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wmf" ContentType="image/x-wmf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2"/>
  </p:notesMasterIdLst>
  <p:sldIdLst>
    <p:sldId id="301" r:id="rId4"/>
    <p:sldId id="293" r:id="rId5"/>
    <p:sldId id="294" r:id="rId6"/>
    <p:sldId id="295" r:id="rId7"/>
    <p:sldId id="296" r:id="rId8"/>
    <p:sldId id="297" r:id="rId9"/>
    <p:sldId id="298" r:id="rId10"/>
    <p:sldId id="299" r:id="rId11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D60093"/>
    <a:srgbClr val="FF33CC"/>
    <a:srgbClr val="FF66CC"/>
    <a:srgbClr val="FF66FF"/>
    <a:srgbClr val="CC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1002" y="558"/>
      </p:cViewPr>
      <p:guideLst>
        <p:guide orient="horz" pos="2163"/>
        <p:guide pos="28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364" name="Rectangle 4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buNone/>
            </a:pPr>
            <a:fld id="{9A0DB2DC-4C9A-4742-B13C-FB6460FD3503}" type="slidenum">
              <a:rPr lang="en-US" altLang="en-US" sz="1200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F60BB29-2258-4900-948F-DE6BC34E499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>
              <a:buNone/>
            </a:pPr>
            <a:fld id="{9A0DB2DC-4C9A-4742-B13C-FB6460FD3503}" type="slidenum">
              <a:rPr lang="en-US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586AD1B-A39A-426E-BC62-FFA4126FFA4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>
              <a:buNone/>
            </a:pPr>
            <a:fld id="{9A0DB2DC-4C9A-4742-B13C-FB6460FD3503}" type="slidenum">
              <a:rPr lang="en-US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45E8DA-7A10-4A26-9BC9-07A88A9910A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>
              <a:buNone/>
            </a:pPr>
            <a:fld id="{9A0DB2DC-4C9A-4742-B13C-FB6460FD3503}" type="slidenum">
              <a:rPr lang="en-US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5913442-383F-4A15-9FF6-B39B61C780E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>
              <a:buNone/>
            </a:pPr>
            <a:fld id="{9A0DB2DC-4C9A-4742-B13C-FB6460FD3503}" type="slidenum">
              <a:rPr lang="en-US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560F1CB-9FAE-4BE6-AEA0-22FE240A291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>
              <a:buNone/>
            </a:pPr>
            <a:fld id="{9A0DB2DC-4C9A-4742-B13C-FB6460FD3503}" type="slidenum">
              <a:rPr lang="en-US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5B70675-1A61-4B01-9CA4-964E9893734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>
              <a:buNone/>
            </a:pPr>
            <a:fld id="{9A0DB2DC-4C9A-4742-B13C-FB6460FD3503}" type="slidenum">
              <a:rPr lang="en-US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F45E49-5B18-4D64-93A3-BB6FFEFF187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>
              <a:buNone/>
            </a:pPr>
            <a:fld id="{9A0DB2DC-4C9A-4742-B13C-FB6460FD3503}" type="slidenum">
              <a:rPr lang="en-US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5316B4D-E3DF-4ED4-9105-B2FA38D701E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>
              <a:buNone/>
            </a:pPr>
            <a:fld id="{9A0DB2DC-4C9A-4742-B13C-FB6460FD3503}" type="slidenum">
              <a:rPr lang="en-US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49AE72-EDC7-4380-B1AF-9C1E178F764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>
              <a:buNone/>
            </a:pPr>
            <a:fld id="{9A0DB2DC-4C9A-4742-B13C-FB6460FD3503}" type="slidenum">
              <a:rPr lang="en-US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EEDF51C-870F-460F-A2FA-C4C87024FF6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>
              <a:buNone/>
            </a:pPr>
            <a:fld id="{9A0DB2DC-4C9A-4742-B13C-FB6460FD3503}" type="slidenum">
              <a:rPr lang="en-US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1EF5286-6CC7-474F-8AA4-2E00644112B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>
              <a:buNone/>
            </a:pPr>
            <a:fld id="{9A0DB2DC-4C9A-4742-B13C-FB6460FD3503}" type="slidenum">
              <a:rPr lang="en-US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292E123-3FB2-4817-BA97-CC24E0F4E2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audio" Target="../media/audio1.wav"/><Relationship Id="rId2" Type="http://schemas.openxmlformats.org/officeDocument/2006/relationships/image" Target="../media/image3.GIF"/><Relationship Id="rId1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577" name="Picture 2" descr="BDRPC18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0066FF"/>
          </a:solidFill>
          <a:ln w="9525" cap="flat" cmpd="sng">
            <a:solidFill>
              <a:srgbClr val="CCCCFF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4578" name="Rectangle 3"/>
          <p:cNvSpPr>
            <a:spLocks noGrp="1"/>
          </p:cNvSpPr>
          <p:nvPr>
            <p:ph type="ctrTitle"/>
          </p:nvPr>
        </p:nvSpPr>
        <p:spPr>
          <a:xfrm>
            <a:off x="609600" y="982663"/>
            <a:ext cx="7848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br>
              <a:rPr lang="en-US" altLang="en-US" sz="4000" b="1" dirty="0">
                <a:latin typeface=".VnArial" pitchFamily="34" charset="0"/>
              </a:rPr>
            </a:br>
            <a:br>
              <a:rPr lang="en-US" altLang="en-US" sz="4000" b="1" dirty="0">
                <a:latin typeface=".VnArial" pitchFamily="34" charset="0"/>
              </a:rPr>
            </a:br>
            <a:br>
              <a:rPr lang="en-US" altLang="en-US" sz="4000" b="1" dirty="0">
                <a:latin typeface=".VnArial" pitchFamily="34" charset="0"/>
              </a:rPr>
            </a:br>
            <a:br>
              <a:rPr lang="en-US" altLang="en-US" sz="4000" b="1" dirty="0">
                <a:latin typeface=".VnArial" pitchFamily="34" charset="0"/>
              </a:rPr>
            </a:br>
            <a:br>
              <a:rPr lang="en-US" altLang="en-US" sz="4000" b="1" dirty="0">
                <a:latin typeface=".VnArial" pitchFamily="34" charset="0"/>
              </a:rPr>
            </a:br>
            <a:endParaRPr lang="en-US" altLang="en-US" sz="4000" b="1" dirty="0">
              <a:latin typeface=".VnArial" pitchFamily="34" charset="0"/>
            </a:endParaRPr>
          </a:p>
        </p:txBody>
      </p:sp>
      <p:sp>
        <p:nvSpPr>
          <p:cNvPr id="24579" name="Text Box 4"/>
          <p:cNvSpPr txBox="1"/>
          <p:nvPr/>
        </p:nvSpPr>
        <p:spPr>
          <a:xfrm>
            <a:off x="6400800" y="2286000"/>
            <a:ext cx="1600200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3317" name="Text Box 5"/>
          <p:cNvSpPr txBox="1"/>
          <p:nvPr/>
        </p:nvSpPr>
        <p:spPr>
          <a:xfrm>
            <a:off x="457200" y="960438"/>
            <a:ext cx="3124200" cy="10144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en-US" sz="6000" b="1" u="sng" dirty="0">
                <a:solidFill>
                  <a:srgbClr val="FFFF00"/>
                </a:solidFill>
                <a:latin typeface=".VnAristote" pitchFamily="34" charset="0"/>
              </a:rPr>
              <a:t>Unit 7</a:t>
            </a:r>
            <a:r>
              <a:rPr lang="en-US" altLang="en-US" sz="6000" b="1" dirty="0">
                <a:solidFill>
                  <a:srgbClr val="FFFF00"/>
                </a:solidFill>
                <a:latin typeface=".VnAristote" pitchFamily="34" charset="0"/>
              </a:rPr>
              <a:t>: </a:t>
            </a:r>
            <a:endParaRPr lang="en-US" altLang="en-US" sz="6000" b="1" dirty="0">
              <a:solidFill>
                <a:srgbClr val="FFFF00"/>
              </a:solidFill>
              <a:latin typeface=".VnAristote" pitchFamily="34" charset="0"/>
            </a:endParaRPr>
          </a:p>
        </p:txBody>
      </p:sp>
      <p:sp>
        <p:nvSpPr>
          <p:cNvPr id="13318" name="Text Box 6"/>
          <p:cNvSpPr txBox="1"/>
          <p:nvPr/>
        </p:nvSpPr>
        <p:spPr>
          <a:xfrm>
            <a:off x="3581400" y="1006475"/>
            <a:ext cx="5867400" cy="92233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en-US" sz="5400" b="1" dirty="0">
                <a:solidFill>
                  <a:srgbClr val="FFFF00"/>
                </a:solidFill>
                <a:latin typeface=".VnRevue" pitchFamily="34" charset="0"/>
              </a:rPr>
              <a:t>Saving Energy</a:t>
            </a:r>
            <a:endParaRPr lang="en-US" altLang="en-US" sz="5400" b="1" dirty="0">
              <a:solidFill>
                <a:srgbClr val="FFFF00"/>
              </a:solidFill>
              <a:latin typeface=".VnRevue" pitchFamily="34" charset="0"/>
            </a:endParaRPr>
          </a:p>
        </p:txBody>
      </p:sp>
      <p:sp>
        <p:nvSpPr>
          <p:cNvPr id="13319" name="Text Box 7"/>
          <p:cNvSpPr txBox="1"/>
          <p:nvPr/>
        </p:nvSpPr>
        <p:spPr>
          <a:xfrm>
            <a:off x="800100" y="2371725"/>
            <a:ext cx="8001000" cy="10144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en-US" altLang="en-US" sz="6000" b="1" dirty="0">
                <a:solidFill>
                  <a:srgbClr val="CC0000"/>
                </a:solidFill>
                <a:latin typeface="Tahoma" panose="020B0604030504040204" pitchFamily="34" charset="0"/>
              </a:rPr>
              <a:t> Language Focus  </a:t>
            </a:r>
            <a:endParaRPr lang="en-US" altLang="en-US" sz="6000" b="1" dirty="0">
              <a:solidFill>
                <a:srgbClr val="CC0000"/>
              </a:solidFill>
              <a:latin typeface="Tahoma" panose="020B0604030504040204" pitchFamily="34" charset="0"/>
            </a:endParaRPr>
          </a:p>
        </p:txBody>
      </p:sp>
      <p:pic>
        <p:nvPicPr>
          <p:cNvPr id="24583" name="Picture 8" descr="XMASCA~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334000"/>
            <a:ext cx="2743200" cy="121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sndAc>
      <p:stSnd>
        <p:snd r:embed="rId3" name="unit 7 way 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00"/>
                            </p:stCondLst>
                            <p:childTnLst>
                              <p:par>
                                <p:cTn id="1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700"/>
                            </p:stCondLst>
                            <p:childTnLst>
                              <p:par>
                                <p:cTn id="23" presetID="10" presetClass="entr" presetSubtype="0" repeatCount="3000" fill="hold" grpId="0" nodeType="after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13318" grpId="1"/>
      <p:bldP spid="133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Rectangle 3"/>
          <p:cNvSpPr>
            <a:spLocks noGrp="1"/>
          </p:cNvSpPr>
          <p:nvPr>
            <p:ph idx="1"/>
          </p:nvPr>
        </p:nvSpPr>
        <p:spPr>
          <a:xfrm>
            <a:off x="152400" y="1752600"/>
            <a:ext cx="8686800" cy="2819400"/>
          </a:xfrm>
          <a:ln/>
        </p:spPr>
        <p:txBody>
          <a:bodyPr vert="horz" wrap="square" lIns="91440" tIns="45720" rIns="91440" bIns="45720" anchor="t" anchorCtr="0"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</a:rPr>
              <a:t>a) Mrs. Quyen bought corn, potatoes 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</a:t>
            </a:r>
            <a:r>
              <a:rPr lang="en-US" altLang="en-US" sz="2400" b="1" dirty="0">
                <a:latin typeface="Times New Roman" panose="02020603050405020304" pitchFamily="18" charset="0"/>
              </a:rPr>
              <a:t>. cabbages at the market. 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(       /    )</a:t>
            </a:r>
            <a:endParaRPr lang="en-US" altLang="en-US" sz="2400" b="1" i="1" dirty="0">
              <a:latin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</a:rPr>
              <a:t>b) I’d love to play volleyball 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</a:t>
            </a:r>
            <a:r>
              <a:rPr lang="en-US" altLang="en-US" sz="2400" b="1" dirty="0">
                <a:latin typeface="Times New Roman" panose="02020603050405020304" pitchFamily="18" charset="0"/>
              </a:rPr>
              <a:t> I have to complete an assignment. 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(       /       )</a:t>
            </a:r>
            <a:endParaRPr lang="en-US" altLang="en-US" sz="2400" b="1" i="1" dirty="0">
              <a:latin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</a:rPr>
              <a:t>c) Nam got wet 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</a:t>
            </a:r>
            <a:r>
              <a:rPr lang="en-US" altLang="en-US" sz="2400" b="1" dirty="0">
                <a:latin typeface="Times New Roman" panose="02020603050405020304" pitchFamily="18" charset="0"/>
              </a:rPr>
              <a:t> he forgot his umbrella. 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(     /              )</a:t>
            </a:r>
            <a:endParaRPr lang="en-US" altLang="en-US" sz="2400" b="1" i="1" dirty="0">
              <a:latin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</a:rPr>
              <a:t>d) Hoa failed her math test.   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</a:t>
            </a:r>
            <a:r>
              <a:rPr lang="en-US" altLang="en-US" sz="2400" b="1" dirty="0">
                <a:latin typeface="Times New Roman" panose="02020603050405020304" pitchFamily="18" charset="0"/>
              </a:rPr>
              <a:t>. ,  she has to do the test again. 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(               /                  )</a:t>
            </a:r>
            <a:endParaRPr lang="en-US" altLang="en-US" sz="2400" b="1" i="1" dirty="0">
              <a:latin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en-US" sz="2400" b="1" i="1" dirty="0">
              <a:latin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2" name="Rectangle 19"/>
          <p:cNvSpPr/>
          <p:nvPr/>
        </p:nvSpPr>
        <p:spPr>
          <a:xfrm>
            <a:off x="152400" y="4038600"/>
            <a:ext cx="8686800" cy="2514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e) Do you want Vietnamese tea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………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milk tea? </a:t>
            </a:r>
            <a:r>
              <a:rPr lang="en-US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       /      )</a:t>
            </a:r>
            <a:endParaRPr lang="en-US" altLang="en-US" sz="2400" b="1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f) It’s raining,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…………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 I can’t go to the beach. </a:t>
            </a:r>
            <a:r>
              <a:rPr lang="en-US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    /                )</a:t>
            </a:r>
            <a:endParaRPr lang="en-US" altLang="en-US" sz="2400" b="1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g) Ba’s hobbies are playing football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…………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.. collecting stamps. </a:t>
            </a:r>
            <a:r>
              <a:rPr lang="en-US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        /      )</a:t>
            </a:r>
            <a:endParaRPr lang="en-US" altLang="en-US" sz="2400" b="1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h) Na is very tired. 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she has to finish her homework before she goes to bed. </a:t>
            </a:r>
            <a:r>
              <a:rPr lang="en-US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               /                 )</a:t>
            </a:r>
            <a:endParaRPr lang="en-US" altLang="en-US" sz="2400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3" name="Rectangle 31"/>
          <p:cNvSpPr/>
          <p:nvPr/>
        </p:nvSpPr>
        <p:spPr>
          <a:xfrm>
            <a:off x="381000" y="1038225"/>
            <a:ext cx="8153400" cy="5334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en-US" altLang="en-US" sz="2200" b="1" i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Complete the sentences. Use the correct connectives</a:t>
            </a:r>
            <a:endParaRPr lang="en-US" altLang="en-US" sz="2200" b="1" i="1" u="sng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81200" y="1981200"/>
            <a:ext cx="72390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and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5" name="TextBox 24"/>
          <p:cNvSpPr txBox="1"/>
          <p:nvPr/>
        </p:nvSpPr>
        <p:spPr>
          <a:xfrm>
            <a:off x="2590800" y="1976438"/>
            <a:ext cx="533400" cy="4619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or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0400" y="2662238"/>
            <a:ext cx="601663" cy="4619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but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7" name="TextBox 26"/>
          <p:cNvSpPr txBox="1"/>
          <p:nvPr/>
        </p:nvSpPr>
        <p:spPr>
          <a:xfrm>
            <a:off x="2476500" y="2662238"/>
            <a:ext cx="723900" cy="4619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and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48000" y="3652838"/>
            <a:ext cx="1443038" cy="4619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Therefore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9" name="TextBox 28"/>
          <p:cNvSpPr txBox="1"/>
          <p:nvPr/>
        </p:nvSpPr>
        <p:spPr>
          <a:xfrm>
            <a:off x="1752600" y="3652838"/>
            <a:ext cx="1409700" cy="4619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However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0" name="TextBox 29"/>
          <p:cNvSpPr txBox="1"/>
          <p:nvPr/>
        </p:nvSpPr>
        <p:spPr>
          <a:xfrm>
            <a:off x="7086600" y="4338638"/>
            <a:ext cx="1281113" cy="4619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however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1" name="TextBox 30"/>
          <p:cNvSpPr txBox="1"/>
          <p:nvPr/>
        </p:nvSpPr>
        <p:spPr>
          <a:xfrm>
            <a:off x="6629400" y="3957638"/>
            <a:ext cx="723900" cy="4619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and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14400" y="5024438"/>
            <a:ext cx="723900" cy="4619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and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15200" y="3962400"/>
            <a:ext cx="55245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or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86200" y="5638800"/>
            <a:ext cx="140970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However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5" name="TextBox 34"/>
          <p:cNvSpPr txBox="1"/>
          <p:nvPr/>
        </p:nvSpPr>
        <p:spPr>
          <a:xfrm>
            <a:off x="5105400" y="5638800"/>
            <a:ext cx="1649413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Therefore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6" name="TextBox 37"/>
          <p:cNvSpPr txBox="1"/>
          <p:nvPr/>
        </p:nvSpPr>
        <p:spPr>
          <a:xfrm>
            <a:off x="7010400" y="2971800"/>
            <a:ext cx="50800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so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67600" y="2971800"/>
            <a:ext cx="1204913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because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553200" y="4343400"/>
            <a:ext cx="55245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so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9" name="TextBox 40"/>
          <p:cNvSpPr txBox="1"/>
          <p:nvPr/>
        </p:nvSpPr>
        <p:spPr>
          <a:xfrm>
            <a:off x="1600200" y="5024438"/>
            <a:ext cx="544513" cy="4619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or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0930" y="394612"/>
            <a:ext cx="2743200" cy="461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2400" b="1" kern="1200" cap="none" spc="0" normalizeH="0" baseline="0" noProof="0" dirty="0"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US" sz="2400" b="1" kern="1200" cap="none" spc="0" normalizeH="0" baseline="0" noProof="0"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400" b="1" u="sng" kern="1200" cap="none" spc="0" normalizeH="0" baseline="0" noProof="0"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Connectives</a:t>
            </a:r>
            <a:endParaRPr kumimoji="0" lang="en-US" sz="1600" b="1" kern="1200" cap="none" spc="0" normalizeH="0" baseline="0" noProof="0" dirty="0"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Motion origin="layout" path="M 3.33333E-6 -3.7037E-6 L 0.39375 -0.0557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00" y="-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Motion origin="layout" path="M 2.77778E-6 7.40741E-7 L 0.16632 -0.066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-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Motion origin="layout" path="M -4.44444E-6 1.85185E-6 L -0.55902 -0.0113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Motion origin="layout" path="M 1.66667E-6 -3.7037E-6 L 0.11146 -0.0550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00" y="-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Motion origin="layout" path="M -1.66667E-6 -2.59259E-6 L -0.30312 -0.0113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Motion origin="layout" path="M -1.66667E-6 1.85185E-6 L -0.43854 -0.0113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Motion origin="layout" path="M 2.77556E-17 -3.7037E-6 L 0.46042 -0.05509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0" y="-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Motion origin="layout" path="M -3.33333E-6 2.96296E-6 L -0.10625 -0.0557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00" y="-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6" grpId="0"/>
      <p:bldP spid="26" grpId="1"/>
      <p:bldP spid="28" grpId="0"/>
      <p:bldP spid="28" grpId="1"/>
      <p:bldP spid="32" grpId="0"/>
      <p:bldP spid="32" grpId="1"/>
      <p:bldP spid="33" grpId="0"/>
      <p:bldP spid="33" grpId="1"/>
      <p:bldP spid="34" grpId="0"/>
      <p:bldP spid="34" grpId="1"/>
      <p:bldP spid="39" grpId="0"/>
      <p:bldP spid="39" grpId="1"/>
      <p:bldP spid="40" grpId="0"/>
      <p:bldP spid="4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6063" y="228600"/>
            <a:ext cx="6248400" cy="609600"/>
          </a:xfrm>
          <a:effectLst/>
          <a:scene3d>
            <a:camera prst="orthographicFront"/>
            <a:lightRig rig="balanced" dir="t"/>
          </a:scene3d>
          <a:sp3d prstMaterial="plastic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1200" cap="all" spc="0" normalizeH="0" baseline="0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UNIT 7: SAVING ENERGY</a:t>
            </a:r>
            <a:br>
              <a:rPr kumimoji="0" lang="en-US" sz="2000" b="1" i="0" u="none" strike="noStrike" kern="1200" cap="all" spc="0" normalizeH="0" baseline="0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</a:br>
            <a:r>
              <a:rPr kumimoji="0" lang="en-US" sz="2000" b="1" i="0" u="none" strike="noStrike" kern="1200" cap="all" spc="0" normalizeH="0" baseline="0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LANGUAGE FOCUS</a:t>
            </a:r>
            <a:endParaRPr kumimoji="0" lang="en-US" sz="20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2755" y="1014113"/>
            <a:ext cx="2895599" cy="52322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2800" b="1" kern="1200" cap="none" spc="0" normalizeH="0" baseline="0" noProof="0" dirty="0"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2.Phrasal verbs:</a:t>
            </a:r>
            <a:endParaRPr kumimoji="0" lang="en-US" b="1" kern="1200" cap="none" spc="0" normalizeH="0" baseline="0" noProof="0" dirty="0"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" name="Picture 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8963" y="1962150"/>
            <a:ext cx="2524125" cy="2265363"/>
          </a:xfrm>
          <a:prstGeom prst="rect">
            <a:avLst/>
          </a:prstGeom>
          <a:noFill/>
          <a:ln w="38100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7" name="TextBox 6"/>
          <p:cNvSpPr txBox="1"/>
          <p:nvPr/>
        </p:nvSpPr>
        <p:spPr>
          <a:xfrm>
            <a:off x="1064634" y="4142049"/>
            <a:ext cx="1572489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2400" b="1" kern="120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Look after</a:t>
            </a:r>
            <a:endParaRPr kumimoji="0" lang="en-US" sz="2400" b="1" kern="1200" cap="none" spc="0" normalizeH="0" baseline="0" noProof="0" dirty="0">
              <a:solidFill>
                <a:srgbClr val="C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0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8213" y="1971675"/>
            <a:ext cx="2465387" cy="2101850"/>
          </a:xfrm>
          <a:prstGeom prst="rect">
            <a:avLst/>
          </a:prstGeom>
          <a:noFill/>
          <a:ln w="38100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1" name="TextBox 10"/>
          <p:cNvSpPr txBox="1"/>
          <p:nvPr/>
        </p:nvSpPr>
        <p:spPr>
          <a:xfrm>
            <a:off x="3962400" y="4164834"/>
            <a:ext cx="1246906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2400" b="1" kern="120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Turn on</a:t>
            </a:r>
            <a:endParaRPr kumimoji="0" lang="en-US" sz="2400" b="1" kern="1200" cap="none" spc="0" normalizeH="0" baseline="0" noProof="0" dirty="0">
              <a:solidFill>
                <a:srgbClr val="C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3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1962150"/>
            <a:ext cx="2209800" cy="2111375"/>
          </a:xfrm>
          <a:prstGeom prst="rect">
            <a:avLst/>
          </a:prstGeom>
          <a:noFill/>
          <a:ln w="38100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4" name="TextBox 13"/>
          <p:cNvSpPr txBox="1"/>
          <p:nvPr/>
        </p:nvSpPr>
        <p:spPr>
          <a:xfrm>
            <a:off x="6629400" y="4142048"/>
            <a:ext cx="1371602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2400" b="1" kern="120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Turn off</a:t>
            </a:r>
            <a:endParaRPr kumimoji="0" lang="en-US" sz="2400" b="1" kern="1200" cap="none" spc="0" normalizeH="0" baseline="0" noProof="0" dirty="0">
              <a:solidFill>
                <a:srgbClr val="C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6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413" y="4649788"/>
            <a:ext cx="2109787" cy="1677987"/>
          </a:xfrm>
          <a:prstGeom prst="rect">
            <a:avLst/>
          </a:prstGeom>
          <a:noFill/>
          <a:ln w="38100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7" name="TextBox 16"/>
          <p:cNvSpPr txBox="1"/>
          <p:nvPr/>
        </p:nvSpPr>
        <p:spPr>
          <a:xfrm>
            <a:off x="2892135" y="5172670"/>
            <a:ext cx="1333500" cy="461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2400" b="1" kern="120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Look for</a:t>
            </a:r>
            <a:endParaRPr kumimoji="0" lang="en-US" sz="2400" b="1" kern="1200" cap="none" spc="0" normalizeH="0" baseline="0" noProof="0" dirty="0">
              <a:solidFill>
                <a:srgbClr val="C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91400" y="5384056"/>
            <a:ext cx="114300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2400" b="1" kern="120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Go on</a:t>
            </a:r>
            <a:endParaRPr kumimoji="0" lang="en-US" sz="2400" b="1" kern="1200" cap="none" spc="0" normalizeH="0" baseline="0" noProof="0" dirty="0">
              <a:solidFill>
                <a:srgbClr val="C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4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6800" y="4900613"/>
            <a:ext cx="2514600" cy="1427162"/>
          </a:xfrm>
          <a:prstGeom prst="rect">
            <a:avLst/>
          </a:prstGeom>
          <a:noFill/>
          <a:ln w="38100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Text Box 6"/>
          <p:cNvSpPr txBox="1"/>
          <p:nvPr/>
        </p:nvSpPr>
        <p:spPr>
          <a:xfrm>
            <a:off x="533400" y="381000"/>
            <a:ext cx="7924800" cy="7556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 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 Complete the sentences. Use the right tense form of the phrasal verbs and the right pictures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533400" y="1143000"/>
            <a:ext cx="7696200" cy="461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turn on - turn off - look for - look after - go on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7651" name="Picture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4800" y="1676400"/>
            <a:ext cx="2027238" cy="1066800"/>
          </a:xfrm>
          <a:prstGeom prst="rect">
            <a:avLst/>
          </a:prstGeom>
          <a:noFill/>
          <a:ln w="38100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27652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895600"/>
            <a:ext cx="2027238" cy="990600"/>
          </a:xfrm>
          <a:prstGeom prst="rect">
            <a:avLst/>
          </a:prstGeom>
          <a:noFill/>
          <a:ln w="38100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27653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3581400"/>
            <a:ext cx="2362200" cy="1371600"/>
          </a:xfrm>
          <a:prstGeom prst="rect">
            <a:avLst/>
          </a:prstGeom>
          <a:noFill/>
          <a:ln w="38100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27654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4038600"/>
            <a:ext cx="2027238" cy="1201738"/>
          </a:xfrm>
          <a:prstGeom prst="rect">
            <a:avLst/>
          </a:prstGeom>
          <a:noFill/>
          <a:ln w="38100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2765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" y="5381625"/>
            <a:ext cx="2027238" cy="1095375"/>
          </a:xfrm>
          <a:prstGeom prst="rect">
            <a:avLst/>
          </a:prstGeom>
          <a:noFill/>
          <a:ln w="38100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7656" name="Text Box 7"/>
          <p:cNvSpPr txBox="1"/>
          <p:nvPr/>
        </p:nvSpPr>
        <p:spPr>
          <a:xfrm>
            <a:off x="2590800" y="1905000"/>
            <a:ext cx="6400800" cy="6826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marL="342900" indent="-342900" eaLnBrk="0" hangingPunct="0">
              <a:lnSpc>
                <a:spcPct val="80000"/>
              </a:lnSpc>
              <a:spcBef>
                <a:spcPct val="50000"/>
              </a:spcBef>
              <a:buFontTx/>
              <a:buAutoNum type="alphaLcParenR"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Hanh can’t go to the movies with us tonight. She will have to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…………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..  her little sister.</a:t>
            </a:r>
            <a:endParaRPr lang="en-US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7" name="Text Box 8"/>
          <p:cNvSpPr txBox="1"/>
          <p:nvPr/>
        </p:nvSpPr>
        <p:spPr>
          <a:xfrm>
            <a:off x="2514600" y="2838450"/>
            <a:ext cx="6477000" cy="6826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marL="342900" indent="-342900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b) If we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.. wasting water, there will be a shortage of fresh water in a few decades.</a:t>
            </a:r>
            <a:endParaRPr lang="en-US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8" name="Text Box 9"/>
          <p:cNvSpPr txBox="1"/>
          <p:nvPr/>
        </p:nvSpPr>
        <p:spPr>
          <a:xfrm>
            <a:off x="5562600" y="5105400"/>
            <a:ext cx="3325813" cy="157003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marL="342900" indent="-342900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c) “I think I’ve lost my pen. I’ve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…………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..  it everywhere but I can’t find it anywhere.”</a:t>
            </a:r>
            <a:endParaRPr lang="en-US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9" name="Text Box 7"/>
          <p:cNvSpPr txBox="1"/>
          <p:nvPr/>
        </p:nvSpPr>
        <p:spPr>
          <a:xfrm>
            <a:off x="2514600" y="3648075"/>
            <a:ext cx="3733800" cy="1568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marL="342900" indent="-342900" eaLnBrk="0" hangingPunct="0">
              <a:spcBef>
                <a:spcPct val="50000"/>
              </a:spcBef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d) “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…………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the TV for me, will you? I want to watch the weather forecast.”</a:t>
            </a:r>
            <a:endParaRPr lang="en-US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60" name="Text Box 8"/>
          <p:cNvSpPr txBox="1"/>
          <p:nvPr/>
        </p:nvSpPr>
        <p:spPr>
          <a:xfrm>
            <a:off x="2362200" y="5257800"/>
            <a:ext cx="3657600" cy="12001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marL="342900" indent="-342900" eaLnBrk="0" hangingPunct="0">
              <a:spcBef>
                <a:spcPct val="50000"/>
              </a:spcBef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e) Mrs Yen forgot to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the faucet when she left for work.</a:t>
            </a:r>
            <a:endParaRPr lang="en-US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 Box 12"/>
          <p:cNvSpPr txBox="1"/>
          <p:nvPr/>
        </p:nvSpPr>
        <p:spPr>
          <a:xfrm>
            <a:off x="5143500" y="2057400"/>
            <a:ext cx="152400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look after</a:t>
            </a:r>
            <a:endParaRPr lang="en-US" altLang="en-US" sz="2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13"/>
          <p:cNvSpPr txBox="1"/>
          <p:nvPr/>
        </p:nvSpPr>
        <p:spPr>
          <a:xfrm>
            <a:off x="3657600" y="2667000"/>
            <a:ext cx="99060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go on</a:t>
            </a:r>
            <a:endParaRPr lang="en-US" altLang="en-US" sz="2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 Box 12"/>
          <p:cNvSpPr txBox="1"/>
          <p:nvPr/>
        </p:nvSpPr>
        <p:spPr>
          <a:xfrm>
            <a:off x="3124200" y="3505200"/>
            <a:ext cx="1524000" cy="523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Turn on</a:t>
            </a:r>
            <a:endParaRPr lang="en-US" alt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 Box 13"/>
          <p:cNvSpPr txBox="1"/>
          <p:nvPr/>
        </p:nvSpPr>
        <p:spPr>
          <a:xfrm>
            <a:off x="2895600" y="5486400"/>
            <a:ext cx="1471613" cy="523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turn off</a:t>
            </a:r>
            <a:endParaRPr lang="en-US" alt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Text Box 14"/>
          <p:cNvSpPr txBox="1"/>
          <p:nvPr/>
        </p:nvSpPr>
        <p:spPr>
          <a:xfrm>
            <a:off x="7162800" y="5327650"/>
            <a:ext cx="1600200" cy="3873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looked for</a:t>
            </a:r>
            <a:endParaRPr lang="en-US" altLang="en-US" sz="2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6063" y="228600"/>
            <a:ext cx="6248400" cy="609600"/>
          </a:xfrm>
          <a:effectLst/>
          <a:scene3d>
            <a:camera prst="orthographicFront"/>
            <a:lightRig rig="balanced" dir="t"/>
          </a:scene3d>
          <a:sp3d prstMaterial="plastic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1200" cap="all" spc="0" normalizeH="0" baseline="0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UNIT 7: SAVING ENERGY</a:t>
            </a:r>
            <a:br>
              <a:rPr kumimoji="0" lang="en-US" sz="2000" b="1" i="0" u="none" strike="noStrike" kern="1200" cap="all" spc="0" normalizeH="0" baseline="0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</a:br>
            <a:r>
              <a:rPr kumimoji="0" lang="en-US" sz="2000" b="1" i="0" u="none" strike="noStrike" kern="1200" cap="all" spc="0" normalizeH="0" baseline="0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kumimoji="0" lang="en-US" sz="2000" b="1" i="0" u="none" strike="noStrike" kern="1200" cap="all" spc="0" normalizeH="0" baseline="0" noProof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kumimoji="0" lang="en-US" sz="2000" b="1" i="0" u="none" strike="noStrike" kern="1200" cap="all" spc="0" normalizeH="0" baseline="0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LANGUAGE FOCUS</a:t>
            </a:r>
            <a:endParaRPr kumimoji="0" lang="en-US" sz="20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533400" y="1981200"/>
            <a:ext cx="8229600" cy="396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a) Your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class wants to help the poor in the neighborhood of your school. The following ideas may help you.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- collect unused clothes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- organize a show to raise money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- give lessons to poor children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- help elderly people and war invalids with their chores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2535238" y="1392238"/>
            <a:ext cx="4476750" cy="5222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suggest(s/ed) + V-ing …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304800" y="3200400"/>
            <a:ext cx="6057900" cy="4619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suggest collecting unused clothes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304800" y="4110038"/>
            <a:ext cx="7696200" cy="4619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suggest organizing a show to raise money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304800" y="4938713"/>
            <a:ext cx="7162800" cy="4619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suggest giving lessons to poor children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228600" y="5924550"/>
            <a:ext cx="8839200" cy="44608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suggest helping elderly people and war invalids with their chores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229" y="931020"/>
            <a:ext cx="342900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2400" b="1" kern="1200" cap="none" spc="0" normalizeH="0" baseline="0" noProof="0" dirty="0"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Make suggestions:</a:t>
            </a:r>
            <a:endParaRPr kumimoji="0" lang="en-US" sz="1600" b="1" kern="1200" cap="none" spc="0" normalizeH="0" baseline="0" noProof="0" dirty="0"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6063" y="228600"/>
            <a:ext cx="6248400" cy="609600"/>
          </a:xfrm>
          <a:effectLst/>
          <a:scene3d>
            <a:camera prst="orthographicFront"/>
            <a:lightRig rig="balanced" dir="t"/>
          </a:scene3d>
          <a:sp3d prstMaterial="plastic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1200" cap="all" spc="0" normalizeH="0" baseline="0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UNIT 7: SAVING ENERGY</a:t>
            </a:r>
            <a:br>
              <a:rPr kumimoji="0" lang="en-US" sz="2000" b="1" i="0" u="none" strike="noStrike" kern="1200" cap="all" spc="0" normalizeH="0" baseline="0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</a:br>
            <a:r>
              <a:rPr kumimoji="0" lang="en-US" sz="2000" b="1" i="0" u="none" strike="noStrike" kern="1200" cap="all" spc="0" normalizeH="0" baseline="0" noProof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LANGUAGE </a:t>
            </a:r>
            <a:r>
              <a:rPr kumimoji="0" lang="en-US" sz="2000" b="1" i="0" u="none" strike="noStrike" kern="1200" cap="all" spc="0" normalizeH="0" baseline="0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FOCUS</a:t>
            </a:r>
            <a:endParaRPr kumimoji="0" lang="en-US" sz="20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8135" y="1039740"/>
            <a:ext cx="3429000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2000" b="1" kern="1200" cap="none" spc="0" normalizeH="0" baseline="0" noProof="0" dirty="0"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Make suggestions:</a:t>
            </a:r>
            <a:endParaRPr kumimoji="0" lang="en-US" sz="1400" b="1" kern="1200" cap="none" spc="0" normalizeH="0" baseline="0" noProof="0" dirty="0"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Text Box 12"/>
          <p:cNvSpPr txBox="1"/>
          <p:nvPr/>
        </p:nvSpPr>
        <p:spPr>
          <a:xfrm>
            <a:off x="762000" y="4530725"/>
            <a:ext cx="7696200" cy="584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Ex: I </a:t>
            </a:r>
            <a:r>
              <a:rPr lang="en-US" altLang="en-US" sz="3200" b="1" i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suggest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that you </a:t>
            </a:r>
            <a:r>
              <a:rPr lang="en-US" altLang="en-US" sz="3200" b="1" i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should work</a:t>
            </a: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harder</a:t>
            </a:r>
            <a:endParaRPr lang="en-US" alt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838200" y="5191125"/>
            <a:ext cx="6629400" cy="5238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 + suggest + (that) + S + should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V1 …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9701" name="Picture 7"/>
          <p:cNvPicPr>
            <a:picLocks noChangeAspect="1"/>
          </p:cNvPicPr>
          <p:nvPr/>
        </p:nvPicPr>
        <p:blipFill>
          <a:blip r:embed="rId1">
            <a:lum bright="-6000"/>
          </a:blip>
          <a:stretch>
            <a:fillRect/>
          </a:stretch>
        </p:blipFill>
        <p:spPr>
          <a:xfrm>
            <a:off x="2590800" y="1641475"/>
            <a:ext cx="4191000" cy="2778125"/>
          </a:xfrm>
          <a:prstGeom prst="rect">
            <a:avLst/>
          </a:prstGeom>
          <a:noFill/>
          <a:ln w="19050" cap="flat" cmpd="sng">
            <a:solidFill>
              <a:srgbClr val="800080"/>
            </a:solidFill>
            <a:prstDash val="solid"/>
            <a:miter/>
            <a:headEnd type="none" w="med" len="med"/>
            <a:tailEnd type="none" w="med" len="med"/>
          </a:ln>
          <a:effectLst>
            <a:outerShdw dist="35921" dir="2699999" algn="ctr" rotWithShape="0">
              <a:srgbClr val="808080"/>
            </a:outerShdw>
          </a:effectLst>
        </p:spPr>
      </p:pic>
      <p:sp>
        <p:nvSpPr>
          <p:cNvPr id="11" name="Text Box 2"/>
          <p:cNvSpPr txBox="1"/>
          <p:nvPr/>
        </p:nvSpPr>
        <p:spPr>
          <a:xfrm rot="1466865">
            <a:off x="4586288" y="3784600"/>
            <a:ext cx="790575" cy="3333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English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12" name="Text Box 3"/>
          <p:cNvSpPr txBox="1"/>
          <p:nvPr/>
        </p:nvSpPr>
        <p:spPr>
          <a:xfrm rot="1672032">
            <a:off x="4483100" y="3859213"/>
            <a:ext cx="323850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2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Calibri" panose="020F0502020204030204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6063" y="228600"/>
            <a:ext cx="6248400" cy="609600"/>
          </a:xfrm>
          <a:effectLst/>
          <a:scene3d>
            <a:camera prst="orthographicFront"/>
            <a:lightRig rig="balanced" dir="t"/>
          </a:scene3d>
          <a:sp3d prstMaterial="plastic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1200" cap="all" spc="0" normalizeH="0" baseline="0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UNIT 7: SAVING ENERGY</a:t>
            </a:r>
            <a:br>
              <a:rPr kumimoji="0" lang="en-US" sz="2000" b="1" i="0" u="none" strike="noStrike" kern="1200" cap="all" spc="0" normalizeH="0" baseline="0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</a:br>
            <a:r>
              <a:rPr kumimoji="0" lang="en-US" sz="2000" b="1" i="0" u="none" strike="noStrike" kern="1200" cap="all" spc="0" normalizeH="0" baseline="0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LANGUAGE FOCUS</a:t>
            </a:r>
            <a:endParaRPr kumimoji="0" lang="en-US" sz="20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sp>
        <p:nvSpPr>
          <p:cNvPr id="30722" name="Rectangle 3"/>
          <p:cNvSpPr txBox="1"/>
          <p:nvPr/>
        </p:nvSpPr>
        <p:spPr>
          <a:xfrm>
            <a:off x="457200" y="1447800"/>
            <a:ext cx="8229600" cy="4876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609600" indent="-609600">
              <a:spcBef>
                <a:spcPct val="20000"/>
              </a:spcBef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b) Your friend wants to improve his/ her English. The following ideas may help you.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* write sentences with new words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* speak English in class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* buy a good dictionary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* do some reading everyday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altLang="en-US" sz="2800" dirty="0">
              <a:solidFill>
                <a:srgbClr val="800080"/>
              </a:solidFill>
              <a:latin typeface="Calibri" panose="020F0502020204030204" pitchFamily="34" charset="0"/>
            </a:endParaRPr>
          </a:p>
          <a:p>
            <a:pPr marL="609600" indent="-609600">
              <a:spcBef>
                <a:spcPct val="20000"/>
              </a:spcBef>
            </a:pPr>
            <a:endParaRPr lang="en-US" altLang="en-US" sz="2800" dirty="0">
              <a:solidFill>
                <a:srgbClr val="80008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152400" y="2819400"/>
            <a:ext cx="9525000" cy="49212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suggest (that) you should 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write sentences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with 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new words.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228600" y="3962400"/>
            <a:ext cx="8164513" cy="5238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 suggest (that) you should speak English in class.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304800" y="4953000"/>
            <a:ext cx="8153400" cy="5238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suggest (that) you should buy a good dictionary.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304800" y="5867400"/>
            <a:ext cx="8423275" cy="5238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suggest (that) you should do some reading every day.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635" y="838369"/>
            <a:ext cx="342900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2400" b="1" kern="1200" cap="none" spc="0" normalizeH="0" baseline="0" noProof="0" dirty="0"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Make suggestions:</a:t>
            </a:r>
            <a:endParaRPr kumimoji="0" lang="en-US" sz="1600" b="1" kern="1200" cap="none" spc="0" normalizeH="0" baseline="0" noProof="0" dirty="0"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637790" y="1149350"/>
            <a:ext cx="3352800" cy="6858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50" normalizeH="0" baseline="0" noProof="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Homework </a:t>
            </a:r>
            <a:endParaRPr kumimoji="0" lang="en-US" sz="4400" b="1" i="0" u="none" strike="noStrike" kern="1200" cap="none" spc="50" normalizeH="0" baseline="0" noProof="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70890" y="2509519"/>
            <a:ext cx="7724140" cy="1076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 </a:t>
            </a:r>
            <a:r>
              <a:rPr kumimoji="0" lang="en-US" sz="3200" b="1" i="0" u="none" strike="noStrike" kern="1200" cap="none" spc="0" normalizeH="0" baseline="0" noProof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</a:t>
            </a:r>
            <a:r>
              <a:rPr kumimoji="0" lang="en-US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exercises into your workbook.</a:t>
            </a:r>
            <a:endParaRPr kumimoji="0" lang="en-US" sz="3200" b="1" i="0" u="none" strike="noStrike" kern="1200" cap="none" spc="0" normalizeH="0" baseline="0" noProof="0" dirty="0" smtClean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kumimoji="0" lang="en-US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Review </a:t>
            </a:r>
            <a:r>
              <a:rPr kumimoji="0" lang="en-US" sz="3200" b="1" i="0" u="none" strike="noStrike" kern="1200" cap="none" spc="0" normalizeH="0" baseline="0" noProof="0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</a:t>
            </a:r>
            <a:r>
              <a:rPr kumimoji="0" lang="en-US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nit </a:t>
            </a:r>
            <a:r>
              <a:rPr kumimoji="0" lang="en-US" sz="3200" b="1" i="0" u="none" strike="noStrike" kern="1200" cap="none" spc="0" normalizeH="0" baseline="0" noProof="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6, </a:t>
            </a:r>
            <a:r>
              <a:rPr kumimoji="0" lang="en-US" sz="3200" b="1" i="0" u="none" strike="noStrike" kern="1200" cap="none" spc="0" normalizeH="0" baseline="0" noProof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 </a:t>
            </a:r>
            <a:r>
              <a:rPr kumimoji="0" lang="en-US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 preparing </a:t>
            </a:r>
            <a:r>
              <a:rPr kumimoji="0" lang="vi-VN" altLang="en-US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US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est </a:t>
            </a:r>
            <a:r>
              <a:rPr kumimoji="0" lang="vi-VN" altLang="en-US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45m</a:t>
            </a:r>
            <a:r>
              <a:rPr kumimoji="0" lang="en-US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.</a:t>
            </a:r>
            <a:endParaRPr kumimoji="0" lang="en-US" sz="3200" b="1" i="0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2769</Words>
  <Application>WPS Presentation</Application>
  <PresentationFormat>On-screen Show (4:3)</PresentationFormat>
  <Paragraphs>157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7" baseType="lpstr">
      <vt:lpstr>Arial</vt:lpstr>
      <vt:lpstr>SimSun</vt:lpstr>
      <vt:lpstr>Wingdings</vt:lpstr>
      <vt:lpstr>Calibri</vt:lpstr>
      <vt:lpstr>.VnArial</vt:lpstr>
      <vt:lpstr>Segoe Print</vt:lpstr>
      <vt:lpstr>.VnAristote</vt:lpstr>
      <vt:lpstr>.VnRevue</vt:lpstr>
      <vt:lpstr>Tahoma</vt:lpstr>
      <vt:lpstr>.VnArabia</vt:lpstr>
      <vt:lpstr>Arial Narrow</vt:lpstr>
      <vt:lpstr>Times New Roman</vt:lpstr>
      <vt:lpstr>Calibri</vt:lpstr>
      <vt:lpstr>Wingdings</vt:lpstr>
      <vt:lpstr>Times New Roman</vt:lpstr>
      <vt:lpstr>Microsoft YaHei</vt:lpstr>
      <vt:lpstr>Arial Unicode MS</vt:lpstr>
      <vt:lpstr>Office Theme</vt:lpstr>
      <vt:lpstr>1_Default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LAN NGUYEN</cp:lastModifiedBy>
  <cp:revision>37</cp:revision>
  <dcterms:created xsi:type="dcterms:W3CDTF">2015-01-21T11:58:47Z</dcterms:created>
  <dcterms:modified xsi:type="dcterms:W3CDTF">2021-02-17T08:49:35Z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1033-11.2.0.9984</vt:lpwstr>
  </property>
</Properties>
</file>