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vml" ContentType="application/vnd.openxmlformats-officedocument.vmlDrawing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98" r:id="rId5"/>
    <p:sldId id="290" r:id="rId6"/>
    <p:sldId id="301" r:id="rId7"/>
    <p:sldId id="305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275" r:id="rId18"/>
    <p:sldId id="276" r:id="rId19"/>
    <p:sldId id="28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98"/>
          </p14:sldIdLst>
        </p14:section>
        <p14:section name="Design, Morph, Annotate, Work Together, Tell Me" id="{B9B51309-D148-4332-87C2-07BE32FBCA3B}">
          <p14:sldIdLst>
            <p14:sldId id="290"/>
            <p14:sldId id="301"/>
            <p14:sldId id="305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275"/>
            <p14:sldId id="276"/>
          </p14:sldIdLst>
        </p14:section>
        <p14:section name="Learn More" id="{2CC34DB2-6590-42C0-AD4B-A04C6060184E}">
          <p14:sldIdLst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4726"/>
    <a:srgbClr val="404040"/>
    <a:srgbClr val="FF9B45"/>
    <a:srgbClr val="DD462F"/>
    <a:srgbClr val="F8CFB6"/>
    <a:srgbClr val="F8CAB6"/>
    <a:srgbClr val="923922"/>
    <a:srgbClr val="F5F5F5"/>
    <a:srgbClr val="F2F2F2"/>
    <a:srgbClr val="D2B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241" autoAdjust="0"/>
  </p:normalViewPr>
  <p:slideViewPr>
    <p:cSldViewPr snapToGrid="0">
      <p:cViewPr varScale="1">
        <p:scale>
          <a:sx n="69" d="100"/>
          <a:sy n="69" d="100"/>
        </p:scale>
        <p:origin x="65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2/18/2021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76B53-9649-4F60-9A42-0A330109B3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328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aseline="0" dirty="0"/>
              <a:t>Slide Show mode, select the arrows to visit links.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8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blackWhite">
          <a:xfrm>
            <a:off x="254950" y="262784"/>
            <a:ext cx="11682101" cy="633243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1207" y="448056"/>
            <a:ext cx="6877119" cy="640080"/>
          </a:xfrm>
        </p:spPr>
        <p:txBody>
          <a:bodyPr anchor="b" anchorCtr="0">
            <a:normAutofit/>
          </a:bodyPr>
          <a:lstStyle>
            <a:lvl1pPr>
              <a:defRPr sz="2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9496" y="1435608"/>
            <a:ext cx="44165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192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54951" y="262784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 userDrawn="1"/>
        </p:nvSpPr>
        <p:spPr bwMode="blackWhite">
          <a:xfrm>
            <a:off x="254950" y="262784"/>
            <a:ext cx="11682101" cy="2072643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1536192"/>
            <a:ext cx="6876288" cy="64008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496" y="2560320"/>
            <a:ext cx="9445752" cy="3977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24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  <a:lvl2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Click to edit Master text styles</a:t>
            </a:r>
          </a:p>
          <a:p>
            <a:pPr marL="0" lvl="1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Second level</a:t>
            </a:r>
          </a:p>
          <a:p>
            <a:pPr marL="0" lvl="2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Third level</a:t>
            </a:r>
          </a:p>
          <a:p>
            <a:pPr marL="0" lvl="3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Fourth level</a:t>
            </a:r>
          </a:p>
          <a:p>
            <a:pPr marL="0" lvl="4" indent="0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None/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3" y="2367093"/>
            <a:ext cx="10363827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4D938-7BBD-411A-8D42-F9365B0A1FD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405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56032" y="265176"/>
            <a:ext cx="11683049" cy="6332433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6876288" cy="64008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496" y="1435608"/>
            <a:ext cx="4416552" cy="3977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9496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2/18/2021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2039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5904" y="62039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4434" y="1196392"/>
            <a:ext cx="10983132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Tx/>
        <a:buNone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5146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1800" indent="-228600" algn="l" defTabSz="914400" rtl="0" eaLnBrk="1" latinLnBrk="0" hangingPunct="1">
        <a:lnSpc>
          <a:spcPct val="15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2" Type="http://schemas.microsoft.com/office/2007/relationships/media" Target="../media/media1.wm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wma"/><Relationship Id="rId7" Type="http://schemas.openxmlformats.org/officeDocument/2006/relationships/image" Target="../media/image2.png"/><Relationship Id="rId2" Type="http://schemas.microsoft.com/office/2007/relationships/media" Target="../media/media10.wma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package" Target="../embeddings/Microsoft_PowerPoint_Slide5.sldx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wma"/><Relationship Id="rId7" Type="http://schemas.openxmlformats.org/officeDocument/2006/relationships/image" Target="../media/image2.png"/><Relationship Id="rId2" Type="http://schemas.microsoft.com/office/2007/relationships/media" Target="../media/media11.wma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PowerPoint_Slide6.sldx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wma"/><Relationship Id="rId7" Type="http://schemas.openxmlformats.org/officeDocument/2006/relationships/image" Target="../media/image2.png"/><Relationship Id="rId2" Type="http://schemas.microsoft.com/office/2007/relationships/media" Target="../media/media12.wma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PowerPoint_Slide7.sldx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wma"/><Relationship Id="rId7" Type="http://schemas.openxmlformats.org/officeDocument/2006/relationships/image" Target="../media/image2.png"/><Relationship Id="rId2" Type="http://schemas.microsoft.com/office/2007/relationships/media" Target="../media/media13.wma"/><Relationship Id="rId1" Type="http://schemas.openxmlformats.org/officeDocument/2006/relationships/vmlDrawing" Target="../drawings/vmlDrawing9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PowerPoint_Slide8.sldx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go.microsoft.com/fwlink/?LinkId=617172" TargetMode="External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hyperlink" Target="https://go.microsoft.com/fwlink/?linkid=854609" TargetMode="External"/><Relationship Id="rId4" Type="http://schemas.openxmlformats.org/officeDocument/2006/relationships/hyperlink" Target="http://go.microsoft.com/fwlink/?LinkId=62332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7" Type="http://schemas.openxmlformats.org/officeDocument/2006/relationships/image" Target="../media/image2.png"/><Relationship Id="rId2" Type="http://schemas.microsoft.com/office/2007/relationships/media" Target="../media/media5.wma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PowerPoint_Slide.sldx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7" Type="http://schemas.openxmlformats.org/officeDocument/2006/relationships/image" Target="../media/image2.png"/><Relationship Id="rId2" Type="http://schemas.microsoft.com/office/2007/relationships/media" Target="../media/media6.wma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package" Target="../embeddings/Microsoft_PowerPoint_Slide1.sldx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wma"/><Relationship Id="rId7" Type="http://schemas.openxmlformats.org/officeDocument/2006/relationships/image" Target="../media/image2.png"/><Relationship Id="rId2" Type="http://schemas.microsoft.com/office/2007/relationships/media" Target="../media/media7.wma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emf"/><Relationship Id="rId5" Type="http://schemas.openxmlformats.org/officeDocument/2006/relationships/package" Target="../embeddings/Microsoft_PowerPoint_Slide2.sldx"/><Relationship Id="rId4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7" Type="http://schemas.openxmlformats.org/officeDocument/2006/relationships/image" Target="../media/image2.png"/><Relationship Id="rId2" Type="http://schemas.microsoft.com/office/2007/relationships/media" Target="../media/media8.wma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PowerPoint_Slide3.sldx"/><Relationship Id="rId4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wma"/><Relationship Id="rId7" Type="http://schemas.openxmlformats.org/officeDocument/2006/relationships/image" Target="../media/image2.png"/><Relationship Id="rId2" Type="http://schemas.microsoft.com/office/2007/relationships/media" Target="../media/media9.wma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package" Target="../embeddings/Microsoft_PowerPoint_Slide4.sldx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5734" y="1378722"/>
            <a:ext cx="1222106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dirty="0">
                <a:latin typeface="Bahnschrift SemiBold" panose="020B0502040204020203" pitchFamily="34" charset="0"/>
              </a:rPr>
              <a:t>6.  Mr. Brown, ________ is a retired teacher, does volunteer work at the hospital. 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Bahnschrift SemiBold" panose="020B0502040204020203" pitchFamily="34" charset="0"/>
              </a:rPr>
              <a:t>A. who			B. whom		C. which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Bahnschrift SemiBold" panose="020B0502040204020203" pitchFamily="34" charset="0"/>
              </a:rPr>
              <a:t>7. Hawaii, ________ consists of 8 principal islands, is a </a:t>
            </a:r>
            <a:r>
              <a:rPr lang="en-US" sz="2700" dirty="0" err="1">
                <a:latin typeface="Bahnschrift SemiBold" panose="020B0502040204020203" pitchFamily="34" charset="0"/>
              </a:rPr>
              <a:t>favourite</a:t>
            </a:r>
            <a:r>
              <a:rPr lang="en-US" sz="2700" dirty="0">
                <a:latin typeface="Bahnschrift SemiBold" panose="020B0502040204020203" pitchFamily="34" charset="0"/>
              </a:rPr>
              <a:t> vacation spot. 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Bahnschrift SemiBold" panose="020B0502040204020203" pitchFamily="34" charset="0"/>
              </a:rPr>
              <a:t>A. whom		B. who			C. which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Bahnschrift SemiBold" panose="020B0502040204020203" pitchFamily="34" charset="0"/>
              </a:rPr>
              <a:t>8. I thanked the woman ________ helped me. 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Bahnschrift SemiBold" panose="020B0502040204020203" pitchFamily="34" charset="0"/>
              </a:rPr>
              <a:t>A. which		B. who			C. whom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Bahnschrift SemiBold" panose="020B0502040204020203" pitchFamily="34" charset="0"/>
              </a:rPr>
              <a:t>9. The movie _______ we saw last night wasn’t very good. 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Bahnschrift SemiBold" panose="020B0502040204020203" pitchFamily="34" charset="0"/>
              </a:rPr>
              <a:t>A. which		B. whom		C. who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Bahnschrift SemiBold" panose="020B0502040204020203" pitchFamily="34" charset="0"/>
              </a:rPr>
              <a:t>10. She is the woman </a:t>
            </a:r>
            <a:r>
              <a:rPr lang="en-US" sz="2700" b="1" dirty="0">
                <a:solidFill>
                  <a:srgbClr val="00B0F0"/>
                </a:solidFill>
                <a:latin typeface="Bahnschrift SemiBold" panose="020B0502040204020203" pitchFamily="34" charset="0"/>
              </a:rPr>
              <a:t>about</a:t>
            </a:r>
            <a:r>
              <a:rPr lang="en-US" sz="2700" dirty="0">
                <a:latin typeface="Bahnschrift SemiBold" panose="020B0502040204020203" pitchFamily="34" charset="0"/>
              </a:rPr>
              <a:t> _______ I told you. </a:t>
            </a:r>
          </a:p>
          <a:p>
            <a:pPr>
              <a:spcAft>
                <a:spcPts val="600"/>
              </a:spcAft>
            </a:pPr>
            <a:r>
              <a:rPr lang="en-US" sz="2700" dirty="0">
                <a:latin typeface="Bahnschrift SemiBold" panose="020B0502040204020203" pitchFamily="34" charset="0"/>
              </a:rPr>
              <a:t>A. who			B. whom		C. which</a:t>
            </a:r>
          </a:p>
        </p:txBody>
      </p:sp>
      <p:sp>
        <p:nvSpPr>
          <p:cNvPr id="7" name="Oval 6"/>
          <p:cNvSpPr/>
          <p:nvPr/>
        </p:nvSpPr>
        <p:spPr>
          <a:xfrm>
            <a:off x="47135" y="2274267"/>
            <a:ext cx="1752600" cy="53340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419681" y="3308352"/>
            <a:ext cx="1752600" cy="53340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657600" y="4294495"/>
            <a:ext cx="1752600" cy="53340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5033" y="5299077"/>
            <a:ext cx="1752600" cy="53340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810000" y="6265325"/>
            <a:ext cx="1752600" cy="533400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28600" y="8382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33CC"/>
                </a:solidFill>
                <a:latin typeface="Bahnschrift" panose="020B0502040204020203" pitchFamily="34" charset="0"/>
              </a:rPr>
              <a:t>I. Choose the best option: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59629" y="50802"/>
            <a:ext cx="4262705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EXERCISES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44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523">
        <p:fade/>
      </p:transition>
    </mc:Choice>
    <mc:Fallback xmlns="">
      <p:transition spd="med" advTm="235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-1" y="0"/>
          <a:ext cx="1224238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Slide" r:id="rId5" imgW="4570603" imgH="2570841" progId="PowerPoint.Slide.12">
                  <p:embed/>
                </p:oleObj>
              </mc:Choice>
              <mc:Fallback>
                <p:oleObj name="Slide" r:id="rId5" imgW="4570603" imgH="2570841" progId="PowerPoint.Slide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1224238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0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1"/>
    </mc:Choice>
    <mc:Fallback xmlns="">
      <p:transition spd="slow" advTm="44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-1" y="0"/>
          <a:ext cx="1224238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Slide" r:id="rId5" imgW="4570603" imgH="2570841" progId="PowerPoint.Slide.12">
                  <p:embed/>
                </p:oleObj>
              </mc:Choice>
              <mc:Fallback>
                <p:oleObj name="Slide" r:id="rId5" imgW="4570603" imgH="2570841" progId="PowerPoint.Slide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1224238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2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3"/>
    </mc:Choice>
    <mc:Fallback xmlns="">
      <p:transition spd="slow" advTm="14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-1" y="0"/>
          <a:ext cx="1224238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Slide" r:id="rId5" imgW="4570603" imgH="2570841" progId="PowerPoint.Slide.12">
                  <p:embed/>
                </p:oleObj>
              </mc:Choice>
              <mc:Fallback>
                <p:oleObj name="Slide" r:id="rId5" imgW="4570603" imgH="2570841" progId="PowerPoint.Slide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1224238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090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2"/>
    </mc:Choice>
    <mc:Fallback xmlns="">
      <p:transition spd="slow" advTm="1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-1" y="0"/>
          <a:ext cx="1224238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Slide" r:id="rId5" imgW="4478896" imgH="2519049" progId="PowerPoint.Slide.12">
                  <p:embed/>
                </p:oleObj>
              </mc:Choice>
              <mc:Fallback>
                <p:oleObj name="Slide" r:id="rId5" imgW="4478896" imgH="2519049" progId="PowerPoint.Slide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1224238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420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29"/>
    </mc:Choice>
    <mc:Fallback xmlns="">
      <p:transition spd="slow" advTm="300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You’re an expert with Tell Me</a:t>
            </a:r>
          </a:p>
        </p:txBody>
      </p:sp>
      <p:sp>
        <p:nvSpPr>
          <p:cNvPr id="38" name="Content Placeholder 17"/>
          <p:cNvSpPr txBox="1">
            <a:spLocks/>
          </p:cNvSpPr>
          <p:nvPr/>
        </p:nvSpPr>
        <p:spPr>
          <a:xfrm>
            <a:off x="541609" y="1296100"/>
            <a:ext cx="5110161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Tell Me box finds the right command when you need it, 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 you can save time and focus on your work.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Try it:</a:t>
            </a:r>
          </a:p>
        </p:txBody>
      </p:sp>
      <p:grpSp>
        <p:nvGrpSpPr>
          <p:cNvPr id="4" name="Group 3" descr="Small circle with number 1 inside  indicating step 1"/>
          <p:cNvGrpSpPr/>
          <p:nvPr/>
        </p:nvGrpSpPr>
        <p:grpSpPr bwMode="blackWhite">
          <a:xfrm>
            <a:off x="558723" y="2638502"/>
            <a:ext cx="558179" cy="409838"/>
            <a:chOff x="6953426" y="711274"/>
            <a:chExt cx="558179" cy="409838"/>
          </a:xfrm>
        </p:grpSpPr>
        <p:sp>
          <p:nvSpPr>
            <p:cNvPr id="2" name="Oval 1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 descr="Number 1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29" name="Content Placeholder 17"/>
          <p:cNvSpPr txBox="1">
            <a:spLocks/>
          </p:cNvSpPr>
          <p:nvPr/>
        </p:nvSpPr>
        <p:spPr>
          <a:xfrm>
            <a:off x="1066039" y="2678694"/>
            <a:ext cx="3121671" cy="467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512763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Select </a:t>
            </a:r>
            <a:r>
              <a:rPr lang="en-US" dirty="0">
                <a:solidFill>
                  <a:srgbClr val="40404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Robot picture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 the right.</a:t>
            </a:r>
          </a:p>
        </p:txBody>
      </p:sp>
      <p:sp>
        <p:nvSpPr>
          <p:cNvPr id="25" name="Text Box 16" descr="Select me"/>
          <p:cNvSpPr txBox="1"/>
          <p:nvPr/>
        </p:nvSpPr>
        <p:spPr>
          <a:xfrm rot="21077122">
            <a:off x="6043297" y="1772253"/>
            <a:ext cx="1334770" cy="435610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 xmlns=""/>
            </a:ext>
          </a:extLst>
        </p:spPr>
        <p:txBody>
          <a:bodyPr rot="0" spcFirstLastPara="0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200"/>
              </a:spcAft>
              <a:tabLst>
                <a:tab pos="4931410" algn="l"/>
              </a:tabLst>
            </a:pPr>
            <a:r>
              <a:rPr lang="en-US" sz="1200" b="1" kern="1000" spc="100" dirty="0">
                <a:ln>
                  <a:noFill/>
                </a:ln>
                <a:solidFill>
                  <a:srgbClr val="D24726"/>
                </a:solidFill>
                <a:effectLst/>
                <a:latin typeface="Segoe UI Semibold" panose="020B0702040204020203" pitchFamily="34" charset="0"/>
                <a:ea typeface="SimHei" panose="02010609060101010101" pitchFamily="49" charset="-122"/>
                <a:cs typeface="Times New Roman" panose="02020603050405020304" pitchFamily="18" charset="0"/>
              </a:rPr>
              <a:t>SELECT ME</a:t>
            </a:r>
            <a:endParaRPr lang="en-US" sz="1200" b="1" kern="1400" dirty="0">
              <a:solidFill>
                <a:srgbClr val="D24726"/>
              </a:solidFill>
              <a:effectLst/>
              <a:latin typeface="Segoe UI Light" panose="020B0502040204020203" pitchFamily="34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4" name="Picture 23" descr="Curved arrow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1835" flipH="1">
            <a:off x="6740574" y="1787378"/>
            <a:ext cx="851862" cy="939987"/>
          </a:xfrm>
          <a:prstGeom prst="rect">
            <a:avLst/>
          </a:prstGeom>
        </p:spPr>
      </p:pic>
      <p:pic>
        <p:nvPicPr>
          <p:cNvPr id="23" name="Picture 22" descr="Robo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741" y="1646170"/>
            <a:ext cx="2775459" cy="4531804"/>
          </a:xfrm>
          <a:prstGeom prst="rect">
            <a:avLst/>
          </a:prstGeom>
        </p:spPr>
      </p:pic>
      <p:grpSp>
        <p:nvGrpSpPr>
          <p:cNvPr id="19" name="Group 18" descr="Small circle with number 2 inside  indicating step 2"/>
          <p:cNvGrpSpPr/>
          <p:nvPr/>
        </p:nvGrpSpPr>
        <p:grpSpPr bwMode="blackWhite">
          <a:xfrm>
            <a:off x="558723" y="3312993"/>
            <a:ext cx="558179" cy="409838"/>
            <a:chOff x="6953426" y="711274"/>
            <a:chExt cx="558179" cy="409838"/>
          </a:xfrm>
        </p:grpSpPr>
        <p:sp>
          <p:nvSpPr>
            <p:cNvPr id="20" name="Oval 19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 descr="Number 2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22" name="Content Placeholder 17"/>
          <p:cNvSpPr txBox="1">
            <a:spLocks/>
          </p:cNvSpPr>
          <p:nvPr/>
        </p:nvSpPr>
        <p:spPr>
          <a:xfrm>
            <a:off x="1066039" y="3353185"/>
            <a:ext cx="3504072" cy="913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Type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animation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 the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Tell Me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box, and then choose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Add Animation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</p:txBody>
      </p:sp>
      <p:pic>
        <p:nvPicPr>
          <p:cNvPr id="5" name="Picture 4" descr="Tell Me box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66" y="3410945"/>
            <a:ext cx="2106152" cy="220833"/>
          </a:xfrm>
          <a:prstGeom prst="rect">
            <a:avLst/>
          </a:prstGeom>
        </p:spPr>
      </p:pic>
      <p:grpSp>
        <p:nvGrpSpPr>
          <p:cNvPr id="31" name="Group 30" descr="Small circle with number 3 inside  indicating step 3"/>
          <p:cNvGrpSpPr/>
          <p:nvPr/>
        </p:nvGrpSpPr>
        <p:grpSpPr bwMode="blackWhite">
          <a:xfrm>
            <a:off x="557319" y="4263506"/>
            <a:ext cx="558179" cy="409838"/>
            <a:chOff x="6953426" y="711274"/>
            <a:chExt cx="558179" cy="409838"/>
          </a:xfrm>
        </p:grpSpPr>
        <p:sp>
          <p:nvSpPr>
            <p:cNvPr id="32" name="Oval 31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 descr="Number 3"/>
            <p:cNvSpPr txBox="1">
              <a:spLocks noChangeAspect="1"/>
            </p:cNvSpPr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34" name="Content Placeholder 17"/>
          <p:cNvSpPr txBox="1">
            <a:spLocks/>
          </p:cNvSpPr>
          <p:nvPr/>
        </p:nvSpPr>
        <p:spPr>
          <a:xfrm>
            <a:off x="1064636" y="4303697"/>
            <a:ext cx="2134038" cy="144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512763"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Choose an animation effect, like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Zoom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and watch </a:t>
            </a:r>
            <a:b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happens.</a:t>
            </a:r>
          </a:p>
        </p:txBody>
      </p:sp>
      <p:pic>
        <p:nvPicPr>
          <p:cNvPr id="7" name="Picture 6" descr="Animation tab showing zoom opti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0" y="4069080"/>
            <a:ext cx="3803904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Explore without leaving your slides</a:t>
            </a:r>
          </a:p>
        </p:txBody>
      </p:sp>
      <p:sp>
        <p:nvSpPr>
          <p:cNvPr id="16" name="Content Placeholder 17"/>
          <p:cNvSpPr txBox="1">
            <a:spLocks/>
          </p:cNvSpPr>
          <p:nvPr/>
        </p:nvSpPr>
        <p:spPr>
          <a:xfrm>
            <a:off x="541609" y="1296100"/>
            <a:ext cx="6093106" cy="1236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Smart Lookup brings research directly in to PowerPoint.</a:t>
            </a: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Try it:</a:t>
            </a:r>
          </a:p>
        </p:txBody>
      </p:sp>
      <p:pic>
        <p:nvPicPr>
          <p:cNvPr id="18" name="Picture 17" descr="Three pictures showing the Smart Lookup fea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08" y="2144574"/>
            <a:ext cx="11129521" cy="3198055"/>
          </a:xfrm>
          <a:prstGeom prst="rect">
            <a:avLst/>
          </a:prstGeom>
        </p:spPr>
      </p:pic>
      <p:grpSp>
        <p:nvGrpSpPr>
          <p:cNvPr id="33" name="Group 32" descr="Small circle with number 1 inside  indicating step 1"/>
          <p:cNvGrpSpPr/>
          <p:nvPr/>
        </p:nvGrpSpPr>
        <p:grpSpPr bwMode="blackWhite">
          <a:xfrm>
            <a:off x="558723" y="5233381"/>
            <a:ext cx="558179" cy="409838"/>
            <a:chOff x="6953426" y="711274"/>
            <a:chExt cx="558179" cy="409838"/>
          </a:xfrm>
        </p:grpSpPr>
        <p:sp>
          <p:nvSpPr>
            <p:cNvPr id="34" name="Oval 33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 descr="Number 1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1</a:t>
              </a:r>
            </a:p>
          </p:txBody>
        </p:sp>
      </p:grpSp>
      <p:sp>
        <p:nvSpPr>
          <p:cNvPr id="42" name="Content Placeholder 17"/>
          <p:cNvSpPr txBox="1">
            <a:spLocks/>
          </p:cNvSpPr>
          <p:nvPr/>
        </p:nvSpPr>
        <p:spPr>
          <a:xfrm>
            <a:off x="1066038" y="5273573"/>
            <a:ext cx="2919669" cy="12983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Right-click in the word </a:t>
            </a:r>
            <a:r>
              <a:rPr lang="en-US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in the following phrase: </a:t>
            </a:r>
            <a:r>
              <a:rPr lang="en-US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 furniture</a:t>
            </a:r>
          </a:p>
        </p:txBody>
      </p:sp>
      <p:grpSp>
        <p:nvGrpSpPr>
          <p:cNvPr id="36" name="Group 35" descr="Small circle with number 2 inside  indicating step 2"/>
          <p:cNvGrpSpPr/>
          <p:nvPr/>
        </p:nvGrpSpPr>
        <p:grpSpPr bwMode="blackWhite">
          <a:xfrm>
            <a:off x="4249102" y="5233381"/>
            <a:ext cx="558179" cy="409838"/>
            <a:chOff x="6953426" y="711274"/>
            <a:chExt cx="558179" cy="409838"/>
          </a:xfrm>
        </p:grpSpPr>
        <p:sp>
          <p:nvSpPr>
            <p:cNvPr id="37" name="Oval 36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 descr="Number 2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2</a:t>
              </a:r>
            </a:p>
          </p:txBody>
        </p:sp>
      </p:grpSp>
      <p:sp>
        <p:nvSpPr>
          <p:cNvPr id="43" name="Content Placeholder 17"/>
          <p:cNvSpPr txBox="1">
            <a:spLocks/>
          </p:cNvSpPr>
          <p:nvPr/>
        </p:nvSpPr>
        <p:spPr>
          <a:xfrm>
            <a:off x="4747855" y="5273573"/>
            <a:ext cx="3106367" cy="132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2000"/>
              </a:spcAft>
              <a:buNone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Choose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Smart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cs typeface="Segoe UI"/>
              </a:rPr>
              <a:t> </a:t>
            </a:r>
            <a:r>
              <a:rPr lang="en-US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Lookup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, and notice that results are contextual for that phrase, not </a:t>
            </a:r>
            <a:r>
              <a:rPr lang="en-US" sz="1800" dirty="0">
                <a:latin typeface="Segoe UI" panose="020B0502040204020203" pitchFamily="34" charset="0"/>
                <a:cs typeface="Segoe UI" panose="020B0502040204020203" pitchFamily="34" charset="0"/>
              </a:rPr>
              <a:t>Microsoft Office apps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US" dirty="0">
              <a:solidFill>
                <a:srgbClr val="D247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9" name="Group 38" descr="Small circle with number 3 inside  indicating step 3"/>
          <p:cNvGrpSpPr/>
          <p:nvPr/>
        </p:nvGrpSpPr>
        <p:grpSpPr bwMode="blackWhite">
          <a:xfrm>
            <a:off x="7930921" y="5233381"/>
            <a:ext cx="558179" cy="409838"/>
            <a:chOff x="6953426" y="711274"/>
            <a:chExt cx="558179" cy="409838"/>
          </a:xfrm>
        </p:grpSpPr>
        <p:sp>
          <p:nvSpPr>
            <p:cNvPr id="40" name="Oval 39" descr="Small circle"/>
            <p:cNvSpPr/>
            <p:nvPr/>
          </p:nvSpPr>
          <p:spPr bwMode="blackWhite">
            <a:xfrm>
              <a:off x="7025069" y="711274"/>
              <a:ext cx="409838" cy="409838"/>
            </a:xfrm>
            <a:prstGeom prst="ellipse">
              <a:avLst/>
            </a:prstGeom>
            <a:solidFill>
              <a:srgbClr val="D2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 descr="Number 3"/>
            <p:cNvSpPr txBox="1"/>
            <p:nvPr/>
          </p:nvSpPr>
          <p:spPr bwMode="blackWhite">
            <a:xfrm>
              <a:off x="6953426" y="727564"/>
              <a:ext cx="5581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3</a:t>
              </a:r>
            </a:p>
          </p:txBody>
        </p:sp>
      </p:grpSp>
      <p:sp>
        <p:nvSpPr>
          <p:cNvPr id="44" name="Content Placeholder 17"/>
          <p:cNvSpPr txBox="1">
            <a:spLocks/>
          </p:cNvSpPr>
          <p:nvPr/>
        </p:nvSpPr>
        <p:spPr>
          <a:xfrm>
            <a:off x="8429668" y="5273573"/>
            <a:ext cx="3107336" cy="1341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ts val="18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Aft>
                <a:spcPts val="2000"/>
              </a:spcAft>
              <a:buNone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Just for fun, try Smart Lookup again by right-clicking in the word </a:t>
            </a:r>
            <a:r>
              <a:rPr lang="en-US" i="1" dirty="0">
                <a:solidFill>
                  <a:srgbClr val="D247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Office</a:t>
            </a:r>
            <a:r>
              <a:rPr lang="en-US" dirty="0"/>
              <a:t> </a:t>
            </a: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in Step 2.</a:t>
            </a:r>
          </a:p>
          <a:p>
            <a:pPr marL="0" indent="0">
              <a:spcAft>
                <a:spcPts val="2000"/>
              </a:spcAft>
              <a:buNone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32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 Light" panose="020B0502040204020203" pitchFamily="34" charset="0"/>
                <a:cs typeface="Segoe UI Light" panose="020B0502040204020203" pitchFamily="34" charset="0"/>
              </a:rPr>
              <a:t>More questions about PowerPoint?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41611" y="2614427"/>
            <a:ext cx="9442648" cy="3978275"/>
          </a:xfrm>
        </p:spPr>
        <p:txBody>
          <a:bodyPr>
            <a:normAutofit/>
          </a:bodyPr>
          <a:lstStyle/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Select the </a:t>
            </a:r>
            <a:r>
              <a:rPr lang="en-US" sz="2000" dirty="0">
                <a:solidFill>
                  <a:srgbClr val="D2472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Tell Me                   </a:t>
            </a: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button and type what you want to know.</a:t>
            </a:r>
            <a:b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r>
              <a:rPr lang="en-US" sz="2000" u="sng" dirty="0">
                <a:latin typeface="Segoe UI Light" panose="020B0502040204020203" pitchFamily="34" charset="0"/>
                <a:cs typeface="Segoe UI Light" panose="020B0502040204020203" pitchFamily="34" charset="0"/>
                <a:hlinkClick r:id="rId3" tooltip="Visit the PowerPoint team blog"/>
              </a:rPr>
              <a:t>Visit the PowerPoint team blog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ts val="36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4" tooltip="Go to free PowerPoint training"/>
              </a:rPr>
              <a:t>Go to free PowerPoint training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ts val="36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  <a:hlinkClick r:id="rId5" tooltip="Give feedback about this tour"/>
              </a:rPr>
              <a:t>Give feedback about this tour</a:t>
            </a: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0" indent="0">
              <a:lnSpc>
                <a:spcPts val="3600"/>
              </a:lnSpc>
              <a:spcAft>
                <a:spcPts val="0"/>
              </a:spcAft>
              <a:buNone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2" name="Picture 1" descr="Tell Me butt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981" y="2350333"/>
            <a:ext cx="1269672" cy="1189747"/>
          </a:xfrm>
          <a:prstGeom prst="rect">
            <a:avLst/>
          </a:prstGeom>
        </p:spPr>
      </p:pic>
      <p:pic>
        <p:nvPicPr>
          <p:cNvPr id="11" name="Picture 10" descr="Tell Me box suggestion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066" y="2761488"/>
            <a:ext cx="2476156" cy="2001277"/>
          </a:xfrm>
          <a:prstGeom prst="rect">
            <a:avLst/>
          </a:prstGeom>
        </p:spPr>
      </p:pic>
      <p:pic>
        <p:nvPicPr>
          <p:cNvPr id="8" name="Picture 7" descr="Arrow pointing right with a hyperlink to the PowerPoint team blog. Select the image to visit the PowerPoint team blog ">
            <a:hlinkClick r:id="rId3" tooltip="Select here to visit the PowerPoint team blog.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98" y="3566804"/>
            <a:ext cx="661940" cy="661940"/>
          </a:xfrm>
          <a:prstGeom prst="rect">
            <a:avLst/>
          </a:prstGeom>
        </p:spPr>
      </p:pic>
      <p:pic>
        <p:nvPicPr>
          <p:cNvPr id="7" name="Picture 6" descr="Arrow pointing right with a hyperlink to free PowerPoint training. Select the image to access free PowerPoint training">
            <a:hlinkClick r:id="rId4" tooltip="Select here to go to free PowerPoint training.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98" y="4252716"/>
            <a:ext cx="661940" cy="661940"/>
          </a:xfrm>
          <a:prstGeom prst="rect">
            <a:avLst/>
          </a:prstGeom>
        </p:spPr>
      </p:pic>
      <p:pic>
        <p:nvPicPr>
          <p:cNvPr id="12" name="Picture 11" descr="Arrow pointing right with a hyperlink to give feedback about this tour. Select the image to give feedback about this tour">
            <a:hlinkClick r:id="rId5" tooltip="Select here to give feedback about this tour."/>
            <a:extLst>
              <a:ext uri="{FF2B5EF4-FFF2-40B4-BE49-F238E27FC236}">
                <a16:creationId xmlns:a16="http://schemas.microsoft.com/office/drawing/2014/main" id="{BA92070A-4E3D-4794-84A9-83B8DDF3A12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398" y="4944145"/>
            <a:ext cx="661940" cy="6619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611" y="5738132"/>
            <a:ext cx="61939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>
                <a:latin typeface="Segoe UI Light" panose="020B0502040204020203" pitchFamily="34" charset="0"/>
                <a:cs typeface="Segoe UI Light" panose="020B0502040204020203" pitchFamily="34" charset="0"/>
              </a:rPr>
              <a:t>SELECT THE ARROW WHEN IN SLIDE SHOW MODE</a:t>
            </a:r>
          </a:p>
        </p:txBody>
      </p:sp>
    </p:spTree>
    <p:extLst>
      <p:ext uri="{BB962C8B-B14F-4D97-AF65-F5344CB8AC3E}">
        <p14:creationId xmlns:p14="http://schemas.microsoft.com/office/powerpoint/2010/main" val="893025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838201"/>
            <a:ext cx="1219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33CC"/>
                </a:solidFill>
                <a:latin typeface="Bahnschrift" panose="020B0502040204020203" pitchFamily="34" charset="0"/>
              </a:rPr>
              <a:t>II. Combine the two sentences into one. Using who, whom or which: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1135380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900" dirty="0">
                <a:latin typeface="Bahnschrift SemiBold" panose="020B0502040204020203" pitchFamily="34" charset="0"/>
              </a:rPr>
              <a:t>1. I liked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the composition</a:t>
            </a:r>
            <a:r>
              <a:rPr lang="en-US" sz="2900" dirty="0">
                <a:latin typeface="Bahnschrift SemiBold" panose="020B0502040204020203" pitchFamily="34" charset="0"/>
              </a:rPr>
              <a:t>. You wrote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it</a:t>
            </a:r>
            <a:r>
              <a:rPr lang="en-US" sz="2900" dirty="0">
                <a:latin typeface="Bahnschrift SemiBold" panose="020B0502040204020203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en-US" sz="29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 I like the composition</a:t>
            </a:r>
            <a:endParaRPr lang="en-US" sz="2900" dirty="0">
              <a:latin typeface="Bahnschrift SemiBold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900" dirty="0">
                <a:latin typeface="Bahnschrift SemiBold" panose="020B0502040204020203" pitchFamily="34" charset="0"/>
              </a:rPr>
              <a:t>2.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These people</a:t>
            </a:r>
            <a:r>
              <a:rPr lang="en-US" sz="29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900" dirty="0">
                <a:latin typeface="Bahnschrift SemiBold" panose="020B0502040204020203" pitchFamily="34" charset="0"/>
              </a:rPr>
              <a:t>were very kind.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They</a:t>
            </a:r>
            <a:r>
              <a:rPr lang="en-US" sz="2900" dirty="0">
                <a:latin typeface="Bahnschrift SemiBold" panose="020B0502040204020203" pitchFamily="34" charset="0"/>
              </a:rPr>
              <a:t> gave me some good books. </a:t>
            </a:r>
          </a:p>
          <a:p>
            <a:pPr>
              <a:spcAft>
                <a:spcPts val="600"/>
              </a:spcAft>
            </a:pPr>
            <a:r>
              <a:rPr lang="en-US" sz="29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 These people, </a:t>
            </a:r>
            <a:endParaRPr lang="en-US" sz="2900" dirty="0">
              <a:latin typeface="Bahnschrift SemiBold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900" dirty="0">
                <a:latin typeface="Bahnschrift SemiBold" panose="020B0502040204020203" pitchFamily="34" charset="0"/>
              </a:rPr>
              <a:t>3.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Mr. Lee</a:t>
            </a:r>
            <a:r>
              <a:rPr lang="en-US" sz="2900" dirty="0">
                <a:latin typeface="Bahnschrift SemiBold" panose="020B0502040204020203" pitchFamily="34" charset="0"/>
              </a:rPr>
              <a:t> teaches English. I met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him</a:t>
            </a:r>
            <a:r>
              <a:rPr lang="en-US" sz="2900" dirty="0">
                <a:latin typeface="Bahnschrift SemiBold" panose="020B0502040204020203" pitchFamily="34" charset="0"/>
              </a:rPr>
              <a:t> yesterday. </a:t>
            </a:r>
          </a:p>
          <a:p>
            <a:pPr>
              <a:spcAft>
                <a:spcPts val="600"/>
              </a:spcAft>
            </a:pPr>
            <a:r>
              <a:rPr lang="en-US" sz="29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 Mr. Lee, </a:t>
            </a:r>
            <a:endParaRPr lang="en-US" sz="2900" dirty="0">
              <a:latin typeface="Bahnschrift SemiBold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900" dirty="0">
                <a:latin typeface="Bahnschrift SemiBold" panose="020B0502040204020203" pitchFamily="34" charset="0"/>
              </a:rPr>
              <a:t>4. This is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the woman</a:t>
            </a:r>
            <a:r>
              <a:rPr lang="en-US" sz="2900" dirty="0">
                <a:latin typeface="Bahnschrift SemiBold" panose="020B0502040204020203" pitchFamily="34" charset="0"/>
              </a:rPr>
              <a:t>. I talked </a:t>
            </a:r>
            <a:r>
              <a:rPr lang="en-US" sz="29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to</a:t>
            </a:r>
            <a:r>
              <a:rPr lang="en-US" sz="2900" dirty="0">
                <a:latin typeface="Bahnschrift SemiBold" panose="020B0502040204020203" pitchFamily="34" charset="0"/>
              </a:rPr>
              <a:t>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the woman</a:t>
            </a:r>
            <a:r>
              <a:rPr lang="en-US" sz="29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900" dirty="0">
                <a:latin typeface="Bahnschrift SemiBold" panose="020B0502040204020203" pitchFamily="34" charset="0"/>
              </a:rPr>
              <a:t>last Sunday. </a:t>
            </a:r>
          </a:p>
          <a:p>
            <a:pPr>
              <a:spcAft>
                <a:spcPts val="600"/>
              </a:spcAft>
            </a:pPr>
            <a:r>
              <a:rPr lang="en-US" sz="29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 This is the woman </a:t>
            </a:r>
            <a:r>
              <a:rPr lang="en-US" sz="2900" dirty="0">
                <a:solidFill>
                  <a:srgbClr val="FF0000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to</a:t>
            </a:r>
            <a:r>
              <a:rPr lang="en-US" sz="2900" dirty="0">
                <a:latin typeface="Bahnschrift SemiBold" panose="020B0502040204020203" pitchFamily="34" charset="0"/>
                <a:sym typeface="Wingdings" panose="05000000000000000000" pitchFamily="2" charset="2"/>
              </a:rPr>
              <a:t> </a:t>
            </a:r>
            <a:endParaRPr lang="en-US" sz="2900" dirty="0">
              <a:latin typeface="Bahnschrift SemiBold" panose="020B05020402040202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900" dirty="0">
                <a:latin typeface="Bahnschrift SemiBold" panose="020B0502040204020203" pitchFamily="34" charset="0"/>
              </a:rPr>
              <a:t>5.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The novels</a:t>
            </a:r>
            <a:r>
              <a:rPr lang="en-US" sz="29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900" dirty="0">
                <a:latin typeface="Bahnschrift SemiBold" panose="020B0502040204020203" pitchFamily="34" charset="0"/>
              </a:rPr>
              <a:t>have been lost. You gave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them</a:t>
            </a:r>
            <a:r>
              <a:rPr lang="en-US" sz="29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900" dirty="0">
                <a:latin typeface="Bahnschrift SemiBold" panose="020B0502040204020203" pitchFamily="34" charset="0"/>
              </a:rPr>
              <a:t>to me on my birthday.</a:t>
            </a:r>
          </a:p>
          <a:p>
            <a:pPr>
              <a:spcAft>
                <a:spcPts val="600"/>
              </a:spcAft>
            </a:pPr>
            <a:r>
              <a:rPr lang="en-US" sz="2900" dirty="0">
                <a:latin typeface="Bahnschrift SemiBold" panose="020B0502040204020203" pitchFamily="34" charset="0"/>
                <a:sym typeface="Wingdings" panose="05000000000000000000" pitchFamily="2" charset="2"/>
              </a:rPr>
              <a:t> The novels</a:t>
            </a:r>
            <a:endParaRPr lang="en-US" sz="2900" dirty="0">
              <a:latin typeface="Bahnschrift SemiBol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83518" y="3080276"/>
            <a:ext cx="273344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  <a:sym typeface="Wingdings" panose="05000000000000000000" pitchFamily="2" charset="2"/>
              </a:rPr>
              <a:t>were very kind.</a:t>
            </a:r>
            <a:endParaRPr lang="en-US" sz="2900" dirty="0"/>
          </a:p>
        </p:txBody>
      </p:sp>
      <p:sp>
        <p:nvSpPr>
          <p:cNvPr id="3" name="Rectangle 2"/>
          <p:cNvSpPr/>
          <p:nvPr/>
        </p:nvSpPr>
        <p:spPr>
          <a:xfrm>
            <a:off x="7210000" y="4176366"/>
            <a:ext cx="290496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  <a:sym typeface="Wingdings" panose="05000000000000000000" pitchFamily="2" charset="2"/>
              </a:rPr>
              <a:t>teaches English.</a:t>
            </a:r>
            <a:endParaRPr lang="en-US" sz="2900" dirty="0"/>
          </a:p>
        </p:txBody>
      </p:sp>
      <p:sp>
        <p:nvSpPr>
          <p:cNvPr id="7" name="Rectangle 6"/>
          <p:cNvSpPr/>
          <p:nvPr/>
        </p:nvSpPr>
        <p:spPr>
          <a:xfrm>
            <a:off x="9185388" y="6250869"/>
            <a:ext cx="2690160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  <a:sym typeface="Wingdings" panose="05000000000000000000" pitchFamily="2" charset="2"/>
              </a:rPr>
              <a:t>have been lost.</a:t>
            </a:r>
            <a:endParaRPr lang="en-US" sz="2900" dirty="0"/>
          </a:p>
        </p:txBody>
      </p:sp>
      <p:sp>
        <p:nvSpPr>
          <p:cNvPr id="8" name="Rectangle 7"/>
          <p:cNvSpPr/>
          <p:nvPr/>
        </p:nvSpPr>
        <p:spPr>
          <a:xfrm>
            <a:off x="5715000" y="5213004"/>
            <a:ext cx="3533340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  <a:sym typeface="Wingdings" panose="05000000000000000000" pitchFamily="2" charset="2"/>
              </a:rPr>
              <a:t>I talked last Sunday.</a:t>
            </a:r>
            <a:endParaRPr lang="en-US" sz="2900" dirty="0"/>
          </a:p>
        </p:txBody>
      </p:sp>
      <p:sp>
        <p:nvSpPr>
          <p:cNvPr id="9" name="Rectangle 8"/>
          <p:cNvSpPr/>
          <p:nvPr/>
        </p:nvSpPr>
        <p:spPr>
          <a:xfrm>
            <a:off x="5815365" y="2027166"/>
            <a:ext cx="192552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  <a:sym typeface="Wingdings" panose="05000000000000000000" pitchFamily="2" charset="2"/>
              </a:rPr>
              <a:t>you wrote.</a:t>
            </a:r>
            <a:endParaRPr lang="en-US" sz="2900" dirty="0"/>
          </a:p>
        </p:txBody>
      </p:sp>
      <p:sp>
        <p:nvSpPr>
          <p:cNvPr id="10" name="Rectangle 9"/>
          <p:cNvSpPr/>
          <p:nvPr/>
        </p:nvSpPr>
        <p:spPr>
          <a:xfrm>
            <a:off x="4485687" y="4158549"/>
            <a:ext cx="2837636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  <a:sym typeface="Wingdings" panose="05000000000000000000" pitchFamily="2" charset="2"/>
              </a:rPr>
              <a:t>I met yesterday,</a:t>
            </a:r>
            <a:endParaRPr lang="en-US" sz="2900" dirty="0"/>
          </a:p>
        </p:txBody>
      </p:sp>
      <p:sp>
        <p:nvSpPr>
          <p:cNvPr id="11" name="Rectangle 10"/>
          <p:cNvSpPr/>
          <p:nvPr/>
        </p:nvSpPr>
        <p:spPr>
          <a:xfrm>
            <a:off x="4748197" y="2046020"/>
            <a:ext cx="116730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solidFill>
                  <a:srgbClr val="9900FF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which</a:t>
            </a:r>
            <a:endParaRPr lang="en-US" sz="2900" dirty="0"/>
          </a:p>
        </p:txBody>
      </p:sp>
      <p:sp>
        <p:nvSpPr>
          <p:cNvPr id="12" name="Rectangle 11"/>
          <p:cNvSpPr/>
          <p:nvPr/>
        </p:nvSpPr>
        <p:spPr>
          <a:xfrm>
            <a:off x="3495774" y="3102898"/>
            <a:ext cx="88197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solidFill>
                  <a:srgbClr val="9900FF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who</a:t>
            </a:r>
            <a:endParaRPr lang="en-US" sz="2900" dirty="0"/>
          </a:p>
        </p:txBody>
      </p:sp>
      <p:sp>
        <p:nvSpPr>
          <p:cNvPr id="13" name="Rectangle 12"/>
          <p:cNvSpPr/>
          <p:nvPr/>
        </p:nvSpPr>
        <p:spPr>
          <a:xfrm>
            <a:off x="4267200" y="3102900"/>
            <a:ext cx="4778872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  <a:sym typeface="Wingdings" panose="05000000000000000000" pitchFamily="2" charset="2"/>
              </a:rPr>
              <a:t>gave me some good books, </a:t>
            </a:r>
            <a:endParaRPr lang="en-US" sz="2900" dirty="0"/>
          </a:p>
        </p:txBody>
      </p:sp>
      <p:sp>
        <p:nvSpPr>
          <p:cNvPr id="14" name="Rectangle 13"/>
          <p:cNvSpPr/>
          <p:nvPr/>
        </p:nvSpPr>
        <p:spPr>
          <a:xfrm>
            <a:off x="2533000" y="4158232"/>
            <a:ext cx="203934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solidFill>
                  <a:srgbClr val="9900FF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who/whom</a:t>
            </a:r>
            <a:endParaRPr lang="en-US" sz="2900" dirty="0"/>
          </a:p>
        </p:txBody>
      </p:sp>
      <p:sp>
        <p:nvSpPr>
          <p:cNvPr id="15" name="Rectangle 14"/>
          <p:cNvSpPr/>
          <p:nvPr/>
        </p:nvSpPr>
        <p:spPr>
          <a:xfrm>
            <a:off x="4622802" y="5208304"/>
            <a:ext cx="1200970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solidFill>
                  <a:srgbClr val="9900FF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whom</a:t>
            </a:r>
            <a:endParaRPr lang="en-US" sz="2900" dirty="0"/>
          </a:p>
        </p:txBody>
      </p:sp>
      <p:sp>
        <p:nvSpPr>
          <p:cNvPr id="16" name="Rectangle 15"/>
          <p:cNvSpPr/>
          <p:nvPr/>
        </p:nvSpPr>
        <p:spPr>
          <a:xfrm>
            <a:off x="3023896" y="6250868"/>
            <a:ext cx="116730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solidFill>
                  <a:srgbClr val="9900FF"/>
                </a:solidFill>
                <a:latin typeface="Bahnschrift SemiBold" panose="020B0502040204020203" pitchFamily="34" charset="0"/>
                <a:sym typeface="Wingdings" panose="05000000000000000000" pitchFamily="2" charset="2"/>
              </a:rPr>
              <a:t>which</a:t>
            </a:r>
            <a:endParaRPr lang="en-US" sz="2900" dirty="0"/>
          </a:p>
        </p:txBody>
      </p:sp>
      <p:sp>
        <p:nvSpPr>
          <p:cNvPr id="17" name="Rectangle 16"/>
          <p:cNvSpPr/>
          <p:nvPr/>
        </p:nvSpPr>
        <p:spPr>
          <a:xfrm>
            <a:off x="4068004" y="6249312"/>
            <a:ext cx="5262979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  <a:sym typeface="Wingdings" panose="05000000000000000000" pitchFamily="2" charset="2"/>
              </a:rPr>
              <a:t>you gave to me on my birthday</a:t>
            </a:r>
            <a:endParaRPr lang="en-US" sz="2900" dirty="0"/>
          </a:p>
        </p:txBody>
      </p:sp>
      <p:sp>
        <p:nvSpPr>
          <p:cNvPr id="18" name="Rectangle 17"/>
          <p:cNvSpPr/>
          <p:nvPr/>
        </p:nvSpPr>
        <p:spPr>
          <a:xfrm>
            <a:off x="4159629" y="50802"/>
            <a:ext cx="4262705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EXERCISES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01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504">
        <p:fade/>
      </p:transition>
    </mc:Choice>
    <mc:Fallback xmlns="">
      <p:transition spd="med" advTm="575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5800" y="1085848"/>
            <a:ext cx="11734800" cy="5825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900" dirty="0">
                <a:latin typeface="Bahnschrift SemiBold" panose="020B0502040204020203" pitchFamily="34" charset="0"/>
              </a:rPr>
              <a:t>6.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The taxi driver</a:t>
            </a:r>
            <a:r>
              <a:rPr lang="en-US" sz="29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900" dirty="0">
                <a:latin typeface="Bahnschrift SemiBold" panose="020B0502040204020203" pitchFamily="34" charset="0"/>
              </a:rPr>
              <a:t>was friendly.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The taxi driver</a:t>
            </a:r>
            <a:r>
              <a:rPr lang="en-US" sz="29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900" dirty="0">
                <a:latin typeface="Bahnschrift SemiBold" panose="020B0502040204020203" pitchFamily="34" charset="0"/>
              </a:rPr>
              <a:t>took me to the airport.</a:t>
            </a:r>
          </a:p>
          <a:p>
            <a:pPr>
              <a:lnSpc>
                <a:spcPct val="130000"/>
              </a:lnSpc>
            </a:pPr>
            <a:r>
              <a:rPr lang="en-US" sz="2900" dirty="0">
                <a:latin typeface="Bahnschrift SemiBold" panose="020B0502040204020203" pitchFamily="34" charset="0"/>
              </a:rPr>
              <a:t>The taxi driver </a:t>
            </a:r>
          </a:p>
          <a:p>
            <a:pPr>
              <a:lnSpc>
                <a:spcPct val="130000"/>
              </a:lnSpc>
            </a:pPr>
            <a:r>
              <a:rPr lang="en-US" sz="2900" dirty="0">
                <a:latin typeface="Bahnschrift SemiBold" panose="020B0502040204020203" pitchFamily="34" charset="0"/>
              </a:rPr>
              <a:t>7.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The music</a:t>
            </a:r>
            <a:r>
              <a:rPr lang="en-US" sz="29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900" dirty="0">
                <a:latin typeface="Bahnschrift SemiBold" panose="020B0502040204020203" pitchFamily="34" charset="0"/>
              </a:rPr>
              <a:t>was good. We listened to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music</a:t>
            </a:r>
            <a:r>
              <a:rPr lang="en-US" sz="2900" dirty="0">
                <a:latin typeface="Bahnschrift SemiBold" panose="020B0502040204020203" pitchFamily="34" charset="0"/>
              </a:rPr>
              <a:t> last night.</a:t>
            </a:r>
          </a:p>
          <a:p>
            <a:pPr>
              <a:lnSpc>
                <a:spcPct val="130000"/>
              </a:lnSpc>
            </a:pPr>
            <a:r>
              <a:rPr lang="en-US" sz="2900" dirty="0">
                <a:latin typeface="Bahnschrift SemiBold" panose="020B0502040204020203" pitchFamily="34" charset="0"/>
              </a:rPr>
              <a:t>The music </a:t>
            </a:r>
            <a:r>
              <a:rPr lang="en-US" sz="29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to</a:t>
            </a:r>
            <a:r>
              <a:rPr lang="en-US" sz="2900" dirty="0">
                <a:latin typeface="Bahnschrift SemiBold" panose="020B0502040204020203" pitchFamily="34" charset="0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900" dirty="0">
                <a:latin typeface="Bahnschrift SemiBold" panose="020B0502040204020203" pitchFamily="34" charset="0"/>
              </a:rPr>
              <a:t>8.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The students</a:t>
            </a:r>
            <a:r>
              <a:rPr lang="en-US" sz="29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900" dirty="0">
                <a:latin typeface="Bahnschrift SemiBold" panose="020B0502040204020203" pitchFamily="34" charset="0"/>
              </a:rPr>
              <a:t>are from China. I meet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the students</a:t>
            </a:r>
            <a:r>
              <a:rPr lang="en-US" sz="29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900" dirty="0">
                <a:latin typeface="Bahnschrift SemiBold" panose="020B0502040204020203" pitchFamily="34" charset="0"/>
              </a:rPr>
              <a:t>in the meeting.</a:t>
            </a:r>
          </a:p>
          <a:p>
            <a:pPr>
              <a:lnSpc>
                <a:spcPct val="130000"/>
              </a:lnSpc>
            </a:pPr>
            <a:r>
              <a:rPr lang="en-US" sz="2900" dirty="0">
                <a:latin typeface="Bahnschrift SemiBold" panose="020B0502040204020203" pitchFamily="34" charset="0"/>
              </a:rPr>
              <a:t>The students </a:t>
            </a:r>
          </a:p>
          <a:p>
            <a:pPr>
              <a:lnSpc>
                <a:spcPct val="130000"/>
              </a:lnSpc>
            </a:pPr>
            <a:r>
              <a:rPr lang="en-US" sz="2900" dirty="0">
                <a:latin typeface="Bahnschrift SemiBold" panose="020B0502040204020203" pitchFamily="34" charset="0"/>
              </a:rPr>
              <a:t>9. I had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many friends</a:t>
            </a:r>
            <a:r>
              <a:rPr lang="en-US" sz="2900" dirty="0">
                <a:latin typeface="Bahnschrift SemiBold" panose="020B0502040204020203" pitchFamily="34" charset="0"/>
              </a:rPr>
              <a:t>.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They</a:t>
            </a:r>
            <a:r>
              <a:rPr lang="en-US" sz="29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900" dirty="0">
                <a:latin typeface="Bahnschrift SemiBold" panose="020B0502040204020203" pitchFamily="34" charset="0"/>
              </a:rPr>
              <a:t>visited my grandparents last summer. </a:t>
            </a:r>
          </a:p>
          <a:p>
            <a:pPr>
              <a:lnSpc>
                <a:spcPct val="130000"/>
              </a:lnSpc>
            </a:pPr>
            <a:r>
              <a:rPr lang="en-US" sz="2900" dirty="0">
                <a:latin typeface="Bahnschrift SemiBold" panose="020B0502040204020203" pitchFamily="34" charset="0"/>
              </a:rPr>
              <a:t>I had many friends</a:t>
            </a:r>
          </a:p>
          <a:p>
            <a:pPr>
              <a:lnSpc>
                <a:spcPct val="130000"/>
              </a:lnSpc>
            </a:pPr>
            <a:r>
              <a:rPr lang="en-US" sz="2900" dirty="0">
                <a:latin typeface="Bahnschrift SemiBold" panose="020B0502040204020203" pitchFamily="34" charset="0"/>
              </a:rPr>
              <a:t>10.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Sydney</a:t>
            </a:r>
            <a:r>
              <a:rPr lang="en-US" sz="29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900" dirty="0">
                <a:latin typeface="Bahnschrift SemiBold" panose="020B0502040204020203" pitchFamily="34" charset="0"/>
              </a:rPr>
              <a:t>is a big city. </a:t>
            </a:r>
            <a:r>
              <a:rPr lang="en-US" sz="2900" u="sng" dirty="0">
                <a:solidFill>
                  <a:srgbClr val="FF0000"/>
                </a:solidFill>
                <a:latin typeface="Bahnschrift SemiBold" panose="020B0502040204020203" pitchFamily="34" charset="0"/>
              </a:rPr>
              <a:t>It</a:t>
            </a:r>
            <a:r>
              <a:rPr lang="en-US" sz="29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2900" dirty="0">
                <a:latin typeface="Bahnschrift SemiBold" panose="020B0502040204020203" pitchFamily="34" charset="0"/>
              </a:rPr>
              <a:t>has a population of over 3 million. </a:t>
            </a:r>
          </a:p>
          <a:p>
            <a:pPr>
              <a:lnSpc>
                <a:spcPct val="130000"/>
              </a:lnSpc>
            </a:pPr>
            <a:r>
              <a:rPr lang="en-US" sz="2900" dirty="0">
                <a:latin typeface="Bahnschrift SemiBold" panose="020B0502040204020203" pitchFamily="34" charset="0"/>
              </a:rPr>
              <a:t>Sydney,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1069" y="723898"/>
            <a:ext cx="12229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0033CC"/>
                </a:solidFill>
                <a:latin typeface="Bahnschrift" panose="020B0502040204020203" pitchFamily="34" charset="0"/>
              </a:rPr>
              <a:t>II. Combine the two sentences into one. Using who, whom or which: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25131" y="1728197"/>
            <a:ext cx="3962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</a:rPr>
              <a:t>took me to the airport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10500" y="1718468"/>
            <a:ext cx="3352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</a:rPr>
              <a:t>was friendly.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200400" y="1727994"/>
            <a:ext cx="990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8C13BD"/>
                </a:solidFill>
                <a:latin typeface="Bahnschrift SemiBold" panose="020B0502040204020203" pitchFamily="34" charset="0"/>
              </a:rPr>
              <a:t>who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82448" y="2864565"/>
            <a:ext cx="15716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8C13BD"/>
                </a:solidFill>
                <a:latin typeface="Bahnschrift SemiBold" panose="020B0502040204020203" pitchFamily="34" charset="0"/>
              </a:rPr>
              <a:t>which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987031" y="2864565"/>
            <a:ext cx="486169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</a:rPr>
              <a:t>we listened last night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77151" y="2871102"/>
            <a:ext cx="3352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</a:rPr>
              <a:t>was good.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943226" y="4035559"/>
            <a:ext cx="231457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8C13BD"/>
                </a:solidFill>
                <a:latin typeface="Bahnschrift SemiBold" panose="020B0502040204020203" pitchFamily="34" charset="0"/>
              </a:rPr>
              <a:t>who/whom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882382" y="4045339"/>
            <a:ext cx="39338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</a:rPr>
              <a:t>I meet in the meeting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524973" y="4044986"/>
            <a:ext cx="33528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</a:rPr>
              <a:t>are from China. 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901915" y="5159674"/>
            <a:ext cx="990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8C13BD"/>
                </a:solidFill>
                <a:latin typeface="Bahnschrift SemiBold" panose="020B0502040204020203" pitchFamily="34" charset="0"/>
              </a:rPr>
              <a:t>who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781844" y="5161971"/>
            <a:ext cx="6858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</a:rPr>
              <a:t>visited my grandparents last summer.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87109" y="6343649"/>
            <a:ext cx="157162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solidFill>
                  <a:srgbClr val="8C13BD"/>
                </a:solidFill>
                <a:latin typeface="Bahnschrift SemiBold" panose="020B0502040204020203" pitchFamily="34" charset="0"/>
              </a:rPr>
              <a:t>which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00400" y="6349423"/>
            <a:ext cx="62484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</a:rPr>
              <a:t>has a population of over </a:t>
            </a:r>
            <a:r>
              <a:rPr lang="en-US" sz="2900">
                <a:latin typeface="Bahnschrift SemiBold" panose="020B0502040204020203" pitchFamily="34" charset="0"/>
              </a:rPr>
              <a:t>3 million,</a:t>
            </a:r>
            <a:endParaRPr lang="en-US" sz="2900" dirty="0">
              <a:latin typeface="Bahnschrift SemiBold" panose="020B0502040204020203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972547" y="6338520"/>
            <a:ext cx="31242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00" dirty="0">
                <a:latin typeface="Bahnschrift SemiBold" panose="020B0502040204020203" pitchFamily="34" charset="0"/>
              </a:rPr>
              <a:t>is a big city.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59629" y="50802"/>
            <a:ext cx="4262705" cy="8309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ritannic Bold" panose="020B0903060703020204" pitchFamily="34" charset="0"/>
              </a:rPr>
              <a:t>EXERCISES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8090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3041">
        <p:fade/>
      </p:transition>
    </mc:Choice>
    <mc:Fallback xmlns="">
      <p:transition spd="med" advTm="730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8300" y="3442770"/>
          <a:ext cx="8077200" cy="30942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858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2000" u="none" strike="noStrike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33CC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Subjects </a:t>
                      </a:r>
                      <a:endParaRPr lang="en-US" sz="2800" dirty="0">
                        <a:solidFill>
                          <a:srgbClr val="0033CC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33CC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Objects </a:t>
                      </a:r>
                      <a:endParaRPr lang="en-US" sz="2800" dirty="0">
                        <a:solidFill>
                          <a:srgbClr val="0033CC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4052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people</a:t>
                      </a:r>
                      <a:endParaRPr lang="en-US" sz="2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400" kern="1200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</a:pPr>
                      <a:endParaRPr lang="en-US" sz="2400" dirty="0"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WHO / WHOM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 things</a:t>
                      </a:r>
                      <a:r>
                        <a:rPr lang="en-US" sz="28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aseline="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animals </a:t>
                      </a:r>
                      <a:endParaRPr lang="en-US" sz="2800" dirty="0">
                        <a:effectLst/>
                        <a:latin typeface="Georgia" panose="02040502050405020303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WHICH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531429" y="2661132"/>
            <a:ext cx="8610947" cy="646331"/>
          </a:xfrm>
          <a:prstGeom prst="rect">
            <a:avLst/>
          </a:prstGeom>
          <a:solidFill>
            <a:srgbClr val="FFCCFF"/>
          </a:solidFill>
          <a:ln>
            <a:solidFill>
              <a:srgbClr val="FF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cs typeface="Times New Roman" panose="02020603050405020304" pitchFamily="18" charset="0"/>
              </a:rPr>
              <a:t>BẢNG TÓM TẮT CÁC ĐẠI TỪ QUAN HỆ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09600"/>
            <a:ext cx="11506200" cy="2185214"/>
          </a:xfrm>
          <a:prstGeom prst="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CÓ 2 LOẠI MỆNH ĐỀ QUAN HỆ:</a:t>
            </a:r>
          </a:p>
          <a:p>
            <a:pPr marL="457189" indent="-457189">
              <a:buAutoNum type="arabicPeriod"/>
            </a:pPr>
            <a:r>
              <a:rPr lang="en-US" sz="3200" dirty="0" err="1"/>
              <a:t>Mệnh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xác</a:t>
            </a:r>
            <a:r>
              <a:rPr lang="en-US" sz="3200" dirty="0"/>
              <a:t> </a:t>
            </a:r>
            <a:r>
              <a:rPr lang="en-US" sz="3200" dirty="0" err="1"/>
              <a:t>định</a:t>
            </a:r>
            <a:r>
              <a:rPr lang="en-US" sz="3200" dirty="0"/>
              <a:t> 		(defining relative clause)</a:t>
            </a:r>
          </a:p>
          <a:p>
            <a:pPr marL="457189" indent="-457189">
              <a:buAutoNum type="arabicPeriod"/>
            </a:pPr>
            <a:r>
              <a:rPr lang="en-US" sz="3200" dirty="0" err="1"/>
              <a:t>Mệnh</a:t>
            </a:r>
            <a:r>
              <a:rPr lang="en-US" sz="3200" dirty="0"/>
              <a:t> </a:t>
            </a:r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quan</a:t>
            </a:r>
            <a:r>
              <a:rPr lang="en-US" sz="3200" dirty="0"/>
              <a:t> </a:t>
            </a:r>
            <a:r>
              <a:rPr lang="en-US" sz="3200" dirty="0" err="1"/>
              <a:t>hệ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xác</a:t>
            </a:r>
            <a:r>
              <a:rPr lang="en-US" sz="3200" dirty="0"/>
              <a:t> </a:t>
            </a:r>
            <a:r>
              <a:rPr lang="en-US" sz="3200" dirty="0" err="1"/>
              <a:t>định</a:t>
            </a:r>
            <a:r>
              <a:rPr lang="en-US" sz="3200" dirty="0"/>
              <a:t>	(non-defining relative clause)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0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6000">
        <p:fade/>
      </p:transition>
    </mc:Choice>
    <mc:Fallback xmlns="">
      <p:transition spd="med" advTm="2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-1" y="0"/>
          <a:ext cx="1224238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Slide" r:id="rId5" imgW="4570603" imgH="2570841" progId="PowerPoint.Slide.12">
                  <p:embed/>
                </p:oleObj>
              </mc:Choice>
              <mc:Fallback>
                <p:oleObj name="Slide" r:id="rId5" imgW="4570603" imgH="2570841" progId="PowerPoint.Slide.12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1224238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5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765"/>
    </mc:Choice>
    <mc:Fallback xmlns="">
      <p:transition spd="slow" advTm="757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-1" y="0"/>
          <a:ext cx="1224238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Slide" r:id="rId5" imgW="4570603" imgH="2570841" progId="PowerPoint.Slide.12">
                  <p:embed/>
                </p:oleObj>
              </mc:Choice>
              <mc:Fallback>
                <p:oleObj name="Slide" r:id="rId5" imgW="4570603" imgH="2570841" progId="PowerPoint.Slide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1224238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5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330"/>
    </mc:Choice>
    <mc:Fallback xmlns="">
      <p:transition spd="slow" advTm="42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-1" y="0"/>
          <a:ext cx="1224238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Slide" r:id="rId5" imgW="4570603" imgH="2570841" progId="PowerPoint.Slide.12">
                  <p:embed/>
                </p:oleObj>
              </mc:Choice>
              <mc:Fallback>
                <p:oleObj name="Slide" r:id="rId5" imgW="4570603" imgH="2570841" progId="PowerPoint.Slide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1224238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11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446"/>
    </mc:Choice>
    <mc:Fallback xmlns="">
      <p:transition spd="slow" advTm="814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-1" y="0"/>
          <a:ext cx="1224238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Slide" r:id="rId5" imgW="4570603" imgH="2570841" progId="PowerPoint.Slide.12">
                  <p:embed/>
                </p:oleObj>
              </mc:Choice>
              <mc:Fallback>
                <p:oleObj name="Slide" r:id="rId5" imgW="4570603" imgH="2570841" progId="PowerPoint.Slide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1224238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0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739"/>
    </mc:Choice>
    <mc:Fallback xmlns="">
      <p:transition spd="slow" advTm="1077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" y="-24622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-1" y="0"/>
          <a:ext cx="1224238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Slide" r:id="rId5" imgW="4570603" imgH="2570841" progId="PowerPoint.Slide.12">
                  <p:embed/>
                </p:oleObj>
              </mc:Choice>
              <mc:Fallback>
                <p:oleObj name="Slide" r:id="rId5" imgW="4570603" imgH="2570841" progId="PowerPoint.Slide.12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" y="0"/>
                        <a:ext cx="12242380" cy="685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76000" y="58420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91"/>
    </mc:Choice>
    <mc:Fallback xmlns="">
      <p:transition spd="slow" advTm="330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2|1.3|1.2|1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1.7|0.9|0.8|13.1|2.1|2|0.7|0.6|0.8|4.2|0.8|0.8|1.1|0.9|6.2|0.7|1|1.3|3.8|0.7|0.8|2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6.2|0.8|0.7|1|1|9|0.7|2.4|1.7|1.6|12.2|0.7|0.8|1.4|1|11.2|0.6|0.8|2.1|10.1|0.7|0.9|2.4"/>
</p:tagLst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25A0713-A64B-439B-91E9-551CE2BAEA8D}" vid="{FD9CE0B8-0910-4446-AF74-F335AEE71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8a52e8c320b9a064ae3583ae3861c9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8020cb39231a0945110f9cd888b521a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0072C5-DDE0-4258-BA7A-4D4B80DFA63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D7FC771-7DFE-49DA-B577-71181BFBCB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EE8C63A-4744-4DE4-BB49-0FF0B5375C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{0F518962-8C17-4CCF-829E-CDB153DB00EA}tf10001108_win32</Template>
  <TotalTime>16</TotalTime>
  <Words>722</Words>
  <Application>Microsoft Office PowerPoint</Application>
  <PresentationFormat>Widescreen</PresentationFormat>
  <Paragraphs>104</Paragraphs>
  <Slides>16</Slides>
  <Notes>2</Notes>
  <HiddenSlides>0</HiddenSlides>
  <MMClips>13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Bahnschrift</vt:lpstr>
      <vt:lpstr>Bahnschrift SemiBold</vt:lpstr>
      <vt:lpstr>Britannic Bold</vt:lpstr>
      <vt:lpstr>Calibri</vt:lpstr>
      <vt:lpstr>Georgia</vt:lpstr>
      <vt:lpstr>Segoe UI</vt:lpstr>
      <vt:lpstr>Segoe UI Light</vt:lpstr>
      <vt:lpstr>Segoe UI Semibold</vt:lpstr>
      <vt:lpstr>WelcomeDoc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You’re an expert with Tell Me</vt:lpstr>
      <vt:lpstr>Explore without leaving your slides</vt:lpstr>
      <vt:lpstr>More questions about PowerPoint?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keywords/>
  <cp:lastModifiedBy>Pc</cp:lastModifiedBy>
  <cp:revision>2</cp:revision>
  <dcterms:created xsi:type="dcterms:W3CDTF">2021-02-18T13:30:45Z</dcterms:created>
  <dcterms:modified xsi:type="dcterms:W3CDTF">2021-02-18T13:46:52Z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