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9753600" cx="13004800"/>
  <p:notesSz cx="6858000" cy="9144000"/>
  <p:embeddedFontLst>
    <p:embeddedFont>
      <p:font typeface="Helvetica Neue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HelveticaNeue-regular.fntdata"/><Relationship Id="rId41" Type="http://schemas.openxmlformats.org/officeDocument/2006/relationships/slide" Target="slides/slide37.xml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how to use “can” and “can’t” to talk about abilities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use “because” to give reason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remember new words / phrases they have learnt in the lesson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express agreement / disagreement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“because” to give reason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students have learnt in the lesson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talk about abilities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Teach students how to stress for emphasis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express abilities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know how to agree / disagree while discussing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use “can” and “can’t” to express abilities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adjectives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present simple to describe a person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the superlative form of adjective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“would”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superlative form of adjective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express agreement / disagreement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superlative form of adjective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know how to stress in the sentence for emphasis (agree / disagree)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new adjectives students have learnt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know how to make superlative form of adjective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using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Remind students of stressing to show agreement / disagreement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Asking and answering with “would like”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words about life on a space station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use “during” and “for”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“have to” to express obligation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how to use “because” to give reasons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for repeated actions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“can”, “can’t” and “have to”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words about life on a space station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use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Remember to use intonation for WH- and Yes / No questions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to talk about repeated actions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“the same as” , “different from” to make comparison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“have to” to describe obligation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words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how to pronounce plural nouns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about what robots can do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talk about abilities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using Present simple for repeated actions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to talk about life on a space station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“to” to express purpose / intention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“because” to give reason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how to use “can” and “can’t”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to describe life on a space station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use superlative form of adjective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different parts of a paragraph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students have learnt about what robots can do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new adjectives students have learnt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know how to make superlative form of adjective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using “because” to give reasons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Remind students of stressing to show agreement / disagreement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different parts of a paragraph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students have learnt about what robots can do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Teach students how to use “can” and “can’t”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use correct phrases / collocations they have learnt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use “what else…” to ask for information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express abilities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make questions with “can”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students have learnt in the lesson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linking in pronunciation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and answer questions with “can”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how to use “what else…” to ask for information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students have learnt in the lesson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Using “can” and “can’t” to talk about abilities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students have learnt in the lesson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use linking (“what can….”) when possible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1320334" y="5155288"/>
            <a:ext cx="10525759" cy="106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1792020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3" type="body"/>
          </p:nvPr>
        </p:nvSpPr>
        <p:spPr>
          <a:xfrm>
            <a:off x="1792020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4" type="body"/>
          </p:nvPr>
        </p:nvSpPr>
        <p:spPr>
          <a:xfrm>
            <a:off x="51015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5" type="body"/>
          </p:nvPr>
        </p:nvSpPr>
        <p:spPr>
          <a:xfrm>
            <a:off x="5101511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6" type="body"/>
          </p:nvPr>
        </p:nvSpPr>
        <p:spPr>
          <a:xfrm>
            <a:off x="85432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898048" y="168340"/>
            <a:ext cx="1006014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786990" y="168340"/>
            <a:ext cx="5430818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683722" y="9126073"/>
            <a:ext cx="1637355" cy="463354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9B3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rips_ISW6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5" y="-95538"/>
            <a:ext cx="1761973" cy="99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8095" y="9035091"/>
            <a:ext cx="645320" cy="6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3811320" y="169487"/>
            <a:ext cx="5382160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844316" y="9127221"/>
            <a:ext cx="1316168" cy="461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124396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119443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 page1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reflection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4084" y="234662"/>
            <a:ext cx="2354694" cy="1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75360" y="591537"/>
            <a:ext cx="11054081" cy="45291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637737" y="6767697"/>
            <a:ext cx="2971934" cy="64714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pt/slides/slide2.xml" TargetMode="External"/><Relationship Id="rId4" Type="http://schemas.openxmlformats.org/officeDocument/2006/relationships/hyperlink" Target="http://ppt/slides/slide9.xml" TargetMode="External"/><Relationship Id="rId5" Type="http://schemas.openxmlformats.org/officeDocument/2006/relationships/hyperlink" Target="http://ppt/slides/slide16.xml" TargetMode="External"/><Relationship Id="rId6" Type="http://schemas.openxmlformats.org/officeDocument/2006/relationships/hyperlink" Target="http://ppt/slides/slide22.xml" TargetMode="External"/><Relationship Id="rId7" Type="http://schemas.openxmlformats.org/officeDocument/2006/relationships/hyperlink" Target="http://ppt/slides/slide29.x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Relationship Id="rId4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hyperlink" Target="http://ppt/slides/slide35.x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2.jp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8.png"/><Relationship Id="rId5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Relationship Id="rId4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Relationship Id="rId4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g"/><Relationship Id="rId4" Type="http://schemas.openxmlformats.org/officeDocument/2006/relationships/hyperlink" Target="http://ppt/slides/slide36.x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jpg"/><Relationship Id="rId4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jpg"/><Relationship Id="rId4" Type="http://schemas.openxmlformats.org/officeDocument/2006/relationships/hyperlink" Target="http://ppt/slides/slide37.x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jpg"/><Relationship Id="rId4" Type="http://schemas.openxmlformats.org/officeDocument/2006/relationships/hyperlink" Target="http://ppt/slides/slide21.x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jpg"/><Relationship Id="rId4" Type="http://schemas.openxmlformats.org/officeDocument/2006/relationships/hyperlink" Target="http://ppt/slides/slide30.x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jpg"/><Relationship Id="rId4" Type="http://schemas.openxmlformats.org/officeDocument/2006/relationships/hyperlink" Target="http://ppt/slides/slide34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320334" y="5145862"/>
            <a:ext cx="10525759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7: ROBOTS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1792020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1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1792020" y="77833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2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5101511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3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39"/>
          <p:cNvSpPr txBox="1"/>
          <p:nvPr>
            <p:ph idx="5" type="body"/>
          </p:nvPr>
        </p:nvSpPr>
        <p:spPr>
          <a:xfrm>
            <a:off x="5101511" y="77833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4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40"/>
          <p:cNvSpPr txBox="1"/>
          <p:nvPr>
            <p:ph idx="6" type="body"/>
          </p:nvPr>
        </p:nvSpPr>
        <p:spPr>
          <a:xfrm>
            <a:off x="8543211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5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41">
            <a:hlinkClick r:id="rId3"/>
          </p:cNvPr>
          <p:cNvSpPr/>
          <p:nvPr/>
        </p:nvSpPr>
        <p:spPr>
          <a:xfrm>
            <a:off x="2092960" y="6805444"/>
            <a:ext cx="211328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42">
            <a:hlinkClick r:id="rId4"/>
          </p:cNvPr>
          <p:cNvSpPr/>
          <p:nvPr/>
        </p:nvSpPr>
        <p:spPr>
          <a:xfrm>
            <a:off x="2136269" y="7783344"/>
            <a:ext cx="211328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>
            <a:hlinkClick r:id="rId5"/>
          </p:cNvPr>
          <p:cNvSpPr/>
          <p:nvPr/>
        </p:nvSpPr>
        <p:spPr>
          <a:xfrm>
            <a:off x="5445760" y="6784638"/>
            <a:ext cx="211328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44">
            <a:hlinkClick r:id="rId6"/>
          </p:cNvPr>
          <p:cNvSpPr/>
          <p:nvPr/>
        </p:nvSpPr>
        <p:spPr>
          <a:xfrm>
            <a:off x="5445760" y="7783344"/>
            <a:ext cx="211328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>
            <a:hlinkClick r:id="rId7"/>
          </p:cNvPr>
          <p:cNvSpPr/>
          <p:nvPr/>
        </p:nvSpPr>
        <p:spPr>
          <a:xfrm>
            <a:off x="8887460" y="6805444"/>
            <a:ext cx="211328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36450" y="1524000"/>
            <a:ext cx="3937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419350" y="5858579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419350" y="6238170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fixed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540374" y="5412313"/>
            <a:ext cx="2003425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sick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540374" y="5858579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tired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5540374" y="6238170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mistakes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540374" y="6617761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feelings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8629650" y="5412312"/>
            <a:ext cx="19240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 jobs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365376" y="5836464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365376" y="6216055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398360" y="5370661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398360" y="5833301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410199" y="6282730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398360" y="6723515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8512175" y="5409149"/>
            <a:ext cx="1762124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7300" y="1981200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399642" y="2949285"/>
            <a:ext cx="6580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406627" y="3331136"/>
            <a:ext cx="6580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399094" y="3747243"/>
            <a:ext cx="6580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6175624" y="290612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175076" y="3292990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175076" y="370441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81157" y="6114364"/>
            <a:ext cx="624193" cy="32453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4705351" y="6530761"/>
            <a:ext cx="457200" cy="32723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168115" y="6949861"/>
            <a:ext cx="670585" cy="32723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2850" y="4152900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5448300" y="4592835"/>
            <a:ext cx="13144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5448300" y="5076823"/>
            <a:ext cx="13144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702175" y="5583835"/>
            <a:ext cx="13144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5359400" y="6103758"/>
            <a:ext cx="131445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5463565" y="4624815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5463565" y="510432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806340" y="5617792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5448300" y="6116983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4350" y="2190750"/>
            <a:ext cx="355600" cy="3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Shape 20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850"/>
            <a:ext cx="13004800" cy="80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8350" y="2419350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391150" y="4667954"/>
            <a:ext cx="1111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quiet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7600950" y="4667953"/>
            <a:ext cx="1111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972050" y="6846855"/>
            <a:ext cx="1111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160484" y="6846855"/>
            <a:ext cx="1111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intelligent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9348918" y="6778560"/>
            <a:ext cx="1452432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loud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5391150" y="4692179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7537450" y="4667953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977180" y="6842195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141434" y="6842195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9532147" y="6818496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Shape 23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7400" y="2114550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7912100" y="3243580"/>
            <a:ext cx="698500" cy="37592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402830" y="3602140"/>
            <a:ext cx="509270" cy="45550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7912100" y="4040290"/>
            <a:ext cx="565150" cy="37591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981450" y="6496754"/>
            <a:ext cx="1238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4625116" y="6892710"/>
            <a:ext cx="2213834" cy="384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intelligent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493783" y="7277100"/>
            <a:ext cx="12382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quietest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047515" y="655185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4842572" y="6876345"/>
            <a:ext cx="1777328" cy="36987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549663" y="7277100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684" y="4133850"/>
            <a:ext cx="4318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7160484" y="4658429"/>
            <a:ext cx="127866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9193480" y="5110514"/>
            <a:ext cx="269372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intelligent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5318984" y="5649029"/>
            <a:ext cx="127866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weakest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819564" y="6028620"/>
            <a:ext cx="127866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7246757" y="464960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9670936" y="5144970"/>
            <a:ext cx="1759063" cy="34513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5422427" y="5572866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7905837" y="6040732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Shape 27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850"/>
            <a:ext cx="13004800" cy="80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>
            <a:hlinkClick r:id="rId4"/>
          </p:cNvPr>
          <p:cNvSpPr/>
          <p:nvPr/>
        </p:nvSpPr>
        <p:spPr>
          <a:xfrm>
            <a:off x="11544300" y="7905750"/>
            <a:ext cx="781050" cy="5524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70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45950" y="1771650"/>
            <a:ext cx="374650" cy="37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Shape 293"/>
          <p:cNvCxnSpPr/>
          <p:nvPr/>
        </p:nvCxnSpPr>
        <p:spPr>
          <a:xfrm>
            <a:off x="2998520" y="3395980"/>
            <a:ext cx="1554430" cy="29972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Shape 294"/>
          <p:cNvCxnSpPr/>
          <p:nvPr/>
        </p:nvCxnSpPr>
        <p:spPr>
          <a:xfrm flipH="1" rot="10800000">
            <a:off x="2998520" y="3395980"/>
            <a:ext cx="1554430" cy="33782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Shape 295"/>
          <p:cNvCxnSpPr/>
          <p:nvPr/>
        </p:nvCxnSpPr>
        <p:spPr>
          <a:xfrm>
            <a:off x="2738120" y="4052325"/>
            <a:ext cx="1814830" cy="126262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Shape 296"/>
          <p:cNvCxnSpPr/>
          <p:nvPr/>
        </p:nvCxnSpPr>
        <p:spPr>
          <a:xfrm flipH="1" rot="10800000">
            <a:off x="2998520" y="4014225"/>
            <a:ext cx="1554430" cy="35245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Shape 297"/>
          <p:cNvCxnSpPr/>
          <p:nvPr/>
        </p:nvCxnSpPr>
        <p:spPr>
          <a:xfrm flipH="1" rot="10800000">
            <a:off x="2490470" y="4332418"/>
            <a:ext cx="2062480" cy="351219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Shape 298"/>
          <p:cNvCxnSpPr/>
          <p:nvPr/>
        </p:nvCxnSpPr>
        <p:spPr>
          <a:xfrm flipH="1" rot="10800000">
            <a:off x="2371090" y="3020471"/>
            <a:ext cx="2181860" cy="202284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Shape 299"/>
          <p:cNvCxnSpPr/>
          <p:nvPr/>
        </p:nvCxnSpPr>
        <p:spPr>
          <a:xfrm flipH="1" rot="10800000">
            <a:off x="2490470" y="5007647"/>
            <a:ext cx="2062480" cy="38585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Shape 300"/>
          <p:cNvCxnSpPr/>
          <p:nvPr/>
        </p:nvCxnSpPr>
        <p:spPr>
          <a:xfrm flipH="1" rot="10800000">
            <a:off x="2466340" y="4683637"/>
            <a:ext cx="2086610" cy="1034186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Shape 30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31650" y="1714500"/>
            <a:ext cx="4000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6700" y="5772150"/>
            <a:ext cx="374650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4305300" y="4172654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1581150" y="4172653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9715500" y="4172652"/>
            <a:ext cx="381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148330" y="6778623"/>
            <a:ext cx="394970" cy="34607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3543300" y="7121025"/>
            <a:ext cx="514350" cy="34657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075680" y="7467600"/>
            <a:ext cx="325120" cy="4572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238625" y="4172652"/>
            <a:ext cx="514350" cy="3712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1514475" y="4152895"/>
            <a:ext cx="514350" cy="3712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9686925" y="4172652"/>
            <a:ext cx="514350" cy="3712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Shape 32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160" y="3962400"/>
            <a:ext cx="426720" cy="42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Shape 33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7099524" y="3747353"/>
            <a:ext cx="72367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916644" y="4026924"/>
            <a:ext cx="108943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astronauts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6951046" y="4885273"/>
            <a:ext cx="723676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float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7006739" y="3742381"/>
            <a:ext cx="909245" cy="3290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913955" y="4071428"/>
            <a:ext cx="1092125" cy="30430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6858261" y="4905039"/>
            <a:ext cx="909245" cy="3290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7460017" y="6698684"/>
            <a:ext cx="276094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dried food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7099524" y="6993644"/>
            <a:ext cx="3684215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special soap and wet towels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7460016" y="7256212"/>
            <a:ext cx="276094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they don’t float around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7471465" y="7605025"/>
            <a:ext cx="276094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Pham Tuan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8118658" y="6684231"/>
            <a:ext cx="1289502" cy="3247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7213748" y="6984936"/>
            <a:ext cx="3569991" cy="32512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7471465" y="7271552"/>
            <a:ext cx="2783841" cy="3286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8101355" y="7614640"/>
            <a:ext cx="1449045" cy="36997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Shape 35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Shape 36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850"/>
            <a:ext cx="13004800" cy="80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4460" y="4409440"/>
            <a:ext cx="432341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Shape 36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8750" y="2857500"/>
            <a:ext cx="400050" cy="400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hape 61"/>
          <p:cNvCxnSpPr/>
          <p:nvPr/>
        </p:nvCxnSpPr>
        <p:spPr>
          <a:xfrm flipH="1" rot="10800000">
            <a:off x="1976120" y="3676650"/>
            <a:ext cx="2024380" cy="36703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2680970" y="4362206"/>
            <a:ext cx="1319530" cy="35629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Shape 63"/>
          <p:cNvCxnSpPr/>
          <p:nvPr/>
        </p:nvCxnSpPr>
        <p:spPr>
          <a:xfrm>
            <a:off x="2087930" y="4729235"/>
            <a:ext cx="1912570" cy="106196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Shape 64"/>
          <p:cNvCxnSpPr/>
          <p:nvPr/>
        </p:nvCxnSpPr>
        <p:spPr>
          <a:xfrm>
            <a:off x="1741170" y="5119248"/>
            <a:ext cx="2259330" cy="271202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Shape 65"/>
          <p:cNvCxnSpPr/>
          <p:nvPr/>
        </p:nvCxnSpPr>
        <p:spPr>
          <a:xfrm>
            <a:off x="2231415" y="5474481"/>
            <a:ext cx="1769085" cy="683749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Shape 66"/>
          <p:cNvCxnSpPr/>
          <p:nvPr/>
        </p:nvCxnSpPr>
        <p:spPr>
          <a:xfrm flipH="1" rot="10800000">
            <a:off x="2527935" y="5119248"/>
            <a:ext cx="1472565" cy="673345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Shape 67"/>
          <p:cNvCxnSpPr/>
          <p:nvPr/>
        </p:nvCxnSpPr>
        <p:spPr>
          <a:xfrm flipH="1" rot="10800000">
            <a:off x="2043797" y="4043680"/>
            <a:ext cx="1956703" cy="2165968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Shape 37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>
            <a:hlinkClick r:id="rId4"/>
          </p:cNvPr>
          <p:cNvSpPr/>
          <p:nvPr/>
        </p:nvSpPr>
        <p:spPr>
          <a:xfrm>
            <a:off x="10342880" y="6177280"/>
            <a:ext cx="772160" cy="4876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Shape 38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3280" y="2336800"/>
            <a:ext cx="325120" cy="32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3149600" y="4869884"/>
            <a:ext cx="345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3149600" y="5455636"/>
            <a:ext cx="345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3149600" y="6041388"/>
            <a:ext cx="345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3169920" y="6551720"/>
            <a:ext cx="345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3169920" y="7157792"/>
            <a:ext cx="3454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2951847" y="4739143"/>
            <a:ext cx="740945" cy="490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2951847" y="5324895"/>
            <a:ext cx="740945" cy="490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2951843" y="5893531"/>
            <a:ext cx="740945" cy="490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951845" y="6496509"/>
            <a:ext cx="740945" cy="490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2951844" y="7025812"/>
            <a:ext cx="740945" cy="49001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1" name="Shape 40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0200640" y="388929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10200640" y="4876800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10200640" y="586430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wear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10200640" y="6851810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10200640" y="7839315"/>
            <a:ext cx="1645920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endParaRPr b="0" i="0" sz="20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10470540" y="3916796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10470540" y="4904301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0470540" y="5846791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0470540" y="690681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0470540" y="7839315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Shape 41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Shape 42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73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>
            <a:hlinkClick r:id="rId4"/>
          </p:cNvPr>
          <p:cNvSpPr/>
          <p:nvPr/>
        </p:nvSpPr>
        <p:spPr>
          <a:xfrm>
            <a:off x="3811320" y="7030720"/>
            <a:ext cx="801320" cy="50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Shape 433"/>
          <p:cNvSpPr txBox="1"/>
          <p:nvPr>
            <p:ph idx="2" type="body"/>
          </p:nvPr>
        </p:nvSpPr>
        <p:spPr>
          <a:xfrm>
            <a:off x="5757433" y="8915400"/>
            <a:ext cx="148993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>
            <a:hlinkClick r:id="rId4"/>
          </p:cNvPr>
          <p:cNvSpPr/>
          <p:nvPr/>
        </p:nvSpPr>
        <p:spPr>
          <a:xfrm flipH="1">
            <a:off x="11715750" y="8001000"/>
            <a:ext cx="781050" cy="476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Shape 441"/>
          <p:cNvSpPr txBox="1"/>
          <p:nvPr>
            <p:ph idx="2" type="body"/>
          </p:nvPr>
        </p:nvSpPr>
        <p:spPr>
          <a:xfrm>
            <a:off x="5756798" y="8912344"/>
            <a:ext cx="149120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>
            <a:hlinkClick r:id="rId4"/>
          </p:cNvPr>
          <p:cNvSpPr/>
          <p:nvPr/>
        </p:nvSpPr>
        <p:spPr>
          <a:xfrm flipH="1">
            <a:off x="11663680" y="7924800"/>
            <a:ext cx="751840" cy="4673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Shape 449"/>
          <p:cNvSpPr txBox="1"/>
          <p:nvPr>
            <p:ph idx="2" type="body"/>
          </p:nvPr>
        </p:nvSpPr>
        <p:spPr>
          <a:xfrm>
            <a:off x="5766958" y="8915400"/>
            <a:ext cx="147088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>
            <a:hlinkClick r:id="rId4"/>
          </p:cNvPr>
          <p:cNvSpPr/>
          <p:nvPr/>
        </p:nvSpPr>
        <p:spPr>
          <a:xfrm flipH="1">
            <a:off x="11521440" y="8148320"/>
            <a:ext cx="772160" cy="447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100" y="1162050"/>
            <a:ext cx="3937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6295564" y="3616800"/>
            <a:ext cx="543386" cy="3075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6863030" y="3937754"/>
            <a:ext cx="668070" cy="31039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6838950" y="4330410"/>
            <a:ext cx="692150" cy="32095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324100" y="7334954"/>
            <a:ext cx="9715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3295650" y="7714545"/>
            <a:ext cx="9715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324100" y="8123207"/>
            <a:ext cx="9715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417557" y="7318434"/>
            <a:ext cx="909245" cy="3290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295650" y="7737832"/>
            <a:ext cx="909245" cy="3290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355252" y="8114392"/>
            <a:ext cx="909245" cy="32904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1450" y="386715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8553450" y="4811387"/>
            <a:ext cx="4000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can work in hospitals.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8553450" y="5207343"/>
            <a:ext cx="4152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they do there?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553450" y="5608583"/>
            <a:ext cx="4000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can operate on sick people..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553450" y="4722012"/>
            <a:ext cx="2895600" cy="46368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8553450" y="5220545"/>
            <a:ext cx="2895600" cy="3827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8553450" y="5627069"/>
            <a:ext cx="3543300" cy="36110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79250" y="2914650"/>
            <a:ext cx="412750" cy="4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850"/>
            <a:ext cx="13004800" cy="80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7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