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62" r:id="rId3"/>
    <p:sldId id="264" r:id="rId4"/>
    <p:sldId id="266" r:id="rId5"/>
    <p:sldId id="267" r:id="rId6"/>
    <p:sldId id="274" r:id="rId7"/>
    <p:sldId id="272" r:id="rId8"/>
    <p:sldId id="273" r:id="rId9"/>
    <p:sldId id="275" r:id="rId10"/>
    <p:sldId id="276" r:id="rId11"/>
    <p:sldId id="282" r:id="rId12"/>
    <p:sldId id="277" r:id="rId13"/>
    <p:sldId id="278" r:id="rId14"/>
    <p:sldId id="279" r:id="rId15"/>
    <p:sldId id="28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414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13" Type="http://schemas.openxmlformats.org/officeDocument/2006/relationships/image" Target="../media/image102.wmf"/><Relationship Id="rId3" Type="http://schemas.openxmlformats.org/officeDocument/2006/relationships/image" Target="../media/image92.wmf"/><Relationship Id="rId7" Type="http://schemas.openxmlformats.org/officeDocument/2006/relationships/image" Target="../media/image96.wmf"/><Relationship Id="rId12" Type="http://schemas.openxmlformats.org/officeDocument/2006/relationships/image" Target="../media/image101.wmf"/><Relationship Id="rId2" Type="http://schemas.openxmlformats.org/officeDocument/2006/relationships/image" Target="../media/image91.wmf"/><Relationship Id="rId16" Type="http://schemas.openxmlformats.org/officeDocument/2006/relationships/image" Target="../media/image105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11" Type="http://schemas.openxmlformats.org/officeDocument/2006/relationships/image" Target="../media/image100.wmf"/><Relationship Id="rId5" Type="http://schemas.openxmlformats.org/officeDocument/2006/relationships/image" Target="../media/image94.wmf"/><Relationship Id="rId15" Type="http://schemas.openxmlformats.org/officeDocument/2006/relationships/image" Target="../media/image104.wmf"/><Relationship Id="rId10" Type="http://schemas.openxmlformats.org/officeDocument/2006/relationships/image" Target="../media/image99.wmf"/><Relationship Id="rId4" Type="http://schemas.openxmlformats.org/officeDocument/2006/relationships/image" Target="../media/image93.wmf"/><Relationship Id="rId9" Type="http://schemas.openxmlformats.org/officeDocument/2006/relationships/image" Target="../media/image98.wmf"/><Relationship Id="rId14" Type="http://schemas.openxmlformats.org/officeDocument/2006/relationships/image" Target="../media/image10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13" Type="http://schemas.openxmlformats.org/officeDocument/2006/relationships/image" Target="../media/image114.wmf"/><Relationship Id="rId3" Type="http://schemas.openxmlformats.org/officeDocument/2006/relationships/image" Target="../media/image107.wmf"/><Relationship Id="rId7" Type="http://schemas.openxmlformats.org/officeDocument/2006/relationships/image" Target="../media/image96.wmf"/><Relationship Id="rId12" Type="http://schemas.openxmlformats.org/officeDocument/2006/relationships/image" Target="../media/image113.wmf"/><Relationship Id="rId2" Type="http://schemas.openxmlformats.org/officeDocument/2006/relationships/image" Target="../media/image91.wmf"/><Relationship Id="rId16" Type="http://schemas.openxmlformats.org/officeDocument/2006/relationships/image" Target="../media/image117.wmf"/><Relationship Id="rId1" Type="http://schemas.openxmlformats.org/officeDocument/2006/relationships/image" Target="../media/image106.wmf"/><Relationship Id="rId6" Type="http://schemas.openxmlformats.org/officeDocument/2006/relationships/image" Target="../media/image109.wmf"/><Relationship Id="rId11" Type="http://schemas.openxmlformats.org/officeDocument/2006/relationships/image" Target="../media/image112.wmf"/><Relationship Id="rId5" Type="http://schemas.openxmlformats.org/officeDocument/2006/relationships/image" Target="../media/image108.wmf"/><Relationship Id="rId15" Type="http://schemas.openxmlformats.org/officeDocument/2006/relationships/image" Target="../media/image116.wmf"/><Relationship Id="rId10" Type="http://schemas.openxmlformats.org/officeDocument/2006/relationships/image" Target="../media/image111.wmf"/><Relationship Id="rId4" Type="http://schemas.openxmlformats.org/officeDocument/2006/relationships/image" Target="../media/image93.wmf"/><Relationship Id="rId9" Type="http://schemas.openxmlformats.org/officeDocument/2006/relationships/image" Target="../media/image110.wmf"/><Relationship Id="rId14" Type="http://schemas.openxmlformats.org/officeDocument/2006/relationships/image" Target="../media/image1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48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12" Type="http://schemas.openxmlformats.org/officeDocument/2006/relationships/image" Target="../media/image47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11" Type="http://schemas.openxmlformats.org/officeDocument/2006/relationships/image" Target="../media/image46.wmf"/><Relationship Id="rId5" Type="http://schemas.openxmlformats.org/officeDocument/2006/relationships/image" Target="../media/image40.wmf"/><Relationship Id="rId10" Type="http://schemas.openxmlformats.org/officeDocument/2006/relationships/image" Target="../media/image45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61.wmf"/><Relationship Id="rId18" Type="http://schemas.openxmlformats.org/officeDocument/2006/relationships/image" Target="../media/image66.wmf"/><Relationship Id="rId26" Type="http://schemas.openxmlformats.org/officeDocument/2006/relationships/image" Target="../media/image74.wmf"/><Relationship Id="rId3" Type="http://schemas.openxmlformats.org/officeDocument/2006/relationships/image" Target="../media/image51.wmf"/><Relationship Id="rId21" Type="http://schemas.openxmlformats.org/officeDocument/2006/relationships/image" Target="../media/image69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17" Type="http://schemas.openxmlformats.org/officeDocument/2006/relationships/image" Target="../media/image65.wmf"/><Relationship Id="rId25" Type="http://schemas.openxmlformats.org/officeDocument/2006/relationships/image" Target="../media/image73.wmf"/><Relationship Id="rId2" Type="http://schemas.openxmlformats.org/officeDocument/2006/relationships/image" Target="../media/image50.wmf"/><Relationship Id="rId16" Type="http://schemas.openxmlformats.org/officeDocument/2006/relationships/image" Target="../media/image64.wmf"/><Relationship Id="rId20" Type="http://schemas.openxmlformats.org/officeDocument/2006/relationships/image" Target="../media/image68.wmf"/><Relationship Id="rId29" Type="http://schemas.openxmlformats.org/officeDocument/2006/relationships/image" Target="../media/image77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24" Type="http://schemas.openxmlformats.org/officeDocument/2006/relationships/image" Target="../media/image72.wmf"/><Relationship Id="rId5" Type="http://schemas.openxmlformats.org/officeDocument/2006/relationships/image" Target="../media/image53.wmf"/><Relationship Id="rId15" Type="http://schemas.openxmlformats.org/officeDocument/2006/relationships/image" Target="../media/image63.wmf"/><Relationship Id="rId23" Type="http://schemas.openxmlformats.org/officeDocument/2006/relationships/image" Target="../media/image71.wmf"/><Relationship Id="rId28" Type="http://schemas.openxmlformats.org/officeDocument/2006/relationships/image" Target="../media/image76.wmf"/><Relationship Id="rId10" Type="http://schemas.openxmlformats.org/officeDocument/2006/relationships/image" Target="../media/image58.wmf"/><Relationship Id="rId19" Type="http://schemas.openxmlformats.org/officeDocument/2006/relationships/image" Target="../media/image67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Relationship Id="rId14" Type="http://schemas.openxmlformats.org/officeDocument/2006/relationships/image" Target="../media/image62.wmf"/><Relationship Id="rId22" Type="http://schemas.openxmlformats.org/officeDocument/2006/relationships/image" Target="../media/image70.wmf"/><Relationship Id="rId27" Type="http://schemas.openxmlformats.org/officeDocument/2006/relationships/image" Target="../media/image75.wmf"/><Relationship Id="rId30" Type="http://schemas.openxmlformats.org/officeDocument/2006/relationships/image" Target="../media/image7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8128D-F8EE-4F9C-9E36-8D63BD1B2B2E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56E0F-CF5E-4EB1-986A-B3952ECA6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6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0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8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2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5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1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2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0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9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39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C47B0-9F07-4B6A-AE74-A965278BA5AD}" type="datetimeFigureOut">
              <a:rPr lang="en-US" smtClean="0"/>
              <a:t>26/4/2020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BC5ED-DD75-4301-85AA-38864EB5E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0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3.bin"/><Relationship Id="rId18" Type="http://schemas.openxmlformats.org/officeDocument/2006/relationships/image" Target="../media/image56.wmf"/><Relationship Id="rId26" Type="http://schemas.openxmlformats.org/officeDocument/2006/relationships/oleObject" Target="../embeddings/oleObject49.bin"/><Relationship Id="rId39" Type="http://schemas.openxmlformats.org/officeDocument/2006/relationships/image" Target="../media/image66.wmf"/><Relationship Id="rId21" Type="http://schemas.openxmlformats.org/officeDocument/2006/relationships/image" Target="../media/image57.wmf"/><Relationship Id="rId34" Type="http://schemas.openxmlformats.org/officeDocument/2006/relationships/oleObject" Target="../embeddings/oleObject53.bin"/><Relationship Id="rId42" Type="http://schemas.openxmlformats.org/officeDocument/2006/relationships/oleObject" Target="../embeddings/oleObject57.bin"/><Relationship Id="rId47" Type="http://schemas.openxmlformats.org/officeDocument/2006/relationships/image" Target="../media/image70.wmf"/><Relationship Id="rId50" Type="http://schemas.openxmlformats.org/officeDocument/2006/relationships/oleObject" Target="../embeddings/oleObject61.bin"/><Relationship Id="rId55" Type="http://schemas.openxmlformats.org/officeDocument/2006/relationships/image" Target="../media/image74.wmf"/><Relationship Id="rId63" Type="http://schemas.openxmlformats.org/officeDocument/2006/relationships/oleObject" Target="../embeddings/oleObject6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55.wmf"/><Relationship Id="rId20" Type="http://schemas.openxmlformats.org/officeDocument/2006/relationships/oleObject" Target="../embeddings/oleObject46.bin"/><Relationship Id="rId29" Type="http://schemas.openxmlformats.org/officeDocument/2006/relationships/image" Target="../media/image61.wmf"/><Relationship Id="rId41" Type="http://schemas.openxmlformats.org/officeDocument/2006/relationships/image" Target="../media/image67.wmf"/><Relationship Id="rId54" Type="http://schemas.openxmlformats.org/officeDocument/2006/relationships/oleObject" Target="../embeddings/oleObject63.bin"/><Relationship Id="rId62" Type="http://schemas.openxmlformats.org/officeDocument/2006/relationships/image" Target="../media/image77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42.bin"/><Relationship Id="rId24" Type="http://schemas.openxmlformats.org/officeDocument/2006/relationships/oleObject" Target="../embeddings/oleObject48.bin"/><Relationship Id="rId32" Type="http://schemas.openxmlformats.org/officeDocument/2006/relationships/oleObject" Target="../embeddings/oleObject52.bin"/><Relationship Id="rId37" Type="http://schemas.openxmlformats.org/officeDocument/2006/relationships/image" Target="../media/image65.wmf"/><Relationship Id="rId40" Type="http://schemas.openxmlformats.org/officeDocument/2006/relationships/oleObject" Target="../embeddings/oleObject56.bin"/><Relationship Id="rId45" Type="http://schemas.openxmlformats.org/officeDocument/2006/relationships/image" Target="../media/image69.wmf"/><Relationship Id="rId53" Type="http://schemas.openxmlformats.org/officeDocument/2006/relationships/image" Target="../media/image73.wmf"/><Relationship Id="rId58" Type="http://schemas.openxmlformats.org/officeDocument/2006/relationships/oleObject" Target="../embeddings/oleObject65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23" Type="http://schemas.openxmlformats.org/officeDocument/2006/relationships/image" Target="../media/image58.wmf"/><Relationship Id="rId28" Type="http://schemas.openxmlformats.org/officeDocument/2006/relationships/oleObject" Target="../embeddings/oleObject50.bin"/><Relationship Id="rId36" Type="http://schemas.openxmlformats.org/officeDocument/2006/relationships/oleObject" Target="../embeddings/oleObject54.bin"/><Relationship Id="rId49" Type="http://schemas.openxmlformats.org/officeDocument/2006/relationships/image" Target="../media/image71.wmf"/><Relationship Id="rId57" Type="http://schemas.openxmlformats.org/officeDocument/2006/relationships/image" Target="../media/image75.wmf"/><Relationship Id="rId61" Type="http://schemas.openxmlformats.org/officeDocument/2006/relationships/oleObject" Target="../embeddings/oleObject67.bin"/><Relationship Id="rId10" Type="http://schemas.openxmlformats.org/officeDocument/2006/relationships/image" Target="../media/image52.wmf"/><Relationship Id="rId19" Type="http://schemas.openxmlformats.org/officeDocument/2006/relationships/image" Target="../media/image1.png"/><Relationship Id="rId31" Type="http://schemas.openxmlformats.org/officeDocument/2006/relationships/image" Target="../media/image62.wmf"/><Relationship Id="rId44" Type="http://schemas.openxmlformats.org/officeDocument/2006/relationships/oleObject" Target="../embeddings/oleObject58.bin"/><Relationship Id="rId52" Type="http://schemas.openxmlformats.org/officeDocument/2006/relationships/oleObject" Target="../embeddings/oleObject62.bin"/><Relationship Id="rId60" Type="http://schemas.openxmlformats.org/officeDocument/2006/relationships/image" Target="../media/image76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54.wmf"/><Relationship Id="rId22" Type="http://schemas.openxmlformats.org/officeDocument/2006/relationships/oleObject" Target="../embeddings/oleObject47.bin"/><Relationship Id="rId27" Type="http://schemas.openxmlformats.org/officeDocument/2006/relationships/image" Target="../media/image60.wmf"/><Relationship Id="rId30" Type="http://schemas.openxmlformats.org/officeDocument/2006/relationships/oleObject" Target="../embeddings/oleObject51.bin"/><Relationship Id="rId35" Type="http://schemas.openxmlformats.org/officeDocument/2006/relationships/image" Target="../media/image64.wmf"/><Relationship Id="rId43" Type="http://schemas.openxmlformats.org/officeDocument/2006/relationships/image" Target="../media/image68.wmf"/><Relationship Id="rId48" Type="http://schemas.openxmlformats.org/officeDocument/2006/relationships/oleObject" Target="../embeddings/oleObject60.bin"/><Relationship Id="rId56" Type="http://schemas.openxmlformats.org/officeDocument/2006/relationships/oleObject" Target="../embeddings/oleObject64.bin"/><Relationship Id="rId64" Type="http://schemas.openxmlformats.org/officeDocument/2006/relationships/image" Target="../media/image78.wmf"/><Relationship Id="rId8" Type="http://schemas.openxmlformats.org/officeDocument/2006/relationships/image" Target="../media/image51.wmf"/><Relationship Id="rId51" Type="http://schemas.openxmlformats.org/officeDocument/2006/relationships/image" Target="../media/image72.wmf"/><Relationship Id="rId3" Type="http://schemas.openxmlformats.org/officeDocument/2006/relationships/oleObject" Target="../embeddings/oleObject38.bin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45.bin"/><Relationship Id="rId25" Type="http://schemas.openxmlformats.org/officeDocument/2006/relationships/image" Target="../media/image59.wmf"/><Relationship Id="rId33" Type="http://schemas.openxmlformats.org/officeDocument/2006/relationships/image" Target="../media/image63.wmf"/><Relationship Id="rId38" Type="http://schemas.openxmlformats.org/officeDocument/2006/relationships/oleObject" Target="../embeddings/oleObject55.bin"/><Relationship Id="rId46" Type="http://schemas.openxmlformats.org/officeDocument/2006/relationships/oleObject" Target="../embeddings/oleObject59.bin"/><Relationship Id="rId59" Type="http://schemas.openxmlformats.org/officeDocument/2006/relationships/oleObject" Target="../embeddings/oleObject6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image" Target="../media/image1.png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83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82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7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oleObject" Target="../embeddings/oleObject79.bin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12" Type="http://schemas.openxmlformats.org/officeDocument/2006/relationships/image" Target="../media/image88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5.bin"/><Relationship Id="rId15" Type="http://schemas.openxmlformats.org/officeDocument/2006/relationships/image" Target="../media/image1.png"/><Relationship Id="rId10" Type="http://schemas.openxmlformats.org/officeDocument/2006/relationships/image" Target="../media/image87.wmf"/><Relationship Id="rId4" Type="http://schemas.openxmlformats.org/officeDocument/2006/relationships/image" Target="../media/image84.wmf"/><Relationship Id="rId9" Type="http://schemas.openxmlformats.org/officeDocument/2006/relationships/oleObject" Target="../embeddings/oleObject77.bin"/><Relationship Id="rId14" Type="http://schemas.openxmlformats.org/officeDocument/2006/relationships/image" Target="../media/image8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oleObject" Target="../embeddings/oleObject85.bin"/><Relationship Id="rId18" Type="http://schemas.openxmlformats.org/officeDocument/2006/relationships/image" Target="../media/image96.wmf"/><Relationship Id="rId26" Type="http://schemas.openxmlformats.org/officeDocument/2006/relationships/image" Target="../media/image100.wmf"/><Relationship Id="rId39" Type="http://schemas.openxmlformats.org/officeDocument/2006/relationships/image" Target="../media/image105.wmf"/><Relationship Id="rId3" Type="http://schemas.openxmlformats.org/officeDocument/2006/relationships/oleObject" Target="../embeddings/oleObject80.bin"/><Relationship Id="rId21" Type="http://schemas.openxmlformats.org/officeDocument/2006/relationships/oleObject" Target="../embeddings/oleObject90.bin"/><Relationship Id="rId34" Type="http://schemas.openxmlformats.org/officeDocument/2006/relationships/oleObject" Target="../embeddings/oleObject98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94.wmf"/><Relationship Id="rId17" Type="http://schemas.openxmlformats.org/officeDocument/2006/relationships/oleObject" Target="../embeddings/oleObject88.bin"/><Relationship Id="rId25" Type="http://schemas.openxmlformats.org/officeDocument/2006/relationships/oleObject" Target="../embeddings/oleObject92.bin"/><Relationship Id="rId33" Type="http://schemas.openxmlformats.org/officeDocument/2006/relationships/oleObject" Target="../embeddings/oleObject97.bin"/><Relationship Id="rId38" Type="http://schemas.openxmlformats.org/officeDocument/2006/relationships/oleObject" Target="../embeddings/oleObject100.bin"/><Relationship Id="rId2" Type="http://schemas.openxmlformats.org/officeDocument/2006/relationships/slideLayout" Target="../slideLayouts/slideLayout5.xml"/><Relationship Id="rId16" Type="http://schemas.openxmlformats.org/officeDocument/2006/relationships/oleObject" Target="../embeddings/oleObject87.bin"/><Relationship Id="rId20" Type="http://schemas.openxmlformats.org/officeDocument/2006/relationships/image" Target="../media/image97.wmf"/><Relationship Id="rId29" Type="http://schemas.openxmlformats.org/officeDocument/2006/relationships/oleObject" Target="../embeddings/oleObject94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91.wmf"/><Relationship Id="rId11" Type="http://schemas.openxmlformats.org/officeDocument/2006/relationships/oleObject" Target="../embeddings/oleObject84.bin"/><Relationship Id="rId24" Type="http://schemas.openxmlformats.org/officeDocument/2006/relationships/image" Target="../media/image99.wmf"/><Relationship Id="rId32" Type="http://schemas.openxmlformats.org/officeDocument/2006/relationships/oleObject" Target="../embeddings/oleObject96.bin"/><Relationship Id="rId37" Type="http://schemas.openxmlformats.org/officeDocument/2006/relationships/image" Target="../media/image104.wmf"/><Relationship Id="rId40" Type="http://schemas.openxmlformats.org/officeDocument/2006/relationships/image" Target="../media/image1.png"/><Relationship Id="rId5" Type="http://schemas.openxmlformats.org/officeDocument/2006/relationships/oleObject" Target="../embeddings/oleObject81.bin"/><Relationship Id="rId15" Type="http://schemas.openxmlformats.org/officeDocument/2006/relationships/image" Target="../media/image95.wmf"/><Relationship Id="rId23" Type="http://schemas.openxmlformats.org/officeDocument/2006/relationships/oleObject" Target="../embeddings/oleObject91.bin"/><Relationship Id="rId28" Type="http://schemas.openxmlformats.org/officeDocument/2006/relationships/image" Target="../media/image101.wmf"/><Relationship Id="rId36" Type="http://schemas.openxmlformats.org/officeDocument/2006/relationships/oleObject" Target="../embeddings/oleObject99.bin"/><Relationship Id="rId10" Type="http://schemas.openxmlformats.org/officeDocument/2006/relationships/image" Target="../media/image93.wmf"/><Relationship Id="rId19" Type="http://schemas.openxmlformats.org/officeDocument/2006/relationships/oleObject" Target="../embeddings/oleObject89.bin"/><Relationship Id="rId31" Type="http://schemas.openxmlformats.org/officeDocument/2006/relationships/image" Target="../media/image102.wmf"/><Relationship Id="rId4" Type="http://schemas.openxmlformats.org/officeDocument/2006/relationships/image" Target="../media/image90.wmf"/><Relationship Id="rId9" Type="http://schemas.openxmlformats.org/officeDocument/2006/relationships/oleObject" Target="../embeddings/oleObject83.bin"/><Relationship Id="rId14" Type="http://schemas.openxmlformats.org/officeDocument/2006/relationships/oleObject" Target="../embeddings/oleObject86.bin"/><Relationship Id="rId22" Type="http://schemas.openxmlformats.org/officeDocument/2006/relationships/image" Target="../media/image98.wmf"/><Relationship Id="rId27" Type="http://schemas.openxmlformats.org/officeDocument/2006/relationships/oleObject" Target="../embeddings/oleObject93.bin"/><Relationship Id="rId30" Type="http://schemas.openxmlformats.org/officeDocument/2006/relationships/oleObject" Target="../embeddings/oleObject95.bin"/><Relationship Id="rId35" Type="http://schemas.openxmlformats.org/officeDocument/2006/relationships/image" Target="../media/image10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13" Type="http://schemas.openxmlformats.org/officeDocument/2006/relationships/oleObject" Target="../embeddings/oleObject106.bin"/><Relationship Id="rId18" Type="http://schemas.openxmlformats.org/officeDocument/2006/relationships/image" Target="../media/image96.wmf"/><Relationship Id="rId26" Type="http://schemas.openxmlformats.org/officeDocument/2006/relationships/image" Target="../media/image112.wmf"/><Relationship Id="rId39" Type="http://schemas.openxmlformats.org/officeDocument/2006/relationships/image" Target="../media/image117.wmf"/><Relationship Id="rId3" Type="http://schemas.openxmlformats.org/officeDocument/2006/relationships/oleObject" Target="../embeddings/oleObject101.bin"/><Relationship Id="rId21" Type="http://schemas.openxmlformats.org/officeDocument/2006/relationships/oleObject" Target="../embeddings/oleObject111.bin"/><Relationship Id="rId34" Type="http://schemas.openxmlformats.org/officeDocument/2006/relationships/oleObject" Target="../embeddings/oleObject118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108.wmf"/><Relationship Id="rId17" Type="http://schemas.openxmlformats.org/officeDocument/2006/relationships/oleObject" Target="../embeddings/oleObject109.bin"/><Relationship Id="rId25" Type="http://schemas.openxmlformats.org/officeDocument/2006/relationships/oleObject" Target="../embeddings/oleObject113.bin"/><Relationship Id="rId33" Type="http://schemas.openxmlformats.org/officeDocument/2006/relationships/image" Target="../media/image115.wmf"/><Relationship Id="rId38" Type="http://schemas.openxmlformats.org/officeDocument/2006/relationships/oleObject" Target="../embeddings/oleObject121.bin"/><Relationship Id="rId2" Type="http://schemas.openxmlformats.org/officeDocument/2006/relationships/slideLayout" Target="../slideLayouts/slideLayout5.xml"/><Relationship Id="rId16" Type="http://schemas.openxmlformats.org/officeDocument/2006/relationships/oleObject" Target="../embeddings/oleObject108.bin"/><Relationship Id="rId20" Type="http://schemas.openxmlformats.org/officeDocument/2006/relationships/image" Target="../media/image97.wmf"/><Relationship Id="rId29" Type="http://schemas.openxmlformats.org/officeDocument/2006/relationships/oleObject" Target="../embeddings/oleObject115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91.wmf"/><Relationship Id="rId11" Type="http://schemas.openxmlformats.org/officeDocument/2006/relationships/oleObject" Target="../embeddings/oleObject105.bin"/><Relationship Id="rId24" Type="http://schemas.openxmlformats.org/officeDocument/2006/relationships/image" Target="../media/image111.wmf"/><Relationship Id="rId32" Type="http://schemas.openxmlformats.org/officeDocument/2006/relationships/oleObject" Target="../embeddings/oleObject117.bin"/><Relationship Id="rId37" Type="http://schemas.openxmlformats.org/officeDocument/2006/relationships/oleObject" Target="../embeddings/oleObject120.bin"/><Relationship Id="rId40" Type="http://schemas.openxmlformats.org/officeDocument/2006/relationships/image" Target="../media/image1.png"/><Relationship Id="rId5" Type="http://schemas.openxmlformats.org/officeDocument/2006/relationships/oleObject" Target="../embeddings/oleObject102.bin"/><Relationship Id="rId15" Type="http://schemas.openxmlformats.org/officeDocument/2006/relationships/image" Target="../media/image109.wmf"/><Relationship Id="rId23" Type="http://schemas.openxmlformats.org/officeDocument/2006/relationships/oleObject" Target="../embeddings/oleObject112.bin"/><Relationship Id="rId28" Type="http://schemas.openxmlformats.org/officeDocument/2006/relationships/image" Target="../media/image113.wmf"/><Relationship Id="rId36" Type="http://schemas.openxmlformats.org/officeDocument/2006/relationships/oleObject" Target="../embeddings/oleObject119.bin"/><Relationship Id="rId10" Type="http://schemas.openxmlformats.org/officeDocument/2006/relationships/image" Target="../media/image93.wmf"/><Relationship Id="rId19" Type="http://schemas.openxmlformats.org/officeDocument/2006/relationships/oleObject" Target="../embeddings/oleObject110.bin"/><Relationship Id="rId31" Type="http://schemas.openxmlformats.org/officeDocument/2006/relationships/image" Target="../media/image114.wmf"/><Relationship Id="rId4" Type="http://schemas.openxmlformats.org/officeDocument/2006/relationships/image" Target="../media/image106.wmf"/><Relationship Id="rId9" Type="http://schemas.openxmlformats.org/officeDocument/2006/relationships/oleObject" Target="../embeddings/oleObject104.bin"/><Relationship Id="rId14" Type="http://schemas.openxmlformats.org/officeDocument/2006/relationships/oleObject" Target="../embeddings/oleObject107.bin"/><Relationship Id="rId22" Type="http://schemas.openxmlformats.org/officeDocument/2006/relationships/image" Target="../media/image110.wmf"/><Relationship Id="rId27" Type="http://schemas.openxmlformats.org/officeDocument/2006/relationships/oleObject" Target="../embeddings/oleObject114.bin"/><Relationship Id="rId30" Type="http://schemas.openxmlformats.org/officeDocument/2006/relationships/oleObject" Target="../embeddings/oleObject116.bin"/><Relationship Id="rId35" Type="http://schemas.openxmlformats.org/officeDocument/2006/relationships/image" Target="../media/image116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9.wmf"/><Relationship Id="rId3" Type="http://schemas.openxmlformats.org/officeDocument/2006/relationships/image" Target="../media/image1.pn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4.bin"/><Relationship Id="rId4" Type="http://schemas.openxmlformats.org/officeDocument/2006/relationships/image" Target="../media/image12.wmf"/><Relationship Id="rId9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oleObject" Target="../embeddings/oleObject20.bin"/><Relationship Id="rId18" Type="http://schemas.openxmlformats.org/officeDocument/2006/relationships/oleObject" Target="../embeddings/oleObject22.bin"/><Relationship Id="rId3" Type="http://schemas.openxmlformats.org/officeDocument/2006/relationships/image" Target="../media/image26.png"/><Relationship Id="rId21" Type="http://schemas.openxmlformats.org/officeDocument/2006/relationships/image" Target="../media/image24.wmf"/><Relationship Id="rId7" Type="http://schemas.openxmlformats.org/officeDocument/2006/relationships/image" Target="../media/image30.png"/><Relationship Id="rId12" Type="http://schemas.openxmlformats.org/officeDocument/2006/relationships/image" Target="../media/image33.png"/><Relationship Id="rId17" Type="http://schemas.openxmlformats.org/officeDocument/2006/relationships/image" Target="../media/image22.wmf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png"/><Relationship Id="rId11" Type="http://schemas.openxmlformats.org/officeDocument/2006/relationships/image" Target="../media/image20.wmf"/><Relationship Id="rId24" Type="http://schemas.openxmlformats.org/officeDocument/2006/relationships/image" Target="../media/image35.png"/><Relationship Id="rId5" Type="http://schemas.openxmlformats.org/officeDocument/2006/relationships/image" Target="../media/image28.png"/><Relationship Id="rId15" Type="http://schemas.openxmlformats.org/officeDocument/2006/relationships/image" Target="../media/image34.png"/><Relationship Id="rId23" Type="http://schemas.openxmlformats.org/officeDocument/2006/relationships/image" Target="../media/image25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23.wmf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21.wmf"/><Relationship Id="rId22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40.wmf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6.bin"/><Relationship Id="rId3" Type="http://schemas.openxmlformats.org/officeDocument/2006/relationships/image" Target="../media/image1.png"/><Relationship Id="rId21" Type="http://schemas.openxmlformats.org/officeDocument/2006/relationships/image" Target="../media/image44.wmf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42.wmf"/><Relationship Id="rId25" Type="http://schemas.openxmlformats.org/officeDocument/2006/relationships/image" Target="../media/image46.wmf"/><Relationship Id="rId2" Type="http://schemas.openxmlformats.org/officeDocument/2006/relationships/slideLayout" Target="../slideLayouts/slideLayout5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29" Type="http://schemas.openxmlformats.org/officeDocument/2006/relationships/image" Target="../media/image48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9.wmf"/><Relationship Id="rId24" Type="http://schemas.openxmlformats.org/officeDocument/2006/relationships/oleObject" Target="../embeddings/oleObject35.bin"/><Relationship Id="rId5" Type="http://schemas.openxmlformats.org/officeDocument/2006/relationships/image" Target="../media/image36.wmf"/><Relationship Id="rId15" Type="http://schemas.openxmlformats.org/officeDocument/2006/relationships/image" Target="../media/image41.wmf"/><Relationship Id="rId23" Type="http://schemas.openxmlformats.org/officeDocument/2006/relationships/image" Target="../media/image45.wmf"/><Relationship Id="rId28" Type="http://schemas.openxmlformats.org/officeDocument/2006/relationships/oleObject" Target="../embeddings/oleObject37.bin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43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4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16" descr="ag00218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66" y="103670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2178" y="2266802"/>
            <a:ext cx="118872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  <a:defRPr/>
            </a:pPr>
            <a:r>
              <a:rPr lang="en-US" sz="2800" b="1" i="1" u="sng" dirty="0" err="1">
                <a:latin typeface="Times New Roman" pitchFamily="18" charset="0"/>
              </a:rPr>
              <a:t>Ví</a:t>
            </a:r>
            <a:r>
              <a:rPr lang="en-US" sz="2800" b="1" i="1" u="sng" dirty="0">
                <a:latin typeface="Times New Roman" pitchFamily="18" charset="0"/>
              </a:rPr>
              <a:t> </a:t>
            </a:r>
            <a:r>
              <a:rPr lang="en-US" sz="2800" b="1" i="1" u="sng" dirty="0" err="1">
                <a:latin typeface="Times New Roman" pitchFamily="18" charset="0"/>
              </a:rPr>
              <a:t>dụ</a:t>
            </a:r>
            <a:r>
              <a:rPr lang="en-US" sz="2800" b="1" i="1" u="sng" dirty="0">
                <a:latin typeface="Times New Roman" pitchFamily="18" charset="0"/>
              </a:rPr>
              <a:t>:</a:t>
            </a:r>
            <a:r>
              <a:rPr lang="en-US" sz="2800" b="1" dirty="0">
                <a:latin typeface="Times New Roman" pitchFamily="18" charset="0"/>
              </a:rPr>
              <a:t> </a:t>
            </a:r>
            <a:endParaRPr lang="en-US" sz="2800" b="1" dirty="0" smtClean="0">
              <a:latin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  <a:buAutoNum type="alphaLcParenR"/>
              <a:defRPr/>
            </a:pPr>
            <a:r>
              <a:rPr lang="en-US" sz="2800" b="1" i="1" smtClean="0">
                <a:latin typeface="Times New Roman" pitchFamily="18" charset="0"/>
              </a:rPr>
              <a:t>x</a:t>
            </a:r>
            <a:r>
              <a:rPr lang="en-US" sz="2800" b="1" i="1" baseline="30000" smtClean="0">
                <a:latin typeface="Times New Roman" pitchFamily="18" charset="0"/>
              </a:rPr>
              <a:t>2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</a:rPr>
              <a:t>- 30x +56 = 0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bậc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hệ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</a:rPr>
              <a:t>số</a:t>
            </a:r>
            <a:r>
              <a:rPr lang="en-US" sz="2800">
                <a:latin typeface="Times New Roman" pitchFamily="18" charset="0"/>
              </a:rPr>
              <a:t> </a:t>
            </a:r>
            <a:endParaRPr lang="en-US" sz="2800" smtClean="0">
              <a:latin typeface="Times New Roman" pitchFamily="18" charset="0"/>
            </a:endParaRPr>
          </a:p>
          <a:p>
            <a:pPr marL="0" indent="0" algn="just">
              <a:spcBef>
                <a:spcPct val="50000"/>
              </a:spcBef>
              <a:defRPr/>
            </a:pPr>
            <a:r>
              <a:rPr lang="en-US" sz="2800" b="1" i="1" smtClean="0">
                <a:latin typeface="Times New Roman" pitchFamily="18" charset="0"/>
              </a:rPr>
              <a:t>b</a:t>
            </a:r>
            <a:r>
              <a:rPr lang="en-US" sz="2800" b="1" i="1" dirty="0">
                <a:latin typeface="Times New Roman" pitchFamily="18" charset="0"/>
              </a:rPr>
              <a:t>) -2x</a:t>
            </a:r>
            <a:r>
              <a:rPr lang="en-US" sz="2800" b="1" i="1" baseline="30000" dirty="0">
                <a:latin typeface="Times New Roman" pitchFamily="18" charset="0"/>
              </a:rPr>
              <a:t>2</a:t>
            </a:r>
            <a:r>
              <a:rPr lang="en-US" sz="2800" b="1" i="1" dirty="0">
                <a:latin typeface="Times New Roman" pitchFamily="18" charset="0"/>
              </a:rPr>
              <a:t> + 5x = 0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bậc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</a:rPr>
              <a:t>hệ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</a:rPr>
              <a:t>số</a:t>
            </a:r>
          </a:p>
          <a:p>
            <a:pPr marL="0" indent="0" algn="just">
              <a:spcBef>
                <a:spcPct val="50000"/>
              </a:spcBef>
              <a:defRPr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FontTx/>
              <a:buAutoNum type="alphaLcParenR" startAt="3"/>
              <a:defRPr/>
            </a:pPr>
            <a:r>
              <a:rPr lang="en-US" sz="2800" b="1" i="1" smtClean="0">
                <a:latin typeface="Times New Roman" pitchFamily="18" charset="0"/>
              </a:rPr>
              <a:t>2x</a:t>
            </a:r>
            <a:r>
              <a:rPr lang="en-US" sz="2800" b="1" i="1" baseline="30000" smtClean="0">
                <a:latin typeface="Times New Roman" pitchFamily="18" charset="0"/>
              </a:rPr>
              <a:t>2 </a:t>
            </a:r>
            <a:r>
              <a:rPr lang="en-US" sz="2800" b="1" i="1" dirty="0">
                <a:latin typeface="Times New Roman" pitchFamily="18" charset="0"/>
              </a:rPr>
              <a:t>- 8 = 0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bậc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</a:rPr>
              <a:t>hệ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</a:rPr>
              <a:t>số 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24000" y="62352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§</a:t>
            </a:r>
            <a:r>
              <a:rPr lang="en-US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3:PHƯƠNG TRÌNH BẬC HAI MỘT ẨN</a:t>
            </a:r>
          </a:p>
        </p:txBody>
      </p:sp>
      <p:sp>
        <p:nvSpPr>
          <p:cNvPr id="2" name="Rectangle 1"/>
          <p:cNvSpPr/>
          <p:nvPr/>
        </p:nvSpPr>
        <p:spPr>
          <a:xfrm>
            <a:off x="215363" y="922761"/>
            <a:ext cx="11785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 trình bậc hai một ẩn (</a:t>
            </a:r>
            <a:r>
              <a:rPr lang="en-US" altLang="en-US" sz="28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nói gọn là phương trình bậc hai</a:t>
            </a:r>
            <a:r>
              <a:rPr lang="en-US" alt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 là phương trình có dạng: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altLang="en-US" sz="28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bx + c = 0 </a:t>
            </a:r>
            <a:r>
              <a:rPr lang="en-US" alt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trong đó x là ẩn </a:t>
            </a:r>
            <a:r>
              <a:rPr lang="en-US" alt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 ; a</a:t>
            </a:r>
            <a:r>
              <a:rPr lang="en-US" altLang="en-US" sz="28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b, c là những số cho trước gọi là các hệ số và a ≠ 0</a:t>
            </a:r>
            <a:endParaRPr lang="en-US" alt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2429" y="455053"/>
            <a:ext cx="2372765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1. Định nghĩa:</a:t>
            </a:r>
            <a:endParaRPr lang="en-US" altLang="en-US" sz="28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44845" y="2899823"/>
            <a:ext cx="3222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 = 1;b = -30; c = 56.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97311" y="3563547"/>
            <a:ext cx="29530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 = -2; b = 5; c = 0.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8067241" y="4764043"/>
            <a:ext cx="29530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 = 2; b = 0; c = -8.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066" y="4113183"/>
            <a:ext cx="3009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>
                <a:latin typeface="Times New Roman" pitchFamily="18" charset="0"/>
              </a:rPr>
              <a:t>(PT bậc 2 khuyết c)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9909" y="5222868"/>
            <a:ext cx="302993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2800">
                <a:latin typeface="Times New Roman" pitchFamily="18" charset="0"/>
              </a:rPr>
              <a:t>(</a:t>
            </a:r>
            <a:r>
              <a:rPr lang="en-US" sz="2800" smtClean="0">
                <a:latin typeface="Times New Roman" pitchFamily="18" charset="0"/>
              </a:rPr>
              <a:t>PT </a:t>
            </a:r>
            <a:r>
              <a:rPr lang="en-US" sz="2800">
                <a:latin typeface="Times New Roman" pitchFamily="18" charset="0"/>
              </a:rPr>
              <a:t>bậc 2 khuyết b)</a:t>
            </a:r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0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607904"/>
              </p:ext>
            </p:extLst>
          </p:nvPr>
        </p:nvGraphicFramePr>
        <p:xfrm>
          <a:off x="214736" y="1103085"/>
          <a:ext cx="35052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7" name="Equation" r:id="rId3" imgW="1485720" imgH="253800" progId="Equation.DSMT4">
                  <p:embed/>
                </p:oleObj>
              </mc:Choice>
              <mc:Fallback>
                <p:oleObj name="Equation" r:id="rId3" imgW="14857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736" y="1103085"/>
                        <a:ext cx="3505200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8436857" y="1795555"/>
            <a:ext cx="3922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 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2;b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-2(m-1);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c =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800" b="1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81200" y="1788062"/>
            <a:ext cx="466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là một </a:t>
            </a:r>
            <a:r>
              <a:rPr lang="en-US" sz="2800" smtClean="0">
                <a:latin typeface="Times New Roman" pitchFamily="18" charset="0"/>
              </a:rPr>
              <a:t>PT bậc </a:t>
            </a:r>
            <a:r>
              <a:rPr lang="en-US" sz="2800">
                <a:latin typeface="Times New Roman" pitchFamily="18" charset="0"/>
              </a:rPr>
              <a:t>hai với các hệ số</a:t>
            </a:r>
            <a:endParaRPr lang="en-US" sz="2800"/>
          </a:p>
        </p:txBody>
      </p:sp>
      <p:sp>
        <p:nvSpPr>
          <p:cNvPr id="10" name="TextBox 9"/>
          <p:cNvSpPr txBox="1"/>
          <p:nvPr/>
        </p:nvSpPr>
        <p:spPr>
          <a:xfrm>
            <a:off x="70333" y="168793"/>
            <a:ext cx="120231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BÀI 11/ SGK TRANG 42: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Đưa cá PT sau về dạng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altLang="en-US" sz="28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bx + c =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và chỉ rõ hệ số a, b, c.</a:t>
            </a:r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41997" y="1136109"/>
            <a:ext cx="28953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(m là một hằng số)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049135"/>
              </p:ext>
            </p:extLst>
          </p:nvPr>
        </p:nvGraphicFramePr>
        <p:xfrm>
          <a:off x="81942" y="1775511"/>
          <a:ext cx="3814809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8" name="Equation" r:id="rId5" imgW="1726920" imgH="253800" progId="Equation.DSMT4">
                  <p:embed/>
                </p:oleObj>
              </mc:Choice>
              <mc:Fallback>
                <p:oleObj name="Equation" r:id="rId5" imgW="172692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42" y="1775511"/>
                        <a:ext cx="3814809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90153" y="2285524"/>
            <a:ext cx="12023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BÀI 12/ SGK TRANG 42: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Giải các phương trình sau</a:t>
            </a:r>
            <a:endParaRPr lang="en-US" sz="2800" u="sng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591579"/>
              </p:ext>
            </p:extLst>
          </p:nvPr>
        </p:nvGraphicFramePr>
        <p:xfrm>
          <a:off x="243689" y="2975489"/>
          <a:ext cx="18272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9" name="Equation" r:id="rId7" imgW="774360" imgH="228600" progId="Equation.DSMT4">
                  <p:embed/>
                </p:oleObj>
              </mc:Choice>
              <mc:Fallback>
                <p:oleObj name="Equation" r:id="rId7" imgW="77436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89" y="2975489"/>
                        <a:ext cx="1827212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172833"/>
              </p:ext>
            </p:extLst>
          </p:nvPr>
        </p:nvGraphicFramePr>
        <p:xfrm>
          <a:off x="2151041" y="2989050"/>
          <a:ext cx="14081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0" name="Equation" r:id="rId9" imgW="596880" imgH="228600" progId="Equation.DSMT4">
                  <p:embed/>
                </p:oleObj>
              </mc:Choice>
              <mc:Fallback>
                <p:oleObj name="Equation" r:id="rId9" imgW="59688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41" y="2989050"/>
                        <a:ext cx="1408112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66416"/>
              </p:ext>
            </p:extLst>
          </p:nvPr>
        </p:nvGraphicFramePr>
        <p:xfrm>
          <a:off x="1738648" y="3393843"/>
          <a:ext cx="1528762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" name="Equation" r:id="rId11" imgW="647640" imgH="241200" progId="Equation.DSMT4">
                  <p:embed/>
                </p:oleObj>
              </mc:Choice>
              <mc:Fallback>
                <p:oleObj name="Equation" r:id="rId11" imgW="647640" imgH="241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8648" y="3393843"/>
                        <a:ext cx="1528762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19238" y="3451891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oặc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252483"/>
              </p:ext>
            </p:extLst>
          </p:nvPr>
        </p:nvGraphicFramePr>
        <p:xfrm>
          <a:off x="4101124" y="3397766"/>
          <a:ext cx="1347787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2" name="Equation" r:id="rId13" imgW="571320" imgH="241200" progId="Equation.DSMT4">
                  <p:embed/>
                </p:oleObj>
              </mc:Choice>
              <mc:Fallback>
                <p:oleObj name="Equation" r:id="rId13" imgW="57132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1124" y="3397766"/>
                        <a:ext cx="1347787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90153" y="3983823"/>
            <a:ext cx="327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PT có 2 nghiệm: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60772"/>
              </p:ext>
            </p:extLst>
          </p:nvPr>
        </p:nvGraphicFramePr>
        <p:xfrm>
          <a:off x="3131219" y="3970531"/>
          <a:ext cx="1138238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3" name="Equation" r:id="rId15" imgW="482400" imgH="241200" progId="Equation.DSMT4">
                  <p:embed/>
                </p:oleObj>
              </mc:Choice>
              <mc:Fallback>
                <p:oleObj name="Equation" r:id="rId15" imgW="48240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219" y="3970531"/>
                        <a:ext cx="1138238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792082"/>
              </p:ext>
            </p:extLst>
          </p:nvPr>
        </p:nvGraphicFramePr>
        <p:xfrm>
          <a:off x="4222750" y="3960493"/>
          <a:ext cx="1497013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4" name="Equation" r:id="rId17" imgW="634680" imgH="241200" progId="Equation.DSMT4">
                  <p:embed/>
                </p:oleObj>
              </mc:Choice>
              <mc:Fallback>
                <p:oleObj name="Equation" r:id="rId17" imgW="634680" imgH="2412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3960493"/>
                        <a:ext cx="1497013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/>
          <p:cNvCxnSpPr/>
          <p:nvPr/>
        </p:nvCxnSpPr>
        <p:spPr>
          <a:xfrm>
            <a:off x="5795493" y="3001929"/>
            <a:ext cx="0" cy="3804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16" descr="ag00218_"/>
          <p:cNvPicPr>
            <a:picLocks noChangeAspect="1" noChangeArrowheads="1" noCrop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10462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514147"/>
              </p:ext>
            </p:extLst>
          </p:nvPr>
        </p:nvGraphicFramePr>
        <p:xfrm>
          <a:off x="89079" y="4746625"/>
          <a:ext cx="21859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5" name="Equation" r:id="rId20" imgW="927000" imgH="228600" progId="Equation.DSMT4">
                  <p:embed/>
                </p:oleObj>
              </mc:Choice>
              <mc:Fallback>
                <p:oleObj name="Equation" r:id="rId20" imgW="927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79" y="4746625"/>
                        <a:ext cx="2185988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629277"/>
              </p:ext>
            </p:extLst>
          </p:nvPr>
        </p:nvGraphicFramePr>
        <p:xfrm>
          <a:off x="2241753" y="4760913"/>
          <a:ext cx="17668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6" name="Equation" r:id="rId22" imgW="749160" imgH="228600" progId="Equation.DSMT4">
                  <p:embed/>
                </p:oleObj>
              </mc:Choice>
              <mc:Fallback>
                <p:oleObj name="Equation" r:id="rId22" imgW="749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753" y="4760913"/>
                        <a:ext cx="176688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283948"/>
              </p:ext>
            </p:extLst>
          </p:nvPr>
        </p:nvGraphicFramePr>
        <p:xfrm>
          <a:off x="1770039" y="5699125"/>
          <a:ext cx="125888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7" name="Equation" r:id="rId24" imgW="533160" imgH="203040" progId="Equation.DSMT4">
                  <p:embed/>
                </p:oleObj>
              </mc:Choice>
              <mc:Fallback>
                <p:oleObj name="Equation" r:id="rId24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039" y="5699125"/>
                        <a:ext cx="1258888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150728" y="5712692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oặc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673565"/>
              </p:ext>
            </p:extLst>
          </p:nvPr>
        </p:nvGraphicFramePr>
        <p:xfrm>
          <a:off x="4013332" y="5728058"/>
          <a:ext cx="110807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8" name="Equation" r:id="rId26" imgW="469800" imgH="203040" progId="Equation.DSMT4">
                  <p:embed/>
                </p:oleObj>
              </mc:Choice>
              <mc:Fallback>
                <p:oleObj name="Equation" r:id="rId26" imgW="46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332" y="5728058"/>
                        <a:ext cx="110807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101949" y="6244624"/>
            <a:ext cx="327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PT có 2 nghiệm: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607374"/>
              </p:ext>
            </p:extLst>
          </p:nvPr>
        </p:nvGraphicFramePr>
        <p:xfrm>
          <a:off x="3262313" y="6301146"/>
          <a:ext cx="89852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9" name="Equation" r:id="rId28" imgW="380880" imgH="203040" progId="Equation.DSMT4">
                  <p:embed/>
                </p:oleObj>
              </mc:Choice>
              <mc:Fallback>
                <p:oleObj name="Equation" r:id="rId28" imgW="380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313" y="6301146"/>
                        <a:ext cx="898525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423169"/>
              </p:ext>
            </p:extLst>
          </p:nvPr>
        </p:nvGraphicFramePr>
        <p:xfrm>
          <a:off x="4214252" y="6304500"/>
          <a:ext cx="1227138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0" name="Equation" r:id="rId30" imgW="520560" imgH="203040" progId="Equation.DSMT4">
                  <p:embed/>
                </p:oleObj>
              </mc:Choice>
              <mc:Fallback>
                <p:oleObj name="Equation" r:id="rId30" imgW="520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252" y="6304500"/>
                        <a:ext cx="1227138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487717"/>
              </p:ext>
            </p:extLst>
          </p:nvPr>
        </p:nvGraphicFramePr>
        <p:xfrm>
          <a:off x="1749355" y="5183188"/>
          <a:ext cx="14081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1" name="Equation" r:id="rId32" imgW="596880" imgH="228600" progId="Equation.DSMT4">
                  <p:embed/>
                </p:oleObj>
              </mc:Choice>
              <mc:Fallback>
                <p:oleObj name="Equation" r:id="rId32" imgW="596880" imgH="2286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355" y="5183188"/>
                        <a:ext cx="1408112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169852"/>
              </p:ext>
            </p:extLst>
          </p:nvPr>
        </p:nvGraphicFramePr>
        <p:xfrm>
          <a:off x="6033078" y="2673964"/>
          <a:ext cx="2234045" cy="518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2" name="Equation" r:id="rId34" imgW="1041120" imgH="241200" progId="Equation.DSMT4">
                  <p:embed/>
                </p:oleObj>
              </mc:Choice>
              <mc:Fallback>
                <p:oleObj name="Equation" r:id="rId34" imgW="10411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3078" y="2673964"/>
                        <a:ext cx="2234045" cy="518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712083"/>
              </p:ext>
            </p:extLst>
          </p:nvPr>
        </p:nvGraphicFramePr>
        <p:xfrm>
          <a:off x="8302612" y="2670422"/>
          <a:ext cx="2477944" cy="655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3" name="Equation" r:id="rId36" imgW="1155600" imgH="304560" progId="Equation.DSMT4">
                  <p:embed/>
                </p:oleObj>
              </mc:Choice>
              <mc:Fallback>
                <p:oleObj name="Equation" r:id="rId36" imgW="11556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12" y="2670422"/>
                        <a:ext cx="2477944" cy="6552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591046"/>
              </p:ext>
            </p:extLst>
          </p:nvPr>
        </p:nvGraphicFramePr>
        <p:xfrm>
          <a:off x="7897527" y="3250232"/>
          <a:ext cx="1144443" cy="437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4" name="Equation" r:id="rId38" imgW="533160" imgH="203040" progId="Equation.DSMT4">
                  <p:embed/>
                </p:oleObj>
              </mc:Choice>
              <mc:Fallback>
                <p:oleObj name="Equation" r:id="rId38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7527" y="3250232"/>
                        <a:ext cx="1144443" cy="437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9079191" y="3190529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hoặc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646514"/>
              </p:ext>
            </p:extLst>
          </p:nvPr>
        </p:nvGraphicFramePr>
        <p:xfrm>
          <a:off x="9897993" y="3149319"/>
          <a:ext cx="1688523" cy="518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5" name="Equation" r:id="rId40" imgW="787320" imgH="241200" progId="Equation.DSMT4">
                  <p:embed/>
                </p:oleObj>
              </mc:Choice>
              <mc:Fallback>
                <p:oleObj name="Equation" r:id="rId40" imgW="787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7993" y="3149319"/>
                        <a:ext cx="1688523" cy="518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45"/>
          <p:cNvSpPr/>
          <p:nvPr/>
        </p:nvSpPr>
        <p:spPr>
          <a:xfrm>
            <a:off x="5966017" y="4366411"/>
            <a:ext cx="327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PT có 2 nghiệm: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081925"/>
              </p:ext>
            </p:extLst>
          </p:nvPr>
        </p:nvGraphicFramePr>
        <p:xfrm>
          <a:off x="7854721" y="3788346"/>
          <a:ext cx="1252682" cy="435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6" name="Equation" r:id="rId42" imgW="583920" imgH="203040" progId="Equation.DSMT4">
                  <p:embed/>
                </p:oleObj>
              </mc:Choice>
              <mc:Fallback>
                <p:oleObj name="Equation" r:id="rId42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4721" y="3788346"/>
                        <a:ext cx="1252682" cy="4358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9231591" y="3729299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hoặc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92503"/>
              </p:ext>
            </p:extLst>
          </p:nvPr>
        </p:nvGraphicFramePr>
        <p:xfrm>
          <a:off x="9888198" y="3538862"/>
          <a:ext cx="1188657" cy="843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7" name="Equation" r:id="rId44" imgW="609480" imgH="431640" progId="Equation.DSMT4">
                  <p:embed/>
                </p:oleObj>
              </mc:Choice>
              <mc:Fallback>
                <p:oleObj name="Equation" r:id="rId44" imgW="609480" imgH="43164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8198" y="3538862"/>
                        <a:ext cx="1188657" cy="8436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135609"/>
              </p:ext>
            </p:extLst>
          </p:nvPr>
        </p:nvGraphicFramePr>
        <p:xfrm>
          <a:off x="10436560" y="4418121"/>
          <a:ext cx="10175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8" name="Equation" r:id="rId46" imgW="431640" imgH="203040" progId="Equation.DSMT4">
                  <p:embed/>
                </p:oleObj>
              </mc:Choice>
              <mc:Fallback>
                <p:oleObj name="Equation" r:id="rId46" imgW="431640" imgH="20304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560" y="4418121"/>
                        <a:ext cx="1017587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539108"/>
              </p:ext>
            </p:extLst>
          </p:nvPr>
        </p:nvGraphicFramePr>
        <p:xfrm>
          <a:off x="9064433" y="4163677"/>
          <a:ext cx="13081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9" name="Equation" r:id="rId48" imgW="609480" imgH="431640" progId="Equation.DSMT4">
                  <p:embed/>
                </p:oleObj>
              </mc:Choice>
              <mc:Fallback>
                <p:oleObj name="Equation" r:id="rId48" imgW="609480" imgH="43164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433" y="4163677"/>
                        <a:ext cx="13081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782675"/>
              </p:ext>
            </p:extLst>
          </p:nvPr>
        </p:nvGraphicFramePr>
        <p:xfrm>
          <a:off x="5956826" y="4966064"/>
          <a:ext cx="2669886" cy="490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0" name="Equation" r:id="rId50" imgW="1244520" imgH="228600" progId="Equation.DSMT4">
                  <p:embed/>
                </p:oleObj>
              </mc:Choice>
              <mc:Fallback>
                <p:oleObj name="Equation" r:id="rId50" imgW="12445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6826" y="4966064"/>
                        <a:ext cx="2669886" cy="4906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264468"/>
              </p:ext>
            </p:extLst>
          </p:nvPr>
        </p:nvGraphicFramePr>
        <p:xfrm>
          <a:off x="8702385" y="4951236"/>
          <a:ext cx="2913784" cy="546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1" name="Equation" r:id="rId52" imgW="1358640" imgH="253800" progId="Equation.DSMT4">
                  <p:embed/>
                </p:oleObj>
              </mc:Choice>
              <mc:Fallback>
                <p:oleObj name="Equation" r:id="rId52" imgW="13586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2385" y="4951236"/>
                        <a:ext cx="2913784" cy="5469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916291"/>
              </p:ext>
            </p:extLst>
          </p:nvPr>
        </p:nvGraphicFramePr>
        <p:xfrm>
          <a:off x="7923285" y="5528960"/>
          <a:ext cx="1144443" cy="437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2" name="Equation" r:id="rId54" imgW="533160" imgH="203040" progId="Equation.DSMT4">
                  <p:embed/>
                </p:oleObj>
              </mc:Choice>
              <mc:Fallback>
                <p:oleObj name="Equation" r:id="rId54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3285" y="5528960"/>
                        <a:ext cx="1144443" cy="437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9079191" y="5456378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hoặc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119343"/>
              </p:ext>
            </p:extLst>
          </p:nvPr>
        </p:nvGraphicFramePr>
        <p:xfrm>
          <a:off x="9807778" y="5506501"/>
          <a:ext cx="217963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3" name="Equation" r:id="rId56" imgW="1015920" imgH="203040" progId="Equation.DSMT4">
                  <p:embed/>
                </p:oleObj>
              </mc:Choice>
              <mc:Fallback>
                <p:oleObj name="Equation" r:id="rId56" imgW="1015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7778" y="5506501"/>
                        <a:ext cx="2179637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/>
          <p:cNvSpPr/>
          <p:nvPr/>
        </p:nvSpPr>
        <p:spPr>
          <a:xfrm>
            <a:off x="6004654" y="6310285"/>
            <a:ext cx="327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PT có 2 nghiệm: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444301"/>
              </p:ext>
            </p:extLst>
          </p:nvPr>
        </p:nvGraphicFramePr>
        <p:xfrm>
          <a:off x="7326682" y="5964042"/>
          <a:ext cx="1252682" cy="435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4" name="Equation" r:id="rId58" imgW="583920" imgH="203040" progId="Equation.DSMT4">
                  <p:embed/>
                </p:oleObj>
              </mc:Choice>
              <mc:Fallback>
                <p:oleObj name="Equation" r:id="rId58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6682" y="5964042"/>
                        <a:ext cx="1252682" cy="4358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8639157" y="5917874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hoặc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986106"/>
              </p:ext>
            </p:extLst>
          </p:nvPr>
        </p:nvGraphicFramePr>
        <p:xfrm>
          <a:off x="9350375" y="5968619"/>
          <a:ext cx="27527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5" name="Equation" r:id="rId59" imgW="1282680" imgH="203040" progId="Equation.DSMT4">
                  <p:embed/>
                </p:oleObj>
              </mc:Choice>
              <mc:Fallback>
                <p:oleObj name="Equation" r:id="rId59" imgW="1282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75" y="5968619"/>
                        <a:ext cx="27527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258958"/>
              </p:ext>
            </p:extLst>
          </p:nvPr>
        </p:nvGraphicFramePr>
        <p:xfrm>
          <a:off x="9857005" y="6387753"/>
          <a:ext cx="10175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6" name="Equation" r:id="rId61" imgW="431640" imgH="203040" progId="Equation.DSMT4">
                  <p:embed/>
                </p:oleObj>
              </mc:Choice>
              <mc:Fallback>
                <p:oleObj name="Equation" r:id="rId61" imgW="431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7005" y="6387753"/>
                        <a:ext cx="1017587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9032"/>
              </p:ext>
            </p:extLst>
          </p:nvPr>
        </p:nvGraphicFramePr>
        <p:xfrm>
          <a:off x="9052570" y="6417142"/>
          <a:ext cx="790576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7" name="Equation" r:id="rId63" imgW="368280" imgH="203040" progId="Equation.DSMT4">
                  <p:embed/>
                </p:oleObj>
              </mc:Choice>
              <mc:Fallback>
                <p:oleObj name="Equation" r:id="rId63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52570" y="6417142"/>
                        <a:ext cx="790576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685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5" grpId="0"/>
      <p:bldP spid="5" grpId="0"/>
      <p:bldP spid="26" grpId="0"/>
      <p:bldP spid="35" grpId="0"/>
      <p:bldP spid="37" grpId="0"/>
      <p:bldP spid="44" grpId="0"/>
      <p:bldP spid="46" grpId="0"/>
      <p:bldP spid="49" grpId="0"/>
      <p:bldP spid="55" grpId="0"/>
      <p:bldP spid="57" grpId="0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0333" y="155327"/>
            <a:ext cx="120231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BÀI 15/ SGK TRANG 45: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không giải PT, hãy xác định các hệ số a, b, c, tính biệt thức </a:t>
            </a: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.VnArial Narrow" pitchFamily="34" charset="0"/>
                <a:sym typeface="Symbol" pitchFamily="18" charset="2"/>
              </a:rPr>
              <a:t> </a:t>
            </a:r>
            <a:r>
              <a:rPr lang="en-US" sz="2800" b="1">
                <a:latin typeface=".VnArial Narrow" pitchFamily="34" charset="0"/>
                <a:sym typeface="Symbol" pitchFamily="18" charset="2"/>
              </a:rPr>
              <a:t> </a:t>
            </a:r>
            <a:r>
              <a:rPr lang="en-US" sz="2800" b="1" smtClean="0">
                <a:latin typeface=".VnArial Narrow" pitchFamily="34" charset="0"/>
                <a:sym typeface="Symbol" pitchFamily="18" charset="2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và xác định số nghiệm của mỗi PT sau:</a:t>
            </a:r>
            <a:endParaRPr lang="en-US" sz="2800" u="sng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583676"/>
              </p:ext>
            </p:extLst>
          </p:nvPr>
        </p:nvGraphicFramePr>
        <p:xfrm>
          <a:off x="197509" y="1354135"/>
          <a:ext cx="26955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Equation" r:id="rId3" imgW="1143000" imgH="228600" progId="Equation.DSMT4">
                  <p:embed/>
                </p:oleObj>
              </mc:Choice>
              <mc:Fallback>
                <p:oleObj name="Equation" r:id="rId3" imgW="1143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509" y="1354135"/>
                        <a:ext cx="26955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2950387" y="1354135"/>
            <a:ext cx="466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là một </a:t>
            </a:r>
            <a:r>
              <a:rPr lang="en-US" sz="2800" smtClean="0">
                <a:latin typeface="Times New Roman" pitchFamily="18" charset="0"/>
              </a:rPr>
              <a:t>PT bậc </a:t>
            </a:r>
            <a:r>
              <a:rPr lang="en-US" sz="2800">
                <a:latin typeface="Times New Roman" pitchFamily="18" charset="0"/>
              </a:rPr>
              <a:t>hai với các hệ số</a:t>
            </a:r>
            <a:endParaRPr lang="en-US" sz="2800"/>
          </a:p>
        </p:txBody>
      </p:sp>
      <p:sp>
        <p:nvSpPr>
          <p:cNvPr id="16" name="Rectangle 15"/>
          <p:cNvSpPr/>
          <p:nvPr/>
        </p:nvSpPr>
        <p:spPr>
          <a:xfrm>
            <a:off x="7534180" y="1354135"/>
            <a:ext cx="28632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 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7; b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-2;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c =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288377"/>
              </p:ext>
            </p:extLst>
          </p:nvPr>
        </p:nvGraphicFramePr>
        <p:xfrm>
          <a:off x="193601" y="3698261"/>
          <a:ext cx="3324226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Equation" r:id="rId5" imgW="1409400" imgH="241200" progId="Equation.DSMT4">
                  <p:embed/>
                </p:oleObj>
              </mc:Choice>
              <mc:Fallback>
                <p:oleObj name="Equation" r:id="rId5" imgW="14094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01" y="3698261"/>
                        <a:ext cx="3324226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3457652" y="3726397"/>
            <a:ext cx="466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là một </a:t>
            </a:r>
            <a:r>
              <a:rPr lang="en-US" sz="2800" smtClean="0">
                <a:latin typeface="Times New Roman" pitchFamily="18" charset="0"/>
              </a:rPr>
              <a:t>PT bậc </a:t>
            </a:r>
            <a:r>
              <a:rPr lang="en-US" sz="2800">
                <a:latin typeface="Times New Roman" pitchFamily="18" charset="0"/>
              </a:rPr>
              <a:t>hai với các hệ số</a:t>
            </a:r>
            <a:endParaRPr lang="en-US" sz="2800"/>
          </a:p>
        </p:txBody>
      </p:sp>
      <p:sp>
        <p:nvSpPr>
          <p:cNvPr id="19" name="Rectangle 18"/>
          <p:cNvSpPr/>
          <p:nvPr/>
        </p:nvSpPr>
        <p:spPr>
          <a:xfrm>
            <a:off x="7957041" y="3736545"/>
            <a:ext cx="34612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 = 5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; b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          ;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c =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453748"/>
              </p:ext>
            </p:extLst>
          </p:nvPr>
        </p:nvGraphicFramePr>
        <p:xfrm>
          <a:off x="9464728" y="3722477"/>
          <a:ext cx="8953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Equation" r:id="rId7" imgW="380880" imgH="228600" progId="Equation.DSMT4">
                  <p:embed/>
                </p:oleObj>
              </mc:Choice>
              <mc:Fallback>
                <p:oleObj name="Equation" r:id="rId7" imgW="380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4728" y="3722477"/>
                        <a:ext cx="89535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255983"/>
              </p:ext>
            </p:extLst>
          </p:nvPr>
        </p:nvGraphicFramePr>
        <p:xfrm>
          <a:off x="629202" y="1925112"/>
          <a:ext cx="51625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8" name="Equation" r:id="rId9" imgW="2197080" imgH="279360" progId="Equation.DSMT4">
                  <p:embed/>
                </p:oleObj>
              </mc:Choice>
              <mc:Fallback>
                <p:oleObj name="Equation" r:id="rId9" imgW="2197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202" y="1925112"/>
                        <a:ext cx="51625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367349" y="2666349"/>
            <a:ext cx="4443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Phương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trình vô nghiệm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189179"/>
              </p:ext>
            </p:extLst>
          </p:nvPr>
        </p:nvGraphicFramePr>
        <p:xfrm>
          <a:off x="689131" y="4275591"/>
          <a:ext cx="483393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Equation" r:id="rId11" imgW="2057400" imgH="342720" progId="Equation.DSMT4">
                  <p:embed/>
                </p:oleObj>
              </mc:Choice>
              <mc:Fallback>
                <p:oleObj name="Equation" r:id="rId11" imgW="20574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131" y="4275591"/>
                        <a:ext cx="483393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367348" y="5104293"/>
            <a:ext cx="50722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Phương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trình có nghiệm kép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16" descr="ag00218_"/>
          <p:cNvPicPr>
            <a:picLocks noChangeAspect="1" noChangeArrowheads="1" noCrop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10462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348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8" grpId="0"/>
      <p:bldP spid="19" grpId="0"/>
      <p:bldP spid="22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717439"/>
              </p:ext>
            </p:extLst>
          </p:nvPr>
        </p:nvGraphicFramePr>
        <p:xfrm>
          <a:off x="180975" y="901751"/>
          <a:ext cx="28448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1" name="Equation" r:id="rId3" imgW="1206360" imgH="393480" progId="Equation.DSMT4">
                  <p:embed/>
                </p:oleObj>
              </mc:Choice>
              <mc:Fallback>
                <p:oleObj name="Equation" r:id="rId3" imgW="1206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901751"/>
                        <a:ext cx="28448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048863" y="1064503"/>
            <a:ext cx="466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là một </a:t>
            </a:r>
            <a:r>
              <a:rPr lang="en-US" sz="2800" smtClean="0">
                <a:latin typeface="Times New Roman" pitchFamily="18" charset="0"/>
              </a:rPr>
              <a:t>PT bậc </a:t>
            </a:r>
            <a:r>
              <a:rPr lang="en-US" sz="2800">
                <a:latin typeface="Times New Roman" pitchFamily="18" charset="0"/>
              </a:rPr>
              <a:t>hai với các hệ số</a:t>
            </a:r>
            <a:endParaRPr lang="en-US" sz="2800"/>
          </a:p>
        </p:txBody>
      </p:sp>
      <p:sp>
        <p:nvSpPr>
          <p:cNvPr id="9" name="Rectangle 8"/>
          <p:cNvSpPr/>
          <p:nvPr/>
        </p:nvSpPr>
        <p:spPr>
          <a:xfrm>
            <a:off x="7646724" y="1078571"/>
            <a:ext cx="31021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 = 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   ; b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= 7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;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c =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898379"/>
              </p:ext>
            </p:extLst>
          </p:nvPr>
        </p:nvGraphicFramePr>
        <p:xfrm>
          <a:off x="232924" y="3716905"/>
          <a:ext cx="3443287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2" name="Equation" r:id="rId5" imgW="1460160" imgH="228600" progId="Equation.DSMT4">
                  <p:embed/>
                </p:oleObj>
              </mc:Choice>
              <mc:Fallback>
                <p:oleObj name="Equation" r:id="rId5" imgW="1460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924" y="3716905"/>
                        <a:ext cx="3443287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3653321" y="3720454"/>
            <a:ext cx="466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là một </a:t>
            </a:r>
            <a:r>
              <a:rPr lang="en-US" sz="2800" smtClean="0">
                <a:latin typeface="Times New Roman" pitchFamily="18" charset="0"/>
              </a:rPr>
              <a:t>PT bậc </a:t>
            </a:r>
            <a:r>
              <a:rPr lang="en-US" sz="2800">
                <a:latin typeface="Times New Roman" pitchFamily="18" charset="0"/>
              </a:rPr>
              <a:t>hai với các hệ số</a:t>
            </a:r>
            <a:endParaRPr lang="en-US" sz="2800"/>
          </a:p>
        </p:txBody>
      </p:sp>
      <p:sp>
        <p:nvSpPr>
          <p:cNvPr id="12" name="Rectangle 11"/>
          <p:cNvSpPr/>
          <p:nvPr/>
        </p:nvSpPr>
        <p:spPr>
          <a:xfrm>
            <a:off x="8196197" y="3702565"/>
            <a:ext cx="3791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 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1,7; b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-1,2;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c 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2,1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98798"/>
              </p:ext>
            </p:extLst>
          </p:nvPr>
        </p:nvGraphicFramePr>
        <p:xfrm>
          <a:off x="373941" y="1829297"/>
          <a:ext cx="49530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" name="Equation" r:id="rId7" imgW="2108160" imgH="393480" progId="Equation.DSMT4">
                  <p:embed/>
                </p:oleObj>
              </mc:Choice>
              <mc:Fallback>
                <p:oleObj name="Equation" r:id="rId7" imgW="2108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941" y="1829297"/>
                        <a:ext cx="49530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67348" y="2881939"/>
            <a:ext cx="6231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Phương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trình có 2 nghiệm phân biệt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451233"/>
              </p:ext>
            </p:extLst>
          </p:nvPr>
        </p:nvGraphicFramePr>
        <p:xfrm>
          <a:off x="423647" y="4383182"/>
          <a:ext cx="775811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" name="Equation" r:id="rId9" imgW="3301920" imgH="279360" progId="Equation.DSMT4">
                  <p:embed/>
                </p:oleObj>
              </mc:Choice>
              <mc:Fallback>
                <p:oleObj name="Equation" r:id="rId9" imgW="33019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647" y="4383182"/>
                        <a:ext cx="7758113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423619" y="5192480"/>
            <a:ext cx="4443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Phương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trình vô nghiệm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332" y="42204"/>
            <a:ext cx="120231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BÀI 15/ SGK TRANG 45: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không giải PT, hãy xác định các hệ số a, b, c, tính biệt thức </a:t>
            </a: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.VnArial Narrow" pitchFamily="34" charset="0"/>
                <a:sym typeface="Symbol" pitchFamily="18" charset="2"/>
              </a:rPr>
              <a:t> </a:t>
            </a:r>
            <a:r>
              <a:rPr lang="en-US" sz="2800" b="1">
                <a:latin typeface=".VnArial Narrow" pitchFamily="34" charset="0"/>
                <a:sym typeface="Symbol" pitchFamily="18" charset="2"/>
              </a:rPr>
              <a:t> </a:t>
            </a:r>
            <a:r>
              <a:rPr lang="en-US" sz="2800" b="1" smtClean="0">
                <a:latin typeface=".VnArial Narrow" pitchFamily="34" charset="0"/>
                <a:sym typeface="Symbol" pitchFamily="18" charset="2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và xác định số nghiệm của mỗi PT sau:</a:t>
            </a:r>
            <a:endParaRPr lang="en-US" sz="2800" u="sng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556048"/>
              </p:ext>
            </p:extLst>
          </p:nvPr>
        </p:nvGraphicFramePr>
        <p:xfrm>
          <a:off x="8196193" y="862563"/>
          <a:ext cx="35877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5" name="Equation" r:id="rId11" imgW="152280" imgH="393480" progId="Equation.DSMT4">
                  <p:embed/>
                </p:oleObj>
              </mc:Choice>
              <mc:Fallback>
                <p:oleObj name="Equation" r:id="rId11" imgW="15228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193" y="862563"/>
                        <a:ext cx="35877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55658"/>
              </p:ext>
            </p:extLst>
          </p:nvPr>
        </p:nvGraphicFramePr>
        <p:xfrm>
          <a:off x="10233736" y="862563"/>
          <a:ext cx="35877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6" name="Equation" r:id="rId13" imgW="152280" imgH="393480" progId="Equation.DSMT4">
                  <p:embed/>
                </p:oleObj>
              </mc:Choice>
              <mc:Fallback>
                <p:oleObj name="Equation" r:id="rId13" imgW="152280" imgH="3934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3736" y="862563"/>
                        <a:ext cx="35877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6" descr="ag00218_"/>
          <p:cNvPicPr>
            <a:picLocks noChangeAspect="1" noChangeArrowheads="1" noCrop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46067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23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5" grpId="0"/>
      <p:bldP spid="17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00456" y="87313"/>
            <a:ext cx="120079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u="sng" smtClean="0">
                <a:latin typeface="Times New Roman" pitchFamily="18" charset="0"/>
                <a:cs typeface="Times New Roman" pitchFamily="18" charset="0"/>
              </a:rPr>
              <a:t>16/sgk trang 45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Giải các phương trình sau (bằng công thức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nghiệm của PT bậc hai)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614363"/>
            <a:ext cx="2582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2x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7x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= 0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357802"/>
              </p:ext>
            </p:extLst>
          </p:nvPr>
        </p:nvGraphicFramePr>
        <p:xfrm>
          <a:off x="106228" y="2878745"/>
          <a:ext cx="22574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9" name="Equation" r:id="rId3" imgW="1155600" imgH="291960" progId="Equation.DSMT4">
                  <p:embed/>
                </p:oleObj>
              </mc:Choice>
              <mc:Fallback>
                <p:oleObj name="Equation" r:id="rId3" imgW="11556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28" y="2878745"/>
                        <a:ext cx="225742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935558" y="616561"/>
            <a:ext cx="2685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(a =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2;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b =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-7;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383981"/>
              </p:ext>
            </p:extLst>
          </p:nvPr>
        </p:nvGraphicFramePr>
        <p:xfrm>
          <a:off x="54525" y="1198967"/>
          <a:ext cx="1714818" cy="431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0" name="Equation" r:id="rId5" imgW="799753" imgH="203112" progId="Equation.DSMT4">
                  <p:embed/>
                </p:oleObj>
              </mc:Choice>
              <mc:Fallback>
                <p:oleObj name="Equation" r:id="rId5" imgW="79975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25" y="1198967"/>
                        <a:ext cx="1714818" cy="4313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094993"/>
              </p:ext>
            </p:extLst>
          </p:nvPr>
        </p:nvGraphicFramePr>
        <p:xfrm>
          <a:off x="1734468" y="1171946"/>
          <a:ext cx="4084637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1" name="Equation" r:id="rId7" imgW="2095200" imgH="279360" progId="Equation.DSMT4">
                  <p:embed/>
                </p:oleObj>
              </mc:Choice>
              <mc:Fallback>
                <p:oleObj name="Equation" r:id="rId7" imgW="20952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4468" y="1171946"/>
                        <a:ext cx="4084637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1989" y="1927014"/>
            <a:ext cx="34315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PT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có 2 nghiệm phân biệt: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206942"/>
              </p:ext>
            </p:extLst>
          </p:nvPr>
        </p:nvGraphicFramePr>
        <p:xfrm>
          <a:off x="254326" y="2054014"/>
          <a:ext cx="371475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2" name="Equation" r:id="rId9" imgW="190417" imgH="152334" progId="Equation.DSMT4">
                  <p:embed/>
                </p:oleObj>
              </mc:Choice>
              <mc:Fallback>
                <p:oleObj name="Equation" r:id="rId9" imgW="190417" imgH="15233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26" y="2054014"/>
                        <a:ext cx="371475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769997"/>
              </p:ext>
            </p:extLst>
          </p:nvPr>
        </p:nvGraphicFramePr>
        <p:xfrm>
          <a:off x="2791621" y="3063138"/>
          <a:ext cx="220186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3" name="Equation" r:id="rId11" imgW="1130040" imgH="203040" progId="Equation.DSMT4">
                  <p:embed/>
                </p:oleObj>
              </mc:Choice>
              <mc:Fallback>
                <p:oleObj name="Equation" r:id="rId11" imgW="1130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1621" y="3063138"/>
                        <a:ext cx="2201863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868447"/>
              </p:ext>
            </p:extLst>
          </p:nvPr>
        </p:nvGraphicFramePr>
        <p:xfrm>
          <a:off x="40378" y="3419941"/>
          <a:ext cx="1716564" cy="431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4" name="Equation" r:id="rId13" imgW="799753" imgH="203112" progId="Equation.DSMT4">
                  <p:embed/>
                </p:oleObj>
              </mc:Choice>
              <mc:Fallback>
                <p:oleObj name="Equation" r:id="rId13" imgW="79975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8" y="3419941"/>
                        <a:ext cx="1716564" cy="4313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789755"/>
              </p:ext>
            </p:extLst>
          </p:nvPr>
        </p:nvGraphicFramePr>
        <p:xfrm>
          <a:off x="1760109" y="3447044"/>
          <a:ext cx="3860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5" name="Equation" r:id="rId14" imgW="1981080" imgH="228600" progId="Equation.DSMT4">
                  <p:embed/>
                </p:oleObj>
              </mc:Choice>
              <mc:Fallback>
                <p:oleObj name="Equation" r:id="rId14" imgW="1981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109" y="3447044"/>
                        <a:ext cx="38608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49263" y="3907616"/>
            <a:ext cx="2903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PT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vô nghiệm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914274"/>
              </p:ext>
            </p:extLst>
          </p:nvPr>
        </p:nvGraphicFramePr>
        <p:xfrm>
          <a:off x="101600" y="4034616"/>
          <a:ext cx="3714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6" name="Equation" r:id="rId16" imgW="190417" imgH="152334" progId="Equation.DSMT4">
                  <p:embed/>
                </p:oleObj>
              </mc:Choice>
              <mc:Fallback>
                <p:oleObj name="Equation" r:id="rId16" imgW="190417" imgH="15233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4034616"/>
                        <a:ext cx="371475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659128"/>
              </p:ext>
            </p:extLst>
          </p:nvPr>
        </p:nvGraphicFramePr>
        <p:xfrm>
          <a:off x="3953578" y="1666080"/>
          <a:ext cx="2069307" cy="927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7" name="Equation" r:id="rId17" imgW="965200" imgH="431800" progId="Equation.DSMT4">
                  <p:embed/>
                </p:oleObj>
              </mc:Choice>
              <mc:Fallback>
                <p:oleObj name="Equation" r:id="rId17" imgW="965200" imgH="431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578" y="1666080"/>
                        <a:ext cx="2069307" cy="9272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542299"/>
              </p:ext>
            </p:extLst>
          </p:nvPr>
        </p:nvGraphicFramePr>
        <p:xfrm>
          <a:off x="7662601" y="1653202"/>
          <a:ext cx="2123440" cy="927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8" name="Equation" r:id="rId19" imgW="990170" imgH="431613" progId="Equation.DSMT4">
                  <p:embed/>
                </p:oleObj>
              </mc:Choice>
              <mc:Fallback>
                <p:oleObj name="Equation" r:id="rId19" imgW="990170" imgH="4316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2601" y="1653202"/>
                        <a:ext cx="2123440" cy="9272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498754"/>
              </p:ext>
            </p:extLst>
          </p:nvPr>
        </p:nvGraphicFramePr>
        <p:xfrm>
          <a:off x="6048248" y="1708170"/>
          <a:ext cx="1568133" cy="841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9" name="Equation" r:id="rId21" imgW="850680" imgH="431640" progId="Equation.DSMT4">
                  <p:embed/>
                </p:oleObj>
              </mc:Choice>
              <mc:Fallback>
                <p:oleObj name="Equation" r:id="rId21" imgW="85068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248" y="1708170"/>
                        <a:ext cx="1568133" cy="8416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524247"/>
              </p:ext>
            </p:extLst>
          </p:nvPr>
        </p:nvGraphicFramePr>
        <p:xfrm>
          <a:off x="9748602" y="1710926"/>
          <a:ext cx="1376045" cy="839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0" name="Equation" r:id="rId23" imgW="799920" imgH="431640" progId="Equation.DSMT4">
                  <p:embed/>
                </p:oleObj>
              </mc:Choice>
              <mc:Fallback>
                <p:oleObj name="Equation" r:id="rId23" imgW="79992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8602" y="1710926"/>
                        <a:ext cx="1376045" cy="8399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906484"/>
              </p:ext>
            </p:extLst>
          </p:nvPr>
        </p:nvGraphicFramePr>
        <p:xfrm>
          <a:off x="117475" y="4553986"/>
          <a:ext cx="22336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1" name="Equation" r:id="rId25" imgW="1143000" imgH="291960" progId="Equation.DSMT4">
                  <p:embed/>
                </p:oleObj>
              </mc:Choice>
              <mc:Fallback>
                <p:oleObj name="Equation" r:id="rId25" imgW="11430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4553986"/>
                        <a:ext cx="2233613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896283"/>
              </p:ext>
            </p:extLst>
          </p:nvPr>
        </p:nvGraphicFramePr>
        <p:xfrm>
          <a:off x="2706688" y="4700215"/>
          <a:ext cx="23749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2" name="Equation" r:id="rId27" imgW="1218960" imgH="203040" progId="Equation.DSMT4">
                  <p:embed/>
                </p:oleObj>
              </mc:Choice>
              <mc:Fallback>
                <p:oleObj name="Equation" r:id="rId27" imgW="1218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8" y="4700215"/>
                        <a:ext cx="237490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175392"/>
              </p:ext>
            </p:extLst>
          </p:nvPr>
        </p:nvGraphicFramePr>
        <p:xfrm>
          <a:off x="40377" y="5108302"/>
          <a:ext cx="1716564" cy="431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3" name="Equation" r:id="rId29" imgW="799753" imgH="203112" progId="Equation.DSMT4">
                  <p:embed/>
                </p:oleObj>
              </mc:Choice>
              <mc:Fallback>
                <p:oleObj name="Equation" r:id="rId29" imgW="79975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7" y="5108302"/>
                        <a:ext cx="1716564" cy="4313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445069"/>
              </p:ext>
            </p:extLst>
          </p:nvPr>
        </p:nvGraphicFramePr>
        <p:xfrm>
          <a:off x="1700392" y="5135369"/>
          <a:ext cx="400843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4" name="Equation" r:id="rId30" imgW="2057400" imgH="228600" progId="Equation.DSMT4">
                  <p:embed/>
                </p:oleObj>
              </mc:Choice>
              <mc:Fallback>
                <p:oleObj name="Equation" r:id="rId30" imgW="2057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392" y="5135369"/>
                        <a:ext cx="4008437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078442"/>
              </p:ext>
            </p:extLst>
          </p:nvPr>
        </p:nvGraphicFramePr>
        <p:xfrm>
          <a:off x="101599" y="5954799"/>
          <a:ext cx="3714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5" name="Equation" r:id="rId32" imgW="190417" imgH="152334" progId="Equation.DSMT4">
                  <p:embed/>
                </p:oleObj>
              </mc:Choice>
              <mc:Fallback>
                <p:oleObj name="Equation" r:id="rId32" imgW="190417" imgH="15233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599" y="5954799"/>
                        <a:ext cx="371475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49263" y="5840053"/>
            <a:ext cx="34315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PT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có 2 nghiệm phân biệt: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573740"/>
              </p:ext>
            </p:extLst>
          </p:nvPr>
        </p:nvGraphicFramePr>
        <p:xfrm>
          <a:off x="3733625" y="5581577"/>
          <a:ext cx="20701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6" name="Equation" r:id="rId33" imgW="965200" imgH="431800" progId="Equation.DSMT4">
                  <p:embed/>
                </p:oleObj>
              </mc:Choice>
              <mc:Fallback>
                <p:oleObj name="Equation" r:id="rId33" imgW="965200" imgH="4318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625" y="5581577"/>
                        <a:ext cx="20701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142851"/>
              </p:ext>
            </p:extLst>
          </p:nvPr>
        </p:nvGraphicFramePr>
        <p:xfrm>
          <a:off x="5831269" y="5622925"/>
          <a:ext cx="1849438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7" name="Equation" r:id="rId34" imgW="1002960" imgH="431640" progId="Equation.DSMT4">
                  <p:embed/>
                </p:oleObj>
              </mc:Choice>
              <mc:Fallback>
                <p:oleObj name="Equation" r:id="rId34" imgW="1002960" imgH="4316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1269" y="5622925"/>
                        <a:ext cx="1849438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901845"/>
              </p:ext>
            </p:extLst>
          </p:nvPr>
        </p:nvGraphicFramePr>
        <p:xfrm>
          <a:off x="7645400" y="5568950"/>
          <a:ext cx="212566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8" name="Equation" r:id="rId36" imgW="990360" imgH="431640" progId="Equation.DSMT4">
                  <p:embed/>
                </p:oleObj>
              </mc:Choice>
              <mc:Fallback>
                <p:oleObj name="Equation" r:id="rId36" imgW="990360" imgH="43164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5400" y="5568950"/>
                        <a:ext cx="2125663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571347"/>
              </p:ext>
            </p:extLst>
          </p:nvPr>
        </p:nvGraphicFramePr>
        <p:xfrm>
          <a:off x="9723438" y="5610225"/>
          <a:ext cx="19431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9" name="Equation" r:id="rId38" imgW="1054080" imgH="431640" progId="Equation.DSMT4">
                  <p:embed/>
                </p:oleObj>
              </mc:Choice>
              <mc:Fallback>
                <p:oleObj name="Equation" r:id="rId38" imgW="1054080" imgH="43164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3438" y="5610225"/>
                        <a:ext cx="1943100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" name="Picture 16" descr="ag00218_"/>
          <p:cNvPicPr>
            <a:picLocks noChangeAspect="1" noChangeArrowheads="1" noCrop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10462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93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8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00456" y="87313"/>
            <a:ext cx="120079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u="sng" smtClean="0">
                <a:latin typeface="Times New Roman" pitchFamily="18" charset="0"/>
                <a:cs typeface="Times New Roman" pitchFamily="18" charset="0"/>
              </a:rPr>
              <a:t>16/sgk trang 45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Giải các phương trình sau (bằng công thức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nghiệm của PT bậc hai)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614363"/>
            <a:ext cx="25426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3x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+5x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= 0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804209"/>
              </p:ext>
            </p:extLst>
          </p:nvPr>
        </p:nvGraphicFramePr>
        <p:xfrm>
          <a:off x="95250" y="2667118"/>
          <a:ext cx="228123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4" name="Equation" r:id="rId3" imgW="1168200" imgH="291960" progId="Equation.DSMT4">
                  <p:embed/>
                </p:oleObj>
              </mc:Choice>
              <mc:Fallback>
                <p:oleObj name="Equation" r:id="rId3" imgW="11682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" y="2667118"/>
                        <a:ext cx="228123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935558" y="616561"/>
            <a:ext cx="2582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(a = 3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b =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5;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 = 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85592"/>
              </p:ext>
            </p:extLst>
          </p:nvPr>
        </p:nvGraphicFramePr>
        <p:xfrm>
          <a:off x="54525" y="1198967"/>
          <a:ext cx="1714818" cy="431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5" name="Equation" r:id="rId5" imgW="799753" imgH="203112" progId="Equation.DSMT4">
                  <p:embed/>
                </p:oleObj>
              </mc:Choice>
              <mc:Fallback>
                <p:oleObj name="Equation" r:id="rId5" imgW="79975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25" y="1198967"/>
                        <a:ext cx="1714818" cy="4313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704939"/>
              </p:ext>
            </p:extLst>
          </p:nvPr>
        </p:nvGraphicFramePr>
        <p:xfrm>
          <a:off x="1986841" y="1220788"/>
          <a:ext cx="3467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6" name="Equation" r:id="rId7" imgW="1777680" imgH="228600" progId="Equation.DSMT4">
                  <p:embed/>
                </p:oleObj>
              </mc:Choice>
              <mc:Fallback>
                <p:oleObj name="Equation" r:id="rId7" imgW="1777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6841" y="1220788"/>
                        <a:ext cx="34671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1989" y="1927014"/>
            <a:ext cx="34315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PT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có 2 nghiệm phân biệt: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057890"/>
              </p:ext>
            </p:extLst>
          </p:nvPr>
        </p:nvGraphicFramePr>
        <p:xfrm>
          <a:off x="254326" y="2054014"/>
          <a:ext cx="371475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7" name="Equation" r:id="rId9" imgW="190417" imgH="152334" progId="Equation.DSMT4">
                  <p:embed/>
                </p:oleObj>
              </mc:Choice>
              <mc:Fallback>
                <p:oleObj name="Equation" r:id="rId9" imgW="190417" imgH="15233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26" y="2054014"/>
                        <a:ext cx="371475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434834"/>
              </p:ext>
            </p:extLst>
          </p:nvPr>
        </p:nvGraphicFramePr>
        <p:xfrm>
          <a:off x="2644775" y="2852855"/>
          <a:ext cx="249872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8" name="Equation" r:id="rId11" imgW="1282680" imgH="203040" progId="Equation.DSMT4">
                  <p:embed/>
                </p:oleObj>
              </mc:Choice>
              <mc:Fallback>
                <p:oleObj name="Equation" r:id="rId11" imgW="1282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4775" y="2852855"/>
                        <a:ext cx="2498725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244358"/>
              </p:ext>
            </p:extLst>
          </p:nvPr>
        </p:nvGraphicFramePr>
        <p:xfrm>
          <a:off x="40378" y="3208921"/>
          <a:ext cx="1716564" cy="431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9" name="Equation" r:id="rId13" imgW="799753" imgH="203112" progId="Equation.DSMT4">
                  <p:embed/>
                </p:oleObj>
              </mc:Choice>
              <mc:Fallback>
                <p:oleObj name="Equation" r:id="rId13" imgW="79975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8" y="3208921"/>
                        <a:ext cx="1716564" cy="4313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726609"/>
              </p:ext>
            </p:extLst>
          </p:nvPr>
        </p:nvGraphicFramePr>
        <p:xfrm>
          <a:off x="1771819" y="3186230"/>
          <a:ext cx="36131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0" name="Equation" r:id="rId14" imgW="1854000" imgH="279360" progId="Equation.DSMT4">
                  <p:embed/>
                </p:oleObj>
              </mc:Choice>
              <mc:Fallback>
                <p:oleObj name="Equation" r:id="rId14" imgW="1854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819" y="3186230"/>
                        <a:ext cx="361315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49263" y="3696596"/>
            <a:ext cx="34315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PT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có nghiệm kép </a:t>
            </a:r>
            <a:r>
              <a:rPr lang="en-US" sz="2400" b="1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400" b="1"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b="1" smtClean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019720"/>
              </p:ext>
            </p:extLst>
          </p:nvPr>
        </p:nvGraphicFramePr>
        <p:xfrm>
          <a:off x="101600" y="3823596"/>
          <a:ext cx="3714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1" name="Equation" r:id="rId16" imgW="190417" imgH="152334" progId="Equation.DSMT4">
                  <p:embed/>
                </p:oleObj>
              </mc:Choice>
              <mc:Fallback>
                <p:oleObj name="Equation" r:id="rId16" imgW="190417" imgH="15233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3823596"/>
                        <a:ext cx="371475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678419"/>
              </p:ext>
            </p:extLst>
          </p:nvPr>
        </p:nvGraphicFramePr>
        <p:xfrm>
          <a:off x="3953578" y="1666080"/>
          <a:ext cx="2069307" cy="927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2" name="Equation" r:id="rId17" imgW="965200" imgH="431800" progId="Equation.DSMT4">
                  <p:embed/>
                </p:oleObj>
              </mc:Choice>
              <mc:Fallback>
                <p:oleObj name="Equation" r:id="rId17" imgW="9652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578" y="1666080"/>
                        <a:ext cx="2069307" cy="9272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427945"/>
              </p:ext>
            </p:extLst>
          </p:nvPr>
        </p:nvGraphicFramePr>
        <p:xfrm>
          <a:off x="7662601" y="1653202"/>
          <a:ext cx="2123440" cy="927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3" name="Equation" r:id="rId19" imgW="990170" imgH="431613" progId="Equation.DSMT4">
                  <p:embed/>
                </p:oleObj>
              </mc:Choice>
              <mc:Fallback>
                <p:oleObj name="Equation" r:id="rId19" imgW="990170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2601" y="1653202"/>
                        <a:ext cx="2123440" cy="9272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220729"/>
              </p:ext>
            </p:extLst>
          </p:nvPr>
        </p:nvGraphicFramePr>
        <p:xfrm>
          <a:off x="5981481" y="1708150"/>
          <a:ext cx="1731962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4" name="Equation" r:id="rId21" imgW="939600" imgH="431640" progId="Equation.DSMT4">
                  <p:embed/>
                </p:oleObj>
              </mc:Choice>
              <mc:Fallback>
                <p:oleObj name="Equation" r:id="rId21" imgW="939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481" y="1708150"/>
                        <a:ext cx="1731962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982742"/>
              </p:ext>
            </p:extLst>
          </p:nvPr>
        </p:nvGraphicFramePr>
        <p:xfrm>
          <a:off x="9756336" y="1697257"/>
          <a:ext cx="141922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5" name="Equation" r:id="rId23" imgW="825480" imgH="431640" progId="Equation.DSMT4">
                  <p:embed/>
                </p:oleObj>
              </mc:Choice>
              <mc:Fallback>
                <p:oleObj name="Equation" r:id="rId23" imgW="825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6336" y="1697257"/>
                        <a:ext cx="1419225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819384"/>
              </p:ext>
            </p:extLst>
          </p:nvPr>
        </p:nvGraphicFramePr>
        <p:xfrm>
          <a:off x="79477" y="4554538"/>
          <a:ext cx="27051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6" name="Equation" r:id="rId25" imgW="1384200" imgH="291960" progId="Equation.DSMT4">
                  <p:embed/>
                </p:oleObj>
              </mc:Choice>
              <mc:Fallback>
                <p:oleObj name="Equation" r:id="rId25" imgW="13842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77" y="4554538"/>
                        <a:ext cx="27051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199230"/>
              </p:ext>
            </p:extLst>
          </p:nvPr>
        </p:nvGraphicFramePr>
        <p:xfrm>
          <a:off x="2930847" y="4742082"/>
          <a:ext cx="2547937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7" name="Equation" r:id="rId27" imgW="1307880" imgH="203040" progId="Equation.DSMT4">
                  <p:embed/>
                </p:oleObj>
              </mc:Choice>
              <mc:Fallback>
                <p:oleObj name="Equation" r:id="rId27" imgW="1307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847" y="4742082"/>
                        <a:ext cx="2547937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089786"/>
              </p:ext>
            </p:extLst>
          </p:nvPr>
        </p:nvGraphicFramePr>
        <p:xfrm>
          <a:off x="40377" y="5108302"/>
          <a:ext cx="1716564" cy="431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8" name="Equation" r:id="rId29" imgW="799753" imgH="203112" progId="Equation.DSMT4">
                  <p:embed/>
                </p:oleObj>
              </mc:Choice>
              <mc:Fallback>
                <p:oleObj name="Equation" r:id="rId29" imgW="79975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7" y="5108302"/>
                        <a:ext cx="1716564" cy="4313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2476869"/>
              </p:ext>
            </p:extLst>
          </p:nvPr>
        </p:nvGraphicFramePr>
        <p:xfrm>
          <a:off x="1804278" y="5135563"/>
          <a:ext cx="36861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9" name="Equation" r:id="rId30" imgW="1892160" imgH="228600" progId="Equation.DSMT4">
                  <p:embed/>
                </p:oleObj>
              </mc:Choice>
              <mc:Fallback>
                <p:oleObj name="Equation" r:id="rId30" imgW="1892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278" y="5135563"/>
                        <a:ext cx="368617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03250"/>
              </p:ext>
            </p:extLst>
          </p:nvPr>
        </p:nvGraphicFramePr>
        <p:xfrm>
          <a:off x="3634170" y="3527992"/>
          <a:ext cx="956829" cy="844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0" name="Equation" r:id="rId32" imgW="457200" imgH="393480" progId="Equation.DSMT4">
                  <p:embed/>
                </p:oleObj>
              </mc:Choice>
              <mc:Fallback>
                <p:oleObj name="Equation" r:id="rId32" imgW="45720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4170" y="3527992"/>
                        <a:ext cx="956829" cy="8442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179035"/>
              </p:ext>
            </p:extLst>
          </p:nvPr>
        </p:nvGraphicFramePr>
        <p:xfrm>
          <a:off x="4632004" y="3507125"/>
          <a:ext cx="14065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1" name="Equation" r:id="rId34" imgW="596880" imgH="393480" progId="Equation.DSMT4">
                  <p:embed/>
                </p:oleObj>
              </mc:Choice>
              <mc:Fallback>
                <p:oleObj name="Equation" r:id="rId34" imgW="5968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004" y="3507125"/>
                        <a:ext cx="140652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90908" y="5832545"/>
            <a:ext cx="34315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PT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có nghiệm kép </a:t>
            </a:r>
            <a:r>
              <a:rPr lang="en-US" sz="2400" b="1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400" b="1"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b="1" smtClean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930196"/>
              </p:ext>
            </p:extLst>
          </p:nvPr>
        </p:nvGraphicFramePr>
        <p:xfrm>
          <a:off x="143245" y="5959545"/>
          <a:ext cx="3714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2" name="Equation" r:id="rId36" imgW="190417" imgH="152334" progId="Equation.DSMT4">
                  <p:embed/>
                </p:oleObj>
              </mc:Choice>
              <mc:Fallback>
                <p:oleObj name="Equation" r:id="rId36" imgW="190417" imgH="15233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245" y="5959545"/>
                        <a:ext cx="371475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402144"/>
              </p:ext>
            </p:extLst>
          </p:nvPr>
        </p:nvGraphicFramePr>
        <p:xfrm>
          <a:off x="3675815" y="5663941"/>
          <a:ext cx="956829" cy="844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3" name="Equation" r:id="rId37" imgW="457200" imgH="393480" progId="Equation.DSMT4">
                  <p:embed/>
                </p:oleObj>
              </mc:Choice>
              <mc:Fallback>
                <p:oleObj name="Equation" r:id="rId37" imgW="457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815" y="5663941"/>
                        <a:ext cx="956829" cy="8442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109142"/>
              </p:ext>
            </p:extLst>
          </p:nvPr>
        </p:nvGraphicFramePr>
        <p:xfrm>
          <a:off x="4630620" y="5643563"/>
          <a:ext cx="19145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4" name="Equation" r:id="rId38" imgW="812520" imgH="393480" progId="Equation.DSMT4">
                  <p:embed/>
                </p:oleObj>
              </mc:Choice>
              <mc:Fallback>
                <p:oleObj name="Equation" r:id="rId38" imgW="812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620" y="5643563"/>
                        <a:ext cx="191452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" name="Picture 16" descr="ag00218_"/>
          <p:cNvPicPr>
            <a:picLocks noChangeAspect="1" noChangeArrowheads="1" noCrop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10462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055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8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"/>
            <a:ext cx="12192000" cy="6843713"/>
          </a:xfrm>
        </p:spPr>
      </p:pic>
      <p:sp>
        <p:nvSpPr>
          <p:cNvPr id="9" name="TextBox 8"/>
          <p:cNvSpPr txBox="1"/>
          <p:nvPr/>
        </p:nvSpPr>
        <p:spPr>
          <a:xfrm>
            <a:off x="1" y="28136"/>
            <a:ext cx="12192001" cy="18569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prstTxWarp prst="textTriangle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5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 ƠN CÁC EM ĐÃ THAM GIA LỚP HỌC TRỰC TUYẾN HÔM NAY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1878028"/>
            <a:ext cx="12192000" cy="32316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cap="all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Dặn dò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3200" b="1" cap="all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-   học thuộc công thức nghiệm của PT bậc hai.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  <a:defRPr/>
            </a:pPr>
            <a:r>
              <a:rPr lang="en-US" sz="3200" b="1" cap="all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Học thuộc các bước giải PT bậc hai.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  <a:defRPr/>
            </a:pPr>
            <a:r>
              <a:rPr lang="en-US" sz="3200" b="1" cap="all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Xem lại các bài tập đã giải và ghi bài vào vở.</a:t>
            </a:r>
            <a:endParaRPr lang="en-US" sz="3200" b="1" cap="all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7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27"/>
          <p:cNvSpPr txBox="1">
            <a:spLocks noChangeArrowheads="1"/>
          </p:cNvSpPr>
          <p:nvPr/>
        </p:nvSpPr>
        <p:spPr bwMode="auto">
          <a:xfrm>
            <a:off x="1905000" y="2362200"/>
            <a:ext cx="830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 &gt; 0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phương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trình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i="1" dirty="0" err="1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sz="2800" b="1" i="1" dirty="0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i="1" dirty="0" err="1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altLang="en-US" sz="2800" b="1" i="1" dirty="0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i="1" dirty="0" err="1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nghiệm</a:t>
            </a:r>
            <a:r>
              <a:rPr lang="en-US" altLang="en-US" sz="2800" b="1" i="1" dirty="0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i="1" dirty="0" err="1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phân</a:t>
            </a:r>
            <a:r>
              <a:rPr lang="en-US" altLang="en-US" sz="2800" b="1" i="1" dirty="0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i="1" dirty="0" err="1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biệt</a:t>
            </a:r>
            <a:endParaRPr lang="en-US" altLang="en-US" sz="2800" b="1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819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832945"/>
              </p:ext>
            </p:extLst>
          </p:nvPr>
        </p:nvGraphicFramePr>
        <p:xfrm>
          <a:off x="6337981" y="2779660"/>
          <a:ext cx="2615184" cy="110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3" imgW="885937" imgH="400010" progId="Equation.DSMT4">
                  <p:embed/>
                </p:oleObj>
              </mc:Choice>
              <mc:Fallback>
                <p:oleObj name="Equation" r:id="rId3" imgW="885937" imgH="40001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7981" y="2779660"/>
                        <a:ext cx="2615184" cy="1106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99" name="Group 29"/>
          <p:cNvGrpSpPr>
            <a:grpSpLocks/>
          </p:cNvGrpSpPr>
          <p:nvPr/>
        </p:nvGrpSpPr>
        <p:grpSpPr bwMode="auto">
          <a:xfrm>
            <a:off x="3230924" y="2778155"/>
            <a:ext cx="2913462" cy="1179513"/>
            <a:chOff x="1089" y="2277"/>
            <a:chExt cx="1605" cy="626"/>
          </a:xfrm>
        </p:grpSpPr>
        <p:graphicFrame>
          <p:nvGraphicFramePr>
            <p:cNvPr id="2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5710246"/>
                </p:ext>
              </p:extLst>
            </p:nvPr>
          </p:nvGraphicFramePr>
          <p:xfrm>
            <a:off x="1089" y="2277"/>
            <a:ext cx="1309" cy="6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6" name="Equation" r:id="rId5" imgW="876253" imgH="400010" progId="Equation.DSMT4">
                    <p:embed/>
                  </p:oleObj>
                </mc:Choice>
                <mc:Fallback>
                  <p:oleObj name="Equation" r:id="rId5" imgW="876253" imgH="40001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9" y="2277"/>
                          <a:ext cx="1309" cy="6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7" name="Text Box 31"/>
            <p:cNvSpPr txBox="1">
              <a:spLocks noChangeArrowheads="1"/>
            </p:cNvSpPr>
            <p:nvPr/>
          </p:nvSpPr>
          <p:spPr bwMode="auto">
            <a:xfrm>
              <a:off x="2516" y="2415"/>
              <a:ext cx="178" cy="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 dirty="0" smtClean="0">
                  <a:cs typeface="Times New Roman" panose="02020603050405020304" pitchFamily="18" charset="0"/>
                </a:rPr>
                <a:t>;</a:t>
              </a:r>
              <a:endParaRPr lang="en-US" altLang="en-US" sz="2800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8200" name="Text Box 32"/>
          <p:cNvSpPr txBox="1">
            <a:spLocks noChangeArrowheads="1"/>
          </p:cNvSpPr>
          <p:nvPr/>
        </p:nvSpPr>
        <p:spPr bwMode="auto">
          <a:xfrm>
            <a:off x="464234" y="1301731"/>
            <a:ext cx="1172776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dirty="0" err="1">
                <a:cs typeface="Times New Roman" panose="02020603050405020304" pitchFamily="18" charset="0"/>
              </a:rPr>
              <a:t>X</a:t>
            </a:r>
            <a:r>
              <a:rPr lang="en-US" altLang="en-US" sz="2800" b="1" smtClean="0">
                <a:cs typeface="Times New Roman" panose="02020603050405020304" pitchFamily="18" charset="0"/>
              </a:rPr>
              <a:t>ét </a:t>
            </a:r>
            <a:r>
              <a:rPr lang="en-US" altLang="en-US" sz="2800" b="1" dirty="0" err="1">
                <a:cs typeface="Times New Roman" panose="02020603050405020304" pitchFamily="18" charset="0"/>
              </a:rPr>
              <a:t>phương</a:t>
            </a: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</a:rPr>
              <a:t>trình</a:t>
            </a:r>
            <a:r>
              <a:rPr lang="en-US" altLang="en-US" sz="2800" b="1" dirty="0">
                <a:cs typeface="Times New Roman" panose="02020603050405020304" pitchFamily="18" charset="0"/>
              </a:rPr>
              <a:t>  </a:t>
            </a:r>
            <a:r>
              <a:rPr lang="en-US" altLang="en-US" sz="2800" b="1" dirty="0">
                <a:solidFill>
                  <a:srgbClr val="1A0BD9"/>
                </a:solidFill>
                <a:cs typeface="Times New Roman" panose="02020603050405020304" pitchFamily="18" charset="0"/>
              </a:rPr>
              <a:t>ax</a:t>
            </a:r>
            <a:r>
              <a:rPr lang="en-US" altLang="en-US" sz="2800" b="1" baseline="30000" dirty="0">
                <a:solidFill>
                  <a:srgbClr val="1A0BD9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800" b="1" dirty="0">
                <a:solidFill>
                  <a:srgbClr val="1A0BD9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800" b="1" dirty="0" err="1">
                <a:solidFill>
                  <a:srgbClr val="1A0BD9"/>
                </a:solidFill>
                <a:cs typeface="Times New Roman" panose="02020603050405020304" pitchFamily="18" charset="0"/>
              </a:rPr>
              <a:t>bx</a:t>
            </a:r>
            <a:r>
              <a:rPr lang="en-US" altLang="en-US" sz="2800" b="1" dirty="0">
                <a:solidFill>
                  <a:srgbClr val="1A0BD9"/>
                </a:solidFill>
                <a:cs typeface="Times New Roman" panose="02020603050405020304" pitchFamily="18" charset="0"/>
              </a:rPr>
              <a:t> +c = 0  (a ≠ 0)</a:t>
            </a: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800" b="1">
                <a:cs typeface="Times New Roman" panose="02020603050405020304" pitchFamily="18" charset="0"/>
              </a:rPr>
              <a:t>          </a:t>
            </a:r>
            <a:r>
              <a:rPr lang="en-US" altLang="en-US" sz="2800" b="1" smtClean="0">
                <a:cs typeface="Times New Roman" panose="02020603050405020304" pitchFamily="18" charset="0"/>
              </a:rPr>
              <a:t>và </a:t>
            </a:r>
            <a:r>
              <a:rPr lang="en-US" altLang="en-US" sz="2800" b="1" dirty="0" err="1">
                <a:cs typeface="Times New Roman" panose="02020603050405020304" pitchFamily="18" charset="0"/>
              </a:rPr>
              <a:t>biệt</a:t>
            </a: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</a:rPr>
              <a:t>thức</a:t>
            </a: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1A0BD9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 = b</a:t>
            </a:r>
            <a:r>
              <a:rPr lang="en-US" altLang="en-US" sz="2800" b="1" baseline="30000" dirty="0">
                <a:solidFill>
                  <a:srgbClr val="1A0BD9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 </a:t>
            </a:r>
            <a:r>
              <a:rPr lang="en-US" altLang="en-US" sz="2800" b="1" dirty="0">
                <a:solidFill>
                  <a:srgbClr val="1A0BD9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- 4ac</a:t>
            </a:r>
            <a:endParaRPr lang="en-US" altLang="en-US" sz="2800" b="1" dirty="0">
              <a:cs typeface="Times New Roman" panose="02020603050405020304" pitchFamily="18" charset="0"/>
            </a:endParaRPr>
          </a:p>
        </p:txBody>
      </p:sp>
      <p:sp>
        <p:nvSpPr>
          <p:cNvPr id="8201" name="Text Box 33"/>
          <p:cNvSpPr txBox="1">
            <a:spLocks noChangeArrowheads="1"/>
          </p:cNvSpPr>
          <p:nvPr/>
        </p:nvSpPr>
        <p:spPr bwMode="auto">
          <a:xfrm>
            <a:off x="1960564" y="4075113"/>
            <a:ext cx="68868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 = 0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phương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trình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i="1" dirty="0" err="1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sz="2800" b="1" i="1" dirty="0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i="1" dirty="0" err="1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nghiệm</a:t>
            </a:r>
            <a:r>
              <a:rPr lang="en-US" altLang="en-US" sz="2800" b="1" i="1" dirty="0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i="1" dirty="0" err="1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altLang="en-US" sz="2800" b="1" i="1" dirty="0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800" b="1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8202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291106"/>
              </p:ext>
            </p:extLst>
          </p:nvPr>
        </p:nvGraphicFramePr>
        <p:xfrm>
          <a:off x="8791336" y="3892109"/>
          <a:ext cx="2147588" cy="943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7" imgW="923834" imgH="361954" progId="Equation.DSMT4">
                  <p:embed/>
                </p:oleObj>
              </mc:Choice>
              <mc:Fallback>
                <p:oleObj name="Equation" r:id="rId7" imgW="923834" imgH="36195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1336" y="3892109"/>
                        <a:ext cx="2147588" cy="9431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Text Box 35"/>
          <p:cNvSpPr txBox="1">
            <a:spLocks noChangeArrowheads="1"/>
          </p:cNvSpPr>
          <p:nvPr/>
        </p:nvSpPr>
        <p:spPr bwMode="auto">
          <a:xfrm>
            <a:off x="1960564" y="4799013"/>
            <a:ext cx="62792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 &lt; 0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phương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trình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i="1" dirty="0" err="1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vô</a:t>
            </a:r>
            <a:r>
              <a:rPr lang="en-US" altLang="en-US" sz="2800" b="1" i="1" dirty="0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i="1" dirty="0" err="1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nghiệm</a:t>
            </a:r>
            <a:r>
              <a:rPr lang="en-US" altLang="en-US" sz="2800" b="1" i="1" dirty="0">
                <a:solidFill>
                  <a:srgbClr val="FF33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altLang="en-US" sz="2800" b="1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395685" y="20637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§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4. CÔNG THỨC NGHIỆM CỦA PHƯƠNG </a:t>
            </a:r>
            <a:r>
              <a:rPr lang="en-US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TRÌNH BẬC HAI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4194" y="817072"/>
            <a:ext cx="3270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1.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Công</a:t>
            </a:r>
            <a:r>
              <a:rPr lang="en-US" sz="2800" b="1" u="sng" dirty="0" smtClean="0">
                <a:solidFill>
                  <a:srgbClr val="FF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thức</a:t>
            </a:r>
            <a:r>
              <a:rPr lang="en-US" sz="2800" b="1" u="sng" dirty="0" smtClean="0">
                <a:solidFill>
                  <a:srgbClr val="FF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nghiệm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pic>
        <p:nvPicPr>
          <p:cNvPr id="18" name="Picture 16" descr="ag00218_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94" y="206375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094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28" name="Text Box 32"/>
          <p:cNvSpPr txBox="1">
            <a:spLocks noChangeArrowheads="1"/>
          </p:cNvSpPr>
          <p:nvPr/>
        </p:nvSpPr>
        <p:spPr bwMode="auto">
          <a:xfrm>
            <a:off x="431800" y="76588"/>
            <a:ext cx="92583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Ví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dụ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1: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Áp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dụng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công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thức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nghiệm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giải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phương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trình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80929" name="Text Box 33"/>
          <p:cNvSpPr txBox="1">
            <a:spLocks noChangeArrowheads="1"/>
          </p:cNvSpPr>
          <p:nvPr/>
        </p:nvSpPr>
        <p:spPr bwMode="auto">
          <a:xfrm>
            <a:off x="431800" y="642012"/>
            <a:ext cx="11760200" cy="11695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a)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5x</a:t>
            </a:r>
            <a:r>
              <a:rPr lang="en-US" sz="2800" baseline="30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x + 2 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= </a:t>
            </a: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			b)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4x</a:t>
            </a:r>
            <a:r>
              <a:rPr lang="en-US" sz="2800" baseline="30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4x + 1 = 0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c)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-3x</a:t>
            </a:r>
            <a:r>
              <a:rPr lang="en-US" sz="2800" baseline="30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+ x + 5 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= </a:t>
            </a:r>
            <a:r>
              <a:rPr lang="en-US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			d)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3x</a:t>
            </a:r>
            <a:r>
              <a:rPr lang="en-US" sz="2800" baseline="30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2x - 8 = 0</a:t>
            </a:r>
          </a:p>
        </p:txBody>
      </p:sp>
      <p:sp>
        <p:nvSpPr>
          <p:cNvPr id="80930" name="Text Box 34"/>
          <p:cNvSpPr txBox="1">
            <a:spLocks noChangeArrowheads="1"/>
          </p:cNvSpPr>
          <p:nvPr/>
        </p:nvSpPr>
        <p:spPr bwMode="auto">
          <a:xfrm>
            <a:off x="-5472" y="1801579"/>
            <a:ext cx="16764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Giải</a:t>
            </a:r>
            <a:endParaRPr lang="vi-VN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365250" y="1821089"/>
            <a:ext cx="7391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AutoNum type="alphaLcParenR"/>
              <a:defRPr/>
            </a:pPr>
            <a:r>
              <a:rPr lang="en-US" altLang="en-US" sz="2800" b="1" dirty="0">
                <a:solidFill>
                  <a:srgbClr val="0000FF"/>
                </a:solidFill>
              </a:rPr>
              <a:t>5x</a:t>
            </a:r>
            <a:r>
              <a:rPr lang="en-US" altLang="en-US" sz="2800" b="1" baseline="30000" dirty="0">
                <a:solidFill>
                  <a:srgbClr val="0000FF"/>
                </a:solidFill>
              </a:rPr>
              <a:t>2</a:t>
            </a:r>
            <a:r>
              <a:rPr lang="en-US" altLang="en-US" sz="2800" b="1" dirty="0">
                <a:solidFill>
                  <a:srgbClr val="0000FF"/>
                </a:solidFill>
              </a:rPr>
              <a:t> - x + 2 = </a:t>
            </a:r>
            <a:r>
              <a:rPr lang="en-US" altLang="en-US" sz="2800" b="1">
                <a:solidFill>
                  <a:srgbClr val="0000FF"/>
                </a:solidFill>
              </a:rPr>
              <a:t>0 </a:t>
            </a:r>
            <a:endParaRPr lang="en-US" altLang="en-US" sz="2800" b="1" smtClean="0">
              <a:solidFill>
                <a:srgbClr val="0000FF"/>
              </a:solidFill>
            </a:endParaRPr>
          </a:p>
          <a:p>
            <a:pPr marL="457200" indent="-457200" eaLnBrk="1" hangingPunct="1">
              <a:buFont typeface="Symbol"/>
              <a:buChar char="D"/>
              <a:defRPr/>
            </a:pPr>
            <a:r>
              <a:rPr lang="en-US" altLang="en-US" sz="2800" b="1" smtClean="0">
                <a:sym typeface="Symbol" pitchFamily="18" charset="2"/>
              </a:rPr>
              <a:t>= </a:t>
            </a:r>
            <a:r>
              <a:rPr lang="en-US" altLang="en-US" sz="2800" b="1" dirty="0">
                <a:sym typeface="Symbol" pitchFamily="18" charset="2"/>
              </a:rPr>
              <a:t>b</a:t>
            </a:r>
            <a:r>
              <a:rPr lang="en-US" altLang="en-US" sz="2800" b="1" baseline="30000" dirty="0">
                <a:sym typeface="Symbol" pitchFamily="18" charset="2"/>
              </a:rPr>
              <a:t>2</a:t>
            </a:r>
            <a:r>
              <a:rPr lang="en-US" altLang="en-US" sz="2800" b="1" dirty="0">
                <a:sym typeface="Symbol" pitchFamily="18" charset="2"/>
              </a:rPr>
              <a:t>- 4ac</a:t>
            </a:r>
            <a:r>
              <a:rPr lang="en-US" altLang="en-US" sz="2800" dirty="0">
                <a:solidFill>
                  <a:srgbClr val="FF3300"/>
                </a:solidFill>
                <a:sym typeface="Symbol" pitchFamily="18" charset="2"/>
              </a:rPr>
              <a:t> </a:t>
            </a:r>
            <a:r>
              <a:rPr lang="en-US" altLang="en-US" sz="2800">
                <a:sym typeface="Symbol" pitchFamily="18" charset="2"/>
              </a:rPr>
              <a:t>= </a:t>
            </a:r>
            <a:endParaRPr lang="en-US" altLang="en-US" sz="2800" smtClean="0">
              <a:sym typeface="Symbol" pitchFamily="18" charset="2"/>
            </a:endParaRPr>
          </a:p>
          <a:p>
            <a:pPr marL="0" indent="0" eaLnBrk="1" hangingPunct="1">
              <a:defRPr/>
            </a:pPr>
            <a:r>
              <a:rPr lang="en-US" altLang="en-US" sz="2800" smtClean="0">
                <a:sym typeface="Symbol" pitchFamily="18" charset="2"/>
              </a:rPr>
              <a:t>Vậy </a:t>
            </a:r>
            <a:r>
              <a:rPr lang="en-US" altLang="en-US" sz="2800" dirty="0" err="1">
                <a:sym typeface="Symbol" pitchFamily="18" charset="2"/>
              </a:rPr>
              <a:t>Phương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trình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vô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nghiệm</a:t>
            </a:r>
            <a:r>
              <a:rPr lang="en-US" altLang="en-US" sz="2800" dirty="0">
                <a:sym typeface="Symbol" pitchFamily="18" charset="2"/>
              </a:rPr>
              <a:t>.</a:t>
            </a:r>
          </a:p>
        </p:txBody>
      </p:sp>
      <p:pic>
        <p:nvPicPr>
          <p:cNvPr id="9" name="Picture 16" descr="ag00218_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88572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999750" y="3044241"/>
            <a:ext cx="3276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</a:rPr>
              <a:t>b) 4x</a:t>
            </a:r>
            <a:r>
              <a:rPr lang="en-US" altLang="en-US" sz="2800" b="1" baseline="30000" dirty="0">
                <a:solidFill>
                  <a:srgbClr val="0000FF"/>
                </a:solidFill>
              </a:rPr>
              <a:t>2</a:t>
            </a:r>
            <a:r>
              <a:rPr lang="en-US" altLang="en-US" sz="2800" b="1" dirty="0">
                <a:solidFill>
                  <a:srgbClr val="0000FF"/>
                </a:solidFill>
              </a:rPr>
              <a:t> – 4x + 1 = 0</a:t>
            </a: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142369"/>
              </p:ext>
            </p:extLst>
          </p:nvPr>
        </p:nvGraphicFramePr>
        <p:xfrm>
          <a:off x="7840511" y="3471924"/>
          <a:ext cx="2625860" cy="66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2" name="Equation" r:id="rId4" imgW="16240125" imgH="4829175" progId="Equation.DSMT4">
                  <p:embed/>
                </p:oleObj>
              </mc:Choice>
              <mc:Fallback>
                <p:oleObj name="Equation" r:id="rId4" imgW="16240125" imgH="482917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0511" y="3471924"/>
                        <a:ext cx="2625860" cy="6693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757270"/>
              </p:ext>
            </p:extLst>
          </p:nvPr>
        </p:nvGraphicFramePr>
        <p:xfrm>
          <a:off x="7920707" y="4161836"/>
          <a:ext cx="1942112" cy="461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3" name="Equation" r:id="rId6" imgW="13163550" imgH="3514725" progId="Equation.DSMT4">
                  <p:embed/>
                </p:oleObj>
              </mc:Choice>
              <mc:Fallback>
                <p:oleObj name="Equation" r:id="rId6" imgW="13163550" imgH="351472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0707" y="4161836"/>
                        <a:ext cx="1942112" cy="4610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368223"/>
              </p:ext>
            </p:extLst>
          </p:nvPr>
        </p:nvGraphicFramePr>
        <p:xfrm>
          <a:off x="7906945" y="4675023"/>
          <a:ext cx="2235865" cy="461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4" name="Equation" r:id="rId8" imgW="10096500" imgH="3514725" progId="Equation.DSMT4">
                  <p:embed/>
                </p:oleObj>
              </mc:Choice>
              <mc:Fallback>
                <p:oleObj name="Equation" r:id="rId8" imgW="10096500" imgH="351472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6945" y="4675023"/>
                        <a:ext cx="2235865" cy="4610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530124"/>
              </p:ext>
            </p:extLst>
          </p:nvPr>
        </p:nvGraphicFramePr>
        <p:xfrm>
          <a:off x="7918336" y="5037125"/>
          <a:ext cx="1888530" cy="922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5" name="Equation" r:id="rId10" imgW="9220200" imgH="6800850" progId="Equation.DSMT4">
                  <p:embed/>
                </p:oleObj>
              </mc:Choice>
              <mc:Fallback>
                <p:oleObj name="Equation" r:id="rId10" imgW="9220200" imgH="680085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8336" y="5037125"/>
                        <a:ext cx="1888530" cy="9220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598839" y="3014590"/>
            <a:ext cx="0" cy="3819372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38823" y="3186945"/>
            <a:ext cx="6735691" cy="3508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b) 4x</a:t>
            </a:r>
            <a:r>
              <a:rPr lang="en-US" sz="28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– 4x + 1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 </a:t>
            </a: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50800" y="4233477"/>
            <a:ext cx="5041445" cy="121264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 typeface="Symbol" pitchFamily="18" charset="2"/>
              <a:buNone/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2800" b="1" smtClean="0">
                <a:cs typeface="Times New Roman" pitchFamily="18" charset="0"/>
                <a:sym typeface="Symbol" pitchFamily="18" charset="2"/>
              </a:rPr>
              <a:t>Phương </a:t>
            </a:r>
            <a:r>
              <a:rPr lang="en-US" sz="2800" b="1" dirty="0" err="1">
                <a:cs typeface="Times New Roman" pitchFamily="18" charset="0"/>
                <a:sym typeface="Symbol" pitchFamily="18" charset="2"/>
              </a:rPr>
              <a:t>trình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 err="1">
                <a:cs typeface="Times New Roman" pitchFamily="18" charset="0"/>
                <a:sym typeface="Symbol" pitchFamily="18" charset="2"/>
              </a:rPr>
              <a:t>có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 err="1">
                <a:cs typeface="Times New Roman" pitchFamily="18" charset="0"/>
                <a:sym typeface="Symbol" pitchFamily="18" charset="2"/>
              </a:rPr>
              <a:t>nghiệm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err="1">
                <a:cs typeface="Times New Roman" pitchFamily="18" charset="0"/>
                <a:sym typeface="Symbol" pitchFamily="18" charset="2"/>
              </a:rPr>
              <a:t>kép</a:t>
            </a:r>
            <a:r>
              <a:rPr lang="en-US" sz="2800" b="1">
                <a:cs typeface="Times New Roman" pitchFamily="18" charset="0"/>
                <a:sym typeface="Symbol" pitchFamily="18" charset="2"/>
              </a:rPr>
              <a:t> </a:t>
            </a:r>
            <a:endParaRPr lang="en-US" sz="2800" b="1" dirty="0" smtClean="0"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 typeface="Symbol" pitchFamily="18" charset="2"/>
              <a:buNone/>
              <a:defRPr/>
            </a:pPr>
            <a:r>
              <a:rPr lang="en-US" sz="2800" b="1" smtClean="0">
                <a:cs typeface="Times New Roman" pitchFamily="18" charset="0"/>
                <a:sym typeface="Symbol" pitchFamily="18" charset="2"/>
              </a:rPr>
              <a:t>      x</a:t>
            </a:r>
            <a:r>
              <a:rPr lang="en-US" sz="2800" b="1" baseline="-25000" smtClean="0"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800" b="1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= x</a:t>
            </a:r>
            <a:r>
              <a:rPr lang="en-US" sz="2800" b="1" baseline="-25000" dirty="0"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Symbol" pitchFamily="18" charset="2"/>
              </a:rPr>
              <a:t>  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61460" y="3680005"/>
            <a:ext cx="5123518" cy="3508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Arial Narrow" pitchFamily="34" charset="0"/>
                <a:sym typeface="Symbol" pitchFamily="18" charset="2"/>
              </a:rPr>
              <a:t> </a:t>
            </a:r>
            <a:r>
              <a:rPr lang="en-US" sz="2800" b="1" dirty="0">
                <a:latin typeface=".VnArial Narrow" pitchFamily="34" charset="0"/>
                <a:sym typeface="Symbol" pitchFamily="18" charset="2"/>
              </a:rPr>
              <a:t> = (- 4)</a:t>
            </a:r>
            <a:r>
              <a:rPr lang="en-US" sz="2800" b="1" baseline="30000" dirty="0">
                <a:latin typeface=".VnArial Narrow" pitchFamily="34" charset="0"/>
                <a:sym typeface="Symbol" pitchFamily="18" charset="2"/>
              </a:rPr>
              <a:t>2</a:t>
            </a:r>
            <a:r>
              <a:rPr lang="en-US" sz="2800" b="1" dirty="0">
                <a:latin typeface=".VnArial Narrow" pitchFamily="34" charset="0"/>
                <a:sym typeface="Symbol" pitchFamily="18" charset="2"/>
              </a:rPr>
              <a:t> – 4.4.1 = 16 – 16 = 0</a:t>
            </a:r>
          </a:p>
        </p:txBody>
      </p:sp>
      <p:graphicFrame>
        <p:nvGraphicFramePr>
          <p:cNvPr id="1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850575"/>
              </p:ext>
            </p:extLst>
          </p:nvPr>
        </p:nvGraphicFramePr>
        <p:xfrm>
          <a:off x="1595249" y="4681910"/>
          <a:ext cx="1052513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6" name="Equation" r:id="rId12" imgW="457200" imgH="393480" progId="Equation.DSMT4">
                  <p:embed/>
                </p:oleObj>
              </mc:Choice>
              <mc:Fallback>
                <p:oleObj name="Equation" r:id="rId12" imgW="457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249" y="4681910"/>
                        <a:ext cx="1052513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25"/>
          <p:cNvGrpSpPr>
            <a:grpSpLocks/>
          </p:cNvGrpSpPr>
          <p:nvPr/>
        </p:nvGrpSpPr>
        <p:grpSpPr bwMode="auto">
          <a:xfrm>
            <a:off x="6697331" y="5794899"/>
            <a:ext cx="5289058" cy="911226"/>
            <a:chOff x="2896" y="2442"/>
            <a:chExt cx="2624" cy="574"/>
          </a:xfrm>
        </p:grpSpPr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2896" y="2544"/>
              <a:ext cx="2272" cy="3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rPr>
                <a:t>=&gt; Phương </a:t>
              </a:r>
              <a:r>
                <a:rPr lang="en-US" sz="2800" b="1" dirty="0" err="1"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rPr>
                <a:t>trình</a:t>
              </a:r>
              <a:r>
                <a:rPr lang="en-US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rPr>
                <a:t> </a:t>
              </a:r>
              <a:r>
                <a:rPr lang="en-US" sz="2800" b="1" dirty="0" err="1"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rPr>
                <a:t>có</a:t>
              </a:r>
              <a:r>
                <a:rPr lang="en-US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rPr>
                <a:t> </a:t>
              </a:r>
              <a:r>
                <a:rPr lang="en-US" sz="2800" b="1" dirty="0" err="1"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rPr>
                <a:t>nghiệm</a:t>
              </a:r>
              <a:r>
                <a:rPr lang="en-US" sz="2800" b="1" dirty="0"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rPr>
                <a:t> </a:t>
              </a:r>
              <a:endParaRPr lang="vi-VN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endParaRPr>
            </a:p>
          </p:txBody>
        </p:sp>
        <p:graphicFrame>
          <p:nvGraphicFramePr>
            <p:cNvPr id="20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0931020"/>
                </p:ext>
              </p:extLst>
            </p:nvPr>
          </p:nvGraphicFramePr>
          <p:xfrm>
            <a:off x="5052" y="2442"/>
            <a:ext cx="468" cy="5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47" name="Equation" r:id="rId14" imgW="6143625" imgH="6800850" progId="Equation.DSMT4">
                    <p:embed/>
                  </p:oleObj>
                </mc:Choice>
                <mc:Fallback>
                  <p:oleObj name="Equation" r:id="rId14" imgW="6143625" imgH="680085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52" y="2442"/>
                          <a:ext cx="468" cy="5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6809855" y="3014590"/>
            <a:ext cx="16764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Cách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</a:t>
            </a:r>
            <a:endParaRPr lang="vi-VN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13591" y="3188296"/>
            <a:ext cx="3286477" cy="3703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(a = 4; b = - 4; c = 1)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42728" y="1812134"/>
            <a:ext cx="30844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 = 5, b = -1, c = 2)</a:t>
            </a:r>
            <a:endParaRPr lang="en-US" alt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499506"/>
              </p:ext>
            </p:extLst>
          </p:nvPr>
        </p:nvGraphicFramePr>
        <p:xfrm>
          <a:off x="2658365" y="4716001"/>
          <a:ext cx="1736866" cy="928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8" name="Equation" r:id="rId16" imgW="736560" imgH="393480" progId="Equation.DSMT4">
                  <p:embed/>
                </p:oleObj>
              </mc:Choice>
              <mc:Fallback>
                <p:oleObj name="Equation" r:id="rId16" imgW="736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658365" y="4716001"/>
                        <a:ext cx="1736866" cy="928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3619690" y="2235147"/>
            <a:ext cx="45672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(-1)</a:t>
            </a:r>
            <a:r>
              <a:rPr lang="en-US" altLang="en-US" sz="2800" baseline="30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- 4.5.2 = 1 -  40 = -39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&lt; 0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2543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30" grpId="0"/>
      <p:bldP spid="11271" grpId="0"/>
      <p:bldP spid="7" grpId="0"/>
      <p:bldP spid="14" grpId="0"/>
      <p:bldP spid="15" grpId="0"/>
      <p:bldP spid="16" grpId="0"/>
      <p:bldP spid="21" grpId="0"/>
      <p:bldP spid="2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8" name="Group 4"/>
          <p:cNvGrpSpPr>
            <a:grpSpLocks/>
          </p:cNvGrpSpPr>
          <p:nvPr/>
        </p:nvGrpSpPr>
        <p:grpSpPr bwMode="auto">
          <a:xfrm>
            <a:off x="758284" y="664776"/>
            <a:ext cx="1914574" cy="757237"/>
            <a:chOff x="1104" y="2931"/>
            <a:chExt cx="864" cy="477"/>
          </a:xfrm>
        </p:grpSpPr>
        <p:sp>
          <p:nvSpPr>
            <p:cNvPr id="77829" name="Line 5"/>
            <p:cNvSpPr>
              <a:spLocks noChangeShapeType="1"/>
            </p:cNvSpPr>
            <p:nvPr/>
          </p:nvSpPr>
          <p:spPr bwMode="auto">
            <a:xfrm flipV="1">
              <a:off x="1104" y="2931"/>
              <a:ext cx="192" cy="47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7830" name="Line 6"/>
            <p:cNvSpPr>
              <a:spLocks noChangeShapeType="1"/>
            </p:cNvSpPr>
            <p:nvPr/>
          </p:nvSpPr>
          <p:spPr bwMode="auto">
            <a:xfrm flipV="1">
              <a:off x="1104" y="2931"/>
              <a:ext cx="864" cy="47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292" name="Text Box 9"/>
          <p:cNvSpPr txBox="1">
            <a:spLocks noChangeArrowheads="1"/>
          </p:cNvSpPr>
          <p:nvPr/>
        </p:nvSpPr>
        <p:spPr bwMode="auto">
          <a:xfrm>
            <a:off x="2134601" y="914401"/>
            <a:ext cx="5768975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 b="1">
                <a:sym typeface="Symbol" panose="05050102010706020507" pitchFamily="18" charset="2"/>
              </a:rPr>
              <a:t> = 1</a:t>
            </a:r>
            <a:r>
              <a:rPr lang="en-US" altLang="en-US" sz="2800" b="1" baseline="30000">
                <a:sym typeface="Symbol" panose="05050102010706020507" pitchFamily="18" charset="2"/>
              </a:rPr>
              <a:t>2</a:t>
            </a:r>
            <a:r>
              <a:rPr lang="en-US" altLang="en-US" sz="2800" b="1">
                <a:sym typeface="Symbol" panose="05050102010706020507" pitchFamily="18" charset="2"/>
              </a:rPr>
              <a:t> – 4.(- 3).5 = 1 + 60 = 61 &gt; 0</a:t>
            </a:r>
          </a:p>
        </p:txBody>
      </p:sp>
      <p:graphicFrame>
        <p:nvGraphicFramePr>
          <p:cNvPr id="1229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589774"/>
              </p:ext>
            </p:extLst>
          </p:nvPr>
        </p:nvGraphicFramePr>
        <p:xfrm>
          <a:off x="2023788" y="1788458"/>
          <a:ext cx="5094459" cy="915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quation" r:id="rId3" imgW="2247840" imgH="431640" progId="Equation.DSMT4">
                  <p:embed/>
                </p:oleObj>
              </mc:Choice>
              <mc:Fallback>
                <p:oleObj name="Equation" r:id="rId3" imgW="2247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3788" y="1788458"/>
                        <a:ext cx="5094459" cy="9156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391441"/>
              </p:ext>
            </p:extLst>
          </p:nvPr>
        </p:nvGraphicFramePr>
        <p:xfrm>
          <a:off x="7033851" y="1760322"/>
          <a:ext cx="5064368" cy="931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Equation" r:id="rId5" imgW="2209680" imgH="431640" progId="Equation.DSMT4">
                  <p:embed/>
                </p:oleObj>
              </mc:Choice>
              <mc:Fallback>
                <p:oleObj name="Equation" r:id="rId5" imgW="22096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3851" y="1760322"/>
                        <a:ext cx="5064368" cy="9317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6" name="Rectangle 12"/>
          <p:cNvSpPr>
            <a:spLocks noChangeArrowheads="1"/>
          </p:cNvSpPr>
          <p:nvPr/>
        </p:nvSpPr>
        <p:spPr bwMode="auto">
          <a:xfrm>
            <a:off x="622300" y="382588"/>
            <a:ext cx="2751074" cy="3508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c) - 3x</a:t>
            </a:r>
            <a:r>
              <a:rPr lang="en-US" sz="28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 x + 5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</a:t>
            </a: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2134601" y="1265238"/>
            <a:ext cx="66511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smtClean="0">
                <a:cs typeface="Times New Roman" panose="02020603050405020304" pitchFamily="18" charset="0"/>
                <a:sym typeface="Symbol" panose="05050102010706020507" pitchFamily="18" charset="2"/>
              </a:rPr>
              <a:t>=&gt; Phương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trình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nghiệm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phân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  <a:sym typeface="Symbol" panose="05050102010706020507" pitchFamily="18" charset="2"/>
              </a:rPr>
              <a:t>biệt</a:t>
            </a:r>
            <a:r>
              <a:rPr lang="en-US" altLang="en-US" sz="2800" b="1" dirty="0"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  <a:endParaRPr lang="vi-VN" altLang="en-US" sz="2800" b="1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7846" name="Rectangle 22"/>
          <p:cNvSpPr>
            <a:spLocks noChangeArrowheads="1"/>
          </p:cNvSpPr>
          <p:nvPr/>
        </p:nvSpPr>
        <p:spPr bwMode="auto">
          <a:xfrm>
            <a:off x="698500" y="3336897"/>
            <a:ext cx="3132465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3x</a:t>
            </a:r>
            <a:r>
              <a:rPr lang="en-US" sz="28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2x - 8 </a:t>
            </a: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7847" name="Group 23"/>
          <p:cNvGrpSpPr>
            <a:grpSpLocks/>
          </p:cNvGrpSpPr>
          <p:nvPr/>
        </p:nvGrpSpPr>
        <p:grpSpPr bwMode="auto">
          <a:xfrm rot="484336">
            <a:off x="925686" y="3686369"/>
            <a:ext cx="1628141" cy="1072219"/>
            <a:chOff x="1008" y="3024"/>
            <a:chExt cx="912" cy="432"/>
          </a:xfrm>
        </p:grpSpPr>
        <p:sp>
          <p:nvSpPr>
            <p:cNvPr id="77848" name="Line 24"/>
            <p:cNvSpPr>
              <a:spLocks noChangeShapeType="1"/>
            </p:cNvSpPr>
            <p:nvPr/>
          </p:nvSpPr>
          <p:spPr bwMode="auto">
            <a:xfrm flipV="1">
              <a:off x="1008" y="3072"/>
              <a:ext cx="96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7849" name="Line 25"/>
            <p:cNvSpPr>
              <a:spLocks noChangeShapeType="1"/>
            </p:cNvSpPr>
            <p:nvPr/>
          </p:nvSpPr>
          <p:spPr bwMode="auto">
            <a:xfrm flipV="1">
              <a:off x="1008" y="3024"/>
              <a:ext cx="912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7852" name="Text Box 28"/>
          <p:cNvSpPr txBox="1">
            <a:spLocks noChangeArrowheads="1"/>
          </p:cNvSpPr>
          <p:nvPr/>
        </p:nvSpPr>
        <p:spPr bwMode="auto">
          <a:xfrm>
            <a:off x="2686926" y="4387352"/>
            <a:ext cx="74549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sym typeface="Symbol" pitchFamily="18" charset="2"/>
              </a:rPr>
              <a:t>=&gt; Phương </a:t>
            </a:r>
            <a:r>
              <a:rPr lang="en-US" sz="2800" b="1" dirty="0" err="1">
                <a:sym typeface="Symbol" pitchFamily="18" charset="2"/>
              </a:rPr>
              <a:t>trình</a:t>
            </a:r>
            <a:r>
              <a:rPr lang="en-US" sz="2800" b="1" dirty="0">
                <a:sym typeface="Symbol" pitchFamily="18" charset="2"/>
              </a:rPr>
              <a:t> </a:t>
            </a:r>
            <a:r>
              <a:rPr lang="en-US" sz="2800" b="1" dirty="0" err="1">
                <a:sym typeface="Symbol" pitchFamily="18" charset="2"/>
              </a:rPr>
              <a:t>có</a:t>
            </a:r>
            <a:r>
              <a:rPr lang="en-US" sz="2800" b="1" dirty="0">
                <a:sym typeface="Symbol" pitchFamily="18" charset="2"/>
              </a:rPr>
              <a:t> </a:t>
            </a:r>
            <a:r>
              <a:rPr lang="en-US" sz="2800" b="1" dirty="0" err="1">
                <a:sym typeface="Symbol" pitchFamily="18" charset="2"/>
              </a:rPr>
              <a:t>hai</a:t>
            </a:r>
            <a:r>
              <a:rPr lang="en-US" sz="2800" b="1" dirty="0">
                <a:sym typeface="Symbol" pitchFamily="18" charset="2"/>
              </a:rPr>
              <a:t> </a:t>
            </a:r>
            <a:r>
              <a:rPr lang="en-US" sz="2800" b="1" dirty="0" err="1">
                <a:sym typeface="Symbol" pitchFamily="18" charset="2"/>
              </a:rPr>
              <a:t>nghiệm</a:t>
            </a:r>
            <a:r>
              <a:rPr lang="en-US" sz="2800" b="1" dirty="0">
                <a:sym typeface="Symbol" pitchFamily="18" charset="2"/>
              </a:rPr>
              <a:t> </a:t>
            </a:r>
            <a:r>
              <a:rPr lang="en-US" sz="2800" b="1" dirty="0" err="1">
                <a:sym typeface="Symbol" pitchFamily="18" charset="2"/>
              </a:rPr>
              <a:t>phân</a:t>
            </a:r>
            <a:r>
              <a:rPr lang="en-US" sz="2800" b="1" dirty="0">
                <a:sym typeface="Symbol" pitchFamily="18" charset="2"/>
              </a:rPr>
              <a:t> </a:t>
            </a:r>
            <a:r>
              <a:rPr lang="en-US" sz="2800" b="1" dirty="0" err="1">
                <a:sym typeface="Symbol" pitchFamily="18" charset="2"/>
              </a:rPr>
              <a:t>biệt</a:t>
            </a:r>
            <a:r>
              <a:rPr lang="en-US" sz="2800" b="1" dirty="0">
                <a:sym typeface="Symbol" pitchFamily="18" charset="2"/>
              </a:rPr>
              <a:t>: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8" name="Picture 16" descr="ag00218_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95279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271634"/>
              </p:ext>
            </p:extLst>
          </p:nvPr>
        </p:nvGraphicFramePr>
        <p:xfrm>
          <a:off x="2755189" y="4910572"/>
          <a:ext cx="3842559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Equation" r:id="rId8" imgW="1854000" imgH="431640" progId="Equation.DSMT4">
                  <p:embed/>
                </p:oleObj>
              </mc:Choice>
              <mc:Fallback>
                <p:oleObj name="Equation" r:id="rId8" imgW="18540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5189" y="4910572"/>
                        <a:ext cx="3842559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065066"/>
              </p:ext>
            </p:extLst>
          </p:nvPr>
        </p:nvGraphicFramePr>
        <p:xfrm>
          <a:off x="6726237" y="4910572"/>
          <a:ext cx="4373177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Equation" r:id="rId10" imgW="1955520" imgH="431640" progId="Equation.DSMT4">
                  <p:embed/>
                </p:oleObj>
              </mc:Choice>
              <mc:Fallback>
                <p:oleObj name="Equation" r:id="rId10" imgW="19555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6237" y="4910572"/>
                        <a:ext cx="4373177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020" y="1480163"/>
            <a:ext cx="1984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và c trái dấu </a:t>
            </a:r>
          </a:p>
          <a:p>
            <a:pPr algn="just"/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(hay a.c &lt; 0)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86830" y="3897017"/>
            <a:ext cx="5982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 = (-2)</a:t>
            </a:r>
            <a:r>
              <a:rPr lang="en-US" sz="2800" b="1" baseline="3000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– 4.3.(-8) = 4 + 96 = 100 &gt; 0; </a:t>
            </a:r>
            <a:endParaRPr lang="en-US" sz="2800"/>
          </a:p>
        </p:txBody>
      </p:sp>
      <p:sp>
        <p:nvSpPr>
          <p:cNvPr id="21" name="TextBox 20"/>
          <p:cNvSpPr txBox="1"/>
          <p:nvPr/>
        </p:nvSpPr>
        <p:spPr>
          <a:xfrm>
            <a:off x="17809" y="4678811"/>
            <a:ext cx="1984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và c trái dấu </a:t>
            </a:r>
          </a:p>
          <a:p>
            <a:pPr algn="just"/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(hay a.c &lt; 0)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78558" y="376414"/>
            <a:ext cx="2980303" cy="3810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(a = -3; b = 1; c = 5)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30965" y="3332133"/>
            <a:ext cx="3316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 = 3; b = -2; c = -8)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69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77837" grpId="0"/>
      <p:bldP spid="77846" grpId="0"/>
      <p:bldP spid="77852" grpId="0"/>
      <p:bldP spid="2" grpId="0"/>
      <p:bldP spid="3" grpId="0"/>
      <p:bldP spid="21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524000" y="1447801"/>
            <a:ext cx="106570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b="1" dirty="0" err="1"/>
              <a:t>Nếu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phương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trình</a:t>
            </a:r>
            <a:r>
              <a:rPr lang="en-US" altLang="en-US" sz="3200" b="1" dirty="0"/>
              <a:t> ax</a:t>
            </a:r>
            <a:r>
              <a:rPr lang="en-US" altLang="en-US" sz="3200" b="1" baseline="30000" dirty="0"/>
              <a:t>2</a:t>
            </a:r>
            <a:r>
              <a:rPr lang="en-US" altLang="en-US" sz="3200" b="1" dirty="0"/>
              <a:t> + </a:t>
            </a:r>
            <a:r>
              <a:rPr lang="en-US" altLang="en-US" sz="3200" b="1" dirty="0" err="1"/>
              <a:t>bx</a:t>
            </a:r>
            <a:r>
              <a:rPr lang="en-US" altLang="en-US" sz="3200" b="1" dirty="0"/>
              <a:t> + c = 0 (a </a:t>
            </a:r>
            <a:r>
              <a:rPr lang="en-US" altLang="en-US" sz="3200" b="1" dirty="0">
                <a:cs typeface="Times New Roman" panose="02020603050405020304" pitchFamily="18" charset="0"/>
              </a:rPr>
              <a:t>≠ 0 )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cs typeface="Times New Roman" panose="02020603050405020304" pitchFamily="18" charset="0"/>
              </a:rPr>
              <a:t> a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cs typeface="Times New Roman" panose="02020603050405020304" pitchFamily="18" charset="0"/>
              </a:rPr>
              <a:t> c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trái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cs typeface="Times New Roman" panose="02020603050405020304" pitchFamily="18" charset="0"/>
              </a:rPr>
              <a:t>dấu</a:t>
            </a:r>
            <a:r>
              <a:rPr lang="en-US" altLang="en-US" sz="3200" b="1" dirty="0">
                <a:cs typeface="Times New Roman" panose="02020603050405020304" pitchFamily="18" charset="0"/>
              </a:rPr>
              <a:t> </a:t>
            </a:r>
            <a:endParaRPr lang="en-US" altLang="en-US" sz="3200" b="1" dirty="0">
              <a:solidFill>
                <a:srgbClr val="1A0BD9"/>
              </a:solidFill>
              <a:cs typeface="Times New Roman" panose="02020603050405020304" pitchFamily="18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330701" y="2133601"/>
            <a:ext cx="34291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3200" b="1" dirty="0">
                <a:sym typeface="Symbol" panose="05050102010706020507" pitchFamily="18" charset="2"/>
              </a:rPr>
              <a:t>   = </a:t>
            </a:r>
            <a:r>
              <a:rPr lang="en-US" altLang="en-US" sz="3200" b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sz="3200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sz="3200" b="1" dirty="0">
                <a:solidFill>
                  <a:srgbClr val="FF0000"/>
                </a:solidFill>
                <a:sym typeface="Symbol" panose="05050102010706020507" pitchFamily="18" charset="2"/>
              </a:rPr>
              <a:t> - 4ac</a:t>
            </a:r>
            <a:r>
              <a:rPr lang="en-US" altLang="en-US" sz="3200" b="1" dirty="0">
                <a:sym typeface="Symbol" panose="05050102010706020507" pitchFamily="18" charset="2"/>
              </a:rPr>
              <a:t> &gt; 0</a:t>
            </a:r>
            <a:endParaRPr lang="en-US" altLang="en-US" sz="3200" b="1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606041" y="2986089"/>
            <a:ext cx="73228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sz="3200" b="1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3200" b="1" dirty="0" err="1">
                <a:sym typeface="Symbol" panose="05050102010706020507" pitchFamily="18" charset="2"/>
              </a:rPr>
              <a:t>Phương</a:t>
            </a:r>
            <a:r>
              <a:rPr lang="en-US" altLang="en-US" sz="3200" b="1" dirty="0">
                <a:sym typeface="Symbol" panose="05050102010706020507" pitchFamily="18" charset="2"/>
              </a:rPr>
              <a:t> </a:t>
            </a:r>
            <a:r>
              <a:rPr lang="en-US" altLang="en-US" sz="3200" b="1" dirty="0" err="1">
                <a:sym typeface="Symbol" panose="05050102010706020507" pitchFamily="18" charset="2"/>
              </a:rPr>
              <a:t>trình</a:t>
            </a:r>
            <a:r>
              <a:rPr lang="en-US" altLang="en-US" sz="3200" b="1" dirty="0">
                <a:sym typeface="Symbol" panose="05050102010706020507" pitchFamily="18" charset="2"/>
              </a:rPr>
              <a:t> </a:t>
            </a:r>
            <a:r>
              <a:rPr lang="en-US" altLang="en-US" sz="3200" b="1" dirty="0" err="1">
                <a:sym typeface="Symbol" panose="05050102010706020507" pitchFamily="18" charset="2"/>
              </a:rPr>
              <a:t>có</a:t>
            </a:r>
            <a:r>
              <a:rPr lang="en-US" altLang="en-US" sz="3200" b="1" dirty="0">
                <a:sym typeface="Symbol" panose="05050102010706020507" pitchFamily="18" charset="2"/>
              </a:rPr>
              <a:t> 2 </a:t>
            </a:r>
            <a:r>
              <a:rPr lang="en-US" altLang="en-US" sz="3200" b="1" dirty="0" err="1">
                <a:sym typeface="Symbol" panose="05050102010706020507" pitchFamily="18" charset="2"/>
              </a:rPr>
              <a:t>nghiệm</a:t>
            </a:r>
            <a:r>
              <a:rPr lang="en-US" altLang="en-US" sz="3200" b="1" dirty="0">
                <a:sym typeface="Symbol" panose="05050102010706020507" pitchFamily="18" charset="2"/>
              </a:rPr>
              <a:t> </a:t>
            </a:r>
            <a:r>
              <a:rPr lang="en-US" altLang="en-US" sz="3200" b="1" dirty="0" err="1">
                <a:sym typeface="Symbol" panose="05050102010706020507" pitchFamily="18" charset="2"/>
              </a:rPr>
              <a:t>phân</a:t>
            </a:r>
            <a:r>
              <a:rPr lang="en-US" altLang="en-US" sz="3200" b="1" dirty="0">
                <a:sym typeface="Symbol" panose="05050102010706020507" pitchFamily="18" charset="2"/>
              </a:rPr>
              <a:t> </a:t>
            </a:r>
            <a:r>
              <a:rPr lang="en-US" altLang="en-US" sz="3200" b="1" dirty="0" err="1">
                <a:sym typeface="Symbol" panose="05050102010706020507" pitchFamily="18" charset="2"/>
              </a:rPr>
              <a:t>biệt</a:t>
            </a:r>
            <a:endParaRPr lang="en-US" altLang="en-US" sz="3200" b="1" dirty="0">
              <a:latin typeface=".VnTime" panose="020B7200000000000000" pitchFamily="34" charset="0"/>
              <a:sym typeface="Symbol" panose="05050102010706020507" pitchFamily="18" charset="2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514600" y="2133601"/>
            <a:ext cx="1981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3200" b="1" dirty="0">
                <a:latin typeface=".VnTime" panose="020B7200000000000000" pitchFamily="34" charset="0"/>
                <a:sym typeface="Symbol" panose="05050102010706020507" pitchFamily="18" charset="2"/>
              </a:rPr>
              <a:t> </a:t>
            </a:r>
            <a:r>
              <a:rPr lang="en-US" alt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(ac </a:t>
            </a:r>
            <a:r>
              <a:rPr lang="en-US" altLang="en-US" sz="3200" b="1" dirty="0">
                <a:solidFill>
                  <a:srgbClr val="FF0000"/>
                </a:solidFill>
                <a:sym typeface="Symbol" panose="05050102010706020507" pitchFamily="18" charset="2"/>
              </a:rPr>
              <a:t>&lt; </a:t>
            </a:r>
            <a:r>
              <a:rPr lang="en-US" alt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0)   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13318" name="Text Box 26"/>
          <p:cNvSpPr txBox="1">
            <a:spLocks noChangeArrowheads="1"/>
          </p:cNvSpPr>
          <p:nvPr/>
        </p:nvSpPr>
        <p:spPr bwMode="auto">
          <a:xfrm>
            <a:off x="1295400" y="223839"/>
            <a:ext cx="220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 err="1">
                <a:solidFill>
                  <a:srgbClr val="FF0000"/>
                </a:solidFill>
              </a:rPr>
              <a:t>Chú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ý</a:t>
            </a:r>
            <a:endParaRPr lang="en-US" altLang="en-US" sz="4400" b="1" dirty="0">
              <a:solidFill>
                <a:srgbClr val="FF0000"/>
              </a:solidFill>
            </a:endParaRPr>
          </a:p>
        </p:txBody>
      </p:sp>
      <p:pic>
        <p:nvPicPr>
          <p:cNvPr id="7" name="Picture 16" descr="ag00218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421482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498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2"/>
          <p:cNvSpPr txBox="1">
            <a:spLocks noChangeArrowheads="1"/>
          </p:cNvSpPr>
          <p:nvPr/>
        </p:nvSpPr>
        <p:spPr bwMode="auto">
          <a:xfrm>
            <a:off x="584200" y="39856"/>
            <a:ext cx="11607800" cy="130753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)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457011"/>
              </p:ext>
            </p:extLst>
          </p:nvPr>
        </p:nvGraphicFramePr>
        <p:xfrm>
          <a:off x="1718359" y="810303"/>
          <a:ext cx="2476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7" name="Equation" r:id="rId3" imgW="990360" imgH="203040" progId="Equation.DSMT4">
                  <p:embed/>
                </p:oleObj>
              </mc:Choice>
              <mc:Fallback>
                <p:oleObj name="Equation" r:id="rId3" imgW="990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8359" y="810303"/>
                        <a:ext cx="24765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4402406" y="839207"/>
            <a:ext cx="3971388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5770159" y="1536108"/>
            <a:ext cx="9144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447674" y="2033336"/>
            <a:ext cx="10677525" cy="11695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PT                               có 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= 7 &gt; 0; c = -</a:t>
            </a: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&lt; 0  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a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c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trái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dấu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Vậy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PT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2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nghiệm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phân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biệt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802822"/>
              </p:ext>
            </p:extLst>
          </p:nvPr>
        </p:nvGraphicFramePr>
        <p:xfrm>
          <a:off x="1140601" y="2020636"/>
          <a:ext cx="2476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8" name="Equation" r:id="rId5" imgW="990360" imgH="203040" progId="Equation.DSMT4">
                  <p:embed/>
                </p:oleObj>
              </mc:Choice>
              <mc:Fallback>
                <p:oleObj name="Equation" r:id="rId5" imgW="990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0601" y="2020636"/>
                        <a:ext cx="24765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16" descr="ag00218_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4" y="203200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76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6"/>
          <p:cNvSpPr txBox="1">
            <a:spLocks noChangeArrowheads="1"/>
          </p:cNvSpPr>
          <p:nvPr/>
        </p:nvSpPr>
        <p:spPr bwMode="auto">
          <a:xfrm>
            <a:off x="1092200" y="25400"/>
            <a:ext cx="9766300" cy="26463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Ví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dụ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3: </a:t>
            </a:r>
            <a:endParaRPr lang="en-US" sz="2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Cho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phương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trình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r>
              <a:rPr lang="en-US" sz="28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+ mx – 1 = 0 (1)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với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m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tham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số</a:t>
            </a:r>
            <a:endParaRPr 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Giải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phương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trình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(1)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khi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m = -1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b/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Chứng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minh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rằng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phương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trình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(1)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luôn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hai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nghiệm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phân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biệt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với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mọi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giá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trị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          </a:t>
            </a:r>
            <a:endParaRPr 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2427944"/>
            <a:ext cx="12954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Giải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765944"/>
            <a:ext cx="112649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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4.1.(-1) = 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 &gt; 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</a:t>
            </a:r>
          </a:p>
          <a:p>
            <a:pPr eaLnBrk="1" hangingPunct="1">
              <a:defRPr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160" y="5714238"/>
            <a:ext cx="117475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PT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    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16" descr="ag00218_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421482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664" y="2926077"/>
            <a:ext cx="7287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a) Với m = -1 =&gt; PT (1) trở thành: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baseline="3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x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– 1 = 0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361460" y="3525257"/>
            <a:ext cx="4737194" cy="36478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.VnArial Narrow" pitchFamily="34" charset="0"/>
                <a:sym typeface="Symbol" pitchFamily="18" charset="2"/>
              </a:rPr>
              <a:t> </a:t>
            </a:r>
            <a:r>
              <a:rPr lang="en-US" sz="2800" dirty="0">
                <a:latin typeface=".VnArial Narrow" pitchFamily="34" charset="0"/>
                <a:sym typeface="Symbol" pitchFamily="18" charset="2"/>
              </a:rPr>
              <a:t> = </a:t>
            </a:r>
            <a:r>
              <a:rPr lang="en-US" sz="2800">
                <a:latin typeface=".VnArial Narrow" pitchFamily="34" charset="0"/>
                <a:sym typeface="Symbol" pitchFamily="18" charset="2"/>
              </a:rPr>
              <a:t>(- </a:t>
            </a:r>
            <a:r>
              <a:rPr lang="en-US" sz="2800" smtClean="0">
                <a:latin typeface=".VnArial Narrow" pitchFamily="34" charset="0"/>
                <a:sym typeface="Symbol" pitchFamily="18" charset="2"/>
              </a:rPr>
              <a:t>1)</a:t>
            </a:r>
            <a:r>
              <a:rPr lang="en-US" sz="2800" baseline="30000" smtClean="0">
                <a:latin typeface=".VnArial Narrow" pitchFamily="34" charset="0"/>
                <a:sym typeface="Symbol" pitchFamily="18" charset="2"/>
              </a:rPr>
              <a:t>2</a:t>
            </a:r>
            <a:r>
              <a:rPr lang="en-US" sz="2800" smtClean="0">
                <a:latin typeface=".VnArial Narrow" pitchFamily="34" charset="0"/>
                <a:sym typeface="Symbol" pitchFamily="18" charset="2"/>
              </a:rPr>
              <a:t> </a:t>
            </a:r>
            <a:r>
              <a:rPr lang="en-US" sz="2800">
                <a:latin typeface=".VnArial Narrow" pitchFamily="34" charset="0"/>
                <a:sym typeface="Symbol" pitchFamily="18" charset="2"/>
              </a:rPr>
              <a:t>– </a:t>
            </a:r>
            <a:r>
              <a:rPr lang="en-US" sz="2800" smtClean="0">
                <a:latin typeface=".VnArial Narrow" pitchFamily="34" charset="0"/>
                <a:sym typeface="Symbol" pitchFamily="18" charset="2"/>
              </a:rPr>
              <a:t>4.1.(-1) </a:t>
            </a:r>
            <a:r>
              <a:rPr lang="en-US" sz="2800">
                <a:latin typeface=".VnArial Narrow" pitchFamily="34" charset="0"/>
                <a:sym typeface="Symbol" pitchFamily="18" charset="2"/>
              </a:rPr>
              <a:t>= 1</a:t>
            </a:r>
            <a:r>
              <a:rPr lang="en-US" sz="2800" smtClean="0">
                <a:latin typeface=".VnArial Narrow" pitchFamily="34" charset="0"/>
                <a:sym typeface="Symbol" pitchFamily="18" charset="2"/>
              </a:rPr>
              <a:t> + 4 </a:t>
            </a:r>
            <a:r>
              <a:rPr lang="en-US" sz="2800">
                <a:latin typeface=".VnArial Narrow" pitchFamily="34" charset="0"/>
                <a:sym typeface="Symbol" pitchFamily="18" charset="2"/>
              </a:rPr>
              <a:t>= </a:t>
            </a:r>
            <a:r>
              <a:rPr lang="en-US" sz="2800" smtClean="0">
                <a:latin typeface=".VnArial Narrow" pitchFamily="34" charset="0"/>
                <a:sym typeface="Symbol" pitchFamily="18" charset="2"/>
              </a:rPr>
              <a:t>5 &gt; 0</a:t>
            </a:r>
            <a:endParaRPr lang="en-US" sz="2800" dirty="0">
              <a:latin typeface=".VnArial Narrow" pitchFamily="34" charset="0"/>
              <a:sym typeface="Symbol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48643" y="2926195"/>
            <a:ext cx="3204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 =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= -1, c = </a:t>
            </a: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-1)</a:t>
            </a:r>
            <a:endParaRPr lang="en-US" alt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8"/>
          <p:cNvSpPr txBox="1">
            <a:spLocks noChangeArrowheads="1"/>
          </p:cNvSpPr>
          <p:nvPr/>
        </p:nvSpPr>
        <p:spPr bwMode="auto">
          <a:xfrm>
            <a:off x="0" y="3864132"/>
            <a:ext cx="74549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sym typeface="Symbol" pitchFamily="18" charset="2"/>
              </a:rPr>
              <a:t>=&gt; PT (1) </a:t>
            </a:r>
            <a:r>
              <a:rPr lang="en-US" sz="2800" b="1" dirty="0" err="1">
                <a:sym typeface="Symbol" pitchFamily="18" charset="2"/>
              </a:rPr>
              <a:t>có</a:t>
            </a:r>
            <a:r>
              <a:rPr lang="en-US" sz="2800" b="1" dirty="0">
                <a:sym typeface="Symbol" pitchFamily="18" charset="2"/>
              </a:rPr>
              <a:t> </a:t>
            </a:r>
            <a:r>
              <a:rPr lang="en-US" sz="2800" b="1" dirty="0" err="1">
                <a:sym typeface="Symbol" pitchFamily="18" charset="2"/>
              </a:rPr>
              <a:t>hai</a:t>
            </a:r>
            <a:r>
              <a:rPr lang="en-US" sz="2800" b="1" dirty="0">
                <a:sym typeface="Symbol" pitchFamily="18" charset="2"/>
              </a:rPr>
              <a:t> </a:t>
            </a:r>
            <a:r>
              <a:rPr lang="en-US" sz="2800" b="1" dirty="0" err="1">
                <a:sym typeface="Symbol" pitchFamily="18" charset="2"/>
              </a:rPr>
              <a:t>nghiệm</a:t>
            </a:r>
            <a:r>
              <a:rPr lang="en-US" sz="2800" b="1" dirty="0">
                <a:sym typeface="Symbol" pitchFamily="18" charset="2"/>
              </a:rPr>
              <a:t> </a:t>
            </a:r>
            <a:r>
              <a:rPr lang="en-US" sz="2800" b="1" dirty="0" err="1">
                <a:sym typeface="Symbol" pitchFamily="18" charset="2"/>
              </a:rPr>
              <a:t>phân</a:t>
            </a:r>
            <a:r>
              <a:rPr lang="en-US" sz="2800" b="1" dirty="0">
                <a:sym typeface="Symbol" pitchFamily="18" charset="2"/>
              </a:rPr>
              <a:t> </a:t>
            </a:r>
            <a:r>
              <a:rPr lang="en-US" sz="2800" b="1" dirty="0" err="1">
                <a:sym typeface="Symbol" pitchFamily="18" charset="2"/>
              </a:rPr>
              <a:t>biệt</a:t>
            </a:r>
            <a:r>
              <a:rPr lang="en-US" sz="2800" b="1" dirty="0">
                <a:sym typeface="Symbol" pitchFamily="18" charset="2"/>
              </a:rPr>
              <a:t>: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9648"/>
              </p:ext>
            </p:extLst>
          </p:nvPr>
        </p:nvGraphicFramePr>
        <p:xfrm>
          <a:off x="5447323" y="3639612"/>
          <a:ext cx="3249637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2" name="Equation" r:id="rId4" imgW="1473120" imgH="431640" progId="Equation.DSMT4">
                  <p:embed/>
                </p:oleObj>
              </mc:Choice>
              <mc:Fallback>
                <p:oleObj name="Equation" r:id="rId4" imgW="147312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323" y="3639612"/>
                        <a:ext cx="3249637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401736"/>
              </p:ext>
            </p:extLst>
          </p:nvPr>
        </p:nvGraphicFramePr>
        <p:xfrm>
          <a:off x="8736037" y="3633930"/>
          <a:ext cx="3273079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Equation" r:id="rId6" imgW="1485720" imgH="431640" progId="Equation.DSMT4">
                  <p:embed/>
                </p:oleObj>
              </mc:Choice>
              <mc:Fallback>
                <p:oleObj name="Equation" r:id="rId6" imgW="1485720" imgH="4316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6037" y="3633930"/>
                        <a:ext cx="3273079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649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14" y="2670175"/>
            <a:ext cx="3195637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7" name="Picture 3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38" y="1249364"/>
            <a:ext cx="2652712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8" name="Picture 4" descr="image00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076" y="1284289"/>
            <a:ext cx="3419475" cy="210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9" name="Picture 5" descr="image0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539" y="2995614"/>
            <a:ext cx="367982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0" name="Picture 6" descr="image009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4" y="4708525"/>
            <a:ext cx="3144837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1" name="Picture 7" descr="image0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1" y="4141789"/>
            <a:ext cx="2214563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967664" y="546100"/>
            <a:ext cx="1196975" cy="1347788"/>
            <a:chOff x="4059" y="410"/>
            <a:chExt cx="754" cy="906"/>
          </a:xfrm>
        </p:grpSpPr>
        <p:pic>
          <p:nvPicPr>
            <p:cNvPr id="19484" name="Picture 10" descr="image00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572"/>
              <a:ext cx="75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19485" name="Object 11">
              <a:hlinkClick r:id="" action="ppaction://hlinkshowjump?jump=nextslide"/>
            </p:cNvPr>
            <p:cNvGraphicFramePr>
              <a:graphicFrameLocks noChangeAspect="1"/>
            </p:cNvGraphicFramePr>
            <p:nvPr/>
          </p:nvGraphicFramePr>
          <p:xfrm>
            <a:off x="4224" y="410"/>
            <a:ext cx="408" cy="1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2" name="Equation" r:id="rId10" imgW="6362700" imgH="3076575" progId="Equation.DSMT4">
                    <p:embed/>
                  </p:oleObj>
                </mc:Choice>
                <mc:Fallback>
                  <p:oleObj name="Equation" r:id="rId10" imgW="6362700" imgH="307657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4" y="410"/>
                          <a:ext cx="408" cy="1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993064" y="1460501"/>
            <a:ext cx="1284287" cy="612775"/>
            <a:chOff x="4079" y="917"/>
            <a:chExt cx="809" cy="386"/>
          </a:xfrm>
        </p:grpSpPr>
        <p:pic>
          <p:nvPicPr>
            <p:cNvPr id="19482" name="Picture 13" descr="image006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9" y="917"/>
              <a:ext cx="80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19483" name="Object 14">
              <a:hlinkClick r:id="" action="ppaction://hlinkshowjump?jump=nextslide"/>
            </p:cNvPr>
            <p:cNvGraphicFramePr>
              <a:graphicFrameLocks noChangeAspect="1"/>
            </p:cNvGraphicFramePr>
            <p:nvPr/>
          </p:nvGraphicFramePr>
          <p:xfrm>
            <a:off x="4357" y="1054"/>
            <a:ext cx="452" cy="2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3" name="Equation" r:id="rId13" imgW="6362700" imgH="3076575" progId="Equation.DSMT4">
                    <p:embed/>
                  </p:oleObj>
                </mc:Choice>
                <mc:Fallback>
                  <p:oleObj name="Equation" r:id="rId13" imgW="6362700" imgH="307657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7" y="1054"/>
                          <a:ext cx="452" cy="2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7834314" y="1862139"/>
            <a:ext cx="1404937" cy="1647825"/>
            <a:chOff x="3937" y="1197"/>
            <a:chExt cx="998" cy="1032"/>
          </a:xfrm>
        </p:grpSpPr>
        <p:pic>
          <p:nvPicPr>
            <p:cNvPr id="19480" name="Picture 16" descr="image007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7" y="1197"/>
              <a:ext cx="998" cy="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19481" name="Object 17">
              <a:hlinkClick r:id="" action="ppaction://hlinkshowjump?jump=nextslide"/>
            </p:cNvPr>
            <p:cNvGraphicFramePr>
              <a:graphicFrameLocks noChangeAspect="1"/>
            </p:cNvGraphicFramePr>
            <p:nvPr/>
          </p:nvGraphicFramePr>
          <p:xfrm>
            <a:off x="4265" y="2007"/>
            <a:ext cx="459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4" name="Equation" r:id="rId16" imgW="6362700" imgH="3076575" progId="Equation.DSMT4">
                    <p:embed/>
                  </p:oleObj>
                </mc:Choice>
                <mc:Fallback>
                  <p:oleObj name="Equation" r:id="rId16" imgW="6362700" imgH="307657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65" y="2007"/>
                          <a:ext cx="459" cy="2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482" name="AutoShape 18"/>
          <p:cNvSpPr>
            <a:spLocks noChangeArrowheads="1"/>
          </p:cNvSpPr>
          <p:nvPr/>
        </p:nvSpPr>
        <p:spPr bwMode="auto">
          <a:xfrm>
            <a:off x="1651001" y="755650"/>
            <a:ext cx="1909763" cy="812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66">
                  <a:alpha val="60001"/>
                </a:srgbClr>
              </a:gs>
              <a:gs pos="100000">
                <a:srgbClr val="FF00FF">
                  <a:alpha val="71001"/>
                </a:srgbClr>
              </a:gs>
            </a:gsLst>
            <a:lin ang="2700000" scaled="1"/>
          </a:gradFill>
          <a:ln w="28575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Tính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</a:t>
            </a:r>
            <a:r>
              <a:rPr lang="en-US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= b</a:t>
            </a:r>
            <a:r>
              <a:rPr lang="en-US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2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 - 4ac</a:t>
            </a:r>
          </a:p>
        </p:txBody>
      </p:sp>
      <p:sp>
        <p:nvSpPr>
          <p:cNvPr id="62483" name="AutoShape 19"/>
          <p:cNvSpPr>
            <a:spLocks noChangeArrowheads="1"/>
          </p:cNvSpPr>
          <p:nvPr/>
        </p:nvSpPr>
        <p:spPr bwMode="auto">
          <a:xfrm>
            <a:off x="1574800" y="3606800"/>
            <a:ext cx="1905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Xác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định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 eaLnBrk="1" hangingPunct="1"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hệ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a, b, c</a:t>
            </a:r>
          </a:p>
        </p:txBody>
      </p:sp>
      <p:sp>
        <p:nvSpPr>
          <p:cNvPr id="62484" name="Oval 20"/>
          <p:cNvSpPr>
            <a:spLocks noChangeArrowheads="1"/>
          </p:cNvSpPr>
          <p:nvPr/>
        </p:nvSpPr>
        <p:spPr bwMode="auto">
          <a:xfrm>
            <a:off x="9051925" y="493714"/>
            <a:ext cx="1308100" cy="720725"/>
          </a:xfrm>
          <a:prstGeom prst="ellipse">
            <a:avLst/>
          </a:prstGeom>
          <a:gradFill rotWithShape="1">
            <a:gsLst>
              <a:gs pos="0">
                <a:srgbClr val="FF00FF">
                  <a:alpha val="39998"/>
                </a:srgbClr>
              </a:gs>
              <a:gs pos="100000">
                <a:srgbClr val="FFFF66">
                  <a:alpha val="37000"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000" b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PT vô</a:t>
            </a:r>
          </a:p>
          <a:p>
            <a:pPr algn="ctr" eaLnBrk="1" hangingPunct="1">
              <a:defRPr/>
            </a:pPr>
            <a:r>
              <a:rPr lang="en-US" sz="2000" b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nghiệm</a:t>
            </a:r>
          </a:p>
        </p:txBody>
      </p:sp>
      <p:sp>
        <p:nvSpPr>
          <p:cNvPr id="62485" name="AutoShape 21"/>
          <p:cNvSpPr>
            <a:spLocks noChangeArrowheads="1"/>
          </p:cNvSpPr>
          <p:nvPr/>
        </p:nvSpPr>
        <p:spPr bwMode="auto">
          <a:xfrm>
            <a:off x="9244013" y="1381126"/>
            <a:ext cx="1333500" cy="11398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00FF">
                  <a:alpha val="39998"/>
                </a:srgbClr>
              </a:gs>
              <a:gs pos="100000">
                <a:srgbClr val="FFFF66">
                  <a:alpha val="42998"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b="1" dirty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endParaRPr lang="en-US" b="1" dirty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en-US" sz="20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PT </a:t>
            </a:r>
            <a:r>
              <a:rPr lang="en-US" sz="2000" b="1" dirty="0" err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có</a:t>
            </a:r>
            <a:r>
              <a:rPr lang="en-US" sz="20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 eaLnBrk="1" hangingPunct="1">
              <a:defRPr/>
            </a:pPr>
            <a:r>
              <a:rPr lang="en-US" sz="2000" b="1" dirty="0" err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nghiệm</a:t>
            </a:r>
            <a:r>
              <a:rPr lang="en-US" sz="20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kép</a:t>
            </a:r>
            <a:endParaRPr lang="en-US" sz="2000" b="1" dirty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endParaRPr lang="en-US" b="1" dirty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endParaRPr lang="en-US" b="1" dirty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86" name="AutoShape 22"/>
          <p:cNvSpPr>
            <a:spLocks noChangeArrowheads="1"/>
          </p:cNvSpPr>
          <p:nvPr/>
        </p:nvSpPr>
        <p:spPr bwMode="auto">
          <a:xfrm>
            <a:off x="9353551" y="2852738"/>
            <a:ext cx="1223963" cy="10795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00FF">
                  <a:alpha val="43999"/>
                </a:srgbClr>
              </a:gs>
              <a:gs pos="100000">
                <a:srgbClr val="FFFF66">
                  <a:alpha val="46001"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PT </a:t>
            </a:r>
            <a:r>
              <a:rPr lang="en-US" sz="2000" b="1" dirty="0" err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có</a:t>
            </a:r>
            <a:r>
              <a:rPr lang="en-US" sz="20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 eaLnBrk="1" hangingPunct="1">
              <a:defRPr/>
            </a:pPr>
            <a:r>
              <a:rPr lang="en-US" sz="20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hai</a:t>
            </a:r>
            <a:r>
              <a:rPr lang="en-US" sz="20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nghiệm</a:t>
            </a:r>
            <a:r>
              <a:rPr lang="en-US" sz="20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 eaLnBrk="1" hangingPunct="1">
              <a:defRPr/>
            </a:pPr>
            <a:r>
              <a:rPr lang="en-US" sz="2000" b="1" dirty="0" err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Phân</a:t>
            </a:r>
            <a:r>
              <a:rPr lang="en-US" sz="2000" b="1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err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biệt</a:t>
            </a:r>
            <a:endParaRPr lang="en-US" sz="2000" b="1" dirty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8540750" y="4906963"/>
            <a:ext cx="1981200" cy="762000"/>
            <a:chOff x="4420" y="3091"/>
            <a:chExt cx="1248" cy="480"/>
          </a:xfrm>
        </p:grpSpPr>
        <p:graphicFrame>
          <p:nvGraphicFramePr>
            <p:cNvPr id="19478" name="Object 24"/>
            <p:cNvGraphicFramePr>
              <a:graphicFrameLocks noChangeAspect="1"/>
            </p:cNvGraphicFramePr>
            <p:nvPr/>
          </p:nvGraphicFramePr>
          <p:xfrm>
            <a:off x="4524" y="3121"/>
            <a:ext cx="1042" cy="4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5" name="Equation" r:id="rId18" imgW="15363825" imgH="6800850" progId="Equation.DSMT4">
                    <p:embed/>
                  </p:oleObj>
                </mc:Choice>
                <mc:Fallback>
                  <p:oleObj name="Equation" r:id="rId18" imgW="15363825" imgH="680085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4" y="3121"/>
                          <a:ext cx="1042" cy="4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0" name="AutoShape 25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4420" y="3091"/>
              <a:ext cx="1248" cy="4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00FF">
                    <a:alpha val="39998"/>
                  </a:srgbClr>
                </a:gs>
                <a:gs pos="100000">
                  <a:srgbClr val="FFFF66">
                    <a:alpha val="42998"/>
                  </a:srgbClr>
                </a:gs>
              </a:gsLst>
              <a:lin ang="5400000" scaled="1"/>
            </a:gra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US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 eaLnBrk="1" hangingPunct="1">
                <a:defRPr/>
              </a:pPr>
              <a:endParaRPr lang="en-US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2967039" y="4954589"/>
            <a:ext cx="2078037" cy="1584325"/>
            <a:chOff x="909" y="3121"/>
            <a:chExt cx="1309" cy="998"/>
          </a:xfrm>
        </p:grpSpPr>
        <p:sp>
          <p:nvSpPr>
            <p:cNvPr id="11289" name="AutoShape 27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909" y="3121"/>
              <a:ext cx="1309" cy="99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00FF">
                    <a:alpha val="40999"/>
                  </a:srgbClr>
                </a:gs>
                <a:gs pos="100000">
                  <a:srgbClr val="FFFF66">
                    <a:alpha val="42998"/>
                  </a:srgbClr>
                </a:gs>
              </a:gsLst>
              <a:lin ang="5400000" scaled="1"/>
            </a:gra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aphicFrame>
          <p:nvGraphicFramePr>
            <p:cNvPr id="19476" name="Object 28">
              <a:hlinkClick r:id="" action="ppaction://hlinkshowjump?jump=nextslide"/>
            </p:cNvPr>
            <p:cNvGraphicFramePr>
              <a:graphicFrameLocks noChangeAspect="1"/>
            </p:cNvGraphicFramePr>
            <p:nvPr/>
          </p:nvGraphicFramePr>
          <p:xfrm>
            <a:off x="1010" y="3153"/>
            <a:ext cx="998" cy="4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6" name="Equation" r:id="rId20" imgW="14478000" imgH="7458075" progId="Equation.DSMT4">
                    <p:embed/>
                  </p:oleObj>
                </mc:Choice>
                <mc:Fallback>
                  <p:oleObj name="Equation" r:id="rId20" imgW="14478000" imgH="745807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0" y="3153"/>
                          <a:ext cx="998" cy="4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77" name="Object 29">
              <a:hlinkClick r:id="" action="ppaction://hlinkshowjump?jump=nextslide"/>
            </p:cNvPr>
            <p:cNvGraphicFramePr>
              <a:graphicFrameLocks noChangeAspect="1"/>
            </p:cNvGraphicFramePr>
            <p:nvPr/>
          </p:nvGraphicFramePr>
          <p:xfrm>
            <a:off x="1055" y="3604"/>
            <a:ext cx="907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7" name="Equation" r:id="rId22" imgW="14697075" imgH="7458075" progId="Equation.DSMT4">
                    <p:embed/>
                  </p:oleObj>
                </mc:Choice>
                <mc:Fallback>
                  <p:oleObj name="Equation" r:id="rId22" imgW="14697075" imgH="745807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5" y="3604"/>
                          <a:ext cx="907" cy="4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9462" name="Picture 6" descr="image001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00" y="2197100"/>
            <a:ext cx="175260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" descr="ag00218_"/>
          <p:cNvPicPr>
            <a:picLocks noChangeAspect="1" noChangeArrowheads="1" noCrop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421482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5525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2" grpId="0" animBg="1"/>
      <p:bldP spid="62483" grpId="0" animBg="1"/>
      <p:bldP spid="62484" grpId="0" animBg="1"/>
      <p:bldP spid="62485" grpId="0" animBg="1"/>
      <p:bldP spid="624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36231" y="98472"/>
            <a:ext cx="2443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3200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333" y="689309"/>
            <a:ext cx="120231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BÀI 11/ SGK TRANG 42: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Đưa cá PT sau về dạng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altLang="en-US" sz="28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bx + c =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và chỉ rõ hệ số a, b, c.</a:t>
            </a:r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u="sng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6" descr="ag00218_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10462"/>
            <a:ext cx="3810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25409"/>
              </p:ext>
            </p:extLst>
          </p:nvPr>
        </p:nvGraphicFramePr>
        <p:xfrm>
          <a:off x="239932" y="1643416"/>
          <a:ext cx="2695133" cy="539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1" name="Equation" r:id="rId4" imgW="1143000" imgH="228600" progId="Equation.DSMT4">
                  <p:embed/>
                </p:oleObj>
              </mc:Choice>
              <mc:Fallback>
                <p:oleObj name="Equation" r:id="rId4" imgW="1143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9932" y="1643416"/>
                        <a:ext cx="2695133" cy="5390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249293"/>
              </p:ext>
            </p:extLst>
          </p:nvPr>
        </p:nvGraphicFramePr>
        <p:xfrm>
          <a:off x="3104795" y="1643416"/>
          <a:ext cx="3294053" cy="479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2" name="Equation" r:id="rId6" imgW="1396800" imgH="203040" progId="Equation.DSMT4">
                  <p:embed/>
                </p:oleObj>
              </mc:Choice>
              <mc:Fallback>
                <p:oleObj name="Equation" r:id="rId6" imgW="1396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04795" y="1643416"/>
                        <a:ext cx="3294053" cy="479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695714"/>
              </p:ext>
            </p:extLst>
          </p:nvPr>
        </p:nvGraphicFramePr>
        <p:xfrm>
          <a:off x="2109130" y="2167463"/>
          <a:ext cx="2784971" cy="479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3" name="Equation" r:id="rId8" imgW="1180800" imgH="203040" progId="Equation.DSMT4">
                  <p:embed/>
                </p:oleObj>
              </mc:Choice>
              <mc:Fallback>
                <p:oleObj name="Equation" r:id="rId8" imgW="1180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09130" y="2167463"/>
                        <a:ext cx="2784971" cy="479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9382497" y="2173918"/>
            <a:ext cx="28632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 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5;b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= 3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;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c 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-4.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58360" y="2179651"/>
            <a:ext cx="466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là một </a:t>
            </a:r>
            <a:r>
              <a:rPr lang="en-US" sz="2800" smtClean="0">
                <a:latin typeface="Times New Roman" pitchFamily="18" charset="0"/>
              </a:rPr>
              <a:t>PT bậc </a:t>
            </a:r>
            <a:r>
              <a:rPr lang="en-US" sz="2800">
                <a:latin typeface="Times New Roman" pitchFamily="18" charset="0"/>
              </a:rPr>
              <a:t>hai với các hệ số</a:t>
            </a:r>
            <a:endParaRPr lang="en-US" sz="280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629355"/>
              </p:ext>
            </p:extLst>
          </p:nvPr>
        </p:nvGraphicFramePr>
        <p:xfrm>
          <a:off x="254000" y="2697138"/>
          <a:ext cx="350361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4" name="Equation" r:id="rId10" imgW="1485720" imgH="393480" progId="Equation.DSMT4">
                  <p:embed/>
                </p:oleObj>
              </mc:Choice>
              <mc:Fallback>
                <p:oleObj name="Equation" r:id="rId10" imgW="1485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54000" y="2697138"/>
                        <a:ext cx="3503613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8933732" y="3692086"/>
            <a:ext cx="3222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 = 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   ;b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-1;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c = 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   .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03171" y="3697767"/>
            <a:ext cx="466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là một </a:t>
            </a:r>
            <a:r>
              <a:rPr lang="en-US" sz="2800" smtClean="0">
                <a:latin typeface="Times New Roman" pitchFamily="18" charset="0"/>
              </a:rPr>
              <a:t>PT bậc </a:t>
            </a:r>
            <a:r>
              <a:rPr lang="en-US" sz="2800">
                <a:latin typeface="Times New Roman" pitchFamily="18" charset="0"/>
              </a:rPr>
              <a:t>hai với các hệ số</a:t>
            </a:r>
            <a:endParaRPr lang="en-US" sz="280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899838"/>
              </p:ext>
            </p:extLst>
          </p:nvPr>
        </p:nvGraphicFramePr>
        <p:xfrm>
          <a:off x="3857555" y="2702871"/>
          <a:ext cx="4071938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5" name="Equation" r:id="rId12" imgW="1726920" imgH="393480" progId="Equation.DSMT4">
                  <p:embed/>
                </p:oleObj>
              </mc:Choice>
              <mc:Fallback>
                <p:oleObj name="Equation" r:id="rId12" imgW="172692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555" y="2702871"/>
                        <a:ext cx="4071938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75808"/>
              </p:ext>
            </p:extLst>
          </p:nvPr>
        </p:nvGraphicFramePr>
        <p:xfrm>
          <a:off x="1611345" y="3531215"/>
          <a:ext cx="2874962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6" name="Equation" r:id="rId14" imgW="1218960" imgH="393480" progId="Equation.DSMT4">
                  <p:embed/>
                </p:oleObj>
              </mc:Choice>
              <mc:Fallback>
                <p:oleObj name="Equation" r:id="rId14" imgW="1218960" imgH="393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45" y="3531215"/>
                        <a:ext cx="2874962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87551"/>
              </p:ext>
            </p:extLst>
          </p:nvPr>
        </p:nvGraphicFramePr>
        <p:xfrm>
          <a:off x="9526561" y="3537410"/>
          <a:ext cx="299461" cy="84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7" name="Equation" r:id="rId16" imgW="139680" imgH="393480" progId="Equation.DSMT4">
                  <p:embed/>
                </p:oleObj>
              </mc:Choice>
              <mc:Fallback>
                <p:oleObj name="Equation" r:id="rId16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526561" y="3537410"/>
                        <a:ext cx="299461" cy="843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523286"/>
              </p:ext>
            </p:extLst>
          </p:nvPr>
        </p:nvGraphicFramePr>
        <p:xfrm>
          <a:off x="11505516" y="3531730"/>
          <a:ext cx="680590" cy="84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8" name="Equation" r:id="rId18" imgW="317160" imgH="393480" progId="Equation.DSMT4">
                  <p:embed/>
                </p:oleObj>
              </mc:Choice>
              <mc:Fallback>
                <p:oleObj name="Equation" r:id="rId18" imgW="317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1505516" y="3531730"/>
                        <a:ext cx="680590" cy="843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892818"/>
              </p:ext>
            </p:extLst>
          </p:nvPr>
        </p:nvGraphicFramePr>
        <p:xfrm>
          <a:off x="297117" y="4425292"/>
          <a:ext cx="3594101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9" name="Equation" r:id="rId20" imgW="1523880" imgH="241200" progId="Equation.DSMT4">
                  <p:embed/>
                </p:oleObj>
              </mc:Choice>
              <mc:Fallback>
                <p:oleObj name="Equation" r:id="rId20" imgW="1523880" imgH="241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17" y="4425292"/>
                        <a:ext cx="3594101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351360"/>
              </p:ext>
            </p:extLst>
          </p:nvPr>
        </p:nvGraphicFramePr>
        <p:xfrm>
          <a:off x="210583" y="5151893"/>
          <a:ext cx="4192588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0" name="Equation" r:id="rId22" imgW="1777680" imgH="241200" progId="Equation.DSMT4">
                  <p:embed/>
                </p:oleObj>
              </mc:Choice>
              <mc:Fallback>
                <p:oleObj name="Equation" r:id="rId22" imgW="1777680" imgH="2412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83" y="5151893"/>
                        <a:ext cx="4192588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507261"/>
              </p:ext>
            </p:extLst>
          </p:nvPr>
        </p:nvGraphicFramePr>
        <p:xfrm>
          <a:off x="255588" y="5851525"/>
          <a:ext cx="44608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1" name="Equation" r:id="rId24" imgW="1892160" imgH="304560" progId="Equation.DSMT4">
                  <p:embed/>
                </p:oleObj>
              </mc:Choice>
              <mc:Fallback>
                <p:oleObj name="Equation" r:id="rId24" imgW="1892160" imgH="3045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5851525"/>
                        <a:ext cx="446087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6081928" y="6334780"/>
            <a:ext cx="3999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a =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2;b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= 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         ;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c = 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       .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79433" y="5918118"/>
            <a:ext cx="466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là một </a:t>
            </a:r>
            <a:r>
              <a:rPr lang="en-US" sz="2800" smtClean="0">
                <a:latin typeface="Times New Roman" pitchFamily="18" charset="0"/>
              </a:rPr>
              <a:t>PT bậc </a:t>
            </a:r>
            <a:r>
              <a:rPr lang="en-US" sz="2800">
                <a:latin typeface="Times New Roman" pitchFamily="18" charset="0"/>
              </a:rPr>
              <a:t>hai với các hệ số</a:t>
            </a:r>
            <a:endParaRPr lang="en-US" sz="280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791420"/>
              </p:ext>
            </p:extLst>
          </p:nvPr>
        </p:nvGraphicFramePr>
        <p:xfrm>
          <a:off x="7508241" y="6306087"/>
          <a:ext cx="955198" cy="537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2" name="Equation" r:id="rId26" imgW="406080" imgH="228600" progId="Equation.DSMT4">
                  <p:embed/>
                </p:oleObj>
              </mc:Choice>
              <mc:Fallback>
                <p:oleObj name="Equation" r:id="rId26" imgW="406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508241" y="6306087"/>
                        <a:ext cx="955198" cy="5378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296657"/>
              </p:ext>
            </p:extLst>
          </p:nvPr>
        </p:nvGraphicFramePr>
        <p:xfrm>
          <a:off x="9110831" y="6290553"/>
          <a:ext cx="1195388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3" name="Equation" r:id="rId28" imgW="507960" imgH="228600" progId="Equation.DSMT4">
                  <p:embed/>
                </p:oleObj>
              </mc:Choice>
              <mc:Fallback>
                <p:oleObj name="Equation" r:id="rId28" imgW="507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9110831" y="6290553"/>
                        <a:ext cx="1195388" cy="53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314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  <p:bldP spid="19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1371</Words>
  <Application>Microsoft Office PowerPoint</Application>
  <PresentationFormat>Custom</PresentationFormat>
  <Paragraphs>139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 nhựt</dc:creator>
  <cp:lastModifiedBy>Admin</cp:lastModifiedBy>
  <cp:revision>50</cp:revision>
  <dcterms:created xsi:type="dcterms:W3CDTF">2020-04-25T13:34:52Z</dcterms:created>
  <dcterms:modified xsi:type="dcterms:W3CDTF">2020-04-26T02:07:36Z</dcterms:modified>
</cp:coreProperties>
</file>