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57" r:id="rId6"/>
    <p:sldId id="266" r:id="rId7"/>
    <p:sldId id="267" r:id="rId8"/>
    <p:sldId id="258" r:id="rId9"/>
    <p:sldId id="25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4775" y="555625"/>
            <a:ext cx="9144000" cy="122364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VẬT LÝ 9</a:t>
            </a:r>
            <a:endParaRPr lang="en-US" dirty="0">
              <a:solidFill>
                <a:srgbClr val="00B0F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24393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Chủ đề 29</a:t>
            </a:r>
            <a:endParaRPr 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TẬP</a:t>
            </a:r>
            <a:endParaRPr 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KHÚC XẠ ÁNH SÁNG VÀ THẤU KÍNH</a:t>
            </a:r>
            <a:endParaRPr 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35" y="885825"/>
            <a:ext cx="1210310" cy="453390"/>
          </a:xfrm>
        </p:spPr>
        <p:txBody>
          <a:bodyPr>
            <a:normAutofit fontScale="90000"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Bài 1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97965"/>
            <a:ext cx="6838315" cy="4284980"/>
          </a:xfrm>
        </p:spPr>
        <p:txBody>
          <a:bodyPr>
            <a:noAutofit/>
          </a:bodyPr>
          <a:p>
            <a:r>
              <a:rPr lang="en-US" sz="2500">
                <a:latin typeface="Times New Roman" panose="02020603050405020304" charset="0"/>
                <a:cs typeface="Times New Roman" panose="02020603050405020304" charset="0"/>
              </a:rPr>
              <a:t>Từ trên không khí nhìn xuống một hồ nước, ta thấy đáy hồ và cá trong hồ ở gần mực nước hơn so với độ sâu thực của chúng. Hình H29.1 mô tả mắt đặt tại vị trí M, cá tại vị trí S và S'là ảnh của cá do mắt nhìn thấy qua mặt nước.</a:t>
            </a:r>
            <a:endParaRPr lang="en-US" sz="2500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500">
                <a:latin typeface="Times New Roman" panose="02020603050405020304" charset="0"/>
                <a:cs typeface="Times New Roman" panose="02020603050405020304" charset="0"/>
              </a:rPr>
              <a:t>Vẽ và nêu cách vẽ đường đi của tia sáng từ S đến mặt nước tại I và khúc xạ qua mặt nước đến mắt.</a:t>
            </a:r>
            <a:endParaRPr lang="en-US" sz="2500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500">
                <a:latin typeface="Times New Roman" panose="02020603050405020304" charset="0"/>
                <a:cs typeface="Times New Roman" panose="02020603050405020304" charset="0"/>
              </a:rPr>
              <a:t>Vẽ pháp tuyến vuông góc với mặt nước tại I, chỉ ra góc tới, góc khúc xạ của tia sáng và cho biết góc nào lớn hơn.</a:t>
            </a:r>
            <a:endParaRPr lang="en-US" sz="25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790825" y="91440"/>
            <a:ext cx="71310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tập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KHÚC XẠ ÁNH SÁNG VÀ THẤU KÍNH</a:t>
            </a:r>
            <a:endParaRPr lang="en-US" sz="2800" b="1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8067040" y="3949700"/>
            <a:ext cx="3459480" cy="1193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8067040" y="3209290"/>
            <a:ext cx="0" cy="193421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096885" y="5143500"/>
            <a:ext cx="3429635" cy="1524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541760" y="3194685"/>
            <a:ext cx="0" cy="19939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eparation 9"/>
          <p:cNvSpPr/>
          <p:nvPr/>
        </p:nvSpPr>
        <p:spPr>
          <a:xfrm>
            <a:off x="8830945" y="4375785"/>
            <a:ext cx="142240" cy="227965"/>
          </a:xfrm>
          <a:prstGeom prst="flowChartPreparat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fromWordArt="1">
            <a:prstTxWarp prst="textPlain">
              <a:avLst>
                <a:gd name="adj" fmla="val 7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Flowchart: Preparation 8"/>
          <p:cNvSpPr/>
          <p:nvPr/>
        </p:nvSpPr>
        <p:spPr>
          <a:xfrm flipV="1">
            <a:off x="8821420" y="4963795"/>
            <a:ext cx="151765" cy="224790"/>
          </a:xfrm>
          <a:prstGeom prst="flowChartPreparat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Flowchart: Preparation 10"/>
          <p:cNvSpPr/>
          <p:nvPr/>
        </p:nvSpPr>
        <p:spPr>
          <a:xfrm>
            <a:off x="11184890" y="1783080"/>
            <a:ext cx="76200" cy="137160"/>
          </a:xfrm>
          <a:prstGeom prst="flowChartPreparat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fromWordArt="1">
            <a:prstTxWarp prst="textPlain">
              <a:avLst>
                <a:gd name="adj" fmla="val 7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11261090" y="1339215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 M</a:t>
            </a:r>
            <a:endParaRPr lang="en-US" b="1"/>
          </a:p>
        </p:txBody>
      </p:sp>
      <p:sp>
        <p:nvSpPr>
          <p:cNvPr id="13" name="Text Box 12"/>
          <p:cNvSpPr txBox="1"/>
          <p:nvPr/>
        </p:nvSpPr>
        <p:spPr>
          <a:xfrm>
            <a:off x="8377555" y="477520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 S</a:t>
            </a:r>
            <a:endParaRPr lang="en-US" b="1"/>
          </a:p>
        </p:txBody>
      </p:sp>
      <p:sp>
        <p:nvSpPr>
          <p:cNvPr id="14" name="Text Box 13"/>
          <p:cNvSpPr txBox="1"/>
          <p:nvPr/>
        </p:nvSpPr>
        <p:spPr>
          <a:xfrm>
            <a:off x="8368030" y="423545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 S'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Snip Same Side Corner Rectangle 6"/>
          <p:cNvSpPr/>
          <p:nvPr/>
        </p:nvSpPr>
        <p:spPr>
          <a:xfrm>
            <a:off x="5271135" y="1600200"/>
            <a:ext cx="914400" cy="609600"/>
          </a:xfrm>
          <a:prstGeom prst="snip2Same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val 7"/>
          <p:cNvSpPr/>
          <p:nvPr/>
        </p:nvSpPr>
        <p:spPr>
          <a:xfrm>
            <a:off x="5486400" y="1981200"/>
            <a:ext cx="762000" cy="609600"/>
          </a:xfrm>
          <a:prstGeom prst="ellipse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p>
            <a:pPr algn="ctr"/>
            <a:endParaRPr lang="en-US" sz="3600" kern="10" dirty="0" err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Regular Pentagon 8"/>
          <p:cNvSpPr/>
          <p:nvPr/>
        </p:nvSpPr>
        <p:spPr>
          <a:xfrm>
            <a:off x="4572000" y="1219200"/>
            <a:ext cx="1219200" cy="457200"/>
          </a:xfrm>
          <a:prstGeom prst="pentagon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p>
            <a:pPr algn="ctr"/>
            <a:endParaRPr lang="en-US" sz="3600" kern="10" dirty="0" err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91400" y="990600"/>
            <a:ext cx="228600" cy="228600"/>
          </a:xfrm>
          <a:prstGeom prst="ellipse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458200" y="1355090"/>
            <a:ext cx="228600" cy="185420"/>
          </a:xfrm>
          <a:prstGeom prst="ellipse">
            <a:avLst/>
          </a:prstGeom>
          <a:solidFill>
            <a:schemeClr val="tx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402330" y="3550285"/>
            <a:ext cx="4217670" cy="2226310"/>
            <a:chOff x="2958" y="5640"/>
            <a:chExt cx="6642" cy="3506"/>
          </a:xfrm>
        </p:grpSpPr>
        <p:cxnSp>
          <p:nvCxnSpPr>
            <p:cNvPr id="2" name="Straight Connector 1"/>
            <p:cNvCxnSpPr/>
            <p:nvPr/>
          </p:nvCxnSpPr>
          <p:spPr>
            <a:xfrm flipH="1">
              <a:off x="2958" y="5682"/>
              <a:ext cx="44" cy="34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 flipV="1">
              <a:off x="3002" y="9120"/>
              <a:ext cx="6478" cy="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flipV="1">
              <a:off x="9480" y="5640"/>
              <a:ext cx="52" cy="346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3002" y="6409"/>
              <a:ext cx="6598" cy="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Preparation 9"/>
            <p:cNvSpPr/>
            <p:nvPr/>
          </p:nvSpPr>
          <p:spPr>
            <a:xfrm>
              <a:off x="5463" y="8744"/>
              <a:ext cx="438" cy="360"/>
            </a:xfrm>
            <a:prstGeom prst="flowChartPreparati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p>
              <a:pPr algn="ctr"/>
              <a:endParaRPr lang="en-US" sz="3600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endParaRPr>
            </a:p>
          </p:txBody>
        </p:sp>
        <p:sp>
          <p:nvSpPr>
            <p:cNvPr id="11" name="Flowchart: Preparation 10"/>
            <p:cNvSpPr/>
            <p:nvPr/>
          </p:nvSpPr>
          <p:spPr>
            <a:xfrm>
              <a:off x="5526" y="7877"/>
              <a:ext cx="469" cy="360"/>
            </a:xfrm>
            <a:prstGeom prst="flowChartPreparati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p>
              <a:pPr algn="ctr"/>
              <a:endParaRPr lang="en-US" sz="3600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endParaRPr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4800" y="8621"/>
              <a:ext cx="623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400"/>
                <a:t>S</a:t>
              </a:r>
              <a:endParaRPr lang="en-US" sz="1400"/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4807" y="7754"/>
              <a:ext cx="719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400"/>
                <a:t>S'</a:t>
              </a:r>
              <a:endParaRPr lang="en-US" sz="1400"/>
            </a:p>
          </p:txBody>
        </p:sp>
      </p:grpSp>
      <p:sp>
        <p:nvSpPr>
          <p:cNvPr id="16" name="Text Box 15"/>
          <p:cNvSpPr txBox="1"/>
          <p:nvPr/>
        </p:nvSpPr>
        <p:spPr>
          <a:xfrm>
            <a:off x="8354695" y="836295"/>
            <a:ext cx="436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M</a:t>
            </a:r>
            <a:endParaRPr lang="en-US" sz="140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271135" y="1498600"/>
            <a:ext cx="3234055" cy="370078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248400" y="2851785"/>
            <a:ext cx="36195" cy="28213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0" idx="3"/>
          </p:cNvCxnSpPr>
          <p:nvPr/>
        </p:nvCxnSpPr>
        <p:spPr>
          <a:xfrm flipH="1">
            <a:off x="5271135" y="4030345"/>
            <a:ext cx="1015365" cy="1605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486400" y="5001895"/>
            <a:ext cx="201295" cy="32639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055485" y="2738755"/>
            <a:ext cx="335915" cy="39306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2" name="Text Box 21"/>
          <p:cNvSpPr txBox="1"/>
          <p:nvPr/>
        </p:nvSpPr>
        <p:spPr>
          <a:xfrm>
            <a:off x="5776595" y="2738755"/>
            <a:ext cx="4718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N</a:t>
            </a:r>
            <a:endParaRPr lang="en-US" sz="1400"/>
          </a:p>
        </p:txBody>
      </p:sp>
      <p:sp>
        <p:nvSpPr>
          <p:cNvPr id="23" name="Text Box 22"/>
          <p:cNvSpPr txBox="1"/>
          <p:nvPr/>
        </p:nvSpPr>
        <p:spPr>
          <a:xfrm>
            <a:off x="6248400" y="5513705"/>
            <a:ext cx="3854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N'</a:t>
            </a:r>
            <a:endParaRPr lang="en-US" sz="1400"/>
          </a:p>
        </p:txBody>
      </p:sp>
      <p:sp>
        <p:nvSpPr>
          <p:cNvPr id="6" name="Text Box 5"/>
          <p:cNvSpPr txBox="1"/>
          <p:nvPr/>
        </p:nvSpPr>
        <p:spPr>
          <a:xfrm>
            <a:off x="5791200" y="3672840"/>
            <a:ext cx="576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/>
              <a:t>I</a:t>
            </a:r>
            <a:endParaRPr lang="en-US" sz="1800"/>
          </a:p>
        </p:txBody>
      </p:sp>
      <p:sp>
        <p:nvSpPr>
          <p:cNvPr id="25" name="Flowchart: Merge 24"/>
          <p:cNvSpPr/>
          <p:nvPr/>
        </p:nvSpPr>
        <p:spPr>
          <a:xfrm>
            <a:off x="9296400" y="3581400"/>
            <a:ext cx="533400" cy="914400"/>
          </a:xfrm>
          <a:prstGeom prst="flowChartMerge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6" name="Flowchart: Merge 25"/>
          <p:cNvSpPr/>
          <p:nvPr/>
        </p:nvSpPr>
        <p:spPr>
          <a:xfrm rot="1200000">
            <a:off x="6155055" y="3205480"/>
            <a:ext cx="571500" cy="792480"/>
          </a:xfrm>
          <a:prstGeom prst="flowChartMerge">
            <a:avLst/>
          </a:prstGeom>
          <a:solidFill>
            <a:srgbClr val="FF0000"/>
          </a:solidFill>
        </p:spPr>
        <p:txBody>
          <a:bodyPr wrap="none" fromWordArt="1">
            <a:prstTxWarp prst="textPlain">
              <a:avLst>
                <a:gd name="adj" fmla="val 7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7" name="Isosceles Triangle 26"/>
          <p:cNvSpPr/>
          <p:nvPr/>
        </p:nvSpPr>
        <p:spPr>
          <a:xfrm rot="1020000">
            <a:off x="5910580" y="4097020"/>
            <a:ext cx="463550" cy="751205"/>
          </a:xfrm>
          <a:prstGeom prst="triangle">
            <a:avLst/>
          </a:prstGeom>
          <a:solidFill>
            <a:srgbClr val="00B0F0"/>
          </a:solidFill>
        </p:spPr>
        <p:txBody>
          <a:bodyPr wrap="none" fromWordArt="1">
            <a:prstTxWarp prst="textPlain">
              <a:avLst>
                <a:gd name="adj" fmla="val 70000"/>
              </a:avLst>
            </a:prstTxWarp>
          </a:bodyPr>
          <a:p>
            <a:pPr algn="ctr"/>
            <a:endParaRPr lang="en-US" sz="3600" kern="10" dirty="0" err="1">
              <a:ln w="9525">
                <a:solidFill>
                  <a:srgbClr val="FF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9" name="Text Box 28"/>
          <p:cNvSpPr txBox="1"/>
          <p:nvPr/>
        </p:nvSpPr>
        <p:spPr>
          <a:xfrm>
            <a:off x="359410" y="375920"/>
            <a:ext cx="5677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a ) Vẽ tia khúc xạ có đường kéo dài qua.......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5456555" y="375920"/>
            <a:ext cx="644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S'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3" name="Text Box 32"/>
          <p:cNvSpPr txBox="1"/>
          <p:nvPr/>
        </p:nvSpPr>
        <p:spPr>
          <a:xfrm>
            <a:off x="359410" y="985520"/>
            <a:ext cx="66033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Tia khúc xạ giao với mặt nước tại điểm I. Vẽ tia tới từ S đến điểm.......trên mặt nước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4" name="Text Box 33"/>
          <p:cNvSpPr txBox="1"/>
          <p:nvPr/>
        </p:nvSpPr>
        <p:spPr>
          <a:xfrm>
            <a:off x="2223770" y="135509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5" name="Text Box 34"/>
          <p:cNvSpPr txBox="1"/>
          <p:nvPr/>
        </p:nvSpPr>
        <p:spPr>
          <a:xfrm>
            <a:off x="243840" y="1760855"/>
            <a:ext cx="66014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b ) Pháp tuyến tại I  là đường ..........................với mặt nước tại I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6" name="Text Box 35"/>
          <p:cNvSpPr txBox="1"/>
          <p:nvPr/>
        </p:nvSpPr>
        <p:spPr>
          <a:xfrm>
            <a:off x="3909060" y="1760855"/>
            <a:ext cx="19018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vuông góc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Text Box 36"/>
          <p:cNvSpPr txBox="1"/>
          <p:nvPr/>
        </p:nvSpPr>
        <p:spPr>
          <a:xfrm>
            <a:off x="243840" y="2590800"/>
            <a:ext cx="29635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Góc tới là góc hợp bởi tia...........với ......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8" name="Text Box 37"/>
          <p:cNvSpPr txBox="1"/>
          <p:nvPr/>
        </p:nvSpPr>
        <p:spPr>
          <a:xfrm>
            <a:off x="124460" y="3420745"/>
            <a:ext cx="29635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Góc khúc xạ là góc hợp bởi tia....... với ....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9" name="Text Box 38"/>
          <p:cNvSpPr txBox="1"/>
          <p:nvPr/>
        </p:nvSpPr>
        <p:spPr>
          <a:xfrm>
            <a:off x="2639060" y="3420745"/>
            <a:ext cx="56832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" name="Text Box 39"/>
          <p:cNvSpPr txBox="1"/>
          <p:nvPr/>
        </p:nvSpPr>
        <p:spPr>
          <a:xfrm>
            <a:off x="1548765" y="3810000"/>
            <a:ext cx="675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 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" name="Text Box 40"/>
          <p:cNvSpPr txBox="1"/>
          <p:nvPr/>
        </p:nvSpPr>
        <p:spPr>
          <a:xfrm>
            <a:off x="2413000" y="2960370"/>
            <a:ext cx="675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IN'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2" name="Text Box 41"/>
          <p:cNvSpPr txBox="1"/>
          <p:nvPr/>
        </p:nvSpPr>
        <p:spPr>
          <a:xfrm>
            <a:off x="1250315" y="2960370"/>
            <a:ext cx="534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SI</a:t>
            </a:r>
            <a:endParaRPr lang="en-US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 bldLvl="0" animBg="1"/>
      <p:bldP spid="6" grpId="0"/>
      <p:bldP spid="22" grpId="0"/>
      <p:bldP spid="23" grpId="0"/>
      <p:bldP spid="22" grpId="1"/>
      <p:bldP spid="23" grpId="1"/>
      <p:bldP spid="26" grpId="0" animBg="1"/>
      <p:bldP spid="26" grpId="1" animBg="1"/>
      <p:bldP spid="27" grpId="0" animBg="1"/>
      <p:bldP spid="27" grpId="1" animBg="1"/>
      <p:bldP spid="29" grpId="0"/>
      <p:bldP spid="29" grpId="1"/>
      <p:bldP spid="31" grpId="0"/>
      <p:bldP spid="31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42" grpId="0"/>
      <p:bldP spid="42" grpId="1"/>
      <p:bldP spid="38" grpId="0"/>
      <p:bldP spid="3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15" y="940435"/>
            <a:ext cx="1210310" cy="453390"/>
          </a:xfrm>
        </p:spPr>
        <p:txBody>
          <a:bodyPr>
            <a:normAutofit fontScale="90000"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Bài 2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855" y="1393825"/>
            <a:ext cx="11315700" cy="4351655"/>
          </a:xfrm>
        </p:spPr>
        <p:txBody>
          <a:bodyPr>
            <a:normAutofit/>
          </a:bodyPr>
          <a:p>
            <a:pPr marL="0" indent="0">
              <a:buFont typeface="+mj-lt"/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Vật sáng AB có dạng hình mũi tên được đặt vuông góc với truc chính của thấu kính hội tụ, cách thấu kính 10 cm, A nằm tên trục chính. Tiêu cự của thấu kính là 15 cm. Mắt đặt sau thấu kính, quang tâm O' của mắt ở cách thấu kính 25cm.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Dựng ảnh A'B' của AB qua thấu kính theo tỉ lệ thích hợp. A'B' là ảnh thật hay ảnh ảo,vì sao?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Dùng thước đo hãy xác định: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Font typeface="+mj-lt"/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    - ảnh A'B' ở cách thấu kính một đoạn bao nhiêu?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Font typeface="+mj-lt"/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    - ảnh A'B' cao gấp bao nhiêu lần AB?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Font typeface="+mj-lt"/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c ) Vẽ đường đi tia sáng từ B đến thấu kính, khúc xạ đến quang tâm O' của mắt và tạo ảnh A''B'' của vật AB trên màng lưới.của mắt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790825" y="91440"/>
            <a:ext cx="71310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tập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KHÚC XẠ ÁNH SÁNG VÀ THẤU KÍNH</a:t>
            </a:r>
            <a:endParaRPr lang="en-US" sz="2800" b="1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164840" y="173355"/>
            <a:ext cx="32035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Hướng dẫn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92785" y="695325"/>
            <a:ext cx="104698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a ) - Dùng hai tia để dựng ảnh: tia tới qua quang tâm O và tia song song với trục chính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63245" y="1830705"/>
            <a:ext cx="8591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A'B' là ảnh ................. vì ................................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563245" y="2513330"/>
            <a:ext cx="9775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b ) Dùng thước đo các độ dài OA', AB, A'B'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77495" y="3195320"/>
            <a:ext cx="112998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c) Vẽ tia khúc xạ từ thấu kính đi qua quang tâm O' của mắt, đường keo dài sẽ đi qua 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63245" y="4344035"/>
            <a:ext cx="63449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Vẽ tia tới từ B đến thấu kính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66090" y="5135245"/>
            <a:ext cx="9246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Vẽ ảnh A'B'  trên màng lưới của mắt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424305" y="3626485"/>
            <a:ext cx="758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B' 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4436745" y="1830705"/>
            <a:ext cx="42760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cùng chiều với vật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388870" y="1830705"/>
            <a:ext cx="1557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ảnh ảo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11" grpId="0"/>
      <p:bldP spid="11" grpId="1"/>
      <p:bldP spid="10" grpId="0"/>
      <p:bldP spid="10" grpId="1"/>
      <p:bldP spid="5" grpId="0"/>
      <p:bldP spid="5" grpId="1"/>
      <p:bldP spid="6" grpId="0"/>
      <p:bldP spid="6" grpId="1"/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3548063" y="5943600"/>
            <a:ext cx="38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4799330" y="1963420"/>
            <a:ext cx="1457325" cy="63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 rot="16200000">
            <a:off x="5668645" y="1880236"/>
            <a:ext cx="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 rot="10800000" flipV="1">
            <a:off x="1518920" y="2875280"/>
            <a:ext cx="79819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.VnTime" pitchFamily="34" charset="0"/>
              </a:rPr>
              <a:t> </a:t>
            </a:r>
            <a:r>
              <a:rPr lang="en-US" altLang="en-US" b="1">
                <a:latin typeface="Times New Roman" panose="02020603050405020304" charset="0"/>
                <a:cs typeface="Times New Roman" panose="02020603050405020304" charset="0"/>
              </a:rPr>
              <a:t>A'</a:t>
            </a:r>
            <a:endParaRPr lang="en-US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11045190" y="2036445"/>
            <a:ext cx="48831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.VnTime" pitchFamily="34" charset="0"/>
              </a:rPr>
              <a:t> </a:t>
            </a:r>
            <a:r>
              <a:rPr lang="en-US" altLang="en-US" b="1">
                <a:latin typeface="Times New Roman" panose="02020603050405020304" charset="0"/>
                <a:cs typeface="Times New Roman" panose="02020603050405020304" charset="0"/>
              </a:rPr>
              <a:t>A''</a:t>
            </a:r>
            <a:endParaRPr lang="en-US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69620" y="2681605"/>
            <a:ext cx="10654030" cy="59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23"/>
          <p:cNvSpPr txBox="1">
            <a:spLocks noChangeArrowheads="1"/>
          </p:cNvSpPr>
          <p:nvPr/>
        </p:nvSpPr>
        <p:spPr bwMode="auto">
          <a:xfrm rot="10800000" flipV="1">
            <a:off x="6342380" y="1489075"/>
            <a:ext cx="40449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.VnTime" pitchFamily="34" charset="0"/>
              </a:rPr>
              <a:t> </a:t>
            </a:r>
            <a:r>
              <a:rPr lang="en-US" altLang="en-US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92855" y="1366520"/>
            <a:ext cx="7267575" cy="2665730"/>
            <a:chOff x="6013" y="2152"/>
            <a:chExt cx="11445" cy="4198"/>
          </a:xfrm>
        </p:grpSpPr>
        <p:sp>
          <p:nvSpPr>
            <p:cNvPr id="31" name="Text Box 11"/>
            <p:cNvSpPr txBox="1">
              <a:spLocks noChangeArrowheads="1"/>
            </p:cNvSpPr>
            <p:nvPr/>
          </p:nvSpPr>
          <p:spPr bwMode="auto">
            <a:xfrm>
              <a:off x="6013" y="3326"/>
              <a:ext cx="66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F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 flipH="1" flipV="1">
              <a:off x="7535" y="3044"/>
              <a:ext cx="23" cy="124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 rot="10980000" flipV="1">
              <a:off x="12919" y="4191"/>
              <a:ext cx="164" cy="120"/>
            </a:xfrm>
            <a:prstGeom prst="ellipse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12569" y="3425"/>
              <a:ext cx="96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charset="0"/>
                  <a:cs typeface="Times New Roman" panose="02020603050405020304" charset="0"/>
                </a:rPr>
                <a:t> </a:t>
              </a: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F'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>
              <a:off x="9748" y="2152"/>
              <a:ext cx="68" cy="419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Oval 30"/>
            <p:cNvSpPr>
              <a:spLocks noChangeArrowheads="1"/>
            </p:cNvSpPr>
            <p:nvPr/>
          </p:nvSpPr>
          <p:spPr bwMode="auto">
            <a:xfrm rot="10800000">
              <a:off x="6226" y="4266"/>
              <a:ext cx="120" cy="120"/>
            </a:xfrm>
            <a:prstGeom prst="ellipse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15106" y="3980"/>
              <a:ext cx="360" cy="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Oval 13"/>
            <p:cNvSpPr>
              <a:spLocks noChangeArrowheads="1"/>
            </p:cNvSpPr>
            <p:nvPr/>
          </p:nvSpPr>
          <p:spPr bwMode="auto">
            <a:xfrm>
              <a:off x="15298" y="3242"/>
              <a:ext cx="2160" cy="2077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>
              <a:off x="15658" y="3524"/>
              <a:ext cx="0" cy="15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 rot="10800000" flipV="1">
              <a:off x="7246" y="2345"/>
              <a:ext cx="899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B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 rot="10800000" flipV="1">
              <a:off x="7072" y="4580"/>
              <a:ext cx="90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 A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 rot="10800000" flipV="1">
              <a:off x="9035" y="4480"/>
              <a:ext cx="735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O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 rot="10800000" flipV="1">
              <a:off x="15658" y="3733"/>
              <a:ext cx="90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charset="0"/>
                  <a:cs typeface="Times New Roman" panose="02020603050405020304" charset="0"/>
                </a:rPr>
                <a:t>O'</a:t>
              </a:r>
              <a:endParaRPr lang="en-US" altLang="en-US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flipH="1">
            <a:off x="6178550" y="1245870"/>
            <a:ext cx="15240" cy="24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47130" y="1948815"/>
            <a:ext cx="5176520" cy="20040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716645" y="2907665"/>
            <a:ext cx="498475" cy="18097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570" y="1963420"/>
            <a:ext cx="4641850" cy="254571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86350" y="2089150"/>
            <a:ext cx="467995" cy="25654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64780" y="3572510"/>
            <a:ext cx="543560" cy="34734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03375" y="90805"/>
            <a:ext cx="4657090" cy="1881505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1831975" y="135890"/>
            <a:ext cx="2961005" cy="1812925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23"/>
          <p:cNvSpPr txBox="1">
            <a:spLocks noChangeArrowheads="1"/>
          </p:cNvSpPr>
          <p:nvPr/>
        </p:nvSpPr>
        <p:spPr bwMode="auto">
          <a:xfrm rot="10800000" flipV="1">
            <a:off x="1174750" y="158115"/>
            <a:ext cx="62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.VnTime" pitchFamily="34" charset="0"/>
              </a:rPr>
              <a:t> </a:t>
            </a:r>
            <a:r>
              <a:rPr lang="en-US" altLang="en-US" b="1">
                <a:latin typeface="Times New Roman" panose="02020603050405020304" charset="0"/>
                <a:cs typeface="Times New Roman" panose="02020603050405020304" charset="0"/>
              </a:rPr>
              <a:t>B'</a:t>
            </a:r>
            <a:endParaRPr lang="en-US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1917700" y="158115"/>
            <a:ext cx="0" cy="258318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746625" y="1547495"/>
            <a:ext cx="1420495" cy="4533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260340" y="1627505"/>
            <a:ext cx="535940" cy="20701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934845" y="218440"/>
            <a:ext cx="9125585" cy="280987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56325" y="1532890"/>
            <a:ext cx="4819650" cy="14954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099935" y="1834515"/>
            <a:ext cx="619760" cy="16637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11028045" y="2738755"/>
            <a:ext cx="32385" cy="2647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25"/>
          <p:cNvSpPr txBox="1">
            <a:spLocks noChangeArrowheads="1"/>
          </p:cNvSpPr>
          <p:nvPr/>
        </p:nvSpPr>
        <p:spPr bwMode="auto">
          <a:xfrm>
            <a:off x="11045190" y="2785110"/>
            <a:ext cx="74422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.VnTime" pitchFamily="34" charset="0"/>
              </a:rPr>
              <a:t> </a:t>
            </a:r>
            <a:r>
              <a:rPr lang="en-US" altLang="en-US" b="1">
                <a:latin typeface="Times New Roman" panose="02020603050405020304" charset="0"/>
                <a:cs typeface="Times New Roman" panose="02020603050405020304" charset="0"/>
              </a:rPr>
              <a:t>B''</a:t>
            </a:r>
            <a:endParaRPr lang="en-US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42" grpId="0" animBg="1"/>
      <p:bldP spid="42" grpId="1" animBg="1"/>
      <p:bldP spid="44" grpId="0" animBg="1"/>
      <p:bldP spid="67" grpId="0" animBg="1"/>
      <p:bldP spid="44" grpId="1" animBg="1"/>
      <p:bldP spid="6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285" y="1227455"/>
            <a:ext cx="1210310" cy="453390"/>
          </a:xfrm>
        </p:spPr>
        <p:txBody>
          <a:bodyPr>
            <a:normAutofit fontScale="90000"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Bài 3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4550"/>
          </a:xfrm>
        </p:spPr>
        <p:txBody>
          <a:bodyPr/>
          <a:p>
            <a:pPr marL="0" indent="0">
              <a:buFont typeface="+mj-lt"/>
              <a:buNone/>
            </a:pP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Trong lớp, mắt của bạn Phương có điểm cực cận C</a:t>
            </a:r>
            <a:r>
              <a:rPr lang="en-US" baseline="-25000">
                <a:latin typeface="Times New Roman" panose="02020603050405020304" charset="0"/>
                <a:cs typeface="Times New Roman" panose="02020603050405020304" charset="0"/>
              </a:rPr>
              <a:t>c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 ở cách mắt 15 cm, điểm cực viễn C</a:t>
            </a:r>
            <a:r>
              <a:rPr lang="en-US" baseline="-25000">
                <a:latin typeface="Times New Roman" panose="02020603050405020304" charset="0"/>
                <a:cs typeface="Times New Roman" panose="02020603050405020304" charset="0"/>
              </a:rPr>
              <a:t>v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 ở cách mắt 50cm.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Mắt bạn Phương bị tật gì? Để nhìn rõ được vật ở xa mà không phải điều tiết mắt, bạn Phương phải đeo kính loại gì, có tiêu cự bao nhiêu? Cho rằng kinh đeo sát mắt.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Khi bạn Phương đeo kính, bạn có thể nhìn rõ được vật đặt tại điểm cực cận của mắt hay không, vì sao?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790825" y="91440"/>
            <a:ext cx="71310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tập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KHÚC XẠ ÁNH SÁNG VÀ THẤU KÍNH</a:t>
            </a:r>
            <a:endParaRPr lang="en-US" sz="2800" b="1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790825" y="91440"/>
            <a:ext cx="71310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tập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KHÚC XẠ ÁNH SÁNG VÀ THẤU KÍNH</a:t>
            </a:r>
            <a:endParaRPr lang="en-US" sz="2800" b="1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75920" y="1945005"/>
            <a:ext cx="1102804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Mắt Phương bị tật .....................vì bạn không thể nhìn rõ được vật 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ở............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676275" y="2376170"/>
            <a:ext cx="2552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xa hơn 50cm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82575" y="1044575"/>
            <a:ext cx="306197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 Hướng dẫn bài 3</a:t>
            </a:r>
            <a:endParaRPr 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94310" y="3790950"/>
            <a:ext cx="113906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Tiêu cự của kính bằng khoảng cực ............ của mắt: f= .........       cm   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07975" y="3268980"/>
            <a:ext cx="106654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Để khắc phục bạn đeo kính thuộc loại thấu kính ..........................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94945" y="4313555"/>
            <a:ext cx="108921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Bạn ....... thể nhìn rõ được vật đặt tại điểm cực cận của mắt vì ảnh của vật này qua kính nằm ở .............. hơn điểm cực cận của mắt và mắt.......thể nhìn rõ được vật này.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3343910" y="1749425"/>
            <a:ext cx="16313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cận thị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322570" y="3790950"/>
            <a:ext cx="11328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viễn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7713345" y="3168015"/>
            <a:ext cx="16313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phân kì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9344660" y="4744085"/>
            <a:ext cx="695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có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3343910" y="4743450"/>
            <a:ext cx="846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xa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9" name="Content Placeholder 18">
            <a:hlinkClick r:id="" action="ppaction://ole?verb="/>
          </p:cNvPr>
          <p:cNvGraphicFramePr>
            <a:graphicFrameLocks noChangeAspect="1"/>
          </p:cNvGraphicFramePr>
          <p:nvPr>
            <p:ph idx="1"/>
          </p:nvPr>
        </p:nvGraphicFramePr>
        <p:xfrm>
          <a:off x="8280400" y="3790950"/>
          <a:ext cx="1413510" cy="50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Picture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280400" y="3790950"/>
                        <a:ext cx="1413510" cy="50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6"/>
          <p:cNvSpPr txBox="1"/>
          <p:nvPr/>
        </p:nvSpPr>
        <p:spPr>
          <a:xfrm>
            <a:off x="838200" y="4297045"/>
            <a:ext cx="7410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aseline="-250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có</a:t>
            </a:r>
            <a:endParaRPr lang="en-US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5" grpId="0"/>
      <p:bldP spid="5" grpId="1"/>
      <p:bldP spid="13" grpId="0"/>
      <p:bldP spid="13" grpId="1"/>
      <p:bldP spid="6" grpId="0"/>
      <p:bldP spid="6" grpId="1"/>
      <p:bldP spid="9" grpId="0"/>
      <p:bldP spid="9" grpId="1"/>
      <p:bldP spid="15" grpId="0"/>
      <p:bldP spid="15" grpId="1"/>
      <p:bldP spid="8" grpId="0"/>
      <p:bldP spid="8" grpId="1"/>
      <p:bldP spid="14" grpId="0"/>
      <p:bldP spid="14" grpId="1"/>
      <p:bldP spid="11" grpId="0"/>
      <p:bldP spid="11" grpId="1"/>
      <p:bldP spid="17" grpId="0"/>
      <p:bldP spid="17" grpId="1"/>
      <p:bldP spid="18" grpId="0"/>
      <p:bldP spid="18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085"/>
            <a:ext cx="10515600" cy="1798320"/>
          </a:xfrm>
        </p:spPr>
        <p:txBody>
          <a:bodyPr/>
          <a:p>
            <a:r>
              <a:rPr lang="en-US"/>
              <a:t>Xem lại bài tập đã giải.</a:t>
            </a:r>
            <a:endParaRPr lang="en-US"/>
          </a:p>
          <a:p>
            <a:r>
              <a:rPr lang="en-US"/>
              <a:t>Làm bài tập 10 trang 69 sách tài liệu vật lý tập 2</a:t>
            </a:r>
            <a:endParaRPr lang="en-US"/>
          </a:p>
        </p:txBody>
      </p:sp>
      <p:sp>
        <p:nvSpPr>
          <p:cNvPr id="4" name="Title 3"/>
          <p:cNvSpPr/>
          <p:nvPr>
            <p:ph type="title"/>
          </p:nvPr>
        </p:nvSpPr>
        <p:spPr>
          <a:xfrm>
            <a:off x="3829685" y="107315"/>
            <a:ext cx="3883660" cy="1325880"/>
          </a:xfrm>
        </p:spPr>
        <p:txBody>
          <a:bodyPr/>
          <a:p>
            <a:r>
              <a:rPr lang="en-US" sz="4000" b="1">
                <a:latin typeface="Times New Roman" panose="02020603050405020304" charset="0"/>
                <a:cs typeface="Times New Roman" panose="02020603050405020304" charset="0"/>
              </a:rPr>
              <a:t>DẶN DÒ</a:t>
            </a:r>
            <a:endParaRPr lang="en-US" sz="4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3019</Words>
  <Application>WPS Presentation</Application>
  <PresentationFormat>Widescreen</PresentationFormat>
  <Paragraphs>153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Times New Roman</vt:lpstr>
      <vt:lpstr>.VnTime</vt:lpstr>
      <vt:lpstr>Segoe Print</vt:lpstr>
      <vt:lpstr>Microsoft YaHei</vt:lpstr>
      <vt:lpstr>Arial Unicode MS</vt:lpstr>
      <vt:lpstr>Calibri Light</vt:lpstr>
      <vt:lpstr>Calibri</vt:lpstr>
      <vt:lpstr>Arial Black</vt:lpstr>
      <vt:lpstr>Office Theme</vt:lpstr>
      <vt:lpstr>Equation.KSEE3</vt:lpstr>
      <vt:lpstr>VẬT LÝ 9</vt:lpstr>
      <vt:lpstr>Bài 1</vt:lpstr>
      <vt:lpstr>PowerPoint 演示文稿</vt:lpstr>
      <vt:lpstr>Bài 2</vt:lpstr>
      <vt:lpstr>PowerPoint 演示文稿</vt:lpstr>
      <vt:lpstr>PowerPoint 演示文稿</vt:lpstr>
      <vt:lpstr>Bài 3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VẬT LÝ 9</dc:title>
  <dc:creator/>
  <cp:lastModifiedBy>hp</cp:lastModifiedBy>
  <cp:revision>8</cp:revision>
  <dcterms:created xsi:type="dcterms:W3CDTF">2020-04-24T13:47:00Z</dcterms:created>
  <dcterms:modified xsi:type="dcterms:W3CDTF">2020-04-25T12:15:43Z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