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15" r:id="rId2"/>
    <p:sldId id="296" r:id="rId3"/>
    <p:sldId id="266" r:id="rId4"/>
    <p:sldId id="263" r:id="rId5"/>
    <p:sldId id="318" r:id="rId6"/>
    <p:sldId id="300" r:id="rId7"/>
    <p:sldId id="265" r:id="rId8"/>
    <p:sldId id="261" r:id="rId9"/>
    <p:sldId id="284" r:id="rId10"/>
    <p:sldId id="262" r:id="rId11"/>
    <p:sldId id="324" r:id="rId12"/>
    <p:sldId id="310" r:id="rId13"/>
    <p:sldId id="325" r:id="rId14"/>
    <p:sldId id="299" r:id="rId15"/>
    <p:sldId id="268" r:id="rId16"/>
    <p:sldId id="289" r:id="rId17"/>
    <p:sldId id="326" r:id="rId18"/>
    <p:sldId id="327" r:id="rId19"/>
    <p:sldId id="328" r:id="rId20"/>
    <p:sldId id="329" r:id="rId21"/>
    <p:sldId id="311" r:id="rId22"/>
    <p:sldId id="321" r:id="rId23"/>
    <p:sldId id="297" r:id="rId24"/>
    <p:sldId id="317"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6" autoAdjust="0"/>
    <p:restoredTop sz="94660"/>
  </p:normalViewPr>
  <p:slideViewPr>
    <p:cSldViewPr>
      <p:cViewPr varScale="1">
        <p:scale>
          <a:sx n="68" d="100"/>
          <a:sy n="68" d="100"/>
        </p:scale>
        <p:origin x="1470"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B68C79-1774-4926-BF94-A70F1601E51F}" type="datetimeFigureOut">
              <a:rPr lang="en-US" smtClean="0"/>
              <a:pPr/>
              <a:t>4/14/2020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13BC84-F5A8-4399-A074-F02C304ED8A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027605-E448-44D0-B0A5-C95DA5BDA3E3}" type="slidenum">
              <a:rPr lang="en-US" smtClean="0"/>
              <a:pPr/>
              <a:t>12</a:t>
            </a:fld>
            <a:endParaRPr lang="en-US"/>
          </a:p>
        </p:txBody>
      </p:sp>
    </p:spTree>
    <p:extLst>
      <p:ext uri="{BB962C8B-B14F-4D97-AF65-F5344CB8AC3E}">
        <p14:creationId xmlns:p14="http://schemas.microsoft.com/office/powerpoint/2010/main" val="1844667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A13BC84-F5A8-4399-A074-F02C304ED8A2}"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DC59F-6646-4F29-9834-02FCFEF3B817}" type="datetimeFigureOut">
              <a:rPr lang="en-US" smtClean="0"/>
              <a:pPr/>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608D5A-871F-4702-8308-53E4E1E8A05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DC59F-6646-4F29-9834-02FCFEF3B817}" type="datetimeFigureOut">
              <a:rPr lang="en-US" smtClean="0"/>
              <a:pPr/>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608D5A-871F-4702-8308-53E4E1E8A05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DC59F-6646-4F29-9834-02FCFEF3B817}" type="datetimeFigureOut">
              <a:rPr lang="en-US" smtClean="0"/>
              <a:pPr/>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608D5A-871F-4702-8308-53E4E1E8A05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DC59F-6646-4F29-9834-02FCFEF3B817}" type="datetimeFigureOut">
              <a:rPr lang="en-US" smtClean="0"/>
              <a:pPr/>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608D5A-871F-4702-8308-53E4E1E8A05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DC59F-6646-4F29-9834-02FCFEF3B817}" type="datetimeFigureOut">
              <a:rPr lang="en-US" smtClean="0"/>
              <a:pPr/>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608D5A-871F-4702-8308-53E4E1E8A05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DC59F-6646-4F29-9834-02FCFEF3B817}" type="datetimeFigureOut">
              <a:rPr lang="en-US" smtClean="0"/>
              <a:pPr/>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608D5A-871F-4702-8308-53E4E1E8A05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DC59F-6646-4F29-9834-02FCFEF3B817}" type="datetimeFigureOut">
              <a:rPr lang="en-US" smtClean="0"/>
              <a:pPr/>
              <a:t>4/14/2020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608D5A-871F-4702-8308-53E4E1E8A05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DC59F-6646-4F29-9834-02FCFEF3B817}" type="datetimeFigureOut">
              <a:rPr lang="en-US" smtClean="0"/>
              <a:pPr/>
              <a:t>4/14/2020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608D5A-871F-4702-8308-53E4E1E8A05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DC59F-6646-4F29-9834-02FCFEF3B817}" type="datetimeFigureOut">
              <a:rPr lang="en-US" smtClean="0"/>
              <a:pPr/>
              <a:t>4/14/2020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608D5A-871F-4702-8308-53E4E1E8A05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DC59F-6646-4F29-9834-02FCFEF3B817}" type="datetimeFigureOut">
              <a:rPr lang="en-US" smtClean="0"/>
              <a:pPr/>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608D5A-871F-4702-8308-53E4E1E8A05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DC59F-6646-4F29-9834-02FCFEF3B817}" type="datetimeFigureOut">
              <a:rPr lang="en-US" smtClean="0"/>
              <a:pPr/>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608D5A-871F-4702-8308-53E4E1E8A05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DC59F-6646-4F29-9834-02FCFEF3B817}" type="datetimeFigureOut">
              <a:rPr lang="en-US" smtClean="0"/>
              <a:pPr/>
              <a:t>4/14/2020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608D5A-871F-4702-8308-53E4E1E8A05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file:///D:\V&#361;%20Th&#224;nh%20An\Nho-On-Thay-Co-Mat-Ngoc.mp3"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p:txBody>
          <a:bodyPr/>
          <a:lstStyle/>
          <a:p>
            <a:pPr eaLnBrk="1" hangingPunct="1"/>
            <a:endParaRPr lang="en-US"/>
          </a:p>
        </p:txBody>
      </p:sp>
      <p:sp>
        <p:nvSpPr>
          <p:cNvPr id="35843" name="Rectangle 3"/>
          <p:cNvSpPr>
            <a:spLocks noGrp="1" noChangeArrowheads="1"/>
          </p:cNvSpPr>
          <p:nvPr>
            <p:ph type="subTitle" idx="1"/>
          </p:nvPr>
        </p:nvSpPr>
        <p:spPr/>
        <p:txBody>
          <a:bodyPr/>
          <a:lstStyle/>
          <a:p>
            <a:pPr eaLnBrk="1" hangingPunct="1"/>
            <a:endParaRPr lang="en-US"/>
          </a:p>
        </p:txBody>
      </p:sp>
      <p:pic>
        <p:nvPicPr>
          <p:cNvPr id="2052" name="Picture 4" descr="nho-va-nghi-nhan-ngay-nha-giao-viet-nam-nam-nay-121108"/>
          <p:cNvPicPr>
            <a:picLocks noChangeAspect="1" noChangeArrowheads="1"/>
          </p:cNvPicPr>
          <p:nvPr/>
        </p:nvPicPr>
        <p:blipFill>
          <a:blip r:embed="rId3"/>
          <a:srcRect/>
          <a:stretch>
            <a:fillRect/>
          </a:stretch>
        </p:blipFill>
        <p:spPr bwMode="auto">
          <a:xfrm>
            <a:off x="-533400" y="0"/>
            <a:ext cx="9677400" cy="7258050"/>
          </a:xfrm>
          <a:prstGeom prst="rect">
            <a:avLst/>
          </a:prstGeom>
          <a:noFill/>
          <a:ln w="9525">
            <a:noFill/>
            <a:miter lim="800000"/>
            <a:headEnd/>
            <a:tailEnd/>
          </a:ln>
        </p:spPr>
      </p:pic>
      <p:sp>
        <p:nvSpPr>
          <p:cNvPr id="2053" name="WordArt 6" descr="Narrow vertical"/>
          <p:cNvSpPr>
            <a:spLocks noChangeArrowheads="1" noChangeShapeType="1" noTextEdit="1"/>
          </p:cNvSpPr>
          <p:nvPr/>
        </p:nvSpPr>
        <p:spPr bwMode="auto">
          <a:xfrm>
            <a:off x="-36513" y="260350"/>
            <a:ext cx="8588376" cy="1439863"/>
          </a:xfrm>
          <a:prstGeom prst="rect">
            <a:avLst/>
          </a:prstGeom>
        </p:spPr>
        <p:txBody>
          <a:bodyPr wrap="none" fromWordArt="1">
            <a:prstTxWarp prst="textInflate">
              <a:avLst>
                <a:gd name="adj" fmla="val 13634"/>
              </a:avLst>
            </a:prstTxWarp>
          </a:bodyPr>
          <a:lstStyle/>
          <a:p>
            <a:pPr algn="ctr"/>
            <a:r>
              <a:rPr lang="en-US" sz="3600" kern="10" dirty="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Times New Roman"/>
                <a:cs typeface="Times New Roman"/>
              </a:rPr>
              <a:t>CHÀO MỪNG QUÝ THẦY, CÔ !</a:t>
            </a:r>
          </a:p>
        </p:txBody>
      </p:sp>
      <p:pic>
        <p:nvPicPr>
          <p:cNvPr id="35848" name="Nho-On-Thay-Co-Mat-Ngoc.mp3">
            <a:hlinkClick r:id="" action="ppaction://media"/>
          </p:cNvPr>
          <p:cNvPicPr>
            <a:picLocks noRot="1" noChangeAspect="1" noChangeArrowheads="1"/>
          </p:cNvPicPr>
          <p:nvPr>
            <a:audioFile r:link="rId1"/>
          </p:nvPr>
        </p:nvPicPr>
        <p:blipFill>
          <a:blip r:embed="rId4"/>
          <a:srcRect/>
          <a:stretch>
            <a:fillRect/>
          </a:stretch>
        </p:blipFill>
        <p:spPr bwMode="auto">
          <a:xfrm>
            <a:off x="8839200" y="6858000"/>
            <a:ext cx="304800" cy="304800"/>
          </a:xfrm>
          <a:prstGeom prst="rect">
            <a:avLst/>
          </a:prstGeom>
          <a:noFill/>
          <a:ln w="9525">
            <a:noFill/>
            <a:miter lim="800000"/>
            <a:headEnd/>
            <a:tailEnd/>
          </a:ln>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nodePh="1">
                                  <p:stCondLst>
                                    <p:cond delay="0"/>
                                  </p:stCondLst>
                                  <p:endCondLst>
                                    <p:cond evt="begin" delay="0">
                                      <p:tn val="5"/>
                                    </p:cond>
                                  </p:endCondLst>
                                  <p:childTnLst>
                                    <p:set>
                                      <p:cBhvr>
                                        <p:cTn id="6" dur="1" fill="hold">
                                          <p:stCondLst>
                                            <p:cond delay="0"/>
                                          </p:stCondLst>
                                        </p:cTn>
                                        <p:tgtEl>
                                          <p:spTgt spid="35842"/>
                                        </p:tgtEl>
                                        <p:attrNameLst>
                                          <p:attrName>style.visibility</p:attrName>
                                        </p:attrNameLst>
                                      </p:cBhvr>
                                      <p:to>
                                        <p:strVal val="visible"/>
                                      </p:to>
                                    </p:set>
                                    <p:animEffect transition="in" filter="fade">
                                      <p:cBhvr>
                                        <p:cTn id="7" dur="800" decel="100000"/>
                                        <p:tgtEl>
                                          <p:spTgt spid="35842"/>
                                        </p:tgtEl>
                                      </p:cBhvr>
                                    </p:animEffect>
                                    <p:anim calcmode="lin" valueType="num">
                                      <p:cBhvr>
                                        <p:cTn id="8" dur="800" decel="100000" fill="hold"/>
                                        <p:tgtEl>
                                          <p:spTgt spid="35842"/>
                                        </p:tgtEl>
                                        <p:attrNameLst>
                                          <p:attrName>style.rotation</p:attrName>
                                        </p:attrNameLst>
                                      </p:cBhvr>
                                      <p:tavLst>
                                        <p:tav tm="0">
                                          <p:val>
                                            <p:fltVal val="-90"/>
                                          </p:val>
                                        </p:tav>
                                        <p:tav tm="100000">
                                          <p:val>
                                            <p:fltVal val="0"/>
                                          </p:val>
                                        </p:tav>
                                      </p:tavLst>
                                    </p:anim>
                                    <p:anim calcmode="lin" valueType="num">
                                      <p:cBhvr>
                                        <p:cTn id="9" dur="800" decel="100000" fill="hold"/>
                                        <p:tgtEl>
                                          <p:spTgt spid="35842"/>
                                        </p:tgtEl>
                                        <p:attrNameLst>
                                          <p:attrName>ppt_x</p:attrName>
                                        </p:attrNameLst>
                                      </p:cBhvr>
                                      <p:tavLst>
                                        <p:tav tm="0">
                                          <p:val>
                                            <p:strVal val="#ppt_x+0.4"/>
                                          </p:val>
                                        </p:tav>
                                        <p:tav tm="100000">
                                          <p:val>
                                            <p:strVal val="#ppt_x-0.05"/>
                                          </p:val>
                                        </p:tav>
                                      </p:tavLst>
                                    </p:anim>
                                    <p:anim calcmode="lin" valueType="num">
                                      <p:cBhvr>
                                        <p:cTn id="10" dur="800" decel="100000" fill="hold"/>
                                        <p:tgtEl>
                                          <p:spTgt spid="3584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584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584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nodePh="1">
                                  <p:stCondLst>
                                    <p:cond delay="0"/>
                                  </p:stCondLst>
                                  <p:endCondLst>
                                    <p:cond evt="begin" delay="0">
                                      <p:tn val="15"/>
                                    </p:cond>
                                  </p:endCondLst>
                                  <p:childTnLst>
                                    <p:set>
                                      <p:cBhvr>
                                        <p:cTn id="16" dur="1" fill="hold">
                                          <p:stCondLst>
                                            <p:cond delay="0"/>
                                          </p:stCondLst>
                                        </p:cTn>
                                        <p:tgtEl>
                                          <p:spTgt spid="35843">
                                            <p:txEl>
                                              <p:pRg st="0" end="0"/>
                                            </p:txEl>
                                          </p:spTgt>
                                        </p:tgtEl>
                                        <p:attrNameLst>
                                          <p:attrName>style.visibility</p:attrName>
                                        </p:attrNameLst>
                                      </p:cBhvr>
                                      <p:to>
                                        <p:strVal val="visible"/>
                                      </p:to>
                                    </p:set>
                                    <p:animEffect transition="in" filter="fade">
                                      <p:cBhvr>
                                        <p:cTn id="17" dur="1000"/>
                                        <p:tgtEl>
                                          <p:spTgt spid="35843">
                                            <p:txEl>
                                              <p:pRg st="0" end="0"/>
                                            </p:txEl>
                                          </p:spTgt>
                                        </p:tgtEl>
                                      </p:cBhvr>
                                    </p:animEffect>
                                    <p:anim calcmode="lin" valueType="num">
                                      <p:cBhvr>
                                        <p:cTn id="18" dur="10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5843">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 presetClass="mediacall" presetSubtype="0" fill="hold" nodeType="afterEffect">
                                  <p:stCondLst>
                                    <p:cond delay="0"/>
                                  </p:stCondLst>
                                  <p:childTnLst>
                                    <p:cmd type="call" cmd="playFrom(0.0)">
                                      <p:cBhvr>
                                        <p:cTn id="22" dur="230141" fill="hold"/>
                                        <p:tgtEl>
                                          <p:spTgt spid="358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35848"/>
                </p:tgtEl>
              </p:cMediaNode>
            </p:audio>
          </p:childTnLst>
        </p:cTn>
      </p:par>
    </p:tnLst>
    <p:bldLst>
      <p:bldP spid="35842" grpId="0"/>
      <p:bldP spid="3584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4" y="0"/>
            <a:ext cx="913127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81" y="2547365"/>
            <a:ext cx="3923928" cy="32403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27584" y="1916832"/>
            <a:ext cx="5760640" cy="461665"/>
          </a:xfrm>
          <a:prstGeom prst="rect">
            <a:avLst/>
          </a:prstGeom>
          <a:noFill/>
        </p:spPr>
        <p:txBody>
          <a:bodyPr wrap="square" rtlCol="0">
            <a:spAutoFit/>
          </a:bodyPr>
          <a:lstStyle/>
          <a:p>
            <a:r>
              <a:rPr lang="en-US" sz="2400" dirty="0">
                <a:latin typeface="Times New Roman" pitchFamily="18" charset="0"/>
                <a:cs typeface="Times New Roman" pitchFamily="18" charset="0"/>
              </a:rPr>
              <a:t>2. </a:t>
            </a:r>
            <a:r>
              <a:rPr lang="en-US" sz="2400" dirty="0" err="1">
                <a:latin typeface="Times New Roman" pitchFamily="18" charset="0"/>
                <a:cs typeface="Times New Roman" pitchFamily="18" charset="0"/>
              </a:rPr>
              <a:t>Quy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a:t>
            </a: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98" y="2382153"/>
            <a:ext cx="4959421" cy="357078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084168" y="2378497"/>
            <a:ext cx="1872208" cy="6904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035" y="2547365"/>
            <a:ext cx="5005423" cy="32403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81" y="2349422"/>
            <a:ext cx="4802938" cy="363624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228184" y="2431340"/>
            <a:ext cx="2376264" cy="584775"/>
          </a:xfrm>
          <a:prstGeom prst="rect">
            <a:avLst/>
          </a:prstGeom>
          <a:noFill/>
        </p:spPr>
        <p:txBody>
          <a:bodyPr wrap="square" rtlCol="0">
            <a:spAutoFit/>
          </a:bodyPr>
          <a:lstStyle/>
          <a:p>
            <a:r>
              <a:rPr lang="en-US" sz="3200" i="1" dirty="0" err="1">
                <a:solidFill>
                  <a:schemeClr val="bg1"/>
                </a:solidFill>
                <a:latin typeface="Times New Roman" pitchFamily="18" charset="0"/>
                <a:cs typeface="Times New Roman" pitchFamily="18" charset="0"/>
              </a:rPr>
              <a:t>Tiểu</a:t>
            </a:r>
            <a:r>
              <a:rPr lang="en-US" sz="3200" i="1" dirty="0">
                <a:solidFill>
                  <a:schemeClr val="bg1"/>
                </a:solidFill>
                <a:latin typeface="Times New Roman" pitchFamily="18" charset="0"/>
                <a:cs typeface="Times New Roman" pitchFamily="18" charset="0"/>
              </a:rPr>
              <a:t> </a:t>
            </a:r>
            <a:r>
              <a:rPr lang="en-US" sz="3200" i="1" dirty="0" err="1">
                <a:solidFill>
                  <a:schemeClr val="bg1"/>
                </a:solidFill>
                <a:latin typeface="Times New Roman" pitchFamily="18" charset="0"/>
                <a:cs typeface="Times New Roman" pitchFamily="18" charset="0"/>
              </a:rPr>
              <a:t>học</a:t>
            </a:r>
            <a:endParaRPr lang="en-US" sz="3200" i="1" dirty="0">
              <a:solidFill>
                <a:schemeClr val="bg1"/>
              </a:solidFill>
              <a:latin typeface="Times New Roman" pitchFamily="18" charset="0"/>
              <a:cs typeface="Times New Roman" pitchFamily="18" charset="0"/>
            </a:endParaRPr>
          </a:p>
        </p:txBody>
      </p:sp>
      <p:cxnSp>
        <p:nvCxnSpPr>
          <p:cNvPr id="8" name="Straight Arrow Connector 7"/>
          <p:cNvCxnSpPr>
            <a:stCxn id="5" idx="2"/>
          </p:cNvCxnSpPr>
          <p:nvPr/>
        </p:nvCxnSpPr>
        <p:spPr>
          <a:xfrm>
            <a:off x="7020272" y="3068960"/>
            <a:ext cx="0" cy="576064"/>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760132" y="3645024"/>
            <a:ext cx="2520280"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880573" y="3555013"/>
            <a:ext cx="2232248" cy="954107"/>
          </a:xfrm>
          <a:prstGeom prst="rect">
            <a:avLst/>
          </a:prstGeom>
          <a:noFill/>
        </p:spPr>
        <p:txBody>
          <a:bodyPr wrap="square" rtlCol="0">
            <a:spAutoFit/>
          </a:bodyPr>
          <a:lstStyle/>
          <a:p>
            <a:pPr algn="ctr"/>
            <a:r>
              <a:rPr lang="en-US" sz="2800" i="1" dirty="0" err="1">
                <a:solidFill>
                  <a:schemeClr val="bg1"/>
                </a:solidFill>
                <a:latin typeface="Times New Roman" pitchFamily="18" charset="0"/>
                <a:cs typeface="Times New Roman" pitchFamily="18" charset="0"/>
              </a:rPr>
              <a:t>Trung</a:t>
            </a:r>
            <a:r>
              <a:rPr lang="en-US" sz="2800" i="1" dirty="0">
                <a:solidFill>
                  <a:schemeClr val="bg1"/>
                </a:solidFill>
                <a:latin typeface="Times New Roman" pitchFamily="18" charset="0"/>
                <a:cs typeface="Times New Roman" pitchFamily="18" charset="0"/>
              </a:rPr>
              <a:t> </a:t>
            </a:r>
            <a:r>
              <a:rPr lang="en-US" sz="2800" i="1" dirty="0" err="1">
                <a:solidFill>
                  <a:schemeClr val="bg1"/>
                </a:solidFill>
                <a:latin typeface="Times New Roman" pitchFamily="18" charset="0"/>
                <a:cs typeface="Times New Roman" pitchFamily="18" charset="0"/>
              </a:rPr>
              <a:t>học</a:t>
            </a:r>
            <a:r>
              <a:rPr lang="en-US" sz="2800" i="1" dirty="0">
                <a:solidFill>
                  <a:schemeClr val="bg1"/>
                </a:solidFill>
                <a:latin typeface="Times New Roman" pitchFamily="18" charset="0"/>
                <a:cs typeface="Times New Roman" pitchFamily="18" charset="0"/>
              </a:rPr>
              <a:t> </a:t>
            </a:r>
          </a:p>
          <a:p>
            <a:pPr algn="ctr"/>
            <a:r>
              <a:rPr lang="en-US" sz="2800" i="1" dirty="0" err="1">
                <a:solidFill>
                  <a:schemeClr val="bg1"/>
                </a:solidFill>
                <a:latin typeface="Times New Roman" pitchFamily="18" charset="0"/>
                <a:cs typeface="Times New Roman" pitchFamily="18" charset="0"/>
              </a:rPr>
              <a:t>cơ</a:t>
            </a:r>
            <a:r>
              <a:rPr lang="en-US" sz="2800" i="1" dirty="0">
                <a:solidFill>
                  <a:schemeClr val="bg1"/>
                </a:solidFill>
                <a:latin typeface="Times New Roman" pitchFamily="18" charset="0"/>
                <a:cs typeface="Times New Roman" pitchFamily="18" charset="0"/>
              </a:rPr>
              <a:t> </a:t>
            </a:r>
            <a:r>
              <a:rPr lang="en-US" sz="2800" i="1" dirty="0" err="1">
                <a:solidFill>
                  <a:schemeClr val="bg1"/>
                </a:solidFill>
                <a:latin typeface="Times New Roman" pitchFamily="18" charset="0"/>
                <a:cs typeface="Times New Roman" pitchFamily="18" charset="0"/>
              </a:rPr>
              <a:t>sở</a:t>
            </a:r>
            <a:endParaRPr lang="en-US" sz="2800" i="1" dirty="0">
              <a:solidFill>
                <a:schemeClr val="bg1"/>
              </a:solidFill>
              <a:latin typeface="Times New Roman" pitchFamily="18" charset="0"/>
              <a:cs typeface="Times New Roman" pitchFamily="18" charset="0"/>
            </a:endParaRPr>
          </a:p>
        </p:txBody>
      </p:sp>
      <p:cxnSp>
        <p:nvCxnSpPr>
          <p:cNvPr id="12" name="Straight Arrow Connector 11"/>
          <p:cNvCxnSpPr/>
          <p:nvPr/>
        </p:nvCxnSpPr>
        <p:spPr>
          <a:xfrm>
            <a:off x="7020272" y="4509120"/>
            <a:ext cx="0" cy="576064"/>
          </a:xfrm>
          <a:prstGeom prst="straightConnector1">
            <a:avLst/>
          </a:prstGeom>
          <a:ln w="66675">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922150" y="5052455"/>
            <a:ext cx="2196244" cy="9004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926271" y="5085184"/>
            <a:ext cx="2196244" cy="830997"/>
          </a:xfrm>
          <a:prstGeom prst="rect">
            <a:avLst/>
          </a:prstGeom>
          <a:noFill/>
        </p:spPr>
        <p:txBody>
          <a:bodyPr wrap="square" rtlCol="0">
            <a:spAutoFit/>
          </a:bodyPr>
          <a:lstStyle/>
          <a:p>
            <a:pPr algn="ctr"/>
            <a:r>
              <a:rPr lang="en-US" sz="2400" i="1" dirty="0" err="1">
                <a:solidFill>
                  <a:schemeClr val="bg1"/>
                </a:solidFill>
                <a:latin typeface="Times New Roman" pitchFamily="18" charset="0"/>
                <a:cs typeface="Times New Roman" pitchFamily="18" charset="0"/>
              </a:rPr>
              <a:t>Trung</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học</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phổ</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thông</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chuyên</a:t>
            </a:r>
            <a:r>
              <a:rPr lang="en-US" sz="2400" i="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10032189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2"/>
                                        </p:tgtEl>
                                        <p:attrNameLst>
                                          <p:attrName>style.visibility</p:attrName>
                                        </p:attrNameLst>
                                      </p:cBhvr>
                                      <p:to>
                                        <p:strVal val="visible"/>
                                      </p:to>
                                    </p:set>
                                    <p:animEffect transition="in" filter="fade">
                                      <p:cBhvr>
                                        <p:cTn id="12" dur="500"/>
                                        <p:tgtEl>
                                          <p:spTgt spid="41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500"/>
                                        <p:tgtEl>
                                          <p:spTgt spid="41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fade">
                                      <p:cBhvr>
                                        <p:cTn id="22" dur="500"/>
                                        <p:tgtEl>
                                          <p:spTgt spid="410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03"/>
                                        </p:tgtEl>
                                        <p:attrNameLst>
                                          <p:attrName>style.visibility</p:attrName>
                                        </p:attrNameLst>
                                      </p:cBhvr>
                                      <p:to>
                                        <p:strVal val="visible"/>
                                      </p:to>
                                    </p:set>
                                    <p:animEffect transition="in" filter="fade">
                                      <p:cBhvr>
                                        <p:cTn id="27" dur="500"/>
                                        <p:tgtEl>
                                          <p:spTgt spid="410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9" grpId="0" animBg="1"/>
      <p:bldP spid="10" grpId="0"/>
      <p:bldP spid="13"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440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27584" y="1916832"/>
            <a:ext cx="6624736" cy="584775"/>
          </a:xfrm>
          <a:prstGeom prst="rect">
            <a:avLst/>
          </a:prstGeom>
          <a:noFill/>
        </p:spPr>
        <p:txBody>
          <a:bodyPr wrap="square" rtlCol="0">
            <a:spAutoFit/>
          </a:bodyPr>
          <a:lstStyle/>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Quy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định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tập</a:t>
            </a:r>
            <a:r>
              <a:rPr lang="en-US" sz="3200"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4" name="TextBox 3"/>
              <p:cNvSpPr txBox="1"/>
              <p:nvPr/>
            </p:nvSpPr>
            <p:spPr>
              <a:xfrm>
                <a:off x="683568" y="2609329"/>
                <a:ext cx="7272808" cy="461665"/>
              </a:xfrm>
              <a:prstGeom prst="rect">
                <a:avLst/>
              </a:prstGeom>
              <a:noFill/>
            </p:spPr>
            <p:txBody>
              <a:bodyPr wrap="square" rtlCol="0">
                <a:spAutoFit/>
              </a:bodyPr>
              <a:lstStyle/>
              <a:p>
                <a14:m>
                  <m:oMath xmlns:m="http://schemas.openxmlformats.org/officeDocument/2006/math">
                    <m:r>
                      <a:rPr lang="en-US" sz="2400" b="1" i="0" smtClean="0">
                        <a:latin typeface="Cambria Math"/>
                        <a:ea typeface="Cambria Math"/>
                      </a:rPr>
                      <m:t>∗</m:t>
                    </m:r>
                  </m:oMath>
                </a14:m>
                <a:r>
                  <a:rPr lang="en-US" sz="2400" b="1" dirty="0" err="1"/>
                  <a:t>Học</a:t>
                </a:r>
                <a:r>
                  <a:rPr lang="en-US" sz="2400" b="1" dirty="0"/>
                  <a:t> </a:t>
                </a:r>
                <a:r>
                  <a:rPr lang="en-US" sz="2400" b="1" dirty="0" err="1"/>
                  <a:t>tập</a:t>
                </a:r>
                <a:r>
                  <a:rPr lang="en-US" sz="2400" b="1" dirty="0"/>
                  <a:t> </a:t>
                </a:r>
                <a:r>
                  <a:rPr lang="en-US" sz="2400" b="1" dirty="0" err="1"/>
                  <a:t>là</a:t>
                </a:r>
                <a:r>
                  <a:rPr lang="en-US" sz="2400" b="1" dirty="0"/>
                  <a:t> </a:t>
                </a:r>
                <a:r>
                  <a:rPr lang="en-US" sz="2400" b="1" u="sng" dirty="0" err="1"/>
                  <a:t>quyền</a:t>
                </a:r>
                <a:r>
                  <a:rPr lang="en-US" sz="2400" b="1" dirty="0"/>
                  <a:t> </a:t>
                </a:r>
                <a:r>
                  <a:rPr lang="en-US" sz="2400" b="1" dirty="0" err="1"/>
                  <a:t>và</a:t>
                </a:r>
                <a:r>
                  <a:rPr lang="en-US" sz="2400" b="1" dirty="0"/>
                  <a:t> </a:t>
                </a:r>
                <a:r>
                  <a:rPr lang="en-US" sz="2400" b="1" u="sng" dirty="0" err="1"/>
                  <a:t>nghĩa</a:t>
                </a:r>
                <a:r>
                  <a:rPr lang="en-US" sz="2400" b="1" u="sng" dirty="0"/>
                  <a:t> </a:t>
                </a:r>
                <a:r>
                  <a:rPr lang="en-US" sz="2400" b="1" u="sng" dirty="0" err="1"/>
                  <a:t>vụ</a:t>
                </a:r>
                <a:r>
                  <a:rPr lang="en-US" sz="2400" b="1" u="sng" dirty="0"/>
                  <a:t> </a:t>
                </a:r>
                <a:r>
                  <a:rPr lang="en-US" sz="2400" b="1" dirty="0" err="1"/>
                  <a:t>của</a:t>
                </a:r>
                <a:r>
                  <a:rPr lang="en-US" sz="2400" b="1" dirty="0"/>
                  <a:t> </a:t>
                </a:r>
                <a:r>
                  <a:rPr lang="en-US" sz="2400" b="1" dirty="0" err="1"/>
                  <a:t>mỗi</a:t>
                </a:r>
                <a:r>
                  <a:rPr lang="en-US" sz="2400" b="1" dirty="0"/>
                  <a:t> </a:t>
                </a:r>
                <a:r>
                  <a:rPr lang="en-US" sz="2400" b="1" u="sng" dirty="0" err="1"/>
                  <a:t>công</a:t>
                </a:r>
                <a:r>
                  <a:rPr lang="en-US" sz="2400" b="1" u="sng" dirty="0"/>
                  <a:t> </a:t>
                </a:r>
                <a:r>
                  <a:rPr lang="en-US" sz="2400" b="1" u="sng" dirty="0" err="1"/>
                  <a:t>dân</a:t>
                </a:r>
                <a:r>
                  <a:rPr lang="en-US" sz="2400" b="1" dirty="0"/>
                  <a:t>.</a:t>
                </a:r>
              </a:p>
            </p:txBody>
          </p:sp>
        </mc:Choice>
        <mc:Fallback xmlns="">
          <p:sp>
            <p:nvSpPr>
              <p:cNvPr id="4" name="TextBox 3"/>
              <p:cNvSpPr txBox="1">
                <a:spLocks noRot="1" noChangeAspect="1" noMove="1" noResize="1" noEditPoints="1" noAdjustHandles="1" noChangeArrowheads="1" noChangeShapeType="1" noTextEdit="1"/>
              </p:cNvSpPr>
              <p:nvPr/>
            </p:nvSpPr>
            <p:spPr>
              <a:xfrm>
                <a:off x="683568" y="2609329"/>
                <a:ext cx="7272808" cy="461665"/>
              </a:xfrm>
              <a:prstGeom prst="rect">
                <a:avLst/>
              </a:prstGeom>
              <a:blipFill rotWithShape="1">
                <a:blip r:embed="rId3"/>
                <a:stretch>
                  <a:fillRect t="-10526" b="-28947"/>
                </a:stretch>
              </a:blipFill>
            </p:spPr>
            <p:txBody>
              <a:bodyPr/>
              <a:lstStyle/>
              <a:p>
                <a:r>
                  <a:rPr lang="en-US">
                    <a:noFill/>
                  </a:rPr>
                  <a:t> </a:t>
                </a:r>
              </a:p>
            </p:txBody>
          </p:sp>
        </mc:Fallback>
      </mc:AlternateContent>
      <p:sp>
        <p:nvSpPr>
          <p:cNvPr id="6" name="TextBox 5"/>
          <p:cNvSpPr txBox="1"/>
          <p:nvPr/>
        </p:nvSpPr>
        <p:spPr>
          <a:xfrm>
            <a:off x="827584" y="3136954"/>
            <a:ext cx="6768752" cy="1569660"/>
          </a:xfrm>
          <a:prstGeom prst="rect">
            <a:avLst/>
          </a:prstGeom>
          <a:noFill/>
        </p:spPr>
        <p:txBody>
          <a:bodyPr wrap="square" rtlCol="0">
            <a:spAutoFit/>
          </a:bodyPr>
          <a:lstStyle/>
          <a:p>
            <a:pPr marL="342900" indent="-342900">
              <a:buFontTx/>
              <a:buChar char="-"/>
            </a:pPr>
            <a:r>
              <a:rPr lang="en-US" sz="2400" dirty="0" err="1"/>
              <a:t>Có</a:t>
            </a:r>
            <a:r>
              <a:rPr lang="en-US" sz="2400" dirty="0"/>
              <a:t> </a:t>
            </a:r>
            <a:r>
              <a:rPr lang="en-US" sz="2400" dirty="0" err="1"/>
              <a:t>thể</a:t>
            </a:r>
            <a:r>
              <a:rPr lang="en-US" sz="2400" dirty="0"/>
              <a:t> </a:t>
            </a:r>
            <a:r>
              <a:rPr lang="en-US" sz="2400" dirty="0" err="1"/>
              <a:t>học</a:t>
            </a:r>
            <a:r>
              <a:rPr lang="en-US" sz="2400" dirty="0"/>
              <a:t> </a:t>
            </a:r>
            <a:r>
              <a:rPr lang="en-US" sz="2400" dirty="0" err="1"/>
              <a:t>không</a:t>
            </a:r>
            <a:r>
              <a:rPr lang="en-US" sz="2400" dirty="0"/>
              <a:t> </a:t>
            </a:r>
            <a:r>
              <a:rPr lang="en-US" sz="2400" dirty="0" err="1"/>
              <a:t>hạn</a:t>
            </a:r>
            <a:r>
              <a:rPr lang="en-US" sz="2400" dirty="0"/>
              <a:t> </a:t>
            </a:r>
            <a:r>
              <a:rPr lang="en-US" sz="2400" dirty="0" err="1"/>
              <a:t>chế</a:t>
            </a:r>
            <a:r>
              <a:rPr lang="en-US" sz="2400" dirty="0"/>
              <a:t>.</a:t>
            </a:r>
          </a:p>
          <a:p>
            <a:pPr marL="342900" indent="-342900">
              <a:buFontTx/>
              <a:buChar char="-"/>
            </a:pPr>
            <a:r>
              <a:rPr lang="en-US" sz="2400" dirty="0" err="1"/>
              <a:t>Học</a:t>
            </a:r>
            <a:r>
              <a:rPr lang="en-US" sz="2400" dirty="0"/>
              <a:t> </a:t>
            </a:r>
            <a:r>
              <a:rPr lang="en-US" sz="2400" dirty="0" err="1"/>
              <a:t>bất</a:t>
            </a:r>
            <a:r>
              <a:rPr lang="en-US" sz="2400" dirty="0"/>
              <a:t> </a:t>
            </a:r>
            <a:r>
              <a:rPr lang="en-US" sz="2400" dirty="0" err="1"/>
              <a:t>kì</a:t>
            </a:r>
            <a:r>
              <a:rPr lang="en-US" sz="2400" dirty="0"/>
              <a:t> </a:t>
            </a:r>
            <a:r>
              <a:rPr lang="en-US" sz="2400" dirty="0" err="1"/>
              <a:t>nghành</a:t>
            </a:r>
            <a:r>
              <a:rPr lang="en-US" sz="2400" dirty="0"/>
              <a:t> </a:t>
            </a:r>
            <a:r>
              <a:rPr lang="en-US" sz="2400" dirty="0" err="1"/>
              <a:t>nghề</a:t>
            </a:r>
            <a:r>
              <a:rPr lang="en-US" sz="2400" dirty="0"/>
              <a:t> </a:t>
            </a:r>
            <a:r>
              <a:rPr lang="en-US" sz="2400" dirty="0" err="1"/>
              <a:t>nào</a:t>
            </a:r>
            <a:r>
              <a:rPr lang="en-US" sz="2400" dirty="0"/>
              <a:t> </a:t>
            </a:r>
            <a:r>
              <a:rPr lang="en-US" sz="2400" dirty="0" err="1"/>
              <a:t>thích</a:t>
            </a:r>
            <a:r>
              <a:rPr lang="en-US" sz="2400" dirty="0"/>
              <a:t> </a:t>
            </a:r>
            <a:r>
              <a:rPr lang="en-US" sz="2400" dirty="0" err="1"/>
              <a:t>hợp</a:t>
            </a:r>
            <a:r>
              <a:rPr lang="en-US" sz="2400" dirty="0"/>
              <a:t> </a:t>
            </a:r>
            <a:r>
              <a:rPr lang="en-US" sz="2400" dirty="0" err="1"/>
              <a:t>với</a:t>
            </a:r>
            <a:r>
              <a:rPr lang="en-US" sz="2400" dirty="0"/>
              <a:t> </a:t>
            </a:r>
            <a:r>
              <a:rPr lang="en-US" sz="2400" dirty="0" err="1"/>
              <a:t>mình</a:t>
            </a:r>
            <a:r>
              <a:rPr lang="en-US" sz="2400" dirty="0"/>
              <a:t>.</a:t>
            </a:r>
          </a:p>
          <a:p>
            <a:pPr marL="342900" indent="-342900">
              <a:buFontTx/>
              <a:buChar char="-"/>
            </a:pPr>
            <a:r>
              <a:rPr lang="en-US" sz="2400" dirty="0" err="1"/>
              <a:t>Tùy</a:t>
            </a:r>
            <a:r>
              <a:rPr lang="en-US" sz="2400" dirty="0"/>
              <a:t> </a:t>
            </a:r>
            <a:r>
              <a:rPr lang="en-US" sz="2400" dirty="0" err="1"/>
              <a:t>điều</a:t>
            </a:r>
            <a:r>
              <a:rPr lang="en-US" sz="2400" dirty="0"/>
              <a:t> </a:t>
            </a:r>
            <a:r>
              <a:rPr lang="en-US" sz="2400" dirty="0" err="1"/>
              <a:t>kiện</a:t>
            </a:r>
            <a:r>
              <a:rPr lang="en-US" sz="2400" dirty="0"/>
              <a:t> </a:t>
            </a:r>
            <a:r>
              <a:rPr lang="en-US" sz="2400" dirty="0" err="1"/>
              <a:t>mà</a:t>
            </a:r>
            <a:r>
              <a:rPr lang="en-US" sz="2400" dirty="0"/>
              <a:t> </a:t>
            </a:r>
            <a:r>
              <a:rPr lang="en-US" sz="2400" dirty="0" err="1"/>
              <a:t>học</a:t>
            </a:r>
            <a:r>
              <a:rPr lang="en-US" sz="2400" dirty="0"/>
              <a:t> </a:t>
            </a:r>
            <a:r>
              <a:rPr lang="en-US" sz="2400" dirty="0" err="1"/>
              <a:t>nhiều</a:t>
            </a:r>
            <a:r>
              <a:rPr lang="en-US" sz="2400" dirty="0"/>
              <a:t> </a:t>
            </a:r>
            <a:r>
              <a:rPr lang="en-US" sz="2400" dirty="0" err="1"/>
              <a:t>hình</a:t>
            </a:r>
            <a:r>
              <a:rPr lang="en-US" sz="2400" dirty="0"/>
              <a:t> </a:t>
            </a:r>
            <a:r>
              <a:rPr lang="en-US" sz="2400" dirty="0" err="1"/>
              <a:t>thức</a:t>
            </a:r>
            <a:r>
              <a:rPr lang="en-US" sz="2400" dirty="0"/>
              <a:t>.</a:t>
            </a:r>
          </a:p>
          <a:p>
            <a:pPr marL="342900" indent="-342900">
              <a:buFontTx/>
              <a:buChar char="-"/>
            </a:pPr>
            <a:endParaRPr lang="en-US" sz="2400" dirty="0"/>
          </a:p>
        </p:txBody>
      </p:sp>
      <p:sp>
        <p:nvSpPr>
          <p:cNvPr id="7" name="TextBox 6"/>
          <p:cNvSpPr txBox="1"/>
          <p:nvPr/>
        </p:nvSpPr>
        <p:spPr>
          <a:xfrm>
            <a:off x="687194" y="4476543"/>
            <a:ext cx="7848872" cy="1200329"/>
          </a:xfrm>
          <a:prstGeom prst="rect">
            <a:avLst/>
          </a:prstGeom>
          <a:noFill/>
        </p:spPr>
        <p:txBody>
          <a:bodyPr wrap="square" rtlCol="0">
            <a:spAutoFit/>
          </a:bodyPr>
          <a:lstStyle/>
          <a:p>
            <a:pPr marL="342900" indent="-342900">
              <a:buFont typeface="Arial" pitchFamily="34" charset="0"/>
              <a:buChar char="•"/>
            </a:pPr>
            <a:r>
              <a:rPr lang="en-US" sz="2400" dirty="0"/>
              <a:t> </a:t>
            </a:r>
            <a:r>
              <a:rPr lang="en-US" sz="2400" dirty="0" err="1"/>
              <a:t>Trẻ</a:t>
            </a:r>
            <a:r>
              <a:rPr lang="en-US" sz="2400" dirty="0"/>
              <a:t> </a:t>
            </a:r>
            <a:r>
              <a:rPr lang="en-US" sz="2400" dirty="0" err="1"/>
              <a:t>em</a:t>
            </a:r>
            <a:r>
              <a:rPr lang="en-US" sz="2400" dirty="0"/>
              <a:t> </a:t>
            </a:r>
            <a:r>
              <a:rPr lang="en-US" sz="2400" dirty="0" err="1"/>
              <a:t>có</a:t>
            </a:r>
            <a:r>
              <a:rPr lang="en-US" sz="2400" dirty="0"/>
              <a:t> </a:t>
            </a:r>
            <a:r>
              <a:rPr lang="en-US" sz="2400" dirty="0" err="1"/>
              <a:t>nghĩa</a:t>
            </a:r>
            <a:r>
              <a:rPr lang="en-US" sz="2400" dirty="0"/>
              <a:t> </a:t>
            </a:r>
            <a:r>
              <a:rPr lang="en-US" sz="2400" dirty="0" err="1"/>
              <a:t>vụ</a:t>
            </a:r>
            <a:r>
              <a:rPr lang="en-US" sz="2400" dirty="0"/>
              <a:t> </a:t>
            </a:r>
            <a:r>
              <a:rPr lang="en-US" sz="2400" dirty="0" err="1"/>
              <a:t>hoàn</a:t>
            </a:r>
            <a:r>
              <a:rPr lang="en-US" sz="2400" dirty="0"/>
              <a:t> </a:t>
            </a:r>
            <a:r>
              <a:rPr lang="en-US" sz="2400" dirty="0" err="1"/>
              <a:t>thành</a:t>
            </a:r>
            <a:r>
              <a:rPr lang="en-US" sz="2400" dirty="0"/>
              <a:t> </a:t>
            </a:r>
            <a:r>
              <a:rPr lang="en-US" sz="2400" dirty="0" err="1"/>
              <a:t>các</a:t>
            </a:r>
            <a:r>
              <a:rPr lang="en-US" sz="2400" dirty="0"/>
              <a:t> </a:t>
            </a:r>
            <a:r>
              <a:rPr lang="en-US" sz="2400" dirty="0" err="1"/>
              <a:t>cấp</a:t>
            </a:r>
            <a:r>
              <a:rPr lang="en-US" sz="2400" dirty="0"/>
              <a:t> </a:t>
            </a:r>
            <a:r>
              <a:rPr lang="en-US" sz="2400" dirty="0" err="1"/>
              <a:t>học</a:t>
            </a:r>
            <a:r>
              <a:rPr lang="en-US" sz="2400" dirty="0"/>
              <a:t> </a:t>
            </a:r>
            <a:r>
              <a:rPr lang="en-US" sz="2400" dirty="0" err="1"/>
              <a:t>phổ</a:t>
            </a:r>
            <a:r>
              <a:rPr lang="en-US" sz="2400" dirty="0"/>
              <a:t> </a:t>
            </a:r>
            <a:r>
              <a:rPr lang="en-US" sz="2400" dirty="0" err="1"/>
              <a:t>cập</a:t>
            </a:r>
            <a:r>
              <a:rPr lang="en-US" sz="2400" dirty="0"/>
              <a:t> </a:t>
            </a:r>
            <a:r>
              <a:rPr lang="en-US" sz="2400" dirty="0" err="1"/>
              <a:t>theo</a:t>
            </a:r>
            <a:r>
              <a:rPr lang="en-US" sz="2400" dirty="0"/>
              <a:t> </a:t>
            </a:r>
            <a:r>
              <a:rPr lang="en-US" sz="2400" dirty="0" err="1"/>
              <a:t>Nhà</a:t>
            </a:r>
            <a:r>
              <a:rPr lang="en-US" sz="2400" dirty="0"/>
              <a:t> </a:t>
            </a:r>
            <a:r>
              <a:rPr lang="en-US" sz="2400" dirty="0" err="1"/>
              <a:t>nước</a:t>
            </a:r>
            <a:r>
              <a:rPr lang="en-US" sz="2400" dirty="0"/>
              <a:t>.</a:t>
            </a:r>
          </a:p>
          <a:p>
            <a:pPr marL="342900" indent="-342900">
              <a:buFont typeface="Arial" pitchFamily="34" charset="0"/>
              <a:buChar char="•"/>
            </a:pPr>
            <a:r>
              <a:rPr lang="en-US" sz="2400" dirty="0" err="1"/>
              <a:t>Gia</a:t>
            </a:r>
            <a:r>
              <a:rPr lang="en-US" sz="2400" dirty="0"/>
              <a:t> </a:t>
            </a:r>
            <a:r>
              <a:rPr lang="en-US" sz="2400" dirty="0" err="1"/>
              <a:t>đình</a:t>
            </a:r>
            <a:r>
              <a:rPr lang="en-US" sz="2400" dirty="0"/>
              <a:t> </a:t>
            </a:r>
            <a:r>
              <a:rPr lang="en-US" sz="2400" dirty="0" err="1"/>
              <a:t>có</a:t>
            </a:r>
            <a:r>
              <a:rPr lang="en-US" sz="2400" dirty="0"/>
              <a:t> </a:t>
            </a:r>
            <a:r>
              <a:rPr lang="en-US" sz="2400" dirty="0" err="1"/>
              <a:t>trách</a:t>
            </a:r>
            <a:r>
              <a:rPr lang="en-US" sz="2400" dirty="0"/>
              <a:t> </a:t>
            </a:r>
            <a:r>
              <a:rPr lang="en-US" sz="2400" dirty="0" err="1"/>
              <a:t>nhiệm</a:t>
            </a:r>
            <a:r>
              <a:rPr lang="en-US" sz="2400" dirty="0"/>
              <a:t> </a:t>
            </a:r>
            <a:r>
              <a:rPr lang="en-US" sz="2400" dirty="0" err="1"/>
              <a:t>tạo</a:t>
            </a:r>
            <a:r>
              <a:rPr lang="en-US" sz="2400" dirty="0"/>
              <a:t> </a:t>
            </a:r>
            <a:r>
              <a:rPr lang="en-US" sz="2400" dirty="0" err="1"/>
              <a:t>điều</a:t>
            </a:r>
            <a:r>
              <a:rPr lang="en-US" sz="2400" dirty="0"/>
              <a:t> </a:t>
            </a:r>
            <a:r>
              <a:rPr lang="en-US" sz="2400" dirty="0" err="1"/>
              <a:t>kiện</a:t>
            </a:r>
            <a:r>
              <a:rPr lang="en-US" sz="2400" dirty="0"/>
              <a:t> </a:t>
            </a:r>
            <a:r>
              <a:rPr lang="en-US" sz="2400" dirty="0" err="1"/>
              <a:t>cho</a:t>
            </a:r>
            <a:r>
              <a:rPr lang="en-US" sz="2400" dirty="0"/>
              <a:t> con </a:t>
            </a:r>
            <a:r>
              <a:rPr lang="en-US" sz="2400" dirty="0" err="1"/>
              <a:t>em</a:t>
            </a:r>
            <a:r>
              <a:rPr lang="en-US" sz="2400" dirty="0"/>
              <a:t> </a:t>
            </a:r>
            <a:r>
              <a:rPr lang="en-US" sz="2400" dirty="0" err="1"/>
              <a:t>học</a:t>
            </a:r>
            <a:r>
              <a:rPr lang="en-US" sz="2400" dirty="0"/>
              <a:t> </a:t>
            </a:r>
            <a:r>
              <a:rPr lang="en-US" sz="2400" dirty="0" err="1"/>
              <a:t>tập</a:t>
            </a:r>
            <a:r>
              <a:rPr lang="en-US" sz="2400" dirty="0"/>
              <a:t>.</a:t>
            </a:r>
          </a:p>
        </p:txBody>
      </p:sp>
      <p:pic>
        <p:nvPicPr>
          <p:cNvPr id="5123"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42" b="99602" l="10000" r="90000">
                        <a14:foregroundMark x1="23582" y1="94632" x2="23582" y2="94632"/>
                        <a14:foregroundMark x1="12239" y1="99602" x2="12239" y2="99602"/>
                        <a14:foregroundMark x1="68507" y1="65805" x2="68507" y2="65805"/>
                        <a14:foregroundMark x1="42836" y1="64215" x2="60000" y2="48310"/>
                        <a14:foregroundMark x1="61343" y1="68986" x2="72090" y2="47316"/>
                        <a14:foregroundMark x1="80597" y1="73559" x2="81493" y2="70577"/>
                        <a14:foregroundMark x1="60448" y1="85686" x2="73731" y2="82306"/>
                        <a14:foregroundMark x1="85821" y1="43738" x2="84925" y2="39960"/>
                        <a14:foregroundMark x1="80448" y1="49503" x2="82090" y2="57058"/>
                        <a14:foregroundMark x1="57761" y1="14314" x2="62537" y2="27038"/>
                        <a14:foregroundMark x1="56567" y1="13121" x2="56567" y2="9940"/>
                        <a14:foregroundMark x1="70149" y1="37972" x2="58955" y2="43141"/>
                      </a14:backgroundRemoval>
                    </a14:imgEffect>
                  </a14:imgLayer>
                </a14:imgProps>
              </a:ext>
              <a:ext uri="{28A0092B-C50C-407E-A947-70E740481C1C}">
                <a14:useLocalDpi xmlns:a14="http://schemas.microsoft.com/office/drawing/2010/main" val="0"/>
              </a:ext>
            </a:extLst>
          </a:blip>
          <a:srcRect/>
          <a:stretch>
            <a:fillRect/>
          </a:stretch>
        </p:blipFill>
        <p:spPr bwMode="auto">
          <a:xfrm>
            <a:off x="3131840" y="2868080"/>
            <a:ext cx="6381750"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712" y="4293096"/>
            <a:ext cx="4104456" cy="242964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390099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6" presetClass="emph" presetSubtype="0" fill="hold" grpId="1" nodeType="withEffect">
                                  <p:stCondLst>
                                    <p:cond delay="0"/>
                                  </p:stCondLst>
                                  <p:iterate type="lt">
                                    <p:tmPct val="4000"/>
                                  </p:iterate>
                                  <p:childTnLst>
                                    <p:set>
                                      <p:cBhvr override="childStyle">
                                        <p:cTn id="9" dur="500" fill="hold"/>
                                        <p:tgtEl>
                                          <p:spTgt spid="4"/>
                                        </p:tgtEl>
                                        <p:attrNameLst>
                                          <p:attrName>style.color</p:attrName>
                                        </p:attrNameLst>
                                      </p:cBhvr>
                                      <p:to>
                                        <p:clrVal>
                                          <a:srgbClr val="FF0000"/>
                                        </p:clrVal>
                                      </p:to>
                                    </p:set>
                                    <p:set>
                                      <p:cBhvr>
                                        <p:cTn id="10" dur="500" fill="hold"/>
                                        <p:tgtEl>
                                          <p:spTgt spid="4"/>
                                        </p:tgtEl>
                                        <p:attrNameLst>
                                          <p:attrName>fillcolor</p:attrName>
                                        </p:attrNameLst>
                                      </p:cBhvr>
                                      <p:to>
                                        <p:clrVal>
                                          <a:srgbClr val="FF0000"/>
                                        </p:clrVal>
                                      </p:to>
                                    </p:set>
                                    <p:set>
                                      <p:cBhvr>
                                        <p:cTn id="11" dur="500" fill="hold"/>
                                        <p:tgtEl>
                                          <p:spTgt spid="4"/>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iterate type="lt">
                                    <p:tmPct val="0"/>
                                  </p:iterate>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15" presetClass="emph" presetSubtype="0" grpId="1" nodeType="withEffect">
                                  <p:stCondLst>
                                    <p:cond delay="0"/>
                                  </p:stCondLst>
                                  <p:iterate type="lt">
                                    <p:tmAbs val="25"/>
                                  </p:iterate>
                                  <p:childTnLst>
                                    <p:set>
                                      <p:cBhvr override="childStyle">
                                        <p:cTn id="20" dur="indefinite"/>
                                        <p:tgtEl>
                                          <p:spTgt spid="6"/>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125"/>
                                        </p:tgtEl>
                                        <p:attrNameLst>
                                          <p:attrName>style.visibility</p:attrName>
                                        </p:attrNameLst>
                                      </p:cBhvr>
                                      <p:to>
                                        <p:strVal val="visible"/>
                                      </p:to>
                                    </p:set>
                                    <p:animEffect transition="in" filter="wipe(down)">
                                      <p:cBhvr>
                                        <p:cTn id="25" dur="500"/>
                                        <p:tgtEl>
                                          <p:spTgt spid="512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4" fill="hold" nodeType="clickEffect">
                                  <p:stCondLst>
                                    <p:cond delay="0"/>
                                  </p:stCondLst>
                                  <p:childTnLst>
                                    <p:animEffect transition="out" filter="wipe(down)">
                                      <p:cBhvr>
                                        <p:cTn id="29" dur="500"/>
                                        <p:tgtEl>
                                          <p:spTgt spid="5125"/>
                                        </p:tgtEl>
                                      </p:cBhvr>
                                    </p:animEffect>
                                    <p:set>
                                      <p:cBhvr>
                                        <p:cTn id="30" dur="1" fill="hold">
                                          <p:stCondLst>
                                            <p:cond delay="499"/>
                                          </p:stCondLst>
                                        </p:cTn>
                                        <p:tgtEl>
                                          <p:spTgt spid="512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2" fill="hold" nodeType="clickEffect">
                                  <p:stCondLst>
                                    <p:cond delay="0"/>
                                  </p:stCondLst>
                                  <p:childTnLst>
                                    <p:set>
                                      <p:cBhvr>
                                        <p:cTn id="39" dur="1" fill="hold">
                                          <p:stCondLst>
                                            <p:cond delay="0"/>
                                          </p:stCondLst>
                                        </p:cTn>
                                        <p:tgtEl>
                                          <p:spTgt spid="5123"/>
                                        </p:tgtEl>
                                        <p:attrNameLst>
                                          <p:attrName>style.visibility</p:attrName>
                                        </p:attrNameLst>
                                      </p:cBhvr>
                                      <p:to>
                                        <p:strVal val="visible"/>
                                      </p:to>
                                    </p:set>
                                    <p:anim calcmode="lin" valueType="num">
                                      <p:cBhvr additive="base">
                                        <p:cTn id="40" dur="500" fill="hold"/>
                                        <p:tgtEl>
                                          <p:spTgt spid="5123"/>
                                        </p:tgtEl>
                                        <p:attrNameLst>
                                          <p:attrName>ppt_x</p:attrName>
                                        </p:attrNameLst>
                                      </p:cBhvr>
                                      <p:tavLst>
                                        <p:tav tm="0">
                                          <p:val>
                                            <p:strVal val="0-#ppt_w/2"/>
                                          </p:val>
                                        </p:tav>
                                        <p:tav tm="100000">
                                          <p:val>
                                            <p:strVal val="#ppt_x"/>
                                          </p:val>
                                        </p:tav>
                                      </p:tavLst>
                                    </p:anim>
                                    <p:anim calcmode="lin" valueType="num">
                                      <p:cBhvr additive="base">
                                        <p:cTn id="41" dur="500" fill="hold"/>
                                        <p:tgtEl>
                                          <p:spTgt spid="5123"/>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32" presetClass="emph" presetSubtype="0" fill="hold" nodeType="afterEffect">
                                  <p:stCondLst>
                                    <p:cond delay="0"/>
                                  </p:stCondLst>
                                  <p:childTnLst>
                                    <p:animRot by="120000">
                                      <p:cBhvr>
                                        <p:cTn id="44" dur="100" fill="hold">
                                          <p:stCondLst>
                                            <p:cond delay="0"/>
                                          </p:stCondLst>
                                        </p:cTn>
                                        <p:tgtEl>
                                          <p:spTgt spid="5123"/>
                                        </p:tgtEl>
                                        <p:attrNameLst>
                                          <p:attrName>r</p:attrName>
                                        </p:attrNameLst>
                                      </p:cBhvr>
                                    </p:animRot>
                                    <p:animRot by="-240000">
                                      <p:cBhvr>
                                        <p:cTn id="45" dur="200" fill="hold">
                                          <p:stCondLst>
                                            <p:cond delay="200"/>
                                          </p:stCondLst>
                                        </p:cTn>
                                        <p:tgtEl>
                                          <p:spTgt spid="5123"/>
                                        </p:tgtEl>
                                        <p:attrNameLst>
                                          <p:attrName>r</p:attrName>
                                        </p:attrNameLst>
                                      </p:cBhvr>
                                    </p:animRot>
                                    <p:animRot by="240000">
                                      <p:cBhvr>
                                        <p:cTn id="46" dur="200" fill="hold">
                                          <p:stCondLst>
                                            <p:cond delay="400"/>
                                          </p:stCondLst>
                                        </p:cTn>
                                        <p:tgtEl>
                                          <p:spTgt spid="5123"/>
                                        </p:tgtEl>
                                        <p:attrNameLst>
                                          <p:attrName>r</p:attrName>
                                        </p:attrNameLst>
                                      </p:cBhvr>
                                    </p:animRot>
                                    <p:animRot by="-240000">
                                      <p:cBhvr>
                                        <p:cTn id="47" dur="200" fill="hold">
                                          <p:stCondLst>
                                            <p:cond delay="600"/>
                                          </p:stCondLst>
                                        </p:cTn>
                                        <p:tgtEl>
                                          <p:spTgt spid="5123"/>
                                        </p:tgtEl>
                                        <p:attrNameLst>
                                          <p:attrName>r</p:attrName>
                                        </p:attrNameLst>
                                      </p:cBhvr>
                                    </p:animRot>
                                    <p:animRot by="120000">
                                      <p:cBhvr>
                                        <p:cTn id="48" dur="200" fill="hold">
                                          <p:stCondLst>
                                            <p:cond delay="800"/>
                                          </p:stCondLst>
                                        </p:cTn>
                                        <p:tgtEl>
                                          <p:spTgt spid="51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0"/>
            <a:ext cx="4114800" cy="6998839"/>
          </a:xfrm>
          <a:prstGeom prst="rect">
            <a:avLst/>
          </a:prstGeom>
          <a:noFill/>
          <a:ln w="9525">
            <a:noFill/>
            <a:miter lim="800000"/>
            <a:headEnd/>
            <a:tailEnd/>
          </a:ln>
        </p:spPr>
        <p:txBody>
          <a:bodyPr wrap="square">
            <a:spAutoFit/>
          </a:bodyPr>
          <a:lstStyle/>
          <a:p>
            <a:pPr>
              <a:spcBef>
                <a:spcPct val="20000"/>
              </a:spcBef>
            </a:pPr>
            <a:r>
              <a:rPr lang="en-US" altLang="en-US" sz="2200" b="1" i="1" dirty="0">
                <a:latin typeface="Times New Roman" pitchFamily="18" charset="0"/>
                <a:cs typeface="Times New Roman" pitchFamily="18" charset="0"/>
              </a:rPr>
              <a:t>* </a:t>
            </a:r>
            <a:r>
              <a:rPr lang="vi-VN" altLang="en-US" sz="2200" b="1" i="1" dirty="0">
                <a:latin typeface="Times New Roman" pitchFamily="18" charset="0"/>
                <a:cs typeface="Times New Roman" pitchFamily="18" charset="0"/>
              </a:rPr>
              <a:t>Điều 39 </a:t>
            </a:r>
            <a:r>
              <a:rPr lang="en-US" altLang="en-US" sz="2200" b="1" i="1" dirty="0">
                <a:latin typeface="Times New Roman" pitchFamily="18" charset="0"/>
                <a:cs typeface="Times New Roman" pitchFamily="18" charset="0"/>
              </a:rPr>
              <a:t>– Hiến pháp 2013</a:t>
            </a:r>
            <a:r>
              <a:rPr lang="vi-VN" altLang="en-US" sz="2200" b="1" i="1" dirty="0">
                <a:latin typeface="Times New Roman" pitchFamily="18" charset="0"/>
                <a:cs typeface="Times New Roman" pitchFamily="18" charset="0"/>
              </a:rPr>
              <a:t> </a:t>
            </a:r>
            <a:endParaRPr lang="en-US" altLang="en-US" sz="2200" i="1" dirty="0">
              <a:latin typeface="Times New Roman" pitchFamily="18" charset="0"/>
              <a:cs typeface="Times New Roman" pitchFamily="18" charset="0"/>
            </a:endParaRPr>
          </a:p>
          <a:p>
            <a:pPr>
              <a:spcBef>
                <a:spcPct val="20000"/>
              </a:spcBef>
            </a:pPr>
            <a:r>
              <a:rPr lang="vi-VN" altLang="en-US" sz="2200" dirty="0">
                <a:latin typeface="Times New Roman" pitchFamily="18" charset="0"/>
                <a:cs typeface="Times New Roman" pitchFamily="18" charset="0"/>
              </a:rPr>
              <a:t>Công dân có quyền và nghĩa vụ học tập.</a:t>
            </a:r>
            <a:endParaRPr lang="en-US" altLang="en-US" sz="2200" dirty="0">
              <a:latin typeface="Times New Roman" pitchFamily="18" charset="0"/>
              <a:cs typeface="Times New Roman" pitchFamily="18" charset="0"/>
            </a:endParaRPr>
          </a:p>
          <a:p>
            <a:r>
              <a:rPr lang="en-US" altLang="en-US" sz="2200" b="1" i="1" dirty="0">
                <a:latin typeface="Times New Roman" pitchFamily="18" charset="0"/>
                <a:cs typeface="Times New Roman" pitchFamily="18" charset="0"/>
              </a:rPr>
              <a:t>* Điều 1: Luật phổ cập giáo dục tiểu học</a:t>
            </a:r>
            <a:endParaRPr lang="en-US" altLang="en-US" sz="2200" dirty="0">
              <a:latin typeface="Times New Roman" pitchFamily="18" charset="0"/>
              <a:cs typeface="Times New Roman" pitchFamily="18" charset="0"/>
            </a:endParaRPr>
          </a:p>
          <a:p>
            <a:pPr algn="just"/>
            <a:r>
              <a:rPr lang="en-US" altLang="en-US" sz="2200" dirty="0">
                <a:latin typeface="Times New Roman" pitchFamily="18" charset="0"/>
                <a:cs typeface="Times New Roman" pitchFamily="18" charset="0"/>
              </a:rPr>
              <a:t>“Nhà nước thực hiện chính sách phổ cập giáo dục tiểu học bắt buộc từ lớp 1 đến hết lớp 5 đối với tất cả trẻ em Việt Nam trong độ tuổi từ 6 – 14 tuổi.” </a:t>
            </a:r>
          </a:p>
          <a:p>
            <a:pPr algn="just"/>
            <a:endParaRPr lang="en-US" altLang="en-US" sz="2200" b="1" i="1" dirty="0">
              <a:latin typeface="Times New Roman" pitchFamily="18" charset="0"/>
              <a:cs typeface="Times New Roman" pitchFamily="18" charset="0"/>
            </a:endParaRPr>
          </a:p>
          <a:p>
            <a:pPr>
              <a:spcBef>
                <a:spcPct val="20000"/>
              </a:spcBef>
            </a:pPr>
            <a:r>
              <a:rPr lang="en-US" altLang="en-US" sz="2200" b="1" i="1" dirty="0">
                <a:latin typeface="Times New Roman" pitchFamily="18" charset="0"/>
                <a:cs typeface="Times New Roman" pitchFamily="18" charset="0"/>
              </a:rPr>
              <a:t>* Điều 9: Luật Giáo dục:</a:t>
            </a:r>
            <a:endParaRPr lang="en-US" altLang="en-US" sz="2200" dirty="0">
              <a:latin typeface="Times New Roman" pitchFamily="18" charset="0"/>
              <a:cs typeface="Times New Roman" pitchFamily="18" charset="0"/>
            </a:endParaRPr>
          </a:p>
          <a:p>
            <a:pPr algn="just"/>
            <a:r>
              <a:rPr lang="en-US" altLang="en-US" sz="2200" dirty="0">
                <a:latin typeface="Times New Roman" pitchFamily="18" charset="0"/>
                <a:cs typeface="Times New Roman" pitchFamily="18" charset="0"/>
              </a:rPr>
              <a:t>“Học tập là quyền và nghĩa vụ của công dân. Mọi công dân không phân biệt dân tộc, tôn giáo, tín ngưỡng, giới tính, nguồn gốc gia đình, địa vị xã hội hoặc hoàn cảnh kinh tế đều bình đẳng về cơ hội học tập”</a:t>
            </a:r>
          </a:p>
          <a:p>
            <a:endParaRPr lang="en-US" altLang="en-US" sz="2200" dirty="0">
              <a:latin typeface="Times New Roman" pitchFamily="18" charset="0"/>
              <a:cs typeface="Times New Roman" pitchFamily="18" charset="0"/>
            </a:endParaRPr>
          </a:p>
        </p:txBody>
      </p:sp>
      <p:sp>
        <p:nvSpPr>
          <p:cNvPr id="8" name="TextBox 7"/>
          <p:cNvSpPr txBox="1"/>
          <p:nvPr/>
        </p:nvSpPr>
        <p:spPr>
          <a:xfrm>
            <a:off x="4419600" y="685800"/>
            <a:ext cx="4724400" cy="6186309"/>
          </a:xfrm>
          <a:prstGeom prst="rect">
            <a:avLst/>
          </a:prstGeom>
          <a:noFill/>
        </p:spPr>
        <p:txBody>
          <a:bodyPr wrap="square">
            <a:spAutoFit/>
          </a:bodyPr>
          <a:lstStyle/>
          <a:p>
            <a:r>
              <a:rPr lang="en-US" sz="2200" b="1" i="1" dirty="0">
                <a:latin typeface="Times New Roman" pitchFamily="18" charset="0"/>
                <a:cs typeface="Times New Roman" pitchFamily="18" charset="0"/>
              </a:rPr>
              <a:t>* Điều 10:  Luật bảo vệ, chăm sóc và giáo dục trẻ em: </a:t>
            </a:r>
            <a:endParaRPr lang="en-US" sz="2200" dirty="0">
              <a:latin typeface="Times New Roman" pitchFamily="18" charset="0"/>
              <a:cs typeface="Times New Roman" pitchFamily="18" charset="0"/>
            </a:endParaRPr>
          </a:p>
          <a:p>
            <a:pPr algn="just"/>
            <a:r>
              <a:rPr lang="en-US" sz="2200" dirty="0">
                <a:latin typeface="Times New Roman" pitchFamily="18" charset="0"/>
                <a:cs typeface="Times New Roman" pitchFamily="18" charset="0"/>
              </a:rPr>
              <a:t>“Trẻ em có quyền được học tập và có bổn phận học hết chương trình giáo dục phổ cập. Trẻ em học bậc tiểu học trong các trường, lớp quốc lập không phải trả học phí. Cha mẹ, người đỡ đầu có trách nhiệm tạo điều kiện tốt cho con em học tập. Nhà nước có chính sách đảm bảo quyền học tập của trẻ em, khuyến khích trẻ em học tập tốt và tạo điều kiện để trẻ em phát triển năng khiếu.”</a:t>
            </a:r>
          </a:p>
          <a:p>
            <a:endParaRPr lang="en-US" sz="2200" dirty="0">
              <a:latin typeface="Times New Roman" pitchFamily="18" charset="0"/>
              <a:cs typeface="Times New Roman" pitchFamily="18" charset="0"/>
            </a:endParaRPr>
          </a:p>
          <a:p>
            <a:r>
              <a:rPr lang="en-US" sz="2200" b="1" i="1" dirty="0">
                <a:latin typeface="Times New Roman" pitchFamily="18" charset="0"/>
                <a:cs typeface="Times New Roman" pitchFamily="18" charset="0"/>
              </a:rPr>
              <a:t>* Điều 29: Công ước Liên hợp quốc về quyền trẻ em</a:t>
            </a:r>
            <a:endParaRPr lang="en-US" sz="2200" dirty="0">
              <a:latin typeface="Times New Roman" pitchFamily="18" charset="0"/>
              <a:cs typeface="Times New Roman" pitchFamily="18" charset="0"/>
            </a:endParaRPr>
          </a:p>
          <a:p>
            <a:pPr algn="just"/>
            <a:r>
              <a:rPr lang="en-US" sz="2200" dirty="0">
                <a:latin typeface="Times New Roman" pitchFamily="18" charset="0"/>
                <a:cs typeface="Times New Roman" pitchFamily="18" charset="0"/>
              </a:rPr>
              <a:t>“Trẻ em có quyền được học tập nhằm phát triển tối đa nhân cách, tài năng, các khả năng về tinh thần và thể chất.”</a:t>
            </a:r>
            <a:r>
              <a:rPr lang="en-US" b="1" i="1" dirty="0">
                <a:latin typeface="Times New Roman" pitchFamily="18" charset="0"/>
                <a:cs typeface="Times New Roman" pitchFamily="18" charset="0"/>
              </a:rPr>
              <a:t> </a:t>
            </a:r>
            <a:endParaRPr lang="en-US" sz="1800" dirty="0">
              <a:latin typeface="Calibri" pitchFamily="34" charset="0"/>
            </a:endParaRPr>
          </a:p>
        </p:txBody>
      </p:sp>
      <p:cxnSp>
        <p:nvCxnSpPr>
          <p:cNvPr id="10" name="Straight Connector 9"/>
          <p:cNvCxnSpPr/>
          <p:nvPr/>
        </p:nvCxnSpPr>
        <p:spPr>
          <a:xfrm rot="5400000">
            <a:off x="990600" y="3428206"/>
            <a:ext cx="6401594" cy="794"/>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18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500"/>
                                        <p:tgtEl>
                                          <p:spTgt spid="10"/>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ox(i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59432"/>
            <a:ext cx="9144000" cy="7488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43608" y="1700808"/>
            <a:ext cx="6048672" cy="523220"/>
          </a:xfrm>
          <a:prstGeom prst="rect">
            <a:avLst/>
          </a:prstGeom>
          <a:noFill/>
        </p:spPr>
        <p:txBody>
          <a:bodyPr wrap="square" rtlCol="0">
            <a:spAutoFit/>
          </a:bodyPr>
          <a:lstStyle/>
          <a:p>
            <a:r>
              <a:rPr lang="en-US" sz="2800" dirty="0">
                <a:latin typeface="Times New Roman" pitchFamily="18" charset="0"/>
                <a:cs typeface="Times New Roman" pitchFamily="18" charset="0"/>
              </a:rPr>
              <a:t>3. Ý </a:t>
            </a:r>
            <a:r>
              <a:rPr lang="en-US" sz="2800" dirty="0" err="1">
                <a:latin typeface="Times New Roman" pitchFamily="18" charset="0"/>
                <a:cs typeface="Times New Roman" pitchFamily="18" charset="0"/>
              </a:rPr>
              <a:t>nghĩa</a:t>
            </a:r>
            <a:r>
              <a:rPr lang="en-US" sz="2800" dirty="0">
                <a:latin typeface="Times New Roman" pitchFamily="18" charset="0"/>
                <a:cs typeface="Times New Roman" pitchFamily="18" charset="0"/>
              </a:rPr>
              <a:t>:</a:t>
            </a:r>
          </a:p>
        </p:txBody>
      </p:sp>
      <p:sp>
        <p:nvSpPr>
          <p:cNvPr id="4" name="TextBox 3"/>
          <p:cNvSpPr txBox="1"/>
          <p:nvPr/>
        </p:nvSpPr>
        <p:spPr>
          <a:xfrm>
            <a:off x="1076609" y="2261934"/>
            <a:ext cx="6264696" cy="1569660"/>
          </a:xfrm>
          <a:prstGeom prst="rect">
            <a:avLst/>
          </a:prstGeom>
          <a:noFill/>
        </p:spPr>
        <p:txBody>
          <a:bodyPr wrap="square" rtlCol="0">
            <a:spAutoFit/>
          </a:bodyPr>
          <a:lstStyle/>
          <a:p>
            <a:pPr marL="285750" indent="-285750">
              <a:buFontTx/>
              <a:buChar char="-"/>
            </a:pP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Mở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khắp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Miễn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Tiểu học</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tâm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sóc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khăn</a:t>
            </a:r>
            <a:r>
              <a:rPr lang="en-US" sz="2400"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6" name="TextBox 5"/>
              <p:cNvSpPr txBox="1"/>
              <p:nvPr/>
            </p:nvSpPr>
            <p:spPr>
              <a:xfrm>
                <a:off x="1076609" y="4077072"/>
                <a:ext cx="6264696" cy="1200329"/>
              </a:xfrm>
              <a:prstGeom prst="rect">
                <a:avLst/>
              </a:prstGeom>
              <a:noFill/>
            </p:spPr>
            <p:txBody>
              <a:bodyPr wrap="square" rtlCol="0">
                <a:spAutoFit/>
              </a:bodyPr>
              <a:lstStyle/>
              <a:p>
                <a14:m>
                  <m:oMath xmlns:m="http://schemas.openxmlformats.org/officeDocument/2006/math">
                    <m:r>
                      <a:rPr lang="en-US" sz="2400" b="0" i="1" smtClean="0">
                        <a:latin typeface="Cambria Math"/>
                        <a:ea typeface="Cambria Math"/>
                        <a:cs typeface="Times New Roman" pitchFamily="18" charset="0"/>
                      </a:rPr>
                      <m:t>=&gt;</m:t>
                    </m:r>
                  </m:oMath>
                </a14:m>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ta. </a:t>
                </a:r>
                <a:r>
                  <a:rPr lang="en-US" sz="2400" dirty="0" err="1">
                    <a:latin typeface="Times New Roman" pitchFamily="18" charset="0"/>
                    <a:cs typeface="Times New Roman" pitchFamily="18" charset="0"/>
                  </a:rPr>
                  <a:t>Bắt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buộc</a:t>
                </a:r>
                <a:r>
                  <a:rPr lang="en-US" sz="2400" dirty="0">
                    <a:latin typeface="Times New Roman" pitchFamily="18" charset="0"/>
                    <a:cs typeface="Times New Roman" pitchFamily="18" charset="0"/>
                  </a:rPr>
                  <a:t> ta </a:t>
                </a:r>
                <a:r>
                  <a:rPr lang="en-US" sz="2400" dirty="0" err="1">
                    <a:latin typeface="Times New Roman" pitchFamily="18" charset="0"/>
                    <a:cs typeface="Times New Roman" pitchFamily="18" charset="0"/>
                  </a:rPr>
                  <a:t>phải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nghĩa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thân</a:t>
                </a:r>
                <a:r>
                  <a:rPr lang="en-US" sz="2400" dirty="0">
                    <a:latin typeface="Times New Roman" pitchFamily="18" charset="0"/>
                    <a:cs typeface="Times New Roman" pitchFamily="18" charset="0"/>
                  </a:rPr>
                  <a:t>.</a:t>
                </a:r>
              </a:p>
            </p:txBody>
          </p:sp>
        </mc:Choice>
        <mc:Fallback xmlns="">
          <p:sp>
            <p:nvSpPr>
              <p:cNvPr id="6" name="TextBox 5"/>
              <p:cNvSpPr txBox="1">
                <a:spLocks noRot="1" noChangeAspect="1" noMove="1" noResize="1" noEditPoints="1" noAdjustHandles="1" noChangeArrowheads="1" noChangeShapeType="1" noTextEdit="1"/>
              </p:cNvSpPr>
              <p:nvPr/>
            </p:nvSpPr>
            <p:spPr>
              <a:xfrm>
                <a:off x="1076609" y="4077072"/>
                <a:ext cx="6264696" cy="1200329"/>
              </a:xfrm>
              <a:prstGeom prst="rect">
                <a:avLst/>
              </a:prstGeom>
              <a:blipFill rotWithShape="1">
                <a:blip r:embed="rId3"/>
                <a:stretch>
                  <a:fillRect l="-1558" t="-4061" r="-682" b="-10660"/>
                </a:stretch>
              </a:blipFill>
            </p:spPr>
            <p:txBody>
              <a:bodyPr/>
              <a:lstStyle/>
              <a:p>
                <a:r>
                  <a:rPr lang="en-US">
                    <a:noFill/>
                  </a:rPr>
                  <a:t> </a:t>
                </a:r>
              </a:p>
            </p:txBody>
          </p:sp>
        </mc:Fallback>
      </mc:AlternateContent>
    </p:spTree>
    <p:extLst>
      <p:ext uri="{BB962C8B-B14F-4D97-AF65-F5344CB8AC3E}">
        <p14:creationId xmlns:p14="http://schemas.microsoft.com/office/powerpoint/2010/main" val="23809163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4" presetClass="emph" presetSubtype="0" fill="hold" grpId="1" nodeType="with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4"/>
                                        </p:tgtEl>
                                        <p:attrNameLst>
                                          <p:attrName>ppt_x</p:attrName>
                                          <p:attrName>ppt_y</p:attrName>
                                        </p:attrNameLst>
                                      </p:cBhvr>
                                    </p:animMotion>
                                    <p:animRot by="1500000">
                                      <p:cBhvr>
                                        <p:cTn id="10" dur="125" fill="hold">
                                          <p:stCondLst>
                                            <p:cond delay="0"/>
                                          </p:stCondLst>
                                        </p:cTn>
                                        <p:tgtEl>
                                          <p:spTgt spid="4"/>
                                        </p:tgtEl>
                                        <p:attrNameLst>
                                          <p:attrName>r</p:attrName>
                                        </p:attrNameLst>
                                      </p:cBhvr>
                                    </p:animRot>
                                    <p:animRot by="-1500000">
                                      <p:cBhvr>
                                        <p:cTn id="11" dur="125" fill="hold">
                                          <p:stCondLst>
                                            <p:cond delay="125"/>
                                          </p:stCondLst>
                                        </p:cTn>
                                        <p:tgtEl>
                                          <p:spTgt spid="4"/>
                                        </p:tgtEl>
                                        <p:attrNameLst>
                                          <p:attrName>r</p:attrName>
                                        </p:attrNameLst>
                                      </p:cBhvr>
                                    </p:animRot>
                                    <p:animRot by="-1500000">
                                      <p:cBhvr>
                                        <p:cTn id="12" dur="125" fill="hold">
                                          <p:stCondLst>
                                            <p:cond delay="250"/>
                                          </p:stCondLst>
                                        </p:cTn>
                                        <p:tgtEl>
                                          <p:spTgt spid="4"/>
                                        </p:tgtEl>
                                        <p:attrNameLst>
                                          <p:attrName>r</p:attrName>
                                        </p:attrNameLst>
                                      </p:cBhvr>
                                    </p:animRot>
                                    <p:animRot by="1500000">
                                      <p:cBhvr>
                                        <p:cTn id="13" dur="125" fill="hold">
                                          <p:stCondLst>
                                            <p:cond delay="375"/>
                                          </p:stCondLst>
                                        </p:cTn>
                                        <p:tgtEl>
                                          <p:spTgt spid="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iterate type="lt">
                                    <p:tmPct val="0"/>
                                  </p:iterate>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additive="base">
                                        <p:cTn id="18"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15" presetClass="emph" presetSubtype="0" grpId="0" nodeType="afterEffect">
                                  <p:stCondLst>
                                    <p:cond delay="0"/>
                                  </p:stCondLst>
                                  <p:iterate type="lt">
                                    <p:tmAbs val="25"/>
                                  </p:iterate>
                                  <p:childTnLst>
                                    <p:set>
                                      <p:cBhvr override="childStyle">
                                        <p:cTn id="22" dur="indefinite"/>
                                        <p:tgtEl>
                                          <p:spTgt spid="6">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G_1859%20tu%20hoc"/>
          <p:cNvPicPr>
            <a:picLocks noChangeAspect="1" noChangeArrowheads="1"/>
          </p:cNvPicPr>
          <p:nvPr/>
        </p:nvPicPr>
        <p:blipFill>
          <a:blip r:embed="rId3"/>
          <a:srcRect/>
          <a:stretch>
            <a:fillRect/>
          </a:stretch>
        </p:blipFill>
        <p:spPr bwMode="auto">
          <a:xfrm>
            <a:off x="4648200" y="457200"/>
            <a:ext cx="4495800" cy="2743200"/>
          </a:xfrm>
          <a:prstGeom prst="rect">
            <a:avLst/>
          </a:prstGeom>
          <a:noFill/>
          <a:ln w="38100">
            <a:solidFill>
              <a:srgbClr val="FF0000"/>
            </a:solidFill>
          </a:ln>
        </p:spPr>
      </p:pic>
      <p:sp>
        <p:nvSpPr>
          <p:cNvPr id="18435" name="Text Box 3"/>
          <p:cNvSpPr txBox="1">
            <a:spLocks noChangeArrowheads="1"/>
          </p:cNvSpPr>
          <p:nvPr/>
        </p:nvSpPr>
        <p:spPr bwMode="auto">
          <a:xfrm>
            <a:off x="7315200" y="2667000"/>
            <a:ext cx="1828800" cy="523220"/>
          </a:xfrm>
          <a:prstGeom prst="rect">
            <a:avLst/>
          </a:prstGeom>
          <a:solidFill>
            <a:schemeClr val="bg1"/>
          </a:solidFill>
          <a:ln w="9525">
            <a:solidFill>
              <a:srgbClr val="FF0000"/>
            </a:solidFill>
            <a:miter lim="800000"/>
            <a:headEnd/>
            <a:tailEnd/>
          </a:ln>
          <a:effectLst/>
        </p:spPr>
        <p:txBody>
          <a:bodyPr>
            <a:spAutoFit/>
          </a:bodyPr>
          <a:lstStyle/>
          <a:p>
            <a:pPr algn="ctr">
              <a:spcBef>
                <a:spcPct val="50000"/>
              </a:spcBef>
            </a:pPr>
            <a:r>
              <a:rPr lang="en-US" sz="2800" dirty="0">
                <a:solidFill>
                  <a:srgbClr val="000099"/>
                </a:solidFill>
                <a:latin typeface="Times New Roman" pitchFamily="18" charset="0"/>
                <a:cs typeface="Times New Roman" pitchFamily="18" charset="0"/>
              </a:rPr>
              <a:t>Tự học</a:t>
            </a:r>
          </a:p>
        </p:txBody>
      </p:sp>
      <p:pic>
        <p:nvPicPr>
          <p:cNvPr id="18441" name="Picture 9" descr="IMG_1301"/>
          <p:cNvPicPr>
            <a:picLocks noChangeAspect="1" noChangeArrowheads="1"/>
          </p:cNvPicPr>
          <p:nvPr/>
        </p:nvPicPr>
        <p:blipFill>
          <a:blip r:embed="rId4" cstate="print"/>
          <a:srcRect/>
          <a:stretch>
            <a:fillRect/>
          </a:stretch>
        </p:blipFill>
        <p:spPr bwMode="auto">
          <a:xfrm>
            <a:off x="0" y="457200"/>
            <a:ext cx="4495800" cy="2743200"/>
          </a:xfrm>
          <a:prstGeom prst="rect">
            <a:avLst/>
          </a:prstGeom>
          <a:noFill/>
          <a:ln w="38100">
            <a:solidFill>
              <a:srgbClr val="FF0000"/>
            </a:solidFill>
          </a:ln>
        </p:spPr>
      </p:pic>
      <p:sp>
        <p:nvSpPr>
          <p:cNvPr id="8" name="TextBox 7"/>
          <p:cNvSpPr txBox="1"/>
          <p:nvPr/>
        </p:nvSpPr>
        <p:spPr>
          <a:xfrm>
            <a:off x="228600" y="0"/>
            <a:ext cx="7696200" cy="523220"/>
          </a:xfrm>
          <a:prstGeom prst="rect">
            <a:avLst/>
          </a:prstGeom>
          <a:noFill/>
        </p:spPr>
        <p:txBody>
          <a:bodyPr wrap="square" rtlCol="0">
            <a:spAutoFit/>
          </a:bodyPr>
          <a:lstStyle/>
          <a:p>
            <a:r>
              <a:rPr lang="en-US" sz="2800" dirty="0">
                <a:latin typeface="Times New Roman" pitchFamily="18" charset="0"/>
                <a:cs typeface="Times New Roman" pitchFamily="18" charset="0"/>
              </a:rPr>
              <a:t>? Hãy kể tên các hình thức học tập mà em biết?</a:t>
            </a:r>
          </a:p>
        </p:txBody>
      </p:sp>
      <p:pic>
        <p:nvPicPr>
          <p:cNvPr id="10" name="Picture 9" descr="20111021112610_18"/>
          <p:cNvPicPr>
            <a:picLocks noChangeAspect="1" noChangeArrowheads="1"/>
          </p:cNvPicPr>
          <p:nvPr/>
        </p:nvPicPr>
        <p:blipFill>
          <a:blip r:embed="rId5"/>
          <a:srcRect/>
          <a:stretch>
            <a:fillRect/>
          </a:stretch>
        </p:blipFill>
        <p:spPr bwMode="auto">
          <a:xfrm>
            <a:off x="0" y="3352800"/>
            <a:ext cx="4495800" cy="3124200"/>
          </a:xfrm>
          <a:prstGeom prst="rect">
            <a:avLst/>
          </a:prstGeom>
          <a:solidFill>
            <a:schemeClr val="bg1"/>
          </a:solidFill>
          <a:ln w="38100">
            <a:solidFill>
              <a:srgbClr val="FF0000"/>
            </a:solidFill>
          </a:ln>
        </p:spPr>
      </p:pic>
      <p:sp>
        <p:nvSpPr>
          <p:cNvPr id="11" name="TextBox 10"/>
          <p:cNvSpPr txBox="1"/>
          <p:nvPr/>
        </p:nvSpPr>
        <p:spPr>
          <a:xfrm>
            <a:off x="914400" y="6334780"/>
            <a:ext cx="2895600" cy="523220"/>
          </a:xfrm>
          <a:prstGeom prst="rect">
            <a:avLst/>
          </a:prstGeom>
          <a:solidFill>
            <a:schemeClr val="bg1"/>
          </a:solidFill>
          <a:ln>
            <a:solidFill>
              <a:srgbClr val="C00000"/>
            </a:solidFill>
          </a:ln>
        </p:spPr>
        <p:txBody>
          <a:bodyPr wrap="square" rtlCol="0">
            <a:spAutoFit/>
          </a:bodyPr>
          <a:lstStyle/>
          <a:p>
            <a:r>
              <a:rPr lang="en-US" sz="2800" dirty="0">
                <a:solidFill>
                  <a:srgbClr val="002060"/>
                </a:solidFill>
                <a:latin typeface="Times New Roman" pitchFamily="18" charset="0"/>
                <a:cs typeface="Times New Roman" pitchFamily="18" charset="0"/>
              </a:rPr>
              <a:t>Học  qua sách báo</a:t>
            </a:r>
          </a:p>
        </p:txBody>
      </p:sp>
      <p:pic>
        <p:nvPicPr>
          <p:cNvPr id="9" name="Picture 5" descr="ANd9GcTcumP5DeeuQih4mxoNDa6tEO8IF03diqP3-bH3J_l74MuS3y5c"/>
          <p:cNvPicPr>
            <a:picLocks noGrp="1" noChangeAspect="1" noChangeArrowheads="1"/>
          </p:cNvPicPr>
          <p:nvPr>
            <p:ph sz="half" idx="4294967295"/>
          </p:nvPr>
        </p:nvPicPr>
        <p:blipFill>
          <a:blip r:embed="rId6"/>
          <a:srcRect/>
          <a:stretch>
            <a:fillRect/>
          </a:stretch>
        </p:blipFill>
        <p:spPr>
          <a:xfrm>
            <a:off x="4648201" y="3352800"/>
            <a:ext cx="4495800" cy="3505200"/>
          </a:xfrm>
          <a:ln w="38100">
            <a:solidFill>
              <a:srgbClr val="FF0000"/>
            </a:solidFill>
          </a:ln>
        </p:spPr>
      </p:pic>
      <p:sp>
        <p:nvSpPr>
          <p:cNvPr id="12" name="Rectangle 9"/>
          <p:cNvSpPr>
            <a:spLocks noChangeArrowheads="1"/>
          </p:cNvSpPr>
          <p:nvPr/>
        </p:nvSpPr>
        <p:spPr bwMode="auto">
          <a:xfrm>
            <a:off x="5257800" y="6300234"/>
            <a:ext cx="3200400" cy="557766"/>
          </a:xfrm>
          <a:prstGeom prst="rect">
            <a:avLst/>
          </a:prstGeom>
          <a:solidFill>
            <a:schemeClr val="bg1"/>
          </a:solidFill>
          <a:ln w="9525">
            <a:solidFill>
              <a:srgbClr val="C00000"/>
            </a:solidFill>
            <a:miter lim="800000"/>
            <a:headEnd/>
            <a:tailEnd/>
          </a:ln>
          <a:effectLst/>
        </p:spPr>
        <p:txBody>
          <a:bodyPr wrap="none" anchor="ctr"/>
          <a:lstStyle/>
          <a:p>
            <a:pPr algn="ctr">
              <a:spcBef>
                <a:spcPct val="50000"/>
              </a:spcBef>
            </a:pPr>
            <a:r>
              <a:rPr lang="vi-VN" altLang="en-US" sz="2800" dirty="0">
                <a:solidFill>
                  <a:schemeClr val="tx2"/>
                </a:solidFill>
                <a:latin typeface="Times New Roman" pitchFamily="18" charset="0"/>
              </a:rPr>
              <a:t>H</a:t>
            </a:r>
            <a:r>
              <a:rPr lang="vi-VN" altLang="en-US" sz="2800" dirty="0">
                <a:solidFill>
                  <a:schemeClr val="tx2"/>
                </a:solidFill>
                <a:latin typeface="Times New Roman" pitchFamily="18" charset="0"/>
                <a:sym typeface="Times New Roman" pitchFamily="18" charset="0"/>
              </a:rPr>
              <a:t>ọ</a:t>
            </a:r>
            <a:r>
              <a:rPr lang="vi-VN" altLang="en-US" sz="2800" dirty="0">
                <a:solidFill>
                  <a:schemeClr val="tx2"/>
                </a:solidFill>
                <a:latin typeface="Times New Roman" pitchFamily="18" charset="0"/>
              </a:rPr>
              <a:t>c qua Internet</a:t>
            </a:r>
          </a:p>
        </p:txBody>
      </p:sp>
      <p:sp>
        <p:nvSpPr>
          <p:cNvPr id="13" name="Text Box 8"/>
          <p:cNvSpPr txBox="1">
            <a:spLocks noChangeArrowheads="1"/>
          </p:cNvSpPr>
          <p:nvPr/>
        </p:nvSpPr>
        <p:spPr bwMode="auto">
          <a:xfrm>
            <a:off x="1143000" y="533400"/>
            <a:ext cx="2362200" cy="523220"/>
          </a:xfrm>
          <a:prstGeom prst="rect">
            <a:avLst/>
          </a:prstGeom>
          <a:solidFill>
            <a:schemeClr val="bg1"/>
          </a:solidFill>
          <a:ln w="9525">
            <a:solidFill>
              <a:srgbClr val="FF0000"/>
            </a:solidFill>
            <a:miter lim="800000"/>
            <a:headEnd/>
            <a:tailEnd/>
          </a:ln>
          <a:effectLst/>
        </p:spPr>
        <p:txBody>
          <a:bodyPr wrap="square">
            <a:spAutoFit/>
          </a:bodyPr>
          <a:lstStyle/>
          <a:p>
            <a:pPr algn="ctr">
              <a:spcBef>
                <a:spcPct val="50000"/>
              </a:spcBef>
            </a:pPr>
            <a:r>
              <a:rPr lang="en-US" sz="2800" dirty="0">
                <a:solidFill>
                  <a:srgbClr val="000099"/>
                </a:solidFill>
                <a:latin typeface="Times New Roman" pitchFamily="18" charset="0"/>
                <a:cs typeface="Times New Roman" pitchFamily="18" charset="0"/>
              </a:rPr>
              <a:t>Học ở lớp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8441"/>
                                        </p:tgtEl>
                                        <p:attrNameLst>
                                          <p:attrName>style.visibility</p:attrName>
                                        </p:attrNameLst>
                                      </p:cBhvr>
                                      <p:to>
                                        <p:strVal val="visible"/>
                                      </p:to>
                                    </p:set>
                                    <p:animEffect transition="in" filter="checkerboard(across)">
                                      <p:cBhvr>
                                        <p:cTn id="12" dur="500"/>
                                        <p:tgtEl>
                                          <p:spTgt spid="18441"/>
                                        </p:tgtEl>
                                      </p:cBhvr>
                                    </p:animEffect>
                                  </p:childTnLst>
                                </p:cTn>
                              </p:par>
                              <p:par>
                                <p:cTn id="13" presetID="5" presetClass="entr" presetSubtype="10" fill="hold" nodeType="withEffect">
                                  <p:stCondLst>
                                    <p:cond delay="0"/>
                                  </p:stCondLst>
                                  <p:childTnLst>
                                    <p:set>
                                      <p:cBhvr>
                                        <p:cTn id="14" dur="1" fill="hold">
                                          <p:stCondLst>
                                            <p:cond delay="0"/>
                                          </p:stCondLst>
                                        </p:cTn>
                                        <p:tgtEl>
                                          <p:spTgt spid="18434"/>
                                        </p:tgtEl>
                                        <p:attrNameLst>
                                          <p:attrName>style.visibility</p:attrName>
                                        </p:attrNameLst>
                                      </p:cBhvr>
                                      <p:to>
                                        <p:strVal val="visible"/>
                                      </p:to>
                                    </p:set>
                                    <p:animEffect transition="in" filter="checkerboard(across)">
                                      <p:cBhvr>
                                        <p:cTn id="15" dur="500"/>
                                        <p:tgtEl>
                                          <p:spTgt spid="18434"/>
                                        </p:tgtEl>
                                      </p:cBhvr>
                                    </p:animEffect>
                                  </p:childTnLst>
                                </p:cTn>
                              </p:par>
                              <p:par>
                                <p:cTn id="16" presetID="5"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heckerboard(across)">
                                      <p:cBhvr>
                                        <p:cTn id="18" dur="500"/>
                                        <p:tgtEl>
                                          <p:spTgt spid="10"/>
                                        </p:tgtEl>
                                      </p:cBhvr>
                                    </p:animEffect>
                                  </p:childTnLst>
                                </p:cTn>
                              </p:par>
                              <p:par>
                                <p:cTn id="19" presetID="5"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18441"/>
                                        </p:tgtEl>
                                        <p:attrNameLst>
                                          <p:attrName>style.visibility</p:attrName>
                                        </p:attrNameLst>
                                      </p:cBhvr>
                                      <p:to>
                                        <p:strVal val="visible"/>
                                      </p:to>
                                    </p:set>
                                    <p:animEffect transition="in" filter="box(in)">
                                      <p:cBhvr>
                                        <p:cTn id="26" dur="500"/>
                                        <p:tgtEl>
                                          <p:spTgt spid="18441"/>
                                        </p:tgtEl>
                                      </p:cBhvr>
                                    </p:animEffect>
                                  </p:childTnLst>
                                </p:cTn>
                              </p:par>
                              <p:par>
                                <p:cTn id="27" presetID="4" presetClass="entr" presetSubtype="16" fill="hold" nodeType="withEffect">
                                  <p:stCondLst>
                                    <p:cond delay="0"/>
                                  </p:stCondLst>
                                  <p:childTnLst>
                                    <p:set>
                                      <p:cBhvr>
                                        <p:cTn id="28" dur="1" fill="hold">
                                          <p:stCondLst>
                                            <p:cond delay="0"/>
                                          </p:stCondLst>
                                        </p:cTn>
                                        <p:tgtEl>
                                          <p:spTgt spid="18434"/>
                                        </p:tgtEl>
                                        <p:attrNameLst>
                                          <p:attrName>style.visibility</p:attrName>
                                        </p:attrNameLst>
                                      </p:cBhvr>
                                      <p:to>
                                        <p:strVal val="visible"/>
                                      </p:to>
                                    </p:set>
                                    <p:animEffect transition="in" filter="box(in)">
                                      <p:cBhvr>
                                        <p:cTn id="29" dur="500"/>
                                        <p:tgtEl>
                                          <p:spTgt spid="18434"/>
                                        </p:tgtEl>
                                      </p:cBhvr>
                                    </p:animEffect>
                                  </p:childTnLst>
                                </p:cTn>
                              </p:par>
                              <p:par>
                                <p:cTn id="30" presetID="4"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ox(in)">
                                      <p:cBhvr>
                                        <p:cTn id="32" dur="500"/>
                                        <p:tgtEl>
                                          <p:spTgt spid="9"/>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ox(in)">
                                      <p:cBhvr>
                                        <p:cTn id="35" dur="500"/>
                                        <p:tgtEl>
                                          <p:spTgt spid="13"/>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18435"/>
                                        </p:tgtEl>
                                        <p:attrNameLst>
                                          <p:attrName>style.visibility</p:attrName>
                                        </p:attrNameLst>
                                      </p:cBhvr>
                                      <p:to>
                                        <p:strVal val="visible"/>
                                      </p:to>
                                    </p:set>
                                    <p:animEffect transition="in" filter="box(in)">
                                      <p:cBhvr>
                                        <p:cTn id="38" dur="500"/>
                                        <p:tgtEl>
                                          <p:spTgt spid="18435"/>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ox(in)">
                                      <p:cBhvr>
                                        <p:cTn id="41" dur="500"/>
                                        <p:tgtEl>
                                          <p:spTgt spid="11"/>
                                        </p:tgtEl>
                                      </p:cBhvr>
                                    </p:animEffect>
                                  </p:childTnLst>
                                </p:cTn>
                              </p:par>
                              <p:par>
                                <p:cTn id="42" presetID="4" presetClass="entr" presetSubtype="16"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ox(in)">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nimBg="1"/>
      <p:bldP spid="8" grpId="0"/>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3528" y="476672"/>
            <a:ext cx="7056784" cy="954107"/>
          </a:xfrm>
          <a:prstGeom prst="rect">
            <a:avLst/>
          </a:prstGeom>
          <a:noFill/>
        </p:spPr>
        <p:txBody>
          <a:bodyPr wrap="square" rtlCol="0">
            <a:spAutoFit/>
          </a:bodyPr>
          <a:lstStyle/>
          <a:p>
            <a:r>
              <a:rPr lang="en-US" sz="2800" b="1" u="sng" dirty="0">
                <a:latin typeface="Times New Roman" pitchFamily="18" charset="0"/>
                <a:cs typeface="Times New Roman" pitchFamily="18" charset="0"/>
              </a:rPr>
              <a:t>4.Tìm </a:t>
            </a:r>
            <a:r>
              <a:rPr lang="en-US" sz="2800" b="1" u="sng" dirty="0" err="1">
                <a:latin typeface="Times New Roman" pitchFamily="18" charset="0"/>
                <a:cs typeface="Times New Roman" pitchFamily="18" charset="0"/>
              </a:rPr>
              <a:t>hiểu</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thêm</a:t>
            </a:r>
            <a:r>
              <a:rPr lang="en-US" sz="2800" b="1" u="sng" dirty="0">
                <a:latin typeface="Times New Roman" pitchFamily="18" charset="0"/>
                <a:cs typeface="Times New Roman" pitchFamily="18" charset="0"/>
              </a:rPr>
              <a:t>:</a:t>
            </a:r>
          </a:p>
          <a:p>
            <a:endParaRPr lang="en-US" sz="2800" b="1" u="sng" dirty="0">
              <a:latin typeface="Times New Roman" pitchFamily="18" charset="0"/>
              <a:cs typeface="Times New Roman" pitchFamily="18" charset="0"/>
            </a:endParaRPr>
          </a:p>
        </p:txBody>
      </p:sp>
      <p:sp>
        <p:nvSpPr>
          <p:cNvPr id="5" name="TextBox 4"/>
          <p:cNvSpPr txBox="1"/>
          <p:nvPr/>
        </p:nvSpPr>
        <p:spPr>
          <a:xfrm>
            <a:off x="71500" y="1100210"/>
            <a:ext cx="7560840" cy="3416320"/>
          </a:xfrm>
          <a:prstGeom prst="rect">
            <a:avLst/>
          </a:prstGeom>
          <a:noFill/>
        </p:spPr>
        <p:txBody>
          <a:bodyPr wrap="square" rtlCol="0">
            <a:spAutoFit/>
          </a:bodyPr>
          <a:lstStyle/>
          <a:p>
            <a:pPr marL="342900" indent="-342900">
              <a:buFontTx/>
              <a:buChar char="-"/>
            </a:pPr>
            <a:r>
              <a:rPr lang="en-US" sz="2400" dirty="0" err="1">
                <a:latin typeface="Arial" pitchFamily="34" charset="0"/>
                <a:cs typeface="Arial" pitchFamily="34" charset="0"/>
              </a:rPr>
              <a:t>Một</a:t>
            </a:r>
            <a:r>
              <a:rPr lang="en-US" sz="2400" dirty="0">
                <a:latin typeface="Arial" pitchFamily="34" charset="0"/>
                <a:cs typeface="Arial" pitchFamily="34" charset="0"/>
              </a:rPr>
              <a:t> </a:t>
            </a:r>
            <a:r>
              <a:rPr lang="en-US" sz="2400" dirty="0" err="1">
                <a:latin typeface="Arial" pitchFamily="34" charset="0"/>
                <a:cs typeface="Arial" pitchFamily="34" charset="0"/>
              </a:rPr>
              <a:t>vài</a:t>
            </a:r>
            <a:r>
              <a:rPr lang="en-US" sz="2400" dirty="0">
                <a:latin typeface="Arial" pitchFamily="34" charset="0"/>
                <a:cs typeface="Arial" pitchFamily="34" charset="0"/>
              </a:rPr>
              <a:t> </a:t>
            </a:r>
            <a:r>
              <a:rPr lang="en-US" sz="2400" dirty="0" err="1">
                <a:latin typeface="Arial" pitchFamily="34" charset="0"/>
                <a:cs typeface="Arial" pitchFamily="34" charset="0"/>
              </a:rPr>
              <a:t>hình</a:t>
            </a:r>
            <a:r>
              <a:rPr lang="en-US" sz="2400" dirty="0">
                <a:latin typeface="Arial" pitchFamily="34" charset="0"/>
                <a:cs typeface="Arial" pitchFamily="34" charset="0"/>
              </a:rPr>
              <a:t> </a:t>
            </a:r>
            <a:r>
              <a:rPr lang="en-US" sz="2400" dirty="0" err="1">
                <a:latin typeface="Arial" pitchFamily="34" charset="0"/>
                <a:cs typeface="Arial" pitchFamily="34" charset="0"/>
              </a:rPr>
              <a:t>thức</a:t>
            </a:r>
            <a:r>
              <a:rPr lang="en-US" sz="2400" dirty="0">
                <a:latin typeface="Arial" pitchFamily="34" charset="0"/>
                <a:cs typeface="Arial" pitchFamily="34" charset="0"/>
              </a:rPr>
              <a:t> </a:t>
            </a:r>
            <a:r>
              <a:rPr lang="en-US" sz="2400" dirty="0" err="1">
                <a:latin typeface="Arial" pitchFamily="34" charset="0"/>
                <a:cs typeface="Arial" pitchFamily="34" charset="0"/>
              </a:rPr>
              <a:t>học</a:t>
            </a:r>
            <a:r>
              <a:rPr lang="en-US" sz="2400" dirty="0">
                <a:latin typeface="Arial" pitchFamily="34" charset="0"/>
                <a:cs typeface="Arial" pitchFamily="34" charset="0"/>
              </a:rPr>
              <a:t> </a:t>
            </a:r>
            <a:r>
              <a:rPr lang="en-US" sz="2400" dirty="0" err="1">
                <a:latin typeface="Arial" pitchFamily="34" charset="0"/>
                <a:cs typeface="Arial" pitchFamily="34" charset="0"/>
              </a:rPr>
              <a:t>tập</a:t>
            </a:r>
            <a:r>
              <a:rPr lang="en-US" sz="2400" dirty="0">
                <a:latin typeface="Arial" pitchFamily="34" charset="0"/>
                <a:cs typeface="Arial" pitchFamily="34" charset="0"/>
              </a:rPr>
              <a:t>:</a:t>
            </a:r>
          </a:p>
          <a:p>
            <a:pPr algn="just"/>
            <a:r>
              <a:rPr lang="en-US" sz="2400" dirty="0">
                <a:latin typeface="Times New Roman" pitchFamily="18" charset="0"/>
                <a:cs typeface="Times New Roman" pitchFamily="18" charset="0"/>
              </a:rPr>
              <a:t>	</a:t>
            </a:r>
            <a:r>
              <a:rPr lang="en-US" sz="2400" dirty="0">
                <a:latin typeface="+mj-lt"/>
                <a:cs typeface="Times New Roman" pitchFamily="18" charset="0"/>
              </a:rPr>
              <a:t>+</a:t>
            </a:r>
            <a:r>
              <a:rPr lang="vi-VN" sz="2400" dirty="0">
                <a:solidFill>
                  <a:srgbClr val="000000"/>
                </a:solidFill>
              </a:rPr>
              <a:t>Học ở trường, ở lớp.</a:t>
            </a:r>
          </a:p>
          <a:p>
            <a:pPr algn="just"/>
            <a:r>
              <a:rPr lang="en-US" sz="2400" dirty="0">
                <a:solidFill>
                  <a:srgbClr val="000000"/>
                </a:solidFill>
              </a:rPr>
              <a:t>	+</a:t>
            </a:r>
            <a:r>
              <a:rPr lang="vi-VN" sz="2400" dirty="0">
                <a:solidFill>
                  <a:srgbClr val="000000"/>
                </a:solidFill>
              </a:rPr>
              <a:t> Học ở Trung tâm giáo dục thường xuyên</a:t>
            </a:r>
            <a:r>
              <a:rPr lang="en-US" sz="2400" dirty="0">
                <a:solidFill>
                  <a:srgbClr val="000000"/>
                </a:solidFill>
              </a:rPr>
              <a:t>.</a:t>
            </a:r>
            <a:endParaRPr lang="vi-VN" sz="2400" dirty="0">
              <a:solidFill>
                <a:srgbClr val="000000"/>
              </a:solidFill>
            </a:endParaRPr>
          </a:p>
          <a:p>
            <a:pPr algn="just"/>
            <a:r>
              <a:rPr lang="vi-VN" sz="2400" dirty="0">
                <a:solidFill>
                  <a:srgbClr val="000000"/>
                </a:solidFill>
              </a:rPr>
              <a:t> </a:t>
            </a:r>
            <a:r>
              <a:rPr lang="en-US" sz="2400" dirty="0">
                <a:solidFill>
                  <a:srgbClr val="000000"/>
                </a:solidFill>
              </a:rPr>
              <a:t>	+</a:t>
            </a:r>
            <a:r>
              <a:rPr lang="vi-VN" sz="2400" dirty="0">
                <a:solidFill>
                  <a:srgbClr val="000000"/>
                </a:solidFill>
              </a:rPr>
              <a:t>Học ở trường vừa học vừa làm</a:t>
            </a:r>
            <a:r>
              <a:rPr lang="en-US" sz="2400" dirty="0">
                <a:solidFill>
                  <a:srgbClr val="000000"/>
                </a:solidFill>
              </a:rPr>
              <a:t>.</a:t>
            </a:r>
            <a:endParaRPr lang="vi-VN" sz="2400" dirty="0">
              <a:solidFill>
                <a:srgbClr val="000000"/>
              </a:solidFill>
            </a:endParaRPr>
          </a:p>
          <a:p>
            <a:pPr algn="just"/>
            <a:r>
              <a:rPr lang="en-US" sz="2400" dirty="0">
                <a:solidFill>
                  <a:srgbClr val="000000"/>
                </a:solidFill>
              </a:rPr>
              <a:t>	+</a:t>
            </a:r>
            <a:r>
              <a:rPr lang="vi-VN" sz="2400" dirty="0">
                <a:solidFill>
                  <a:srgbClr val="000000"/>
                </a:solidFill>
              </a:rPr>
              <a:t>Tự học qua sách báo, bạn bè, vô tuyế</a:t>
            </a:r>
            <a:r>
              <a:rPr lang="en-US" sz="2400" dirty="0">
                <a:solidFill>
                  <a:srgbClr val="000000"/>
                </a:solidFill>
              </a:rPr>
              <a:t>n.</a:t>
            </a:r>
            <a:endParaRPr lang="vi-VN" sz="2400" dirty="0">
              <a:solidFill>
                <a:srgbClr val="000000"/>
              </a:solidFill>
            </a:endParaRPr>
          </a:p>
          <a:p>
            <a:pPr algn="just"/>
            <a:r>
              <a:rPr lang="en-US" sz="2400" dirty="0">
                <a:solidFill>
                  <a:srgbClr val="000000"/>
                </a:solidFill>
              </a:rPr>
              <a:t>	+</a:t>
            </a:r>
            <a:r>
              <a:rPr lang="vi-VN" sz="2400" dirty="0">
                <a:solidFill>
                  <a:srgbClr val="000000"/>
                </a:solidFill>
              </a:rPr>
              <a:t>Học ở lớp học tình thương…</a:t>
            </a:r>
          </a:p>
          <a:p>
            <a:br>
              <a:rPr lang="vi-VN" sz="2400" dirty="0">
                <a:solidFill>
                  <a:srgbClr val="000000"/>
                </a:solidFill>
              </a:rPr>
            </a:br>
            <a:br>
              <a:rPr lang="vi-VN" sz="2400" dirty="0">
                <a:solidFill>
                  <a:srgbClr val="000000"/>
                </a:solidFill>
              </a:rPr>
            </a:br>
            <a:endParaRPr lang="en-US" sz="2400" dirty="0">
              <a:latin typeface="Times New Roman" pitchFamily="18" charset="0"/>
              <a:cs typeface="Times New Roman" pitchFamily="18" charset="0"/>
            </a:endParaRPr>
          </a:p>
        </p:txBody>
      </p:sp>
      <p:sp>
        <p:nvSpPr>
          <p:cNvPr id="7" name="TextBox 6"/>
          <p:cNvSpPr txBox="1"/>
          <p:nvPr/>
        </p:nvSpPr>
        <p:spPr>
          <a:xfrm>
            <a:off x="71500" y="3429000"/>
            <a:ext cx="8388932" cy="461665"/>
          </a:xfrm>
          <a:prstGeom prst="rect">
            <a:avLst/>
          </a:prstGeom>
          <a:noFill/>
        </p:spPr>
        <p:txBody>
          <a:bodyPr wrap="square" rtlCol="0">
            <a:spAutoFit/>
          </a:bodyPr>
          <a:lstStyle/>
          <a:p>
            <a:r>
              <a:rPr lang="en-US" sz="2400" dirty="0">
                <a:latin typeface="Arial" pitchFamily="34" charset="0"/>
                <a:cs typeface="Arial" pitchFamily="34" charset="0"/>
              </a:rPr>
              <a:t>-   </a:t>
            </a:r>
            <a:r>
              <a:rPr lang="en-US" sz="2400" dirty="0" err="1">
                <a:latin typeface="Arial" pitchFamily="34" charset="0"/>
                <a:cs typeface="Arial" pitchFamily="34" charset="0"/>
              </a:rPr>
              <a:t>Những</a:t>
            </a:r>
            <a:r>
              <a:rPr lang="en-US" sz="2400" dirty="0">
                <a:latin typeface="Arial" pitchFamily="34" charset="0"/>
                <a:cs typeface="Arial" pitchFamily="34" charset="0"/>
              </a:rPr>
              <a:t> </a:t>
            </a:r>
            <a:r>
              <a:rPr lang="en-US" sz="2400" dirty="0" err="1">
                <a:latin typeface="Arial" pitchFamily="34" charset="0"/>
                <a:cs typeface="Arial" pitchFamily="34" charset="0"/>
              </a:rPr>
              <a:t>tấm</a:t>
            </a:r>
            <a:r>
              <a:rPr lang="en-US" sz="2400" dirty="0">
                <a:latin typeface="Arial" pitchFamily="34" charset="0"/>
                <a:cs typeface="Arial" pitchFamily="34" charset="0"/>
              </a:rPr>
              <a:t> </a:t>
            </a:r>
            <a:r>
              <a:rPr lang="en-US" sz="2400" dirty="0" err="1">
                <a:latin typeface="Arial" pitchFamily="34" charset="0"/>
                <a:cs typeface="Arial" pitchFamily="34" charset="0"/>
              </a:rPr>
              <a:t>gương</a:t>
            </a:r>
            <a:r>
              <a:rPr lang="en-US" sz="2400" dirty="0">
                <a:latin typeface="Arial" pitchFamily="34" charset="0"/>
                <a:cs typeface="Arial" pitchFamily="34" charset="0"/>
              </a:rPr>
              <a:t> </a:t>
            </a:r>
            <a:r>
              <a:rPr lang="en-US" sz="2400" dirty="0" err="1">
                <a:latin typeface="Arial" pitchFamily="34" charset="0"/>
                <a:cs typeface="Arial" pitchFamily="34" charset="0"/>
              </a:rPr>
              <a:t>vượt</a:t>
            </a:r>
            <a:r>
              <a:rPr lang="en-US" sz="2400" dirty="0">
                <a:latin typeface="Arial" pitchFamily="34" charset="0"/>
                <a:cs typeface="Arial" pitchFamily="34" charset="0"/>
              </a:rPr>
              <a:t> </a:t>
            </a:r>
            <a:r>
              <a:rPr lang="en-US" sz="2400" dirty="0" err="1">
                <a:latin typeface="Arial" pitchFamily="34" charset="0"/>
                <a:cs typeface="Arial" pitchFamily="34" charset="0"/>
              </a:rPr>
              <a:t>khó</a:t>
            </a:r>
            <a:r>
              <a:rPr lang="en-US" sz="2400" dirty="0">
                <a:latin typeface="Arial" pitchFamily="34" charset="0"/>
                <a:cs typeface="Arial" pitchFamily="34" charset="0"/>
              </a:rPr>
              <a:t>, </a:t>
            </a:r>
            <a:r>
              <a:rPr lang="en-US" sz="2400" dirty="0" err="1">
                <a:latin typeface="Arial" pitchFamily="34" charset="0"/>
                <a:cs typeface="Arial" pitchFamily="34" charset="0"/>
              </a:rPr>
              <a:t>vươn</a:t>
            </a:r>
            <a:r>
              <a:rPr lang="en-US" sz="2400" dirty="0">
                <a:latin typeface="Arial" pitchFamily="34" charset="0"/>
                <a:cs typeface="Arial" pitchFamily="34" charset="0"/>
              </a:rPr>
              <a:t> </a:t>
            </a:r>
            <a:r>
              <a:rPr lang="en-US" sz="2400" dirty="0" err="1">
                <a:latin typeface="Arial" pitchFamily="34" charset="0"/>
                <a:cs typeface="Arial" pitchFamily="34" charset="0"/>
              </a:rPr>
              <a:t>lên</a:t>
            </a:r>
            <a:r>
              <a:rPr lang="en-US" sz="2400" dirty="0">
                <a:latin typeface="Arial" pitchFamily="34" charset="0"/>
                <a:cs typeface="Arial" pitchFamily="34" charset="0"/>
              </a:rPr>
              <a:t> </a:t>
            </a:r>
            <a:r>
              <a:rPr lang="en-US" sz="2400" dirty="0" err="1">
                <a:latin typeface="Arial" pitchFamily="34" charset="0"/>
                <a:cs typeface="Arial" pitchFamily="34" charset="0"/>
              </a:rPr>
              <a:t>trong</a:t>
            </a:r>
            <a:r>
              <a:rPr lang="en-US" sz="2400" dirty="0">
                <a:latin typeface="Arial" pitchFamily="34" charset="0"/>
                <a:cs typeface="Arial" pitchFamily="34" charset="0"/>
              </a:rPr>
              <a:t> </a:t>
            </a:r>
            <a:r>
              <a:rPr lang="en-US" sz="2400" dirty="0" err="1">
                <a:latin typeface="Arial" pitchFamily="34" charset="0"/>
                <a:cs typeface="Arial" pitchFamily="34" charset="0"/>
              </a:rPr>
              <a:t>học</a:t>
            </a:r>
            <a:r>
              <a:rPr lang="en-US" sz="2400" dirty="0">
                <a:latin typeface="Arial" pitchFamily="34" charset="0"/>
                <a:cs typeface="Arial" pitchFamily="34" charset="0"/>
              </a:rPr>
              <a:t> </a:t>
            </a:r>
            <a:r>
              <a:rPr lang="en-US" sz="2400" dirty="0" err="1">
                <a:latin typeface="Arial" pitchFamily="34" charset="0"/>
                <a:cs typeface="Arial" pitchFamily="34" charset="0"/>
              </a:rPr>
              <a:t>tập</a:t>
            </a:r>
            <a:r>
              <a:rPr lang="en-US" sz="2400" dirty="0">
                <a:latin typeface="Arial" pitchFamily="34" charset="0"/>
                <a:cs typeface="Arial" pitchFamily="34" charset="0"/>
              </a:rPr>
              <a:t>:</a:t>
            </a:r>
          </a:p>
        </p:txBody>
      </p:sp>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41" y="3899437"/>
            <a:ext cx="5038287" cy="281132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156176" y="4797152"/>
            <a:ext cx="1908212"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a:t>1.Nguyễn </a:t>
            </a:r>
            <a:r>
              <a:rPr lang="en-US" dirty="0" err="1"/>
              <a:t>Ngọc</a:t>
            </a:r>
            <a:r>
              <a:rPr lang="en-US" dirty="0"/>
              <a:t> </a:t>
            </a:r>
            <a:r>
              <a:rPr lang="en-US" dirty="0" err="1"/>
              <a:t>Ký</a:t>
            </a:r>
            <a:r>
              <a:rPr lang="en-US" dirty="0"/>
              <a:t>.</a:t>
            </a:r>
          </a:p>
        </p:txBody>
      </p:sp>
      <p:pic>
        <p:nvPicPr>
          <p:cNvPr id="92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324" y="3659832"/>
            <a:ext cx="5465619" cy="295856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159076" y="4767596"/>
            <a:ext cx="252028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a:t>2.Nguyễn </a:t>
            </a:r>
            <a:r>
              <a:rPr lang="en-US" dirty="0" err="1"/>
              <a:t>Thị</a:t>
            </a:r>
            <a:r>
              <a:rPr lang="en-US" dirty="0"/>
              <a:t> Kim </a:t>
            </a:r>
            <a:r>
              <a:rPr lang="en-US" dirty="0" err="1"/>
              <a:t>Anh</a:t>
            </a:r>
            <a:r>
              <a:rPr lang="en-US" dirty="0"/>
              <a:t>.</a:t>
            </a:r>
          </a:p>
        </p:txBody>
      </p:sp>
      <p:pic>
        <p:nvPicPr>
          <p:cNvPr id="922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334" y="3815683"/>
            <a:ext cx="4896544" cy="28027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159076" y="4769781"/>
            <a:ext cx="252028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a:t>3.Nguyễn </a:t>
            </a:r>
            <a:r>
              <a:rPr lang="en-US" dirty="0" err="1"/>
              <a:t>Thị</a:t>
            </a:r>
            <a:r>
              <a:rPr lang="en-US" dirty="0"/>
              <a:t> </a:t>
            </a:r>
            <a:r>
              <a:rPr lang="en-US" dirty="0" err="1"/>
              <a:t>Bích</a:t>
            </a:r>
            <a:r>
              <a:rPr lang="en-US" dirty="0"/>
              <a:t> </a:t>
            </a:r>
            <a:r>
              <a:rPr lang="en-US" dirty="0" err="1"/>
              <a:t>Hằng</a:t>
            </a:r>
            <a:r>
              <a:rPr lang="en-US" dirty="0"/>
              <a:t>.</a:t>
            </a:r>
          </a:p>
        </p:txBody>
      </p:sp>
    </p:spTree>
    <p:extLst>
      <p:ext uri="{BB962C8B-B14F-4D97-AF65-F5344CB8AC3E}">
        <p14:creationId xmlns:p14="http://schemas.microsoft.com/office/powerpoint/2010/main" val="257186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221"/>
                                        </p:tgtEl>
                                        <p:attrNameLst>
                                          <p:attrName>style.visibility</p:attrName>
                                        </p:attrNameLst>
                                      </p:cBhvr>
                                      <p:to>
                                        <p:strVal val="visible"/>
                                      </p:to>
                                    </p:set>
                                    <p:animEffect transition="in" filter="fade">
                                      <p:cBhvr>
                                        <p:cTn id="25" dur="500"/>
                                        <p:tgtEl>
                                          <p:spTgt spid="922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9222"/>
                                        </p:tgtEl>
                                        <p:attrNameLst>
                                          <p:attrName>style.visibility</p:attrName>
                                        </p:attrNameLst>
                                      </p:cBhvr>
                                      <p:to>
                                        <p:strVal val="visible"/>
                                      </p:to>
                                    </p:set>
                                    <p:animEffect transition="in" filter="barn(inVertical)">
                                      <p:cBhvr>
                                        <p:cTn id="35" dur="500"/>
                                        <p:tgtEl>
                                          <p:spTgt spid="92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9224"/>
                                        </p:tgtEl>
                                        <p:attrNameLst>
                                          <p:attrName>style.visibility</p:attrName>
                                        </p:attrNameLst>
                                      </p:cBhvr>
                                      <p:to>
                                        <p:strVal val="visible"/>
                                      </p:to>
                                    </p:set>
                                    <p:animEffect transition="in" filter="barn(inVertical)">
                                      <p:cBhvr>
                                        <p:cTn id="45" dur="500"/>
                                        <p:tgtEl>
                                          <p:spTgt spid="92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1524000" y="1219200"/>
            <a:ext cx="6934200" cy="3124200"/>
          </a:xfrm>
          <a:prstGeom prst="cloud">
            <a:avLst/>
          </a:prstGeom>
          <a:solidFill>
            <a:schemeClr val="tx2">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r>
              <a:rPr lang="en-US" sz="3200" dirty="0"/>
              <a:t> </a:t>
            </a:r>
            <a:r>
              <a:rPr lang="en-US" sz="3200" dirty="0">
                <a:solidFill>
                  <a:srgbClr val="FF0000"/>
                </a:solidFill>
                <a:latin typeface="Times New Roman" pitchFamily="18" charset="0"/>
                <a:cs typeface="Times New Roman" pitchFamily="18" charset="0"/>
              </a:rPr>
              <a:t>? Em hãy kể một số tấm gương thực hiện tốt quyền và nghĩa vụ học tập?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Ảnh Bác Hồ đang làm việc - (tranh in dầu - IN111 ) - Siêu thị ...">
            <a:extLst>
              <a:ext uri="{FF2B5EF4-FFF2-40B4-BE49-F238E27FC236}">
                <a16:creationId xmlns:a16="http://schemas.microsoft.com/office/drawing/2014/main" id="{E8BB51DE-6F6E-45ED-85F7-F4F63EAEC4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83058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966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0 hình ảnh đẹp nhất về Bác Hồ - Vị lãnh tụ của dân tộc - Zicxa ...">
            <a:extLst>
              <a:ext uri="{FF2B5EF4-FFF2-40B4-BE49-F238E27FC236}">
                <a16:creationId xmlns:a16="http://schemas.microsoft.com/office/drawing/2014/main" id="{6DC7B4A2-7F0F-49DD-BC83-D0B508876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229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565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op 9 người thầy có nghị lực phi thường nhất Việt Nam - Toplist.vn">
            <a:extLst>
              <a:ext uri="{FF2B5EF4-FFF2-40B4-BE49-F238E27FC236}">
                <a16:creationId xmlns:a16="http://schemas.microsoft.com/office/drawing/2014/main" id="{45BF0A43-6BE8-4211-8AD2-AD73B80C9D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4495800" cy="56388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ầy Nguyễn Ngọc Ký và chuyện tình đẹp như mơ">
            <a:extLst>
              <a:ext uri="{FF2B5EF4-FFF2-40B4-BE49-F238E27FC236}">
                <a16:creationId xmlns:a16="http://schemas.microsoft.com/office/drawing/2014/main" id="{5C967139-0FA2-4BB6-A489-75DE57216D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066800"/>
            <a:ext cx="4114800" cy="5638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A36273B-2194-43A4-A4AB-FC2EC05FBBB9}"/>
              </a:ext>
            </a:extLst>
          </p:cNvPr>
          <p:cNvSpPr/>
          <p:nvPr/>
        </p:nvSpPr>
        <p:spPr>
          <a:xfrm>
            <a:off x="3124200" y="152400"/>
            <a:ext cx="4191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Nguyễn</a:t>
            </a:r>
            <a:r>
              <a:rPr lang="en-US" sz="2800" dirty="0"/>
              <a:t> </a:t>
            </a:r>
            <a:r>
              <a:rPr lang="en-US" sz="2800" dirty="0" err="1"/>
              <a:t>Ngọc</a:t>
            </a:r>
            <a:r>
              <a:rPr lang="en-US" sz="2800" dirty="0"/>
              <a:t> </a:t>
            </a:r>
            <a:r>
              <a:rPr lang="en-US" sz="2800" dirty="0" err="1"/>
              <a:t>Kí</a:t>
            </a:r>
            <a:r>
              <a:rPr lang="en-US" sz="2800" dirty="0"/>
              <a:t> </a:t>
            </a:r>
            <a:endParaRPr lang="vi-VN" sz="2800" dirty="0"/>
          </a:p>
        </p:txBody>
      </p:sp>
    </p:spTree>
    <p:extLst>
      <p:ext uri="{BB962C8B-B14F-4D97-AF65-F5344CB8AC3E}">
        <p14:creationId xmlns:p14="http://schemas.microsoft.com/office/powerpoint/2010/main" val="335581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Káº¿t quáº£ hÃ¬nh áº£nh cho má»t sá» quyá»n vÃ  nghÄ©a vá»¥ há»c táº­p cá»§a cÃ´ng dÃ¢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Káº¿t quáº£ hÃ¬nh áº£nh cho má»t sá» quyá»n vÃ  nghÄ©a vá»¥ há»c táº­p cá»§a cÃ´ng dÃ¢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7650" name="Picture 2" descr="HÃ¬nh áº£nh cÃ³ liÃªn quan"/>
          <p:cNvPicPr>
            <a:picLocks noChangeAspect="1" noChangeArrowheads="1"/>
          </p:cNvPicPr>
          <p:nvPr/>
        </p:nvPicPr>
        <p:blipFill>
          <a:blip r:embed="rId2"/>
          <a:srcRect/>
          <a:stretch>
            <a:fillRect/>
          </a:stretch>
        </p:blipFill>
        <p:spPr bwMode="auto">
          <a:xfrm>
            <a:off x="0" y="0"/>
            <a:ext cx="4648200" cy="3429000"/>
          </a:xfrm>
          <a:prstGeom prst="rect">
            <a:avLst/>
          </a:prstGeom>
          <a:noFill/>
          <a:ln w="28575">
            <a:solidFill>
              <a:srgbClr val="FF0000"/>
            </a:solidFill>
          </a:ln>
        </p:spPr>
      </p:pic>
      <p:pic>
        <p:nvPicPr>
          <p:cNvPr id="27652" name="Picture 4" descr="Káº¿t quáº£ hÃ¬nh áº£nh cho hoc sinh thcs ÄÆ°á»£c bá» máº¹ chá» Äi há»c"/>
          <p:cNvPicPr>
            <a:picLocks noChangeAspect="1" noChangeArrowheads="1"/>
          </p:cNvPicPr>
          <p:nvPr/>
        </p:nvPicPr>
        <p:blipFill>
          <a:blip r:embed="rId3"/>
          <a:srcRect/>
          <a:stretch>
            <a:fillRect/>
          </a:stretch>
        </p:blipFill>
        <p:spPr bwMode="auto">
          <a:xfrm>
            <a:off x="4724400" y="0"/>
            <a:ext cx="4419600" cy="3352800"/>
          </a:xfrm>
          <a:prstGeom prst="rect">
            <a:avLst/>
          </a:prstGeom>
          <a:noFill/>
          <a:ln w="28575">
            <a:solidFill>
              <a:srgbClr val="FF0000"/>
            </a:solidFill>
          </a:ln>
        </p:spPr>
      </p:pic>
      <p:pic>
        <p:nvPicPr>
          <p:cNvPr id="27654" name="Picture 6" descr="Káº¿t quáº£ hÃ¬nh áº£nh cho há»c sinh thcs"/>
          <p:cNvPicPr>
            <a:picLocks noChangeAspect="1" noChangeArrowheads="1"/>
          </p:cNvPicPr>
          <p:nvPr/>
        </p:nvPicPr>
        <p:blipFill>
          <a:blip r:embed="rId4"/>
          <a:srcRect/>
          <a:stretch>
            <a:fillRect/>
          </a:stretch>
        </p:blipFill>
        <p:spPr bwMode="auto">
          <a:xfrm>
            <a:off x="4724400" y="3429000"/>
            <a:ext cx="4419600" cy="3429000"/>
          </a:xfrm>
          <a:prstGeom prst="rect">
            <a:avLst/>
          </a:prstGeom>
          <a:noFill/>
          <a:ln w="28575">
            <a:solidFill>
              <a:srgbClr val="FF0000"/>
            </a:solidFill>
          </a:ln>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05200"/>
            <a:ext cx="4648200" cy="3352800"/>
          </a:xfrm>
          <a:prstGeom prst="rect">
            <a:avLst/>
          </a:prstGeom>
          <a:noFill/>
          <a:ln w="28575">
            <a:solidFill>
              <a:srgbClr val="C0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box(in)">
                                      <p:cBhvr>
                                        <p:cTn id="7" dur="500"/>
                                        <p:tgtEl>
                                          <p:spTgt spid="27650"/>
                                        </p:tgtEl>
                                      </p:cBhvr>
                                    </p:animEffect>
                                  </p:childTnLst>
                                </p:cTn>
                              </p:par>
                              <p:par>
                                <p:cTn id="8" presetID="4" presetClass="entr" presetSubtype="16" fill="hold" nodeType="withEffect">
                                  <p:stCondLst>
                                    <p:cond delay="0"/>
                                  </p:stCondLst>
                                  <p:childTnLst>
                                    <p:set>
                                      <p:cBhvr>
                                        <p:cTn id="9" dur="1" fill="hold">
                                          <p:stCondLst>
                                            <p:cond delay="0"/>
                                          </p:stCondLst>
                                        </p:cTn>
                                        <p:tgtEl>
                                          <p:spTgt spid="27654"/>
                                        </p:tgtEl>
                                        <p:attrNameLst>
                                          <p:attrName>style.visibility</p:attrName>
                                        </p:attrNameLst>
                                      </p:cBhvr>
                                      <p:to>
                                        <p:strVal val="visible"/>
                                      </p:to>
                                    </p:set>
                                    <p:animEffect transition="in" filter="box(in)">
                                      <p:cBhvr>
                                        <p:cTn id="10" dur="500"/>
                                        <p:tgtEl>
                                          <p:spTgt spid="27654"/>
                                        </p:tgtEl>
                                      </p:cBhvr>
                                    </p:animEffect>
                                  </p:childTnLst>
                                </p:cTn>
                              </p:par>
                              <p:par>
                                <p:cTn id="11" presetID="4" presetClass="entr" presetSubtype="16" fill="hold" nodeType="withEffect">
                                  <p:stCondLst>
                                    <p:cond delay="0"/>
                                  </p:stCondLst>
                                  <p:childTnLst>
                                    <p:set>
                                      <p:cBhvr>
                                        <p:cTn id="12" dur="1" fill="hold">
                                          <p:stCondLst>
                                            <p:cond delay="0"/>
                                          </p:stCondLst>
                                        </p:cTn>
                                        <p:tgtEl>
                                          <p:spTgt spid="27652"/>
                                        </p:tgtEl>
                                        <p:attrNameLst>
                                          <p:attrName>style.visibility</p:attrName>
                                        </p:attrNameLst>
                                      </p:cBhvr>
                                      <p:to>
                                        <p:strVal val="visible"/>
                                      </p:to>
                                    </p:set>
                                    <p:animEffect transition="in" filter="box(in)">
                                      <p:cBhvr>
                                        <p:cTn id="13" dur="500"/>
                                        <p:tgtEl>
                                          <p:spTgt spid="27652"/>
                                        </p:tgtEl>
                                      </p:cBhvr>
                                    </p:animEffect>
                                  </p:childTnLst>
                                </p:cTn>
                              </p:par>
                              <p:par>
                                <p:cTn id="14" presetID="4"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i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âu chuyện Cao Bá Quát và nét chữ nết người. ⋆ Trung tâm Đào tạo ...">
            <a:extLst>
              <a:ext uri="{FF2B5EF4-FFF2-40B4-BE49-F238E27FC236}">
                <a16:creationId xmlns:a16="http://schemas.microsoft.com/office/drawing/2014/main" id="{A68DA878-2AB9-4D54-B57A-260F8629CC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7696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0C52827-7339-4F4A-9735-02856AA2FF2E}"/>
              </a:ext>
            </a:extLst>
          </p:cNvPr>
          <p:cNvSpPr/>
          <p:nvPr/>
        </p:nvSpPr>
        <p:spPr>
          <a:xfrm>
            <a:off x="3581400" y="304800"/>
            <a:ext cx="4114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Cao </a:t>
            </a:r>
            <a:r>
              <a:rPr lang="en-US" sz="3200" dirty="0" err="1"/>
              <a:t>Bá</a:t>
            </a:r>
            <a:r>
              <a:rPr lang="en-US" sz="3200" dirty="0"/>
              <a:t> </a:t>
            </a:r>
            <a:r>
              <a:rPr lang="en-US" sz="3200" dirty="0" err="1"/>
              <a:t>Quát</a:t>
            </a:r>
            <a:r>
              <a:rPr lang="en-US" sz="3200" dirty="0"/>
              <a:t> </a:t>
            </a:r>
            <a:endParaRPr lang="vi-VN" sz="3200" dirty="0"/>
          </a:p>
        </p:txBody>
      </p:sp>
    </p:spTree>
    <p:extLst>
      <p:ext uri="{BB962C8B-B14F-4D97-AF65-F5344CB8AC3E}">
        <p14:creationId xmlns:p14="http://schemas.microsoft.com/office/powerpoint/2010/main" val="254695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sohanews.sohacdn.com/k:2015/nguyen-hien-1440513848325/5-ky-tai-trong-lich-su-viet-nam-1-nguoi-la-nu.jpg"/>
          <p:cNvPicPr>
            <a:picLocks noChangeAspect="1" noChangeArrowheads="1"/>
          </p:cNvPicPr>
          <p:nvPr/>
        </p:nvPicPr>
        <p:blipFill>
          <a:blip r:embed="rId2"/>
          <a:srcRect b="4478"/>
          <a:stretch>
            <a:fillRect/>
          </a:stretch>
        </p:blipFill>
        <p:spPr bwMode="auto">
          <a:xfrm>
            <a:off x="0" y="0"/>
            <a:ext cx="9144000" cy="6324600"/>
          </a:xfrm>
          <a:prstGeom prst="rect">
            <a:avLst/>
          </a:prstGeom>
          <a:noFill/>
        </p:spPr>
      </p:pic>
      <p:sp>
        <p:nvSpPr>
          <p:cNvPr id="3" name="Rectangle 2"/>
          <p:cNvSpPr/>
          <p:nvPr/>
        </p:nvSpPr>
        <p:spPr>
          <a:xfrm>
            <a:off x="990600" y="6334780"/>
            <a:ext cx="7315200" cy="523220"/>
          </a:xfrm>
          <a:prstGeom prst="rect">
            <a:avLst/>
          </a:prstGeom>
        </p:spPr>
        <p:txBody>
          <a:bodyPr wrap="square">
            <a:spAutoFit/>
          </a:bodyPr>
          <a:lstStyle/>
          <a:p>
            <a:pPr algn="ctr"/>
            <a:r>
              <a:rPr lang="en-US" sz="2800" b="1" dirty="0">
                <a:latin typeface="Times New Roman" pitchFamily="18" charset="0"/>
                <a:cs typeface="Times New Roman" pitchFamily="18" charset="0"/>
              </a:rPr>
              <a:t>Nguyễn Hiền – Trạng nguyên nhỏ tuổi nhất</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blinds(horizontal)">
                                      <p:cBhvr>
                                        <p:cTn id="7" dur="500"/>
                                        <p:tgtEl>
                                          <p:spTgt spid="4403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76200"/>
            <a:ext cx="8915400" cy="1754326"/>
          </a:xfrm>
          <a:prstGeom prst="rect">
            <a:avLst/>
          </a:prstGeom>
          <a:noFill/>
        </p:spPr>
        <p:txBody>
          <a:bodyPr wrap="square" rtlCol="0">
            <a:spAutoFit/>
          </a:bodyPr>
          <a:lstStyle/>
          <a:p>
            <a:pPr algn="just"/>
            <a:r>
              <a:rPr lang="en-US" sz="3600" dirty="0" err="1">
                <a:solidFill>
                  <a:srgbClr val="FF0000"/>
                </a:solidFill>
                <a:latin typeface="Times New Roman" pitchFamily="18" charset="0"/>
                <a:cs typeface="Times New Roman" pitchFamily="18" charset="0"/>
              </a:rPr>
              <a:t>Bài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tập</a:t>
            </a:r>
            <a:r>
              <a:rPr lang="en-US" sz="3600" dirty="0">
                <a:solidFill>
                  <a:srgbClr val="FF0000"/>
                </a:solidFill>
                <a:latin typeface="Times New Roman" pitchFamily="18" charset="0"/>
                <a:cs typeface="Times New Roman" pitchFamily="18" charset="0"/>
              </a:rPr>
              <a:t> đ:</a:t>
            </a:r>
            <a:r>
              <a:rPr lang="vi-VN" sz="3600" dirty="0">
                <a:solidFill>
                  <a:srgbClr val="FF0000"/>
                </a:solidFill>
                <a:latin typeface="Times New Roman" pitchFamily="18" charset="0"/>
                <a:cs typeface="Times New Roman" pitchFamily="18" charset="0"/>
              </a:rPr>
              <a:t> </a:t>
            </a:r>
            <a:r>
              <a:rPr lang="en-US" sz="3600" dirty="0">
                <a:solidFill>
                  <a:srgbClr val="FF0000"/>
                </a:solidFill>
                <a:latin typeface="Times New Roman" pitchFamily="18" charset="0"/>
                <a:cs typeface="Times New Roman" pitchFamily="18" charset="0"/>
              </a:rPr>
              <a:t>Theo em những biểu hiện trong việc thực hiện quyền và nghĩa vụ học tập sau đây là đúng hay sai?</a:t>
            </a:r>
            <a:r>
              <a:rPr lang="vi-VN"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Vì</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sao</a:t>
            </a:r>
            <a:r>
              <a:rPr lang="en-US" sz="3600" dirty="0">
                <a:solidFill>
                  <a:srgbClr val="FF0000"/>
                </a:solidFill>
                <a:latin typeface="Times New Roman" pitchFamily="18" charset="0"/>
                <a:cs typeface="Times New Roman" pitchFamily="18" charset="0"/>
              </a:rPr>
              <a:t>?</a:t>
            </a:r>
          </a:p>
        </p:txBody>
      </p:sp>
      <p:sp>
        <p:nvSpPr>
          <p:cNvPr id="5" name="TextBox 4"/>
          <p:cNvSpPr txBox="1"/>
          <p:nvPr/>
        </p:nvSpPr>
        <p:spPr>
          <a:xfrm>
            <a:off x="0" y="1752600"/>
            <a:ext cx="8382000" cy="1200329"/>
          </a:xfrm>
          <a:prstGeom prst="rect">
            <a:avLst/>
          </a:prstGeom>
          <a:noFill/>
        </p:spPr>
        <p:txBody>
          <a:bodyPr wrap="square" rtlCol="0">
            <a:spAutoFit/>
          </a:bodyPr>
          <a:lstStyle/>
          <a:p>
            <a:r>
              <a:rPr lang="vi-VN" sz="3600" dirty="0">
                <a:latin typeface="Times New Roman" pitchFamily="18" charset="0"/>
                <a:cs typeface="Times New Roman" pitchFamily="18" charset="0"/>
              </a:rPr>
              <a:t>1.</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Chỉ</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chăm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chú</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học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tập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ngoài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việc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gì</a:t>
            </a:r>
            <a:r>
              <a:rPr lang="en-US" sz="3600" dirty="0">
                <a:latin typeface="Times New Roman" pitchFamily="18" charset="0"/>
                <a:cs typeface="Times New Roman" pitchFamily="18" charset="0"/>
              </a:rPr>
              <a:t>.</a:t>
            </a:r>
          </a:p>
        </p:txBody>
      </p:sp>
      <p:sp>
        <p:nvSpPr>
          <p:cNvPr id="6" name="TextBox 5"/>
          <p:cNvSpPr txBox="1"/>
          <p:nvPr/>
        </p:nvSpPr>
        <p:spPr>
          <a:xfrm>
            <a:off x="0" y="2838271"/>
            <a:ext cx="8382000" cy="1200329"/>
          </a:xfrm>
          <a:prstGeom prst="rect">
            <a:avLst/>
          </a:prstGeom>
          <a:noFill/>
        </p:spPr>
        <p:txBody>
          <a:bodyPr wrap="square" rtlCol="0">
            <a:spAutoFit/>
          </a:bodyPr>
          <a:lstStyle/>
          <a:p>
            <a:r>
              <a:rPr lang="vi-VN" sz="3600" dirty="0">
                <a:latin typeface="Times New Roman" pitchFamily="18" charset="0"/>
                <a:cs typeface="Times New Roman" pitchFamily="18" charset="0"/>
              </a:rPr>
              <a:t>2.</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Chỉ</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học</a:t>
            </a:r>
            <a:r>
              <a:rPr lang="en-US" sz="3600" dirty="0">
                <a:latin typeface="Times New Roman" pitchFamily="18" charset="0"/>
                <a:cs typeface="Times New Roman" pitchFamily="18" charset="0"/>
              </a:rPr>
              <a:t> ở </a:t>
            </a:r>
            <a:r>
              <a:rPr lang="en-US" sz="3600" dirty="0" err="1">
                <a:latin typeface="Times New Roman" pitchFamily="18" charset="0"/>
                <a:cs typeface="Times New Roman" pitchFamily="18" charset="0"/>
              </a:rPr>
              <a:t>trên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lớp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gian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còn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vui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thoải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mái</a:t>
            </a:r>
            <a:r>
              <a:rPr lang="en-US" sz="3600" dirty="0">
                <a:latin typeface="Times New Roman" pitchFamily="18" charset="0"/>
                <a:cs typeface="Times New Roman" pitchFamily="18" charset="0"/>
              </a:rPr>
              <a:t>.</a:t>
            </a:r>
          </a:p>
        </p:txBody>
      </p:sp>
      <p:sp>
        <p:nvSpPr>
          <p:cNvPr id="7" name="TextBox 6"/>
          <p:cNvSpPr txBox="1"/>
          <p:nvPr/>
        </p:nvSpPr>
        <p:spPr>
          <a:xfrm>
            <a:off x="0" y="4036874"/>
            <a:ext cx="8305800" cy="1754326"/>
          </a:xfrm>
          <a:prstGeom prst="rect">
            <a:avLst/>
          </a:prstGeom>
          <a:noFill/>
        </p:spPr>
        <p:txBody>
          <a:bodyPr wrap="square" rtlCol="0">
            <a:spAutoFit/>
          </a:bodyPr>
          <a:lstStyle/>
          <a:p>
            <a:r>
              <a:rPr lang="vi-VN" sz="3600" dirty="0">
                <a:latin typeface="Times New Roman" pitchFamily="18" charset="0"/>
                <a:cs typeface="Times New Roman" pitchFamily="18" charset="0"/>
              </a:rPr>
              <a:t>3.</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Ngoài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giờ</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học</a:t>
            </a:r>
            <a:r>
              <a:rPr lang="en-US" sz="3600" dirty="0">
                <a:latin typeface="Times New Roman" pitchFamily="18" charset="0"/>
                <a:cs typeface="Times New Roman" pitchFamily="18" charset="0"/>
              </a:rPr>
              <a:t> ở </a:t>
            </a:r>
            <a:r>
              <a:rPr lang="en-US" sz="3600" dirty="0" err="1">
                <a:latin typeface="Times New Roman" pitchFamily="18" charset="0"/>
                <a:cs typeface="Times New Roman" pitchFamily="18" charset="0"/>
              </a:rPr>
              <a:t>trường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kế</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hoạch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học</a:t>
            </a:r>
            <a:r>
              <a:rPr lang="en-US" sz="3600" dirty="0">
                <a:latin typeface="Times New Roman" pitchFamily="18" charset="0"/>
                <a:cs typeface="Times New Roman" pitchFamily="18" charset="0"/>
              </a:rPr>
              <a:t> ở </a:t>
            </a:r>
            <a:r>
              <a:rPr lang="en-US" sz="3600" dirty="0" err="1">
                <a:latin typeface="Times New Roman" pitchFamily="18" charset="0"/>
                <a:cs typeface="Times New Roman" pitchFamily="18" charset="0"/>
              </a:rPr>
              <a:t>nhà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giúp</a:t>
            </a:r>
            <a:r>
              <a:rPr lang="en-US" sz="3600" dirty="0">
                <a:latin typeface="Times New Roman" pitchFamily="18" charset="0"/>
                <a:cs typeface="Times New Roman" pitchFamily="18" charset="0"/>
              </a:rPr>
              <a:t> cha </a:t>
            </a:r>
            <a:r>
              <a:rPr lang="en-US" sz="3600" dirty="0" err="1">
                <a:latin typeface="Times New Roman" pitchFamily="18" charset="0"/>
                <a:cs typeface="Times New Roman" pitchFamily="18" charset="0"/>
              </a:rPr>
              <a:t>mẹ</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vui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giải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trí</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rèn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luyện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thể</a:t>
            </a:r>
            <a:r>
              <a:rPr lang="en-US" sz="3600" dirty="0">
                <a:latin typeface="Times New Roman" pitchFamily="18" charset="0"/>
                <a:cs typeface="Times New Roman" pitchFamily="18" charset="0"/>
              </a:rPr>
              <a:t>.</a:t>
            </a:r>
          </a:p>
        </p:txBody>
      </p:sp>
      <p:sp>
        <p:nvSpPr>
          <p:cNvPr id="9" name="Rectangle 8"/>
          <p:cNvSpPr/>
          <p:nvPr/>
        </p:nvSpPr>
        <p:spPr>
          <a:xfrm>
            <a:off x="8382000" y="1915180"/>
            <a:ext cx="457200"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itchFamily="18" charset="0"/>
                <a:cs typeface="Times New Roman" pitchFamily="18" charset="0"/>
              </a:rPr>
              <a:t>S</a:t>
            </a:r>
          </a:p>
        </p:txBody>
      </p:sp>
      <p:sp>
        <p:nvSpPr>
          <p:cNvPr id="11" name="Rectangle 10"/>
          <p:cNvSpPr/>
          <p:nvPr/>
        </p:nvSpPr>
        <p:spPr>
          <a:xfrm>
            <a:off x="8382000" y="3058180"/>
            <a:ext cx="457200"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itchFamily="18" charset="0"/>
                <a:cs typeface="Times New Roman" pitchFamily="18" charset="0"/>
              </a:rPr>
              <a:t>S</a:t>
            </a:r>
          </a:p>
        </p:txBody>
      </p:sp>
      <p:sp>
        <p:nvSpPr>
          <p:cNvPr id="12" name="Rectangle 11"/>
          <p:cNvSpPr/>
          <p:nvPr/>
        </p:nvSpPr>
        <p:spPr>
          <a:xfrm>
            <a:off x="8382000" y="4582180"/>
            <a:ext cx="457200"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itchFamily="18" charset="0"/>
                <a:cs typeface="Times New Roman" pitchFamily="18" charset="0"/>
              </a:rPr>
              <a:t>Đ</a:t>
            </a:r>
          </a:p>
        </p:txBody>
      </p:sp>
    </p:spTree>
    <p:extLst>
      <p:ext uri="{BB962C8B-B14F-4D97-AF65-F5344CB8AC3E}">
        <p14:creationId xmlns:p14="http://schemas.microsoft.com/office/powerpoint/2010/main" val="156974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457200"/>
            <a:ext cx="8153400"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Câu hỏi</a:t>
            </a:r>
            <a:r>
              <a:rPr lang="en-US" sz="2800" i="1" dirty="0">
                <a:latin typeface="Times New Roman" pitchFamily="18" charset="0"/>
                <a:cs typeface="Times New Roman" pitchFamily="18" charset="0"/>
              </a:rPr>
              <a:t>. Tìm những câu ca dao, tục ngữ, nói về học tập</a:t>
            </a:r>
            <a:endParaRPr lang="en-US" sz="2800" dirty="0">
              <a:latin typeface="Times New Roman" pitchFamily="18" charset="0"/>
              <a:cs typeface="Times New Roman" pitchFamily="18" charset="0"/>
            </a:endParaRPr>
          </a:p>
        </p:txBody>
      </p:sp>
      <p:sp>
        <p:nvSpPr>
          <p:cNvPr id="6" name="TextBox 5"/>
          <p:cNvSpPr txBox="1"/>
          <p:nvPr/>
        </p:nvSpPr>
        <p:spPr>
          <a:xfrm>
            <a:off x="381000" y="1295400"/>
            <a:ext cx="2133600" cy="523220"/>
          </a:xfrm>
          <a:prstGeom prst="rect">
            <a:avLst/>
          </a:prstGeom>
          <a:noFill/>
        </p:spPr>
        <p:txBody>
          <a:bodyPr wrap="square" rtlCol="0">
            <a:spAutoFit/>
          </a:bodyPr>
          <a:lstStyle/>
          <a:p>
            <a:pPr algn="ctr"/>
            <a:r>
              <a:rPr lang="en-US" sz="2800" i="1" dirty="0">
                <a:latin typeface="Times New Roman" pitchFamily="18" charset="0"/>
                <a:cs typeface="Times New Roman" pitchFamily="18" charset="0"/>
              </a:rPr>
              <a:t>Đáp án:</a:t>
            </a:r>
            <a:endParaRPr lang="en-US" sz="3200" b="1" dirty="0">
              <a:latin typeface="Times New Roman" pitchFamily="18" charset="0"/>
              <a:cs typeface="Times New Roman" pitchFamily="18" charset="0"/>
            </a:endParaRPr>
          </a:p>
        </p:txBody>
      </p:sp>
      <p:sp>
        <p:nvSpPr>
          <p:cNvPr id="9" name="TextBox 8"/>
          <p:cNvSpPr txBox="1"/>
          <p:nvPr/>
        </p:nvSpPr>
        <p:spPr>
          <a:xfrm>
            <a:off x="2286000" y="2286000"/>
            <a:ext cx="6400800" cy="523220"/>
          </a:xfrm>
          <a:prstGeom prst="rect">
            <a:avLst/>
          </a:prstGeom>
          <a:noFill/>
        </p:spPr>
        <p:txBody>
          <a:bodyPr wrap="square" rtlCol="0">
            <a:spAutoFit/>
          </a:bodyPr>
          <a:lstStyle/>
          <a:p>
            <a:endParaRPr lang="en-US" sz="2800" dirty="0">
              <a:latin typeface="Times New Roman" pitchFamily="18" charset="0"/>
              <a:cs typeface="Times New Roman" pitchFamily="18" charset="0"/>
            </a:endParaRPr>
          </a:p>
        </p:txBody>
      </p:sp>
      <p:sp>
        <p:nvSpPr>
          <p:cNvPr id="10" name="TextBox 9"/>
          <p:cNvSpPr txBox="1"/>
          <p:nvPr/>
        </p:nvSpPr>
        <p:spPr>
          <a:xfrm>
            <a:off x="2362200" y="1371600"/>
            <a:ext cx="5181600" cy="4524315"/>
          </a:xfrm>
          <a:prstGeom prst="rect">
            <a:avLst/>
          </a:prstGeom>
          <a:noFill/>
        </p:spPr>
        <p:txBody>
          <a:bodyPr wrap="square" rtlCol="0">
            <a:spAutoFit/>
          </a:bodyPr>
          <a:lstStyle/>
          <a:p>
            <a:pPr>
              <a:buFontTx/>
              <a:buChar char="-"/>
            </a:pPr>
            <a:r>
              <a:rPr lang="en-US" sz="3200" dirty="0">
                <a:latin typeface="Times New Roman" pitchFamily="18" charset="0"/>
                <a:cs typeface="Times New Roman" pitchFamily="18" charset="0"/>
              </a:rPr>
              <a:t>Học, học nữa, học mãi( Lênin)</a:t>
            </a:r>
          </a:p>
          <a:p>
            <a:pPr>
              <a:buFontTx/>
              <a:buChar char="-"/>
            </a:pPr>
            <a:r>
              <a:rPr lang="en-US" sz="3200" dirty="0">
                <a:latin typeface="Times New Roman" pitchFamily="18" charset="0"/>
                <a:cs typeface="Times New Roman" pitchFamily="18" charset="0"/>
              </a:rPr>
              <a:t> Học thầy không tày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bạn</a:t>
            </a:r>
            <a:endParaRPr lang="en-US" sz="3200" dirty="0">
              <a:latin typeface="Times New Roman" pitchFamily="18" charset="0"/>
              <a:cs typeface="Times New Roman" pitchFamily="18" charset="0"/>
            </a:endParaRPr>
          </a:p>
          <a:p>
            <a:pPr>
              <a:buFontTx/>
              <a:buChar char="-"/>
            </a:pPr>
            <a:r>
              <a:rPr lang="en-US" sz="3200" dirty="0">
                <a:latin typeface="Times New Roman" pitchFamily="18" charset="0"/>
                <a:cs typeface="Times New Roman" pitchFamily="18" charset="0"/>
              </a:rPr>
              <a:t> Đi một ngày đàng, học một </a:t>
            </a:r>
            <a:r>
              <a:rPr lang="en-US" sz="3200" dirty="0" err="1">
                <a:latin typeface="Times New Roman" pitchFamily="18" charset="0"/>
                <a:cs typeface="Times New Roman" pitchFamily="18" charset="0"/>
              </a:rPr>
              <a:t>sàng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a:t>
            </a:r>
            <a:endParaRPr lang="en-US" sz="3200" dirty="0">
              <a:latin typeface="Times New Roman" pitchFamily="18" charset="0"/>
              <a:cs typeface="Times New Roman" pitchFamily="18" charset="0"/>
            </a:endParaRPr>
          </a:p>
          <a:p>
            <a:pPr>
              <a:buFontTx/>
              <a:buChar char="-"/>
            </a:pP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nói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gói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mở</a:t>
            </a:r>
            <a:r>
              <a:rPr lang="en-US" sz="3200" dirty="0">
                <a:latin typeface="Times New Roman" pitchFamily="18" charset="0"/>
                <a:cs typeface="Times New Roman" pitchFamily="18" charset="0"/>
              </a:rPr>
              <a:t>.</a:t>
            </a:r>
          </a:p>
          <a:p>
            <a:pPr>
              <a:buFontTx/>
              <a:buChar char="-"/>
            </a:pPr>
            <a:r>
              <a:rPr lang="vi-VN" sz="3200" dirty="0"/>
              <a:t>Học một biết mười.</a:t>
            </a:r>
          </a:p>
          <a:p>
            <a:pPr>
              <a:buFontTx/>
              <a:buChar char="-"/>
            </a:pPr>
            <a:r>
              <a:rPr lang="vi-VN" sz="3200" dirty="0"/>
              <a:t> Học để làm người.</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1000"/>
                                        <p:tgtEl>
                                          <p:spTgt spid="6">
                                            <p:txEl>
                                              <p:pRg st="0" end="0"/>
                                            </p:txEl>
                                          </p:spTgt>
                                        </p:tgtEl>
                                      </p:cBhvr>
                                    </p:animEffect>
                                    <p:anim calcmode="lin" valueType="num">
                                      <p:cBhvr>
                                        <p:cTn id="2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barn(inVertical)">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0">
                                            <p:txEl>
                                              <p:pRg st="1" end="1"/>
                                            </p:txEl>
                                          </p:spTgt>
                                        </p:tgtEl>
                                        <p:attrNameLst>
                                          <p:attrName>style.visibility</p:attrName>
                                        </p:attrNameLst>
                                      </p:cBhvr>
                                      <p:to>
                                        <p:strVal val="visible"/>
                                      </p:to>
                                    </p:set>
                                    <p:animEffect transition="in" filter="circle(in)">
                                      <p:cBhvr>
                                        <p:cTn id="34" dur="2000"/>
                                        <p:tgtEl>
                                          <p:spTgt spid="10">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xEl>
                                              <p:pRg st="2" end="2"/>
                                            </p:txEl>
                                          </p:spTgt>
                                        </p:tgtEl>
                                        <p:attrNameLst>
                                          <p:attrName>style.visibility</p:attrName>
                                        </p:attrNameLst>
                                      </p:cBhvr>
                                      <p:to>
                                        <p:strVal val="visible"/>
                                      </p:to>
                                    </p:set>
                                    <p:animEffect transition="in" filter="fade">
                                      <p:cBhvr>
                                        <p:cTn id="39" dur="500"/>
                                        <p:tgtEl>
                                          <p:spTgt spid="10">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
                                            <p:txEl>
                                              <p:pRg st="3" end="3"/>
                                            </p:txEl>
                                          </p:spTgt>
                                        </p:tgtEl>
                                        <p:attrNameLst>
                                          <p:attrName>style.visibility</p:attrName>
                                        </p:attrNameLst>
                                      </p:cBhvr>
                                      <p:to>
                                        <p:strVal val="visible"/>
                                      </p:to>
                                    </p:set>
                                    <p:animEffect transition="in" filter="fade">
                                      <p:cBhvr>
                                        <p:cTn id="44" dur="500"/>
                                        <p:tgtEl>
                                          <p:spTgt spid="10">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
                                            <p:txEl>
                                              <p:pRg st="4" end="4"/>
                                            </p:txEl>
                                          </p:spTgt>
                                        </p:tgtEl>
                                        <p:attrNameLst>
                                          <p:attrName>style.visibility</p:attrName>
                                        </p:attrNameLst>
                                      </p:cBhvr>
                                      <p:to>
                                        <p:strVal val="visible"/>
                                      </p:to>
                                    </p:set>
                                    <p:animEffect transition="in" filter="fade">
                                      <p:cBhvr>
                                        <p:cTn id="49" dur="500"/>
                                        <p:tgtEl>
                                          <p:spTgt spid="10">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0">
                                            <p:txEl>
                                              <p:pRg st="5" end="5"/>
                                            </p:txEl>
                                          </p:spTgt>
                                        </p:tgtEl>
                                        <p:attrNameLst>
                                          <p:attrName>style.visibility</p:attrName>
                                        </p:attrNameLst>
                                      </p:cBhvr>
                                      <p:to>
                                        <p:strVal val="visible"/>
                                      </p:to>
                                    </p:set>
                                    <p:animEffect transition="in" filter="fade">
                                      <p:cBhvr>
                                        <p:cTn id="54"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0"/>
            <a:ext cx="8686800" cy="2554545"/>
          </a:xfrm>
          <a:prstGeom prst="rect">
            <a:avLst/>
          </a:prstGeom>
          <a:noFill/>
        </p:spPr>
        <p:txBody>
          <a:bodyPr wrap="square" rtlCol="0">
            <a:spAutoFit/>
          </a:bodyPr>
          <a:lstStyle/>
          <a:p>
            <a:pPr algn="just"/>
            <a:r>
              <a:rPr lang="vi-VN" sz="3200" dirty="0">
                <a:latin typeface="Times New Roman" pitchFamily="18" charset="0"/>
                <a:cs typeface="Times New Roman" pitchFamily="18" charset="0"/>
              </a:rPr>
              <a:t>                     </a:t>
            </a:r>
            <a:r>
              <a:rPr lang="vi-VN" sz="3200" b="1" dirty="0">
                <a:solidFill>
                  <a:srgbClr val="FF0000"/>
                </a:solidFill>
                <a:latin typeface="Times New Roman" pitchFamily="18" charset="0"/>
                <a:cs typeface="Times New Roman" pitchFamily="18" charset="0"/>
              </a:rPr>
              <a:t>Hướng dẫn </a:t>
            </a:r>
            <a:r>
              <a:rPr lang="en-US" sz="3200" b="1" dirty="0" err="1">
                <a:solidFill>
                  <a:srgbClr val="FF0000"/>
                </a:solidFill>
                <a:latin typeface="Times New Roman" pitchFamily="18" charset="0"/>
                <a:cs typeface="Times New Roman" pitchFamily="18" charset="0"/>
              </a:rPr>
              <a:t>về</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nhà</a:t>
            </a:r>
            <a:r>
              <a:rPr lang="en-US" sz="3200" b="1" dirty="0">
                <a:solidFill>
                  <a:srgbClr val="FF0000"/>
                </a:solidFill>
                <a:latin typeface="Times New Roman" pitchFamily="18" charset="0"/>
                <a:cs typeface="Times New Roman" pitchFamily="18" charset="0"/>
              </a:rPr>
              <a:t>:</a:t>
            </a:r>
          </a:p>
          <a:p>
            <a:pPr algn="just"/>
            <a:r>
              <a:rPr lang="en-US" sz="3200" b="1" dirty="0">
                <a:solidFill>
                  <a:srgbClr val="FF0000"/>
                </a:solidFill>
                <a:latin typeface="Times New Roman" pitchFamily="18" charset="0"/>
                <a:cs typeface="Times New Roman" pitchFamily="18" charset="0"/>
              </a:rPr>
              <a:t>1. </a:t>
            </a:r>
            <a:r>
              <a:rPr lang="en-US" sz="3200" b="1" dirty="0" err="1">
                <a:solidFill>
                  <a:srgbClr val="FF0000"/>
                </a:solidFill>
                <a:latin typeface="Times New Roman" pitchFamily="18" charset="0"/>
                <a:cs typeface="Times New Roman" pitchFamily="18" charset="0"/>
              </a:rPr>
              <a:t>Bài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cũ</a:t>
            </a:r>
            <a:r>
              <a:rPr lang="en-US" sz="3200" b="1" dirty="0">
                <a:solidFill>
                  <a:srgbClr val="FF0000"/>
                </a:solidFill>
                <a:latin typeface="Times New Roman" pitchFamily="18" charset="0"/>
                <a:cs typeface="Times New Roman" pitchFamily="18" charset="0"/>
              </a:rPr>
              <a:t>:</a:t>
            </a:r>
            <a:endParaRPr lang="vi-VN" sz="3200" b="1" dirty="0">
              <a:solidFill>
                <a:srgbClr val="FF0000"/>
              </a:solidFill>
              <a:latin typeface="Times New Roman" pitchFamily="18" charset="0"/>
              <a:cs typeface="Times New Roman" pitchFamily="18" charset="0"/>
            </a:endParaRPr>
          </a:p>
          <a:p>
            <a:pPr marL="285750" indent="-285750" algn="just">
              <a:buFontTx/>
              <a:buChar char="-"/>
            </a:pPr>
            <a:r>
              <a:rPr lang="vi-VN" sz="3200" dirty="0">
                <a:latin typeface="Times New Roman" pitchFamily="18" charset="0"/>
                <a:cs typeface="Times New Roman" pitchFamily="18" charset="0"/>
              </a:rPr>
              <a:t>Học bài, </a:t>
            </a:r>
            <a:r>
              <a:rPr lang="en-US" sz="3200" dirty="0" err="1">
                <a:latin typeface="Times New Roman" pitchFamily="18" charset="0"/>
                <a:cs typeface="Times New Roman" pitchFamily="18" charset="0"/>
              </a:rPr>
              <a:t>sửa</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các bài tập</a:t>
            </a:r>
            <a:r>
              <a:rPr lang="en-US" sz="3200" dirty="0">
                <a:latin typeface="Times New Roman" pitchFamily="18" charset="0"/>
                <a:cs typeface="Times New Roman" pitchFamily="18" charset="0"/>
              </a:rPr>
              <a:t> 1,2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vở</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a:p>
            <a:pPr marL="285750" indent="-285750" algn="just"/>
            <a:r>
              <a:rPr lang="en-US" sz="3200" b="1" dirty="0">
                <a:solidFill>
                  <a:srgbClr val="FF0000"/>
                </a:solidFill>
                <a:latin typeface="Times New Roman" pitchFamily="18" charset="0"/>
                <a:cs typeface="Times New Roman" pitchFamily="18" charset="0"/>
              </a:rPr>
              <a:t>2. </a:t>
            </a:r>
            <a:r>
              <a:rPr lang="en-US" sz="3200" b="1" dirty="0" err="1">
                <a:solidFill>
                  <a:srgbClr val="FF0000"/>
                </a:solidFill>
                <a:latin typeface="Times New Roman" pitchFamily="18" charset="0"/>
                <a:cs typeface="Times New Roman" pitchFamily="18" charset="0"/>
              </a:rPr>
              <a:t>Bài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mới</a:t>
            </a:r>
            <a:r>
              <a:rPr lang="en-US" sz="3200" b="1" dirty="0">
                <a:solidFill>
                  <a:srgbClr val="FF0000"/>
                </a:solidFill>
                <a:latin typeface="Times New Roman" pitchFamily="18" charset="0"/>
                <a:cs typeface="Times New Roman" pitchFamily="18" charset="0"/>
              </a:rPr>
              <a:t>:</a:t>
            </a:r>
            <a:endParaRPr lang="vi-VN" sz="3200" dirty="0">
              <a:latin typeface="Times New Roman" pitchFamily="18" charset="0"/>
              <a:cs typeface="Times New Roman" pitchFamily="18" charset="0"/>
            </a:endParaRPr>
          </a:p>
          <a:p>
            <a:pPr marL="285750" indent="-285750" algn="just">
              <a:buFontTx/>
              <a:buChar char="-"/>
            </a:pPr>
            <a:r>
              <a:rPr lang="vi-VN" sz="3200" dirty="0">
                <a:latin typeface="Times New Roman" pitchFamily="18" charset="0"/>
                <a:cs typeface="Times New Roman" pitchFamily="18" charset="0"/>
              </a:rPr>
              <a:t>Chuẩn bị b</a:t>
            </a:r>
            <a:r>
              <a:rPr lang="en-US" sz="3200" dirty="0" err="1">
                <a:latin typeface="Times New Roman" pitchFamily="18" charset="0"/>
                <a:cs typeface="Times New Roman" pitchFamily="18" charset="0"/>
              </a:rPr>
              <a:t>ài</a:t>
            </a:r>
            <a:r>
              <a:rPr lang="en-US" sz="3200" dirty="0">
                <a:latin typeface="Times New Roman" pitchFamily="18" charset="0"/>
                <a:cs typeface="Times New Roman" pitchFamily="18" charset="0"/>
              </a:rPr>
              <a:t> 16.</a:t>
            </a:r>
            <a:endParaRPr lang="vi-VN" sz="3200" dirty="0">
              <a:latin typeface="Times New Roman" pitchFamily="18" charset="0"/>
              <a:cs typeface="Times New Roman" pitchFamily="18" charset="0"/>
            </a:endParaRPr>
          </a:p>
        </p:txBody>
      </p:sp>
    </p:spTree>
    <p:extLst>
      <p:ext uri="{BB962C8B-B14F-4D97-AF65-F5344CB8AC3E}">
        <p14:creationId xmlns:p14="http://schemas.microsoft.com/office/powerpoint/2010/main" val="146044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loud Callout 12"/>
          <p:cNvSpPr/>
          <p:nvPr/>
        </p:nvSpPr>
        <p:spPr>
          <a:xfrm>
            <a:off x="310075" y="2057400"/>
            <a:ext cx="4114800" cy="4267200"/>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itchFamily="18" charset="0"/>
                <a:cs typeface="Times New Roman" pitchFamily="18" charset="0"/>
              </a:rPr>
              <a:t>a, Cuộc sống của người dân ở Cô Tô trước đây như thế nào?</a:t>
            </a:r>
          </a:p>
        </p:txBody>
      </p:sp>
      <p:sp>
        <p:nvSpPr>
          <p:cNvPr id="14" name="Cloud Callout 13"/>
          <p:cNvSpPr/>
          <p:nvPr/>
        </p:nvSpPr>
        <p:spPr>
          <a:xfrm>
            <a:off x="4719127" y="2095500"/>
            <a:ext cx="4114800" cy="4191000"/>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itchFamily="18" charset="0"/>
                <a:cs typeface="Times New Roman" pitchFamily="18" charset="0"/>
              </a:rPr>
              <a:t>b, Điều đặc biệt trong sự thay đổi Cô Tô ngày nay là gì?</a:t>
            </a:r>
          </a:p>
        </p:txBody>
      </p:sp>
      <p:sp>
        <p:nvSpPr>
          <p:cNvPr id="2" name="Rectangle 1">
            <a:extLst>
              <a:ext uri="{FF2B5EF4-FFF2-40B4-BE49-F238E27FC236}">
                <a16:creationId xmlns:a16="http://schemas.microsoft.com/office/drawing/2014/main" id="{A59FBD6A-964E-4907-9E16-263F87068DE2}"/>
              </a:ext>
            </a:extLst>
          </p:cNvPr>
          <p:cNvSpPr/>
          <p:nvPr/>
        </p:nvSpPr>
        <p:spPr>
          <a:xfrm>
            <a:off x="1524000" y="0"/>
            <a:ext cx="5867400" cy="167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I. </a:t>
            </a:r>
            <a:r>
              <a:rPr lang="en-US" sz="4800" dirty="0" err="1"/>
              <a:t>đặt</a:t>
            </a:r>
            <a:r>
              <a:rPr lang="en-US" sz="4800" dirty="0"/>
              <a:t> </a:t>
            </a:r>
            <a:r>
              <a:rPr lang="en-US" sz="4800" dirty="0" err="1"/>
              <a:t>vấn</a:t>
            </a:r>
            <a:r>
              <a:rPr lang="en-US" sz="4800" dirty="0"/>
              <a:t> </a:t>
            </a:r>
            <a:r>
              <a:rPr lang="en-US" sz="4800" dirty="0" err="1"/>
              <a:t>đề</a:t>
            </a:r>
            <a:r>
              <a:rPr lang="en-US" sz="4800" dirty="0"/>
              <a:t> </a:t>
            </a:r>
            <a:endParaRPr lang="vi-VN" sz="4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8817076" cy="1077218"/>
          </a:xfrm>
          <a:prstGeom prst="rect">
            <a:avLst/>
          </a:prstGeom>
          <a:noFill/>
        </p:spPr>
        <p:txBody>
          <a:bodyPr wrap="square" rtlCol="0">
            <a:spAutoFit/>
          </a:bodyPr>
          <a:lstStyle/>
          <a:p>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Gia</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đình</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nhà</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trường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và</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xã</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hội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đã</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làm</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gì</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để</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tất</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cả</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trẻ</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em</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được</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đến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trường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học</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tập</a:t>
            </a:r>
            <a:r>
              <a:rPr lang="en-US" sz="3200" b="1" i="1" dirty="0">
                <a:latin typeface="Times New Roman" pitchFamily="18" charset="0"/>
                <a:cs typeface="Times New Roman" pitchFamily="18" charset="0"/>
              </a:rPr>
              <a:t>?</a:t>
            </a:r>
          </a:p>
        </p:txBody>
      </p:sp>
      <p:graphicFrame>
        <p:nvGraphicFramePr>
          <p:cNvPr id="5" name="Table 4"/>
          <p:cNvGraphicFramePr>
            <a:graphicFrameLocks noGrp="1"/>
          </p:cNvGraphicFramePr>
          <p:nvPr>
            <p:extLst>
              <p:ext uri="{D42A27DB-BD31-4B8C-83A1-F6EECF244321}">
                <p14:modId xmlns:p14="http://schemas.microsoft.com/office/powerpoint/2010/main" val="349547889"/>
              </p:ext>
            </p:extLst>
          </p:nvPr>
        </p:nvGraphicFramePr>
        <p:xfrm>
          <a:off x="228600" y="2133600"/>
          <a:ext cx="8763000" cy="4114800"/>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733800">
                  <a:extLst>
                    <a:ext uri="{9D8B030D-6E8A-4147-A177-3AD203B41FA5}">
                      <a16:colId xmlns:a16="http://schemas.microsoft.com/office/drawing/2014/main" val="20002"/>
                    </a:ext>
                  </a:extLst>
                </a:gridCol>
              </a:tblGrid>
              <a:tr h="1036563">
                <a:tc>
                  <a:txBody>
                    <a:bodyPr/>
                    <a:lstStyle/>
                    <a:p>
                      <a:pPr algn="ctr"/>
                      <a:r>
                        <a:rPr lang="en-US" sz="3200" dirty="0" err="1">
                          <a:solidFill>
                            <a:schemeClr val="tx1"/>
                          </a:solidFill>
                          <a:latin typeface="Times New Roman" pitchFamily="18" charset="0"/>
                          <a:cs typeface="Times New Roman" pitchFamily="18" charset="0"/>
                        </a:rPr>
                        <a:t>Gia</a:t>
                      </a:r>
                      <a:r>
                        <a:rPr lang="en-US" sz="3200" baseline="0" dirty="0">
                          <a:solidFill>
                            <a:schemeClr val="tx1"/>
                          </a:solidFill>
                          <a:latin typeface="Times New Roman" pitchFamily="18" charset="0"/>
                          <a:cs typeface="Times New Roman" pitchFamily="18" charset="0"/>
                        </a:rPr>
                        <a:t> </a:t>
                      </a:r>
                      <a:r>
                        <a:rPr lang="en-US" sz="3200" baseline="0" dirty="0" err="1">
                          <a:solidFill>
                            <a:schemeClr val="tx1"/>
                          </a:solidFill>
                          <a:latin typeface="Times New Roman" pitchFamily="18" charset="0"/>
                          <a:cs typeface="Times New Roman" pitchFamily="18" charset="0"/>
                        </a:rPr>
                        <a:t>đình</a:t>
                      </a:r>
                      <a:endParaRPr lang="en-US" sz="3200"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chemeClr val="tx1"/>
                          </a:solidFill>
                          <a:latin typeface="Times New Roman" pitchFamily="18" charset="0"/>
                          <a:cs typeface="Times New Roman" pitchFamily="18" charset="0"/>
                        </a:rPr>
                        <a:t>Nhà</a:t>
                      </a:r>
                      <a:r>
                        <a:rPr lang="en-US" sz="3200" baseline="0" dirty="0">
                          <a:solidFill>
                            <a:schemeClr val="tx1"/>
                          </a:solidFill>
                          <a:latin typeface="Times New Roman" pitchFamily="18" charset="0"/>
                          <a:cs typeface="Times New Roman" pitchFamily="18" charset="0"/>
                        </a:rPr>
                        <a:t> </a:t>
                      </a:r>
                      <a:r>
                        <a:rPr lang="en-US" sz="3200" baseline="0" dirty="0" err="1">
                          <a:solidFill>
                            <a:schemeClr val="tx1"/>
                          </a:solidFill>
                          <a:latin typeface="Times New Roman" pitchFamily="18" charset="0"/>
                          <a:cs typeface="Times New Roman" pitchFamily="18" charset="0"/>
                        </a:rPr>
                        <a:t>trường</a:t>
                      </a:r>
                      <a:endParaRPr lang="en-US" sz="3200"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chemeClr val="tx1"/>
                          </a:solidFill>
                          <a:latin typeface="Times New Roman" pitchFamily="18" charset="0"/>
                          <a:cs typeface="Times New Roman" pitchFamily="18" charset="0"/>
                        </a:rPr>
                        <a:t>Xã</a:t>
                      </a:r>
                      <a:r>
                        <a:rPr lang="en-US" sz="3200" baseline="0" dirty="0">
                          <a:solidFill>
                            <a:schemeClr val="tx1"/>
                          </a:solidFill>
                          <a:latin typeface="Times New Roman" pitchFamily="18" charset="0"/>
                          <a:cs typeface="Times New Roman" pitchFamily="18" charset="0"/>
                        </a:rPr>
                        <a:t> </a:t>
                      </a:r>
                      <a:r>
                        <a:rPr lang="en-US" sz="3200" baseline="0" dirty="0" err="1">
                          <a:solidFill>
                            <a:schemeClr val="tx1"/>
                          </a:solidFill>
                          <a:latin typeface="Times New Roman" pitchFamily="18" charset="0"/>
                          <a:cs typeface="Times New Roman" pitchFamily="18" charset="0"/>
                        </a:rPr>
                        <a:t>hội</a:t>
                      </a:r>
                      <a:endParaRPr lang="en-US" sz="3200"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07823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3" name="TextBox 2"/>
          <p:cNvSpPr txBox="1"/>
          <p:nvPr/>
        </p:nvSpPr>
        <p:spPr>
          <a:xfrm>
            <a:off x="137652" y="3352800"/>
            <a:ext cx="2175387" cy="1077218"/>
          </a:xfrm>
          <a:prstGeom prst="rect">
            <a:avLst/>
          </a:prstGeom>
          <a:noFill/>
        </p:spPr>
        <p:txBody>
          <a:bodyPr wrap="square" rtlCol="0">
            <a:spAutoFit/>
          </a:bodyPr>
          <a:lstStyle/>
          <a:p>
            <a:pPr algn="ctr"/>
            <a:r>
              <a:rPr lang="vi-VN"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tâm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đến</a:t>
            </a:r>
            <a:r>
              <a:rPr lang="en-US" sz="3200" dirty="0">
                <a:latin typeface="Times New Roman" pitchFamily="18" charset="0"/>
                <a:cs typeface="Times New Roman" pitchFamily="18" charset="0"/>
              </a:rPr>
              <a:t> con</a:t>
            </a:r>
            <a:r>
              <a:rPr lang="vi-VN" sz="3200" dirty="0">
                <a:latin typeface="Times New Roman" pitchFamily="18" charset="0"/>
                <a:cs typeface="Times New Roman" pitchFamily="18" charset="0"/>
              </a:rPr>
              <a:t> em.</a:t>
            </a:r>
            <a:endParaRPr lang="en-US" sz="3200" dirty="0">
              <a:latin typeface="Times New Roman" pitchFamily="18" charset="0"/>
              <a:cs typeface="Times New Roman" pitchFamily="18" charset="0"/>
            </a:endParaRPr>
          </a:p>
        </p:txBody>
      </p:sp>
      <p:sp>
        <p:nvSpPr>
          <p:cNvPr id="10" name="TextBox 9"/>
          <p:cNvSpPr txBox="1"/>
          <p:nvPr/>
        </p:nvSpPr>
        <p:spPr>
          <a:xfrm>
            <a:off x="2133600" y="3352800"/>
            <a:ext cx="3276600" cy="2554545"/>
          </a:xfrm>
          <a:prstGeom prst="rect">
            <a:avLst/>
          </a:prstGeom>
          <a:noFill/>
        </p:spPr>
        <p:txBody>
          <a:bodyPr wrap="square" rtlCol="0">
            <a:spAutoFit/>
          </a:bodyPr>
          <a:lstStyle/>
          <a:p>
            <a:r>
              <a:rPr lang="vi-VN"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Hỗ</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trợ</a:t>
            </a:r>
            <a:r>
              <a:rPr lang="en-US" sz="3200" dirty="0">
                <a:latin typeface="Times New Roman" pitchFamily="18" charset="0"/>
                <a:cs typeface="Times New Roman" pitchFamily="18" charset="0"/>
              </a:rPr>
              <a:t>,</a:t>
            </a:r>
            <a:r>
              <a:rPr lang="vi-VN"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tâm</a:t>
            </a:r>
            <a:endParaRPr lang="vi-VN" sz="3200" dirty="0">
              <a:latin typeface="Times New Roman" pitchFamily="18" charset="0"/>
              <a:cs typeface="Times New Roman" pitchFamily="18" charset="0"/>
            </a:endParaRPr>
          </a:p>
          <a:p>
            <a:r>
              <a:rPr lang="vi-VN" sz="3200" dirty="0">
                <a:latin typeface="Times New Roman" pitchFamily="18" charset="0"/>
                <a:cs typeface="Times New Roman" pitchFamily="18" charset="0"/>
              </a:rPr>
              <a:t>- L</a:t>
            </a:r>
            <a:r>
              <a:rPr lang="en-US" sz="3200" dirty="0" err="1">
                <a:latin typeface="Times New Roman" pitchFamily="18" charset="0"/>
                <a:cs typeface="Times New Roman" pitchFamily="18" charset="0"/>
              </a:rPr>
              <a:t>ập</a:t>
            </a:r>
            <a:r>
              <a:rPr lang="en-US" sz="3200" dirty="0">
                <a:latin typeface="Times New Roman" pitchFamily="18" charset="0"/>
                <a:cs typeface="Times New Roman" pitchFamily="18" charset="0"/>
              </a:rPr>
              <a:t> ban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diện</a:t>
            </a:r>
            <a:r>
              <a:rPr lang="en-US" sz="3200" dirty="0">
                <a:latin typeface="Times New Roman" pitchFamily="18" charset="0"/>
                <a:cs typeface="Times New Roman" pitchFamily="18" charset="0"/>
              </a:rPr>
              <a:t> cha </a:t>
            </a:r>
            <a:r>
              <a:rPr lang="en-US" sz="3200" dirty="0" err="1">
                <a:latin typeface="Times New Roman" pitchFamily="18" charset="0"/>
                <a:cs typeface="Times New Roman" pitchFamily="18" charset="0"/>
              </a:rPr>
              <a:t>mẹ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vi-VN" sz="3200" dirty="0">
                <a:latin typeface="Times New Roman" pitchFamily="18" charset="0"/>
                <a:cs typeface="Times New Roman" pitchFamily="18" charset="0"/>
              </a:rPr>
              <a:t>, </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động</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a:t>
            </a:r>
          </a:p>
        </p:txBody>
      </p:sp>
      <p:sp>
        <p:nvSpPr>
          <p:cNvPr id="13" name="TextBox 12"/>
          <p:cNvSpPr txBox="1"/>
          <p:nvPr/>
        </p:nvSpPr>
        <p:spPr>
          <a:xfrm>
            <a:off x="5240595" y="3352800"/>
            <a:ext cx="3782961" cy="584775"/>
          </a:xfrm>
          <a:prstGeom prst="rect">
            <a:avLst/>
          </a:prstGeom>
          <a:noFill/>
        </p:spPr>
        <p:txBody>
          <a:bodyPr wrap="square" rtlCol="0">
            <a:spAutoFit/>
          </a:bodyPr>
          <a:lstStyle/>
          <a:p>
            <a:pPr algn="ctr"/>
            <a:r>
              <a:rPr lang="vi-VN"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hội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khuyến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a:t>
            </a:r>
          </a:p>
        </p:txBody>
      </p:sp>
      <p:sp>
        <p:nvSpPr>
          <p:cNvPr id="14" name="TextBox 13"/>
          <p:cNvSpPr txBox="1"/>
          <p:nvPr/>
        </p:nvSpPr>
        <p:spPr>
          <a:xfrm>
            <a:off x="5257800" y="3886200"/>
            <a:ext cx="3630561" cy="584775"/>
          </a:xfrm>
          <a:prstGeom prst="rect">
            <a:avLst/>
          </a:prstGeom>
          <a:noFill/>
        </p:spPr>
        <p:txBody>
          <a:bodyPr wrap="square" rtlCol="0">
            <a:spAutoFit/>
          </a:bodyPr>
          <a:lstStyle/>
          <a:p>
            <a:r>
              <a:rPr lang="vi-VN"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trường</a:t>
            </a:r>
            <a:r>
              <a:rPr lang="en-US" sz="3200" dirty="0">
                <a:latin typeface="Times New Roman" pitchFamily="18" charset="0"/>
                <a:cs typeface="Times New Roman" pitchFamily="18" charset="0"/>
              </a:rPr>
              <a:t>. </a:t>
            </a:r>
          </a:p>
        </p:txBody>
      </p:sp>
      <p:sp>
        <p:nvSpPr>
          <p:cNvPr id="16" name="TextBox 15"/>
          <p:cNvSpPr txBox="1"/>
          <p:nvPr/>
        </p:nvSpPr>
        <p:spPr>
          <a:xfrm>
            <a:off x="5275005" y="4495800"/>
            <a:ext cx="3841956" cy="1569660"/>
          </a:xfrm>
          <a:prstGeom prst="rect">
            <a:avLst/>
          </a:prstGeom>
          <a:noFill/>
        </p:spPr>
        <p:txBody>
          <a:bodyPr wrap="square" rtlCol="0">
            <a:spAutoFit/>
          </a:bodyPr>
          <a:lstStyle/>
          <a:p>
            <a:r>
              <a:rPr lang="vi-VN"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chính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hỗ</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khăn</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234846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ox(in)">
                                      <p:cBhvr>
                                        <p:cTn id="27" dur="500"/>
                                        <p:tgtEl>
                                          <p:spTgt spid="13"/>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ox(in)">
                                      <p:cBhvr>
                                        <p:cTn id="30" dur="500"/>
                                        <p:tgtEl>
                                          <p:spTgt spid="14"/>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ox(in)">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10" grpId="0"/>
      <p:bldP spid="13" grpId="0"/>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Káº¿t quáº£ hÃ¬nh áº£nh cho khu ná»i trÃº cá»§a cÃ¡c em vÃ¹ng sÃ¢u vÃ¹ng sa cÃ¡c huyá»n Äáº£o"/>
          <p:cNvPicPr>
            <a:picLocks noChangeAspect="1" noChangeArrowheads="1"/>
          </p:cNvPicPr>
          <p:nvPr/>
        </p:nvPicPr>
        <p:blipFill>
          <a:blip r:embed="rId2"/>
          <a:srcRect/>
          <a:stretch>
            <a:fillRect/>
          </a:stretch>
        </p:blipFill>
        <p:spPr bwMode="auto">
          <a:xfrm>
            <a:off x="0" y="0"/>
            <a:ext cx="4495800" cy="3581400"/>
          </a:xfrm>
          <a:prstGeom prst="rect">
            <a:avLst/>
          </a:prstGeom>
          <a:noFill/>
          <a:ln>
            <a:solidFill>
              <a:srgbClr val="FF0000"/>
            </a:solidFill>
          </a:ln>
        </p:spPr>
      </p:pic>
      <p:pic>
        <p:nvPicPr>
          <p:cNvPr id="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6950" y="0"/>
            <a:ext cx="4497049" cy="3560941"/>
          </a:xfrm>
          <a:prstGeom prst="rect">
            <a:avLst/>
          </a:prstGeom>
          <a:noFill/>
          <a:ln>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23" y="3657600"/>
            <a:ext cx="4395782" cy="3200400"/>
          </a:xfrm>
          <a:prstGeom prst="rect">
            <a:avLst/>
          </a:prstGeom>
          <a:noFill/>
          <a:ln>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657600"/>
            <a:ext cx="4495800" cy="3200400"/>
          </a:xfrm>
          <a:prstGeom prst="rect">
            <a:avLst/>
          </a:prstGeom>
          <a:noFill/>
          <a:ln>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box(in)">
                                      <p:cBhvr>
                                        <p:cTn id="7" dur="500"/>
                                        <p:tgtEl>
                                          <p:spTgt spid="21506"/>
                                        </p:tgtEl>
                                      </p:cBhvr>
                                    </p:animEffect>
                                  </p:childTnLst>
                                </p:cTn>
                              </p:par>
                              <p:par>
                                <p:cTn id="8" presetID="4"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500"/>
                                        <p:tgtEl>
                                          <p:spTgt spid="3"/>
                                        </p:tgtEl>
                                      </p:cBhvr>
                                    </p:animEffect>
                                  </p:childTnLst>
                                </p:cTn>
                              </p:par>
                              <p:par>
                                <p:cTn id="11" presetID="4"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ox(in)">
                                      <p:cBhvr>
                                        <p:cTn id="13" dur="500"/>
                                        <p:tgtEl>
                                          <p:spTgt spid="4"/>
                                        </p:tgtEl>
                                      </p:cBhvr>
                                    </p:animEffect>
                                  </p:childTnLst>
                                </p:cTn>
                              </p:par>
                              <p:par>
                                <p:cTn id="14" presetID="4"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27" y="0"/>
            <a:ext cx="914982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27584" y="1628800"/>
            <a:ext cx="7200800" cy="584775"/>
          </a:xfrm>
          <a:prstGeom prst="rect">
            <a:avLst/>
          </a:prstGeom>
          <a:noFill/>
        </p:spPr>
        <p:txBody>
          <a:bodyPr wrap="square" rtlCol="0">
            <a:spAutoFit/>
          </a:bodyPr>
          <a:lstStyle/>
          <a:p>
            <a:r>
              <a:rPr lang="en-US" sz="3200" b="1" u="sng" dirty="0" err="1">
                <a:latin typeface="Times New Roman" pitchFamily="18" charset="0"/>
                <a:cs typeface="Times New Roman" pitchFamily="18" charset="0"/>
              </a:rPr>
              <a:t>II.Nội</a:t>
            </a:r>
            <a:r>
              <a:rPr lang="en-US" sz="3200" b="1" u="sng" dirty="0">
                <a:latin typeface="Times New Roman" pitchFamily="18" charset="0"/>
                <a:cs typeface="Times New Roman" pitchFamily="18" charset="0"/>
              </a:rPr>
              <a:t> dung </a:t>
            </a:r>
            <a:r>
              <a:rPr lang="en-US" sz="3200" b="1" u="sng" dirty="0" err="1">
                <a:latin typeface="Times New Roman" pitchFamily="18" charset="0"/>
                <a:cs typeface="Times New Roman" pitchFamily="18" charset="0"/>
              </a:rPr>
              <a:t>bài</a:t>
            </a:r>
            <a:r>
              <a:rPr lang="en-US" sz="3200" b="1" u="sng" dirty="0">
                <a:latin typeface="Times New Roman" pitchFamily="18" charset="0"/>
                <a:cs typeface="Times New Roman" pitchFamily="18" charset="0"/>
              </a:rPr>
              <a:t> </a:t>
            </a:r>
            <a:r>
              <a:rPr lang="en-US" sz="3200" b="1" u="sng" dirty="0" err="1">
                <a:latin typeface="Times New Roman" pitchFamily="18" charset="0"/>
                <a:cs typeface="Times New Roman" pitchFamily="18" charset="0"/>
              </a:rPr>
              <a:t>học</a:t>
            </a:r>
            <a:r>
              <a:rPr lang="en-US" sz="3200" b="1" u="sng" dirty="0">
                <a:latin typeface="Times New Roman" pitchFamily="18" charset="0"/>
                <a:cs typeface="Times New Roman" pitchFamily="18" charset="0"/>
              </a:rPr>
              <a:t>:</a:t>
            </a:r>
          </a:p>
        </p:txBody>
      </p:sp>
      <p:sp>
        <p:nvSpPr>
          <p:cNvPr id="6" name="TextBox 5"/>
          <p:cNvSpPr txBox="1"/>
          <p:nvPr/>
        </p:nvSpPr>
        <p:spPr>
          <a:xfrm>
            <a:off x="817177" y="2213575"/>
            <a:ext cx="6912768" cy="523220"/>
          </a:xfrm>
          <a:prstGeom prst="rect">
            <a:avLst/>
          </a:prstGeom>
          <a:noFill/>
        </p:spPr>
        <p:txBody>
          <a:bodyPr wrap="square" rtlCol="0">
            <a:spAutoFit/>
          </a:bodyPr>
          <a:lstStyle/>
          <a:p>
            <a:r>
              <a:rPr lang="en-US" sz="2800" dirty="0">
                <a:latin typeface="Times New Roman" pitchFamily="18" charset="0"/>
                <a:cs typeface="Times New Roman" pitchFamily="18" charset="0"/>
              </a:rPr>
              <a:t>1.Khái </a:t>
            </a:r>
            <a:r>
              <a:rPr lang="en-US" sz="2800" dirty="0" err="1">
                <a:latin typeface="Times New Roman" pitchFamily="18" charset="0"/>
                <a:cs typeface="Times New Roman" pitchFamily="18" charset="0"/>
              </a:rPr>
              <a:t>niệm</a:t>
            </a:r>
            <a:r>
              <a:rPr lang="en-US" sz="2800" dirty="0">
                <a:latin typeface="Times New Roman" pitchFamily="18" charset="0"/>
                <a:cs typeface="Times New Roman" pitchFamily="18" charset="0"/>
              </a:rPr>
              <a:t>:</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648" y="2852936"/>
            <a:ext cx="3240360" cy="3120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923928" y="3410545"/>
            <a:ext cx="4392488" cy="1077218"/>
          </a:xfrm>
          <a:prstGeom prst="rect">
            <a:avLst/>
          </a:prstGeom>
          <a:noFill/>
        </p:spPr>
        <p:txBody>
          <a:bodyPr wrap="square" rtlCol="0">
            <a:spAutoFit/>
          </a:bodyPr>
          <a:lstStyle/>
          <a:p>
            <a:pPr algn="ctr"/>
            <a:r>
              <a:rPr lang="en-US" sz="3200" b="1" dirty="0" err="1">
                <a:latin typeface="Georgia" pitchFamily="18" charset="0"/>
              </a:rPr>
              <a:t>Việc</a:t>
            </a:r>
            <a:r>
              <a:rPr lang="en-US" sz="3200" b="1" dirty="0">
                <a:latin typeface="Georgia" pitchFamily="18" charset="0"/>
              </a:rPr>
              <a:t> </a:t>
            </a:r>
            <a:r>
              <a:rPr lang="en-US" sz="3200" b="1" dirty="0" err="1">
                <a:latin typeface="Georgia" pitchFamily="18" charset="0"/>
              </a:rPr>
              <a:t>học</a:t>
            </a:r>
            <a:r>
              <a:rPr lang="en-US" sz="3200" b="1" dirty="0">
                <a:latin typeface="Georgia" pitchFamily="18" charset="0"/>
              </a:rPr>
              <a:t> </a:t>
            </a:r>
            <a:r>
              <a:rPr lang="en-US" sz="3200" b="1" dirty="0" err="1">
                <a:latin typeface="Georgia" pitchFamily="18" charset="0"/>
              </a:rPr>
              <a:t>có</a:t>
            </a:r>
            <a:r>
              <a:rPr lang="en-US" sz="3200" b="1" dirty="0">
                <a:latin typeface="Georgia" pitchFamily="18" charset="0"/>
              </a:rPr>
              <a:t> </a:t>
            </a:r>
            <a:r>
              <a:rPr lang="en-US" sz="3200" b="1" dirty="0" err="1">
                <a:latin typeface="Georgia" pitchFamily="18" charset="0"/>
              </a:rPr>
              <a:t>quan</a:t>
            </a:r>
            <a:r>
              <a:rPr lang="en-US" sz="3200" b="1" dirty="0">
                <a:latin typeface="Georgia" pitchFamily="18" charset="0"/>
              </a:rPr>
              <a:t> </a:t>
            </a:r>
            <a:r>
              <a:rPr lang="en-US" sz="3200" b="1" dirty="0" err="1">
                <a:latin typeface="Georgia" pitchFamily="18" charset="0"/>
              </a:rPr>
              <a:t>trọng</a:t>
            </a:r>
            <a:r>
              <a:rPr lang="en-US" sz="3200" b="1" dirty="0">
                <a:latin typeface="Georgia" pitchFamily="18" charset="0"/>
              </a:rPr>
              <a:t> </a:t>
            </a:r>
            <a:r>
              <a:rPr lang="en-US" sz="3200" b="1" dirty="0" err="1">
                <a:latin typeface="Georgia" pitchFamily="18" charset="0"/>
              </a:rPr>
              <a:t>không</a:t>
            </a:r>
            <a:r>
              <a:rPr lang="en-US" sz="3200" b="1" dirty="0">
                <a:latin typeface="Georgia" pitchFamily="18" charset="0"/>
              </a:rPr>
              <a:t>?</a:t>
            </a:r>
          </a:p>
        </p:txBody>
      </p:sp>
      <p:pic>
        <p:nvPicPr>
          <p:cNvPr id="3076"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00" b="97667" l="2500" r="100000">
                        <a14:foregroundMark x1="45833" y1="93000" x2="45833" y2="93000"/>
                        <a14:foregroundMark x1="45667" y1="93333" x2="46167" y2="99667"/>
                        <a14:foregroundMark x1="15333" y1="46000" x2="15333" y2="46000"/>
                        <a14:foregroundMark x1="12667" y1="29333" x2="11667" y2="31333"/>
                        <a14:foregroundMark x1="10000" y1="26000" x2="8000" y2="50333"/>
                        <a14:foregroundMark x1="83667" y1="37667" x2="83667" y2="37667"/>
                        <a14:foregroundMark x1="83667" y1="32333" x2="95167" y2="43333"/>
                        <a14:foregroundMark x1="93333" y1="69000" x2="94333" y2="90000"/>
                        <a14:foregroundMark x1="98167" y1="61000" x2="98167" y2="61000"/>
                        <a14:foregroundMark x1="96333" y1="88667" x2="96833" y2="93333"/>
                        <a14:foregroundMark x1="99500" y1="87667" x2="99500" y2="94333"/>
                        <a14:foregroundMark x1="56000" y1="17333" x2="56000" y2="17333"/>
                        <a14:foregroundMark x1="10167" y1="97667" x2="10167" y2="97667"/>
                      </a14:backgroundRemoval>
                    </a14:imgEffect>
                  </a14:imgLayer>
                </a14:imgProps>
              </a:ext>
              <a:ext uri="{28A0092B-C50C-407E-A947-70E740481C1C}">
                <a14:useLocalDpi xmlns:a14="http://schemas.microsoft.com/office/drawing/2010/main" val="0"/>
              </a:ext>
            </a:extLst>
          </a:blip>
          <a:srcRect/>
          <a:stretch>
            <a:fillRect/>
          </a:stretch>
        </p:blipFill>
        <p:spPr bwMode="auto">
          <a:xfrm>
            <a:off x="1763688" y="3501008"/>
            <a:ext cx="57150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29250" y="2791656"/>
            <a:ext cx="7812360" cy="584775"/>
          </a:xfrm>
          <a:prstGeom prst="rect">
            <a:avLst/>
          </a:prstGeom>
          <a:noFill/>
        </p:spPr>
        <p:txBody>
          <a:bodyPr wrap="square" rtlCol="0">
            <a:spAutoFit/>
          </a:bodyPr>
          <a:lstStyle/>
          <a:p>
            <a:r>
              <a:rPr lang="en-US" sz="3200" b="1" dirty="0" err="1">
                <a:latin typeface="Georgia" pitchFamily="18" charset="0"/>
              </a:rPr>
              <a:t>Tại</a:t>
            </a:r>
            <a:r>
              <a:rPr lang="en-US" sz="3200" b="1" dirty="0">
                <a:latin typeface="Georgia" pitchFamily="18" charset="0"/>
              </a:rPr>
              <a:t> </a:t>
            </a:r>
            <a:r>
              <a:rPr lang="en-US" sz="3200" b="1" dirty="0" err="1">
                <a:latin typeface="Georgia" pitchFamily="18" charset="0"/>
              </a:rPr>
              <a:t>sao</a:t>
            </a:r>
            <a:r>
              <a:rPr lang="en-US" sz="3200" b="1" dirty="0">
                <a:latin typeface="Georgia" pitchFamily="18" charset="0"/>
              </a:rPr>
              <a:t> </a:t>
            </a:r>
            <a:r>
              <a:rPr lang="en-US" sz="3200" b="1" dirty="0" err="1">
                <a:latin typeface="Georgia" pitchFamily="18" charset="0"/>
              </a:rPr>
              <a:t>việc</a:t>
            </a:r>
            <a:r>
              <a:rPr lang="en-US" sz="3200" b="1" dirty="0">
                <a:latin typeface="Georgia" pitchFamily="18" charset="0"/>
              </a:rPr>
              <a:t> </a:t>
            </a:r>
            <a:r>
              <a:rPr lang="en-US" sz="3200" b="1" dirty="0" err="1">
                <a:latin typeface="Georgia" pitchFamily="18" charset="0"/>
              </a:rPr>
              <a:t>học</a:t>
            </a:r>
            <a:r>
              <a:rPr lang="en-US" sz="3200" b="1" dirty="0">
                <a:latin typeface="Georgia" pitchFamily="18" charset="0"/>
              </a:rPr>
              <a:t> </a:t>
            </a:r>
            <a:r>
              <a:rPr lang="en-US" sz="3200" b="1" dirty="0" err="1">
                <a:latin typeface="Georgia" pitchFamily="18" charset="0"/>
              </a:rPr>
              <a:t>lại</a:t>
            </a:r>
            <a:r>
              <a:rPr lang="en-US" sz="3200" b="1" dirty="0">
                <a:latin typeface="Georgia" pitchFamily="18" charset="0"/>
              </a:rPr>
              <a:t> </a:t>
            </a:r>
            <a:r>
              <a:rPr lang="en-US" sz="3200" b="1" dirty="0" err="1">
                <a:latin typeface="Georgia" pitchFamily="18" charset="0"/>
              </a:rPr>
              <a:t>quan</a:t>
            </a:r>
            <a:r>
              <a:rPr lang="en-US" sz="3200" b="1" dirty="0">
                <a:latin typeface="Georgia" pitchFamily="18" charset="0"/>
              </a:rPr>
              <a:t> </a:t>
            </a:r>
            <a:r>
              <a:rPr lang="en-US" sz="3200" b="1" dirty="0" err="1">
                <a:latin typeface="Georgia" pitchFamily="18" charset="0"/>
              </a:rPr>
              <a:t>trọng</a:t>
            </a:r>
            <a:r>
              <a:rPr lang="en-US" sz="3200" b="1" dirty="0">
                <a:latin typeface="Georgia" pitchFamily="18" charset="0"/>
              </a:rPr>
              <a:t> </a:t>
            </a:r>
            <a:r>
              <a:rPr lang="en-US" sz="3200" b="1" dirty="0" err="1">
                <a:latin typeface="Georgia" pitchFamily="18" charset="0"/>
              </a:rPr>
              <a:t>với</a:t>
            </a:r>
            <a:r>
              <a:rPr lang="en-US" sz="3200" b="1" dirty="0">
                <a:latin typeface="Georgia" pitchFamily="18" charset="0"/>
              </a:rPr>
              <a:t> ta?</a:t>
            </a:r>
          </a:p>
        </p:txBody>
      </p:sp>
    </p:spTree>
    <p:extLst>
      <p:ext uri="{BB962C8B-B14F-4D97-AF65-F5344CB8AC3E}">
        <p14:creationId xmlns:p14="http://schemas.microsoft.com/office/powerpoint/2010/main" val="458432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75"/>
                                        </p:tgtEl>
                                        <p:attrNameLst>
                                          <p:attrName>style.visibility</p:attrName>
                                        </p:attrNameLst>
                                      </p:cBhvr>
                                      <p:to>
                                        <p:strVal val="visible"/>
                                      </p:to>
                                    </p:set>
                                    <p:animEffect transition="in" filter="barn(inVertical)">
                                      <p:cBhvr>
                                        <p:cTn id="19" dur="500"/>
                                        <p:tgtEl>
                                          <p:spTgt spid="3075"/>
                                        </p:tgtEl>
                                      </p:cBhvr>
                                    </p:animEffect>
                                  </p:childTnLst>
                                </p:cTn>
                              </p:par>
                              <p:par>
                                <p:cTn id="20" presetID="10" presetClass="entr" presetSubtype="0" fill="hold" nodeType="withEffect">
                                  <p:stCondLst>
                                    <p:cond delay="0"/>
                                  </p:stCondLst>
                                  <p:iterate type="lt">
                                    <p:tmPct val="0"/>
                                  </p:iterate>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par>
                          <p:cTn id="23" fill="hold">
                            <p:stCondLst>
                              <p:cond delay="500"/>
                            </p:stCondLst>
                            <p:childTnLst>
                              <p:par>
                                <p:cTn id="24" presetID="16" presetClass="emph" presetSubtype="0" fill="hold" grpId="0" nodeType="afterEffect">
                                  <p:stCondLst>
                                    <p:cond delay="0"/>
                                  </p:stCondLst>
                                  <p:iterate type="lt">
                                    <p:tmPct val="4000"/>
                                  </p:iterate>
                                  <p:childTnLst>
                                    <p:set>
                                      <p:cBhvr override="childStyle">
                                        <p:cTn id="25" dur="500" fill="hold"/>
                                        <p:tgtEl>
                                          <p:spTgt spid="4">
                                            <p:txEl>
                                              <p:pRg st="0" end="0"/>
                                            </p:txEl>
                                          </p:spTgt>
                                        </p:tgtEl>
                                        <p:attrNameLst>
                                          <p:attrName>style.color</p:attrName>
                                        </p:attrNameLst>
                                      </p:cBhvr>
                                      <p:to>
                                        <p:clrVal>
                                          <a:srgbClr val="FF0000"/>
                                        </p:clrVal>
                                      </p:to>
                                    </p:set>
                                    <p:set>
                                      <p:cBhvr>
                                        <p:cTn id="26" dur="500" fill="hold"/>
                                        <p:tgtEl>
                                          <p:spTgt spid="4">
                                            <p:txEl>
                                              <p:pRg st="0" end="0"/>
                                            </p:txEl>
                                          </p:spTgt>
                                        </p:tgtEl>
                                        <p:attrNameLst>
                                          <p:attrName>fillcolor</p:attrName>
                                        </p:attrNameLst>
                                      </p:cBhvr>
                                      <p:to>
                                        <p:clrVal>
                                          <a:srgbClr val="FF0000"/>
                                        </p:clrVal>
                                      </p:to>
                                    </p:set>
                                    <p:set>
                                      <p:cBhvr>
                                        <p:cTn id="27" dur="500" fill="hold"/>
                                        <p:tgtEl>
                                          <p:spTgt spid="4">
                                            <p:txEl>
                                              <p:pRg st="0" end="0"/>
                                            </p:txEl>
                                          </p:spTgt>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3075"/>
                                        </p:tgtEl>
                                      </p:cBhvr>
                                    </p:animEffect>
                                    <p:set>
                                      <p:cBhvr>
                                        <p:cTn id="32" dur="1" fill="hold">
                                          <p:stCondLst>
                                            <p:cond delay="499"/>
                                          </p:stCondLst>
                                        </p:cTn>
                                        <p:tgtEl>
                                          <p:spTgt spid="3075"/>
                                        </p:tgtEl>
                                        <p:attrNameLst>
                                          <p:attrName>style.visibility</p:attrName>
                                        </p:attrNameLst>
                                      </p:cBhvr>
                                      <p:to>
                                        <p:strVal val="hidden"/>
                                      </p:to>
                                    </p:set>
                                  </p:childTnLst>
                                </p:cTn>
                              </p:par>
                              <p:par>
                                <p:cTn id="33" presetID="42" presetClass="exit" presetSubtype="0" fill="hold" grpId="1" nodeType="withEffect">
                                  <p:stCondLst>
                                    <p:cond delay="0"/>
                                  </p:stCondLst>
                                  <p:iterate type="lt">
                                    <p:tmPct val="0"/>
                                  </p:iterate>
                                  <p:childTnLst>
                                    <p:animEffect transition="out" filter="fade">
                                      <p:cBhvr>
                                        <p:cTn id="34" dur="1000"/>
                                        <p:tgtEl>
                                          <p:spTgt spid="4">
                                            <p:txEl>
                                              <p:pRg st="0" end="0"/>
                                            </p:txEl>
                                          </p:spTgt>
                                        </p:tgtEl>
                                      </p:cBhvr>
                                    </p:animEffect>
                                    <p:anim calcmode="lin" valueType="num">
                                      <p:cBhvr>
                                        <p:cTn id="35" dur="1000"/>
                                        <p:tgtEl>
                                          <p:spTgt spid="4">
                                            <p:txEl>
                                              <p:pRg st="0" end="0"/>
                                            </p:txEl>
                                          </p:spTgt>
                                        </p:tgtEl>
                                        <p:attrNameLst>
                                          <p:attrName>ppt_x</p:attrName>
                                        </p:attrNameLst>
                                      </p:cBhvr>
                                      <p:tavLst>
                                        <p:tav tm="0">
                                          <p:val>
                                            <p:strVal val="ppt_x"/>
                                          </p:val>
                                        </p:tav>
                                        <p:tav tm="100000">
                                          <p:val>
                                            <p:strVal val="ppt_x"/>
                                          </p:val>
                                        </p:tav>
                                      </p:tavLst>
                                    </p:anim>
                                    <p:anim calcmode="lin" valueType="num">
                                      <p:cBhvr>
                                        <p:cTn id="36" dur="1000"/>
                                        <p:tgtEl>
                                          <p:spTgt spid="4">
                                            <p:txEl>
                                              <p:pRg st="0" end="0"/>
                                            </p:txEl>
                                          </p:spTgt>
                                        </p:tgtEl>
                                        <p:attrNameLst>
                                          <p:attrName>ppt_y</p:attrName>
                                        </p:attrNameLst>
                                      </p:cBhvr>
                                      <p:tavLst>
                                        <p:tav tm="0">
                                          <p:val>
                                            <p:strVal val="ppt_y"/>
                                          </p:val>
                                        </p:tav>
                                        <p:tav tm="100000">
                                          <p:val>
                                            <p:strVal val="ppt_y+.1"/>
                                          </p:val>
                                        </p:tav>
                                      </p:tavLst>
                                    </p:anim>
                                    <p:set>
                                      <p:cBhvr>
                                        <p:cTn id="37" dur="1" fill="hold">
                                          <p:stCondLst>
                                            <p:cond delay="999"/>
                                          </p:stCondLst>
                                        </p:cTn>
                                        <p:tgtEl>
                                          <p:spTgt spid="4">
                                            <p:txEl>
                                              <p:pRg st="0" end="0"/>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076"/>
                                        </p:tgtEl>
                                        <p:attrNameLst>
                                          <p:attrName>style.visibility</p:attrName>
                                        </p:attrNameLst>
                                      </p:cBhvr>
                                      <p:to>
                                        <p:strVal val="visible"/>
                                      </p:to>
                                    </p:set>
                                    <p:animEffect transition="in" filter="barn(inVertical)">
                                      <p:cBhvr>
                                        <p:cTn id="42" dur="500"/>
                                        <p:tgtEl>
                                          <p:spTgt spid="307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iterate type="lt">
                                    <p:tmPct val="0"/>
                                  </p:iterate>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6" presetClass="emph" presetSubtype="0" fill="hold" grpId="1" nodeType="afterEffect">
                                  <p:stCondLst>
                                    <p:cond delay="0"/>
                                  </p:stCondLst>
                                  <p:iterate type="lt">
                                    <p:tmPct val="4000"/>
                                  </p:iterate>
                                  <p:childTnLst>
                                    <p:set>
                                      <p:cBhvr override="childStyle">
                                        <p:cTn id="52" dur="500" fill="hold"/>
                                        <p:tgtEl>
                                          <p:spTgt spid="7"/>
                                        </p:tgtEl>
                                        <p:attrNameLst>
                                          <p:attrName>style.color</p:attrName>
                                        </p:attrNameLst>
                                      </p:cBhvr>
                                      <p:to>
                                        <p:clrVal>
                                          <a:srgbClr val="FF0000"/>
                                        </p:clrVal>
                                      </p:to>
                                    </p:set>
                                    <p:set>
                                      <p:cBhvr>
                                        <p:cTn id="53" dur="500" fill="hold"/>
                                        <p:tgtEl>
                                          <p:spTgt spid="7"/>
                                        </p:tgtEl>
                                        <p:attrNameLst>
                                          <p:attrName>fillcolor</p:attrName>
                                        </p:attrNameLst>
                                      </p:cBhvr>
                                      <p:to>
                                        <p:clrVal>
                                          <a:srgbClr val="FF0000"/>
                                        </p:clrVal>
                                      </p:to>
                                    </p:set>
                                    <p:set>
                                      <p:cBhvr>
                                        <p:cTn id="54"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 grpId="0" build="allAtOnce"/>
      <p:bldP spid="4" grpId="1" build="allAtOnce"/>
      <p:bldP spid="7" grpId="0"/>
      <p:bldP spid="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1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27584" y="1628800"/>
            <a:ext cx="7200800" cy="584775"/>
          </a:xfrm>
          <a:prstGeom prst="rect">
            <a:avLst/>
          </a:prstGeom>
          <a:noFill/>
        </p:spPr>
        <p:txBody>
          <a:bodyPr wrap="square" rtlCol="0">
            <a:spAutoFit/>
          </a:bodyPr>
          <a:lstStyle/>
          <a:p>
            <a:r>
              <a:rPr lang="en-US" sz="3200" b="1" u="sng" dirty="0">
                <a:latin typeface="Times New Roman" pitchFamily="18" charset="0"/>
                <a:cs typeface="Times New Roman" pitchFamily="18" charset="0"/>
              </a:rPr>
              <a:t>2.Nội dung </a:t>
            </a:r>
            <a:r>
              <a:rPr lang="en-US" sz="3200" b="1" u="sng" dirty="0" err="1">
                <a:latin typeface="Times New Roman" pitchFamily="18" charset="0"/>
                <a:cs typeface="Times New Roman" pitchFamily="18" charset="0"/>
              </a:rPr>
              <a:t>bài</a:t>
            </a:r>
            <a:r>
              <a:rPr lang="en-US" sz="3200" b="1" u="sng" dirty="0">
                <a:latin typeface="Times New Roman" pitchFamily="18" charset="0"/>
                <a:cs typeface="Times New Roman" pitchFamily="18" charset="0"/>
              </a:rPr>
              <a:t> </a:t>
            </a:r>
            <a:r>
              <a:rPr lang="en-US" sz="3200" b="1" u="sng" dirty="0" err="1">
                <a:latin typeface="Times New Roman" pitchFamily="18" charset="0"/>
                <a:cs typeface="Times New Roman" pitchFamily="18" charset="0"/>
              </a:rPr>
              <a:t>học</a:t>
            </a:r>
            <a:r>
              <a:rPr lang="en-US" sz="3200" b="1" u="sng" dirty="0">
                <a:latin typeface="Times New Roman" pitchFamily="18" charset="0"/>
                <a:cs typeface="Times New Roman" pitchFamily="18" charset="0"/>
              </a:rPr>
              <a:t>:</a:t>
            </a:r>
          </a:p>
        </p:txBody>
      </p:sp>
      <p:sp>
        <p:nvSpPr>
          <p:cNvPr id="6" name="TextBox 5"/>
          <p:cNvSpPr txBox="1"/>
          <p:nvPr/>
        </p:nvSpPr>
        <p:spPr>
          <a:xfrm>
            <a:off x="817177" y="2213575"/>
            <a:ext cx="6912768" cy="523220"/>
          </a:xfrm>
          <a:prstGeom prst="rect">
            <a:avLst/>
          </a:prstGeom>
          <a:noFill/>
        </p:spPr>
        <p:txBody>
          <a:bodyPr wrap="square" rtlCol="0">
            <a:spAutoFit/>
          </a:bodyPr>
          <a:lstStyle/>
          <a:p>
            <a:r>
              <a:rPr lang="en-US" sz="2800" dirty="0">
                <a:latin typeface="Times New Roman" pitchFamily="18" charset="0"/>
                <a:cs typeface="Times New Roman" pitchFamily="18" charset="0"/>
              </a:rPr>
              <a:t>a)</a:t>
            </a:r>
            <a:r>
              <a:rPr lang="en-US" sz="2800" dirty="0" err="1">
                <a:latin typeface="Times New Roman" pitchFamily="18" charset="0"/>
                <a:cs typeface="Times New Roman" pitchFamily="18" charset="0"/>
              </a:rPr>
              <a:t>Khái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niệm</a:t>
            </a:r>
            <a:r>
              <a:rPr lang="en-US" sz="2800" dirty="0">
                <a:latin typeface="Times New Roman" pitchFamily="18" charset="0"/>
                <a:cs typeface="Times New Roman" pitchFamily="18" charset="0"/>
              </a:rPr>
              <a:t>:</a:t>
            </a:r>
          </a:p>
        </p:txBody>
      </p:sp>
      <p:sp>
        <p:nvSpPr>
          <p:cNvPr id="10" name="Oval 9"/>
          <p:cNvSpPr/>
          <p:nvPr/>
        </p:nvSpPr>
        <p:spPr>
          <a:xfrm>
            <a:off x="971600" y="3434319"/>
            <a:ext cx="2592288" cy="1506849"/>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TextBox 10"/>
          <p:cNvSpPr txBox="1"/>
          <p:nvPr/>
        </p:nvSpPr>
        <p:spPr>
          <a:xfrm>
            <a:off x="1161162" y="3710688"/>
            <a:ext cx="2520280" cy="954107"/>
          </a:xfrm>
          <a:prstGeom prst="rect">
            <a:avLst/>
          </a:prstGeom>
          <a:noFill/>
        </p:spPr>
        <p:txBody>
          <a:bodyPr wrap="square" rtlCol="0">
            <a:spAutoFit/>
          </a:bodyPr>
          <a:lstStyle/>
          <a:p>
            <a:r>
              <a:rPr lang="en-US" sz="2800" b="1" dirty="0" err="1">
                <a:latin typeface="Times New Roman" pitchFamily="18" charset="0"/>
                <a:cs typeface="Times New Roman" pitchFamily="18" charset="0"/>
              </a:rPr>
              <a:t>Việc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tập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với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mỗi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người</a:t>
            </a:r>
            <a:endParaRPr lang="en-US" sz="2800" b="1" dirty="0">
              <a:latin typeface="Times New Roman" pitchFamily="18" charset="0"/>
              <a:cs typeface="Times New Roman" pitchFamily="18" charset="0"/>
            </a:endParaRPr>
          </a:p>
        </p:txBody>
      </p:sp>
      <p:sp>
        <p:nvSpPr>
          <p:cNvPr id="12" name="Up Arrow 11"/>
          <p:cNvSpPr/>
          <p:nvPr/>
        </p:nvSpPr>
        <p:spPr>
          <a:xfrm rot="3582809">
            <a:off x="3354483" y="2234746"/>
            <a:ext cx="396044" cy="1796409"/>
          </a:xfrm>
          <a:prstGeom prst="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TextBox 12"/>
          <p:cNvSpPr txBox="1"/>
          <p:nvPr/>
        </p:nvSpPr>
        <p:spPr>
          <a:xfrm>
            <a:off x="4406709" y="2475185"/>
            <a:ext cx="3301961" cy="461665"/>
          </a:xfrm>
          <a:prstGeom prst="rect">
            <a:avLst/>
          </a:prstGeom>
          <a:noFill/>
        </p:spPr>
        <p:txBody>
          <a:bodyPr wrap="square" rtlCol="0">
            <a:spAutoFit/>
          </a:bodyP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trọng</a:t>
            </a:r>
            <a:r>
              <a:rPr lang="en-US" sz="2400" dirty="0">
                <a:latin typeface="Times New Roman" pitchFamily="18" charset="0"/>
                <a:cs typeface="Times New Roman" pitchFamily="18" charset="0"/>
              </a:rPr>
              <a:t>.</a:t>
            </a:r>
          </a:p>
        </p:txBody>
      </p:sp>
      <p:sp>
        <p:nvSpPr>
          <p:cNvPr id="14" name="Up Arrow 13"/>
          <p:cNvSpPr/>
          <p:nvPr/>
        </p:nvSpPr>
        <p:spPr>
          <a:xfrm rot="4754385">
            <a:off x="4057536" y="2821916"/>
            <a:ext cx="432048" cy="1944216"/>
          </a:xfrm>
          <a:prstGeom prst="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TextBox 14"/>
          <p:cNvSpPr txBox="1"/>
          <p:nvPr/>
        </p:nvSpPr>
        <p:spPr>
          <a:xfrm>
            <a:off x="5268908" y="3295189"/>
            <a:ext cx="3191524" cy="830997"/>
          </a:xfrm>
          <a:prstGeom prst="rect">
            <a:avLst/>
          </a:prstGeom>
          <a:noFill/>
        </p:spPr>
        <p:txBody>
          <a:bodyPr wrap="square" rtlCol="0">
            <a:spAutoFit/>
          </a:bodyP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ích</a:t>
            </a:r>
            <a:r>
              <a:rPr lang="en-US" sz="2400" dirty="0">
                <a:latin typeface="Times New Roman" pitchFamily="18" charset="0"/>
                <a:cs typeface="Times New Roman" pitchFamily="18" charset="0"/>
              </a:rPr>
              <a:t>.</a:t>
            </a:r>
          </a:p>
        </p:txBody>
      </p:sp>
      <p:sp>
        <p:nvSpPr>
          <p:cNvPr id="16" name="Up Arrow 15"/>
          <p:cNvSpPr/>
          <p:nvPr/>
        </p:nvSpPr>
        <p:spPr>
          <a:xfrm rot="6730640">
            <a:off x="4056124" y="3952387"/>
            <a:ext cx="442456" cy="1977561"/>
          </a:xfrm>
          <a:prstGeom prst="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7" name="TextBox 16"/>
          <p:cNvSpPr txBox="1"/>
          <p:nvPr/>
        </p:nvSpPr>
        <p:spPr>
          <a:xfrm>
            <a:off x="5148064" y="4933699"/>
            <a:ext cx="3096344" cy="830997"/>
          </a:xfrm>
          <a:prstGeom prst="rect">
            <a:avLst/>
          </a:prstGeom>
          <a:noFill/>
        </p:spPr>
        <p:txBody>
          <a:bodyPr wrap="square" rtlCol="0">
            <a:spAutoFit/>
          </a:bodyP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toàn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344945744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P spid="14" grpId="0" animBg="1"/>
      <p:bldP spid="15" grpId="0"/>
      <p:bldP spid="16" grpId="0" animBg="1"/>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28767571-71E6-46BC-9DFC-6CEBDCEF9607}" type="slidenum">
              <a:rPr lang="en-US"/>
              <a:pPr/>
              <a:t>9</a:t>
            </a:fld>
            <a:endParaRPr lang="en-US"/>
          </a:p>
        </p:txBody>
      </p:sp>
      <p:sp>
        <p:nvSpPr>
          <p:cNvPr id="5123" name="Text Box 3"/>
          <p:cNvSpPr txBox="1">
            <a:spLocks noChangeArrowheads="1"/>
          </p:cNvSpPr>
          <p:nvPr/>
        </p:nvSpPr>
        <p:spPr bwMode="auto">
          <a:xfrm>
            <a:off x="4114800" y="360364"/>
            <a:ext cx="4712494" cy="4524315"/>
          </a:xfrm>
          <a:prstGeom prst="rect">
            <a:avLst/>
          </a:prstGeom>
          <a:noFill/>
          <a:ln w="9525">
            <a:noFill/>
            <a:miter lim="800000"/>
            <a:headEnd/>
            <a:tailEnd/>
          </a:ln>
          <a:effectLst/>
        </p:spPr>
        <p:txBody>
          <a:bodyPr>
            <a:spAutoFit/>
          </a:bodyPr>
          <a:lstStyle/>
          <a:p>
            <a:pPr algn="just">
              <a:spcBef>
                <a:spcPct val="50000"/>
              </a:spcBef>
            </a:pPr>
            <a:r>
              <a:rPr lang="en-US" altLang="en-US" sz="3200" b="1" dirty="0">
                <a:solidFill>
                  <a:srgbClr val="0000FF"/>
                </a:solidFill>
                <a:latin typeface="Times New Roman" pitchFamily="18" charset="0"/>
              </a:rPr>
              <a:t>“…</a:t>
            </a:r>
            <a:r>
              <a:rPr lang="en-US" altLang="en-US" sz="3200" b="1" dirty="0">
                <a:solidFill>
                  <a:srgbClr val="0000FF"/>
                </a:solidFill>
                <a:latin typeface="Times New Roman" pitchFamily="18" charset="0"/>
                <a:cs typeface="Times New Roman" pitchFamily="18" charset="0"/>
              </a:rPr>
              <a:t>Non sông Việt Nam có trở nên tươi đẹp hay không, dân tộc Việt Nam có trở nên vẻ vang sánh vai với các cường quốc năm châu được hay không chính là nhờ một phần lớn ở công học tập của các em…”</a:t>
            </a:r>
          </a:p>
        </p:txBody>
      </p:sp>
      <p:pic>
        <p:nvPicPr>
          <p:cNvPr id="5126" name="Picture 6" descr="bacho"/>
          <p:cNvPicPr>
            <a:picLocks noChangeAspect="1" noChangeArrowheads="1"/>
          </p:cNvPicPr>
          <p:nvPr/>
        </p:nvPicPr>
        <p:blipFill>
          <a:blip r:embed="rId2"/>
          <a:srcRect/>
          <a:stretch>
            <a:fillRect/>
          </a:stretch>
        </p:blipFill>
        <p:spPr bwMode="auto">
          <a:xfrm>
            <a:off x="0" y="0"/>
            <a:ext cx="3776663" cy="6858000"/>
          </a:xfrm>
          <a:prstGeom prst="rect">
            <a:avLst/>
          </a:prstGeom>
          <a:noFill/>
        </p:spPr>
      </p:pic>
      <p:sp>
        <p:nvSpPr>
          <p:cNvPr id="5127" name="Text Box 3"/>
          <p:cNvSpPr txBox="1">
            <a:spLocks noChangeArrowheads="1"/>
          </p:cNvSpPr>
          <p:nvPr/>
        </p:nvSpPr>
        <p:spPr bwMode="auto">
          <a:xfrm>
            <a:off x="4191000" y="5181600"/>
            <a:ext cx="4737498" cy="707886"/>
          </a:xfrm>
          <a:prstGeom prst="rect">
            <a:avLst/>
          </a:prstGeom>
          <a:noFill/>
          <a:ln w="9525">
            <a:noFill/>
            <a:miter lim="800000"/>
            <a:headEnd/>
            <a:tailEnd/>
          </a:ln>
          <a:effectLst/>
        </p:spPr>
        <p:txBody>
          <a:bodyPr wrap="square">
            <a:spAutoFit/>
          </a:bodyPr>
          <a:lstStyle/>
          <a:p>
            <a:pPr algn="just">
              <a:spcBef>
                <a:spcPct val="50000"/>
              </a:spcBef>
            </a:pPr>
            <a:r>
              <a:rPr lang="en-US" altLang="en-US" sz="2000" b="1" i="1" dirty="0">
                <a:solidFill>
                  <a:srgbClr val="0000FF"/>
                </a:solidFill>
                <a:latin typeface="Times New Roman" pitchFamily="18" charset="0"/>
              </a:rPr>
              <a:t>(Trích thư Bác Hồ gửi học sinh nhân ngày khai trường)</a:t>
            </a:r>
            <a:endParaRPr lang="en-US" altLang="en-US" sz="2800" b="1" i="1" dirty="0">
              <a:solidFill>
                <a:srgbClr val="0000FF"/>
              </a:solidFill>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box(in)">
                                      <p:cBhvr>
                                        <p:cTn id="7" dur="500"/>
                                        <p:tgtEl>
                                          <p:spTgt spid="512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box(in)">
                                      <p:cBhvr>
                                        <p:cTn id="10" dur="500"/>
                                        <p:tgtEl>
                                          <p:spTgt spid="5123"/>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5127"/>
                                        </p:tgtEl>
                                        <p:attrNameLst>
                                          <p:attrName>style.visibility</p:attrName>
                                        </p:attrNameLst>
                                      </p:cBhvr>
                                      <p:to>
                                        <p:strVal val="visible"/>
                                      </p:to>
                                    </p:set>
                                    <p:animEffect transition="in" filter="box(in)">
                                      <p:cBhvr>
                                        <p:cTn id="13"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51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1571</TotalTime>
  <Words>1083</Words>
  <Application>Microsoft Office PowerPoint</Application>
  <PresentationFormat>On-screen Show (4:3)</PresentationFormat>
  <Paragraphs>100</Paragraphs>
  <Slides>24</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Cambria Math</vt:lpstr>
      <vt:lpstr>Georgia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Acer</dc:creator>
  <cp:lastModifiedBy>Administrator</cp:lastModifiedBy>
  <cp:revision>162</cp:revision>
  <dcterms:created xsi:type="dcterms:W3CDTF">2019-03-08T01:10:37Z</dcterms:created>
  <dcterms:modified xsi:type="dcterms:W3CDTF">2020-04-14T13:17:05Z</dcterms:modified>
</cp:coreProperties>
</file>