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317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308" r:id="rId11"/>
    <p:sldId id="299" r:id="rId12"/>
    <p:sldId id="313" r:id="rId13"/>
    <p:sldId id="301" r:id="rId14"/>
    <p:sldId id="302" r:id="rId15"/>
    <p:sldId id="303" r:id="rId16"/>
    <p:sldId id="304" r:id="rId17"/>
    <p:sldId id="305" r:id="rId18"/>
    <p:sldId id="306" r:id="rId19"/>
    <p:sldId id="270" r:id="rId20"/>
    <p:sldId id="271" r:id="rId21"/>
    <p:sldId id="289" r:id="rId22"/>
    <p:sldId id="307" r:id="rId23"/>
    <p:sldId id="274" r:id="rId24"/>
    <p:sldId id="275" r:id="rId25"/>
    <p:sldId id="31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8CE52"/>
    <a:srgbClr val="F4F5D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AFB1A-684F-49E4-85A6-0E77CA326A00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8DAA1-1C54-4503-8164-CFC7DF1A0D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9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8DAA1-1C54-4503-8164-CFC7DF1A0D4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7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1C1C-7BDE-41DD-B266-72D8520D394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ADBA-A8F1-42BF-BEF9-292862375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1C1C-7BDE-41DD-B266-72D8520D394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ADBA-A8F1-42BF-BEF9-292862375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1C1C-7BDE-41DD-B266-72D8520D394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ADBA-A8F1-42BF-BEF9-292862375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0653"/>
            <a:ext cx="8077200" cy="563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490E1-1BF6-4CD4-B4BA-C552CA5D3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1C1C-7BDE-41DD-B266-72D8520D394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ADBA-A8F1-42BF-BEF9-292862375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1C1C-7BDE-41DD-B266-72D8520D394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ADBA-A8F1-42BF-BEF9-292862375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1C1C-7BDE-41DD-B266-72D8520D394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ADBA-A8F1-42BF-BEF9-292862375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1C1C-7BDE-41DD-B266-72D8520D394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ADBA-A8F1-42BF-BEF9-292862375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1C1C-7BDE-41DD-B266-72D8520D394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ADBA-A8F1-42BF-BEF9-292862375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1C1C-7BDE-41DD-B266-72D8520D394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ADBA-A8F1-42BF-BEF9-292862375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1C1C-7BDE-41DD-B266-72D8520D394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ADBA-A8F1-42BF-BEF9-292862375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1C1C-7BDE-41DD-B266-72D8520D394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ADBA-A8F1-42BF-BEF9-292862375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D1C1C-7BDE-41DD-B266-72D8520D3944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5ADBA-A8F1-42BF-BEF9-292862375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binh\New%20Stories%20(Highway%20Blues).wma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audio" Target="../media/audio2.wav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gif"/><Relationship Id="rId11" Type="http://schemas.openxmlformats.org/officeDocument/2006/relationships/image" Target="../media/image10.gif"/><Relationship Id="rId5" Type="http://schemas.openxmlformats.org/officeDocument/2006/relationships/image" Target="../media/image12.gif"/><Relationship Id="rId10" Type="http://schemas.openxmlformats.org/officeDocument/2006/relationships/image" Target="../media/image21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2.emf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.gif"/><Relationship Id="rId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5.wav"/><Relationship Id="rId7" Type="http://schemas.openxmlformats.org/officeDocument/2006/relationships/image" Target="../media/image4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24.gif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audio" Target="../media/audio2.wav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0.gif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7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2.wav"/><Relationship Id="rId5" Type="http://schemas.openxmlformats.org/officeDocument/2006/relationships/image" Target="../media/image10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WordArt 5"/>
          <p:cNvSpPr>
            <a:spLocks noChangeArrowheads="1" noChangeShapeType="1" noTextEdit="1"/>
          </p:cNvSpPr>
          <p:nvPr/>
        </p:nvSpPr>
        <p:spPr bwMode="auto">
          <a:xfrm>
            <a:off x="2940735" y="3962400"/>
            <a:ext cx="3233953" cy="556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HÓA HỌC 8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8" name="AutoShape 6"/>
          <p:cNvSpPr>
            <a:spLocks noChangeArrowheads="1"/>
          </p:cNvSpPr>
          <p:nvPr/>
        </p:nvSpPr>
        <p:spPr bwMode="auto">
          <a:xfrm>
            <a:off x="2144772" y="5194136"/>
            <a:ext cx="5181600" cy="5334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4/2020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9" name="WordArt 7"/>
          <p:cNvSpPr>
            <a:spLocks noChangeArrowheads="1" noChangeShapeType="1" noTextEdit="1"/>
          </p:cNvSpPr>
          <p:nvPr/>
        </p:nvSpPr>
        <p:spPr bwMode="auto">
          <a:xfrm>
            <a:off x="1015798" y="1991932"/>
            <a:ext cx="7220802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VÀ CÁC EM HỌC SINH</a:t>
            </a:r>
            <a:b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ĐẾN THAM DỰ TIẾT HỌC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1619534" y="970528"/>
            <a:ext cx="594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TỔ: LÝ  - HÓA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0858" name="New Stories (Highway Blues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638800"/>
            <a:ext cx="304800" cy="304800"/>
          </a:xfrm>
          <a:prstGeom prst="rect">
            <a:avLst/>
          </a:prstGeom>
          <a:noFill/>
        </p:spPr>
      </p:pic>
      <p:sp>
        <p:nvSpPr>
          <p:cNvPr id="120859" name="Rectangle 27"/>
          <p:cNvSpPr>
            <a:spLocks noChangeArrowheads="1"/>
          </p:cNvSpPr>
          <p:nvPr/>
        </p:nvSpPr>
        <p:spPr bwMode="auto">
          <a:xfrm>
            <a:off x="119325" y="159385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 PHONG PHÚ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0860" name="Picture 28" descr="Rainb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2991134" y="905484"/>
            <a:ext cx="3200400" cy="65043"/>
          </a:xfrm>
          <a:prstGeom prst="rect">
            <a:avLst/>
          </a:prstGeom>
          <a:noFill/>
        </p:spPr>
      </p:pic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0" y="5638800"/>
            <a:ext cx="9115425" cy="1219200"/>
            <a:chOff x="0" y="3552"/>
            <a:chExt cx="5664" cy="768"/>
          </a:xfrm>
        </p:grpSpPr>
        <p:pic>
          <p:nvPicPr>
            <p:cNvPr id="10" name="Picture 22" descr="007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552"/>
              <a:ext cx="566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3" descr="BOOK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04" y="3937"/>
              <a:ext cx="2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8" descr="blumen-pflanzen051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592118"/>
            <a:ext cx="1154113" cy="126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blumen-pflanzen051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5592118"/>
            <a:ext cx="1154113" cy="126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  <p:sndAc>
      <p:stSnd>
        <p:snd r:embed="rId3" name="Mai truong men yeu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714" fill="hold"/>
                                        <p:tgtEl>
                                          <p:spTgt spid="120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58"/>
                </p:tgtEl>
              </p:cMediaNode>
            </p:audio>
          </p:childTnLst>
        </p:cTn>
      </p:par>
    </p:tnLst>
    <p:bldLst>
      <p:bldP spid="12083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0"/>
            <a:ext cx="9144000" cy="684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184915" dir="4443276" algn="ctr" rotWithShape="0">
              <a:srgbClr val="FFFF66"/>
            </a:outerShdw>
          </a:effectLst>
        </p:spPr>
        <p:txBody>
          <a:bodyPr anchor="b"/>
          <a:lstStyle/>
          <a:p>
            <a:pPr algn="ctr" eaLnBrk="1" hangingPunct="1">
              <a:defRPr/>
            </a:pP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31    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TÍNH CHẤT - ỨNG DỤNG CỦA HIĐRO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316" name="Line 8"/>
          <p:cNvSpPr>
            <a:spLocks noChangeShapeType="1"/>
          </p:cNvSpPr>
          <p:nvPr/>
        </p:nvSpPr>
        <p:spPr bwMode="auto">
          <a:xfrm>
            <a:off x="3886200" y="1248477"/>
            <a:ext cx="0" cy="56095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0" y="990600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TÍNH CHẤT VẬT LÍ: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4114800" y="1323666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9" name="Picture 8" descr="faqspinmed_w"/>
          <p:cNvPicPr>
            <a:picLocks noGrp="1"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0204" y="4655887"/>
            <a:ext cx="533400" cy="56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viet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36" y="2146426"/>
            <a:ext cx="492125" cy="412972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0" y="1447800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TÍNH CHẤT HÓA 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94253" y="1968459"/>
            <a:ext cx="341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Tác dụng với oxi: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060204" y="827689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Quan sát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hình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thí nghiệm</a:t>
            </a:r>
          </a:p>
        </p:txBody>
      </p:sp>
      <p:pic>
        <p:nvPicPr>
          <p:cNvPr id="25" name="Picture 4" descr="Hinh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7223" y="1780586"/>
            <a:ext cx="2057401" cy="279617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" name="Picture 4" descr="Hinh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5424" y="1780586"/>
            <a:ext cx="3124200" cy="27961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98" name="TextBox 297"/>
          <p:cNvSpPr txBox="1"/>
          <p:nvPr/>
        </p:nvSpPr>
        <p:spPr>
          <a:xfrm>
            <a:off x="7080697" y="179225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0" name="Straight Connector 299"/>
          <p:cNvCxnSpPr/>
          <p:nvPr/>
        </p:nvCxnSpPr>
        <p:spPr>
          <a:xfrm>
            <a:off x="7626879" y="2009187"/>
            <a:ext cx="304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301"/>
          <p:cNvSpPr txBox="1"/>
          <p:nvPr/>
        </p:nvSpPr>
        <p:spPr>
          <a:xfrm>
            <a:off x="4517404" y="4732087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Viết phương trình hóa học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0" y="3007106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*Chú 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Hỗn hợp khí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hiđro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và khí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nổ. Hỗn hợp nổ mạnh theo đúng tỉ lệ    2V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H2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:1V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O2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4" name="Object 3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683785"/>
              </p:ext>
            </p:extLst>
          </p:nvPr>
        </p:nvGraphicFramePr>
        <p:xfrm>
          <a:off x="691243" y="2461248"/>
          <a:ext cx="250371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9" imgW="1460160" imgH="266400" progId="Equation.DSMT4">
                  <p:embed/>
                </p:oleObj>
              </mc:Choice>
              <mc:Fallback>
                <p:oleObj name="Equation" r:id="rId9" imgW="14601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243" y="2461248"/>
                        <a:ext cx="2503714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" name="TextBox 305"/>
          <p:cNvSpPr txBox="1"/>
          <p:nvPr/>
        </p:nvSpPr>
        <p:spPr>
          <a:xfrm>
            <a:off x="4007615" y="1288543"/>
            <a:ext cx="427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Hiđro cháy trong oxi (a)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6677159" y="1308277"/>
            <a:ext cx="281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(b)</a:t>
            </a:r>
            <a:endParaRPr lang="en-US" sz="2000" dirty="0"/>
          </a:p>
        </p:txBody>
      </p:sp>
      <p:pic>
        <p:nvPicPr>
          <p:cNvPr id="28" name="Picture 25" descr="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" y="5760660"/>
            <a:ext cx="681833" cy="107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26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98" grpId="0"/>
      <p:bldP spid="302" grpId="0"/>
      <p:bldP spid="302" grpId="1"/>
      <p:bldP spid="303" grpId="0"/>
      <p:bldP spid="306" grpId="0"/>
      <p:bldP spid="3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648200" cy="6858000"/>
          </a:xfrm>
          <a:solidFill>
            <a:srgbClr val="F4F5DB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8738" indent="-58738">
              <a:buFontTx/>
              <a:buNone/>
            </a:pPr>
            <a:endParaRPr lang="vi-VN" sz="2200" dirty="0">
              <a:solidFill>
                <a:srgbClr val="0000CC"/>
              </a:solidFill>
              <a:latin typeface="+mj-lt"/>
            </a:endParaRPr>
          </a:p>
          <a:p>
            <a:pPr marL="58738" indent="-58738" algn="ctr">
              <a:buFontTx/>
              <a:buNone/>
            </a:pP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Hãy đọc phần đọc thêm trang</a:t>
            </a:r>
          </a:p>
          <a:p>
            <a:pPr marL="58738" indent="-58738" algn="ctr">
              <a:buFontTx/>
              <a:buNone/>
            </a:pP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109/ SGK, trả lời các câu hỏi sau:</a:t>
            </a:r>
          </a:p>
          <a:p>
            <a:pPr marL="58738" indent="-58738">
              <a:buFontTx/>
              <a:buNone/>
            </a:pPr>
            <a:r>
              <a:rPr lang="vi-VN" sz="2400" b="1" dirty="0" smtClean="0">
                <a:solidFill>
                  <a:srgbClr val="0000CC"/>
                </a:solidFill>
                <a:latin typeface="+mj-lt"/>
              </a:rPr>
              <a:t>1</a:t>
            </a:r>
            <a:r>
              <a:rPr lang="vi-VN" sz="2400" dirty="0" smtClean="0">
                <a:latin typeface="+mj-lt"/>
              </a:rPr>
              <a:t>/Tại </a:t>
            </a:r>
            <a:r>
              <a:rPr lang="vi-VN" sz="2400" dirty="0">
                <a:latin typeface="+mj-lt"/>
              </a:rPr>
              <a:t>sao hỗn hợp khí H</a:t>
            </a:r>
            <a:r>
              <a:rPr lang="vi-VN" sz="2400" baseline="-25000" dirty="0">
                <a:latin typeface="+mj-lt"/>
              </a:rPr>
              <a:t>2</a:t>
            </a:r>
            <a:r>
              <a:rPr lang="vi-VN" sz="2400" dirty="0">
                <a:latin typeface="+mj-lt"/>
              </a:rPr>
              <a:t> và O</a:t>
            </a:r>
            <a:r>
              <a:rPr lang="vi-VN" sz="2400" baseline="-25000" dirty="0">
                <a:latin typeface="+mj-lt"/>
              </a:rPr>
              <a:t>2</a:t>
            </a:r>
            <a:r>
              <a:rPr lang="vi-VN" sz="2400" dirty="0">
                <a:latin typeface="+mj-lt"/>
              </a:rPr>
              <a:t> khi cháy lại gây tiếng nổ?</a:t>
            </a:r>
          </a:p>
          <a:p>
            <a:pPr marL="58738" indent="-58738">
              <a:buFontTx/>
              <a:buNone/>
            </a:pPr>
            <a:endParaRPr lang="en-US" sz="2400" b="1" dirty="0" smtClean="0">
              <a:solidFill>
                <a:srgbClr val="0000CC"/>
              </a:solidFill>
              <a:latin typeface="+mj-lt"/>
            </a:endParaRPr>
          </a:p>
          <a:p>
            <a:pPr marL="58738" indent="-58738">
              <a:buFontTx/>
              <a:buNone/>
            </a:pPr>
            <a:r>
              <a:rPr lang="vi-VN" sz="2400" b="1" dirty="0" smtClean="0">
                <a:solidFill>
                  <a:srgbClr val="0000CC"/>
                </a:solidFill>
                <a:latin typeface="+mj-lt"/>
              </a:rPr>
              <a:t>2</a:t>
            </a:r>
            <a:r>
              <a:rPr lang="vi-VN" sz="2400" dirty="0" smtClean="0">
                <a:latin typeface="+mj-lt"/>
              </a:rPr>
              <a:t>/Vì </a:t>
            </a:r>
            <a:r>
              <a:rPr lang="vi-VN" sz="2400" dirty="0">
                <a:latin typeface="+mj-lt"/>
              </a:rPr>
              <a:t>sao khi đốt cháy dòng khí H</a:t>
            </a:r>
            <a:r>
              <a:rPr lang="vi-VN" sz="2400" baseline="-25000" dirty="0">
                <a:latin typeface="+mj-lt"/>
              </a:rPr>
              <a:t>2</a:t>
            </a:r>
            <a:r>
              <a:rPr lang="vi-VN" sz="2400" dirty="0">
                <a:latin typeface="+mj-lt"/>
              </a:rPr>
              <a:t> ngay ở đầu ống dẫn khí, dù ở trong lọ khí O</a:t>
            </a:r>
            <a:r>
              <a:rPr lang="vi-VN" sz="2400" baseline="-25000" dirty="0">
                <a:latin typeface="+mj-lt"/>
              </a:rPr>
              <a:t>2</a:t>
            </a:r>
            <a:r>
              <a:rPr lang="vi-VN" sz="2400" dirty="0">
                <a:latin typeface="+mj-lt"/>
              </a:rPr>
              <a:t> hay không khí, </a:t>
            </a:r>
            <a:r>
              <a:rPr lang="vi-VN" sz="2400" dirty="0" smtClean="0">
                <a:latin typeface="+mj-lt"/>
              </a:rPr>
              <a:t>không </a:t>
            </a:r>
            <a:r>
              <a:rPr lang="vi-VN" sz="2400" dirty="0">
                <a:latin typeface="+mj-lt"/>
              </a:rPr>
              <a:t>gây tiếng nổ mạnh?  </a:t>
            </a:r>
            <a:endParaRPr lang="en-US" sz="2400" dirty="0" smtClean="0">
              <a:latin typeface="+mj-lt"/>
            </a:endParaRPr>
          </a:p>
          <a:p>
            <a:pPr marL="58738" indent="-58738">
              <a:buFontTx/>
              <a:buNone/>
            </a:pPr>
            <a:endParaRPr lang="vi-VN" sz="2400" dirty="0">
              <a:latin typeface="+mj-lt"/>
            </a:endParaRPr>
          </a:p>
          <a:p>
            <a:pPr marL="58738" indent="-58738">
              <a:buFontTx/>
              <a:buNone/>
            </a:pPr>
            <a:r>
              <a:rPr lang="vi-VN" sz="2400" b="1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400" dirty="0">
                <a:latin typeface="+mj-lt"/>
              </a:rPr>
              <a:t>/Làm thế nào để biết dòng khí H</a:t>
            </a:r>
            <a:r>
              <a:rPr lang="vi-VN" sz="2400" baseline="-25000" dirty="0">
                <a:latin typeface="+mj-lt"/>
              </a:rPr>
              <a:t>2</a:t>
            </a:r>
            <a:r>
              <a:rPr lang="vi-VN" sz="2400" dirty="0">
                <a:latin typeface="+mj-lt"/>
              </a:rPr>
              <a:t> là tinh khiết để có thể đốt cháy dòng khí đó mà không gây tiếng </a:t>
            </a:r>
            <a:r>
              <a:rPr lang="vi-VN" sz="2400" dirty="0" smtClean="0">
                <a:latin typeface="+mj-lt"/>
              </a:rPr>
              <a:t>nổ</a:t>
            </a:r>
            <a:endParaRPr lang="en-US" sz="2400" dirty="0" smtClean="0">
              <a:latin typeface="+mj-lt"/>
            </a:endParaRPr>
          </a:p>
          <a:p>
            <a:pPr marL="58738" indent="-58738">
              <a:buFont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0"/>
            <a:ext cx="4495800" cy="68580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vi-VN" sz="2300" dirty="0">
              <a:solidFill>
                <a:srgbClr val="0000CC"/>
              </a:solidFill>
            </a:endParaRP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các phân tử H</a:t>
            </a:r>
            <a:r>
              <a:rPr lang="en-US" sz="22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tiếp xúc với các phân tử O</a:t>
            </a:r>
            <a:r>
              <a:rPr lang="en-US" sz="22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được đốt nóng chúng lập tức tham gia phản ứng. Phản ứng này </a:t>
            </a:r>
            <a:r>
              <a:rPr lang="en-US" sz="2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nhiều nhiệt. Thể tích H</a:t>
            </a:r>
            <a:r>
              <a:rPr lang="en-US" sz="22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mới tạo thành bị </a:t>
            </a:r>
            <a:r>
              <a:rPr lang="en-US" sz="2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2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nở đột ngột, gây chấn động mạnh không khí, gây ra tiếng nổ</a:t>
            </a:r>
            <a:endParaRPr lang="en-US" sz="2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chưa đủ tỉ lệ: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2V H</a:t>
            </a:r>
            <a:r>
              <a:rPr lang="en-US" sz="24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1 V O</a:t>
            </a:r>
            <a:r>
              <a:rPr lang="en-US" sz="24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đầu cho dòng khí H</a:t>
            </a:r>
            <a:r>
              <a:rPr lang="en-US" sz="24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thoát ra ngoài để cuốn hết không khí có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sẳn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ống dẫn, sau đó thu H</a:t>
            </a:r>
            <a:r>
              <a:rPr lang="en-US" sz="2400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tinh khiết rồi đốt thử chỉ nghe tiếng nổ nhỏ.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0"/>
            <a:ext cx="4648200" cy="4924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THẢO LUẬN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48200" y="10732"/>
            <a:ext cx="449580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ĐÁP ÁN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11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ink_flower_divider_md_c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63" y="6400800"/>
            <a:ext cx="49530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91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uiExpand="1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3"/>
          <p:cNvSpPr>
            <a:spLocks noChangeArrowheads="1"/>
          </p:cNvSpPr>
          <p:nvPr/>
        </p:nvSpPr>
        <p:spPr bwMode="auto">
          <a:xfrm>
            <a:off x="3160690" y="0"/>
            <a:ext cx="2408067" cy="54520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3300"/>
                </a:solidFill>
                <a:latin typeface="Times New Roman" panose="02020603050405020304" pitchFamily="18" charset="0"/>
              </a:rPr>
              <a:t>dụng</a:t>
            </a:r>
            <a:endParaRPr lang="en-US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658670" y="2503238"/>
            <a:ext cx="45365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a.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Đốt khí H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khi vừa điều chế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>
            <a:off x="1254459" y="634945"/>
            <a:ext cx="7203742" cy="132264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Thao tác thí nghiệm nào sau đây đúng và 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an toàn nhất khi đốt khí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Hiđro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673455" y="3639345"/>
            <a:ext cx="42433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b.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Thử độ tinh khiết của H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trước khi đốt.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657558" y="5896658"/>
            <a:ext cx="4259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sz="2400" b="1" baseline="-25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660944" y="4757073"/>
            <a:ext cx="42558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c.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Chờ một khoảng thời gian rồi đốt.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2345" name="Group 9"/>
          <p:cNvGrpSpPr>
            <a:grpSpLocks/>
          </p:cNvGrpSpPr>
          <p:nvPr/>
        </p:nvGrpSpPr>
        <p:grpSpPr bwMode="auto">
          <a:xfrm>
            <a:off x="5126918" y="2455094"/>
            <a:ext cx="3657600" cy="3810000"/>
            <a:chOff x="3456" y="1920"/>
            <a:chExt cx="2304" cy="2400"/>
          </a:xfrm>
        </p:grpSpPr>
        <p:sp>
          <p:nvSpPr>
            <p:cNvPr id="6158" name="AutoShape 10"/>
            <p:cNvSpPr>
              <a:spLocks noChangeArrowheads="1"/>
            </p:cNvSpPr>
            <p:nvPr/>
          </p:nvSpPr>
          <p:spPr bwMode="auto">
            <a:xfrm>
              <a:off x="3456" y="1920"/>
              <a:ext cx="2304" cy="1056"/>
            </a:xfrm>
            <a:prstGeom prst="cloudCallout">
              <a:avLst>
                <a:gd name="adj1" fmla="val -2648"/>
                <a:gd name="adj2" fmla="val 42991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9999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Rất tiếc, sai rồi. Chọn lại nhé!</a:t>
              </a:r>
            </a:p>
          </p:txBody>
        </p:sp>
        <p:pic>
          <p:nvPicPr>
            <p:cNvPr id="6159" name="Picture 11" descr="Tra loi 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" y="3120"/>
              <a:ext cx="1113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2348" name="Group 12"/>
          <p:cNvGrpSpPr>
            <a:grpSpLocks/>
          </p:cNvGrpSpPr>
          <p:nvPr/>
        </p:nvGrpSpPr>
        <p:grpSpPr bwMode="auto">
          <a:xfrm>
            <a:off x="4916821" y="2227295"/>
            <a:ext cx="3906690" cy="4243950"/>
            <a:chOff x="4139" y="1907"/>
            <a:chExt cx="1944" cy="2125"/>
          </a:xfrm>
        </p:grpSpPr>
        <p:sp>
          <p:nvSpPr>
            <p:cNvPr id="6156" name="AutoShape 13"/>
            <p:cNvSpPr>
              <a:spLocks noChangeArrowheads="1"/>
            </p:cNvSpPr>
            <p:nvPr/>
          </p:nvSpPr>
          <p:spPr bwMode="auto">
            <a:xfrm>
              <a:off x="4259" y="1907"/>
              <a:ext cx="1824" cy="864"/>
            </a:xfrm>
            <a:prstGeom prst="cloudCallout">
              <a:avLst>
                <a:gd name="adj1" fmla="val 43204"/>
                <a:gd name="adj2" fmla="val 187384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FF00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Câu b đúng. Chúc mừng bạn được 1 điểm cộng!</a:t>
              </a:r>
            </a:p>
          </p:txBody>
        </p:sp>
        <p:pic>
          <p:nvPicPr>
            <p:cNvPr id="6157" name="Picture 14" descr="Tra loi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" y="2880"/>
              <a:ext cx="110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65" descr="flowers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093" y="734756"/>
            <a:ext cx="979487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63483"/>
      </p:ext>
    </p:extLst>
  </p:cSld>
  <p:clrMapOvr>
    <a:masterClrMapping/>
  </p:clrMapOvr>
  <p:transition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2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2477 L -2.22222E-6 0.308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2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2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43"/>
                  </p:tgtEl>
                </p:cond>
              </p:nextCondLst>
            </p:seq>
          </p:childTnLst>
        </p:cTn>
      </p:par>
    </p:tnLst>
    <p:bldLst>
      <p:bldP spid="142340" grpId="0"/>
      <p:bldP spid="142341" grpId="0" animBg="1"/>
      <p:bldP spid="142342" grpId="0"/>
      <p:bldP spid="142342" grpId="1"/>
      <p:bldP spid="142343" grpId="0"/>
      <p:bldP spid="1423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0"/>
            <a:ext cx="9144000" cy="684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184915" dir="4443276" algn="ctr" rotWithShape="0">
              <a:srgbClr val="FFFF66"/>
            </a:outerShdw>
          </a:effectLst>
        </p:spPr>
        <p:txBody>
          <a:bodyPr anchor="b"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TÍNH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CHẤT - ỨNG DỤNG CỦA HIĐRO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316" name="Line 8"/>
          <p:cNvSpPr>
            <a:spLocks noChangeShapeType="1"/>
          </p:cNvSpPr>
          <p:nvPr/>
        </p:nvSpPr>
        <p:spPr bwMode="auto">
          <a:xfrm>
            <a:off x="3886200" y="1248477"/>
            <a:ext cx="0" cy="56095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0" y="838200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TÍNH CHẤT VẬT LÍ: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4114800" y="1323666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0" y="128847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TÍNH CHẤT HÓA HỌC: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28600" y="1641765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1.Tác dụng với oxi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13815" y="2068234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2.Tác dụng với đồng oxit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D:\BÀI GIẢNG DIEN TU TU SOAN\HÌNH ẢNH CHO G.A\hinh chup sach\P1010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0135"/>
            <a:ext cx="4800600" cy="4269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0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381000"/>
            <a:ext cx="7620000" cy="3130550"/>
            <a:chOff x="432" y="1920"/>
            <a:chExt cx="4800" cy="1972"/>
          </a:xfrm>
        </p:grpSpPr>
        <p:sp>
          <p:nvSpPr>
            <p:cNvPr id="30771" name="Line 5"/>
            <p:cNvSpPr>
              <a:spLocks noChangeShapeType="1"/>
            </p:cNvSpPr>
            <p:nvPr/>
          </p:nvSpPr>
          <p:spPr bwMode="auto">
            <a:xfrm>
              <a:off x="1440" y="2112"/>
              <a:ext cx="26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Line 6"/>
            <p:cNvSpPr>
              <a:spLocks noChangeShapeType="1"/>
            </p:cNvSpPr>
            <p:nvPr/>
          </p:nvSpPr>
          <p:spPr bwMode="auto">
            <a:xfrm>
              <a:off x="1440" y="2496"/>
              <a:ext cx="26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Line 7"/>
            <p:cNvSpPr>
              <a:spLocks noChangeShapeType="1"/>
            </p:cNvSpPr>
            <p:nvPr/>
          </p:nvSpPr>
          <p:spPr bwMode="auto">
            <a:xfrm>
              <a:off x="960" y="225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Line 8"/>
            <p:cNvSpPr>
              <a:spLocks noChangeShapeType="1"/>
            </p:cNvSpPr>
            <p:nvPr/>
          </p:nvSpPr>
          <p:spPr bwMode="auto">
            <a:xfrm>
              <a:off x="960" y="23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Rectangle 9"/>
            <p:cNvSpPr>
              <a:spLocks noChangeArrowheads="1"/>
            </p:cNvSpPr>
            <p:nvPr/>
          </p:nvSpPr>
          <p:spPr bwMode="auto">
            <a:xfrm>
              <a:off x="1392" y="2352"/>
              <a:ext cx="240" cy="144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>
                <a:latin typeface="Arial" charset="0"/>
              </a:endParaRPr>
            </a:p>
          </p:txBody>
        </p:sp>
        <p:sp>
          <p:nvSpPr>
            <p:cNvPr id="30776" name="Rectangle 10"/>
            <p:cNvSpPr>
              <a:spLocks noChangeArrowheads="1"/>
            </p:cNvSpPr>
            <p:nvPr/>
          </p:nvSpPr>
          <p:spPr bwMode="auto">
            <a:xfrm>
              <a:off x="1392" y="2112"/>
              <a:ext cx="240" cy="144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7" name="Line 11"/>
            <p:cNvSpPr>
              <a:spLocks noChangeShapeType="1"/>
            </p:cNvSpPr>
            <p:nvPr/>
          </p:nvSpPr>
          <p:spPr bwMode="auto">
            <a:xfrm>
              <a:off x="720" y="2304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Line 12"/>
            <p:cNvSpPr>
              <a:spLocks noChangeShapeType="1"/>
            </p:cNvSpPr>
            <p:nvPr/>
          </p:nvSpPr>
          <p:spPr bwMode="auto">
            <a:xfrm>
              <a:off x="4032" y="225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Line 13"/>
            <p:cNvSpPr>
              <a:spLocks noChangeShapeType="1"/>
            </p:cNvSpPr>
            <p:nvPr/>
          </p:nvSpPr>
          <p:spPr bwMode="auto">
            <a:xfrm>
              <a:off x="3936" y="23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Rectangle 14"/>
            <p:cNvSpPr>
              <a:spLocks noChangeArrowheads="1"/>
            </p:cNvSpPr>
            <p:nvPr/>
          </p:nvSpPr>
          <p:spPr bwMode="auto">
            <a:xfrm>
              <a:off x="3936" y="2352"/>
              <a:ext cx="240" cy="144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1" name="Rectangle 15"/>
            <p:cNvSpPr>
              <a:spLocks noChangeArrowheads="1"/>
            </p:cNvSpPr>
            <p:nvPr/>
          </p:nvSpPr>
          <p:spPr bwMode="auto">
            <a:xfrm>
              <a:off x="3936" y="2112"/>
              <a:ext cx="240" cy="144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2" name="Line 16"/>
            <p:cNvSpPr>
              <a:spLocks noChangeShapeType="1"/>
            </p:cNvSpPr>
            <p:nvPr/>
          </p:nvSpPr>
          <p:spPr bwMode="auto">
            <a:xfrm>
              <a:off x="4080" y="2304"/>
              <a:ext cx="528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Freeform 17"/>
            <p:cNvSpPr>
              <a:spLocks/>
            </p:cNvSpPr>
            <p:nvPr/>
          </p:nvSpPr>
          <p:spPr bwMode="auto">
            <a:xfrm>
              <a:off x="2352" y="2352"/>
              <a:ext cx="576" cy="144"/>
            </a:xfrm>
            <a:custGeom>
              <a:avLst/>
              <a:gdLst>
                <a:gd name="T0" fmla="*/ 0 w 576"/>
                <a:gd name="T1" fmla="*/ 144 h 144"/>
                <a:gd name="T2" fmla="*/ 96 w 576"/>
                <a:gd name="T3" fmla="*/ 48 h 144"/>
                <a:gd name="T4" fmla="*/ 192 w 576"/>
                <a:gd name="T5" fmla="*/ 0 h 144"/>
                <a:gd name="T6" fmla="*/ 432 w 576"/>
                <a:gd name="T7" fmla="*/ 0 h 144"/>
                <a:gd name="T8" fmla="*/ 528 w 576"/>
                <a:gd name="T9" fmla="*/ 48 h 144"/>
                <a:gd name="T10" fmla="*/ 576 w 576"/>
                <a:gd name="T11" fmla="*/ 144 h 144"/>
                <a:gd name="T12" fmla="*/ 0 w 576"/>
                <a:gd name="T13" fmla="*/ 144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"/>
                <a:gd name="T22" fmla="*/ 0 h 144"/>
                <a:gd name="T23" fmla="*/ 576 w 576"/>
                <a:gd name="T24" fmla="*/ 144 h 1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" h="144">
                  <a:moveTo>
                    <a:pt x="0" y="144"/>
                  </a:moveTo>
                  <a:lnTo>
                    <a:pt x="96" y="48"/>
                  </a:lnTo>
                  <a:lnTo>
                    <a:pt x="192" y="0"/>
                  </a:lnTo>
                  <a:lnTo>
                    <a:pt x="432" y="0"/>
                  </a:lnTo>
                  <a:lnTo>
                    <a:pt x="528" y="48"/>
                  </a:lnTo>
                  <a:lnTo>
                    <a:pt x="576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Line 18"/>
            <p:cNvSpPr>
              <a:spLocks noChangeShapeType="1"/>
            </p:cNvSpPr>
            <p:nvPr/>
          </p:nvSpPr>
          <p:spPr bwMode="auto">
            <a:xfrm>
              <a:off x="4608" y="2352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Line 19"/>
            <p:cNvSpPr>
              <a:spLocks noChangeShapeType="1"/>
            </p:cNvSpPr>
            <p:nvPr/>
          </p:nvSpPr>
          <p:spPr bwMode="auto">
            <a:xfrm>
              <a:off x="4704" y="2256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Line 20"/>
            <p:cNvSpPr>
              <a:spLocks noChangeShapeType="1"/>
            </p:cNvSpPr>
            <p:nvPr/>
          </p:nvSpPr>
          <p:spPr bwMode="auto">
            <a:xfrm>
              <a:off x="4080" y="2640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Line 21"/>
            <p:cNvSpPr>
              <a:spLocks noChangeShapeType="1"/>
            </p:cNvSpPr>
            <p:nvPr/>
          </p:nvSpPr>
          <p:spPr bwMode="auto">
            <a:xfrm>
              <a:off x="4080" y="3888"/>
              <a:ext cx="115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Line 22"/>
            <p:cNvSpPr>
              <a:spLocks noChangeShapeType="1"/>
            </p:cNvSpPr>
            <p:nvPr/>
          </p:nvSpPr>
          <p:spPr bwMode="auto">
            <a:xfrm>
              <a:off x="5232" y="2644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Rectangle 23"/>
            <p:cNvSpPr>
              <a:spLocks noChangeArrowheads="1"/>
            </p:cNvSpPr>
            <p:nvPr/>
          </p:nvSpPr>
          <p:spPr bwMode="auto">
            <a:xfrm>
              <a:off x="4080" y="2880"/>
              <a:ext cx="1152" cy="100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4512" y="2640"/>
              <a:ext cx="288" cy="1248"/>
              <a:chOff x="576" y="2736"/>
              <a:chExt cx="288" cy="1248"/>
            </a:xfrm>
          </p:grpSpPr>
          <p:sp>
            <p:nvSpPr>
              <p:cNvPr id="30818" name="Line 25"/>
              <p:cNvSpPr>
                <a:spLocks noChangeShapeType="1"/>
              </p:cNvSpPr>
              <p:nvPr/>
            </p:nvSpPr>
            <p:spPr bwMode="auto">
              <a:xfrm>
                <a:off x="576" y="2736"/>
                <a:ext cx="0" cy="115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9" name="Line 26"/>
              <p:cNvSpPr>
                <a:spLocks noChangeShapeType="1"/>
              </p:cNvSpPr>
              <p:nvPr/>
            </p:nvSpPr>
            <p:spPr bwMode="auto">
              <a:xfrm>
                <a:off x="864" y="2736"/>
                <a:ext cx="0" cy="115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0" name="Freeform 27"/>
              <p:cNvSpPr>
                <a:spLocks/>
              </p:cNvSpPr>
              <p:nvPr/>
            </p:nvSpPr>
            <p:spPr bwMode="auto">
              <a:xfrm>
                <a:off x="576" y="3888"/>
                <a:ext cx="288" cy="96"/>
              </a:xfrm>
              <a:custGeom>
                <a:avLst/>
                <a:gdLst>
                  <a:gd name="T0" fmla="*/ 0 w 960"/>
                  <a:gd name="T1" fmla="*/ 0 h 224"/>
                  <a:gd name="T2" fmla="*/ 0 w 960"/>
                  <a:gd name="T3" fmla="*/ 0 h 224"/>
                  <a:gd name="T4" fmla="*/ 0 w 960"/>
                  <a:gd name="T5" fmla="*/ 0 h 224"/>
                  <a:gd name="T6" fmla="*/ 0 w 960"/>
                  <a:gd name="T7" fmla="*/ 0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0"/>
                  <a:gd name="T13" fmla="*/ 0 h 224"/>
                  <a:gd name="T14" fmla="*/ 960 w 960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0" h="224">
                    <a:moveTo>
                      <a:pt x="0" y="0"/>
                    </a:moveTo>
                    <a:cubicBezTo>
                      <a:pt x="88" y="80"/>
                      <a:pt x="176" y="160"/>
                      <a:pt x="288" y="192"/>
                    </a:cubicBezTo>
                    <a:cubicBezTo>
                      <a:pt x="400" y="224"/>
                      <a:pt x="560" y="224"/>
                      <a:pt x="672" y="192"/>
                    </a:cubicBezTo>
                    <a:cubicBezTo>
                      <a:pt x="784" y="160"/>
                      <a:pt x="872" y="80"/>
                      <a:pt x="960" y="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91" name="Rectangle 28"/>
            <p:cNvSpPr>
              <a:spLocks noChangeArrowheads="1"/>
            </p:cNvSpPr>
            <p:nvPr/>
          </p:nvSpPr>
          <p:spPr bwMode="auto">
            <a:xfrm>
              <a:off x="432" y="1920"/>
              <a:ext cx="57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0792" name="Rectangle 29"/>
            <p:cNvSpPr>
              <a:spLocks noChangeArrowheads="1"/>
            </p:cNvSpPr>
            <p:nvPr/>
          </p:nvSpPr>
          <p:spPr bwMode="auto">
            <a:xfrm>
              <a:off x="3024" y="2544"/>
              <a:ext cx="91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Arial" charset="0"/>
                </a:rPr>
                <a:t>CuO</a:t>
              </a:r>
            </a:p>
          </p:txBody>
        </p:sp>
        <p:sp>
          <p:nvSpPr>
            <p:cNvPr id="30793" name="Line 30"/>
            <p:cNvSpPr>
              <a:spLocks noChangeShapeType="1"/>
            </p:cNvSpPr>
            <p:nvPr/>
          </p:nvSpPr>
          <p:spPr bwMode="auto">
            <a:xfrm flipH="1" flipV="1">
              <a:off x="2824" y="2512"/>
              <a:ext cx="480" cy="2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Line 31"/>
            <p:cNvSpPr>
              <a:spLocks noChangeShapeType="1"/>
            </p:cNvSpPr>
            <p:nvPr/>
          </p:nvSpPr>
          <p:spPr bwMode="auto">
            <a:xfrm>
              <a:off x="4944" y="307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Line 32"/>
            <p:cNvSpPr>
              <a:spLocks noChangeShapeType="1"/>
            </p:cNvSpPr>
            <p:nvPr/>
          </p:nvSpPr>
          <p:spPr bwMode="auto">
            <a:xfrm>
              <a:off x="427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Line 33"/>
            <p:cNvSpPr>
              <a:spLocks noChangeShapeType="1"/>
            </p:cNvSpPr>
            <p:nvPr/>
          </p:nvSpPr>
          <p:spPr bwMode="auto">
            <a:xfrm>
              <a:off x="4272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Line 34"/>
            <p:cNvSpPr>
              <a:spLocks noChangeShapeType="1"/>
            </p:cNvSpPr>
            <p:nvPr/>
          </p:nvSpPr>
          <p:spPr bwMode="auto">
            <a:xfrm>
              <a:off x="4176" y="33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Line 35"/>
            <p:cNvSpPr>
              <a:spLocks noChangeShapeType="1"/>
            </p:cNvSpPr>
            <p:nvPr/>
          </p:nvSpPr>
          <p:spPr bwMode="auto">
            <a:xfrm>
              <a:off x="4080" y="307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Line 36"/>
            <p:cNvSpPr>
              <a:spLocks noChangeShapeType="1"/>
            </p:cNvSpPr>
            <p:nvPr/>
          </p:nvSpPr>
          <p:spPr bwMode="auto">
            <a:xfrm>
              <a:off x="4848" y="32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Line 37"/>
            <p:cNvSpPr>
              <a:spLocks noChangeShapeType="1"/>
            </p:cNvSpPr>
            <p:nvPr/>
          </p:nvSpPr>
          <p:spPr bwMode="auto">
            <a:xfrm>
              <a:off x="4992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Line 38"/>
            <p:cNvSpPr>
              <a:spLocks noChangeShapeType="1"/>
            </p:cNvSpPr>
            <p:nvPr/>
          </p:nvSpPr>
          <p:spPr bwMode="auto">
            <a:xfrm>
              <a:off x="4848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Line 39"/>
            <p:cNvSpPr>
              <a:spLocks noChangeShapeType="1"/>
            </p:cNvSpPr>
            <p:nvPr/>
          </p:nvSpPr>
          <p:spPr bwMode="auto">
            <a:xfrm>
              <a:off x="4992" y="33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Line 40"/>
            <p:cNvSpPr>
              <a:spLocks noChangeShapeType="1"/>
            </p:cNvSpPr>
            <p:nvPr/>
          </p:nvSpPr>
          <p:spPr bwMode="auto">
            <a:xfrm>
              <a:off x="4944" y="36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Line 41"/>
            <p:cNvSpPr>
              <a:spLocks noChangeShapeType="1"/>
            </p:cNvSpPr>
            <p:nvPr/>
          </p:nvSpPr>
          <p:spPr bwMode="auto">
            <a:xfrm>
              <a:off x="5088" y="3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Line 42"/>
            <p:cNvSpPr>
              <a:spLocks noChangeShapeType="1"/>
            </p:cNvSpPr>
            <p:nvPr/>
          </p:nvSpPr>
          <p:spPr bwMode="auto">
            <a:xfrm>
              <a:off x="4896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Line 43"/>
            <p:cNvSpPr>
              <a:spLocks noChangeShapeType="1"/>
            </p:cNvSpPr>
            <p:nvPr/>
          </p:nvSpPr>
          <p:spPr bwMode="auto">
            <a:xfrm>
              <a:off x="5040" y="36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Line 44"/>
            <p:cNvSpPr>
              <a:spLocks noChangeShapeType="1"/>
            </p:cNvSpPr>
            <p:nvPr/>
          </p:nvSpPr>
          <p:spPr bwMode="auto">
            <a:xfrm>
              <a:off x="4272" y="340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Line 45"/>
            <p:cNvSpPr>
              <a:spLocks noChangeShapeType="1"/>
            </p:cNvSpPr>
            <p:nvPr/>
          </p:nvSpPr>
          <p:spPr bwMode="auto">
            <a:xfrm>
              <a:off x="4128" y="34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Line 46"/>
            <p:cNvSpPr>
              <a:spLocks noChangeShapeType="1"/>
            </p:cNvSpPr>
            <p:nvPr/>
          </p:nvSpPr>
          <p:spPr bwMode="auto">
            <a:xfrm>
              <a:off x="4224" y="355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Line 47"/>
            <p:cNvSpPr>
              <a:spLocks noChangeShapeType="1"/>
            </p:cNvSpPr>
            <p:nvPr/>
          </p:nvSpPr>
          <p:spPr bwMode="auto">
            <a:xfrm>
              <a:off x="4272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Line 48"/>
            <p:cNvSpPr>
              <a:spLocks noChangeShapeType="1"/>
            </p:cNvSpPr>
            <p:nvPr/>
          </p:nvSpPr>
          <p:spPr bwMode="auto">
            <a:xfrm>
              <a:off x="4128" y="37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Line 49"/>
            <p:cNvSpPr>
              <a:spLocks noChangeShapeType="1"/>
            </p:cNvSpPr>
            <p:nvPr/>
          </p:nvSpPr>
          <p:spPr bwMode="auto">
            <a:xfrm>
              <a:off x="4272" y="3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3" name="Rectangle 50"/>
            <p:cNvSpPr>
              <a:spLocks noChangeArrowheads="1"/>
            </p:cNvSpPr>
            <p:nvPr/>
          </p:nvSpPr>
          <p:spPr bwMode="auto">
            <a:xfrm>
              <a:off x="3072" y="3216"/>
              <a:ext cx="91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latin typeface="Arial" charset="0"/>
                </a:rPr>
                <a:t>H</a:t>
              </a:r>
              <a:r>
                <a:rPr lang="en-US" sz="2800" baseline="-25000">
                  <a:latin typeface="Arial" charset="0"/>
                </a:rPr>
                <a:t>2</a:t>
              </a:r>
              <a:r>
                <a:rPr lang="en-US" sz="2800">
                  <a:latin typeface="Arial" charset="0"/>
                </a:rPr>
                <a:t>O</a:t>
              </a:r>
            </a:p>
          </p:txBody>
        </p:sp>
        <p:sp>
          <p:nvSpPr>
            <p:cNvPr id="30814" name="Line 51"/>
            <p:cNvSpPr>
              <a:spLocks noChangeShapeType="1"/>
            </p:cNvSpPr>
            <p:nvPr/>
          </p:nvSpPr>
          <p:spPr bwMode="auto">
            <a:xfrm>
              <a:off x="3792" y="3504"/>
              <a:ext cx="4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5" name="AutoShape 52"/>
            <p:cNvSpPr>
              <a:spLocks noChangeArrowheads="1"/>
            </p:cNvSpPr>
            <p:nvPr/>
          </p:nvSpPr>
          <p:spPr bwMode="auto">
            <a:xfrm rot="10800000">
              <a:off x="2088" y="3024"/>
              <a:ext cx="1152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175 w 21600"/>
                <a:gd name="T13" fmla="*/ 5192 h 21600"/>
                <a:gd name="T14" fmla="*/ 16425 w 21600"/>
                <a:gd name="T15" fmla="*/ 164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750" y="21600"/>
                  </a:lnTo>
                  <a:lnTo>
                    <a:pt x="148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800" dirty="0">
                  <a:latin typeface="Arial" charset="0"/>
                </a:rPr>
                <a:t>Đèn</a:t>
              </a:r>
            </a:p>
            <a:p>
              <a:pPr algn="ctr"/>
              <a:r>
                <a:rPr lang="en-US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 </a:t>
              </a:r>
              <a:r>
                <a:rPr lang="en-US" sz="1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cồn</a:t>
              </a:r>
              <a:endParaRPr 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16" name="Rectangle 53"/>
            <p:cNvSpPr>
              <a:spLocks noChangeArrowheads="1"/>
            </p:cNvSpPr>
            <p:nvPr/>
          </p:nvSpPr>
          <p:spPr bwMode="auto">
            <a:xfrm>
              <a:off x="2088" y="3648"/>
              <a:ext cx="1152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7" name="Rectangle 54"/>
            <p:cNvSpPr>
              <a:spLocks noChangeArrowheads="1"/>
            </p:cNvSpPr>
            <p:nvPr/>
          </p:nvSpPr>
          <p:spPr bwMode="auto">
            <a:xfrm>
              <a:off x="2256" y="2304"/>
              <a:ext cx="816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sz="9000">
                <a:solidFill>
                  <a:srgbClr val="CC0066"/>
                </a:solidFill>
                <a:latin typeface="Arial" charset="0"/>
                <a:sym typeface="Wingdings" pitchFamily="2" charset="2"/>
              </a:endParaRPr>
            </a:p>
          </p:txBody>
        </p:sp>
      </p:grpSp>
      <p:sp>
        <p:nvSpPr>
          <p:cNvPr id="65592" name="Oval 56"/>
          <p:cNvSpPr>
            <a:spLocks noChangeArrowheads="1"/>
          </p:cNvSpPr>
          <p:nvPr/>
        </p:nvSpPr>
        <p:spPr bwMode="auto">
          <a:xfrm>
            <a:off x="7162800" y="22098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3" name="Oval 57"/>
          <p:cNvSpPr>
            <a:spLocks noChangeArrowheads="1"/>
          </p:cNvSpPr>
          <p:nvPr/>
        </p:nvSpPr>
        <p:spPr bwMode="auto">
          <a:xfrm>
            <a:off x="7162800" y="32004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4" name="Oval 58"/>
          <p:cNvSpPr>
            <a:spLocks noChangeArrowheads="1"/>
          </p:cNvSpPr>
          <p:nvPr/>
        </p:nvSpPr>
        <p:spPr bwMode="auto">
          <a:xfrm>
            <a:off x="7543800" y="3048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5" name="Oval 59"/>
          <p:cNvSpPr>
            <a:spLocks noChangeArrowheads="1"/>
          </p:cNvSpPr>
          <p:nvPr/>
        </p:nvSpPr>
        <p:spPr bwMode="auto">
          <a:xfrm>
            <a:off x="7543800" y="28194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6" name="Oval 60"/>
          <p:cNvSpPr>
            <a:spLocks noChangeArrowheads="1"/>
          </p:cNvSpPr>
          <p:nvPr/>
        </p:nvSpPr>
        <p:spPr bwMode="auto">
          <a:xfrm>
            <a:off x="7162800" y="29718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7" name="Oval 61"/>
          <p:cNvSpPr>
            <a:spLocks noChangeArrowheads="1"/>
          </p:cNvSpPr>
          <p:nvPr/>
        </p:nvSpPr>
        <p:spPr bwMode="auto">
          <a:xfrm>
            <a:off x="7162800" y="26670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8" name="Oval 62"/>
          <p:cNvSpPr>
            <a:spLocks noChangeArrowheads="1"/>
          </p:cNvSpPr>
          <p:nvPr/>
        </p:nvSpPr>
        <p:spPr bwMode="auto">
          <a:xfrm>
            <a:off x="7162800" y="24384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9" name="Oval 63"/>
          <p:cNvSpPr>
            <a:spLocks noChangeArrowheads="1"/>
          </p:cNvSpPr>
          <p:nvPr/>
        </p:nvSpPr>
        <p:spPr bwMode="auto">
          <a:xfrm>
            <a:off x="7543800" y="25908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0" name="Oval 64"/>
          <p:cNvSpPr>
            <a:spLocks noChangeArrowheads="1"/>
          </p:cNvSpPr>
          <p:nvPr/>
        </p:nvSpPr>
        <p:spPr bwMode="auto">
          <a:xfrm>
            <a:off x="7543800" y="2362200"/>
            <a:ext cx="76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1" name="Oval 65"/>
          <p:cNvSpPr>
            <a:spLocks noChangeArrowheads="1"/>
          </p:cNvSpPr>
          <p:nvPr/>
        </p:nvSpPr>
        <p:spPr bwMode="auto">
          <a:xfrm>
            <a:off x="3933825" y="1241425"/>
            <a:ext cx="46038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2" name="Oval 66"/>
          <p:cNvSpPr>
            <a:spLocks noChangeArrowheads="1"/>
          </p:cNvSpPr>
          <p:nvPr/>
        </p:nvSpPr>
        <p:spPr bwMode="auto">
          <a:xfrm>
            <a:off x="3886200" y="1219200"/>
            <a:ext cx="46038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3" name="Oval 67"/>
          <p:cNvSpPr>
            <a:spLocks noChangeArrowheads="1"/>
          </p:cNvSpPr>
          <p:nvPr/>
        </p:nvSpPr>
        <p:spPr bwMode="auto">
          <a:xfrm>
            <a:off x="3984625" y="1228725"/>
            <a:ext cx="46038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4" name="Oval 68"/>
          <p:cNvSpPr>
            <a:spLocks noChangeArrowheads="1"/>
          </p:cNvSpPr>
          <p:nvPr/>
        </p:nvSpPr>
        <p:spPr bwMode="auto">
          <a:xfrm>
            <a:off x="4038600" y="1219200"/>
            <a:ext cx="46038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5" name="Oval 69"/>
          <p:cNvSpPr>
            <a:spLocks noChangeArrowheads="1"/>
          </p:cNvSpPr>
          <p:nvPr/>
        </p:nvSpPr>
        <p:spPr bwMode="auto">
          <a:xfrm>
            <a:off x="4067175" y="1171575"/>
            <a:ext cx="46038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6" name="Oval 70"/>
          <p:cNvSpPr>
            <a:spLocks noChangeArrowheads="1"/>
          </p:cNvSpPr>
          <p:nvPr/>
        </p:nvSpPr>
        <p:spPr bwMode="auto">
          <a:xfrm>
            <a:off x="4016375" y="1168400"/>
            <a:ext cx="46038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7" name="Oval 71"/>
          <p:cNvSpPr>
            <a:spLocks noChangeArrowheads="1"/>
          </p:cNvSpPr>
          <p:nvPr/>
        </p:nvSpPr>
        <p:spPr bwMode="auto">
          <a:xfrm>
            <a:off x="3968750" y="1177925"/>
            <a:ext cx="46038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8" name="Oval 72"/>
          <p:cNvSpPr>
            <a:spLocks noChangeArrowheads="1"/>
          </p:cNvSpPr>
          <p:nvPr/>
        </p:nvSpPr>
        <p:spPr bwMode="auto">
          <a:xfrm>
            <a:off x="3924300" y="1200150"/>
            <a:ext cx="46038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09" name="Oval 73"/>
          <p:cNvSpPr>
            <a:spLocks noChangeArrowheads="1"/>
          </p:cNvSpPr>
          <p:nvPr/>
        </p:nvSpPr>
        <p:spPr bwMode="auto">
          <a:xfrm>
            <a:off x="4270375" y="1235075"/>
            <a:ext cx="46038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0" name="Oval 74"/>
          <p:cNvSpPr>
            <a:spLocks noChangeArrowheads="1"/>
          </p:cNvSpPr>
          <p:nvPr/>
        </p:nvSpPr>
        <p:spPr bwMode="auto">
          <a:xfrm>
            <a:off x="4324350" y="1222375"/>
            <a:ext cx="46038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1" name="Oval 75"/>
          <p:cNvSpPr>
            <a:spLocks noChangeArrowheads="1"/>
          </p:cNvSpPr>
          <p:nvPr/>
        </p:nvSpPr>
        <p:spPr bwMode="auto">
          <a:xfrm>
            <a:off x="4378325" y="1222375"/>
            <a:ext cx="46038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2" name="Oval 76"/>
          <p:cNvSpPr>
            <a:spLocks noChangeArrowheads="1"/>
          </p:cNvSpPr>
          <p:nvPr/>
        </p:nvSpPr>
        <p:spPr bwMode="auto">
          <a:xfrm>
            <a:off x="4432300" y="1222375"/>
            <a:ext cx="46038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3" name="Oval 77"/>
          <p:cNvSpPr>
            <a:spLocks noChangeArrowheads="1"/>
          </p:cNvSpPr>
          <p:nvPr/>
        </p:nvSpPr>
        <p:spPr bwMode="auto">
          <a:xfrm>
            <a:off x="4483100" y="1216025"/>
            <a:ext cx="46038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4" name="Oval 78"/>
          <p:cNvSpPr>
            <a:spLocks noChangeArrowheads="1"/>
          </p:cNvSpPr>
          <p:nvPr/>
        </p:nvSpPr>
        <p:spPr bwMode="auto">
          <a:xfrm>
            <a:off x="4286250" y="1184275"/>
            <a:ext cx="46038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5" name="Oval 79"/>
          <p:cNvSpPr>
            <a:spLocks noChangeArrowheads="1"/>
          </p:cNvSpPr>
          <p:nvPr/>
        </p:nvSpPr>
        <p:spPr bwMode="auto">
          <a:xfrm>
            <a:off x="4343400" y="1177925"/>
            <a:ext cx="46038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6" name="Oval 80"/>
          <p:cNvSpPr>
            <a:spLocks noChangeArrowheads="1"/>
          </p:cNvSpPr>
          <p:nvPr/>
        </p:nvSpPr>
        <p:spPr bwMode="auto">
          <a:xfrm>
            <a:off x="4397375" y="1177925"/>
            <a:ext cx="46038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7" name="Oval 81"/>
          <p:cNvSpPr>
            <a:spLocks noChangeArrowheads="1"/>
          </p:cNvSpPr>
          <p:nvPr/>
        </p:nvSpPr>
        <p:spPr bwMode="auto">
          <a:xfrm>
            <a:off x="4451350" y="1171575"/>
            <a:ext cx="46038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8" name="Oval 82"/>
          <p:cNvSpPr>
            <a:spLocks noChangeArrowheads="1"/>
          </p:cNvSpPr>
          <p:nvPr/>
        </p:nvSpPr>
        <p:spPr bwMode="auto">
          <a:xfrm>
            <a:off x="4114800" y="1219200"/>
            <a:ext cx="46038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19" name="Oval 83"/>
          <p:cNvSpPr>
            <a:spLocks noChangeArrowheads="1"/>
          </p:cNvSpPr>
          <p:nvPr/>
        </p:nvSpPr>
        <p:spPr bwMode="auto">
          <a:xfrm>
            <a:off x="4167188" y="1228725"/>
            <a:ext cx="46037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0" name="Oval 84"/>
          <p:cNvSpPr>
            <a:spLocks noChangeArrowheads="1"/>
          </p:cNvSpPr>
          <p:nvPr/>
        </p:nvSpPr>
        <p:spPr bwMode="auto">
          <a:xfrm>
            <a:off x="4224338" y="1223963"/>
            <a:ext cx="46037" cy="460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1" name="Oval 85"/>
          <p:cNvSpPr>
            <a:spLocks noChangeArrowheads="1"/>
          </p:cNvSpPr>
          <p:nvPr/>
        </p:nvSpPr>
        <p:spPr bwMode="auto">
          <a:xfrm>
            <a:off x="4233863" y="1171575"/>
            <a:ext cx="46037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2" name="Oval 86"/>
          <p:cNvSpPr>
            <a:spLocks noChangeArrowheads="1"/>
          </p:cNvSpPr>
          <p:nvPr/>
        </p:nvSpPr>
        <p:spPr bwMode="auto">
          <a:xfrm>
            <a:off x="4116388" y="1166813"/>
            <a:ext cx="46037" cy="460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3" name="Oval 87"/>
          <p:cNvSpPr>
            <a:spLocks noChangeArrowheads="1"/>
          </p:cNvSpPr>
          <p:nvPr/>
        </p:nvSpPr>
        <p:spPr bwMode="auto">
          <a:xfrm>
            <a:off x="4071938" y="1225550"/>
            <a:ext cx="46037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4" name="Oval 88"/>
          <p:cNvSpPr>
            <a:spLocks noChangeArrowheads="1"/>
          </p:cNvSpPr>
          <p:nvPr/>
        </p:nvSpPr>
        <p:spPr bwMode="auto">
          <a:xfrm>
            <a:off x="4176713" y="1173163"/>
            <a:ext cx="46037" cy="460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5" name="Oval 89"/>
          <p:cNvSpPr>
            <a:spLocks noChangeArrowheads="1"/>
          </p:cNvSpPr>
          <p:nvPr/>
        </p:nvSpPr>
        <p:spPr bwMode="auto">
          <a:xfrm>
            <a:off x="4191000" y="1128713"/>
            <a:ext cx="46038" cy="460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6" name="Oval 90"/>
          <p:cNvSpPr>
            <a:spLocks noChangeArrowheads="1"/>
          </p:cNvSpPr>
          <p:nvPr/>
        </p:nvSpPr>
        <p:spPr bwMode="auto">
          <a:xfrm>
            <a:off x="4262438" y="1125538"/>
            <a:ext cx="46037" cy="460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7" name="Oval 91"/>
          <p:cNvSpPr>
            <a:spLocks noChangeArrowheads="1"/>
          </p:cNvSpPr>
          <p:nvPr/>
        </p:nvSpPr>
        <p:spPr bwMode="auto">
          <a:xfrm>
            <a:off x="4078288" y="1119188"/>
            <a:ext cx="46037" cy="460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8" name="Oval 92"/>
          <p:cNvSpPr>
            <a:spLocks noChangeArrowheads="1"/>
          </p:cNvSpPr>
          <p:nvPr/>
        </p:nvSpPr>
        <p:spPr bwMode="auto">
          <a:xfrm>
            <a:off x="4138613" y="1123950"/>
            <a:ext cx="46037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29" name="Oval 93"/>
          <p:cNvSpPr>
            <a:spLocks noChangeArrowheads="1"/>
          </p:cNvSpPr>
          <p:nvPr/>
        </p:nvSpPr>
        <p:spPr bwMode="auto">
          <a:xfrm>
            <a:off x="4224338" y="1100138"/>
            <a:ext cx="46037" cy="460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630" name="Oval 94"/>
          <p:cNvSpPr>
            <a:spLocks noChangeArrowheads="1"/>
          </p:cNvSpPr>
          <p:nvPr/>
        </p:nvSpPr>
        <p:spPr bwMode="auto">
          <a:xfrm>
            <a:off x="4167188" y="1085850"/>
            <a:ext cx="46037" cy="460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5631" name="Picture 95" descr="BD1516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144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2" name="Picture 96" descr="BD1516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144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3" name="Picture 97" descr="BD1516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144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4" name="Picture 98" descr="BD1516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144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5" name="Picture 99" descr="BD1516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144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36" name="Picture 100" descr="BD1516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144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" name="Straight Arrow Connector 102"/>
          <p:cNvCxnSpPr/>
          <p:nvPr/>
        </p:nvCxnSpPr>
        <p:spPr>
          <a:xfrm rot="5400000">
            <a:off x="6972300" y="2158578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3810000" y="1524000"/>
            <a:ext cx="863600" cy="1143000"/>
            <a:chOff x="3124200" y="5257800"/>
            <a:chExt cx="863600" cy="1143000"/>
          </a:xfrm>
        </p:grpSpPr>
        <p:pic>
          <p:nvPicPr>
            <p:cNvPr id="106" name="Picture 5" descr="BINH"/>
            <p:cNvPicPr>
              <a:picLocks noChangeAspect="1" noChangeArrowheads="1"/>
            </p:cNvPicPr>
            <p:nvPr/>
          </p:nvPicPr>
          <p:blipFill>
            <a:blip r:embed="rId3"/>
            <a:srcRect l="31372" t="39216" r="45511" b="19608"/>
            <a:stretch>
              <a:fillRect/>
            </a:stretch>
          </p:blipFill>
          <p:spPr bwMode="auto">
            <a:xfrm>
              <a:off x="3124200" y="5257800"/>
              <a:ext cx="863600" cy="11430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08" name="Freeform 107"/>
            <p:cNvSpPr/>
            <p:nvPr/>
          </p:nvSpPr>
          <p:spPr>
            <a:xfrm>
              <a:off x="3473671" y="5328745"/>
              <a:ext cx="215461" cy="315310"/>
            </a:xfrm>
            <a:custGeom>
              <a:avLst/>
              <a:gdLst>
                <a:gd name="connsiteX0" fmla="*/ 152399 w 215461"/>
                <a:gd name="connsiteY0" fmla="*/ 315310 h 315310"/>
                <a:gd name="connsiteX1" fmla="*/ 215461 w 215461"/>
                <a:gd name="connsiteY1" fmla="*/ 220717 h 315310"/>
                <a:gd name="connsiteX2" fmla="*/ 215461 w 215461"/>
                <a:gd name="connsiteY2" fmla="*/ 126124 h 315310"/>
                <a:gd name="connsiteX3" fmla="*/ 215461 w 215461"/>
                <a:gd name="connsiteY3" fmla="*/ 126124 h 315310"/>
                <a:gd name="connsiteX4" fmla="*/ 183930 w 215461"/>
                <a:gd name="connsiteY4" fmla="*/ 31531 h 315310"/>
                <a:gd name="connsiteX5" fmla="*/ 168164 w 215461"/>
                <a:gd name="connsiteY5" fmla="*/ 0 h 315310"/>
                <a:gd name="connsiteX6" fmla="*/ 136633 w 215461"/>
                <a:gd name="connsiteY6" fmla="*/ 0 h 315310"/>
                <a:gd name="connsiteX7" fmla="*/ 73571 w 215461"/>
                <a:gd name="connsiteY7" fmla="*/ 31531 h 315310"/>
                <a:gd name="connsiteX8" fmla="*/ 42040 w 215461"/>
                <a:gd name="connsiteY8" fmla="*/ 47296 h 315310"/>
                <a:gd name="connsiteX9" fmla="*/ 42040 w 215461"/>
                <a:gd name="connsiteY9" fmla="*/ 173421 h 315310"/>
                <a:gd name="connsiteX10" fmla="*/ 57806 w 215461"/>
                <a:gd name="connsiteY10" fmla="*/ 236483 h 315310"/>
                <a:gd name="connsiteX11" fmla="*/ 152399 w 215461"/>
                <a:gd name="connsiteY11" fmla="*/ 315310 h 31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461" h="315310">
                  <a:moveTo>
                    <a:pt x="152399" y="315310"/>
                  </a:moveTo>
                  <a:lnTo>
                    <a:pt x="215461" y="220717"/>
                  </a:lnTo>
                  <a:lnTo>
                    <a:pt x="215461" y="126124"/>
                  </a:lnTo>
                  <a:lnTo>
                    <a:pt x="215461" y="126124"/>
                  </a:lnTo>
                  <a:lnTo>
                    <a:pt x="183930" y="31531"/>
                  </a:lnTo>
                  <a:lnTo>
                    <a:pt x="168164" y="0"/>
                  </a:lnTo>
                  <a:lnTo>
                    <a:pt x="136633" y="0"/>
                  </a:lnTo>
                  <a:lnTo>
                    <a:pt x="73571" y="31531"/>
                  </a:lnTo>
                  <a:lnTo>
                    <a:pt x="42040" y="47296"/>
                  </a:lnTo>
                  <a:cubicBezTo>
                    <a:pt x="25224" y="165012"/>
                    <a:pt x="0" y="131378"/>
                    <a:pt x="42040" y="173421"/>
                  </a:cubicBezTo>
                  <a:lnTo>
                    <a:pt x="57806" y="236483"/>
                  </a:lnTo>
                  <a:lnTo>
                    <a:pt x="152399" y="31531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5591" name="Picture 55" descr="fi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990600"/>
            <a:ext cx="11668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Text Box 4"/>
          <p:cNvSpPr txBox="1">
            <a:spLocks noChangeArrowheads="1"/>
          </p:cNvSpPr>
          <p:nvPr/>
        </p:nvSpPr>
        <p:spPr>
          <a:xfrm>
            <a:off x="2660432" y="3556001"/>
            <a:ext cx="3206968" cy="475424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5400000" scaled="1"/>
          </a:gradFill>
          <a:ln w="1270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THẢO LUẬN (5 phút)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1" name="Text Box 9"/>
          <p:cNvSpPr txBox="1">
            <a:spLocks noChangeArrowheads="1"/>
          </p:cNvSpPr>
          <p:nvPr/>
        </p:nvSpPr>
        <p:spPr bwMode="auto">
          <a:xfrm>
            <a:off x="203200" y="4267200"/>
            <a:ext cx="88646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 của CuO trước khi làm thí nghiệm.</a:t>
            </a:r>
            <a:b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 của CuO sau khi cho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đi qua ở t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thường.</a:t>
            </a:r>
            <a:b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 của CuO sau khi cho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đi qua ở t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cao. Hãy giải thích? </a:t>
            </a:r>
            <a:b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 PTHH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 Box 12"/>
          <p:cNvSpPr txBox="1">
            <a:spLocks noChangeArrowheads="1"/>
          </p:cNvSpPr>
          <p:nvPr/>
        </p:nvSpPr>
        <p:spPr bwMode="auto">
          <a:xfrm>
            <a:off x="10506" y="-42585"/>
            <a:ext cx="9144000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Thí nghiệm: H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tác dụng với đồng (II)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oxit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9923" y="426031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153400" y="464842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219200" y="5562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402446" y="5562600"/>
            <a:ext cx="675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7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-4.44444E-6 L 0.50052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5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repeatCount="indefinite" accel="50000" decel="50000" fill="hold" nodeType="after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52 0.00069 L 0.50052 0.001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5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00"/>
                            </p:stCondLst>
                            <p:childTnLst>
                              <p:par>
                                <p:cTn id="19" presetID="63" presetClass="path" presetSubtype="0" repeatCount="indefinite" accel="50000" decel="50000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4.44444E-6 L 0.50052 -0.000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5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5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3.33333E-6 L 0.25 -3.33333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5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63" presetClass="path" presetSubtype="0" repeatCount="indefinite" accel="50000" decel="50000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52 -0.00023 L 0.25052 0.000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5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63" presetClass="path" presetSubtype="0" repeatCount="indefinite" accel="50000" decel="50000" fill="hold" nodeType="afterEffect">
                                  <p:stCondLst>
                                    <p:cond delay="2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556E-17 1.11111E-6 L 0.25 0.0009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5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6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6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6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6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6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6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6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6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1000"/>
                                        <p:tgtEl>
                                          <p:spTgt spid="6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0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1000"/>
                                        <p:tgtEl>
                                          <p:spTgt spid="6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1000"/>
                                        <p:tgtEl>
                                          <p:spTgt spid="6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1000"/>
                                        <p:tgtEl>
                                          <p:spTgt spid="6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1000"/>
                                        <p:tgtEl>
                                          <p:spTgt spid="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1000"/>
                                        <p:tgtEl>
                                          <p:spTgt spid="6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1000"/>
                                        <p:tgtEl>
                                          <p:spTgt spid="6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10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1000"/>
                                        <p:tgtEl>
                                          <p:spTgt spid="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1000"/>
                                        <p:tgtEl>
                                          <p:spTgt spid="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1000"/>
                                        <p:tgtEl>
                                          <p:spTgt spid="6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6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1000"/>
                                        <p:tgtEl>
                                          <p:spTgt spid="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1000"/>
                                        <p:tgtEl>
                                          <p:spTgt spid="6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10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1000"/>
                                        <p:tgtEl>
                                          <p:spTgt spid="6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1000"/>
                                        <p:tgtEl>
                                          <p:spTgt spid="6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1000"/>
                                        <p:tgtEl>
                                          <p:spTgt spid="6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1000"/>
                                        <p:tgtEl>
                                          <p:spTgt spid="6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1000"/>
                                        <p:tgtEl>
                                          <p:spTgt spid="6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1000"/>
                                        <p:tgtEl>
                                          <p:spTgt spid="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1000"/>
                                        <p:tgtEl>
                                          <p:spTgt spid="6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1000"/>
                                        <p:tgtEl>
                                          <p:spTgt spid="6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1000"/>
                                        <p:tgtEl>
                                          <p:spTgt spid="6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1000"/>
                                        <p:tgtEl>
                                          <p:spTgt spid="6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1000"/>
                                        <p:tgtEl>
                                          <p:spTgt spid="6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1000"/>
                                        <p:tgtEl>
                                          <p:spTgt spid="6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1000"/>
                                        <p:tgtEl>
                                          <p:spTgt spid="6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1000"/>
                                        <p:tgtEl>
                                          <p:spTgt spid="6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1000"/>
                                        <p:tgtEl>
                                          <p:spTgt spid="6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65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65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3" dur="500"/>
                                        <p:tgtEl>
                                          <p:spTgt spid="6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6" dur="500"/>
                                        <p:tgtEl>
                                          <p:spTgt spid="6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92" grpId="0" animBg="1"/>
      <p:bldP spid="65593" grpId="0" animBg="1"/>
      <p:bldP spid="65594" grpId="0" animBg="1"/>
      <p:bldP spid="65595" grpId="0" animBg="1"/>
      <p:bldP spid="65596" grpId="0" animBg="1"/>
      <p:bldP spid="65597" grpId="0" animBg="1"/>
      <p:bldP spid="65598" grpId="0" animBg="1"/>
      <p:bldP spid="65599" grpId="0" animBg="1"/>
      <p:bldP spid="65600" grpId="0" animBg="1"/>
      <p:bldP spid="65601" grpId="0" animBg="1"/>
      <p:bldP spid="65602" grpId="0" animBg="1"/>
      <p:bldP spid="65603" grpId="0" animBg="1"/>
      <p:bldP spid="65604" grpId="0" animBg="1"/>
      <p:bldP spid="65605" grpId="0" animBg="1"/>
      <p:bldP spid="65606" grpId="0" animBg="1"/>
      <p:bldP spid="65607" grpId="0" animBg="1"/>
      <p:bldP spid="65608" grpId="0" animBg="1"/>
      <p:bldP spid="65609" grpId="0" animBg="1"/>
      <p:bldP spid="65610" grpId="0" animBg="1"/>
      <p:bldP spid="65611" grpId="0" animBg="1"/>
      <p:bldP spid="65612" grpId="0" animBg="1"/>
      <p:bldP spid="65613" grpId="0" animBg="1"/>
      <p:bldP spid="65614" grpId="0" animBg="1"/>
      <p:bldP spid="65615" grpId="0" animBg="1"/>
      <p:bldP spid="65616" grpId="0" animBg="1"/>
      <p:bldP spid="65617" grpId="0" animBg="1"/>
      <p:bldP spid="65618" grpId="0" animBg="1"/>
      <p:bldP spid="65619" grpId="0" animBg="1"/>
      <p:bldP spid="65620" grpId="0" animBg="1"/>
      <p:bldP spid="65621" grpId="0" animBg="1"/>
      <p:bldP spid="65622" grpId="0" animBg="1"/>
      <p:bldP spid="65623" grpId="0" animBg="1"/>
      <p:bldP spid="65624" grpId="0" animBg="1"/>
      <p:bldP spid="65625" grpId="0" animBg="1"/>
      <p:bldP spid="65626" grpId="0" animBg="1"/>
      <p:bldP spid="65627" grpId="0" animBg="1"/>
      <p:bldP spid="65628" grpId="0" animBg="1"/>
      <p:bldP spid="65629" grpId="0" animBg="1"/>
      <p:bldP spid="65630" grpId="0" animBg="1"/>
      <p:bldP spid="110" grpId="0" animBg="1"/>
      <p:bldP spid="111" grpId="0" animBg="1"/>
      <p:bldP spid="4" grpId="0"/>
      <p:bldP spid="112" grpId="0"/>
      <p:bldP spid="113" grpId="0"/>
      <p:bldP spid="1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1013" y="1981200"/>
            <a:ext cx="1447800" cy="1447800"/>
            <a:chOff x="3888" y="2112"/>
            <a:chExt cx="912" cy="912"/>
          </a:xfrm>
        </p:grpSpPr>
        <p:graphicFrame>
          <p:nvGraphicFramePr>
            <p:cNvPr id="2057" name="Object 4"/>
            <p:cNvGraphicFramePr>
              <a:graphicFrameLocks noChangeAspect="1"/>
            </p:cNvGraphicFramePr>
            <p:nvPr/>
          </p:nvGraphicFramePr>
          <p:xfrm>
            <a:off x="3888" y="2112"/>
            <a:ext cx="91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76" name="CS Chem3D Model" r:id="rId3" imgW="995400" imgH="995400" progId="">
                    <p:embed/>
                  </p:oleObj>
                </mc:Choice>
                <mc:Fallback>
                  <p:oleObj name="CS Chem3D Model" r:id="rId3" imgW="995400" imgH="9954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112"/>
                          <a:ext cx="912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1" name="Rectangle 5"/>
            <p:cNvSpPr>
              <a:spLocks noChangeArrowheads="1"/>
            </p:cNvSpPr>
            <p:nvPr/>
          </p:nvSpPr>
          <p:spPr bwMode="auto">
            <a:xfrm>
              <a:off x="4224" y="2352"/>
              <a:ext cx="288" cy="4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VNI-Times" pitchFamily="2" charset="0"/>
                </a:rPr>
                <a:t>O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895600" y="2514600"/>
            <a:ext cx="790575" cy="790575"/>
            <a:chOff x="84" y="1575"/>
            <a:chExt cx="498" cy="498"/>
          </a:xfrm>
        </p:grpSpPr>
        <p:graphicFrame>
          <p:nvGraphicFramePr>
            <p:cNvPr id="2056" name="Object 7"/>
            <p:cNvGraphicFramePr>
              <a:graphicFrameLocks noChangeAspect="1"/>
            </p:cNvGraphicFramePr>
            <p:nvPr/>
          </p:nvGraphicFramePr>
          <p:xfrm>
            <a:off x="84" y="1575"/>
            <a:ext cx="498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77" name="CS Chem3D Model" r:id="rId5" imgW="1045800" imgH="1045800" progId="">
                    <p:embed/>
                  </p:oleObj>
                </mc:Choice>
                <mc:Fallback>
                  <p:oleObj name="CS Chem3D Model" r:id="rId5" imgW="1045800" imgH="1045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" y="1575"/>
                          <a:ext cx="498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0" name="Rectangle 8"/>
            <p:cNvSpPr>
              <a:spLocks noChangeArrowheads="1"/>
            </p:cNvSpPr>
            <p:nvPr/>
          </p:nvSpPr>
          <p:spPr bwMode="auto">
            <a:xfrm>
              <a:off x="244" y="1680"/>
              <a:ext cx="192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VNI-Times" pitchFamily="2" charset="0"/>
                </a:rPr>
                <a:t>H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2286000"/>
            <a:ext cx="1019175" cy="1019175"/>
            <a:chOff x="3360" y="3264"/>
            <a:chExt cx="642" cy="642"/>
          </a:xfrm>
        </p:grpSpPr>
        <p:graphicFrame>
          <p:nvGraphicFramePr>
            <p:cNvPr id="2055" name="Object 10"/>
            <p:cNvGraphicFramePr>
              <a:graphicFrameLocks noChangeAspect="1"/>
            </p:cNvGraphicFramePr>
            <p:nvPr/>
          </p:nvGraphicFramePr>
          <p:xfrm>
            <a:off x="3360" y="3264"/>
            <a:ext cx="642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78" name="CS Chem3D Model" r:id="rId7" imgW="1348200" imgH="1348200" progId="">
                    <p:embed/>
                  </p:oleObj>
                </mc:Choice>
                <mc:Fallback>
                  <p:oleObj name="CS Chem3D Model" r:id="rId7" imgW="1348200" imgH="1348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3264"/>
                          <a:ext cx="642" cy="6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9" name="Rectangle 11"/>
            <p:cNvSpPr>
              <a:spLocks noChangeArrowheads="1"/>
            </p:cNvSpPr>
            <p:nvPr/>
          </p:nvSpPr>
          <p:spPr bwMode="auto">
            <a:xfrm>
              <a:off x="3504" y="3408"/>
              <a:ext cx="336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VNI-Times" pitchFamily="2" charset="0"/>
                </a:rPr>
                <a:t>Cu</a:t>
              </a:r>
            </a:p>
          </p:txBody>
        </p:sp>
      </p:grpSp>
      <p:sp>
        <p:nvSpPr>
          <p:cNvPr id="2062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</a:rPr>
              <a:t>Cơ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</a:rPr>
              <a:t>chế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</a:rPr>
              <a:t>phản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</a:rPr>
              <a:t>ứng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</a:rPr>
              <a:t>giữa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</a:rPr>
              <a:t>CuO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</a:rPr>
              <a:t>và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</a:rPr>
              <a:t> H</a:t>
            </a:r>
            <a:r>
              <a:rPr lang="en-US" sz="4800" baseline="-25000" dirty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433763" y="2262188"/>
            <a:ext cx="790575" cy="790575"/>
            <a:chOff x="84" y="1575"/>
            <a:chExt cx="498" cy="498"/>
          </a:xfrm>
        </p:grpSpPr>
        <p:graphicFrame>
          <p:nvGraphicFramePr>
            <p:cNvPr id="2054" name="Object 14"/>
            <p:cNvGraphicFramePr>
              <a:graphicFrameLocks noChangeAspect="1"/>
            </p:cNvGraphicFramePr>
            <p:nvPr/>
          </p:nvGraphicFramePr>
          <p:xfrm>
            <a:off x="84" y="1575"/>
            <a:ext cx="498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79" name="CS Chem3D Model" r:id="rId9" imgW="1045800" imgH="1045800" progId="">
                    <p:embed/>
                  </p:oleObj>
                </mc:Choice>
                <mc:Fallback>
                  <p:oleObj name="CS Chem3D Model" r:id="rId9" imgW="1045800" imgH="1045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" y="1575"/>
                          <a:ext cx="498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8" name="Rectangle 15"/>
            <p:cNvSpPr>
              <a:spLocks noChangeArrowheads="1"/>
            </p:cNvSpPr>
            <p:nvPr/>
          </p:nvSpPr>
          <p:spPr bwMode="auto">
            <a:xfrm>
              <a:off x="244" y="1680"/>
              <a:ext cx="192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VNI-Times" pitchFamily="2" charset="0"/>
                </a:rPr>
                <a:t>H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61963" y="1976438"/>
            <a:ext cx="1447800" cy="1447800"/>
            <a:chOff x="3888" y="2112"/>
            <a:chExt cx="912" cy="912"/>
          </a:xfrm>
        </p:grpSpPr>
        <p:graphicFrame>
          <p:nvGraphicFramePr>
            <p:cNvPr id="2053" name="Object 17"/>
            <p:cNvGraphicFramePr>
              <a:graphicFrameLocks noChangeAspect="1"/>
            </p:cNvGraphicFramePr>
            <p:nvPr/>
          </p:nvGraphicFramePr>
          <p:xfrm>
            <a:off x="3888" y="2112"/>
            <a:ext cx="91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80" name="CS Chem3D Model" r:id="rId10" imgW="995400" imgH="995400" progId="">
                    <p:embed/>
                  </p:oleObj>
                </mc:Choice>
                <mc:Fallback>
                  <p:oleObj name="CS Chem3D Model" r:id="rId10" imgW="995400" imgH="9954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112"/>
                          <a:ext cx="912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7" name="Rectangle 18"/>
            <p:cNvSpPr>
              <a:spLocks noChangeArrowheads="1"/>
            </p:cNvSpPr>
            <p:nvPr/>
          </p:nvSpPr>
          <p:spPr bwMode="auto">
            <a:xfrm>
              <a:off x="4224" y="2352"/>
              <a:ext cx="288" cy="4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VNI-Times" pitchFamily="2" charset="0"/>
                </a:rPr>
                <a:t>O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874963" y="2550774"/>
            <a:ext cx="790575" cy="790575"/>
            <a:chOff x="84" y="1575"/>
            <a:chExt cx="498" cy="498"/>
          </a:xfrm>
        </p:grpSpPr>
        <p:graphicFrame>
          <p:nvGraphicFramePr>
            <p:cNvPr id="2052" name="Object 20"/>
            <p:cNvGraphicFramePr>
              <a:graphicFrameLocks noChangeAspect="1"/>
            </p:cNvGraphicFramePr>
            <p:nvPr/>
          </p:nvGraphicFramePr>
          <p:xfrm>
            <a:off x="84" y="1575"/>
            <a:ext cx="498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81" name="CS Chem3D Model" r:id="rId11" imgW="1045800" imgH="1045800" progId="">
                    <p:embed/>
                  </p:oleObj>
                </mc:Choice>
                <mc:Fallback>
                  <p:oleObj name="CS Chem3D Model" r:id="rId11" imgW="1045800" imgH="1045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" y="1575"/>
                          <a:ext cx="498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6" name="Rectangle 21"/>
            <p:cNvSpPr>
              <a:spLocks noChangeArrowheads="1"/>
            </p:cNvSpPr>
            <p:nvPr/>
          </p:nvSpPr>
          <p:spPr bwMode="auto">
            <a:xfrm>
              <a:off x="244" y="1680"/>
              <a:ext cx="192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VNI-Times" pitchFamily="2" charset="0"/>
                </a:rPr>
                <a:t>H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-17415" y="2309482"/>
            <a:ext cx="1019175" cy="1019175"/>
            <a:chOff x="3360" y="3264"/>
            <a:chExt cx="642" cy="642"/>
          </a:xfrm>
        </p:grpSpPr>
        <p:graphicFrame>
          <p:nvGraphicFramePr>
            <p:cNvPr id="2051" name="Object 23"/>
            <p:cNvGraphicFramePr>
              <a:graphicFrameLocks noChangeAspect="1"/>
            </p:cNvGraphicFramePr>
            <p:nvPr/>
          </p:nvGraphicFramePr>
          <p:xfrm>
            <a:off x="3360" y="3264"/>
            <a:ext cx="642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82" name="CS Chem3D Model" r:id="rId12" imgW="1348200" imgH="1348200" progId="">
                    <p:embed/>
                  </p:oleObj>
                </mc:Choice>
                <mc:Fallback>
                  <p:oleObj name="CS Chem3D Model" r:id="rId12" imgW="1348200" imgH="1348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3264"/>
                          <a:ext cx="642" cy="6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5" name="Rectangle 24"/>
            <p:cNvSpPr>
              <a:spLocks noChangeArrowheads="1"/>
            </p:cNvSpPr>
            <p:nvPr/>
          </p:nvSpPr>
          <p:spPr bwMode="auto">
            <a:xfrm>
              <a:off x="3504" y="3408"/>
              <a:ext cx="336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VNI-Times" pitchFamily="2" charset="0"/>
                </a:rPr>
                <a:t>Cu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3454400" y="2270071"/>
            <a:ext cx="790575" cy="790575"/>
            <a:chOff x="84" y="1575"/>
            <a:chExt cx="498" cy="498"/>
          </a:xfrm>
        </p:grpSpPr>
        <p:graphicFrame>
          <p:nvGraphicFramePr>
            <p:cNvPr id="2050" name="Object 26"/>
            <p:cNvGraphicFramePr>
              <a:graphicFrameLocks noChangeAspect="1"/>
            </p:cNvGraphicFramePr>
            <p:nvPr/>
          </p:nvGraphicFramePr>
          <p:xfrm>
            <a:off x="84" y="1575"/>
            <a:ext cx="498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83" name="CS Chem3D Model" r:id="rId13" imgW="1045800" imgH="1045800" progId="">
                    <p:embed/>
                  </p:oleObj>
                </mc:Choice>
                <mc:Fallback>
                  <p:oleObj name="CS Chem3D Model" r:id="rId13" imgW="1045800" imgH="1045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" y="1575"/>
                          <a:ext cx="498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4" name="Rectangle 27"/>
            <p:cNvSpPr>
              <a:spLocks noChangeArrowheads="1"/>
            </p:cNvSpPr>
            <p:nvPr/>
          </p:nvSpPr>
          <p:spPr bwMode="auto">
            <a:xfrm>
              <a:off x="244" y="1680"/>
              <a:ext cx="192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VNI-Times" pitchFamily="2" charset="0"/>
                </a:rPr>
                <a:t>H</a:t>
              </a:r>
            </a:p>
          </p:txBody>
        </p:sp>
      </p:grpSp>
      <p:sp>
        <p:nvSpPr>
          <p:cNvPr id="2068" name="Line 28"/>
          <p:cNvSpPr>
            <a:spLocks noChangeShapeType="1"/>
          </p:cNvSpPr>
          <p:nvPr/>
        </p:nvSpPr>
        <p:spPr bwMode="auto">
          <a:xfrm>
            <a:off x="2057400" y="2819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29"/>
          <p:cNvSpPr>
            <a:spLocks noChangeShapeType="1"/>
          </p:cNvSpPr>
          <p:nvPr/>
        </p:nvSpPr>
        <p:spPr bwMode="auto">
          <a:xfrm>
            <a:off x="2328863" y="25812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7315200" y="2667000"/>
            <a:ext cx="533400" cy="457200"/>
            <a:chOff x="4608" y="1680"/>
            <a:chExt cx="336" cy="288"/>
          </a:xfrm>
        </p:grpSpPr>
        <p:sp>
          <p:nvSpPr>
            <p:cNvPr id="2072" name="Line 32"/>
            <p:cNvSpPr>
              <a:spLocks noChangeShapeType="1"/>
            </p:cNvSpPr>
            <p:nvPr/>
          </p:nvSpPr>
          <p:spPr bwMode="auto">
            <a:xfrm>
              <a:off x="4608" y="1824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33"/>
            <p:cNvSpPr>
              <a:spLocks noChangeShapeType="1"/>
            </p:cNvSpPr>
            <p:nvPr/>
          </p:nvSpPr>
          <p:spPr bwMode="auto">
            <a:xfrm>
              <a:off x="4782" y="16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3350170" y="365497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H</a:t>
            </a:r>
            <a:r>
              <a:rPr lang="en-US" sz="3600" b="1" baseline="-25000" dirty="0">
                <a:solidFill>
                  <a:srgbClr val="0000FF"/>
                </a:solidFill>
                <a:latin typeface="Arial" charset="0"/>
              </a:rPr>
              <a:t>2</a:t>
            </a:r>
            <a:endParaRPr lang="en-US" sz="36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1442540" y="3670736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Cu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2028498" y="3686502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2719558" y="3791386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rial" charset="0"/>
              </a:rPr>
              <a:t>+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6474370" y="3715404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rial" charset="0"/>
              </a:rPr>
              <a:t>+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3352800" y="3670736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H</a:t>
            </a:r>
            <a:r>
              <a:rPr lang="en-US" sz="3600" b="1" baseline="-25000" dirty="0">
                <a:solidFill>
                  <a:srgbClr val="0000FF"/>
                </a:solidFill>
                <a:latin typeface="Arial" charset="0"/>
              </a:rPr>
              <a:t>2</a:t>
            </a:r>
            <a:endParaRPr lang="en-US" sz="36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3350170" y="3670736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Arial" charset="0"/>
              </a:rPr>
              <a:t>H</a:t>
            </a:r>
            <a:endParaRPr lang="en-US" sz="36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2039004" y="3689132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O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1445170" y="3699638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Cu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5573106" y="3639204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baseline="-25000" dirty="0" smtClean="0">
                <a:solidFill>
                  <a:srgbClr val="0000FF"/>
                </a:solidFill>
                <a:latin typeface="Arial" charset="0"/>
              </a:rPr>
              <a:t>2</a:t>
            </a:r>
            <a:endParaRPr lang="en-US" sz="3600" b="1" dirty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947631"/>
              </p:ext>
            </p:extLst>
          </p:nvPr>
        </p:nvGraphicFramePr>
        <p:xfrm>
          <a:off x="4295775" y="2392250"/>
          <a:ext cx="1114426" cy="825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Equation" r:id="rId14" imgW="291960" imgH="241200" progId="Equation.DSMT4">
                  <p:embed/>
                </p:oleObj>
              </mc:Choice>
              <mc:Fallback>
                <p:oleObj name="Equation" r:id="rId14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2392250"/>
                        <a:ext cx="1114426" cy="8250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140762"/>
              </p:ext>
            </p:extLst>
          </p:nvPr>
        </p:nvGraphicFramePr>
        <p:xfrm>
          <a:off x="4269823" y="3626591"/>
          <a:ext cx="1143000" cy="86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Equation" r:id="rId16" imgW="291960" imgH="241200" progId="Equation.DSMT4">
                  <p:embed/>
                </p:oleObj>
              </mc:Choice>
              <mc:Fallback>
                <p:oleObj name="Equation" r:id="rId16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9823" y="3626591"/>
                        <a:ext cx="1143000" cy="8644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-14216" y="3680346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PTHH: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209550" y="4746357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 hiđro đã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nguyên tố oxi trong hợp chất CuO. Hiđro có tính khử.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0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384 C 0.00608 0.03009 0.00816 0.0382 0.01319 0.0456 C 0.0158 0.0537 0.02083 0.06296 0.02639 0.06921 C 0.02934 0.07917 0.03594 0.08727 0.04115 0.0963 C 0.04392 0.1007 0.04427 0.10695 0.04601 0.11227 C 0.04705 0.11574 0.05069 0.1169 0.0526 0.11968 C 0.05625 0.12477 0.05677 0.12963 0.06094 0.13403 C 0.06337 0.14259 0.06632 0.14468 0.07396 0.14676 C 0.09097 0.16551 0.14427 0.16412 0.16111 0.16482 C 0.1625 0.16458 0.22483 0.15903 0.23003 0.15764 C 0.23385 0.15671 0.23681 0.15278 0.23993 0.15023 C 0.24288 0.14815 0.24983 0.14676 0.24983 0.14699 C 0.25764 0.13773 0.275 0.12408 0.28594 0.1213 C 0.29306 0.11968 0.30017 0.11875 0.30746 0.11759 C 0.35469 0.11875 0.3941 0.11991 0.43906 0.12685 C 0.45694 0.13333 0.48403 0.13333 0.50139 0.13403 C 0.54514 0.14583 0.59167 0.1331 0.63628 0.1412 C 0.70382 0.13912 0.72448 0.14005 0.77448 0.13241 C 0.77778 0.13102 0.78073 0.12801 0.78437 0.12685 C 0.7967 0.12222 0.81007 0.12176 0.82205 0.11597 C 0.8276 0.1132 0.83837 0.10695 0.83837 0.10718 C 0.84288 0.10232 0.8533 0.09445 0.8533 0.09468 C 0.85625 0.08472 0.86215 0.07824 0.86979 0.07269 C 0.87708 0.04815 0.87083 0.07269 0.87448 0.02546 C 0.87535 0.01759 0.87969 0.01042 0.87969 0.00208 " pathEditMode="relative" rAng="0" ptsTypes="AAAAAAAAAAA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76" y="5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162 C 0.00312 -0.0044 0.00868 -0.00509 0.00955 -0.00995 C 0.01094 -0.01597 0.01771 -0.03218 0.021 -0.03727 C 0.02413 -0.04213 0.03333 -0.05023 0.03715 -0.05394 C 0.04045 -0.06713 0.04774 -0.07569 0.05642 -0.08333 C 0.05746 -0.0875 0.05868 -0.0919 0.05972 -0.09606 C 0.06111 -0.10046 0.06771 -0.10625 0.06771 -0.10602 C 0.06823 -0.10833 0.06857 -0.11065 0.06944 -0.1125 C 0.07048 -0.11412 0.07205 -0.11505 0.07274 -0.1169 C 0.07795 -0.13102 0.06875 -0.1206 0.0809 -0.13171 C 0.08403 -0.13449 0.09045 -0.13981 0.09045 -0.13958 C 0.09305 -0.14977 0.0967 -0.15949 0.10347 -0.16528 C 0.10833 -0.18426 0.12517 -0.18958 0.13889 -0.19468 C 0.25451 -0.19329 0.31337 -0.19653 0.41198 -0.17569 C 0.42153 -0.17153 0.43125 -0.16829 0.44097 -0.16528 C 0.44305 -0.16458 0.44739 -0.16319 0.44739 -0.16296 C 0.45486 -0.15671 0.45069 -0.15949 0.46198 -0.15463 C 0.46354 -0.15394 0.46684 -0.15255 0.46684 -0.15231 C 0.46996 -0.14977 0.47344 -0.14699 0.47656 -0.14421 C 0.47778 -0.14306 0.4783 -0.14074 0.47969 -0.13981 C 0.48281 -0.13773 0.48941 -0.13565 0.48941 -0.13542 C 0.5 -0.12662 0.51319 -0.12407 0.525 -0.11898 C 0.53177 -0.11319 0.53837 -0.11157 0.546 -0.10833 C 0.54982 -0.10116 0.55469 -0.09861 0.55729 -0.08981 C 0.5585 -0.08565 0.55937 -0.08125 0.56059 -0.07708 C 0.56111 -0.075 0.56215 -0.07106 0.56215 -0.07083 C 0.56562 -0.04259 0.57031 -0.01181 0.57031 0.01736 " pathEditMode="relative" rAng="0" ptsTypes="ffffffffffffffffffffffffff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0" y="-8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23 C -0.0033 -0.01157 -0.00486 -0.01829 -0.01111 -0.02523 C -0.01458 -0.04352 -0.02465 -0.05718 -0.03351 -0.06759 C -0.03976 -0.08403 -0.04931 -0.09329 -0.05729 -0.10648 C -0.05955 -0.11875 -0.06337 -0.13148 -0.0684 -0.14028 C -0.07014 -0.15278 -0.07344 -0.15671 -0.07622 -0.16829 C -0.08472 -0.20509 -0.075 -0.16875 -0.08264 -0.19676 C -0.08455 -0.22315 -0.09375 -0.26644 -0.07951 -0.28333 C -0.07899 -0.28634 -0.07934 -0.29005 -0.07795 -0.29144 C -0.06997 -0.30208 -0.05504 -0.30417 -0.04618 -0.30579 C -0.02465 -0.31782 -0.05226 -0.3162 -0.00938 -0.31134 C 0.02101 -0.29375 0.05208 -0.28935 0.08437 -0.28634 C 0.08906 -0.28333 0.09392 -0.28056 0.09861 -0.27778 C 0.10017 -0.27685 0.10347 -0.27523 0.10347 -0.275 C 0.11927 -0.25602 0.14028 -0.25046 0.1592 -0.24398 C 0.17049 -0.24005 0.18142 -0.23194 0.19253 -0.22732 C 0.19896 -0.21991 0.19722 -0.22037 0.20677 -0.2162 C 0.21094 -0.21435 0.21944 -0.21019 0.21944 -0.20995 C 0.22743 -0.20116 0.23767 -0.20069 0.2467 -0.19676 C 0.25451 -0.19306 0.25746 -0.18357 0.26562 -0.17986 C 0.27795 -0.15787 0.29323 -0.13681 0.2993 -0.10648 C 0.29583 -0.08495 0.29739 -0.07685 0.28628 -0.06759 C 0.28142 -0.0588 0.2783 -0.0544 0.2783 -0.0419 " pathEditMode="relative" rAng="0" ptsTypes="AAAAAAAAAAAAAAA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15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4236 C -0.00261 -0.06227 -0.00729 -0.08102 -0.0125 -0.10047 C -0.0165 -0.11435 -0.01979 -0.13033 -0.02952 -0.14097 C -0.03368 -0.15023 -0.03907 -0.16273 -0.04809 -0.16597 C -0.05365 -0.17222 -0.05712 -0.18148 -0.06163 -0.18889 C -0.06268 -0.19097 -0.06407 -0.19306 -0.06511 -0.19491 C -0.06632 -0.19699 -0.06841 -0.2007 -0.06841 -0.20047 C -0.07118 -0.21227 -0.07466 -0.22385 -0.06684 -0.23334 C -0.02657 -0.23125 -0.04636 -0.23334 -0.00747 -0.22778 C 0.00486 -0.22616 0.01718 -0.22523 0.02968 -0.22408 C 0.03576 -0.22338 0.04843 -0.22199 0.04843 -0.22176 C 0.06979 -0.21597 0.09184 -0.21574 0.11389 -0.21227 C 0.15503 -0.20625 0.19618 -0.2007 0.23732 -0.19491 C 0.25312 -0.19074 0.24635 -0.19283 0.25781 -0.18889 C 0.27048 -0.17917 0.29114 -0.17917 0.30659 -0.17385 C 0.31493 -0.16736 0.31927 -0.16273 0.32864 -0.16042 C 0.33246 -0.14676 0.3309 -0.15232 0.33368 -0.14283 C 0.3342 -0.14097 0.33524 -0.13704 0.33524 -0.13681 C 0.33854 -0.10949 0.33802 -0.11829 0.33524 -0.07685 C 0.33489 -0.07176 0.33107 -0.06713 0.33038 -0.06181 C 0.32986 -0.05718 0.33038 -0.05278 0.33038 -0.04815 " pathEditMode="relative" rAng="0" ptsTypes="AAAAAAAAAAAAAAAAAAA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C 0.02465 -0.06134 0.04948 -0.12245 0.08403 -0.12245 C 0.11875 -0.12245 0.16354 -0.0625 0.20833 -0.00208 " pathEditMode="relative" rAng="0" ptsTypes="aaA">
                                      <p:cBhvr>
                                        <p:cTn id="19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6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7066 -0.05278 0.14253 -0.10509 0.20937 -0.10555 C 0.27639 -0.10555 0.33871 -0.05671 0.40173 -0.00625 " pathEditMode="relative" rAng="0" ptsTypes="aaA">
                                      <p:cBhvr>
                                        <p:cTn id="2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5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412 C 0.08646 0.04422 0.17361 0.07454 0.27431 0.07037 C 0.375 0.06713 0.48924 0.02986 0.60417 -0.00648 " pathEditMode="relative" rAng="0" ptsTypes="aaA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0" y="2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4" grpId="1"/>
      <p:bldP spid="45" grpId="0"/>
      <p:bldP spid="45" grpId="1"/>
      <p:bldP spid="46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0"/>
            <a:ext cx="9144000" cy="684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184915" dir="4443276" algn="ctr" rotWithShape="0">
              <a:srgbClr val="FFFF66"/>
            </a:outerShdw>
          </a:effectLst>
        </p:spPr>
        <p:txBody>
          <a:bodyPr anchor="b"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 31  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TÍNH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CHẤT - ỨNG DỤNG CỦA HIĐRO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7298" y="800696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TÍNH CHẤT VẬT LÍ: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4114800" y="1323666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9895" y="1162040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TÍNH CHẤT HÓA HỌC: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2291" y="1521427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1.Tác dụng với oxi</a:t>
            </a:r>
            <a:endParaRPr lang="en-US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35909" y="1914753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2.Tác dụng với đồng oxit</a:t>
            </a:r>
            <a:endParaRPr lang="en-US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17792" y="2353334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Khí hiđro đã chiếm nguyên tố oxi trong hợp chất CuO. Hiđro có tính khử.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117305" y="3141188"/>
            <a:ext cx="44096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H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  +  Cu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21510"/>
              </p:ext>
            </p:extLst>
          </p:nvPr>
        </p:nvGraphicFramePr>
        <p:xfrm>
          <a:off x="3910382" y="3153507"/>
          <a:ext cx="620418" cy="416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Equation" r:id="rId3" imgW="431640" imgH="228600" progId="Equation.DSMT4">
                  <p:embed/>
                </p:oleObj>
              </mc:Choice>
              <mc:Fallback>
                <p:oleObj name="Equation" r:id="rId3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382" y="3153507"/>
                        <a:ext cx="620418" cy="4165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7" descr="viet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1914753"/>
            <a:ext cx="567583" cy="581001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893700" y="3932701"/>
            <a:ext cx="324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Ở nhiệt độ thích hợp: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080038" y="3539561"/>
            <a:ext cx="7457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482291" y="3914787"/>
            <a:ext cx="1917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3. Kết luận:</a:t>
            </a:r>
            <a:endParaRPr lang="en-US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823527" y="3517725"/>
            <a:ext cx="7457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ỏ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69159" y="4487511"/>
            <a:ext cx="35199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* 2H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2H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 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439225"/>
              </p:ext>
            </p:extLst>
          </p:nvPr>
        </p:nvGraphicFramePr>
        <p:xfrm>
          <a:off x="2501018" y="4453909"/>
          <a:ext cx="620418" cy="416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Equation" r:id="rId6" imgW="431640" imgH="228600" progId="Equation.DSMT4">
                  <p:embed/>
                </p:oleObj>
              </mc:Choice>
              <mc:Fallback>
                <p:oleObj name="Equation" r:id="rId6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018" y="4453909"/>
                        <a:ext cx="620418" cy="4165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69159" y="5042321"/>
            <a:ext cx="67706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một số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loại           H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 + kim loại 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610615"/>
              </p:ext>
            </p:extLst>
          </p:nvPr>
        </p:nvGraphicFramePr>
        <p:xfrm>
          <a:off x="4572000" y="5040740"/>
          <a:ext cx="620418" cy="416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40740"/>
                        <a:ext cx="620418" cy="4165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23340" y="5524684"/>
            <a:ext cx="2477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ỨNG 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7" descr="viet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94" y="3873032"/>
            <a:ext cx="567583" cy="581001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817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20" grpId="0"/>
      <p:bldP spid="29" grpId="0"/>
      <p:bldP spid="18" grpId="0"/>
      <p:bldP spid="21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ud"/>
          <p:cNvPicPr>
            <a:picLocks noChangeAspect="1" noChangeArrowheads="1"/>
          </p:cNvPicPr>
          <p:nvPr/>
        </p:nvPicPr>
        <p:blipFill>
          <a:blip r:embed="rId3">
            <a:lum bright="-6000" contrast="32000"/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8830319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0"/>
            <a:ext cx="9144000" cy="684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184915" dir="4443276" algn="ctr" rotWithShape="0">
              <a:srgbClr val="FFFF66"/>
            </a:outerShdw>
          </a:effectLst>
        </p:spPr>
        <p:txBody>
          <a:bodyPr anchor="b"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 31  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TÍNH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CHẤT - ỨNG DỤNG CỦA HIĐRO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7298" y="800696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TÍNH CHẤT VẬT LÍ: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4114800" y="1323666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9895" y="1162040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TÍNH CHẤT HÓA HỌC: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2291" y="1521427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dụng với oxi</a:t>
            </a:r>
            <a:endParaRPr lang="en-US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41249" y="2005115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dụng với đồng oxit</a:t>
            </a:r>
            <a:endParaRPr lang="en-US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viet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56498"/>
            <a:ext cx="567583" cy="581001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059195" y="2482021"/>
            <a:ext cx="324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Ở nhiệt độ thích hợp: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28404" y="2448419"/>
            <a:ext cx="1917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3. Kết luận:</a:t>
            </a:r>
            <a:endParaRPr lang="en-US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004388" y="2965709"/>
            <a:ext cx="35199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* 2H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2H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 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193870"/>
              </p:ext>
            </p:extLst>
          </p:nvPr>
        </p:nvGraphicFramePr>
        <p:xfrm>
          <a:off x="2801147" y="2922759"/>
          <a:ext cx="620418" cy="416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Equation" r:id="rId4" imgW="431640" imgH="228600" progId="Equation.DSMT4">
                  <p:embed/>
                </p:oleObj>
              </mc:Choice>
              <mc:Fallback>
                <p:oleObj name="Equation" r:id="rId4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147" y="2922759"/>
                        <a:ext cx="620418" cy="4165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004388" y="3501253"/>
            <a:ext cx="67706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một số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loại           H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 + kim loại 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328062"/>
              </p:ext>
            </p:extLst>
          </p:nvPr>
        </p:nvGraphicFramePr>
        <p:xfrm>
          <a:off x="4833291" y="3465836"/>
          <a:ext cx="620418" cy="416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Equation" r:id="rId6" imgW="431640" imgH="228600" progId="Equation.DSMT4">
                  <p:embed/>
                </p:oleObj>
              </mc:Choice>
              <mc:Fallback>
                <p:oleObj name="Equation" r:id="rId6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291" y="3465836"/>
                        <a:ext cx="620418" cy="4165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46872" y="3978747"/>
            <a:ext cx="2477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ỨNG 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560354" y="4403864"/>
            <a:ext cx="4468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SGK trang 107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5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457200" y="1323667"/>
            <a:ext cx="8077200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Khí H</a:t>
            </a:r>
            <a:r>
              <a:rPr lang="en-US" sz="2800" b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có thể thu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nào trong 2 cách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09600" y="3068713"/>
            <a:ext cx="8153400" cy="2551777"/>
            <a:chOff x="384" y="1001"/>
            <a:chExt cx="5136" cy="1629"/>
          </a:xfrm>
        </p:grpSpPr>
        <p:pic>
          <p:nvPicPr>
            <p:cNvPr id="23558" name="Picture 2" descr="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0" y="1207"/>
              <a:ext cx="672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9" name="Freeform 4"/>
            <p:cNvSpPr>
              <a:spLocks/>
            </p:cNvSpPr>
            <p:nvPr/>
          </p:nvSpPr>
          <p:spPr bwMode="auto">
            <a:xfrm>
              <a:off x="1228" y="1082"/>
              <a:ext cx="452" cy="876"/>
            </a:xfrm>
            <a:custGeom>
              <a:avLst/>
              <a:gdLst>
                <a:gd name="T0" fmla="*/ 0 w 452"/>
                <a:gd name="T1" fmla="*/ 3 h 819"/>
                <a:gd name="T2" fmla="*/ 408 w 452"/>
                <a:gd name="T3" fmla="*/ 18 h 819"/>
                <a:gd name="T4" fmla="*/ 420 w 452"/>
                <a:gd name="T5" fmla="*/ 63 h 819"/>
                <a:gd name="T6" fmla="*/ 444 w 452"/>
                <a:gd name="T7" fmla="*/ 106 h 819"/>
                <a:gd name="T8" fmla="*/ 444 w 452"/>
                <a:gd name="T9" fmla="*/ 1002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60" name="Picture 5" descr="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56" y="1119"/>
              <a:ext cx="672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Freeform 6"/>
            <p:cNvSpPr>
              <a:spLocks/>
            </p:cNvSpPr>
            <p:nvPr/>
          </p:nvSpPr>
          <p:spPr bwMode="auto">
            <a:xfrm rot="10800000">
              <a:off x="3792" y="1313"/>
              <a:ext cx="576" cy="925"/>
            </a:xfrm>
            <a:custGeom>
              <a:avLst/>
              <a:gdLst>
                <a:gd name="T0" fmla="*/ 0 w 452"/>
                <a:gd name="T1" fmla="*/ 3 h 819"/>
                <a:gd name="T2" fmla="*/ 845 w 452"/>
                <a:gd name="T3" fmla="*/ 21 h 819"/>
                <a:gd name="T4" fmla="*/ 869 w 452"/>
                <a:gd name="T5" fmla="*/ 75 h 819"/>
                <a:gd name="T6" fmla="*/ 919 w 452"/>
                <a:gd name="T7" fmla="*/ 125 h 819"/>
                <a:gd name="T8" fmla="*/ 919 w 452"/>
                <a:gd name="T9" fmla="*/ 1180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7"/>
            <p:cNvSpPr>
              <a:spLocks noChangeShapeType="1"/>
            </p:cNvSpPr>
            <p:nvPr/>
          </p:nvSpPr>
          <p:spPr bwMode="auto">
            <a:xfrm>
              <a:off x="816" y="108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8"/>
            <p:cNvSpPr>
              <a:spLocks/>
            </p:cNvSpPr>
            <p:nvPr/>
          </p:nvSpPr>
          <p:spPr bwMode="auto">
            <a:xfrm rot="10800000">
              <a:off x="3840" y="1325"/>
              <a:ext cx="528" cy="876"/>
            </a:xfrm>
            <a:custGeom>
              <a:avLst/>
              <a:gdLst>
                <a:gd name="T0" fmla="*/ 0 w 452"/>
                <a:gd name="T1" fmla="*/ 3 h 819"/>
                <a:gd name="T2" fmla="*/ 651 w 452"/>
                <a:gd name="T3" fmla="*/ 18 h 819"/>
                <a:gd name="T4" fmla="*/ 671 w 452"/>
                <a:gd name="T5" fmla="*/ 63 h 819"/>
                <a:gd name="T6" fmla="*/ 708 w 452"/>
                <a:gd name="T7" fmla="*/ 106 h 819"/>
                <a:gd name="T8" fmla="*/ 708 w 452"/>
                <a:gd name="T9" fmla="*/ 1002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9"/>
            <p:cNvSpPr>
              <a:spLocks noChangeShapeType="1"/>
            </p:cNvSpPr>
            <p:nvPr/>
          </p:nvSpPr>
          <p:spPr bwMode="auto">
            <a:xfrm flipH="1">
              <a:off x="4416" y="2201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Text Box 10"/>
            <p:cNvSpPr txBox="1">
              <a:spLocks noChangeArrowheads="1"/>
            </p:cNvSpPr>
            <p:nvPr/>
          </p:nvSpPr>
          <p:spPr bwMode="auto">
            <a:xfrm>
              <a:off x="835" y="2335"/>
              <a:ext cx="1483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 i="1" dirty="0">
                  <a:latin typeface="Times New Roman" pitchFamily="18" charset="0"/>
                </a:rPr>
                <a:t>a. Đặt đứng bình</a:t>
              </a:r>
            </a:p>
          </p:txBody>
        </p:sp>
        <p:sp>
          <p:nvSpPr>
            <p:cNvPr id="23566" name="Text Box 11"/>
            <p:cNvSpPr txBox="1">
              <a:spLocks noChangeArrowheads="1"/>
            </p:cNvSpPr>
            <p:nvPr/>
          </p:nvSpPr>
          <p:spPr bwMode="auto">
            <a:xfrm>
              <a:off x="3191" y="2335"/>
              <a:ext cx="1575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 i="1" dirty="0">
                  <a:latin typeface="Times New Roman" pitchFamily="18" charset="0"/>
                </a:rPr>
                <a:t>b. Đặt ngược bình</a:t>
              </a:r>
            </a:p>
          </p:txBody>
        </p:sp>
        <p:sp>
          <p:nvSpPr>
            <p:cNvPr id="23567" name="Freeform 12"/>
            <p:cNvSpPr>
              <a:spLocks/>
            </p:cNvSpPr>
            <p:nvPr/>
          </p:nvSpPr>
          <p:spPr bwMode="auto">
            <a:xfrm>
              <a:off x="1200" y="1034"/>
              <a:ext cx="528" cy="924"/>
            </a:xfrm>
            <a:custGeom>
              <a:avLst/>
              <a:gdLst>
                <a:gd name="T0" fmla="*/ 0 w 452"/>
                <a:gd name="T1" fmla="*/ 3 h 819"/>
                <a:gd name="T2" fmla="*/ 651 w 452"/>
                <a:gd name="T3" fmla="*/ 21 h 819"/>
                <a:gd name="T4" fmla="*/ 671 w 452"/>
                <a:gd name="T5" fmla="*/ 73 h 819"/>
                <a:gd name="T6" fmla="*/ 708 w 452"/>
                <a:gd name="T7" fmla="*/ 125 h 819"/>
                <a:gd name="T8" fmla="*/ 708 w 452"/>
                <a:gd name="T9" fmla="*/ 1176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384" y="1001"/>
              <a:ext cx="528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H</a:t>
              </a:r>
              <a:r>
                <a:rPr lang="en-US" sz="2400" b="1" baseline="-25000"/>
                <a:t>2</a:t>
              </a:r>
              <a:endParaRPr lang="en-US" sz="2400" b="1"/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4992" y="2153"/>
              <a:ext cx="528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H</a:t>
              </a:r>
              <a:r>
                <a:rPr lang="en-US" sz="2800" b="1" baseline="-25000"/>
                <a:t>2</a:t>
              </a:r>
              <a:endParaRPr lang="en-US" sz="2800" b="1"/>
            </a:p>
          </p:txBody>
        </p:sp>
      </p:grpSp>
      <p:sp>
        <p:nvSpPr>
          <p:cNvPr id="66582" name="AutoShape 22"/>
          <p:cNvSpPr>
            <a:spLocks noChangeArrowheads="1"/>
          </p:cNvSpPr>
          <p:nvPr/>
        </p:nvSpPr>
        <p:spPr bwMode="auto">
          <a:xfrm>
            <a:off x="4876800" y="2438400"/>
            <a:ext cx="3657600" cy="3759525"/>
          </a:xfrm>
          <a:prstGeom prst="flowChartAlternate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Up Ribbon 18"/>
          <p:cNvSpPr/>
          <p:nvPr/>
        </p:nvSpPr>
        <p:spPr>
          <a:xfrm>
            <a:off x="2133600" y="110840"/>
            <a:ext cx="4343400" cy="990600"/>
          </a:xfrm>
          <a:prstGeom prst="ribbon2">
            <a:avLst>
              <a:gd name="adj1" fmla="val 16667"/>
              <a:gd name="adj2" fmla="val 62121"/>
            </a:avLst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6239356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Hiđro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2" grpId="0" animBg="1"/>
      <p:bldP spid="66582" grpId="1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1847850"/>
            <a:ext cx="8305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tiêu đề I, II, III và các nội dung có biểu tượng            là nội dung cần ghi vào vở.</a:t>
            </a:r>
            <a:endParaRPr lang="en-US" sz="3600">
              <a:solidFill>
                <a:srgbClr val="0000FF"/>
              </a:solidFill>
              <a:latin typeface=".VnAristote"/>
            </a:endParaRPr>
          </a:p>
        </p:txBody>
      </p:sp>
      <p:pic>
        <p:nvPicPr>
          <p:cNvPr id="6147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133600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5060950"/>
            <a:ext cx="1939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55875" y="927100"/>
            <a:ext cx="36718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  Ý</a:t>
            </a:r>
            <a:endParaRPr lang="en-US" sz="3600" b="1">
              <a:solidFill>
                <a:srgbClr val="FF0000"/>
              </a:solidFill>
              <a:latin typeface=".VnAristote"/>
            </a:endParaRPr>
          </a:p>
        </p:txBody>
      </p:sp>
      <p:pic>
        <p:nvPicPr>
          <p:cNvPr id="11" name="Picture 8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2459038"/>
            <a:ext cx="77946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83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6" name="Picture 10" descr="khinh khi c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4809"/>
            <a:ext cx="4343400" cy="439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381000" y="1219200"/>
            <a:ext cx="8458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Quan sát tranh và trả lời câu hỏi sau: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14" descr="sun14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2055" y="0"/>
            <a:ext cx="685800" cy="80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Kết quả hình ảnh cho HÌNH ĐỘNG: bong bóng bom bằng khí hid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752600"/>
            <a:ext cx="4800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Up Ribbon 7"/>
          <p:cNvSpPr/>
          <p:nvPr/>
        </p:nvSpPr>
        <p:spPr>
          <a:xfrm>
            <a:off x="2133600" y="110840"/>
            <a:ext cx="4343400" cy="990600"/>
          </a:xfrm>
          <a:prstGeom prst="ribbon2">
            <a:avLst>
              <a:gd name="adj1" fmla="val 16667"/>
              <a:gd name="adj2" fmla="val 62121"/>
            </a:avLst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4" descr="sun14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5420" y="13855"/>
            <a:ext cx="685800" cy="80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sun14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6125243"/>
            <a:ext cx="685800" cy="80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sun14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275" y="6139098"/>
            <a:ext cx="685800" cy="80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AutoShape 2" descr="Medium wood"/>
          <p:cNvSpPr>
            <a:spLocks noChangeArrowheads="1"/>
          </p:cNvSpPr>
          <p:nvPr/>
        </p:nvSpPr>
        <p:spPr bwMode="auto">
          <a:xfrm>
            <a:off x="588963" y="527050"/>
            <a:ext cx="7794625" cy="1643063"/>
          </a:xfrm>
          <a:prstGeom prst="wedgeEllipseCallout">
            <a:avLst>
              <a:gd name="adj1" fmla="val -35806"/>
              <a:gd name="adj2" fmla="val 89324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57150" cmpd="thinThick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Dựa vào tính chất vật lí nào mà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Hiđro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được dùng để bơm vào khinh khí cầu, bóng thám không?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1371600" y="3214688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1896078" y="3138487"/>
            <a:ext cx="31331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nhiều trong nước</a:t>
            </a:r>
            <a:endParaRPr lang="en-US" sz="2400" b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1371600" y="391953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286726" name="Text Box 6"/>
          <p:cNvSpPr txBox="1">
            <a:spLocks noChangeArrowheads="1"/>
          </p:cNvSpPr>
          <p:nvPr/>
        </p:nvSpPr>
        <p:spPr bwMode="auto">
          <a:xfrm>
            <a:off x="1752600" y="3956050"/>
            <a:ext cx="392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tan trong nước</a:t>
            </a:r>
            <a:endParaRPr lang="en-US" sz="2400" b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1863725" y="4662488"/>
            <a:ext cx="394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 hơn không khí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1371600" y="542448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1371600" y="466248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286730" name="Text Box 10"/>
          <p:cNvSpPr txBox="1">
            <a:spLocks noChangeArrowheads="1"/>
          </p:cNvSpPr>
          <p:nvPr/>
        </p:nvSpPr>
        <p:spPr bwMode="auto">
          <a:xfrm>
            <a:off x="1849192" y="5453064"/>
            <a:ext cx="477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 nhất trong các chất khí</a:t>
            </a:r>
            <a:endParaRPr lang="en-US" sz="2400" b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9" name="Picture 11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9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32" name="Group 12"/>
          <p:cNvGrpSpPr>
            <a:grpSpLocks/>
          </p:cNvGrpSpPr>
          <p:nvPr/>
        </p:nvGrpSpPr>
        <p:grpSpPr bwMode="auto">
          <a:xfrm>
            <a:off x="5805488" y="3157538"/>
            <a:ext cx="1981200" cy="1825625"/>
            <a:chOff x="4656" y="-144"/>
            <a:chExt cx="1248" cy="1150"/>
          </a:xfrm>
        </p:grpSpPr>
        <p:pic>
          <p:nvPicPr>
            <p:cNvPr id="32787" name="Picture 13" descr="1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-144"/>
              <a:ext cx="864" cy="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788" name="Text Box 14"/>
            <p:cNvSpPr txBox="1">
              <a:spLocks noChangeArrowheads="1"/>
            </p:cNvSpPr>
            <p:nvPr/>
          </p:nvSpPr>
          <p:spPr bwMode="auto">
            <a:xfrm>
              <a:off x="4656" y="250"/>
              <a:ext cx="124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2400" b="1" dirty="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 đúng, Chọn lại bạn nhé!</a:t>
              </a:r>
            </a:p>
          </p:txBody>
        </p:sp>
      </p:grpSp>
      <p:grpSp>
        <p:nvGrpSpPr>
          <p:cNvPr id="286735" name="Group 15"/>
          <p:cNvGrpSpPr>
            <a:grpSpLocks/>
          </p:cNvGrpSpPr>
          <p:nvPr/>
        </p:nvGrpSpPr>
        <p:grpSpPr bwMode="auto">
          <a:xfrm>
            <a:off x="0" y="4602163"/>
            <a:ext cx="1447800" cy="1879600"/>
            <a:chOff x="3264" y="3412"/>
            <a:chExt cx="912" cy="1184"/>
          </a:xfrm>
        </p:grpSpPr>
        <p:pic>
          <p:nvPicPr>
            <p:cNvPr id="32785" name="Picture 16" descr="1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412"/>
              <a:ext cx="48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264" y="3840"/>
              <a:ext cx="91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 mừng bạn!</a:t>
              </a:r>
            </a:p>
          </p:txBody>
        </p:sp>
      </p:grpSp>
      <p:sp>
        <p:nvSpPr>
          <p:cNvPr id="286738" name="Oval 18"/>
          <p:cNvSpPr>
            <a:spLocks noChangeArrowheads="1"/>
          </p:cNvSpPr>
          <p:nvPr/>
        </p:nvSpPr>
        <p:spPr bwMode="auto">
          <a:xfrm>
            <a:off x="1295400" y="5334000"/>
            <a:ext cx="5334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2400"/>
          </a:p>
        </p:txBody>
      </p:sp>
      <p:sp>
        <p:nvSpPr>
          <p:cNvPr id="32783" name="Oval 19"/>
          <p:cNvSpPr>
            <a:spLocks noChangeArrowheads="1"/>
          </p:cNvSpPr>
          <p:nvPr/>
        </p:nvSpPr>
        <p:spPr bwMode="auto">
          <a:xfrm>
            <a:off x="757238" y="0"/>
            <a:ext cx="2028825" cy="7143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C3300"/>
                </a:solidFill>
                <a:latin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40" name="Picture 20" descr="hoaho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195263"/>
            <a:ext cx="9937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400414"/>
      </p:ext>
    </p:extLst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8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8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8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6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8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6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2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6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6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867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8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10648 L -0.20156 0.7141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86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3037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86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28"/>
                  </p:tgtEl>
                </p:cond>
              </p:nextCondLst>
            </p:seq>
          </p:childTnLst>
        </p:cTn>
      </p:par>
    </p:tnLst>
    <p:bldLst>
      <p:bldP spid="286722" grpId="0" animBg="1"/>
      <p:bldP spid="286723" grpId="0"/>
      <p:bldP spid="286724" grpId="0"/>
      <p:bldP spid="286725" grpId="0"/>
      <p:bldP spid="286726" grpId="0"/>
      <p:bldP spid="286727" grpId="0"/>
      <p:bldP spid="286728" grpId="0"/>
      <p:bldP spid="286728" grpId="1"/>
      <p:bldP spid="286729" grpId="0"/>
      <p:bldP spid="286730" grpId="0"/>
      <p:bldP spid="2867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4070" y="792249"/>
            <a:ext cx="2889673" cy="522287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3/109 SGK  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17226" y="1315137"/>
            <a:ext cx="3989936" cy="528638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  <a:defRPr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cụm từ thích hợp: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4384675" y="3343275"/>
            <a:ext cx="3746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vi-VN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05368" y="1314536"/>
            <a:ext cx="21402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3000" i="1" dirty="0" smtClean="0">
                <a:solidFill>
                  <a:srgbClr val="FF0000"/>
                </a:solidFill>
              </a:rPr>
              <a:t>tính </a:t>
            </a:r>
            <a:r>
              <a:rPr lang="en-US" sz="3000" i="1" dirty="0" err="1" smtClean="0">
                <a:solidFill>
                  <a:srgbClr val="FF0000"/>
                </a:solidFill>
              </a:rPr>
              <a:t>oxi</a:t>
            </a:r>
            <a:r>
              <a:rPr lang="en-US" sz="3000" i="1" dirty="0" smtClean="0">
                <a:solidFill>
                  <a:srgbClr val="FF0000"/>
                </a:solidFill>
              </a:rPr>
              <a:t> hóa</a:t>
            </a:r>
            <a:endParaRPr lang="vi-VN" sz="30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9354" y="1299815"/>
            <a:ext cx="166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3000" i="1" dirty="0" smtClean="0">
                <a:solidFill>
                  <a:srgbClr val="006600"/>
                </a:solidFill>
              </a:rPr>
              <a:t>tính khử</a:t>
            </a:r>
            <a:endParaRPr lang="vi-VN" sz="3000" i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11765" y="1299392"/>
            <a:ext cx="17322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3000" i="1" dirty="0" smtClean="0">
                <a:solidFill>
                  <a:srgbClr val="FF0000"/>
                </a:solidFill>
              </a:rPr>
              <a:t>chiếm </a:t>
            </a:r>
            <a:r>
              <a:rPr lang="en-US" sz="3000" i="1" dirty="0" err="1" smtClean="0">
                <a:solidFill>
                  <a:srgbClr val="FF0000"/>
                </a:solidFill>
              </a:rPr>
              <a:t>oxi</a:t>
            </a:r>
            <a:endParaRPr lang="vi-VN" sz="30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7863" y="1907715"/>
            <a:ext cx="19907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3000" i="1" dirty="0" smtClean="0">
                <a:solidFill>
                  <a:srgbClr val="006600"/>
                </a:solidFill>
              </a:rPr>
              <a:t>nhường </a:t>
            </a:r>
            <a:r>
              <a:rPr lang="en-US" sz="3000" i="1" dirty="0" err="1" smtClean="0">
                <a:solidFill>
                  <a:srgbClr val="006600"/>
                </a:solidFill>
              </a:rPr>
              <a:t>oxi</a:t>
            </a:r>
            <a:endParaRPr lang="vi-VN" sz="3000" i="1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50052" y="1903662"/>
            <a:ext cx="15403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3000" i="1" dirty="0" smtClean="0">
                <a:solidFill>
                  <a:srgbClr val="FF0000"/>
                </a:solidFill>
              </a:rPr>
              <a:t>nhẹ nhất</a:t>
            </a:r>
            <a:endParaRPr lang="vi-VN" sz="30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04074" y="1908692"/>
            <a:ext cx="1547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2800" i="1" dirty="0" smtClean="0">
                <a:solidFill>
                  <a:srgbClr val="006600"/>
                </a:solidFill>
              </a:rPr>
              <a:t>tính khử</a:t>
            </a:r>
            <a:endParaRPr lang="vi-VN" sz="2800" i="1" dirty="0">
              <a:solidFill>
                <a:srgbClr val="006600"/>
              </a:solidFill>
            </a:endParaRPr>
          </a:p>
        </p:txBody>
      </p:sp>
      <p:sp>
        <p:nvSpPr>
          <p:cNvPr id="5132" name="TextBox 11"/>
          <p:cNvSpPr txBox="1">
            <a:spLocks noChangeArrowheads="1"/>
          </p:cNvSpPr>
          <p:nvPr/>
        </p:nvSpPr>
        <p:spPr bwMode="auto">
          <a:xfrm>
            <a:off x="5638800" y="1873142"/>
            <a:ext cx="37896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sz="3000" dirty="0"/>
              <a:t>để điền vào chỗ </a:t>
            </a:r>
            <a:r>
              <a:rPr lang="en-US" sz="3000" dirty="0" smtClean="0"/>
              <a:t>trống</a:t>
            </a:r>
            <a:r>
              <a:rPr lang="en-US" sz="3000" dirty="0"/>
              <a:t>:</a:t>
            </a:r>
            <a:endParaRPr lang="vi-VN" sz="3000" dirty="0"/>
          </a:p>
        </p:txBody>
      </p:sp>
      <p:sp>
        <p:nvSpPr>
          <p:cNvPr id="15" name="Rectangle 14"/>
          <p:cNvSpPr/>
          <p:nvPr/>
        </p:nvSpPr>
        <p:spPr>
          <a:xfrm>
            <a:off x="2668588" y="51251"/>
            <a:ext cx="36211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pink_flower_divider_md_c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43098"/>
            <a:ext cx="449441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3041" y="2964668"/>
            <a:ext cx="83779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chất khí, </a:t>
            </a:r>
            <a:r>
              <a:rPr 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khí…………..Khí </a:t>
            </a:r>
            <a:r>
              <a:rPr 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có…………</a:t>
            </a:r>
          </a:p>
          <a:p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phản ứng giữa H</a:t>
            </a:r>
            <a:r>
              <a:rPr lang="en-US" sz="30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30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</a:t>
            </a:r>
            <a:b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……………của chất khác; </a:t>
            </a:r>
            <a:r>
              <a:rPr 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...…………..</a:t>
            </a:r>
            <a:b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………….....</a:t>
            </a:r>
            <a:r>
              <a:rPr 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chất khác.  </a:t>
            </a:r>
            <a:endParaRPr lang="vi-VN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7" descr="viet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83667"/>
            <a:ext cx="567583" cy="581001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66697076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14236 -4.07407E-6 C 0.20607 -4.07407E-6 0.28472 0.04283 0.28472 0.07778 L 0.28472 0.15556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777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0037 L -0.55816 0.30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1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1276 4.81481E-6 C 0.18489 4.81481E-6 0.25538 0.07824 0.25538 0.14166 L 0.25538 0.28356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69688 0.436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44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0.16806 L 0.13906 0.16806 C 0.19132 0.16806 0.2559 0.24144 0.2559 0.30116 L 0.2559 0.43426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02534 0.414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[wallcoo_com]_best_of_nature_124357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883535" y="1447797"/>
            <a:ext cx="58341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HƯỚNG  D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</a:rPr>
              <a:t>ẪN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V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</a:rPr>
              <a:t>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NH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</a:rPr>
              <a:t>À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295400" y="2127828"/>
            <a:ext cx="5562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ọc bài.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L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</a:rPr>
              <a:t>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b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</a:rPr>
              <a:t>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t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</a:rPr>
              <a:t>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1,4, 6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(SGK/109).</a:t>
            </a:r>
            <a:endParaRPr lang="vi-VN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95400" y="342900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-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hiđro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–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thế</a:t>
            </a:r>
            <a:endParaRPr lang="vi-VN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14152" y="865031"/>
            <a:ext cx="86868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BT 6/109 SGK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Tính số gam nước thu được khi cho 8,4 lít khí hiđro tác dụng với 2,8 lít khí oxi (các thể tích khí đo ở đktc)</a:t>
            </a:r>
            <a:endParaRPr lang="en-US" sz="280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71500" y="2252513"/>
            <a:ext cx="2590800" cy="528638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</a:t>
            </a:r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0" y="3810000"/>
            <a:ext cx="3733800" cy="2819400"/>
          </a:xfrm>
          <a:prstGeom prst="cloudCallout">
            <a:avLst>
              <a:gd name="adj1" fmla="val 65626"/>
              <a:gd name="adj2" fmla="val -50832"/>
            </a:avLst>
          </a:prstGeom>
          <a:gradFill rotWithShape="1">
            <a:gsLst>
              <a:gs pos="0">
                <a:schemeClr val="bg1"/>
              </a:gs>
              <a:gs pos="100000">
                <a:srgbClr val="00FFFF">
                  <a:alpha val="39998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2 số mol của chất tham gia, vậy dựa vào số mol nào để tìm số mol của H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Up Ribbon 18"/>
          <p:cNvSpPr/>
          <p:nvPr/>
        </p:nvSpPr>
        <p:spPr>
          <a:xfrm>
            <a:off x="2209800" y="41565"/>
            <a:ext cx="4343400" cy="720440"/>
          </a:xfrm>
          <a:prstGeom prst="ribbon2">
            <a:avLst>
              <a:gd name="adj1" fmla="val 16667"/>
              <a:gd name="adj2" fmla="val 62121"/>
            </a:avLst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419600" y="2286000"/>
            <a:ext cx="35052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số mol của H</a:t>
            </a:r>
            <a:r>
              <a:rPr lang="en-US" sz="2400" b="1" baseline="-25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và O</a:t>
            </a:r>
            <a:r>
              <a:rPr lang="en-US" sz="2400" b="1" baseline="-25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baseline="-250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419600" y="2743200"/>
            <a:ext cx="35052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PTHH</a:t>
            </a:r>
            <a:endParaRPr lang="en-US" sz="2400" b="1" baseline="-250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419600" y="3200400"/>
            <a:ext cx="35052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PƯ</a:t>
            </a:r>
            <a:b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PƯ</a:t>
            </a:r>
            <a:b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PƯ</a:t>
            </a:r>
            <a:endParaRPr lang="en-US" sz="2400" b="1" baseline="-250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419600" y="4398815"/>
            <a:ext cx="35052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số mol chất tham gia hết =&gt; số mol của H</a:t>
            </a:r>
            <a:r>
              <a:rPr lang="en-US" sz="2400" b="1" baseline="-25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b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=&gt; </a:t>
            </a:r>
            <a:endParaRPr lang="en-US" sz="2400" b="1" baseline="-250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5486400" y="5084620"/>
          <a:ext cx="685800" cy="542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Equation" r:id="rId4" imgW="330120" imgH="241200" progId="Equation.DSMT4">
                  <p:embed/>
                </p:oleObj>
              </mc:Choice>
              <mc:Fallback>
                <p:oleObj name="Equation" r:id="rId4" imgW="33012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084620"/>
                        <a:ext cx="685800" cy="5421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2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[wallcoo_com]_best_of_nature_124357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28700" y="1219199"/>
            <a:ext cx="70866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990600" y="496571"/>
            <a:ext cx="571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04830" y="1903430"/>
            <a:ext cx="14200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Bài 31:</a:t>
            </a:r>
            <a:r>
              <a:rPr lang="en-US" sz="3200" dirty="0">
                <a:solidFill>
                  <a:srgbClr val="47FF47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586" name="WordArt 10"/>
          <p:cNvSpPr>
            <a:spLocks noChangeArrowheads="1" noChangeShapeType="1" noTextEdit="1"/>
          </p:cNvSpPr>
          <p:nvPr/>
        </p:nvSpPr>
        <p:spPr bwMode="auto">
          <a:xfrm>
            <a:off x="2205563" y="1935046"/>
            <a:ext cx="5566837" cy="521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TÍNH CHẤT - ỨNG DỤNG CỦA HIĐRO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205563" y="2577527"/>
            <a:ext cx="27959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Kí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375565" y="2577527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NTK: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75565" y="3282906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PTK:  </a:t>
            </a:r>
            <a:endParaRPr lang="en-US" sz="28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4738670" y="2688223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H,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6303820" y="2667577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4765965" y="3278306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C00000"/>
                </a:solidFill>
                <a:latin typeface="Times New Roman" pitchFamily="18" charset="0"/>
              </a:rPr>
              <a:t>2,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6344409" y="3275467"/>
            <a:ext cx="678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1034226" y="142628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CHƯƠNG 5: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HIĐRO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NƯỚC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098965" y="3176482"/>
            <a:ext cx="27709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CTHH khí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</a:rPr>
              <a:t>hiđro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7" name="Picture 5" descr="pink_flower_divider_md_c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63" y="6253162"/>
            <a:ext cx="4953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6" descr="Firewrk5"/>
          <p:cNvPicPr>
            <a:picLocks noChangeAspect="1" noChangeArrowheads="1"/>
          </p:cNvPicPr>
          <p:nvPr/>
        </p:nvPicPr>
        <p:blipFill>
          <a:blip r:embed="rId4" cstate="print">
            <a:lum bright="-1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0" y="2456590"/>
            <a:ext cx="1015260" cy="102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5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91200"/>
            <a:ext cx="677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700645" y="990600"/>
            <a:ext cx="57323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HIĐRO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7" descr="viet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554" y="269613"/>
            <a:ext cx="753963" cy="591199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8" grpId="0"/>
      <p:bldP spid="24590" grpId="0"/>
      <p:bldP spid="24592" grpId="0"/>
      <p:bldP spid="24593" grpId="0"/>
      <p:bldP spid="24594" grpId="0"/>
      <p:bldP spid="24595" grpId="0"/>
      <p:bldP spid="24596" grpId="0"/>
      <p:bldP spid="24597" grpId="0"/>
      <p:bldP spid="1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699019"/>
            <a:ext cx="2133600" cy="315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25848"/>
            <a:ext cx="9144000" cy="684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184915" dir="4443276" algn="ctr" rotWithShape="0">
              <a:srgbClr val="FFFF66"/>
            </a:outerShdw>
          </a:effectLst>
        </p:spPr>
        <p:txBody>
          <a:bodyPr anchor="b"/>
          <a:lstStyle/>
          <a:p>
            <a:pPr algn="ctr" eaLnBrk="1" hangingPunct="1">
              <a:defRPr/>
            </a:pP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31.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TÍNH CHẤT - ỨNG DỤNG CỦA HIĐRO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316" name="Line 8"/>
          <p:cNvSpPr>
            <a:spLocks noChangeShapeType="1"/>
          </p:cNvSpPr>
          <p:nvPr/>
        </p:nvSpPr>
        <p:spPr bwMode="auto">
          <a:xfrm>
            <a:off x="3886200" y="1248477"/>
            <a:ext cx="0" cy="56095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0" y="990600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TÍNH CHẤT VẬT LÍ: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4114800" y="1323666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9" name="Text Box 12"/>
          <p:cNvSpPr txBox="1">
            <a:spLocks noChangeArrowheads="1"/>
          </p:cNvSpPr>
          <p:nvPr/>
        </p:nvSpPr>
        <p:spPr bwMode="auto">
          <a:xfrm>
            <a:off x="4724400" y="1219200"/>
            <a:ext cx="4419600" cy="138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Quan sát 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lọ chứa 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khí 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hiđro 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và nhận xét trạng thái, màu sắc của khí 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hiđro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257800" y="3203429"/>
            <a:ext cx="243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chất khí,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màu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7" name="Text Box 18"/>
          <p:cNvSpPr txBox="1">
            <a:spLocks noChangeArrowheads="1"/>
          </p:cNvSpPr>
          <p:nvPr/>
        </p:nvSpPr>
        <p:spPr bwMode="auto">
          <a:xfrm>
            <a:off x="4648200" y="4419600"/>
            <a:ext cx="426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Hãy dự đoán mùi, vị của khí H</a:t>
            </a:r>
            <a:r>
              <a:rPr lang="en-US" sz="2800" b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4800600" y="5459144"/>
            <a:ext cx="2317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mùi, không vị</a:t>
            </a:r>
          </a:p>
        </p:txBody>
      </p:sp>
      <p:sp>
        <p:nvSpPr>
          <p:cNvPr id="33814" name="AutoShape 22"/>
          <p:cNvSpPr>
            <a:spLocks noChangeArrowheads="1"/>
          </p:cNvSpPr>
          <p:nvPr/>
        </p:nvSpPr>
        <p:spPr bwMode="auto">
          <a:xfrm>
            <a:off x="3911600" y="3353810"/>
            <a:ext cx="914400" cy="150381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AutoShape 23"/>
          <p:cNvSpPr>
            <a:spLocks noChangeArrowheads="1"/>
          </p:cNvSpPr>
          <p:nvPr/>
        </p:nvSpPr>
        <p:spPr bwMode="auto">
          <a:xfrm>
            <a:off x="3886200" y="5985477"/>
            <a:ext cx="914400" cy="150381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381000" y="192519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iđro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9" name="Picture 8" descr="faqspinmed_w"/>
          <p:cNvPicPr>
            <a:picLocks noGrp="1"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143000"/>
            <a:ext cx="685800" cy="72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faqspinmed_w"/>
          <p:cNvPicPr>
            <a:picLocks noGrp="1"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419600"/>
            <a:ext cx="685800" cy="72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viet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371600"/>
            <a:ext cx="492125" cy="412972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2057401" y="529556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5833 0.0306 L -0.5 -0.1228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-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2674 -0.02431 L -0.45174 -0.3321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  <p:bldP spid="13329" grpId="0"/>
      <p:bldP spid="33808" grpId="1"/>
      <p:bldP spid="33808" grpId="2"/>
      <p:bldP spid="13327" grpId="0"/>
      <p:bldP spid="33812" grpId="1"/>
      <p:bldP spid="33812" grpId="2"/>
      <p:bldP spid="33814" grpId="0" animBg="1"/>
      <p:bldP spid="3381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5"/>
          <p:cNvSpPr txBox="1">
            <a:spLocks noChangeArrowheads="1"/>
          </p:cNvSpPr>
          <p:nvPr/>
        </p:nvSpPr>
        <p:spPr bwMode="auto">
          <a:xfrm>
            <a:off x="381000" y="1951038"/>
            <a:ext cx="220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998577" y="2661773"/>
            <a:ext cx="1162220" cy="3967627"/>
            <a:chOff x="846" y="1498"/>
            <a:chExt cx="676" cy="2462"/>
          </a:xfrm>
        </p:grpSpPr>
        <p:sp>
          <p:nvSpPr>
            <p:cNvPr id="14356" name="Oval 58"/>
            <p:cNvSpPr>
              <a:spLocks noChangeArrowheads="1"/>
            </p:cNvSpPr>
            <p:nvPr/>
          </p:nvSpPr>
          <p:spPr bwMode="auto">
            <a:xfrm rot="20748180">
              <a:off x="846" y="1498"/>
              <a:ext cx="676" cy="118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4000" b="1" dirty="0">
                  <a:solidFill>
                    <a:srgbClr val="F8F452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4000" b="1" baseline="-25000" dirty="0">
                  <a:solidFill>
                    <a:srgbClr val="F8F45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000" b="1" dirty="0">
                <a:solidFill>
                  <a:srgbClr val="F8F45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57" name="AutoShape 59"/>
            <p:cNvSpPr>
              <a:spLocks noChangeArrowheads="1"/>
            </p:cNvSpPr>
            <p:nvPr/>
          </p:nvSpPr>
          <p:spPr bwMode="auto">
            <a:xfrm rot="-851820">
              <a:off x="1296" y="3532"/>
              <a:ext cx="96" cy="336"/>
            </a:xfrm>
            <a:prstGeom prst="moon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Rectangle 60"/>
            <p:cNvSpPr>
              <a:spLocks noChangeArrowheads="1"/>
            </p:cNvSpPr>
            <p:nvPr/>
          </p:nvSpPr>
          <p:spPr bwMode="auto">
            <a:xfrm rot="-851820">
              <a:off x="1435" y="3864"/>
              <a:ext cx="48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 rot="1466569">
            <a:off x="2713962" y="2634367"/>
            <a:ext cx="1740325" cy="3785242"/>
            <a:chOff x="471" y="1702"/>
            <a:chExt cx="1012" cy="2258"/>
          </a:xfrm>
        </p:grpSpPr>
        <p:sp>
          <p:nvSpPr>
            <p:cNvPr id="14353" name="Oval 64"/>
            <p:cNvSpPr>
              <a:spLocks noChangeArrowheads="1"/>
            </p:cNvSpPr>
            <p:nvPr/>
          </p:nvSpPr>
          <p:spPr bwMode="auto">
            <a:xfrm rot="21573480">
              <a:off x="471" y="1702"/>
              <a:ext cx="714" cy="119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600" b="1" dirty="0">
                  <a:solidFill>
                    <a:srgbClr val="F8F452"/>
                  </a:solidFill>
                  <a:latin typeface="Times New Roman" pitchFamily="18" charset="0"/>
                  <a:cs typeface="Times New Roman" pitchFamily="18" charset="0"/>
                </a:rPr>
                <a:t>CO</a:t>
              </a:r>
              <a:r>
                <a:rPr lang="en-US" sz="3600" b="1" baseline="-25000" dirty="0">
                  <a:solidFill>
                    <a:srgbClr val="F8F45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b="1" dirty="0">
                <a:solidFill>
                  <a:srgbClr val="F8F45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54" name="AutoShape 65"/>
            <p:cNvSpPr>
              <a:spLocks noChangeArrowheads="1"/>
            </p:cNvSpPr>
            <p:nvPr/>
          </p:nvSpPr>
          <p:spPr bwMode="auto">
            <a:xfrm rot="-851820">
              <a:off x="1296" y="3532"/>
              <a:ext cx="96" cy="336"/>
            </a:xfrm>
            <a:prstGeom prst="moon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Rectangle 66"/>
            <p:cNvSpPr>
              <a:spLocks noChangeArrowheads="1"/>
            </p:cNvSpPr>
            <p:nvPr/>
          </p:nvSpPr>
          <p:spPr bwMode="auto">
            <a:xfrm rot="-851820">
              <a:off x="1435" y="3864"/>
              <a:ext cx="48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 rot="1828193">
            <a:off x="4568387" y="2714262"/>
            <a:ext cx="2379722" cy="3639276"/>
            <a:chOff x="273" y="1960"/>
            <a:chExt cx="1210" cy="2000"/>
          </a:xfrm>
        </p:grpSpPr>
        <p:sp>
          <p:nvSpPr>
            <p:cNvPr id="14350" name="Oval 68"/>
            <p:cNvSpPr>
              <a:spLocks noChangeArrowheads="1"/>
            </p:cNvSpPr>
            <p:nvPr/>
          </p:nvSpPr>
          <p:spPr bwMode="auto">
            <a:xfrm rot="-851820">
              <a:off x="273" y="1960"/>
              <a:ext cx="670" cy="108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600" b="1" dirty="0">
                  <a:solidFill>
                    <a:srgbClr val="F8F452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600" b="1" baseline="-25000" dirty="0">
                  <a:solidFill>
                    <a:srgbClr val="F8F45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b="1" dirty="0">
                <a:solidFill>
                  <a:srgbClr val="F8F45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51" name="AutoShape 69"/>
            <p:cNvSpPr>
              <a:spLocks noChangeArrowheads="1"/>
            </p:cNvSpPr>
            <p:nvPr/>
          </p:nvSpPr>
          <p:spPr bwMode="auto">
            <a:xfrm rot="-851820">
              <a:off x="1296" y="3532"/>
              <a:ext cx="96" cy="336"/>
            </a:xfrm>
            <a:prstGeom prst="moon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Rectangle 70"/>
            <p:cNvSpPr>
              <a:spLocks noChangeArrowheads="1"/>
            </p:cNvSpPr>
            <p:nvPr/>
          </p:nvSpPr>
          <p:spPr bwMode="auto">
            <a:xfrm rot="-851820">
              <a:off x="1435" y="3864"/>
              <a:ext cx="48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 rot="21101550">
            <a:off x="7280097" y="2575783"/>
            <a:ext cx="1123950" cy="3814815"/>
            <a:chOff x="1285" y="2839"/>
            <a:chExt cx="576" cy="1055"/>
          </a:xfrm>
        </p:grpSpPr>
        <p:sp>
          <p:nvSpPr>
            <p:cNvPr id="14347" name="Oval 72"/>
            <p:cNvSpPr>
              <a:spLocks noChangeArrowheads="1"/>
            </p:cNvSpPr>
            <p:nvPr/>
          </p:nvSpPr>
          <p:spPr bwMode="auto">
            <a:xfrm rot="20748180">
              <a:off x="1285" y="2839"/>
              <a:ext cx="576" cy="56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4000" b="1" dirty="0">
                  <a:solidFill>
                    <a:srgbClr val="F8F452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4000" b="1" baseline="-25000" dirty="0">
                  <a:solidFill>
                    <a:srgbClr val="F8F45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000" b="1" dirty="0">
                <a:solidFill>
                  <a:srgbClr val="F8F45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48" name="AutoShape 73"/>
            <p:cNvSpPr>
              <a:spLocks noChangeArrowheads="1"/>
            </p:cNvSpPr>
            <p:nvPr/>
          </p:nvSpPr>
          <p:spPr bwMode="auto">
            <a:xfrm rot="20748180">
              <a:off x="1329" y="3677"/>
              <a:ext cx="103" cy="188"/>
            </a:xfrm>
            <a:prstGeom prst="moon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Rectangle 74"/>
            <p:cNvSpPr>
              <a:spLocks noChangeArrowheads="1"/>
            </p:cNvSpPr>
            <p:nvPr/>
          </p:nvSpPr>
          <p:spPr bwMode="auto">
            <a:xfrm rot="20748180">
              <a:off x="1460" y="3851"/>
              <a:ext cx="40" cy="43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3984239" y="-14556"/>
            <a:ext cx="4114800" cy="2590800"/>
          </a:xfrm>
          <a:prstGeom prst="cloudCallout">
            <a:avLst>
              <a:gd name="adj1" fmla="val -56339"/>
              <a:gd name="adj2" fmla="val 36846"/>
            </a:avLst>
          </a:pr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2000" y="0"/>
            <a:ext cx="358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        Dự đoán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quả bóng bay 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chứa khí nào 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sẽ bay cao nhất?</a:t>
            </a:r>
            <a:endParaRPr lang="en-US" sz="3200" dirty="0"/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4724400" y="-228600"/>
            <a:ext cx="838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  <p:bldP spid="25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5659437"/>
            <a:ext cx="2133600" cy="365125"/>
          </a:xfrm>
        </p:spPr>
        <p:txBody>
          <a:bodyPr/>
          <a:lstStyle/>
          <a:p>
            <a:pPr>
              <a:defRPr/>
            </a:pPr>
            <a:fld id="{8C8844C2-4354-46B2-8A60-A3148F021C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5" descr="EL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1488" y="2471737"/>
            <a:ext cx="2008187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3344863" y="44450"/>
            <a:ext cx="1455738" cy="3155950"/>
            <a:chOff x="2107" y="467"/>
            <a:chExt cx="917" cy="1988"/>
          </a:xfrm>
        </p:grpSpPr>
        <p:sp>
          <p:nvSpPr>
            <p:cNvPr id="15383" name="Freeform 38"/>
            <p:cNvSpPr>
              <a:spLocks/>
            </p:cNvSpPr>
            <p:nvPr/>
          </p:nvSpPr>
          <p:spPr bwMode="auto">
            <a:xfrm>
              <a:off x="2256" y="1351"/>
              <a:ext cx="768" cy="1104"/>
            </a:xfrm>
            <a:custGeom>
              <a:avLst/>
              <a:gdLst>
                <a:gd name="T0" fmla="*/ 8348 w 776"/>
                <a:gd name="T1" fmla="*/ 20 h 2384"/>
                <a:gd name="T2" fmla="*/ 1119 w 776"/>
                <a:gd name="T3" fmla="*/ 5 h 2384"/>
                <a:gd name="T4" fmla="*/ 1629 w 776"/>
                <a:gd name="T5" fmla="*/ 1 h 2384"/>
                <a:gd name="T6" fmla="*/ 1629 w 776"/>
                <a:gd name="T7" fmla="*/ 2 h 2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6"/>
                <a:gd name="T13" fmla="*/ 0 h 2384"/>
                <a:gd name="T14" fmla="*/ 776 w 776"/>
                <a:gd name="T15" fmla="*/ 2384 h 2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6" h="2384">
                  <a:moveTo>
                    <a:pt x="776" y="2384"/>
                  </a:moveTo>
                  <a:cubicBezTo>
                    <a:pt x="492" y="1712"/>
                    <a:pt x="208" y="1040"/>
                    <a:pt x="104" y="656"/>
                  </a:cubicBezTo>
                  <a:cubicBezTo>
                    <a:pt x="0" y="272"/>
                    <a:pt x="144" y="160"/>
                    <a:pt x="152" y="80"/>
                  </a:cubicBezTo>
                  <a:cubicBezTo>
                    <a:pt x="160" y="0"/>
                    <a:pt x="156" y="88"/>
                    <a:pt x="152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Oval 50"/>
            <p:cNvSpPr>
              <a:spLocks noChangeArrowheads="1"/>
            </p:cNvSpPr>
            <p:nvPr/>
          </p:nvSpPr>
          <p:spPr bwMode="auto">
            <a:xfrm rot="21265381">
              <a:off x="2107" y="467"/>
              <a:ext cx="624" cy="9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4000" b="1" dirty="0">
                  <a:solidFill>
                    <a:srgbClr val="F8F452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4000" b="1" baseline="-25000" dirty="0">
                  <a:solidFill>
                    <a:srgbClr val="F8F45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000" b="1" dirty="0">
                <a:solidFill>
                  <a:srgbClr val="F8F45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73"/>
          <p:cNvGrpSpPr>
            <a:grpSpLocks/>
          </p:cNvGrpSpPr>
          <p:nvPr/>
        </p:nvGrpSpPr>
        <p:grpSpPr bwMode="auto">
          <a:xfrm rot="1074051">
            <a:off x="4682953" y="3201862"/>
            <a:ext cx="3637980" cy="3278188"/>
            <a:chOff x="3275" y="2166"/>
            <a:chExt cx="2083" cy="2065"/>
          </a:xfrm>
        </p:grpSpPr>
        <p:sp>
          <p:nvSpPr>
            <p:cNvPr id="15378" name="Freeform 7"/>
            <p:cNvSpPr>
              <a:spLocks/>
            </p:cNvSpPr>
            <p:nvPr/>
          </p:nvSpPr>
          <p:spPr bwMode="auto">
            <a:xfrm rot="-1060892" flipH="1" flipV="1">
              <a:off x="3275" y="2166"/>
              <a:ext cx="1920" cy="1440"/>
            </a:xfrm>
            <a:custGeom>
              <a:avLst/>
              <a:gdLst>
                <a:gd name="T0" fmla="*/ 71963 w 776"/>
                <a:gd name="T1" fmla="*/ 192 h 2384"/>
                <a:gd name="T2" fmla="*/ 9635 w 776"/>
                <a:gd name="T3" fmla="*/ 53 h 2384"/>
                <a:gd name="T4" fmla="*/ 14086 w 776"/>
                <a:gd name="T5" fmla="*/ 7 h 2384"/>
                <a:gd name="T6" fmla="*/ 14086 w 776"/>
                <a:gd name="T7" fmla="*/ 14 h 2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6"/>
                <a:gd name="T13" fmla="*/ 0 h 2384"/>
                <a:gd name="T14" fmla="*/ 776 w 776"/>
                <a:gd name="T15" fmla="*/ 2384 h 2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6" h="2384">
                  <a:moveTo>
                    <a:pt x="776" y="2384"/>
                  </a:moveTo>
                  <a:cubicBezTo>
                    <a:pt x="492" y="1712"/>
                    <a:pt x="208" y="1040"/>
                    <a:pt x="104" y="656"/>
                  </a:cubicBezTo>
                  <a:cubicBezTo>
                    <a:pt x="0" y="272"/>
                    <a:pt x="144" y="160"/>
                    <a:pt x="152" y="80"/>
                  </a:cubicBezTo>
                  <a:cubicBezTo>
                    <a:pt x="160" y="0"/>
                    <a:pt x="156" y="88"/>
                    <a:pt x="152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Oval 54"/>
            <p:cNvSpPr>
              <a:spLocks noChangeArrowheads="1"/>
            </p:cNvSpPr>
            <p:nvPr/>
          </p:nvSpPr>
          <p:spPr bwMode="auto">
            <a:xfrm rot="21416434">
              <a:off x="4734" y="3319"/>
              <a:ext cx="624" cy="9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 dirty="0">
                  <a:solidFill>
                    <a:srgbClr val="F8F452"/>
                  </a:solidFill>
                  <a:latin typeface="Times New Roman" pitchFamily="18" charset="0"/>
                  <a:cs typeface="Times New Roman" pitchFamily="18" charset="0"/>
                </a:rPr>
                <a:t>CO</a:t>
              </a:r>
              <a:r>
                <a:rPr lang="en-US" sz="3200" b="1" baseline="-25000" dirty="0">
                  <a:solidFill>
                    <a:srgbClr val="F8F45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b="1" dirty="0">
                <a:solidFill>
                  <a:srgbClr val="F8F45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914400" y="1635125"/>
            <a:ext cx="3613150" cy="2822575"/>
            <a:chOff x="576" y="1469"/>
            <a:chExt cx="2276" cy="1778"/>
          </a:xfrm>
        </p:grpSpPr>
        <p:sp>
          <p:nvSpPr>
            <p:cNvPr id="15373" name="Freeform 12"/>
            <p:cNvSpPr>
              <a:spLocks/>
            </p:cNvSpPr>
            <p:nvPr/>
          </p:nvSpPr>
          <p:spPr bwMode="auto">
            <a:xfrm rot="-2002170">
              <a:off x="697" y="1896"/>
              <a:ext cx="2155" cy="1351"/>
            </a:xfrm>
            <a:custGeom>
              <a:avLst/>
              <a:gdLst>
                <a:gd name="T0" fmla="*/ 128184 w 776"/>
                <a:gd name="T1" fmla="*/ 139 h 2384"/>
                <a:gd name="T2" fmla="*/ 17198 w 776"/>
                <a:gd name="T3" fmla="*/ 39 h 2384"/>
                <a:gd name="T4" fmla="*/ 25102 w 776"/>
                <a:gd name="T5" fmla="*/ 5 h 2384"/>
                <a:gd name="T6" fmla="*/ 25102 w 776"/>
                <a:gd name="T7" fmla="*/ 10 h 2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6"/>
                <a:gd name="T13" fmla="*/ 0 h 2384"/>
                <a:gd name="T14" fmla="*/ 776 w 776"/>
                <a:gd name="T15" fmla="*/ 2384 h 2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6" h="2384">
                  <a:moveTo>
                    <a:pt x="776" y="2384"/>
                  </a:moveTo>
                  <a:cubicBezTo>
                    <a:pt x="492" y="1712"/>
                    <a:pt x="208" y="1040"/>
                    <a:pt x="104" y="656"/>
                  </a:cubicBezTo>
                  <a:cubicBezTo>
                    <a:pt x="0" y="272"/>
                    <a:pt x="144" y="160"/>
                    <a:pt x="152" y="80"/>
                  </a:cubicBezTo>
                  <a:cubicBezTo>
                    <a:pt x="160" y="0"/>
                    <a:pt x="156" y="88"/>
                    <a:pt x="152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Oval 58"/>
            <p:cNvSpPr>
              <a:spLocks noChangeArrowheads="1"/>
            </p:cNvSpPr>
            <p:nvPr/>
          </p:nvSpPr>
          <p:spPr bwMode="auto">
            <a:xfrm rot="21441708">
              <a:off x="576" y="1469"/>
              <a:ext cx="624" cy="9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600" b="1" dirty="0">
                  <a:solidFill>
                    <a:srgbClr val="F8F452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600" b="1" baseline="-25000" dirty="0">
                  <a:solidFill>
                    <a:srgbClr val="F8F45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b="1" dirty="0">
                <a:solidFill>
                  <a:srgbClr val="F8F45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4957763" y="3173412"/>
            <a:ext cx="1870075" cy="2425700"/>
            <a:chOff x="3123" y="2438"/>
            <a:chExt cx="1178" cy="1528"/>
          </a:xfrm>
        </p:grpSpPr>
        <p:sp>
          <p:nvSpPr>
            <p:cNvPr id="15370" name="Oval 62"/>
            <p:cNvSpPr>
              <a:spLocks noChangeArrowheads="1"/>
            </p:cNvSpPr>
            <p:nvPr/>
          </p:nvSpPr>
          <p:spPr bwMode="auto">
            <a:xfrm rot="21448717">
              <a:off x="3620" y="3054"/>
              <a:ext cx="624" cy="91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4000" b="1" dirty="0">
                  <a:solidFill>
                    <a:srgbClr val="F8F452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4000" b="1" baseline="-25000" dirty="0">
                  <a:solidFill>
                    <a:srgbClr val="F8F45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000" b="1" dirty="0">
                <a:solidFill>
                  <a:srgbClr val="F8F45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9" name="Freeform 69"/>
            <p:cNvSpPr>
              <a:spLocks/>
            </p:cNvSpPr>
            <p:nvPr/>
          </p:nvSpPr>
          <p:spPr bwMode="auto">
            <a:xfrm>
              <a:off x="3123" y="2438"/>
              <a:ext cx="1178" cy="596"/>
            </a:xfrm>
            <a:custGeom>
              <a:avLst/>
              <a:gdLst>
                <a:gd name="T0" fmla="*/ 0 w 1178"/>
                <a:gd name="T1" fmla="*/ 71 h 596"/>
                <a:gd name="T2" fmla="*/ 845 w 1178"/>
                <a:gd name="T3" fmla="*/ 71 h 596"/>
                <a:gd name="T4" fmla="*/ 1165 w 1178"/>
                <a:gd name="T5" fmla="*/ 148 h 596"/>
                <a:gd name="T6" fmla="*/ 1178 w 1178"/>
                <a:gd name="T7" fmla="*/ 186 h 596"/>
                <a:gd name="T8" fmla="*/ 1165 w 1178"/>
                <a:gd name="T9" fmla="*/ 301 h 596"/>
                <a:gd name="T10" fmla="*/ 935 w 1178"/>
                <a:gd name="T11" fmla="*/ 416 h 596"/>
                <a:gd name="T12" fmla="*/ 871 w 1178"/>
                <a:gd name="T13" fmla="*/ 532 h 596"/>
                <a:gd name="T14" fmla="*/ 832 w 1178"/>
                <a:gd name="T15" fmla="*/ 596 h 5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8"/>
                <a:gd name="T25" fmla="*/ 0 h 596"/>
                <a:gd name="T26" fmla="*/ 1178 w 1178"/>
                <a:gd name="T27" fmla="*/ 596 h 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8" h="596">
                  <a:moveTo>
                    <a:pt x="0" y="71"/>
                  </a:moveTo>
                  <a:cubicBezTo>
                    <a:pt x="213" y="0"/>
                    <a:pt x="639" y="59"/>
                    <a:pt x="845" y="71"/>
                  </a:cubicBezTo>
                  <a:cubicBezTo>
                    <a:pt x="952" y="98"/>
                    <a:pt x="1056" y="130"/>
                    <a:pt x="1165" y="148"/>
                  </a:cubicBezTo>
                  <a:cubicBezTo>
                    <a:pt x="1169" y="161"/>
                    <a:pt x="1178" y="173"/>
                    <a:pt x="1178" y="186"/>
                  </a:cubicBezTo>
                  <a:cubicBezTo>
                    <a:pt x="1178" y="225"/>
                    <a:pt x="1171" y="263"/>
                    <a:pt x="1165" y="301"/>
                  </a:cubicBezTo>
                  <a:cubicBezTo>
                    <a:pt x="1147" y="405"/>
                    <a:pt x="1015" y="405"/>
                    <a:pt x="935" y="416"/>
                  </a:cubicBezTo>
                  <a:cubicBezTo>
                    <a:pt x="903" y="510"/>
                    <a:pt x="928" y="474"/>
                    <a:pt x="871" y="532"/>
                  </a:cubicBezTo>
                  <a:cubicBezTo>
                    <a:pt x="854" y="582"/>
                    <a:pt x="867" y="561"/>
                    <a:pt x="832" y="5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869413"/>
              </p:ext>
            </p:extLst>
          </p:nvPr>
        </p:nvGraphicFramePr>
        <p:xfrm>
          <a:off x="4403470" y="110071"/>
          <a:ext cx="385156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5" imgW="1765080" imgH="419040" progId="Equation.DSMT4">
                  <p:embed/>
                </p:oleObj>
              </mc:Choice>
              <mc:Fallback>
                <p:oleObj name="Equation" r:id="rId5" imgW="17650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470" y="110071"/>
                        <a:ext cx="3851564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346803" y="1013739"/>
            <a:ext cx="466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=&gt; Nhẹ nhất trong các khí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212828"/>
              </p:ext>
            </p:extLst>
          </p:nvPr>
        </p:nvGraphicFramePr>
        <p:xfrm>
          <a:off x="25917" y="771585"/>
          <a:ext cx="36845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7" imgW="1688760" imgH="419040" progId="Equation.DSMT4">
                  <p:embed/>
                </p:oleObj>
              </mc:Choice>
              <mc:Fallback>
                <p:oleObj name="Equation" r:id="rId7" imgW="168876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17" y="771585"/>
                        <a:ext cx="36845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740758"/>
              </p:ext>
            </p:extLst>
          </p:nvPr>
        </p:nvGraphicFramePr>
        <p:xfrm>
          <a:off x="2141922" y="4764568"/>
          <a:ext cx="35734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9" imgW="1638000" imgH="419040" progId="Equation.DSMT4">
                  <p:embed/>
                </p:oleObj>
              </mc:Choice>
              <mc:Fallback>
                <p:oleObj name="Equation" r:id="rId9" imgW="163800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922" y="4764568"/>
                        <a:ext cx="35734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338133"/>
              </p:ext>
            </p:extLst>
          </p:nvPr>
        </p:nvGraphicFramePr>
        <p:xfrm>
          <a:off x="3032919" y="5943600"/>
          <a:ext cx="38496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Equation" r:id="rId11" imgW="1765080" imgH="419040" progId="Equation.DSMT4">
                  <p:embed/>
                </p:oleObj>
              </mc:Choice>
              <mc:Fallback>
                <p:oleObj name="Equation" r:id="rId11" imgW="176508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919" y="5943600"/>
                        <a:ext cx="384968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a9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03821"/>
            <a:ext cx="4267200" cy="5279751"/>
          </a:xfrm>
          <a:prstGeom prst="rect">
            <a:avLst/>
          </a:prstGeom>
          <a:noFill/>
        </p:spPr>
      </p:pic>
      <p:pic>
        <p:nvPicPr>
          <p:cNvPr id="39941" name="Picture 5" descr="VietGiaiT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03822"/>
            <a:ext cx="4267200" cy="526837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87317" y="6183572"/>
            <a:ext cx="6721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bơm vào các quả bóng bay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5848"/>
            <a:ext cx="9144000" cy="684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dist="184915" dir="4443276" algn="ctr" rotWithShape="0">
              <a:srgbClr val="FFFF66"/>
            </a:outerShdw>
          </a:effectLst>
        </p:spPr>
        <p:txBody>
          <a:bodyPr anchor="b"/>
          <a:lstStyle/>
          <a:p>
            <a:pPr algn="ctr" eaLnBrk="1" hangingPunct="1">
              <a:defRPr/>
            </a:pP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31    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TÍNH CHẤT - ỨNG DỤNG CỦA HIĐRO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1984375" y="65080"/>
            <a:ext cx="6702425" cy="68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84915" dir="4443276" algn="ctr" rotWithShape="0">
              <a:srgbClr val="FFFF66"/>
            </a:outerShdw>
          </a:effectLst>
        </p:spPr>
        <p:txBody>
          <a:bodyPr anchor="b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TÍNH CHẤT - ỨNG DỤNG CỦA HIĐRO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914399" y="228133"/>
            <a:ext cx="13366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600" b="1" dirty="0" err="1" smtClean="0">
                <a:solidFill>
                  <a:srgbClr val="CC00CC"/>
                </a:solidFill>
                <a:latin typeface="Arial" charset="0"/>
              </a:rPr>
              <a:t>Bài</a:t>
            </a:r>
            <a:r>
              <a:rPr lang="en-US" sz="2600" b="1" dirty="0" smtClean="0">
                <a:solidFill>
                  <a:srgbClr val="CC00CC"/>
                </a:solidFill>
                <a:latin typeface="Arial" charset="0"/>
              </a:rPr>
              <a:t> </a:t>
            </a:r>
            <a:r>
              <a:rPr lang="en-US" sz="2600" b="1" dirty="0">
                <a:solidFill>
                  <a:srgbClr val="CC00CC"/>
                </a:solidFill>
                <a:latin typeface="Arial" charset="0"/>
              </a:rPr>
              <a:t>31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886200" y="1248477"/>
            <a:ext cx="0" cy="56095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92125" y="1169778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Tính chất vật lý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114800" y="1323666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-15875" y="3068785"/>
            <a:ext cx="39020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FF0000"/>
                </a:solidFill>
              </a:rPr>
              <a:t>-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 trong các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 khí,  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0" y="1900044"/>
            <a:ext cx="39020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0000FF"/>
                </a:solidFill>
              </a:rPr>
              <a:t>-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Hiđro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chất khí, không màu, không mùi, không 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3" name="Text Box 20"/>
          <p:cNvSpPr txBox="1">
            <a:spLocks noChangeArrowheads="1"/>
          </p:cNvSpPr>
          <p:nvPr/>
        </p:nvSpPr>
        <p:spPr bwMode="auto">
          <a:xfrm>
            <a:off x="4422775" y="1371600"/>
            <a:ext cx="4419600" cy="187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/>
              <a:t> 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lít 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nước ở 15</a:t>
            </a:r>
            <a:r>
              <a:rPr lang="en-US" sz="2800" b="1" baseline="3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 hòa tan được 20ml khí 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.Vậy 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khí 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nhiều hay ít trong nước?</a:t>
            </a: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5029200" y="3511396"/>
            <a:ext cx="4114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tan trong nước. 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96" name="AutoShape 24"/>
          <p:cNvSpPr>
            <a:spLocks noChangeArrowheads="1"/>
          </p:cNvSpPr>
          <p:nvPr/>
        </p:nvSpPr>
        <p:spPr bwMode="auto">
          <a:xfrm>
            <a:off x="3902075" y="3740101"/>
            <a:ext cx="914400" cy="166046"/>
          </a:xfrm>
          <a:prstGeom prst="rightArrow">
            <a:avLst>
              <a:gd name="adj1" fmla="val 50000"/>
              <a:gd name="adj2" fmla="val 1358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8" descr="faqspinmed_w"/>
          <p:cNvPicPr>
            <a:picLocks noGrp="1"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295400"/>
            <a:ext cx="762000" cy="80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viet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2883" y="1209163"/>
            <a:ext cx="492125" cy="412972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4" name="Picture 25" descr="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633454"/>
            <a:ext cx="906463" cy="122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9931 -0.08125 L -0.48333 -0.008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/>
      <p:bldP spid="54295" grpId="1"/>
      <p:bldP spid="54295" grpId="2"/>
      <p:bldP spid="542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83128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A50021"/>
                </a:solidFill>
                <a:latin typeface="Times New Roman" pitchFamily="18" charset="0"/>
                <a:sym typeface="Wingdings" pitchFamily="2" charset="2"/>
              </a:rPr>
              <a:t>* Giống nhau:</a:t>
            </a:r>
          </a:p>
        </p:txBody>
      </p:sp>
      <p:sp>
        <p:nvSpPr>
          <p:cNvPr id="20491" name="Rectangle 3"/>
          <p:cNvSpPr>
            <a:spLocks noChangeArrowheads="1"/>
          </p:cNvSpPr>
          <p:nvPr/>
        </p:nvSpPr>
        <p:spPr bwMode="auto">
          <a:xfrm>
            <a:off x="609601" y="1378534"/>
            <a:ext cx="7848599" cy="98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    Đều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là chất khí không màu, không 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mùi, không vị, </a:t>
            </a:r>
          </a:p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ít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</a:rPr>
              <a:t> tan trong nước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04800" y="2667000"/>
            <a:ext cx="2241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993300"/>
                </a:solidFill>
                <a:latin typeface="Times New Roman" pitchFamily="18" charset="0"/>
              </a:rPr>
              <a:t>* Khác nhau:</a:t>
            </a:r>
          </a:p>
        </p:txBody>
      </p:sp>
      <p:graphicFrame>
        <p:nvGraphicFramePr>
          <p:cNvPr id="20510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833548"/>
              </p:ext>
            </p:extLst>
          </p:nvPr>
        </p:nvGraphicFramePr>
        <p:xfrm>
          <a:off x="762000" y="3505200"/>
          <a:ext cx="7543800" cy="1507306"/>
        </p:xfrm>
        <a:graphic>
          <a:graphicData uri="http://schemas.openxmlformats.org/drawingml/2006/table">
            <a:tbl>
              <a:tblPr/>
              <a:tblGrid>
                <a:gridCol w="3771900"/>
                <a:gridCol w="3771900"/>
              </a:tblGrid>
              <a:tr h="428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Khí oxi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Khí hiđro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Nặng hơn không khí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Nhẹ hơn không khí và là khí nhẹ nhất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9600" y="152400"/>
            <a:ext cx="7162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tính chất vật lí của H</a:t>
            </a:r>
            <a:r>
              <a:rPr lang="en-US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O</a:t>
            </a:r>
            <a:r>
              <a:rPr lang="en-US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8" descr="faqspinmed_w"/>
          <p:cNvPicPr>
            <a:picLocks noGrp="1"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85" y="41565"/>
            <a:ext cx="5777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7" descr="hoa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15" y="304800"/>
            <a:ext cx="658110" cy="84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ink_flower_divider_md_c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48400"/>
            <a:ext cx="4495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91" grpId="0"/>
      <p:bldP spid="2049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1291</Words>
  <Application>Microsoft Office PowerPoint</Application>
  <PresentationFormat>On-screen Show (4:3)</PresentationFormat>
  <Paragraphs>210</Paragraphs>
  <Slides>25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Equation</vt:lpstr>
      <vt:lpstr>CS Chem3D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3/109 SGK   </vt:lpstr>
      <vt:lpstr>PowerPoint Presentation</vt:lpstr>
      <vt:lpstr>PowerPoint Presentation</vt:lpstr>
      <vt:lpstr>PowerPoint Presentation</vt:lpstr>
    </vt:vector>
  </TitlesOfParts>
  <Company>XP SP3 All Main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KHANH HUNG</cp:lastModifiedBy>
  <cp:revision>87</cp:revision>
  <dcterms:created xsi:type="dcterms:W3CDTF">2017-01-29T02:11:56Z</dcterms:created>
  <dcterms:modified xsi:type="dcterms:W3CDTF">2020-04-10T04:37:39Z</dcterms:modified>
</cp:coreProperties>
</file>