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DA10F3-1826-4C40-BC36-4A3BB8943380}" type="datetimeFigureOut">
              <a:rPr lang="en-US" smtClean="0"/>
              <a:t>10/04/2020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ABCFA0-FC76-4B1A-8584-0912D4CFBB7B}" type="slidenum">
              <a:rPr lang="en-US" smtClean="0"/>
              <a:t>‹#›</a:t>
            </a:fld>
            <a:endParaRPr lang="en-US"/>
          </a:p>
        </p:txBody>
      </p:sp>
    </p:spTree>
    <p:extLst>
      <p:ext uri="{BB962C8B-B14F-4D97-AF65-F5344CB8AC3E}">
        <p14:creationId xmlns:p14="http://schemas.microsoft.com/office/powerpoint/2010/main" val="300471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a:ln/>
        </p:spPr>
      </p:sp>
      <p:sp>
        <p:nvSpPr>
          <p:cNvPr id="2969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a:ln/>
        </p:spPr>
      </p:sp>
      <p:sp>
        <p:nvSpPr>
          <p:cNvPr id="3072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a:ln/>
        </p:spPr>
      </p:sp>
      <p:sp>
        <p:nvSpPr>
          <p:cNvPr id="3174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0DCA30-423E-4E19-82BC-3C611F0A68CE}" type="datetimeFigureOut">
              <a:rPr lang="en-US" smtClean="0"/>
              <a:t>10/04/2020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91A17-86CD-4BCD-808D-631BD7084D56}" type="slidenum">
              <a:rPr lang="en-US" smtClean="0"/>
              <a:t>‹#›</a:t>
            </a:fld>
            <a:endParaRPr lang="en-US"/>
          </a:p>
        </p:txBody>
      </p:sp>
    </p:spTree>
    <p:extLst>
      <p:ext uri="{BB962C8B-B14F-4D97-AF65-F5344CB8AC3E}">
        <p14:creationId xmlns:p14="http://schemas.microsoft.com/office/powerpoint/2010/main" val="3539598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DCA30-423E-4E19-82BC-3C611F0A68CE}" type="datetimeFigureOut">
              <a:rPr lang="en-US" smtClean="0"/>
              <a:t>10/04/2020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91A17-86CD-4BCD-808D-631BD7084D56}" type="slidenum">
              <a:rPr lang="en-US" smtClean="0"/>
              <a:t>‹#›</a:t>
            </a:fld>
            <a:endParaRPr lang="en-US"/>
          </a:p>
        </p:txBody>
      </p:sp>
    </p:spTree>
    <p:extLst>
      <p:ext uri="{BB962C8B-B14F-4D97-AF65-F5344CB8AC3E}">
        <p14:creationId xmlns:p14="http://schemas.microsoft.com/office/powerpoint/2010/main" val="2572665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DCA30-423E-4E19-82BC-3C611F0A68CE}" type="datetimeFigureOut">
              <a:rPr lang="en-US" smtClean="0"/>
              <a:t>10/04/2020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91A17-86CD-4BCD-808D-631BD7084D56}" type="slidenum">
              <a:rPr lang="en-US" smtClean="0"/>
              <a:t>‹#›</a:t>
            </a:fld>
            <a:endParaRPr lang="en-US"/>
          </a:p>
        </p:txBody>
      </p:sp>
    </p:spTree>
    <p:extLst>
      <p:ext uri="{BB962C8B-B14F-4D97-AF65-F5344CB8AC3E}">
        <p14:creationId xmlns:p14="http://schemas.microsoft.com/office/powerpoint/2010/main" val="1080889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DCA30-423E-4E19-82BC-3C611F0A68CE}" type="datetimeFigureOut">
              <a:rPr lang="en-US" smtClean="0"/>
              <a:t>10/04/2020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91A17-86CD-4BCD-808D-631BD7084D56}" type="slidenum">
              <a:rPr lang="en-US" smtClean="0"/>
              <a:t>‹#›</a:t>
            </a:fld>
            <a:endParaRPr lang="en-US"/>
          </a:p>
        </p:txBody>
      </p:sp>
    </p:spTree>
    <p:extLst>
      <p:ext uri="{BB962C8B-B14F-4D97-AF65-F5344CB8AC3E}">
        <p14:creationId xmlns:p14="http://schemas.microsoft.com/office/powerpoint/2010/main" val="4176378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0DCA30-423E-4E19-82BC-3C611F0A68CE}" type="datetimeFigureOut">
              <a:rPr lang="en-US" smtClean="0"/>
              <a:t>10/04/2020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91A17-86CD-4BCD-808D-631BD7084D56}" type="slidenum">
              <a:rPr lang="en-US" smtClean="0"/>
              <a:t>‹#›</a:t>
            </a:fld>
            <a:endParaRPr lang="en-US"/>
          </a:p>
        </p:txBody>
      </p:sp>
    </p:spTree>
    <p:extLst>
      <p:ext uri="{BB962C8B-B14F-4D97-AF65-F5344CB8AC3E}">
        <p14:creationId xmlns:p14="http://schemas.microsoft.com/office/powerpoint/2010/main" val="2351309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0DCA30-423E-4E19-82BC-3C611F0A68CE}" type="datetimeFigureOut">
              <a:rPr lang="en-US" smtClean="0"/>
              <a:t>10/04/2020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91A17-86CD-4BCD-808D-631BD7084D56}" type="slidenum">
              <a:rPr lang="en-US" smtClean="0"/>
              <a:t>‹#›</a:t>
            </a:fld>
            <a:endParaRPr lang="en-US"/>
          </a:p>
        </p:txBody>
      </p:sp>
    </p:spTree>
    <p:extLst>
      <p:ext uri="{BB962C8B-B14F-4D97-AF65-F5344CB8AC3E}">
        <p14:creationId xmlns:p14="http://schemas.microsoft.com/office/powerpoint/2010/main" val="856777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0DCA30-423E-4E19-82BC-3C611F0A68CE}" type="datetimeFigureOut">
              <a:rPr lang="en-US" smtClean="0"/>
              <a:t>10/04/2020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891A17-86CD-4BCD-808D-631BD7084D56}" type="slidenum">
              <a:rPr lang="en-US" smtClean="0"/>
              <a:t>‹#›</a:t>
            </a:fld>
            <a:endParaRPr lang="en-US"/>
          </a:p>
        </p:txBody>
      </p:sp>
    </p:spTree>
    <p:extLst>
      <p:ext uri="{BB962C8B-B14F-4D97-AF65-F5344CB8AC3E}">
        <p14:creationId xmlns:p14="http://schemas.microsoft.com/office/powerpoint/2010/main" val="130975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0DCA30-423E-4E19-82BC-3C611F0A68CE}" type="datetimeFigureOut">
              <a:rPr lang="en-US" smtClean="0"/>
              <a:t>10/04/2020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891A17-86CD-4BCD-808D-631BD7084D56}" type="slidenum">
              <a:rPr lang="en-US" smtClean="0"/>
              <a:t>‹#›</a:t>
            </a:fld>
            <a:endParaRPr lang="en-US"/>
          </a:p>
        </p:txBody>
      </p:sp>
    </p:spTree>
    <p:extLst>
      <p:ext uri="{BB962C8B-B14F-4D97-AF65-F5344CB8AC3E}">
        <p14:creationId xmlns:p14="http://schemas.microsoft.com/office/powerpoint/2010/main" val="36562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0DCA30-423E-4E19-82BC-3C611F0A68CE}" type="datetimeFigureOut">
              <a:rPr lang="en-US" smtClean="0"/>
              <a:t>10/04/2020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891A17-86CD-4BCD-808D-631BD7084D56}" type="slidenum">
              <a:rPr lang="en-US" smtClean="0"/>
              <a:t>‹#›</a:t>
            </a:fld>
            <a:endParaRPr lang="en-US"/>
          </a:p>
        </p:txBody>
      </p:sp>
    </p:spTree>
    <p:extLst>
      <p:ext uri="{BB962C8B-B14F-4D97-AF65-F5344CB8AC3E}">
        <p14:creationId xmlns:p14="http://schemas.microsoft.com/office/powerpoint/2010/main" val="1197677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0DCA30-423E-4E19-82BC-3C611F0A68CE}" type="datetimeFigureOut">
              <a:rPr lang="en-US" smtClean="0"/>
              <a:t>10/04/2020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91A17-86CD-4BCD-808D-631BD7084D56}" type="slidenum">
              <a:rPr lang="en-US" smtClean="0"/>
              <a:t>‹#›</a:t>
            </a:fld>
            <a:endParaRPr lang="en-US"/>
          </a:p>
        </p:txBody>
      </p:sp>
    </p:spTree>
    <p:extLst>
      <p:ext uri="{BB962C8B-B14F-4D97-AF65-F5344CB8AC3E}">
        <p14:creationId xmlns:p14="http://schemas.microsoft.com/office/powerpoint/2010/main" val="2987344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0DCA30-423E-4E19-82BC-3C611F0A68CE}" type="datetimeFigureOut">
              <a:rPr lang="en-US" smtClean="0"/>
              <a:t>10/04/2020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91A17-86CD-4BCD-808D-631BD7084D56}" type="slidenum">
              <a:rPr lang="en-US" smtClean="0"/>
              <a:t>‹#›</a:t>
            </a:fld>
            <a:endParaRPr lang="en-US"/>
          </a:p>
        </p:txBody>
      </p:sp>
    </p:spTree>
    <p:extLst>
      <p:ext uri="{BB962C8B-B14F-4D97-AF65-F5344CB8AC3E}">
        <p14:creationId xmlns:p14="http://schemas.microsoft.com/office/powerpoint/2010/main" val="4145392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DCA30-423E-4E19-82BC-3C611F0A68CE}" type="datetimeFigureOut">
              <a:rPr lang="en-US" smtClean="0"/>
              <a:t>10/04/2020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91A17-86CD-4BCD-808D-631BD7084D56}" type="slidenum">
              <a:rPr lang="en-US" smtClean="0"/>
              <a:t>‹#›</a:t>
            </a:fld>
            <a:endParaRPr lang="en-US"/>
          </a:p>
        </p:txBody>
      </p:sp>
    </p:spTree>
    <p:extLst>
      <p:ext uri="{BB962C8B-B14F-4D97-AF65-F5344CB8AC3E}">
        <p14:creationId xmlns:p14="http://schemas.microsoft.com/office/powerpoint/2010/main" val="2295190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jpeg"/><Relationship Id="rId7"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2.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492010"/>
            <a:ext cx="8153400" cy="1815882"/>
          </a:xfrm>
          <a:prstGeom prst="rect">
            <a:avLst/>
          </a:prstGeom>
        </p:spPr>
        <p:txBody>
          <a:bodyPr wrap="square">
            <a:spAutoFit/>
          </a:bodyPr>
          <a:lstStyle/>
          <a:p>
            <a:pPr lvl="0" algn="ctr"/>
            <a:r>
              <a:rPr lang="en-US" sz="4000" b="1" dirty="0" smtClean="0">
                <a:solidFill>
                  <a:srgbClr val="0070C0"/>
                </a:solidFill>
              </a:rPr>
              <a:t>CHẾ </a:t>
            </a:r>
            <a:r>
              <a:rPr lang="en-US" sz="4000" b="1" dirty="0">
                <a:solidFill>
                  <a:srgbClr val="0070C0"/>
                </a:solidFill>
              </a:rPr>
              <a:t>BIẾN </a:t>
            </a:r>
            <a:r>
              <a:rPr lang="en-US" sz="4000" b="1" dirty="0" smtClean="0">
                <a:solidFill>
                  <a:srgbClr val="0070C0"/>
                </a:solidFill>
              </a:rPr>
              <a:t>MÓN ĂN KHÔNG SỬ DỤNG NHIỆT </a:t>
            </a:r>
          </a:p>
          <a:p>
            <a:pPr lvl="0" algn="ctr"/>
            <a:r>
              <a:rPr lang="en-US" sz="3200" b="1" dirty="0" err="1" smtClean="0">
                <a:solidFill>
                  <a:srgbClr val="0070C0"/>
                </a:solidFill>
              </a:rPr>
              <a:t>Trộn</a:t>
            </a:r>
            <a:r>
              <a:rPr lang="en-US" sz="3200" b="1" dirty="0" smtClean="0">
                <a:solidFill>
                  <a:srgbClr val="0070C0"/>
                </a:solidFill>
              </a:rPr>
              <a:t> </a:t>
            </a:r>
            <a:r>
              <a:rPr lang="en-US" sz="3200" b="1" dirty="0" err="1" smtClean="0">
                <a:solidFill>
                  <a:srgbClr val="0070C0"/>
                </a:solidFill>
              </a:rPr>
              <a:t>dầu</a:t>
            </a:r>
            <a:r>
              <a:rPr lang="en-US" sz="3200" b="1" dirty="0" smtClean="0">
                <a:solidFill>
                  <a:srgbClr val="0070C0"/>
                </a:solidFill>
              </a:rPr>
              <a:t> </a:t>
            </a:r>
            <a:r>
              <a:rPr lang="en-US" sz="3200" b="1" dirty="0" err="1" smtClean="0">
                <a:solidFill>
                  <a:srgbClr val="0070C0"/>
                </a:solidFill>
              </a:rPr>
              <a:t>giấm</a:t>
            </a:r>
            <a:r>
              <a:rPr lang="en-US" sz="3200" b="1" dirty="0" smtClean="0">
                <a:solidFill>
                  <a:srgbClr val="0070C0"/>
                </a:solidFill>
              </a:rPr>
              <a:t>-Rau </a:t>
            </a:r>
            <a:r>
              <a:rPr lang="en-US" sz="3200" b="1" dirty="0" err="1" smtClean="0">
                <a:solidFill>
                  <a:srgbClr val="0070C0"/>
                </a:solidFill>
              </a:rPr>
              <a:t>xà</a:t>
            </a:r>
            <a:r>
              <a:rPr lang="en-US" sz="3200" b="1" dirty="0" smtClean="0">
                <a:solidFill>
                  <a:srgbClr val="0070C0"/>
                </a:solidFill>
              </a:rPr>
              <a:t> </a:t>
            </a:r>
            <a:r>
              <a:rPr lang="en-US" sz="3200" b="1" dirty="0" err="1" smtClean="0">
                <a:solidFill>
                  <a:srgbClr val="0070C0"/>
                </a:solidFill>
              </a:rPr>
              <a:t>lách</a:t>
            </a:r>
            <a:r>
              <a:rPr lang="en-US" sz="3200" b="1" dirty="0" smtClean="0">
                <a:solidFill>
                  <a:srgbClr val="0070C0"/>
                </a:solidFill>
              </a:rPr>
              <a:t> </a:t>
            </a:r>
          </a:p>
        </p:txBody>
      </p:sp>
    </p:spTree>
    <p:extLst>
      <p:ext uri="{BB962C8B-B14F-4D97-AF65-F5344CB8AC3E}">
        <p14:creationId xmlns:p14="http://schemas.microsoft.com/office/powerpoint/2010/main" val="130451764"/>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Line 4"/>
          <p:cNvSpPr>
            <a:spLocks noChangeShapeType="1"/>
          </p:cNvSpPr>
          <p:nvPr/>
        </p:nvSpPr>
        <p:spPr bwMode="auto">
          <a:xfrm>
            <a:off x="1600200" y="2819400"/>
            <a:ext cx="1989138" cy="8604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25" name="Line 5"/>
          <p:cNvSpPr>
            <a:spLocks noChangeShapeType="1"/>
          </p:cNvSpPr>
          <p:nvPr/>
        </p:nvSpPr>
        <p:spPr bwMode="auto">
          <a:xfrm flipH="1">
            <a:off x="4572000" y="2667000"/>
            <a:ext cx="46038"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26" name="Line 6"/>
          <p:cNvSpPr>
            <a:spLocks noChangeShapeType="1"/>
          </p:cNvSpPr>
          <p:nvPr/>
        </p:nvSpPr>
        <p:spPr bwMode="auto">
          <a:xfrm flipH="1">
            <a:off x="6019800" y="2667000"/>
            <a:ext cx="1539875"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2" name="Picture 11" descr="DSC0393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914400"/>
            <a:ext cx="2643188"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DSC0393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4400"/>
            <a:ext cx="2928938"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DSC0393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914400"/>
            <a:ext cx="27146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Box 14"/>
          <p:cNvSpPr txBox="1">
            <a:spLocks noChangeArrowheads="1"/>
          </p:cNvSpPr>
          <p:nvPr/>
        </p:nvSpPr>
        <p:spPr bwMode="auto">
          <a:xfrm>
            <a:off x="1643063" y="12858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vi-VN">
              <a:latin typeface="Arial" charset="0"/>
            </a:endParaRPr>
          </a:p>
        </p:txBody>
      </p:sp>
      <p:sp>
        <p:nvSpPr>
          <p:cNvPr id="16" name="Rectangle 15"/>
          <p:cNvSpPr>
            <a:spLocks noChangeArrowheads="1"/>
          </p:cNvSpPr>
          <p:nvPr/>
        </p:nvSpPr>
        <p:spPr bwMode="auto">
          <a:xfrm>
            <a:off x="3581400" y="914400"/>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2800" b="1">
                <a:solidFill>
                  <a:schemeClr val="bg1"/>
                </a:solidFill>
                <a:latin typeface="Arial" charset="0"/>
              </a:rPr>
              <a:t>đường</a:t>
            </a:r>
          </a:p>
        </p:txBody>
      </p:sp>
      <p:sp>
        <p:nvSpPr>
          <p:cNvPr id="17" name="Rectangle 16"/>
          <p:cNvSpPr>
            <a:spLocks noChangeArrowheads="1"/>
          </p:cNvSpPr>
          <p:nvPr/>
        </p:nvSpPr>
        <p:spPr bwMode="auto">
          <a:xfrm>
            <a:off x="6629400" y="990600"/>
            <a:ext cx="1500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vi-VN" sz="2800" b="1">
                <a:solidFill>
                  <a:schemeClr val="bg1"/>
                </a:solidFill>
                <a:latin typeface="Arial" charset="0"/>
              </a:rPr>
              <a:t> muối</a:t>
            </a:r>
            <a:endParaRPr lang="vi-VN" sz="2800">
              <a:solidFill>
                <a:schemeClr val="bg1"/>
              </a:solidFill>
              <a:latin typeface="Arial" charset="0"/>
            </a:endParaRPr>
          </a:p>
        </p:txBody>
      </p:sp>
      <p:sp>
        <p:nvSpPr>
          <p:cNvPr id="19" name="TextBox 18"/>
          <p:cNvSpPr txBox="1">
            <a:spLocks noChangeArrowheads="1"/>
          </p:cNvSpPr>
          <p:nvPr/>
        </p:nvSpPr>
        <p:spPr bwMode="auto">
          <a:xfrm>
            <a:off x="1066800" y="914400"/>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vi-VN" sz="2800" b="1">
                <a:solidFill>
                  <a:schemeClr val="bg1"/>
                </a:solidFill>
                <a:latin typeface="Arial" charset="0"/>
              </a:rPr>
              <a:t> giấm</a:t>
            </a:r>
          </a:p>
        </p:txBody>
      </p:sp>
      <p:pic>
        <p:nvPicPr>
          <p:cNvPr id="12306"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657600"/>
            <a:ext cx="2895600"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8" name="Text Box 20"/>
          <p:cNvSpPr txBox="1">
            <a:spLocks noChangeArrowheads="1"/>
          </p:cNvSpPr>
          <p:nvPr/>
        </p:nvSpPr>
        <p:spPr bwMode="auto">
          <a:xfrm>
            <a:off x="3059113" y="6357938"/>
            <a:ext cx="2578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3200" b="1">
                <a:solidFill>
                  <a:srgbClr val="0000FF"/>
                </a:solidFill>
                <a:latin typeface="Arial" charset="0"/>
              </a:rPr>
              <a:t>KHUẤY TAN</a:t>
            </a:r>
          </a:p>
        </p:txBody>
      </p:sp>
      <p:sp>
        <p:nvSpPr>
          <p:cNvPr id="14350" name="Text Box 29"/>
          <p:cNvSpPr txBox="1">
            <a:spLocks noChangeArrowheads="1"/>
          </p:cNvSpPr>
          <p:nvPr/>
        </p:nvSpPr>
        <p:spPr bwMode="auto">
          <a:xfrm>
            <a:off x="6640513" y="74088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vi-VN">
              <a:latin typeface="Arial" charset="0"/>
            </a:endParaRPr>
          </a:p>
        </p:txBody>
      </p:sp>
      <p:pic>
        <p:nvPicPr>
          <p:cNvPr id="18" name="Picture 24" descr="DSC03939.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200400"/>
            <a:ext cx="2057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Content Placeholder 3" descr="DSC03928.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3657600"/>
            <a:ext cx="2057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a:spLocks noChangeArrowheads="1"/>
          </p:cNvSpPr>
          <p:nvPr/>
        </p:nvSpPr>
        <p:spPr bwMode="auto">
          <a:xfrm>
            <a:off x="7391400" y="5638800"/>
            <a:ext cx="1290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2800" b="1">
                <a:solidFill>
                  <a:srgbClr val="0000FF"/>
                </a:solidFill>
                <a:latin typeface="Arial" charset="0"/>
              </a:rPr>
              <a:t> tiêu</a:t>
            </a:r>
          </a:p>
        </p:txBody>
      </p:sp>
      <p:sp>
        <p:nvSpPr>
          <p:cNvPr id="23" name="Rectangle 26"/>
          <p:cNvSpPr>
            <a:spLocks noChangeArrowheads="1"/>
          </p:cNvSpPr>
          <p:nvPr/>
        </p:nvSpPr>
        <p:spPr bwMode="auto">
          <a:xfrm>
            <a:off x="381000" y="5486400"/>
            <a:ext cx="12239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vi-VN" sz="2800" b="1">
                <a:solidFill>
                  <a:srgbClr val="0000FF"/>
                </a:solidFill>
                <a:latin typeface="Arial" charset="0"/>
              </a:rPr>
              <a:t> dầu </a:t>
            </a:r>
            <a:endParaRPr lang="en-US" sz="2800" b="1">
              <a:solidFill>
                <a:srgbClr val="0000FF"/>
              </a:solidFill>
              <a:latin typeface="Arial" charset="0"/>
            </a:endParaRPr>
          </a:p>
          <a:p>
            <a:pPr algn="ctr"/>
            <a:r>
              <a:rPr lang="vi-VN" sz="2800" b="1">
                <a:solidFill>
                  <a:srgbClr val="0000FF"/>
                </a:solidFill>
                <a:latin typeface="Arial" charset="0"/>
              </a:rPr>
              <a:t>ăn</a:t>
            </a:r>
          </a:p>
        </p:txBody>
      </p:sp>
      <p:sp>
        <p:nvSpPr>
          <p:cNvPr id="24" name="Rectangle 2"/>
          <p:cNvSpPr txBox="1">
            <a:spLocks noChangeArrowheads="1"/>
          </p:cNvSpPr>
          <p:nvPr/>
        </p:nvSpPr>
        <p:spPr>
          <a:xfrm>
            <a:off x="152400" y="152400"/>
            <a:ext cx="8839200" cy="685800"/>
          </a:xfrm>
          <a:prstGeom prst="rect">
            <a:avLst/>
          </a:prstGeom>
        </p:spPr>
        <p:txBody>
          <a:bodyPr/>
          <a:lstStyle/>
          <a:p>
            <a:pPr algn="ctr">
              <a:defRPr/>
            </a:pPr>
            <a:r>
              <a:rPr lang="en-US" sz="2800" kern="0" dirty="0" err="1">
                <a:solidFill>
                  <a:srgbClr val="0000FF"/>
                </a:solidFill>
                <a:latin typeface="+mj-lt"/>
                <a:ea typeface="+mj-ea"/>
                <a:cs typeface="+mj-cs"/>
              </a:rPr>
              <a:t>Trộn</a:t>
            </a:r>
            <a:r>
              <a:rPr lang="en-US" sz="2800" kern="0" dirty="0">
                <a:solidFill>
                  <a:srgbClr val="0000FF"/>
                </a:solidFill>
                <a:latin typeface="+mj-lt"/>
                <a:ea typeface="+mj-ea"/>
                <a:cs typeface="+mj-cs"/>
              </a:rPr>
              <a:t> </a:t>
            </a:r>
            <a:r>
              <a:rPr lang="en-US" sz="2800" kern="0" dirty="0" err="1">
                <a:solidFill>
                  <a:srgbClr val="0000FF"/>
                </a:solidFill>
                <a:latin typeface="+mj-lt"/>
                <a:ea typeface="+mj-ea"/>
                <a:cs typeface="+mj-cs"/>
              </a:rPr>
              <a:t>thực</a:t>
            </a:r>
            <a:r>
              <a:rPr lang="en-US" sz="2800" kern="0" dirty="0">
                <a:solidFill>
                  <a:srgbClr val="0000FF"/>
                </a:solidFill>
                <a:latin typeface="+mj-lt"/>
                <a:ea typeface="+mj-ea"/>
                <a:cs typeface="+mj-cs"/>
              </a:rPr>
              <a:t> </a:t>
            </a:r>
            <a:r>
              <a:rPr lang="en-US" sz="2800" kern="0" dirty="0" err="1">
                <a:solidFill>
                  <a:srgbClr val="0000FF"/>
                </a:solidFill>
                <a:latin typeface="+mj-lt"/>
                <a:ea typeface="+mj-ea"/>
                <a:cs typeface="+mj-cs"/>
              </a:rPr>
              <a:t>phẩm</a:t>
            </a:r>
            <a:r>
              <a:rPr lang="en-US" sz="2800" kern="0" dirty="0">
                <a:solidFill>
                  <a:srgbClr val="0000FF"/>
                </a:solidFill>
                <a:latin typeface="+mj-lt"/>
                <a:ea typeface="+mj-ea"/>
                <a:cs typeface="+mj-cs"/>
              </a:rPr>
              <a:t> </a:t>
            </a:r>
            <a:r>
              <a:rPr lang="en-US" sz="2800" kern="0" dirty="0" err="1">
                <a:solidFill>
                  <a:srgbClr val="0000FF"/>
                </a:solidFill>
                <a:latin typeface="+mj-lt"/>
                <a:ea typeface="+mj-ea"/>
                <a:cs typeface="+mj-cs"/>
              </a:rPr>
              <a:t>với</a:t>
            </a:r>
            <a:r>
              <a:rPr lang="en-US" sz="2800" kern="0" dirty="0">
                <a:solidFill>
                  <a:srgbClr val="0000FF"/>
                </a:solidFill>
                <a:latin typeface="+mj-lt"/>
                <a:ea typeface="+mj-ea"/>
                <a:cs typeface="+mj-cs"/>
              </a:rPr>
              <a:t> </a:t>
            </a:r>
            <a:r>
              <a:rPr lang="en-US" sz="2800" kern="0" dirty="0" err="1">
                <a:solidFill>
                  <a:srgbClr val="0000FF"/>
                </a:solidFill>
                <a:latin typeface="+mj-lt"/>
                <a:ea typeface="+mj-ea"/>
                <a:cs typeface="+mj-cs"/>
              </a:rPr>
              <a:t>dầu</a:t>
            </a:r>
            <a:r>
              <a:rPr lang="en-US" sz="2800" kern="0" dirty="0">
                <a:solidFill>
                  <a:srgbClr val="0000FF"/>
                </a:solidFill>
                <a:latin typeface="+mj-lt"/>
                <a:ea typeface="+mj-ea"/>
                <a:cs typeface="+mj-cs"/>
              </a:rPr>
              <a:t> </a:t>
            </a:r>
            <a:r>
              <a:rPr lang="en-US" sz="2800" kern="0" dirty="0" err="1">
                <a:solidFill>
                  <a:srgbClr val="0000FF"/>
                </a:solidFill>
                <a:latin typeface="+mj-lt"/>
                <a:ea typeface="+mj-ea"/>
                <a:cs typeface="+mj-cs"/>
              </a:rPr>
              <a:t>ăn</a:t>
            </a:r>
            <a:r>
              <a:rPr lang="en-US" sz="2800" kern="0" dirty="0">
                <a:solidFill>
                  <a:srgbClr val="0000FF"/>
                </a:solidFill>
                <a:latin typeface="+mj-lt"/>
                <a:ea typeface="+mj-ea"/>
                <a:cs typeface="+mj-cs"/>
              </a:rPr>
              <a:t>, </a:t>
            </a:r>
            <a:r>
              <a:rPr lang="en-US" sz="2800" kern="0" dirty="0" err="1">
                <a:solidFill>
                  <a:srgbClr val="0000FF"/>
                </a:solidFill>
                <a:latin typeface="+mj-lt"/>
                <a:ea typeface="+mj-ea"/>
                <a:cs typeface="+mj-cs"/>
              </a:rPr>
              <a:t>giấm</a:t>
            </a:r>
            <a:r>
              <a:rPr lang="en-US" sz="2800" kern="0" dirty="0">
                <a:solidFill>
                  <a:srgbClr val="0000FF"/>
                </a:solidFill>
                <a:latin typeface="+mj-lt"/>
                <a:ea typeface="+mj-ea"/>
                <a:cs typeface="+mj-cs"/>
              </a:rPr>
              <a:t>, </a:t>
            </a:r>
            <a:r>
              <a:rPr lang="en-US" sz="2800" kern="0" dirty="0" err="1">
                <a:solidFill>
                  <a:srgbClr val="0000FF"/>
                </a:solidFill>
                <a:latin typeface="+mj-lt"/>
                <a:ea typeface="+mj-ea"/>
                <a:cs typeface="+mj-cs"/>
              </a:rPr>
              <a:t>đường</a:t>
            </a:r>
            <a:r>
              <a:rPr lang="en-US" sz="2800" kern="0" dirty="0">
                <a:solidFill>
                  <a:srgbClr val="0000FF"/>
                </a:solidFill>
                <a:latin typeface="+mj-lt"/>
                <a:ea typeface="+mj-ea"/>
                <a:cs typeface="+mj-cs"/>
              </a:rPr>
              <a:t>, </a:t>
            </a:r>
            <a:r>
              <a:rPr lang="en-US" sz="2800" kern="0" dirty="0" err="1">
                <a:solidFill>
                  <a:srgbClr val="0000FF"/>
                </a:solidFill>
                <a:latin typeface="+mj-lt"/>
                <a:ea typeface="+mj-ea"/>
                <a:cs typeface="+mj-cs"/>
              </a:rPr>
              <a:t>muối</a:t>
            </a:r>
            <a:r>
              <a:rPr lang="en-US" sz="2800" kern="0" dirty="0">
                <a:solidFill>
                  <a:srgbClr val="0000FF"/>
                </a:solidFill>
                <a:latin typeface="+mj-lt"/>
                <a:ea typeface="+mj-ea"/>
                <a:cs typeface="+mj-cs"/>
              </a:rPr>
              <a:t>, </a:t>
            </a:r>
            <a:r>
              <a:rPr lang="en-US" sz="2800" kern="0" dirty="0" err="1">
                <a:solidFill>
                  <a:srgbClr val="0000FF"/>
                </a:solidFill>
                <a:latin typeface="+mj-lt"/>
                <a:ea typeface="+mj-ea"/>
                <a:cs typeface="+mj-cs"/>
              </a:rPr>
              <a:t>tiêu</a:t>
            </a:r>
            <a:r>
              <a:rPr lang="en-US" sz="2800" kern="0" dirty="0">
                <a:solidFill>
                  <a:srgbClr val="0000FF"/>
                </a:solidFill>
                <a:latin typeface="+mj-lt"/>
                <a:ea typeface="+mj-ea"/>
                <a:cs typeface="+mj-cs"/>
              </a:rPr>
              <a:t>.</a:t>
            </a:r>
          </a:p>
        </p:txBody>
      </p:sp>
      <p:sp>
        <p:nvSpPr>
          <p:cNvPr id="25" name="Line 4"/>
          <p:cNvSpPr>
            <a:spLocks noChangeShapeType="1"/>
          </p:cNvSpPr>
          <p:nvPr/>
        </p:nvSpPr>
        <p:spPr bwMode="auto">
          <a:xfrm flipH="1" flipV="1">
            <a:off x="6103938" y="4899025"/>
            <a:ext cx="601662" cy="539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4"/>
          <p:cNvSpPr>
            <a:spLocks noChangeShapeType="1"/>
          </p:cNvSpPr>
          <p:nvPr/>
        </p:nvSpPr>
        <p:spPr bwMode="auto">
          <a:xfrm>
            <a:off x="2362200" y="4449763"/>
            <a:ext cx="685800" cy="460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002747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1066800"/>
            <a:ext cx="8991600" cy="1143000"/>
          </a:xfrm>
        </p:spPr>
        <p:txBody>
          <a:bodyPr>
            <a:normAutofit/>
          </a:bodyPr>
          <a:lstStyle/>
          <a:p>
            <a:pPr eaLnBrk="1" hangingPunct="1"/>
            <a:r>
              <a:rPr lang="en-US" sz="2800" dirty="0" err="1" smtClean="0">
                <a:solidFill>
                  <a:srgbClr val="0000FF"/>
                </a:solidFill>
                <a:latin typeface="Times New Roman" pitchFamily="18" charset="0"/>
                <a:cs typeface="Times New Roman" pitchFamily="18" charset="0"/>
              </a:rPr>
              <a:t>Trộn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5 – 10 </a:t>
            </a:r>
            <a:r>
              <a:rPr lang="en-US" sz="2800" dirty="0" err="1" smtClean="0">
                <a:solidFill>
                  <a:srgbClr val="0000FF"/>
                </a:solidFill>
                <a:latin typeface="Times New Roman" pitchFamily="18" charset="0"/>
                <a:cs typeface="Times New Roman" pitchFamily="18" charset="0"/>
              </a:rPr>
              <a:t>phút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phẩm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ngấm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ngọt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béo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giấm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bớt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mùi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ban </a:t>
            </a:r>
            <a:r>
              <a:rPr lang="en-US" sz="2800" dirty="0" err="1" smtClean="0">
                <a:solidFill>
                  <a:srgbClr val="0000FF"/>
                </a:solidFill>
                <a:latin typeface="Times New Roman" pitchFamily="18" charset="0"/>
                <a:cs typeface="Times New Roman" pitchFamily="18" charset="0"/>
              </a:rPr>
              <a:t>đầu</a:t>
            </a:r>
            <a:r>
              <a:rPr lang="en-US" sz="2800" dirty="0" smtClean="0">
                <a:solidFill>
                  <a:srgbClr val="0000FF"/>
                </a:solidFill>
                <a:latin typeface="Times New Roman" pitchFamily="18" charset="0"/>
                <a:cs typeface="Times New Roman" pitchFamily="18" charset="0"/>
              </a:rPr>
              <a:t>.</a:t>
            </a:r>
          </a:p>
        </p:txBody>
      </p:sp>
      <p:pic>
        <p:nvPicPr>
          <p:cNvPr id="15363" name="Picture 6" descr="C:\Users\Administrator\Desktop\Cooking 2014-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2286000"/>
            <a:ext cx="91551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Callout 2"/>
          <p:cNvSpPr>
            <a:spLocks noChangeArrowheads="1"/>
          </p:cNvSpPr>
          <p:nvPr/>
        </p:nvSpPr>
        <p:spPr bwMode="auto">
          <a:xfrm>
            <a:off x="1219200" y="0"/>
            <a:ext cx="6172200" cy="1066800"/>
          </a:xfrm>
          <a:prstGeom prst="wedgeEllipseCallout">
            <a:avLst>
              <a:gd name="adj1" fmla="val -13426"/>
              <a:gd name="adj2" fmla="val 38889"/>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lgn="ctr"/>
            <a:r>
              <a:rPr lang="en-US" sz="2800" b="1" dirty="0" err="1"/>
              <a:t>Tại</a:t>
            </a:r>
            <a:r>
              <a:rPr lang="en-US" sz="2800" b="1" dirty="0"/>
              <a:t> </a:t>
            </a:r>
            <a:r>
              <a:rPr lang="en-US" sz="2800" b="1" dirty="0" err="1"/>
              <a:t>sao</a:t>
            </a:r>
            <a:r>
              <a:rPr lang="en-US" sz="2800" b="1" dirty="0"/>
              <a:t> </a:t>
            </a:r>
            <a:r>
              <a:rPr lang="en-US" sz="2800" b="1" dirty="0" err="1"/>
              <a:t>phải</a:t>
            </a:r>
            <a:r>
              <a:rPr lang="en-US" sz="2800" b="1" dirty="0"/>
              <a:t> </a:t>
            </a:r>
            <a:r>
              <a:rPr lang="en-US" sz="2800" b="1" dirty="0" err="1"/>
              <a:t>trộn</a:t>
            </a:r>
            <a:r>
              <a:rPr lang="en-US" sz="2800" b="1" dirty="0"/>
              <a:t> </a:t>
            </a:r>
            <a:r>
              <a:rPr lang="en-US" sz="2800" b="1" dirty="0" err="1"/>
              <a:t>trước</a:t>
            </a:r>
            <a:r>
              <a:rPr lang="en-US" sz="2800" b="1" dirty="0"/>
              <a:t> </a:t>
            </a:r>
            <a:r>
              <a:rPr lang="en-US" sz="2800" b="1" dirty="0" err="1"/>
              <a:t>khi</a:t>
            </a:r>
            <a:r>
              <a:rPr lang="en-US" sz="2800" b="1" dirty="0"/>
              <a:t> </a:t>
            </a:r>
            <a:r>
              <a:rPr lang="en-US" sz="2800" b="1" dirty="0" err="1"/>
              <a:t>ăn</a:t>
            </a:r>
            <a:r>
              <a:rPr lang="en-US" sz="2800" b="1" dirty="0"/>
              <a:t> 5 – 10 </a:t>
            </a:r>
            <a:r>
              <a:rPr lang="en-US" sz="2800" b="1" dirty="0" err="1"/>
              <a:t>phút</a:t>
            </a:r>
            <a:r>
              <a:rPr lang="en-US" sz="2800" b="1" dirty="0"/>
              <a:t> ?</a:t>
            </a:r>
          </a:p>
        </p:txBody>
      </p:sp>
    </p:spTree>
    <p:extLst>
      <p:ext uri="{BB962C8B-B14F-4D97-AF65-F5344CB8AC3E}">
        <p14:creationId xmlns:p14="http://schemas.microsoft.com/office/powerpoint/2010/main" val="2950518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304800" y="762000"/>
            <a:ext cx="8458200" cy="4800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4000" dirty="0" smtClean="0">
                <a:solidFill>
                  <a:schemeClr val="tx1"/>
                </a:solidFill>
              </a:rPr>
              <a:t>Giai đoạn 3: Trình bày</a:t>
            </a:r>
          </a:p>
          <a:p>
            <a:pPr algn="ctr"/>
            <a:r>
              <a:rPr lang="vi-VN" sz="3200" dirty="0" smtClean="0">
                <a:solidFill>
                  <a:schemeClr val="tx1"/>
                </a:solidFill>
              </a:rPr>
              <a:t>- Xếp hỗn hợp vào dĩa, chọn một ít cà chua bày xung quanh, trên để hành tây và trên cùng là thịt bò sắp vào giữa đĩa rau. Trang trí rau thơm, ớt tỉa hoa</a:t>
            </a:r>
            <a:endParaRPr lang="vi-VN" sz="3200" dirty="0">
              <a:solidFill>
                <a:schemeClr val="tx1"/>
              </a:solidFill>
            </a:endParaRPr>
          </a:p>
        </p:txBody>
      </p:sp>
    </p:spTree>
    <p:extLst>
      <p:ext uri="{BB962C8B-B14F-4D97-AF65-F5344CB8AC3E}">
        <p14:creationId xmlns:p14="http://schemas.microsoft.com/office/powerpoint/2010/main" val="3386694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219200" y="133350"/>
            <a:ext cx="6477000" cy="715963"/>
          </a:xfrm>
        </p:spPr>
        <p:txBody>
          <a:bodyPr/>
          <a:lstStyle/>
          <a:p>
            <a:pPr eaLnBrk="1" hangingPunct="1"/>
            <a:r>
              <a:rPr lang="en-US" sz="3600" smtClean="0">
                <a:solidFill>
                  <a:srgbClr val="0000FF"/>
                </a:solidFill>
              </a:rPr>
              <a:t>Trình bày đẹp, sáng tạo.</a:t>
            </a:r>
          </a:p>
        </p:txBody>
      </p:sp>
      <p:pic>
        <p:nvPicPr>
          <p:cNvPr id="28678" name="Picture 6" descr="saladtrondauda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3403600"/>
            <a:ext cx="3962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C:\Users\Administrator\Desktop\Xa-lach-tron-giau-dam-may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75" y="3436938"/>
            <a:ext cx="4648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C:\Users\Administrator\Desktop\97438404157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9138" y="838200"/>
            <a:ext cx="4962525"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9006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THANH TAI\My Documents\Downloads\goi_buoi_chay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837627"/>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2"/>
          <p:cNvSpPr txBox="1">
            <a:spLocks noGrp="1"/>
          </p:cNvSpPr>
          <p:nvPr/>
        </p:nvSpPr>
        <p:spPr bwMode="auto">
          <a:xfrm>
            <a:off x="2257425" y="6248400"/>
            <a:ext cx="34559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000">
                <a:latin typeface="Arial" charset="0"/>
                <a:cs typeface="Arial" charset="0"/>
              </a:rPr>
              <a:t>Đồng Thị Phương Thảo_THCS Bình Hưng Hòa</a:t>
            </a:r>
          </a:p>
        </p:txBody>
      </p:sp>
      <p:sp>
        <p:nvSpPr>
          <p:cNvPr id="26626" name="Rectangle 2"/>
          <p:cNvSpPr>
            <a:spLocks noGrp="1" noChangeArrowheads="1"/>
          </p:cNvSpPr>
          <p:nvPr>
            <p:ph type="title" idx="4294967295"/>
          </p:nvPr>
        </p:nvSpPr>
        <p:spPr/>
        <p:txBody>
          <a:bodyPr/>
          <a:lstStyle/>
          <a:p>
            <a:pPr eaLnBrk="1" hangingPunct="1"/>
            <a:endParaRPr lang="vi-VN" smtClean="0">
              <a:effectLst>
                <a:outerShdw blurRad="38100" dist="38100" dir="2700000" algn="tl">
                  <a:srgbClr val="FFFFFF"/>
                </a:outerShdw>
              </a:effectLst>
            </a:endParaRPr>
          </a:p>
        </p:txBody>
      </p:sp>
      <p:pic>
        <p:nvPicPr>
          <p:cNvPr id="26628" name="Picture 4" descr="saladtrondauda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4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descr="IMG_2313_1024%5B1%5D"/>
          <p:cNvPicPr>
            <a:picLocks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4114800" y="0"/>
            <a:ext cx="5029200" cy="3733800"/>
          </a:xfrm>
          <a:noFill/>
        </p:spPr>
      </p:pic>
      <p:pic>
        <p:nvPicPr>
          <p:cNvPr id="26633" name="Picture 9" descr="Salad dầu giấm  trộn mayonnaise \:D/ by Trangel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657600"/>
            <a:ext cx="5029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8" y="3657600"/>
            <a:ext cx="4111172"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Tree>
    <p:extLst>
      <p:ext uri="{BB962C8B-B14F-4D97-AF65-F5344CB8AC3E}">
        <p14:creationId xmlns:p14="http://schemas.microsoft.com/office/powerpoint/2010/main" val="2102610487"/>
      </p:ext>
    </p:extLst>
  </p:cSld>
  <p:clrMapOvr>
    <a:masterClrMapping/>
  </p:clrMapOvr>
  <p:transition advTm="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42109" y="1447800"/>
            <a:ext cx="7239000" cy="3276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600" b="1" dirty="0" smtClean="0">
                <a:solidFill>
                  <a:schemeClr val="tx1"/>
                </a:solidFill>
              </a:rPr>
              <a:t>III. Yêu cầu kĩ thuật:</a:t>
            </a:r>
          </a:p>
          <a:p>
            <a:pPr algn="ctr"/>
            <a:r>
              <a:rPr lang="vi-VN" sz="3200" dirty="0" smtClean="0">
                <a:solidFill>
                  <a:schemeClr val="tx1"/>
                </a:solidFill>
              </a:rPr>
              <a:t>- Rau xà lách giòn, không dập nát.</a:t>
            </a:r>
          </a:p>
          <a:p>
            <a:pPr algn="ctr"/>
            <a:r>
              <a:rPr lang="vi-VN" sz="3200" dirty="0" smtClean="0">
                <a:solidFill>
                  <a:schemeClr val="tx1"/>
                </a:solidFill>
              </a:rPr>
              <a:t>- Có vị thơm, chua dịu, ngọt, mặn, vừa ăn.</a:t>
            </a:r>
          </a:p>
          <a:p>
            <a:pPr algn="ctr"/>
            <a:r>
              <a:rPr lang="vi-VN" sz="3200" dirty="0" smtClean="0">
                <a:solidFill>
                  <a:schemeClr val="tx1"/>
                </a:solidFill>
              </a:rPr>
              <a:t>- Trang trí đẹp mắt, hấp dẫn.</a:t>
            </a:r>
            <a:endParaRPr lang="vi-VN" sz="3200" dirty="0">
              <a:solidFill>
                <a:schemeClr val="tx1"/>
              </a:solidFill>
            </a:endParaRPr>
          </a:p>
        </p:txBody>
      </p:sp>
    </p:spTree>
    <p:extLst>
      <p:ext uri="{BB962C8B-B14F-4D97-AF65-F5344CB8AC3E}">
        <p14:creationId xmlns:p14="http://schemas.microsoft.com/office/powerpoint/2010/main" val="3616681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0" y="87313"/>
            <a:ext cx="9144000" cy="6770687"/>
            <a:chOff x="0" y="76200"/>
            <a:chExt cx="9144000" cy="6770913"/>
          </a:xfrm>
        </p:grpSpPr>
        <p:pic>
          <p:nvPicPr>
            <p:cNvPr id="9220" name="Picture 4" descr="C:\Users\Administrator\Desktop\7_869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C:\Users\Administrator\Desktop\xa-lach-tron-dau-gia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76200"/>
              <a:ext cx="4648200" cy="347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C:\Users\Administrator\Desktop\recipe15021-6356702370846152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61656"/>
              <a:ext cx="4495800" cy="338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descr="C:\Users\Administrator\Desktop\Rau-cang-cua-tron-giau-dam-cho-bua-an-giam-can-them-ngon-mieng-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534229"/>
              <a:ext cx="4648200" cy="331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Oval Callout 2"/>
          <p:cNvSpPr>
            <a:spLocks noChangeArrowheads="1"/>
          </p:cNvSpPr>
          <p:nvPr/>
        </p:nvSpPr>
        <p:spPr bwMode="auto">
          <a:xfrm>
            <a:off x="1143000" y="2362200"/>
            <a:ext cx="7467600" cy="1693770"/>
          </a:xfrm>
          <a:prstGeom prst="wedgeEllipseCallout">
            <a:avLst>
              <a:gd name="adj1" fmla="val -11713"/>
              <a:gd name="adj2" fmla="val 45671"/>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r>
              <a:rPr lang="en-US" sz="2800" b="1" dirty="0" err="1">
                <a:solidFill>
                  <a:srgbClr val="161645"/>
                </a:solidFill>
              </a:rPr>
              <a:t>Em</a:t>
            </a:r>
            <a:r>
              <a:rPr lang="en-US" sz="2800" b="1" dirty="0">
                <a:solidFill>
                  <a:srgbClr val="161645"/>
                </a:solidFill>
              </a:rPr>
              <a:t> </a:t>
            </a:r>
            <a:r>
              <a:rPr lang="en-US" sz="2800" b="1" dirty="0" err="1">
                <a:solidFill>
                  <a:srgbClr val="161645"/>
                </a:solidFill>
              </a:rPr>
              <a:t>hãy</a:t>
            </a:r>
            <a:r>
              <a:rPr lang="en-US" sz="2800" b="1" dirty="0">
                <a:solidFill>
                  <a:srgbClr val="161645"/>
                </a:solidFill>
              </a:rPr>
              <a:t> </a:t>
            </a:r>
            <a:r>
              <a:rPr lang="en-US" sz="2800" b="1" dirty="0" err="1">
                <a:solidFill>
                  <a:srgbClr val="161645"/>
                </a:solidFill>
              </a:rPr>
              <a:t>kể</a:t>
            </a:r>
            <a:r>
              <a:rPr lang="en-US" sz="2800" b="1" dirty="0">
                <a:solidFill>
                  <a:srgbClr val="161645"/>
                </a:solidFill>
              </a:rPr>
              <a:t> </a:t>
            </a:r>
            <a:r>
              <a:rPr lang="en-US" sz="2800" b="1" dirty="0" err="1">
                <a:solidFill>
                  <a:srgbClr val="161645"/>
                </a:solidFill>
              </a:rPr>
              <a:t>tên</a:t>
            </a:r>
            <a:r>
              <a:rPr lang="en-US" sz="2800" b="1" dirty="0">
                <a:solidFill>
                  <a:srgbClr val="161645"/>
                </a:solidFill>
              </a:rPr>
              <a:t> </a:t>
            </a:r>
            <a:r>
              <a:rPr lang="en-US" sz="2800" b="1" dirty="0" err="1">
                <a:solidFill>
                  <a:srgbClr val="161645"/>
                </a:solidFill>
              </a:rPr>
              <a:t>những</a:t>
            </a:r>
            <a:r>
              <a:rPr lang="en-US" sz="2800" b="1" dirty="0">
                <a:solidFill>
                  <a:srgbClr val="161645"/>
                </a:solidFill>
              </a:rPr>
              <a:t> </a:t>
            </a:r>
            <a:r>
              <a:rPr lang="en-US" sz="2800" b="1" dirty="0" err="1">
                <a:solidFill>
                  <a:srgbClr val="161645"/>
                </a:solidFill>
              </a:rPr>
              <a:t>thực</a:t>
            </a:r>
            <a:r>
              <a:rPr lang="en-US" sz="2800" b="1" dirty="0">
                <a:solidFill>
                  <a:srgbClr val="161645"/>
                </a:solidFill>
              </a:rPr>
              <a:t> </a:t>
            </a:r>
            <a:r>
              <a:rPr lang="en-US" sz="2800" b="1" dirty="0" err="1">
                <a:solidFill>
                  <a:srgbClr val="161645"/>
                </a:solidFill>
              </a:rPr>
              <a:t>phẩm</a:t>
            </a:r>
            <a:r>
              <a:rPr lang="en-US" sz="2800" b="1" dirty="0">
                <a:solidFill>
                  <a:srgbClr val="161645"/>
                </a:solidFill>
              </a:rPr>
              <a:t> </a:t>
            </a:r>
            <a:r>
              <a:rPr lang="en-US" sz="2800" b="1" dirty="0" err="1">
                <a:solidFill>
                  <a:srgbClr val="161645"/>
                </a:solidFill>
              </a:rPr>
              <a:t>dùng</a:t>
            </a:r>
            <a:r>
              <a:rPr lang="en-US" sz="2800" b="1" dirty="0">
                <a:solidFill>
                  <a:srgbClr val="161645"/>
                </a:solidFill>
              </a:rPr>
              <a:t> </a:t>
            </a:r>
            <a:r>
              <a:rPr lang="en-US" sz="2800" b="1" dirty="0" err="1">
                <a:solidFill>
                  <a:srgbClr val="161645"/>
                </a:solidFill>
              </a:rPr>
              <a:t>trộn</a:t>
            </a:r>
            <a:r>
              <a:rPr lang="en-US" sz="2800" b="1" dirty="0">
                <a:solidFill>
                  <a:srgbClr val="161645"/>
                </a:solidFill>
              </a:rPr>
              <a:t> </a:t>
            </a:r>
            <a:r>
              <a:rPr lang="en-US" sz="2800" b="1" dirty="0" err="1">
                <a:solidFill>
                  <a:srgbClr val="161645"/>
                </a:solidFill>
              </a:rPr>
              <a:t>dầu</a:t>
            </a:r>
            <a:r>
              <a:rPr lang="en-US" sz="2800" b="1" dirty="0">
                <a:solidFill>
                  <a:srgbClr val="161645"/>
                </a:solidFill>
              </a:rPr>
              <a:t> </a:t>
            </a:r>
            <a:r>
              <a:rPr lang="en-US" sz="2800" b="1" dirty="0" err="1">
                <a:solidFill>
                  <a:srgbClr val="161645"/>
                </a:solidFill>
              </a:rPr>
              <a:t>giấm</a:t>
            </a:r>
            <a:r>
              <a:rPr lang="en-US" sz="2800" b="1" dirty="0">
                <a:solidFill>
                  <a:srgbClr val="161645"/>
                </a:solidFill>
              </a:rPr>
              <a:t> ở </a:t>
            </a:r>
            <a:r>
              <a:rPr lang="en-US" sz="2800" b="1" dirty="0" err="1">
                <a:solidFill>
                  <a:srgbClr val="161645"/>
                </a:solidFill>
              </a:rPr>
              <a:t>địa</a:t>
            </a:r>
            <a:r>
              <a:rPr lang="en-US" sz="2800" b="1" dirty="0">
                <a:solidFill>
                  <a:srgbClr val="161645"/>
                </a:solidFill>
              </a:rPr>
              <a:t> </a:t>
            </a:r>
            <a:r>
              <a:rPr lang="en-US" sz="2800" b="1" dirty="0" err="1">
                <a:solidFill>
                  <a:srgbClr val="161645"/>
                </a:solidFill>
              </a:rPr>
              <a:t>phương</a:t>
            </a:r>
            <a:r>
              <a:rPr lang="en-US" sz="2800" b="1" dirty="0">
                <a:solidFill>
                  <a:srgbClr val="161645"/>
                </a:solidFill>
              </a:rPr>
              <a:t> </a:t>
            </a:r>
            <a:r>
              <a:rPr lang="en-US" sz="2800" b="1" dirty="0" err="1">
                <a:solidFill>
                  <a:srgbClr val="161645"/>
                </a:solidFill>
              </a:rPr>
              <a:t>mà</a:t>
            </a:r>
            <a:r>
              <a:rPr lang="en-US" sz="2800" b="1" dirty="0">
                <a:solidFill>
                  <a:srgbClr val="161645"/>
                </a:solidFill>
              </a:rPr>
              <a:t> </a:t>
            </a:r>
            <a:r>
              <a:rPr lang="en-US" sz="2800" b="1" dirty="0" err="1">
                <a:solidFill>
                  <a:srgbClr val="161645"/>
                </a:solidFill>
              </a:rPr>
              <a:t>em</a:t>
            </a:r>
            <a:r>
              <a:rPr lang="en-US" sz="2800" b="1" dirty="0">
                <a:solidFill>
                  <a:srgbClr val="161645"/>
                </a:solidFill>
              </a:rPr>
              <a:t> </a:t>
            </a:r>
            <a:r>
              <a:rPr lang="en-US" sz="2800" b="1" dirty="0" err="1">
                <a:solidFill>
                  <a:srgbClr val="161645"/>
                </a:solidFill>
              </a:rPr>
              <a:t>biết</a:t>
            </a:r>
            <a:r>
              <a:rPr lang="en-US" sz="2800" b="1" dirty="0">
                <a:solidFill>
                  <a:srgbClr val="161645"/>
                </a:solidFill>
              </a:rPr>
              <a:t> ?</a:t>
            </a:r>
          </a:p>
        </p:txBody>
      </p:sp>
    </p:spTree>
    <p:extLst>
      <p:ext uri="{BB962C8B-B14F-4D97-AF65-F5344CB8AC3E}">
        <p14:creationId xmlns:p14="http://schemas.microsoft.com/office/powerpoint/2010/main" val="2137349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0"/>
            <a:ext cx="8229600" cy="990600"/>
          </a:xfrm>
        </p:spPr>
        <p:txBody>
          <a:bodyPr>
            <a:normAutofit fontScale="90000"/>
          </a:bodyPr>
          <a:lstStyle/>
          <a:p>
            <a:pPr eaLnBrk="1" hangingPunct="1"/>
            <a:r>
              <a:rPr lang="en-US" sz="3200" b="1" dirty="0" smtClean="0"/>
              <a:t>I </a:t>
            </a:r>
            <a:r>
              <a:rPr lang="en-US" sz="3200" b="1" dirty="0" err="1" smtClean="0"/>
              <a:t>Nguyên</a:t>
            </a:r>
            <a:r>
              <a:rPr lang="en-US" sz="3200" b="1" dirty="0" smtClean="0"/>
              <a:t> </a:t>
            </a:r>
            <a:r>
              <a:rPr lang="en-US" sz="3200" b="1" dirty="0" err="1" smtClean="0"/>
              <a:t>liệu</a:t>
            </a:r>
            <a:r>
              <a:rPr lang="en-US" sz="3200" b="1" dirty="0" smtClean="0"/>
              <a:t> </a:t>
            </a:r>
            <a:r>
              <a:rPr lang="en-US" sz="3200" dirty="0" smtClean="0"/>
              <a:t/>
            </a:r>
            <a:br>
              <a:rPr lang="en-US" sz="3200" dirty="0" smtClean="0"/>
            </a:br>
            <a:r>
              <a:rPr lang="en-US" sz="3200" dirty="0" err="1" smtClean="0"/>
              <a:t>Chuẩn</a:t>
            </a:r>
            <a:r>
              <a:rPr lang="en-US" sz="3200" dirty="0" smtClean="0"/>
              <a:t> </a:t>
            </a:r>
            <a:r>
              <a:rPr lang="en-US" sz="3200" dirty="0" err="1" smtClean="0"/>
              <a:t>bị</a:t>
            </a:r>
            <a:r>
              <a:rPr lang="en-US" sz="3200" dirty="0" smtClean="0"/>
              <a:t> </a:t>
            </a:r>
            <a:r>
              <a:rPr lang="en-US" sz="3200" dirty="0" err="1" smtClean="0"/>
              <a:t>nguyên</a:t>
            </a:r>
            <a:r>
              <a:rPr lang="en-US" sz="3200" dirty="0" smtClean="0"/>
              <a:t> </a:t>
            </a:r>
            <a:r>
              <a:rPr lang="en-US" sz="3200" dirty="0" err="1" smtClean="0"/>
              <a:t>liệu,làm</a:t>
            </a:r>
            <a:r>
              <a:rPr lang="en-US" sz="3200" dirty="0" smtClean="0"/>
              <a:t> </a:t>
            </a:r>
            <a:r>
              <a:rPr lang="en-US" sz="3200" dirty="0" err="1" smtClean="0"/>
              <a:t>sạch</a:t>
            </a:r>
            <a:r>
              <a:rPr lang="en-US" sz="3200" dirty="0" smtClean="0"/>
              <a:t>.</a:t>
            </a:r>
          </a:p>
        </p:txBody>
      </p:sp>
      <p:pic>
        <p:nvPicPr>
          <p:cNvPr id="36" name="Picture 35" descr="DSC03911.JPG"/>
          <p:cNvPicPr>
            <a:picLocks noChangeAspect="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648200" y="1066800"/>
            <a:ext cx="4495800" cy="5867400"/>
          </a:xfrm>
          <a:noFill/>
        </p:spPr>
      </p:pic>
      <p:pic>
        <p:nvPicPr>
          <p:cNvPr id="27659" name="Picture 11" descr="at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4648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4174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hanh-tay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04800"/>
            <a:ext cx="1981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 descr="xalach ca chua 2.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819400"/>
            <a:ext cx="1981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DSC03946.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743200"/>
            <a:ext cx="21050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C03949.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457200"/>
            <a:ext cx="2895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C03934.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9600" y="4953000"/>
            <a:ext cx="1905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DSC0393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4876800"/>
            <a:ext cx="1684338"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Content Placeholder 3" descr="DSC03928.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48768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DSC03939.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162800" y="4724400"/>
            <a:ext cx="1828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Content Placeholder 5" descr="xlach.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28600" y="2743200"/>
            <a:ext cx="19812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RauXaLach.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52400" y="228600"/>
            <a:ext cx="1981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4425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79764" y="1676400"/>
            <a:ext cx="7772400" cy="2667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3600" b="1" dirty="0" smtClean="0">
                <a:solidFill>
                  <a:schemeClr val="tx1"/>
                </a:solidFill>
              </a:rPr>
              <a:t>II. Qui trình thực hiện:</a:t>
            </a:r>
          </a:p>
          <a:p>
            <a:pPr algn="ctr"/>
            <a:r>
              <a:rPr lang="vi-VN" sz="3200" b="1" dirty="0" smtClean="0">
                <a:solidFill>
                  <a:schemeClr val="tx1"/>
                </a:solidFill>
              </a:rPr>
              <a:t>Qui ước: </a:t>
            </a:r>
          </a:p>
          <a:p>
            <a:pPr algn="ctr"/>
            <a:r>
              <a:rPr lang="vi-VN" sz="3200" dirty="0" smtClean="0">
                <a:solidFill>
                  <a:schemeClr val="tx1"/>
                </a:solidFill>
              </a:rPr>
              <a:t>  M là muỗng canh hay muỗng ăn cơm.</a:t>
            </a:r>
          </a:p>
          <a:p>
            <a:pPr algn="ctr"/>
            <a:r>
              <a:rPr lang="vi-VN" sz="3200" dirty="0" smtClean="0">
                <a:solidFill>
                  <a:schemeClr val="tx1"/>
                </a:solidFill>
              </a:rPr>
              <a:t>  m  là muỗng nhỏ hay muỗng cà phê</a:t>
            </a:r>
            <a:endParaRPr lang="vi-VN" sz="3200" dirty="0">
              <a:solidFill>
                <a:schemeClr val="tx1"/>
              </a:solidFill>
            </a:endParaRPr>
          </a:p>
        </p:txBody>
      </p:sp>
    </p:spTree>
    <p:extLst>
      <p:ext uri="{BB962C8B-B14F-4D97-AF65-F5344CB8AC3E}">
        <p14:creationId xmlns:p14="http://schemas.microsoft.com/office/powerpoint/2010/main" val="3609370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27314" y="228600"/>
            <a:ext cx="7772400" cy="5943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3600" dirty="0" smtClean="0">
                <a:solidFill>
                  <a:schemeClr val="tx1"/>
                </a:solidFill>
              </a:rPr>
              <a:t>Giai đoạn 1: Chuẩn bị</a:t>
            </a:r>
          </a:p>
          <a:p>
            <a:pPr algn="ctr"/>
            <a:r>
              <a:rPr lang="vi-VN" sz="3200" dirty="0" smtClean="0">
                <a:solidFill>
                  <a:schemeClr val="tx1"/>
                </a:solidFill>
              </a:rPr>
              <a:t>- Rau xà lách: nhặt, rửa sạch, ngâm nước muối nhạt khoảng 10 phút  vớt ra cho ráo nước.</a:t>
            </a:r>
          </a:p>
          <a:p>
            <a:pPr algn="ctr"/>
            <a:r>
              <a:rPr lang="vi-VN" sz="3200" dirty="0" smtClean="0">
                <a:solidFill>
                  <a:schemeClr val="tx1"/>
                </a:solidFill>
              </a:rPr>
              <a:t>- Thịt bò: thái lát mỏng ngang xớ, ướp tiêu, xì dầu, xào chín (nếu có)</a:t>
            </a:r>
          </a:p>
          <a:p>
            <a:pPr algn="ctr"/>
            <a:r>
              <a:rPr lang="vi-VN" sz="3200" dirty="0" smtClean="0">
                <a:solidFill>
                  <a:schemeClr val="tx1"/>
                </a:solidFill>
              </a:rPr>
              <a:t>- Hành tây: bóc lớp vỏ khô, rửa sạch, thái mỏng, ngâm giấm đường (2 M giấm  + 1 M đường).</a:t>
            </a:r>
          </a:p>
          <a:p>
            <a:pPr algn="ctr"/>
            <a:r>
              <a:rPr lang="vi-VN" sz="3200" dirty="0" smtClean="0">
                <a:solidFill>
                  <a:schemeClr val="tx1"/>
                </a:solidFill>
              </a:rPr>
              <a:t>- Cà chua: rửa sạch, thái mỏng, ngâm giấm đường (2M giấm+1M đường).</a:t>
            </a:r>
            <a:endParaRPr lang="vi-VN" sz="3200" dirty="0">
              <a:solidFill>
                <a:schemeClr val="tx1"/>
              </a:solidFill>
            </a:endParaRPr>
          </a:p>
        </p:txBody>
      </p:sp>
    </p:spTree>
    <p:extLst>
      <p:ext uri="{BB962C8B-B14F-4D97-AF65-F5344CB8AC3E}">
        <p14:creationId xmlns:p14="http://schemas.microsoft.com/office/powerpoint/2010/main" val="395261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salad_ca_chua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876800"/>
            <a:ext cx="24844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xalachcachua5.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876800"/>
            <a:ext cx="2743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descr="xalachhanh tay.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819400"/>
            <a:ext cx="2389188"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descr="xalach hanh tay 2.jpe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667000"/>
            <a:ext cx="2627313"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xalach hanh tay4.jpe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476250"/>
            <a:ext cx="22098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5" descr="xlach.jpg"/>
          <p:cNvPicPr>
            <a:picLocks noChangeAspect="1"/>
          </p:cNvPicPr>
          <p:nvPr/>
        </p:nvPicPr>
        <p:blipFill>
          <a:blip r:embed="rId8">
            <a:extLst>
              <a:ext uri="{28A0092B-C50C-407E-A947-70E740481C1C}">
                <a14:useLocalDpi xmlns:a14="http://schemas.microsoft.com/office/drawing/2010/main" val="0"/>
              </a:ext>
            </a:extLst>
          </a:blip>
          <a:srcRect l="8025"/>
          <a:stretch>
            <a:fillRect/>
          </a:stretch>
        </p:blipFill>
        <p:spPr bwMode="auto">
          <a:xfrm>
            <a:off x="533400" y="533400"/>
            <a:ext cx="2286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318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981200"/>
            <a:ext cx="7543800" cy="1371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vi-VN" sz="3200" dirty="0" smtClean="0">
                <a:solidFill>
                  <a:schemeClr val="accent6">
                    <a:lumMod val="75000"/>
                  </a:schemeClr>
                </a:solidFill>
              </a:rPr>
              <a:t> </a:t>
            </a:r>
            <a:r>
              <a:rPr lang="vi-VN" sz="3200" dirty="0" smtClean="0">
                <a:solidFill>
                  <a:schemeClr val="tx1"/>
                </a:solidFill>
              </a:rPr>
              <a:t>Tại sao rau xà lách phải ngâm nước muối trước khi trộn? Phải để rau ráo nước?</a:t>
            </a:r>
            <a:endParaRPr lang="en-US" sz="3200" dirty="0">
              <a:solidFill>
                <a:schemeClr val="tx1"/>
              </a:solidFill>
            </a:endParaRPr>
          </a:p>
        </p:txBody>
      </p:sp>
    </p:spTree>
    <p:extLst>
      <p:ext uri="{BB962C8B-B14F-4D97-AF65-F5344CB8AC3E}">
        <p14:creationId xmlns:p14="http://schemas.microsoft.com/office/powerpoint/2010/main" val="568016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4800" y="228600"/>
            <a:ext cx="8458200" cy="6248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3200" dirty="0" smtClean="0">
                <a:solidFill>
                  <a:schemeClr val="tx1"/>
                </a:solidFill>
              </a:rPr>
              <a:t>Giai đoạn 2:  Chế biến</a:t>
            </a:r>
          </a:p>
          <a:p>
            <a:r>
              <a:rPr lang="vi-VN" sz="3200" dirty="0" smtClean="0">
                <a:solidFill>
                  <a:schemeClr val="tx1"/>
                </a:solidFill>
              </a:rPr>
              <a:t>- Làm nước trộn dầu giấm: 2M </a:t>
            </a:r>
            <a:r>
              <a:rPr lang="en-US" sz="3200" dirty="0" smtClean="0">
                <a:solidFill>
                  <a:schemeClr val="tx1"/>
                </a:solidFill>
              </a:rPr>
              <a:t>g</a:t>
            </a:r>
            <a:r>
              <a:rPr lang="vi-VN" sz="3200" dirty="0" smtClean="0">
                <a:solidFill>
                  <a:schemeClr val="tx1"/>
                </a:solidFill>
              </a:rPr>
              <a:t>iấm + 1M </a:t>
            </a:r>
            <a:r>
              <a:rPr lang="en-US" sz="3200" dirty="0">
                <a:solidFill>
                  <a:schemeClr val="tx1"/>
                </a:solidFill>
              </a:rPr>
              <a:t>đ</a:t>
            </a:r>
            <a:r>
              <a:rPr lang="vi-VN" sz="3200" dirty="0" smtClean="0">
                <a:solidFill>
                  <a:schemeClr val="tx1"/>
                </a:solidFill>
              </a:rPr>
              <a:t>ường + 1/2 m </a:t>
            </a:r>
            <a:r>
              <a:rPr lang="en-US" sz="3200" dirty="0" smtClean="0">
                <a:solidFill>
                  <a:schemeClr val="tx1"/>
                </a:solidFill>
              </a:rPr>
              <a:t>m</a:t>
            </a:r>
            <a:r>
              <a:rPr lang="vi-VN" sz="3200" dirty="0" smtClean="0">
                <a:solidFill>
                  <a:schemeClr val="tx1"/>
                </a:solidFill>
              </a:rPr>
              <a:t>uối,  khuấy đều, nêm có vị chua, ngọt, hơi mặn  cho tiếp vào hỗn hợp 1 M Dầu ăn + Tiêu + Tỏi phi vàng.</a:t>
            </a:r>
          </a:p>
          <a:p>
            <a:r>
              <a:rPr lang="vi-VN" sz="3200" dirty="0" smtClean="0">
                <a:solidFill>
                  <a:schemeClr val="tx1"/>
                </a:solidFill>
              </a:rPr>
              <a:t>- Trộn rau: cho xà lách + hành tây + cà chua vào một khay to, đỗ hỗn hợp dầu giấm vào trộn đều, nhẹ tay (để gia vị thấm vào rau và không bị giập nát))</a:t>
            </a:r>
          </a:p>
          <a:p>
            <a:r>
              <a:rPr lang="vi-VN" sz="3200" dirty="0" smtClean="0">
                <a:solidFill>
                  <a:schemeClr val="tx1"/>
                </a:solidFill>
              </a:rPr>
              <a:t>- Nếu muốn ăn kèm nguyên liệu động vật ta có thể dùng thịt bò xào hay trứng luộc, xúc xích, chả , trứng chiên tráng mỏng xắt sợi để tên mặt đĩa rau trộn,,..đều được.</a:t>
            </a:r>
            <a:endParaRPr lang="vi-VN" sz="3200" dirty="0">
              <a:solidFill>
                <a:schemeClr val="tx1"/>
              </a:solidFill>
            </a:endParaRPr>
          </a:p>
        </p:txBody>
      </p:sp>
    </p:spTree>
    <p:extLst>
      <p:ext uri="{BB962C8B-B14F-4D97-AF65-F5344CB8AC3E}">
        <p14:creationId xmlns:p14="http://schemas.microsoft.com/office/powerpoint/2010/main" val="2953114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489</Words>
  <Application>Microsoft Office PowerPoint</Application>
  <PresentationFormat>On-screen Show (4:3)</PresentationFormat>
  <Paragraphs>36</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I Nguyên liệu  Chuẩn bị nguyên liệu,làm sạch.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Trộn trước khi ăn 5 – 10 phút để thực phẩm ngấm vị chua, ngọt, béo của dầu, giấm, đường và giảm bớt mùi vị ban đầu.</vt:lpstr>
      <vt:lpstr>PowerPoint Presentation</vt:lpstr>
      <vt:lpstr>Trình bày đẹp, sáng tạo.</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cp:revision>
  <dcterms:created xsi:type="dcterms:W3CDTF">2020-04-10T05:08:50Z</dcterms:created>
  <dcterms:modified xsi:type="dcterms:W3CDTF">2020-04-10T05:24:43Z</dcterms:modified>
</cp:coreProperties>
</file>