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handoutMasterIdLst>
    <p:handoutMasterId r:id="rId30"/>
  </p:handoutMasterIdLst>
  <p:sldIdLst>
    <p:sldId id="281" r:id="rId2"/>
    <p:sldId id="256" r:id="rId3"/>
    <p:sldId id="257" r:id="rId4"/>
    <p:sldId id="258" r:id="rId5"/>
    <p:sldId id="259" r:id="rId6"/>
    <p:sldId id="282" r:id="rId7"/>
    <p:sldId id="260" r:id="rId8"/>
    <p:sldId id="261" r:id="rId9"/>
    <p:sldId id="262" r:id="rId10"/>
    <p:sldId id="263" r:id="rId11"/>
    <p:sldId id="264" r:id="rId12"/>
    <p:sldId id="265" r:id="rId13"/>
    <p:sldId id="266" r:id="rId14"/>
    <p:sldId id="267" r:id="rId15"/>
    <p:sldId id="268" r:id="rId16"/>
    <p:sldId id="269" r:id="rId17"/>
    <p:sldId id="284" r:id="rId18"/>
    <p:sldId id="270" r:id="rId19"/>
    <p:sldId id="271" r:id="rId20"/>
    <p:sldId id="272" r:id="rId21"/>
    <p:sldId id="273" r:id="rId22"/>
    <p:sldId id="274" r:id="rId23"/>
    <p:sldId id="275" r:id="rId24"/>
    <p:sldId id="276" r:id="rId25"/>
    <p:sldId id="277" r:id="rId26"/>
    <p:sldId id="278" r:id="rId27"/>
    <p:sldId id="283" r:id="rId28"/>
    <p:sldId id="285" r:id="rId29"/>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9628A5F4-788E-422F-B1B5-A40F5C30F79D}" type="datetimeFigureOut">
              <a:rPr lang="en-US" smtClean="0"/>
              <a:t>9/12/2018</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2CC7230D-C4D5-4524-96B9-AFAB06EC3CDF}" type="slidenum">
              <a:rPr lang="en-US" smtClean="0"/>
              <a:t>‹#›</a:t>
            </a:fld>
            <a:endParaRPr lang="en-US"/>
          </a:p>
        </p:txBody>
      </p:sp>
    </p:spTree>
    <p:extLst>
      <p:ext uri="{BB962C8B-B14F-4D97-AF65-F5344CB8AC3E}">
        <p14:creationId xmlns:p14="http://schemas.microsoft.com/office/powerpoint/2010/main" val="232962504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543F86-FE31-4685-852F-B2D07C7C9060}"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01CF2-C36A-45E6-B316-DA44689AC8BA}" type="slidenum">
              <a:rPr lang="en-US" smtClean="0"/>
              <a:t>‹#›</a:t>
            </a:fld>
            <a:endParaRPr lang="en-US"/>
          </a:p>
        </p:txBody>
      </p:sp>
    </p:spTree>
    <p:extLst>
      <p:ext uri="{BB962C8B-B14F-4D97-AF65-F5344CB8AC3E}">
        <p14:creationId xmlns:p14="http://schemas.microsoft.com/office/powerpoint/2010/main" val="945515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543F86-FE31-4685-852F-B2D07C7C9060}"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01CF2-C36A-45E6-B316-DA44689AC8BA}" type="slidenum">
              <a:rPr lang="en-US" smtClean="0"/>
              <a:t>‹#›</a:t>
            </a:fld>
            <a:endParaRPr lang="en-US"/>
          </a:p>
        </p:txBody>
      </p:sp>
    </p:spTree>
    <p:extLst>
      <p:ext uri="{BB962C8B-B14F-4D97-AF65-F5344CB8AC3E}">
        <p14:creationId xmlns:p14="http://schemas.microsoft.com/office/powerpoint/2010/main" val="7656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543F86-FE31-4685-852F-B2D07C7C9060}"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01CF2-C36A-45E6-B316-DA44689AC8BA}" type="slidenum">
              <a:rPr lang="en-US" smtClean="0"/>
              <a:t>‹#›</a:t>
            </a:fld>
            <a:endParaRPr lang="en-US"/>
          </a:p>
        </p:txBody>
      </p:sp>
    </p:spTree>
    <p:extLst>
      <p:ext uri="{BB962C8B-B14F-4D97-AF65-F5344CB8AC3E}">
        <p14:creationId xmlns:p14="http://schemas.microsoft.com/office/powerpoint/2010/main" val="1196010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543F86-FE31-4685-852F-B2D07C7C9060}"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01CF2-C36A-45E6-B316-DA44689AC8BA}" type="slidenum">
              <a:rPr lang="en-US" smtClean="0"/>
              <a:t>‹#›</a:t>
            </a:fld>
            <a:endParaRPr lang="en-US"/>
          </a:p>
        </p:txBody>
      </p:sp>
    </p:spTree>
    <p:extLst>
      <p:ext uri="{BB962C8B-B14F-4D97-AF65-F5344CB8AC3E}">
        <p14:creationId xmlns:p14="http://schemas.microsoft.com/office/powerpoint/2010/main" val="219432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543F86-FE31-4685-852F-B2D07C7C9060}"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01CF2-C36A-45E6-B316-DA44689AC8BA}" type="slidenum">
              <a:rPr lang="en-US" smtClean="0"/>
              <a:t>‹#›</a:t>
            </a:fld>
            <a:endParaRPr lang="en-US"/>
          </a:p>
        </p:txBody>
      </p:sp>
    </p:spTree>
    <p:extLst>
      <p:ext uri="{BB962C8B-B14F-4D97-AF65-F5344CB8AC3E}">
        <p14:creationId xmlns:p14="http://schemas.microsoft.com/office/powerpoint/2010/main" val="2565121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543F86-FE31-4685-852F-B2D07C7C9060}" type="datetimeFigureOut">
              <a:rPr lang="en-US" smtClean="0"/>
              <a:t>9/12/2018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01CF2-C36A-45E6-B316-DA44689AC8BA}" type="slidenum">
              <a:rPr lang="en-US" smtClean="0"/>
              <a:t>‹#›</a:t>
            </a:fld>
            <a:endParaRPr lang="en-US"/>
          </a:p>
        </p:txBody>
      </p:sp>
    </p:spTree>
    <p:extLst>
      <p:ext uri="{BB962C8B-B14F-4D97-AF65-F5344CB8AC3E}">
        <p14:creationId xmlns:p14="http://schemas.microsoft.com/office/powerpoint/2010/main" val="2954575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543F86-FE31-4685-852F-B2D07C7C9060}" type="datetimeFigureOut">
              <a:rPr lang="en-US" smtClean="0"/>
              <a:t>9/12/2018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01CF2-C36A-45E6-B316-DA44689AC8BA}" type="slidenum">
              <a:rPr lang="en-US" smtClean="0"/>
              <a:t>‹#›</a:t>
            </a:fld>
            <a:endParaRPr lang="en-US"/>
          </a:p>
        </p:txBody>
      </p:sp>
    </p:spTree>
    <p:extLst>
      <p:ext uri="{BB962C8B-B14F-4D97-AF65-F5344CB8AC3E}">
        <p14:creationId xmlns:p14="http://schemas.microsoft.com/office/powerpoint/2010/main" val="4254439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543F86-FE31-4685-852F-B2D07C7C9060}" type="datetimeFigureOut">
              <a:rPr lang="en-US" smtClean="0"/>
              <a:t>9/12/2018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01CF2-C36A-45E6-B316-DA44689AC8BA}" type="slidenum">
              <a:rPr lang="en-US" smtClean="0"/>
              <a:t>‹#›</a:t>
            </a:fld>
            <a:endParaRPr lang="en-US"/>
          </a:p>
        </p:txBody>
      </p:sp>
    </p:spTree>
    <p:extLst>
      <p:ext uri="{BB962C8B-B14F-4D97-AF65-F5344CB8AC3E}">
        <p14:creationId xmlns:p14="http://schemas.microsoft.com/office/powerpoint/2010/main" val="3104755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543F86-FE31-4685-852F-B2D07C7C9060}" type="datetimeFigureOut">
              <a:rPr lang="en-US" smtClean="0"/>
              <a:t>9/12/2018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A01CF2-C36A-45E6-B316-DA44689AC8BA}" type="slidenum">
              <a:rPr lang="en-US" smtClean="0"/>
              <a:t>‹#›</a:t>
            </a:fld>
            <a:endParaRPr lang="en-US"/>
          </a:p>
        </p:txBody>
      </p:sp>
    </p:spTree>
    <p:extLst>
      <p:ext uri="{BB962C8B-B14F-4D97-AF65-F5344CB8AC3E}">
        <p14:creationId xmlns:p14="http://schemas.microsoft.com/office/powerpoint/2010/main" val="2068390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543F86-FE31-4685-852F-B2D07C7C9060}" type="datetimeFigureOut">
              <a:rPr lang="en-US" smtClean="0"/>
              <a:t>9/12/2018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01CF2-C36A-45E6-B316-DA44689AC8BA}" type="slidenum">
              <a:rPr lang="en-US" smtClean="0"/>
              <a:t>‹#›</a:t>
            </a:fld>
            <a:endParaRPr lang="en-US"/>
          </a:p>
        </p:txBody>
      </p:sp>
    </p:spTree>
    <p:extLst>
      <p:ext uri="{BB962C8B-B14F-4D97-AF65-F5344CB8AC3E}">
        <p14:creationId xmlns:p14="http://schemas.microsoft.com/office/powerpoint/2010/main" val="3461003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543F86-FE31-4685-852F-B2D07C7C9060}" type="datetimeFigureOut">
              <a:rPr lang="en-US" smtClean="0"/>
              <a:t>9/12/2018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01CF2-C36A-45E6-B316-DA44689AC8BA}" type="slidenum">
              <a:rPr lang="en-US" smtClean="0"/>
              <a:t>‹#›</a:t>
            </a:fld>
            <a:endParaRPr lang="en-US"/>
          </a:p>
        </p:txBody>
      </p:sp>
    </p:spTree>
    <p:extLst>
      <p:ext uri="{BB962C8B-B14F-4D97-AF65-F5344CB8AC3E}">
        <p14:creationId xmlns:p14="http://schemas.microsoft.com/office/powerpoint/2010/main" val="3767573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543F86-FE31-4685-852F-B2D07C7C9060}" type="datetimeFigureOut">
              <a:rPr lang="en-US" smtClean="0"/>
              <a:t>9/12/2018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01CF2-C36A-45E6-B316-DA44689AC8BA}" type="slidenum">
              <a:rPr lang="en-US" smtClean="0"/>
              <a:t>‹#›</a:t>
            </a:fld>
            <a:endParaRPr lang="en-US"/>
          </a:p>
        </p:txBody>
      </p:sp>
    </p:spTree>
    <p:extLst>
      <p:ext uri="{BB962C8B-B14F-4D97-AF65-F5344CB8AC3E}">
        <p14:creationId xmlns:p14="http://schemas.microsoft.com/office/powerpoint/2010/main" val="3688635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thong-tu-01-2017-tt-bgddt-huong-dan-giao-duc-quoc-phong-va-an-ninh-truong-tieu-hoc-trung-hoc-co-so.doc"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10600" cy="1828800"/>
          </a:xfrm>
          <a:solidFill>
            <a:srgbClr val="FFFF00"/>
          </a:solidFill>
        </p:spPr>
        <p:txBody>
          <a:bodyPr>
            <a:noAutofit/>
          </a:bodyPr>
          <a:lstStyle/>
          <a:p>
            <a:pPr>
              <a:spcBef>
                <a:spcPts val="600"/>
              </a:spcBef>
            </a:pPr>
            <a:r>
              <a:rPr lang="en-US" sz="3200" dirty="0" smtClean="0">
                <a:cs typeface="Arial" charset="0"/>
              </a:rPr>
              <a:t/>
            </a:r>
            <a:br>
              <a:rPr lang="en-US" sz="3200" dirty="0" smtClean="0">
                <a:cs typeface="Arial" charset="0"/>
              </a:rPr>
            </a:br>
            <a:r>
              <a:rPr lang="en-US" sz="2800" dirty="0" smtClean="0">
                <a:solidFill>
                  <a:srgbClr val="0070C0"/>
                </a:solidFill>
                <a:latin typeface="Times New Roman" pitchFamily="18" charset="0"/>
                <a:cs typeface="Arial" charset="0"/>
              </a:rPr>
              <a:t>THÀNH </a:t>
            </a:r>
            <a:r>
              <a:rPr lang="en-US" sz="2800" dirty="0">
                <a:solidFill>
                  <a:srgbClr val="0070C0"/>
                </a:solidFill>
                <a:latin typeface="Times New Roman" pitchFamily="18" charset="0"/>
                <a:cs typeface="Arial" charset="0"/>
              </a:rPr>
              <a:t>PHỐ HỒ CHÍ MINH </a:t>
            </a:r>
            <a:r>
              <a:rPr lang="en-US" sz="3200" dirty="0">
                <a:latin typeface="Times New Roman" pitchFamily="18" charset="0"/>
                <a:cs typeface="Arial" charset="0"/>
              </a:rPr>
              <a:t>	</a:t>
            </a:r>
            <a:br>
              <a:rPr lang="en-US" sz="3200" dirty="0">
                <a:latin typeface="Times New Roman" pitchFamily="18" charset="0"/>
                <a:cs typeface="Arial" charset="0"/>
              </a:rPr>
            </a:br>
            <a:r>
              <a:rPr lang="en-US" sz="3200" b="1" dirty="0">
                <a:latin typeface="Times New Roman" pitchFamily="18" charset="0"/>
                <a:cs typeface="Arial" charset="0"/>
              </a:rPr>
              <a:t> </a:t>
            </a:r>
            <a:r>
              <a:rPr lang="en-US" sz="3200" b="1" dirty="0">
                <a:solidFill>
                  <a:srgbClr val="0070C0"/>
                </a:solidFill>
                <a:latin typeface="Times New Roman" pitchFamily="18" charset="0"/>
                <a:cs typeface="Arial" charset="0"/>
              </a:rPr>
              <a:t>SỞ GIÁO DỤC VÀ ĐÀO TẠO	</a:t>
            </a:r>
            <a:br>
              <a:rPr lang="en-US" sz="3200" b="1" dirty="0">
                <a:solidFill>
                  <a:srgbClr val="0070C0"/>
                </a:solidFill>
                <a:latin typeface="Times New Roman" pitchFamily="18" charset="0"/>
                <a:cs typeface="Arial" charset="0"/>
              </a:rPr>
            </a:br>
            <a:r>
              <a:rPr lang="en-US" sz="3200" b="1" dirty="0">
                <a:solidFill>
                  <a:srgbClr val="0070C0"/>
                </a:solidFill>
                <a:latin typeface="Times New Roman" pitchFamily="18" charset="0"/>
                <a:cs typeface="Arial" charset="0"/>
              </a:rPr>
              <a:t>PHÒNG GIÁO DỤC TIỂU </a:t>
            </a:r>
            <a:r>
              <a:rPr lang="en-US" sz="3200" b="1" dirty="0" smtClean="0">
                <a:solidFill>
                  <a:srgbClr val="0070C0"/>
                </a:solidFill>
                <a:latin typeface="Times New Roman" pitchFamily="18" charset="0"/>
                <a:cs typeface="Arial" charset="0"/>
              </a:rPr>
              <a:t>HỌC</a:t>
            </a:r>
            <a:br>
              <a:rPr lang="en-US" sz="3200" b="1" dirty="0" smtClean="0">
                <a:solidFill>
                  <a:srgbClr val="0070C0"/>
                </a:solidFill>
                <a:latin typeface="Times New Roman" pitchFamily="18" charset="0"/>
                <a:cs typeface="Arial" charset="0"/>
              </a:rPr>
            </a:br>
            <a:r>
              <a:rPr lang="en-US" sz="3200" b="1" dirty="0">
                <a:solidFill>
                  <a:srgbClr val="00B0F0"/>
                </a:solidFill>
                <a:latin typeface="Calibri" pitchFamily="34" charset="0"/>
              </a:rPr>
              <a:t/>
            </a:r>
            <a:br>
              <a:rPr lang="en-US" sz="3200" b="1" dirty="0">
                <a:solidFill>
                  <a:srgbClr val="00B0F0"/>
                </a:solidFill>
                <a:latin typeface="Calibri" pitchFamily="34" charset="0"/>
              </a:rPr>
            </a:br>
            <a:endParaRPr lang="en-US" sz="3200" dirty="0">
              <a:solidFill>
                <a:srgbClr val="00B0F0"/>
              </a:solidFill>
            </a:endParaRPr>
          </a:p>
        </p:txBody>
      </p:sp>
      <p:sp>
        <p:nvSpPr>
          <p:cNvPr id="3" name="Content Placeholder 2"/>
          <p:cNvSpPr>
            <a:spLocks noGrp="1"/>
          </p:cNvSpPr>
          <p:nvPr>
            <p:ph idx="1"/>
          </p:nvPr>
        </p:nvSpPr>
        <p:spPr>
          <a:xfrm>
            <a:off x="228600" y="2133600"/>
            <a:ext cx="8686800" cy="4267200"/>
          </a:xfrm>
          <a:solidFill>
            <a:schemeClr val="accent6">
              <a:lumMod val="20000"/>
              <a:lumOff val="80000"/>
            </a:schemeClr>
          </a:solidFill>
        </p:spPr>
        <p:txBody>
          <a:bodyPr>
            <a:normAutofit fontScale="85000" lnSpcReduction="10000"/>
          </a:bodyPr>
          <a:lstStyle/>
          <a:p>
            <a:pPr marL="0" indent="0" algn="ctr">
              <a:buNone/>
            </a:pPr>
            <a:r>
              <a:rPr lang="en-US" sz="5200" b="1" dirty="0" smtClean="0">
                <a:solidFill>
                  <a:srgbClr val="FF0000"/>
                </a:solidFill>
                <a:latin typeface="Times New Roman" pitchFamily="18" charset="0"/>
              </a:rPr>
              <a:t>TẬP HUẤN </a:t>
            </a:r>
          </a:p>
          <a:p>
            <a:pPr marL="0" indent="0" algn="ctr">
              <a:buNone/>
            </a:pPr>
            <a:endParaRPr lang="en-US" dirty="0" smtClean="0">
              <a:latin typeface="Times New Roman" pitchFamily="18" charset="0"/>
            </a:endParaRPr>
          </a:p>
          <a:p>
            <a:pPr marL="0" indent="0" algn="ctr">
              <a:buNone/>
            </a:pPr>
            <a:r>
              <a:rPr lang="en-US" b="1" dirty="0" smtClean="0">
                <a:solidFill>
                  <a:srgbClr val="FF0000"/>
                </a:solidFill>
                <a:latin typeface="Times New Roman" pitchFamily="18" charset="0"/>
              </a:rPr>
              <a:t>PHƯƠNG PHÁP LỒNG GHÉP </a:t>
            </a:r>
          </a:p>
          <a:p>
            <a:pPr marL="0" indent="0" algn="ctr">
              <a:buNone/>
            </a:pPr>
            <a:r>
              <a:rPr lang="en-US" b="1" dirty="0" smtClean="0">
                <a:solidFill>
                  <a:srgbClr val="FF0000"/>
                </a:solidFill>
                <a:latin typeface="Times New Roman" pitchFamily="18" charset="0"/>
              </a:rPr>
              <a:t>GIÁO DỤC QUỐC PHÒNG VÀ AN NINH</a:t>
            </a:r>
          </a:p>
          <a:p>
            <a:pPr marL="0" indent="0" algn="ctr">
              <a:buNone/>
            </a:pPr>
            <a:r>
              <a:rPr lang="en-US" b="1" dirty="0" smtClean="0">
                <a:solidFill>
                  <a:srgbClr val="FF0000"/>
                </a:solidFill>
                <a:latin typeface="Times New Roman" pitchFamily="18" charset="0"/>
              </a:rPr>
              <a:t>TRONG TRƯỜNG TIỂU HỌC, TRUNG HỌC CƠ SỞ </a:t>
            </a:r>
          </a:p>
          <a:p>
            <a:pPr marL="0" indent="0" algn="ctr">
              <a:buNone/>
            </a:pPr>
            <a:r>
              <a:rPr lang="en-US" b="1" dirty="0" smtClean="0">
                <a:solidFill>
                  <a:srgbClr val="FF0000"/>
                </a:solidFill>
                <a:latin typeface="Times New Roman" pitchFamily="18" charset="0"/>
              </a:rPr>
              <a:t>NĂM HỌC 2018 – 2019</a:t>
            </a:r>
          </a:p>
          <a:p>
            <a:pPr marL="0" indent="0">
              <a:buNone/>
            </a:pPr>
            <a:endParaRPr lang="en-US" dirty="0">
              <a:latin typeface="Times New Roman" pitchFamily="18" charset="0"/>
            </a:endParaRPr>
          </a:p>
          <a:p>
            <a:pPr marL="0" indent="0" algn="ctr">
              <a:buNone/>
            </a:pPr>
            <a:r>
              <a:rPr lang="en-US" b="1" i="1" dirty="0" err="1" smtClean="0">
                <a:latin typeface="Times New Roman" pitchFamily="18" charset="0"/>
              </a:rPr>
              <a:t>Thành</a:t>
            </a:r>
            <a:r>
              <a:rPr lang="en-US" b="1" i="1" dirty="0" smtClean="0">
                <a:latin typeface="Times New Roman" pitchFamily="18" charset="0"/>
              </a:rPr>
              <a:t> </a:t>
            </a:r>
            <a:r>
              <a:rPr lang="en-US" b="1" i="1" dirty="0" err="1" smtClean="0">
                <a:latin typeface="Times New Roman" pitchFamily="18" charset="0"/>
              </a:rPr>
              <a:t>phố</a:t>
            </a:r>
            <a:r>
              <a:rPr lang="en-US" b="1" i="1" dirty="0" smtClean="0">
                <a:latin typeface="Times New Roman" pitchFamily="18" charset="0"/>
              </a:rPr>
              <a:t> </a:t>
            </a:r>
            <a:r>
              <a:rPr lang="en-US" b="1" i="1" dirty="0" err="1" smtClean="0">
                <a:latin typeface="Times New Roman" pitchFamily="18" charset="0"/>
              </a:rPr>
              <a:t>Hồ</a:t>
            </a:r>
            <a:r>
              <a:rPr lang="en-US" b="1" i="1" dirty="0" smtClean="0">
                <a:latin typeface="Times New Roman" pitchFamily="18" charset="0"/>
              </a:rPr>
              <a:t> </a:t>
            </a:r>
            <a:r>
              <a:rPr lang="en-US" b="1" i="1" dirty="0" err="1" smtClean="0">
                <a:latin typeface="Times New Roman" pitchFamily="18" charset="0"/>
              </a:rPr>
              <a:t>Chí</a:t>
            </a:r>
            <a:r>
              <a:rPr lang="en-US" b="1" i="1" dirty="0" smtClean="0">
                <a:latin typeface="Times New Roman" pitchFamily="18" charset="0"/>
              </a:rPr>
              <a:t> Minh, </a:t>
            </a:r>
            <a:r>
              <a:rPr lang="en-US" b="1" i="1" dirty="0" err="1" smtClean="0">
                <a:latin typeface="Times New Roman" pitchFamily="18" charset="0"/>
              </a:rPr>
              <a:t>ngày</a:t>
            </a:r>
            <a:r>
              <a:rPr lang="en-US" b="1" i="1" dirty="0" smtClean="0">
                <a:latin typeface="Times New Roman" pitchFamily="18" charset="0"/>
              </a:rPr>
              <a:t> 13-14 </a:t>
            </a:r>
            <a:r>
              <a:rPr lang="en-US" b="1" i="1" dirty="0" err="1" smtClean="0">
                <a:latin typeface="Times New Roman" pitchFamily="18" charset="0"/>
              </a:rPr>
              <a:t>tháng</a:t>
            </a:r>
            <a:r>
              <a:rPr lang="en-US" b="1" i="1" dirty="0" smtClean="0">
                <a:latin typeface="Times New Roman" pitchFamily="18" charset="0"/>
              </a:rPr>
              <a:t> 9 </a:t>
            </a:r>
            <a:r>
              <a:rPr lang="en-US" b="1" i="1" dirty="0" err="1" smtClean="0">
                <a:latin typeface="Times New Roman" pitchFamily="18" charset="0"/>
              </a:rPr>
              <a:t>năm</a:t>
            </a:r>
            <a:r>
              <a:rPr lang="en-US" b="1" i="1" dirty="0" smtClean="0">
                <a:latin typeface="Times New Roman" pitchFamily="18" charset="0"/>
              </a:rPr>
              <a:t> 2018</a:t>
            </a:r>
            <a:endParaRPr lang="en-US" b="1" i="1" dirty="0">
              <a:latin typeface="Times New Roman" pitchFamily="18" charset="0"/>
            </a:endParaRPr>
          </a:p>
          <a:p>
            <a:pPr marL="0" indent="0">
              <a:buNone/>
            </a:pPr>
            <a:endParaRPr lang="en-US" dirty="0">
              <a:latin typeface="Times New Roman" pitchFamily="18" charset="0"/>
            </a:endParaRPr>
          </a:p>
        </p:txBody>
      </p:sp>
      <p:cxnSp>
        <p:nvCxnSpPr>
          <p:cNvPr id="5" name="Straight Connector 4"/>
          <p:cNvCxnSpPr/>
          <p:nvPr/>
        </p:nvCxnSpPr>
        <p:spPr>
          <a:xfrm>
            <a:off x="3282855" y="1769660"/>
            <a:ext cx="2667000" cy="0"/>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83835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 name="Rectangle 1"/>
          <p:cNvSpPr>
            <a:spLocks noChangeArrowheads="1"/>
          </p:cNvSpPr>
          <p:nvPr/>
        </p:nvSpPr>
        <p:spPr bwMode="auto">
          <a:xfrm>
            <a:off x="4124601" y="133290"/>
            <a:ext cx="89479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Lớp </a:t>
            </a:r>
            <a:r>
              <a:rPr kumimoji="0" lang="en-US"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3</a:t>
            </a:r>
            <a:endParaRPr kumimoji="0" lang="vi-VN" sz="2000" b="0" i="0" u="sng"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388116295"/>
              </p:ext>
            </p:extLst>
          </p:nvPr>
        </p:nvGraphicFramePr>
        <p:xfrm>
          <a:off x="457200" y="749300"/>
          <a:ext cx="8382001" cy="5461192"/>
        </p:xfrm>
        <a:graphic>
          <a:graphicData uri="http://schemas.openxmlformats.org/drawingml/2006/table">
            <a:tbl>
              <a:tblPr>
                <a:tableStyleId>{5C22544A-7EE6-4342-B048-85BDC9FD1C3A}</a:tableStyleId>
              </a:tblPr>
              <a:tblGrid>
                <a:gridCol w="1107057"/>
                <a:gridCol w="2451340"/>
                <a:gridCol w="4823604"/>
              </a:tblGrid>
              <a:tr h="381000">
                <a:tc>
                  <a:txBody>
                    <a:bodyPr/>
                    <a:lstStyle/>
                    <a:p>
                      <a:pPr algn="ctr">
                        <a:lnSpc>
                          <a:spcPts val="2500"/>
                        </a:lnSpc>
                        <a:spcBef>
                          <a:spcPts val="0"/>
                        </a:spcBef>
                        <a:spcAft>
                          <a:spcPts val="0"/>
                        </a:spcAft>
                      </a:pPr>
                      <a:r>
                        <a:rPr lang="en-US" sz="1600" dirty="0" err="1">
                          <a:effectLst/>
                          <a:latin typeface="Arial" pitchFamily="34" charset="0"/>
                          <a:cs typeface="Arial" pitchFamily="34" charset="0"/>
                        </a:rPr>
                        <a:t>Môn</a:t>
                      </a:r>
                      <a:r>
                        <a:rPr lang="en-US" sz="1600" dirty="0">
                          <a:effectLst/>
                          <a:latin typeface="Arial" pitchFamily="34" charset="0"/>
                          <a:cs typeface="Arial" pitchFamily="34" charset="0"/>
                        </a:rPr>
                        <a:t> </a:t>
                      </a:r>
                      <a:r>
                        <a:rPr lang="en-US" sz="1600" dirty="0" err="1">
                          <a:effectLst/>
                          <a:latin typeface="Arial" pitchFamily="34" charset="0"/>
                          <a:cs typeface="Arial" pitchFamily="34" charset="0"/>
                        </a:rPr>
                        <a:t>học</a:t>
                      </a:r>
                      <a:endParaRPr lang="en-US" sz="1600" dirty="0">
                        <a:effectLst/>
                        <a:latin typeface="Arial" pitchFamily="34" charset="0"/>
                        <a:ea typeface="Times New Roman"/>
                        <a:cs typeface="Arial"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Bef>
                          <a:spcPts val="0"/>
                        </a:spcBef>
                        <a:spcAft>
                          <a:spcPts val="0"/>
                        </a:spcAft>
                      </a:pPr>
                      <a:r>
                        <a:rPr lang="en-US" sz="1600" dirty="0" err="1">
                          <a:effectLst/>
                          <a:latin typeface="Arial" pitchFamily="34" charset="0"/>
                          <a:cs typeface="Arial" pitchFamily="34" charset="0"/>
                        </a:rPr>
                        <a:t>Tên</a:t>
                      </a:r>
                      <a:r>
                        <a:rPr lang="en-US" sz="1600" dirty="0">
                          <a:effectLst/>
                          <a:latin typeface="Arial" pitchFamily="34" charset="0"/>
                          <a:cs typeface="Arial" pitchFamily="34" charset="0"/>
                        </a:rPr>
                        <a:t> </a:t>
                      </a:r>
                      <a:r>
                        <a:rPr lang="en-US" sz="1600" dirty="0" err="1">
                          <a:effectLst/>
                          <a:latin typeface="Arial" pitchFamily="34" charset="0"/>
                          <a:cs typeface="Arial" pitchFamily="34" charset="0"/>
                        </a:rPr>
                        <a:t>bài</a:t>
                      </a:r>
                      <a:endParaRPr lang="en-US" sz="1600" dirty="0">
                        <a:effectLst/>
                        <a:latin typeface="Arial" pitchFamily="34" charset="0"/>
                        <a:ea typeface="Times New Roman"/>
                        <a:cs typeface="Arial"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Bef>
                          <a:spcPts val="0"/>
                        </a:spcBef>
                        <a:spcAft>
                          <a:spcPts val="0"/>
                        </a:spcAft>
                      </a:pPr>
                      <a:r>
                        <a:rPr lang="en-US" sz="1600" dirty="0" err="1">
                          <a:effectLst/>
                          <a:latin typeface="Arial" pitchFamily="34" charset="0"/>
                          <a:cs typeface="Arial" pitchFamily="34" charset="0"/>
                        </a:rPr>
                        <a:t>Hình</a:t>
                      </a:r>
                      <a:r>
                        <a:rPr lang="en-US" sz="1600" dirty="0">
                          <a:effectLst/>
                          <a:latin typeface="Arial" pitchFamily="34" charset="0"/>
                          <a:cs typeface="Arial" pitchFamily="34" charset="0"/>
                        </a:rPr>
                        <a:t> </a:t>
                      </a:r>
                      <a:r>
                        <a:rPr lang="en-US" sz="1600" dirty="0" err="1">
                          <a:effectLst/>
                          <a:latin typeface="Arial" pitchFamily="34" charset="0"/>
                          <a:cs typeface="Arial" pitchFamily="34" charset="0"/>
                        </a:rPr>
                        <a:t>thức</a:t>
                      </a:r>
                      <a:r>
                        <a:rPr lang="en-US" sz="1600" dirty="0">
                          <a:effectLst/>
                          <a:latin typeface="Arial" pitchFamily="34" charset="0"/>
                          <a:cs typeface="Arial" pitchFamily="34" charset="0"/>
                        </a:rPr>
                        <a:t>, </a:t>
                      </a:r>
                      <a:r>
                        <a:rPr lang="en-US" sz="1600" dirty="0" err="1">
                          <a:effectLst/>
                          <a:latin typeface="Arial" pitchFamily="34" charset="0"/>
                          <a:cs typeface="Arial" pitchFamily="34" charset="0"/>
                        </a:rPr>
                        <a:t>nội</a:t>
                      </a:r>
                      <a:r>
                        <a:rPr lang="en-US" sz="1600" dirty="0">
                          <a:effectLst/>
                          <a:latin typeface="Arial" pitchFamily="34" charset="0"/>
                          <a:cs typeface="Arial" pitchFamily="34" charset="0"/>
                        </a:rPr>
                        <a:t> dung </a:t>
                      </a:r>
                      <a:r>
                        <a:rPr lang="en-US" sz="1600" dirty="0" err="1">
                          <a:effectLst/>
                          <a:latin typeface="Arial" pitchFamily="34" charset="0"/>
                          <a:cs typeface="Arial" pitchFamily="34" charset="0"/>
                        </a:rPr>
                        <a:t>lồng</a:t>
                      </a:r>
                      <a:r>
                        <a:rPr lang="en-US" sz="1600" dirty="0">
                          <a:effectLst/>
                          <a:latin typeface="Arial" pitchFamily="34" charset="0"/>
                          <a:cs typeface="Arial" pitchFamily="34" charset="0"/>
                        </a:rPr>
                        <a:t> </a:t>
                      </a:r>
                      <a:r>
                        <a:rPr lang="en-US" sz="1600" dirty="0" err="1">
                          <a:effectLst/>
                          <a:latin typeface="Arial" pitchFamily="34" charset="0"/>
                          <a:cs typeface="Arial" pitchFamily="34" charset="0"/>
                        </a:rPr>
                        <a:t>ghép</a:t>
                      </a:r>
                      <a:endParaRPr lang="en-US" sz="1600" dirty="0">
                        <a:effectLst/>
                        <a:latin typeface="Arial" pitchFamily="34" charset="0"/>
                        <a:ea typeface="Times New Roman"/>
                        <a:cs typeface="Arial"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66800">
                <a:tc rowSpan="4">
                  <a:txBody>
                    <a:bodyPr/>
                    <a:lstStyle/>
                    <a:p>
                      <a:pPr algn="ctr">
                        <a:lnSpc>
                          <a:spcPts val="2500"/>
                        </a:lnSpc>
                        <a:spcBef>
                          <a:spcPts val="0"/>
                        </a:spcBef>
                        <a:spcAft>
                          <a:spcPts val="0"/>
                        </a:spcAft>
                      </a:pPr>
                      <a:r>
                        <a:rPr lang="vi-VN" sz="1600" dirty="0">
                          <a:effectLst/>
                        </a:rPr>
                        <a:t>Tiếng Việt T</a:t>
                      </a:r>
                      <a:r>
                        <a:rPr lang="en-US" sz="1600" dirty="0">
                          <a:effectLst/>
                        </a:rPr>
                        <a:t>1</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Bef>
                          <a:spcPts val="0"/>
                        </a:spcBef>
                        <a:spcAft>
                          <a:spcPts val="0"/>
                        </a:spcAft>
                      </a:pPr>
                      <a:r>
                        <a:rPr lang="vi-VN" sz="1600" dirty="0">
                          <a:effectLst/>
                        </a:rPr>
                        <a:t>Tuần 13. Tập đọc: Người con của Tây Nguyên</a:t>
                      </a:r>
                      <a:endParaRPr lang="en-US" sz="1600" dirty="0">
                        <a:effectLst/>
                      </a:endParaRPr>
                    </a:p>
                    <a:p>
                      <a:pPr algn="ctr">
                        <a:lnSpc>
                          <a:spcPts val="2500"/>
                        </a:lnSpc>
                        <a:spcBef>
                          <a:spcPts val="0"/>
                        </a:spcBef>
                        <a:spcAft>
                          <a:spcPts val="0"/>
                        </a:spcAft>
                      </a:pPr>
                      <a:r>
                        <a:rPr lang="vi-VN" sz="1600" dirty="0">
                          <a:effectLst/>
                        </a:rPr>
                        <a:t>Trang 103</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500"/>
                        </a:lnSpc>
                        <a:spcBef>
                          <a:spcPts val="0"/>
                        </a:spcBef>
                        <a:spcAft>
                          <a:spcPts val="0"/>
                        </a:spcAft>
                      </a:pPr>
                      <a:r>
                        <a:rPr lang="vi-VN" sz="1600" dirty="0">
                          <a:effectLst/>
                        </a:rPr>
                        <a:t>Kể chuyện ca ngợi tinh thần chiến đấu mưu trí, sáng tạo của các dân tộc Việt Nam trong kháng chiến bảo vệ Tổ quốc</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vMerge="1">
                  <a:txBody>
                    <a:bodyPr/>
                    <a:lstStyle/>
                    <a:p>
                      <a:endParaRPr lang="en-US"/>
                    </a:p>
                  </a:txBody>
                  <a:tcPr/>
                </a:tc>
                <a:tc>
                  <a:txBody>
                    <a:bodyPr/>
                    <a:lstStyle/>
                    <a:p>
                      <a:pPr algn="ctr">
                        <a:lnSpc>
                          <a:spcPts val="2500"/>
                        </a:lnSpc>
                        <a:spcBef>
                          <a:spcPts val="0"/>
                        </a:spcBef>
                        <a:spcAft>
                          <a:spcPts val="0"/>
                        </a:spcAft>
                      </a:pPr>
                      <a:r>
                        <a:rPr lang="vi-VN" sz="1600" dirty="0">
                          <a:effectLst/>
                        </a:rPr>
                        <a:t>Tuần 13. Luyện từ và câu: Cá heo ở vùng biển Trường Sa</a:t>
                      </a:r>
                      <a:endParaRPr lang="en-US" sz="1600" dirty="0">
                        <a:effectLst/>
                      </a:endParaRPr>
                    </a:p>
                    <a:p>
                      <a:pPr algn="ctr">
                        <a:lnSpc>
                          <a:spcPts val="2500"/>
                        </a:lnSpc>
                        <a:spcBef>
                          <a:spcPts val="0"/>
                        </a:spcBef>
                        <a:spcAft>
                          <a:spcPts val="0"/>
                        </a:spcAft>
                      </a:pPr>
                      <a:r>
                        <a:rPr lang="vi-VN" sz="1600" dirty="0">
                          <a:effectLst/>
                        </a:rPr>
                        <a:t>Trang </a:t>
                      </a:r>
                      <a:r>
                        <a:rPr lang="en-US" sz="1600" dirty="0">
                          <a:effectLst/>
                        </a:rPr>
                        <a:t>1</a:t>
                      </a:r>
                      <a:r>
                        <a:rPr lang="vi-VN" sz="1600" dirty="0">
                          <a:effectLst/>
                        </a:rPr>
                        <a:t>08</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500"/>
                        </a:lnSpc>
                        <a:spcBef>
                          <a:spcPts val="0"/>
                        </a:spcBef>
                        <a:spcAft>
                          <a:spcPts val="0"/>
                        </a:spcAft>
                      </a:pPr>
                      <a:r>
                        <a:rPr lang="vi-VN" sz="1600" dirty="0">
                          <a:effectLst/>
                        </a:rPr>
                        <a:t>Giới thiệu về quần đảo Hoàng Sa và Trường Sa. Kh</a:t>
                      </a:r>
                      <a:r>
                        <a:rPr lang="en-US" sz="1600" dirty="0">
                          <a:effectLst/>
                        </a:rPr>
                        <a:t>ẳ</a:t>
                      </a:r>
                      <a:r>
                        <a:rPr lang="vi-VN" sz="1600" dirty="0">
                          <a:effectLst/>
                        </a:rPr>
                        <a:t>ng định là của Việt Nam</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vMerge="1">
                  <a:txBody>
                    <a:bodyPr/>
                    <a:lstStyle/>
                    <a:p>
                      <a:endParaRPr lang="en-US"/>
                    </a:p>
                  </a:txBody>
                  <a:tcPr/>
                </a:tc>
                <a:tc>
                  <a:txBody>
                    <a:bodyPr/>
                    <a:lstStyle/>
                    <a:p>
                      <a:pPr algn="ctr">
                        <a:lnSpc>
                          <a:spcPts val="2500"/>
                        </a:lnSpc>
                        <a:spcBef>
                          <a:spcPts val="0"/>
                        </a:spcBef>
                        <a:spcAft>
                          <a:spcPts val="0"/>
                        </a:spcAft>
                      </a:pPr>
                      <a:r>
                        <a:rPr lang="vi-VN" sz="1600" dirty="0">
                          <a:effectLst/>
                        </a:rPr>
                        <a:t>Tuần 13. Tập đọc: Cửa Tùng</a:t>
                      </a:r>
                      <a:endParaRPr lang="en-US" sz="1600" dirty="0">
                        <a:effectLst/>
                      </a:endParaRPr>
                    </a:p>
                    <a:p>
                      <a:pPr algn="ctr">
                        <a:lnSpc>
                          <a:spcPts val="2500"/>
                        </a:lnSpc>
                        <a:spcBef>
                          <a:spcPts val="0"/>
                        </a:spcBef>
                        <a:spcAft>
                          <a:spcPts val="0"/>
                        </a:spcAft>
                      </a:pPr>
                      <a:r>
                        <a:rPr lang="vi-VN" sz="1600" dirty="0">
                          <a:effectLst/>
                        </a:rPr>
                        <a:t>Trang 109</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500"/>
                        </a:lnSpc>
                        <a:spcBef>
                          <a:spcPts val="0"/>
                        </a:spcBef>
                        <a:spcAft>
                          <a:spcPts val="0"/>
                        </a:spcAft>
                      </a:pPr>
                      <a:r>
                        <a:rPr lang="vi-VN" sz="1600" dirty="0">
                          <a:effectLst/>
                        </a:rPr>
                        <a:t>Nêu sự kiện chiến đấu của quân và dân ta ở Cửa Tùng trong chiến tranh chống Mỹ</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vMerge="1">
                  <a:txBody>
                    <a:bodyPr/>
                    <a:lstStyle/>
                    <a:p>
                      <a:endParaRPr lang="en-US"/>
                    </a:p>
                  </a:txBody>
                  <a:tcPr/>
                </a:tc>
                <a:tc>
                  <a:txBody>
                    <a:bodyPr/>
                    <a:lstStyle/>
                    <a:p>
                      <a:pPr algn="ctr">
                        <a:lnSpc>
                          <a:spcPts val="2500"/>
                        </a:lnSpc>
                        <a:spcBef>
                          <a:spcPts val="0"/>
                        </a:spcBef>
                        <a:spcAft>
                          <a:spcPts val="0"/>
                        </a:spcAft>
                      </a:pPr>
                      <a:r>
                        <a:rPr lang="vi-VN" sz="1600" dirty="0">
                          <a:effectLst/>
                        </a:rPr>
                        <a:t>Tuần 14. Tập đọc: Người liên </a:t>
                      </a:r>
                      <a:r>
                        <a:rPr lang="en-US" sz="1600" dirty="0">
                          <a:effectLst/>
                        </a:rPr>
                        <a:t>l</a:t>
                      </a:r>
                      <a:r>
                        <a:rPr lang="vi-VN" sz="1600" dirty="0">
                          <a:effectLst/>
                        </a:rPr>
                        <a:t>ạc nhỏ</a:t>
                      </a:r>
                      <a:endParaRPr lang="en-US" sz="1600" dirty="0">
                        <a:effectLst/>
                      </a:endParaRPr>
                    </a:p>
                    <a:p>
                      <a:pPr algn="ctr">
                        <a:lnSpc>
                          <a:spcPts val="2500"/>
                        </a:lnSpc>
                        <a:spcBef>
                          <a:spcPts val="0"/>
                        </a:spcBef>
                        <a:spcAft>
                          <a:spcPts val="0"/>
                        </a:spcAft>
                      </a:pPr>
                      <a:r>
                        <a:rPr lang="vi-VN" sz="1600" dirty="0">
                          <a:effectLst/>
                        </a:rPr>
                        <a:t>Trang </a:t>
                      </a:r>
                      <a:r>
                        <a:rPr lang="en-US" sz="1600" dirty="0">
                          <a:effectLst/>
                        </a:rPr>
                        <a:t>1</a:t>
                      </a:r>
                      <a:r>
                        <a:rPr lang="vi-VN" sz="1600" dirty="0">
                          <a:effectLst/>
                        </a:rPr>
                        <a:t>12</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500"/>
                        </a:lnSpc>
                        <a:spcBef>
                          <a:spcPts val="0"/>
                        </a:spcBef>
                        <a:spcAft>
                          <a:spcPts val="0"/>
                        </a:spcAft>
                      </a:pPr>
                      <a:r>
                        <a:rPr lang="vi-VN" sz="1600" dirty="0">
                          <a:effectLst/>
                        </a:rPr>
                        <a:t>Kể thêm các tấm gương dũng cảm, yêu nước của thiếu niên Việt Nam mà học sinh </a:t>
                      </a:r>
                      <a:r>
                        <a:rPr lang="vi-VN" sz="1600" dirty="0" smtClean="0">
                          <a:effectLst/>
                        </a:rPr>
                        <a:t>biết</a:t>
                      </a:r>
                      <a:endParaRPr lang="en-US" sz="1600" dirty="0" smtClean="0">
                        <a:effectLs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marL="0" marR="0" indent="0" algn="ctr" defTabSz="914400" rtl="0" eaLnBrk="1" fontAlgn="auto" latinLnBrk="0" hangingPunct="1">
                        <a:lnSpc>
                          <a:spcPts val="2500"/>
                        </a:lnSpc>
                        <a:spcBef>
                          <a:spcPts val="0"/>
                        </a:spcBef>
                        <a:spcAft>
                          <a:spcPts val="0"/>
                        </a:spcAft>
                        <a:buClrTx/>
                        <a:buSzTx/>
                        <a:buFontTx/>
                        <a:buNone/>
                        <a:tabLst/>
                        <a:defRPr/>
                      </a:pPr>
                      <a:r>
                        <a:rPr lang="vi-VN" sz="1600" dirty="0" smtClean="0">
                          <a:effectLst/>
                        </a:rPr>
                        <a:t>Tiếng Việt T</a:t>
                      </a:r>
                      <a:r>
                        <a:rPr lang="en-US" sz="1600" dirty="0" smtClean="0">
                          <a:effectLst/>
                        </a:rPr>
                        <a:t>2</a:t>
                      </a:r>
                      <a:endParaRPr lang="en-US" sz="1600" dirty="0" smtClean="0">
                        <a:effectLst/>
                        <a:latin typeface="Times New Roman"/>
                        <a:ea typeface="Times New Roman"/>
                      </a:endParaRPr>
                    </a:p>
                    <a:p>
                      <a:pPr algn="ctr">
                        <a:lnSpc>
                          <a:spcPts val="2500"/>
                        </a:lnSpc>
                        <a:spcBef>
                          <a:spcPts val="0"/>
                        </a:spcBef>
                        <a:spcAft>
                          <a:spcPts val="0"/>
                        </a:spcAft>
                      </a:pP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ts val="2500"/>
                        </a:lnSpc>
                        <a:spcBef>
                          <a:spcPts val="0"/>
                        </a:spcBef>
                        <a:spcAft>
                          <a:spcPts val="0"/>
                        </a:spcAft>
                      </a:pPr>
                      <a:r>
                        <a:rPr lang="vi-VN" sz="1600" kern="1200" dirty="0" smtClean="0">
                          <a:solidFill>
                            <a:schemeClr val="dk1"/>
                          </a:solidFill>
                          <a:effectLst/>
                          <a:latin typeface="+mn-lt"/>
                          <a:ea typeface="+mn-ea"/>
                          <a:cs typeface="+mn-cs"/>
                        </a:rPr>
                        <a:t>Tuần 19. Tập đọc: Hai Bà Trưng</a:t>
                      </a:r>
                      <a:endParaRPr lang="en-US" sz="1600" kern="1200" dirty="0" smtClean="0">
                        <a:solidFill>
                          <a:schemeClr val="dk1"/>
                        </a:solidFill>
                        <a:effectLst/>
                        <a:latin typeface="+mn-lt"/>
                        <a:ea typeface="+mn-ea"/>
                        <a:cs typeface="+mn-cs"/>
                      </a:endParaRPr>
                    </a:p>
                    <a:p>
                      <a:pPr marL="115888" indent="0" algn="l" defTabSz="914400" rtl="0" eaLnBrk="1" latinLnBrk="0" hangingPunct="1">
                        <a:lnSpc>
                          <a:spcPts val="2500"/>
                        </a:lnSpc>
                        <a:spcBef>
                          <a:spcPts val="0"/>
                        </a:spcBef>
                        <a:spcAft>
                          <a:spcPts val="0"/>
                        </a:spcAft>
                      </a:pPr>
                      <a:r>
                        <a:rPr lang="vi-VN" sz="1600" kern="1200" dirty="0" smtClean="0">
                          <a:solidFill>
                            <a:schemeClr val="dk1"/>
                          </a:solidFill>
                          <a:effectLst/>
                          <a:latin typeface="+mn-lt"/>
                          <a:ea typeface="+mn-ea"/>
                          <a:cs typeface="+mn-cs"/>
                        </a:rPr>
                        <a:t>Trang 04</a:t>
                      </a:r>
                      <a:endParaRPr lang="en-US" sz="16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ts val="2500"/>
                        </a:lnSpc>
                        <a:spcBef>
                          <a:spcPts val="0"/>
                        </a:spcBef>
                        <a:spcAft>
                          <a:spcPts val="0"/>
                        </a:spcAft>
                      </a:pPr>
                      <a:r>
                        <a:rPr lang="vi-VN" sz="1600" kern="1200" dirty="0">
                          <a:solidFill>
                            <a:schemeClr val="dk1"/>
                          </a:solidFill>
                          <a:effectLst/>
                          <a:latin typeface="+mn-lt"/>
                          <a:ea typeface="+mn-ea"/>
                          <a:cs typeface="+mn-cs"/>
                        </a:rPr>
                        <a:t>Nêu gương những người Mẹ Việt Nam đã anh dũng chiến đấu bảo vệ Tổ quốc</a:t>
                      </a:r>
                      <a:endParaRPr lang="en-US" sz="16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0088161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 name="Rectangle 1"/>
          <p:cNvSpPr>
            <a:spLocks noChangeArrowheads="1"/>
          </p:cNvSpPr>
          <p:nvPr/>
        </p:nvSpPr>
        <p:spPr bwMode="auto">
          <a:xfrm>
            <a:off x="4124601" y="0"/>
            <a:ext cx="89479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Lớp </a:t>
            </a:r>
            <a:r>
              <a:rPr kumimoji="0" lang="en-US"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3</a:t>
            </a:r>
            <a:endParaRPr kumimoji="0" lang="vi-VN" sz="2000" b="0" i="0" u="sng"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098391234"/>
              </p:ext>
            </p:extLst>
          </p:nvPr>
        </p:nvGraphicFramePr>
        <p:xfrm>
          <a:off x="304800" y="457200"/>
          <a:ext cx="8534400" cy="6248400"/>
        </p:xfrm>
        <a:graphic>
          <a:graphicData uri="http://schemas.openxmlformats.org/drawingml/2006/table">
            <a:tbl>
              <a:tblPr>
                <a:tableStyleId>{5C22544A-7EE6-4342-B048-85BDC9FD1C3A}</a:tableStyleId>
              </a:tblPr>
              <a:tblGrid>
                <a:gridCol w="745725"/>
                <a:gridCol w="2542759"/>
                <a:gridCol w="5245916"/>
              </a:tblGrid>
              <a:tr h="111867">
                <a:tc>
                  <a:txBody>
                    <a:bodyPr/>
                    <a:lstStyle/>
                    <a:p>
                      <a:pPr algn="ctr">
                        <a:lnSpc>
                          <a:spcPct val="100000"/>
                        </a:lnSpc>
                        <a:spcBef>
                          <a:spcPts val="0"/>
                        </a:spcBef>
                        <a:spcAft>
                          <a:spcPts val="0"/>
                        </a:spcAft>
                      </a:pPr>
                      <a:r>
                        <a:rPr lang="en-US" sz="1400" dirty="0" err="1">
                          <a:effectLst/>
                        </a:rPr>
                        <a:t>Môn</a:t>
                      </a:r>
                      <a:r>
                        <a:rPr lang="en-US" sz="1400" dirty="0">
                          <a:effectLst/>
                        </a:rPr>
                        <a:t> </a:t>
                      </a:r>
                      <a:r>
                        <a:rPr lang="en-US" sz="1400" dirty="0" err="1">
                          <a:effectLst/>
                        </a:rPr>
                        <a:t>học</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en-US" sz="1400" dirty="0" err="1">
                          <a:effectLst/>
                        </a:rPr>
                        <a:t>Tên</a:t>
                      </a:r>
                      <a:r>
                        <a:rPr lang="en-US" sz="1400" dirty="0">
                          <a:effectLst/>
                        </a:rPr>
                        <a:t> </a:t>
                      </a:r>
                      <a:r>
                        <a:rPr lang="en-US" sz="1400" dirty="0" err="1">
                          <a:effectLst/>
                        </a:rPr>
                        <a:t>bài</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en-US" sz="1400">
                          <a:effectLst/>
                        </a:rPr>
                        <a:t>Hình thức, nội dung lồng ghép</a:t>
                      </a:r>
                      <a:endParaRPr lang="en-US" sz="140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77240">
                <a:tc rowSpan="7">
                  <a:txBody>
                    <a:bodyPr/>
                    <a:lstStyle/>
                    <a:p>
                      <a:pPr algn="ctr">
                        <a:lnSpc>
                          <a:spcPct val="100000"/>
                        </a:lnSpc>
                        <a:spcBef>
                          <a:spcPts val="0"/>
                        </a:spcBef>
                        <a:spcAft>
                          <a:spcPts val="0"/>
                        </a:spcAft>
                      </a:pPr>
                      <a:r>
                        <a:rPr lang="vi-VN" sz="1400" dirty="0">
                          <a:effectLst/>
                        </a:rPr>
                        <a:t>Tiếng Việt T2</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vi-VN" sz="1400" dirty="0">
                          <a:effectLst/>
                        </a:rPr>
                        <a:t>Tuần 19. Tập đọc: Bộ đội về làng</a:t>
                      </a:r>
                      <a:endParaRPr lang="en-US" sz="1400" dirty="0">
                        <a:effectLst/>
                      </a:endParaRPr>
                    </a:p>
                    <a:p>
                      <a:pPr algn="ctr">
                        <a:lnSpc>
                          <a:spcPct val="100000"/>
                        </a:lnSpc>
                        <a:spcBef>
                          <a:spcPts val="0"/>
                        </a:spcBef>
                        <a:spcAft>
                          <a:spcPts val="0"/>
                        </a:spcAft>
                      </a:pPr>
                      <a:r>
                        <a:rPr lang="vi-VN" sz="1400" dirty="0">
                          <a:effectLst/>
                        </a:rPr>
                        <a:t>Trang 07</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58738" indent="0">
                        <a:lnSpc>
                          <a:spcPct val="100000"/>
                        </a:lnSpc>
                        <a:spcBef>
                          <a:spcPts val="0"/>
                        </a:spcBef>
                        <a:spcAft>
                          <a:spcPts val="0"/>
                        </a:spcAft>
                      </a:pPr>
                      <a:r>
                        <a:rPr lang="vi-VN" sz="1400" dirty="0">
                          <a:effectLst/>
                        </a:rPr>
                        <a:t>Ca ngợi tình cảm của nhân dân dành cho các chú bộ đội khi hành quân qua làng trong kháng chiến</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203960">
                <a:tc vMerge="1">
                  <a:txBody>
                    <a:bodyPr/>
                    <a:lstStyle/>
                    <a:p>
                      <a:endParaRPr lang="en-US"/>
                    </a:p>
                  </a:txBody>
                  <a:tcPr/>
                </a:tc>
                <a:tc>
                  <a:txBody>
                    <a:bodyPr/>
                    <a:lstStyle/>
                    <a:p>
                      <a:pPr algn="ctr">
                        <a:lnSpc>
                          <a:spcPct val="100000"/>
                        </a:lnSpc>
                        <a:spcBef>
                          <a:spcPts val="0"/>
                        </a:spcBef>
                        <a:spcAft>
                          <a:spcPts val="0"/>
                        </a:spcAft>
                      </a:pPr>
                      <a:r>
                        <a:rPr lang="vi-VN" sz="1400" dirty="0">
                          <a:effectLst/>
                        </a:rPr>
                        <a:t>Tuần 19. Tập đọc: Báo cáo kết quả tháng thi đua </a:t>
                      </a:r>
                      <a:r>
                        <a:rPr lang="en-US" sz="1400" dirty="0">
                          <a:effectLst/>
                        </a:rPr>
                        <a:t>“</a:t>
                      </a:r>
                      <a:r>
                        <a:rPr lang="vi-VN" sz="1400" dirty="0">
                          <a:effectLst/>
                        </a:rPr>
                        <a:t>Noi gương chú bộ </a:t>
                      </a:r>
                      <a:r>
                        <a:rPr lang="en-US" sz="1400" dirty="0">
                          <a:effectLst/>
                        </a:rPr>
                        <a:t>đ</a:t>
                      </a:r>
                      <a:r>
                        <a:rPr lang="vi-VN" sz="1400" dirty="0">
                          <a:effectLst/>
                        </a:rPr>
                        <a:t>ội</a:t>
                      </a:r>
                      <a:r>
                        <a:rPr lang="en-US" sz="1400" dirty="0">
                          <a:effectLst/>
                        </a:rPr>
                        <a:t>”</a:t>
                      </a:r>
                    </a:p>
                    <a:p>
                      <a:pPr algn="ctr">
                        <a:lnSpc>
                          <a:spcPct val="100000"/>
                        </a:lnSpc>
                        <a:spcBef>
                          <a:spcPts val="0"/>
                        </a:spcBef>
                        <a:spcAft>
                          <a:spcPts val="0"/>
                        </a:spcAft>
                      </a:pPr>
                      <a:r>
                        <a:rPr lang="vi-VN" sz="1400" dirty="0">
                          <a:effectLst/>
                        </a:rPr>
                        <a:t>Trang 10</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58738" indent="0">
                        <a:lnSpc>
                          <a:spcPct val="100000"/>
                        </a:lnSpc>
                        <a:spcBef>
                          <a:spcPts val="0"/>
                        </a:spcBef>
                        <a:spcAft>
                          <a:spcPts val="0"/>
                        </a:spcAft>
                      </a:pPr>
                      <a:r>
                        <a:rPr lang="vi-VN" sz="1400" dirty="0">
                          <a:effectLst/>
                        </a:rPr>
                        <a:t>K</a:t>
                      </a:r>
                      <a:r>
                        <a:rPr lang="en-US" sz="1400" dirty="0">
                          <a:effectLst/>
                        </a:rPr>
                        <a:t>ể</a:t>
                      </a:r>
                      <a:r>
                        <a:rPr lang="vi-VN" sz="1400" dirty="0">
                          <a:effectLst/>
                        </a:rPr>
                        <a:t> các chế độ trong ngày các chú bộ đội, công an thực hiện.</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3733">
                <a:tc vMerge="1">
                  <a:txBody>
                    <a:bodyPr/>
                    <a:lstStyle/>
                    <a:p>
                      <a:endParaRPr lang="en-US"/>
                    </a:p>
                  </a:txBody>
                  <a:tcPr/>
                </a:tc>
                <a:tc>
                  <a:txBody>
                    <a:bodyPr/>
                    <a:lstStyle/>
                    <a:p>
                      <a:pPr algn="ctr">
                        <a:lnSpc>
                          <a:spcPct val="100000"/>
                        </a:lnSpc>
                        <a:spcBef>
                          <a:spcPts val="0"/>
                        </a:spcBef>
                        <a:spcAft>
                          <a:spcPts val="0"/>
                        </a:spcAft>
                      </a:pPr>
                      <a:r>
                        <a:rPr lang="vi-VN" sz="1400" dirty="0">
                          <a:effectLst/>
                        </a:rPr>
                        <a:t>Tuần 19. Chính tả: Trần Bình Trọng</a:t>
                      </a:r>
                      <a:endParaRPr lang="en-US" sz="1400" dirty="0">
                        <a:effectLst/>
                      </a:endParaRPr>
                    </a:p>
                    <a:p>
                      <a:pPr algn="ctr">
                        <a:lnSpc>
                          <a:spcPct val="100000"/>
                        </a:lnSpc>
                        <a:spcBef>
                          <a:spcPts val="0"/>
                        </a:spcBef>
                        <a:spcAft>
                          <a:spcPts val="0"/>
                        </a:spcAft>
                      </a:pPr>
                      <a:r>
                        <a:rPr lang="vi-VN" sz="1400" dirty="0">
                          <a:effectLst/>
                        </a:rPr>
                        <a:t>Trang 1</a:t>
                      </a:r>
                      <a:r>
                        <a:rPr lang="en-US" sz="1400" dirty="0">
                          <a:effectLst/>
                        </a:rPr>
                        <a:t>1</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58738" indent="0">
                        <a:lnSpc>
                          <a:spcPct val="100000"/>
                        </a:lnSpc>
                        <a:spcBef>
                          <a:spcPts val="0"/>
                        </a:spcBef>
                        <a:spcAft>
                          <a:spcPts val="0"/>
                        </a:spcAft>
                      </a:pPr>
                      <a:r>
                        <a:rPr lang="vi-VN" sz="1400" dirty="0">
                          <a:effectLst/>
                        </a:rPr>
                        <a:t>Ca ngợi lòng dũng cảm, mưu trí, sáng tạo của tuổi trẻ Việt Nam trong chiến đấu chống giặc ngoại xâm</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44880">
                <a:tc vMerge="1">
                  <a:txBody>
                    <a:bodyPr/>
                    <a:lstStyle/>
                    <a:p>
                      <a:endParaRPr lang="en-US"/>
                    </a:p>
                  </a:txBody>
                  <a:tcPr/>
                </a:tc>
                <a:tc>
                  <a:txBody>
                    <a:bodyPr/>
                    <a:lstStyle/>
                    <a:p>
                      <a:pPr algn="ctr">
                        <a:lnSpc>
                          <a:spcPct val="100000"/>
                        </a:lnSpc>
                        <a:spcBef>
                          <a:spcPts val="0"/>
                        </a:spcBef>
                        <a:spcAft>
                          <a:spcPts val="0"/>
                        </a:spcAft>
                      </a:pPr>
                      <a:r>
                        <a:rPr lang="vi-VN" sz="1400" dirty="0">
                          <a:effectLst/>
                        </a:rPr>
                        <a:t>Tuần 19. Chính tả: Người con gái anh hùng Võ Thị Sáu</a:t>
                      </a:r>
                      <a:endParaRPr lang="en-US" sz="1400" dirty="0">
                        <a:effectLst/>
                      </a:endParaRPr>
                    </a:p>
                    <a:p>
                      <a:pPr algn="ctr">
                        <a:lnSpc>
                          <a:spcPct val="100000"/>
                        </a:lnSpc>
                        <a:spcBef>
                          <a:spcPts val="0"/>
                        </a:spcBef>
                        <a:spcAft>
                          <a:spcPts val="0"/>
                        </a:spcAft>
                      </a:pPr>
                      <a:r>
                        <a:rPr lang="vi-VN" sz="1400" dirty="0">
                          <a:effectLst/>
                        </a:rPr>
                        <a:t>Trang 11</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58738" indent="0">
                        <a:lnSpc>
                          <a:spcPct val="100000"/>
                        </a:lnSpc>
                        <a:spcBef>
                          <a:spcPts val="0"/>
                        </a:spcBef>
                        <a:spcAft>
                          <a:spcPts val="0"/>
                        </a:spcAft>
                      </a:pPr>
                      <a:r>
                        <a:rPr lang="vi-VN" sz="1400" dirty="0">
                          <a:effectLst/>
                        </a:rPr>
                        <a:t>Nêu những tấm gương anh dũng hy sinh của phụ nữ Việt Nam qua các thời kỳ lịch sử</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44880">
                <a:tc vMerge="1">
                  <a:txBody>
                    <a:bodyPr/>
                    <a:lstStyle/>
                    <a:p>
                      <a:endParaRPr lang="en-US"/>
                    </a:p>
                  </a:txBody>
                  <a:tcPr/>
                </a:tc>
                <a:tc>
                  <a:txBody>
                    <a:bodyPr/>
                    <a:lstStyle/>
                    <a:p>
                      <a:pPr algn="ctr">
                        <a:lnSpc>
                          <a:spcPct val="100000"/>
                        </a:lnSpc>
                        <a:spcBef>
                          <a:spcPts val="0"/>
                        </a:spcBef>
                        <a:spcAft>
                          <a:spcPts val="0"/>
                        </a:spcAft>
                      </a:pPr>
                      <a:r>
                        <a:rPr lang="vi-VN" sz="1400" dirty="0">
                          <a:effectLst/>
                        </a:rPr>
                        <a:t>Tuần 19. Ch</a:t>
                      </a:r>
                      <a:r>
                        <a:rPr lang="en-US" sz="1400" dirty="0">
                          <a:effectLst/>
                        </a:rPr>
                        <a:t>í</a:t>
                      </a:r>
                      <a:r>
                        <a:rPr lang="vi-VN" sz="1400" dirty="0">
                          <a:effectLst/>
                        </a:rPr>
                        <a:t>nh tả: Tiếng bom Phạm H</a:t>
                      </a:r>
                      <a:r>
                        <a:rPr lang="en-US" sz="1400" dirty="0">
                          <a:effectLst/>
                        </a:rPr>
                        <a:t>ồ</a:t>
                      </a:r>
                      <a:r>
                        <a:rPr lang="vi-VN" sz="1400" dirty="0">
                          <a:effectLst/>
                        </a:rPr>
                        <a:t>ng Thái</a:t>
                      </a:r>
                      <a:endParaRPr lang="en-US" sz="1400" dirty="0">
                        <a:effectLst/>
                      </a:endParaRPr>
                    </a:p>
                    <a:p>
                      <a:pPr algn="ctr">
                        <a:lnSpc>
                          <a:spcPct val="100000"/>
                        </a:lnSpc>
                        <a:spcBef>
                          <a:spcPts val="0"/>
                        </a:spcBef>
                        <a:spcAft>
                          <a:spcPts val="0"/>
                        </a:spcAft>
                      </a:pPr>
                      <a:r>
                        <a:rPr lang="vi-VN" sz="1400" dirty="0">
                          <a:effectLst/>
                        </a:rPr>
                        <a:t>Trang 12</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58738" indent="0">
                        <a:lnSpc>
                          <a:spcPct val="100000"/>
                        </a:lnSpc>
                        <a:spcBef>
                          <a:spcPts val="0"/>
                        </a:spcBef>
                        <a:spcAft>
                          <a:spcPts val="0"/>
                        </a:spcAft>
                      </a:pPr>
                      <a:r>
                        <a:rPr lang="vi-VN" sz="1400" dirty="0">
                          <a:effectLst/>
                        </a:rPr>
                        <a:t>Ca ngợi tinh thần dũng cảm, mưu trí, sáng tạo tuổi trẻ Việt Nam</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62000">
                <a:tc vMerge="1">
                  <a:txBody>
                    <a:bodyPr/>
                    <a:lstStyle/>
                    <a:p>
                      <a:pPr algn="ctr">
                        <a:lnSpc>
                          <a:spcPct val="100000"/>
                        </a:lnSpc>
                        <a:spcBef>
                          <a:spcPts val="0"/>
                        </a:spcBef>
                        <a:spcAft>
                          <a:spcPts val="0"/>
                        </a:spcAft>
                      </a:pP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58738" indent="0" algn="ctr"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Tuần 20. Tập đọc: Ở lại với chiến khu</a:t>
                      </a:r>
                      <a:endParaRPr lang="en-US" sz="1400" kern="1200" dirty="0">
                        <a:solidFill>
                          <a:schemeClr val="dk1"/>
                        </a:solidFill>
                        <a:effectLst/>
                        <a:latin typeface="+mn-lt"/>
                        <a:ea typeface="+mn-ea"/>
                        <a:cs typeface="+mn-cs"/>
                      </a:endParaRPr>
                    </a:p>
                    <a:p>
                      <a:pPr marL="58738" indent="0" algn="ctr"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Trang 13</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5873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Giới thiệu vị trí và vai trò của chiến khu Việt B</a:t>
                      </a:r>
                      <a:r>
                        <a:rPr lang="en-US" sz="1400" kern="1200" dirty="0">
                          <a:solidFill>
                            <a:schemeClr val="dk1"/>
                          </a:solidFill>
                          <a:effectLst/>
                          <a:latin typeface="+mn-lt"/>
                          <a:ea typeface="+mn-ea"/>
                          <a:cs typeface="+mn-cs"/>
                        </a:rPr>
                        <a:t>ắ</a:t>
                      </a:r>
                      <a:r>
                        <a:rPr lang="vi-VN" sz="1400" kern="1200" dirty="0">
                          <a:solidFill>
                            <a:schemeClr val="dk1"/>
                          </a:solidFill>
                          <a:effectLst/>
                          <a:latin typeface="+mn-lt"/>
                          <a:ea typeface="+mn-ea"/>
                          <a:cs typeface="+mn-cs"/>
                        </a:rPr>
                        <a:t>c trong kháng chiến</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62000">
                <a:tc vMerge="1">
                  <a:txBody>
                    <a:bodyPr/>
                    <a:lstStyle/>
                    <a:p>
                      <a:pPr algn="ctr">
                        <a:lnSpc>
                          <a:spcPct val="100000"/>
                        </a:lnSpc>
                        <a:spcBef>
                          <a:spcPts val="0"/>
                        </a:spcBef>
                        <a:spcAft>
                          <a:spcPts val="0"/>
                        </a:spcAft>
                      </a:pP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58738" indent="0" algn="ctr"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Tuần 20. Tập đọc: Ch</a:t>
                      </a:r>
                      <a:r>
                        <a:rPr lang="en-US" sz="1400" kern="1200" dirty="0">
                          <a:solidFill>
                            <a:schemeClr val="dk1"/>
                          </a:solidFill>
                          <a:effectLst/>
                          <a:latin typeface="+mn-lt"/>
                          <a:ea typeface="+mn-ea"/>
                          <a:cs typeface="+mn-cs"/>
                        </a:rPr>
                        <a:t>ú </a:t>
                      </a:r>
                      <a:r>
                        <a:rPr lang="vi-VN" sz="1400" kern="1200" dirty="0">
                          <a:solidFill>
                            <a:schemeClr val="dk1"/>
                          </a:solidFill>
                          <a:effectLst/>
                          <a:latin typeface="+mn-lt"/>
                          <a:ea typeface="+mn-ea"/>
                          <a:cs typeface="+mn-cs"/>
                        </a:rPr>
                        <a:t>ở </a:t>
                      </a:r>
                      <a:r>
                        <a:rPr lang="en-US" sz="1400" kern="1200" dirty="0">
                          <a:solidFill>
                            <a:schemeClr val="dk1"/>
                          </a:solidFill>
                          <a:effectLst/>
                          <a:latin typeface="+mn-lt"/>
                          <a:ea typeface="+mn-ea"/>
                          <a:cs typeface="+mn-cs"/>
                        </a:rPr>
                        <a:t>b</a:t>
                      </a:r>
                      <a:r>
                        <a:rPr lang="vi-VN" sz="1400" kern="1200" dirty="0">
                          <a:solidFill>
                            <a:schemeClr val="dk1"/>
                          </a:solidFill>
                          <a:effectLst/>
                          <a:latin typeface="+mn-lt"/>
                          <a:ea typeface="+mn-ea"/>
                          <a:cs typeface="+mn-cs"/>
                        </a:rPr>
                        <a:t>ên Bác H</a:t>
                      </a:r>
                      <a:r>
                        <a:rPr lang="en-US" sz="1400" kern="1200" dirty="0">
                          <a:solidFill>
                            <a:schemeClr val="dk1"/>
                          </a:solidFill>
                          <a:effectLst/>
                          <a:latin typeface="+mn-lt"/>
                          <a:ea typeface="+mn-ea"/>
                          <a:cs typeface="+mn-cs"/>
                        </a:rPr>
                        <a:t>ồ</a:t>
                      </a:r>
                    </a:p>
                    <a:p>
                      <a:pPr marL="58738" indent="0" algn="ctr"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Trang 16</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5873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Giáo dục học sinh lòng biết ơn các anh hùng, liệt sĩ quân đội, công an đã anh dũng hy sinh trong chiến đấu bảo vệ Tổ quốc và giữ gìn an ninh trật tự</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699358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 name="Rectangle 1"/>
          <p:cNvSpPr>
            <a:spLocks noChangeArrowheads="1"/>
          </p:cNvSpPr>
          <p:nvPr/>
        </p:nvSpPr>
        <p:spPr bwMode="auto">
          <a:xfrm>
            <a:off x="4124601" y="133290"/>
            <a:ext cx="89479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Lớp </a:t>
            </a:r>
            <a:r>
              <a:rPr kumimoji="0" lang="en-US"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3</a:t>
            </a:r>
            <a:endParaRPr kumimoji="0" lang="vi-VN" sz="2000" b="0" i="0" u="sng"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82989998"/>
              </p:ext>
            </p:extLst>
          </p:nvPr>
        </p:nvGraphicFramePr>
        <p:xfrm>
          <a:off x="304800" y="762000"/>
          <a:ext cx="8610600" cy="5897880"/>
        </p:xfrm>
        <a:graphic>
          <a:graphicData uri="http://schemas.openxmlformats.org/drawingml/2006/table">
            <a:tbl>
              <a:tblPr>
                <a:tableStyleId>{5C22544A-7EE6-4342-B048-85BDC9FD1C3A}</a:tableStyleId>
              </a:tblPr>
              <a:tblGrid>
                <a:gridCol w="1046148"/>
                <a:gridCol w="1925652"/>
                <a:gridCol w="5638800"/>
              </a:tblGrid>
              <a:tr h="111867">
                <a:tc>
                  <a:txBody>
                    <a:bodyPr/>
                    <a:lstStyle/>
                    <a:p>
                      <a:pPr algn="ctr">
                        <a:lnSpc>
                          <a:spcPct val="100000"/>
                        </a:lnSpc>
                        <a:spcBef>
                          <a:spcPts val="0"/>
                        </a:spcBef>
                        <a:spcAft>
                          <a:spcPts val="0"/>
                        </a:spcAft>
                      </a:pPr>
                      <a:r>
                        <a:rPr lang="en-US" sz="1400" dirty="0" err="1">
                          <a:effectLst/>
                        </a:rPr>
                        <a:t>Môn</a:t>
                      </a:r>
                      <a:r>
                        <a:rPr lang="en-US" sz="1400" dirty="0">
                          <a:effectLst/>
                        </a:rPr>
                        <a:t> </a:t>
                      </a:r>
                      <a:r>
                        <a:rPr lang="en-US" sz="1400" dirty="0" err="1">
                          <a:effectLst/>
                        </a:rPr>
                        <a:t>học</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en-US" sz="1400">
                          <a:effectLst/>
                        </a:rPr>
                        <a:t>Tên bài</a:t>
                      </a:r>
                      <a:endParaRPr lang="en-US" sz="140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en-US" sz="1400">
                          <a:effectLst/>
                        </a:rPr>
                        <a:t>Hình thức, nội dung lồng ghép</a:t>
                      </a:r>
                      <a:endParaRPr lang="en-US" sz="140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77240">
                <a:tc rowSpan="6">
                  <a:txBody>
                    <a:bodyPr/>
                    <a:lstStyle/>
                    <a:p>
                      <a:pPr algn="ctr">
                        <a:lnSpc>
                          <a:spcPct val="100000"/>
                        </a:lnSpc>
                        <a:spcBef>
                          <a:spcPts val="0"/>
                        </a:spcBef>
                        <a:spcAft>
                          <a:spcPts val="0"/>
                        </a:spcAft>
                      </a:pPr>
                      <a:r>
                        <a:rPr lang="vi-VN" sz="1400" dirty="0">
                          <a:effectLst/>
                        </a:rPr>
                        <a:t>Tiếng Việt T2</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vi-VN" sz="1400" dirty="0">
                          <a:effectLst/>
                        </a:rPr>
                        <a:t>Tuần 20. Tập đọc: Ch</a:t>
                      </a:r>
                      <a:r>
                        <a:rPr lang="en-US" sz="1400" dirty="0">
                          <a:effectLst/>
                        </a:rPr>
                        <a:t>ú </a:t>
                      </a:r>
                      <a:r>
                        <a:rPr lang="vi-VN" sz="1400" dirty="0">
                          <a:effectLst/>
                        </a:rPr>
                        <a:t>ở </a:t>
                      </a:r>
                      <a:r>
                        <a:rPr lang="en-US" sz="1400" dirty="0">
                          <a:effectLst/>
                        </a:rPr>
                        <a:t>b</a:t>
                      </a:r>
                      <a:r>
                        <a:rPr lang="vi-VN" sz="1400" dirty="0">
                          <a:effectLst/>
                        </a:rPr>
                        <a:t>ên Bác H</a:t>
                      </a:r>
                      <a:r>
                        <a:rPr lang="en-US" sz="1400" dirty="0">
                          <a:effectLst/>
                        </a:rPr>
                        <a:t>ồ</a:t>
                      </a:r>
                    </a:p>
                    <a:p>
                      <a:pPr algn="ctr">
                        <a:lnSpc>
                          <a:spcPct val="100000"/>
                        </a:lnSpc>
                        <a:spcBef>
                          <a:spcPts val="0"/>
                        </a:spcBef>
                        <a:spcAft>
                          <a:spcPts val="0"/>
                        </a:spcAft>
                      </a:pPr>
                      <a:r>
                        <a:rPr lang="vi-VN" sz="1400" dirty="0">
                          <a:effectLst/>
                        </a:rPr>
                        <a:t>Trang 16</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ct val="100000"/>
                        </a:lnSpc>
                        <a:spcBef>
                          <a:spcPts val="0"/>
                        </a:spcBef>
                        <a:spcAft>
                          <a:spcPts val="0"/>
                        </a:spcAft>
                      </a:pPr>
                      <a:r>
                        <a:rPr lang="vi-VN" sz="1400" dirty="0">
                          <a:effectLst/>
                        </a:rPr>
                        <a:t>Giáo dục học sinh lòng biết ơn các anh hùng, liệt sĩ quân đội, công an đã anh dũng hy sinh trong chiến đấu bảo vệ Tổ quốc và giữ gìn an ninh trật tự</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9666">
                <a:tc vMerge="1">
                  <a:txBody>
                    <a:bodyPr/>
                    <a:lstStyle/>
                    <a:p>
                      <a:endParaRPr lang="en-US"/>
                    </a:p>
                  </a:txBody>
                  <a:tcPr/>
                </a:tc>
                <a:tc>
                  <a:txBody>
                    <a:bodyPr/>
                    <a:lstStyle/>
                    <a:p>
                      <a:pPr algn="ctr">
                        <a:lnSpc>
                          <a:spcPct val="100000"/>
                        </a:lnSpc>
                        <a:spcBef>
                          <a:spcPts val="0"/>
                        </a:spcBef>
                        <a:spcAft>
                          <a:spcPts val="0"/>
                        </a:spcAft>
                      </a:pPr>
                      <a:r>
                        <a:rPr lang="vi-VN" sz="1400" dirty="0">
                          <a:effectLst/>
                        </a:rPr>
                        <a:t>Tuần 20. Tập đọc: Trên đường mòn H</a:t>
                      </a:r>
                      <a:r>
                        <a:rPr lang="en-US" sz="1400" dirty="0">
                          <a:effectLst/>
                        </a:rPr>
                        <a:t>ồ</a:t>
                      </a:r>
                      <a:r>
                        <a:rPr lang="vi-VN" sz="1400" dirty="0">
                          <a:effectLst/>
                        </a:rPr>
                        <a:t> Ch</a:t>
                      </a:r>
                      <a:r>
                        <a:rPr lang="en-US" sz="1400" dirty="0">
                          <a:effectLst/>
                        </a:rPr>
                        <a:t>í </a:t>
                      </a:r>
                      <a:r>
                        <a:rPr lang="vi-VN" sz="1400" dirty="0">
                          <a:effectLst/>
                        </a:rPr>
                        <a:t>Minh </a:t>
                      </a:r>
                      <a:endParaRPr lang="en-US" sz="1400" dirty="0">
                        <a:effectLst/>
                      </a:endParaRPr>
                    </a:p>
                    <a:p>
                      <a:pPr algn="ctr">
                        <a:lnSpc>
                          <a:spcPct val="100000"/>
                        </a:lnSpc>
                        <a:spcBef>
                          <a:spcPts val="0"/>
                        </a:spcBef>
                        <a:spcAft>
                          <a:spcPts val="0"/>
                        </a:spcAft>
                      </a:pPr>
                      <a:r>
                        <a:rPr lang="en-US" sz="1400" dirty="0">
                          <a:effectLst/>
                        </a:rPr>
                        <a:t>T</a:t>
                      </a:r>
                      <a:r>
                        <a:rPr lang="vi-VN" sz="1400" dirty="0">
                          <a:effectLst/>
                        </a:rPr>
                        <a:t>rang </a:t>
                      </a:r>
                      <a:r>
                        <a:rPr lang="en-US" sz="1400" dirty="0">
                          <a:effectLst/>
                        </a:rPr>
                        <a:t>1</a:t>
                      </a:r>
                      <a:r>
                        <a:rPr lang="vi-VN" sz="1400" dirty="0">
                          <a:effectLst/>
                        </a:rPr>
                        <a:t>8</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ct val="100000"/>
                        </a:lnSpc>
                        <a:spcBef>
                          <a:spcPts val="0"/>
                        </a:spcBef>
                        <a:spcAft>
                          <a:spcPts val="0"/>
                        </a:spcAft>
                      </a:pPr>
                      <a:r>
                        <a:rPr lang="vi-VN" sz="1400" dirty="0">
                          <a:effectLst/>
                        </a:rPr>
                        <a:t>Nêu những câu chuyện về sự chịu đựng khó khăn, gian kh</a:t>
                      </a:r>
                      <a:r>
                        <a:rPr lang="en-US" sz="1400" dirty="0">
                          <a:effectLst/>
                        </a:rPr>
                        <a:t>ổ </a:t>
                      </a:r>
                      <a:r>
                        <a:rPr lang="vi-VN" sz="1400" dirty="0">
                          <a:effectLst/>
                        </a:rPr>
                        <a:t>của các chú bộ đội vượt dãy Trường Sơn vào Nam đánh giặc</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3733">
                <a:tc vMerge="1">
                  <a:txBody>
                    <a:bodyPr/>
                    <a:lstStyle/>
                    <a:p>
                      <a:endParaRPr lang="en-US"/>
                    </a:p>
                  </a:txBody>
                  <a:tcPr/>
                </a:tc>
                <a:tc>
                  <a:txBody>
                    <a:bodyPr/>
                    <a:lstStyle/>
                    <a:p>
                      <a:pPr algn="ctr">
                        <a:lnSpc>
                          <a:spcPct val="100000"/>
                        </a:lnSpc>
                        <a:spcBef>
                          <a:spcPts val="0"/>
                        </a:spcBef>
                        <a:spcAft>
                          <a:spcPts val="0"/>
                        </a:spcAft>
                      </a:pPr>
                      <a:r>
                        <a:rPr lang="vi-VN" sz="1400" dirty="0">
                          <a:effectLst/>
                        </a:rPr>
                        <a:t>Tuần 20. Tập đọc: Người trí thức yêu nước</a:t>
                      </a:r>
                      <a:endParaRPr lang="en-US" sz="1400" dirty="0">
                        <a:effectLst/>
                      </a:endParaRPr>
                    </a:p>
                    <a:p>
                      <a:pPr algn="ctr">
                        <a:lnSpc>
                          <a:spcPct val="100000"/>
                        </a:lnSpc>
                        <a:spcBef>
                          <a:spcPts val="0"/>
                        </a:spcBef>
                        <a:spcAft>
                          <a:spcPts val="0"/>
                        </a:spcAft>
                      </a:pPr>
                      <a:r>
                        <a:rPr lang="vi-VN" sz="1400" dirty="0">
                          <a:effectLst/>
                        </a:rPr>
                        <a:t>Trang 28</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ct val="100000"/>
                        </a:lnSpc>
                        <a:spcBef>
                          <a:spcPts val="0"/>
                        </a:spcBef>
                        <a:spcAft>
                          <a:spcPts val="0"/>
                        </a:spcAft>
                      </a:pPr>
                      <a:r>
                        <a:rPr lang="vi-VN" sz="1400" dirty="0">
                          <a:effectLst/>
                        </a:rPr>
                        <a:t>Nêu những tấm gương lao động sáng tạo của người thầy thuốc bộ đội trong chiến đấu</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00896">
                <a:tc vMerge="1">
                  <a:txBody>
                    <a:bodyPr/>
                    <a:lstStyle/>
                    <a:p>
                      <a:endParaRPr lang="en-US"/>
                    </a:p>
                  </a:txBody>
                  <a:tcPr/>
                </a:tc>
                <a:tc>
                  <a:txBody>
                    <a:bodyPr/>
                    <a:lstStyle/>
                    <a:p>
                      <a:pPr algn="ctr">
                        <a:lnSpc>
                          <a:spcPct val="100000"/>
                        </a:lnSpc>
                        <a:spcBef>
                          <a:spcPts val="0"/>
                        </a:spcBef>
                        <a:spcAft>
                          <a:spcPts val="0"/>
                        </a:spcAft>
                      </a:pPr>
                      <a:r>
                        <a:rPr lang="vi-VN" sz="1400" dirty="0">
                          <a:effectLst/>
                        </a:rPr>
                        <a:t>Tuần 23. Chính tả: Người s</a:t>
                      </a:r>
                      <a:r>
                        <a:rPr lang="en-US" sz="1400" dirty="0">
                          <a:effectLst/>
                        </a:rPr>
                        <a:t>á</a:t>
                      </a:r>
                      <a:r>
                        <a:rPr lang="vi-VN" sz="1400" dirty="0">
                          <a:effectLst/>
                        </a:rPr>
                        <a:t>ng tác Quốc ca Việt Nam</a:t>
                      </a:r>
                      <a:endParaRPr lang="en-US" sz="1400" dirty="0">
                        <a:effectLst/>
                      </a:endParaRPr>
                    </a:p>
                    <a:p>
                      <a:pPr algn="ctr">
                        <a:lnSpc>
                          <a:spcPct val="100000"/>
                        </a:lnSpc>
                        <a:spcBef>
                          <a:spcPts val="0"/>
                        </a:spcBef>
                        <a:spcAft>
                          <a:spcPts val="0"/>
                        </a:spcAft>
                      </a:pPr>
                      <a:r>
                        <a:rPr lang="vi-VN" sz="1400" dirty="0">
                          <a:effectLst/>
                        </a:rPr>
                        <a:t>Trang 47</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ct val="100000"/>
                        </a:lnSpc>
                        <a:spcBef>
                          <a:spcPts val="0"/>
                        </a:spcBef>
                        <a:spcAft>
                          <a:spcPts val="0"/>
                        </a:spcAft>
                      </a:pPr>
                      <a:r>
                        <a:rPr lang="vi-VN" sz="1400" dirty="0">
                          <a:effectLst/>
                        </a:rPr>
                        <a:t>Giáo viên nêu ý nghĩa Quốc ca</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00896">
                <a:tc vMerge="1">
                  <a:txBody>
                    <a:bodyPr/>
                    <a:lstStyle/>
                    <a:p>
                      <a:endParaRPr lang="en-US"/>
                    </a:p>
                  </a:txBody>
                  <a:tcPr/>
                </a:tc>
                <a:tc>
                  <a:txBody>
                    <a:bodyPr/>
                    <a:lstStyle/>
                    <a:p>
                      <a:pPr algn="ctr">
                        <a:lnSpc>
                          <a:spcPct val="100000"/>
                        </a:lnSpc>
                        <a:spcBef>
                          <a:spcPts val="0"/>
                        </a:spcBef>
                        <a:spcAft>
                          <a:spcPts val="0"/>
                        </a:spcAft>
                      </a:pPr>
                      <a:r>
                        <a:rPr lang="vi-VN" sz="1400" dirty="0">
                          <a:effectLst/>
                        </a:rPr>
                        <a:t>Tuần 25. Tập đọc: Hội đua voi ở Tây Nguyên </a:t>
                      </a:r>
                      <a:endParaRPr lang="en-US" sz="1400" dirty="0">
                        <a:effectLst/>
                      </a:endParaRPr>
                    </a:p>
                    <a:p>
                      <a:pPr algn="ctr">
                        <a:lnSpc>
                          <a:spcPct val="100000"/>
                        </a:lnSpc>
                        <a:spcBef>
                          <a:spcPts val="0"/>
                        </a:spcBef>
                        <a:spcAft>
                          <a:spcPts val="0"/>
                        </a:spcAft>
                      </a:pPr>
                      <a:r>
                        <a:rPr lang="vi-VN" sz="1400" dirty="0">
                          <a:effectLst/>
                        </a:rPr>
                        <a:t>Trang 60</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ct val="100000"/>
                        </a:lnSpc>
                        <a:spcBef>
                          <a:spcPts val="0"/>
                        </a:spcBef>
                        <a:spcAft>
                          <a:spcPts val="0"/>
                        </a:spcAft>
                      </a:pPr>
                      <a:r>
                        <a:rPr lang="vi-VN" sz="1400" dirty="0">
                          <a:effectLst/>
                        </a:rPr>
                        <a:t>Kể chuyện voi tham gia vận chuy</a:t>
                      </a:r>
                      <a:r>
                        <a:rPr lang="en-US" sz="1400" dirty="0">
                          <a:effectLst/>
                        </a:rPr>
                        <a:t>ể</a:t>
                      </a:r>
                      <a:r>
                        <a:rPr lang="vi-VN" sz="1400" dirty="0">
                          <a:effectLst/>
                        </a:rPr>
                        <a:t>n hàng hóa cho bộ đội ở chiến trường Tây Nguyên</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3733">
                <a:tc vMerge="1">
                  <a:txBody>
                    <a:bodyPr/>
                    <a:lstStyle/>
                    <a:p>
                      <a:endParaRPr lang="en-US"/>
                    </a:p>
                  </a:txBody>
                  <a:tcPr/>
                </a:tc>
                <a:tc>
                  <a:txBody>
                    <a:bodyPr/>
                    <a:lstStyle/>
                    <a:p>
                      <a:pPr algn="ctr">
                        <a:lnSpc>
                          <a:spcPct val="100000"/>
                        </a:lnSpc>
                        <a:spcBef>
                          <a:spcPts val="0"/>
                        </a:spcBef>
                        <a:spcAft>
                          <a:spcPts val="0"/>
                        </a:spcAft>
                      </a:pPr>
                      <a:r>
                        <a:rPr lang="vi-VN" sz="1400" dirty="0">
                          <a:effectLst/>
                        </a:rPr>
                        <a:t>Tuần 34. Tập đọc: Trên con tàu vũ trụ</a:t>
                      </a:r>
                      <a:endParaRPr lang="en-US" sz="1400" dirty="0">
                        <a:effectLst/>
                      </a:endParaRPr>
                    </a:p>
                    <a:p>
                      <a:pPr algn="ctr">
                        <a:lnSpc>
                          <a:spcPct val="100000"/>
                        </a:lnSpc>
                        <a:spcBef>
                          <a:spcPts val="0"/>
                        </a:spcBef>
                        <a:spcAft>
                          <a:spcPts val="0"/>
                        </a:spcAft>
                      </a:pPr>
                      <a:r>
                        <a:rPr lang="vi-VN" sz="1400" dirty="0">
                          <a:effectLst/>
                        </a:rPr>
                        <a:t>Trang </a:t>
                      </a:r>
                      <a:r>
                        <a:rPr lang="en-US" sz="1400" dirty="0">
                          <a:effectLst/>
                        </a:rPr>
                        <a:t>1</a:t>
                      </a:r>
                      <a:r>
                        <a:rPr lang="vi-VN" sz="1400" dirty="0">
                          <a:effectLst/>
                        </a:rPr>
                        <a:t>36</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ct val="100000"/>
                        </a:lnSpc>
                        <a:spcBef>
                          <a:spcPts val="0"/>
                        </a:spcBef>
                        <a:spcAft>
                          <a:spcPts val="0"/>
                        </a:spcAft>
                      </a:pPr>
                      <a:r>
                        <a:rPr lang="vi-VN" sz="1400" dirty="0">
                          <a:effectLst/>
                        </a:rPr>
                        <a:t>Người Việt Nam đầu tiên bay vào vũ trụ đồng thời cũng là phi công bắn rơi máy bay B52 của Mỹ</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3733">
                <a:tc rowSpan="2">
                  <a:txBody>
                    <a:bodyPr/>
                    <a:lstStyle/>
                    <a:p>
                      <a:pPr algn="ctr">
                        <a:lnSpc>
                          <a:spcPct val="100000"/>
                        </a:lnSpc>
                        <a:spcBef>
                          <a:spcPts val="0"/>
                        </a:spcBef>
                        <a:spcAft>
                          <a:spcPts val="0"/>
                        </a:spcAft>
                      </a:pPr>
                      <a:r>
                        <a:rPr lang="vi-VN" sz="1400" dirty="0">
                          <a:effectLst/>
                        </a:rPr>
                        <a:t>Tự nhiên và Xã hội</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vi-VN" sz="1400" dirty="0">
                          <a:effectLst/>
                        </a:rPr>
                        <a:t>Bài 23. Phòng cháy khi ở nhà</a:t>
                      </a:r>
                      <a:endParaRPr lang="en-US" sz="1400" dirty="0">
                        <a:effectLst/>
                      </a:endParaRPr>
                    </a:p>
                    <a:p>
                      <a:pPr algn="ctr">
                        <a:lnSpc>
                          <a:spcPct val="100000"/>
                        </a:lnSpc>
                        <a:spcBef>
                          <a:spcPts val="0"/>
                        </a:spcBef>
                        <a:spcAft>
                          <a:spcPts val="0"/>
                        </a:spcAft>
                      </a:pPr>
                      <a:r>
                        <a:rPr lang="vi-VN" sz="1400" dirty="0">
                          <a:effectLst/>
                        </a:rPr>
                        <a:t>Trang 44</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ct val="100000"/>
                        </a:lnSpc>
                        <a:spcBef>
                          <a:spcPts val="0"/>
                        </a:spcBef>
                        <a:spcAft>
                          <a:spcPts val="0"/>
                        </a:spcAft>
                      </a:pPr>
                      <a:r>
                        <a:rPr lang="vi-VN" sz="1400" dirty="0">
                          <a:effectLst/>
                        </a:rPr>
                        <a:t>L</a:t>
                      </a:r>
                      <a:r>
                        <a:rPr lang="en-US" sz="1400" dirty="0">
                          <a:effectLst/>
                        </a:rPr>
                        <a:t>ấ</a:t>
                      </a:r>
                      <a:r>
                        <a:rPr lang="vi-VN" sz="1400" dirty="0">
                          <a:effectLst/>
                        </a:rPr>
                        <a:t>y ví dụ đ</a:t>
                      </a:r>
                      <a:r>
                        <a:rPr lang="en-US" sz="1400" dirty="0">
                          <a:effectLst/>
                        </a:rPr>
                        <a:t>ể </a:t>
                      </a:r>
                      <a:r>
                        <a:rPr lang="vi-VN" sz="1400" dirty="0">
                          <a:effectLst/>
                        </a:rPr>
                        <a:t>chứng minh cho học sinh thấy hậu quả của những vụ cháy (nhà, kho, rừng...)</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00896">
                <a:tc vMerge="1">
                  <a:txBody>
                    <a:bodyPr/>
                    <a:lstStyle/>
                    <a:p>
                      <a:endParaRPr lang="en-US"/>
                    </a:p>
                  </a:txBody>
                  <a:tcPr/>
                </a:tc>
                <a:tc>
                  <a:txBody>
                    <a:bodyPr/>
                    <a:lstStyle/>
                    <a:p>
                      <a:pPr algn="ctr">
                        <a:lnSpc>
                          <a:spcPct val="100000"/>
                        </a:lnSpc>
                        <a:spcBef>
                          <a:spcPts val="0"/>
                        </a:spcBef>
                        <a:spcAft>
                          <a:spcPts val="0"/>
                        </a:spcAft>
                      </a:pPr>
                      <a:r>
                        <a:rPr lang="vi-VN" sz="1400" dirty="0">
                          <a:effectLst/>
                        </a:rPr>
                        <a:t>Bài 29. Các hoạt động thông tin liên lạc</a:t>
                      </a:r>
                      <a:endParaRPr lang="en-US" sz="1400" dirty="0">
                        <a:effectLst/>
                      </a:endParaRPr>
                    </a:p>
                    <a:p>
                      <a:pPr algn="ctr">
                        <a:lnSpc>
                          <a:spcPct val="100000"/>
                        </a:lnSpc>
                        <a:spcBef>
                          <a:spcPts val="0"/>
                        </a:spcBef>
                        <a:spcAft>
                          <a:spcPts val="0"/>
                        </a:spcAft>
                      </a:pPr>
                      <a:r>
                        <a:rPr lang="vi-VN" sz="1400" dirty="0">
                          <a:effectLst/>
                        </a:rPr>
                        <a:t>Trang 56</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ct val="100000"/>
                        </a:lnSpc>
                        <a:spcBef>
                          <a:spcPts val="0"/>
                        </a:spcBef>
                        <a:spcAft>
                          <a:spcPts val="0"/>
                        </a:spcAft>
                      </a:pPr>
                      <a:r>
                        <a:rPr lang="vi-VN" sz="1400" dirty="0">
                          <a:effectLst/>
                        </a:rPr>
                        <a:t>Nêu tác dụng của thông tin liên lạc trong cuộc sống</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8996091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 name="Rectangle 1"/>
          <p:cNvSpPr>
            <a:spLocks noChangeArrowheads="1"/>
          </p:cNvSpPr>
          <p:nvPr/>
        </p:nvSpPr>
        <p:spPr bwMode="auto">
          <a:xfrm>
            <a:off x="4124601" y="133290"/>
            <a:ext cx="89479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Lớp </a:t>
            </a:r>
            <a:r>
              <a:rPr kumimoji="0" lang="en-US"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4</a:t>
            </a:r>
            <a:endParaRPr kumimoji="0" lang="vi-VN" sz="2000" b="0" i="0" u="sng"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145680310"/>
              </p:ext>
            </p:extLst>
          </p:nvPr>
        </p:nvGraphicFramePr>
        <p:xfrm>
          <a:off x="304799" y="762000"/>
          <a:ext cx="8305800" cy="5329457"/>
        </p:xfrm>
        <a:graphic>
          <a:graphicData uri="http://schemas.openxmlformats.org/drawingml/2006/table">
            <a:tbl>
              <a:tblPr>
                <a:tableStyleId>{5C22544A-7EE6-4342-B048-85BDC9FD1C3A}</a:tableStyleId>
              </a:tblPr>
              <a:tblGrid>
                <a:gridCol w="1066801"/>
                <a:gridCol w="2438400"/>
                <a:gridCol w="4800599"/>
              </a:tblGrid>
              <a:tr h="361649">
                <a:tc>
                  <a:txBody>
                    <a:bodyPr/>
                    <a:lstStyle/>
                    <a:p>
                      <a:pPr algn="ctr">
                        <a:lnSpc>
                          <a:spcPts val="2200"/>
                        </a:lnSpc>
                        <a:spcBef>
                          <a:spcPts val="0"/>
                        </a:spcBef>
                        <a:spcAft>
                          <a:spcPts val="0"/>
                        </a:spcAft>
                      </a:pPr>
                      <a:r>
                        <a:rPr lang="en-US" sz="1500" dirty="0" err="1">
                          <a:effectLst/>
                        </a:rPr>
                        <a:t>Môn</a:t>
                      </a:r>
                      <a:r>
                        <a:rPr lang="en-US" sz="1500" dirty="0">
                          <a:effectLst/>
                        </a:rPr>
                        <a:t> </a:t>
                      </a:r>
                      <a:r>
                        <a:rPr lang="en-US" sz="1500" dirty="0" err="1">
                          <a:effectLst/>
                        </a:rPr>
                        <a:t>học</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200"/>
                        </a:lnSpc>
                        <a:spcBef>
                          <a:spcPts val="0"/>
                        </a:spcBef>
                        <a:spcAft>
                          <a:spcPts val="0"/>
                        </a:spcAft>
                      </a:pPr>
                      <a:r>
                        <a:rPr lang="en-US" sz="1500" dirty="0" err="1">
                          <a:effectLst/>
                        </a:rPr>
                        <a:t>Tên</a:t>
                      </a:r>
                      <a:r>
                        <a:rPr lang="en-US" sz="1500" dirty="0">
                          <a:effectLst/>
                        </a:rPr>
                        <a:t> </a:t>
                      </a:r>
                      <a:r>
                        <a:rPr lang="en-US" sz="1500" dirty="0" err="1">
                          <a:effectLst/>
                        </a:rPr>
                        <a:t>bài</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200"/>
                        </a:lnSpc>
                        <a:spcBef>
                          <a:spcPts val="0"/>
                        </a:spcBef>
                        <a:spcAft>
                          <a:spcPts val="0"/>
                        </a:spcAft>
                      </a:pPr>
                      <a:r>
                        <a:rPr lang="en-US" sz="1500" dirty="0" err="1">
                          <a:effectLst/>
                        </a:rPr>
                        <a:t>Hình</a:t>
                      </a:r>
                      <a:r>
                        <a:rPr lang="en-US" sz="1500" dirty="0">
                          <a:effectLst/>
                        </a:rPr>
                        <a:t> </a:t>
                      </a:r>
                      <a:r>
                        <a:rPr lang="en-US" sz="1500" dirty="0" err="1">
                          <a:effectLst/>
                        </a:rPr>
                        <a:t>thức</a:t>
                      </a:r>
                      <a:r>
                        <a:rPr lang="en-US" sz="1500" dirty="0">
                          <a:effectLst/>
                        </a:rPr>
                        <a:t>, </a:t>
                      </a:r>
                      <a:r>
                        <a:rPr lang="en-US" sz="1500" dirty="0" err="1">
                          <a:effectLst/>
                        </a:rPr>
                        <a:t>nội</a:t>
                      </a:r>
                      <a:r>
                        <a:rPr lang="en-US" sz="1500" dirty="0">
                          <a:effectLst/>
                        </a:rPr>
                        <a:t> dung </a:t>
                      </a:r>
                      <a:r>
                        <a:rPr lang="en-US" sz="1500" dirty="0" err="1">
                          <a:effectLst/>
                        </a:rPr>
                        <a:t>lồng</a:t>
                      </a:r>
                      <a:r>
                        <a:rPr lang="en-US" sz="1500" dirty="0">
                          <a:effectLst/>
                        </a:rPr>
                        <a:t> </a:t>
                      </a:r>
                      <a:r>
                        <a:rPr lang="en-US" sz="1500" dirty="0" err="1">
                          <a:effectLst/>
                        </a:rPr>
                        <a:t>ghép</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49470">
                <a:tc rowSpan="3">
                  <a:txBody>
                    <a:bodyPr/>
                    <a:lstStyle/>
                    <a:p>
                      <a:pPr algn="ctr">
                        <a:lnSpc>
                          <a:spcPts val="2200"/>
                        </a:lnSpc>
                        <a:spcBef>
                          <a:spcPts val="0"/>
                        </a:spcBef>
                        <a:spcAft>
                          <a:spcPts val="0"/>
                        </a:spcAft>
                      </a:pPr>
                      <a:r>
                        <a:rPr lang="vi-VN" sz="1500" dirty="0">
                          <a:effectLst/>
                        </a:rPr>
                        <a:t>Tiếng Việt T</a:t>
                      </a:r>
                      <a:r>
                        <a:rPr lang="en-US" sz="1500" dirty="0">
                          <a:effectLst/>
                        </a:rPr>
                        <a:t>1</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200"/>
                        </a:lnSpc>
                        <a:spcBef>
                          <a:spcPts val="0"/>
                        </a:spcBef>
                        <a:spcAft>
                          <a:spcPts val="0"/>
                        </a:spcAft>
                      </a:pPr>
                      <a:r>
                        <a:rPr lang="vi-VN" sz="1500" dirty="0">
                          <a:effectLst/>
                        </a:rPr>
                        <a:t>Tuần 5. Tập đọc: Gà Trống và Cáo</a:t>
                      </a:r>
                      <a:endParaRPr lang="en-US" sz="1500" dirty="0">
                        <a:effectLst/>
                      </a:endParaRPr>
                    </a:p>
                    <a:p>
                      <a:pPr algn="ctr">
                        <a:lnSpc>
                          <a:spcPts val="2200"/>
                        </a:lnSpc>
                        <a:spcBef>
                          <a:spcPts val="0"/>
                        </a:spcBef>
                        <a:spcAft>
                          <a:spcPts val="0"/>
                        </a:spcAft>
                      </a:pPr>
                      <a:r>
                        <a:rPr lang="vi-VN" sz="1500" dirty="0">
                          <a:effectLst/>
                        </a:rPr>
                        <a:t>Trang 50</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200"/>
                        </a:lnSpc>
                        <a:spcBef>
                          <a:spcPts val="0"/>
                        </a:spcBef>
                        <a:spcAft>
                          <a:spcPts val="0"/>
                        </a:spcAft>
                      </a:pPr>
                      <a:r>
                        <a:rPr lang="vi-VN" sz="1500" dirty="0">
                          <a:effectLst/>
                        </a:rPr>
                        <a:t>Phải có tinh thần cảnh giác mới có thể phòng và tránh được nguy hiểm</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04123">
                <a:tc vMerge="1">
                  <a:txBody>
                    <a:bodyPr/>
                    <a:lstStyle/>
                    <a:p>
                      <a:endParaRPr lang="en-US"/>
                    </a:p>
                  </a:txBody>
                  <a:tcPr/>
                </a:tc>
                <a:tc>
                  <a:txBody>
                    <a:bodyPr/>
                    <a:lstStyle/>
                    <a:p>
                      <a:pPr algn="ctr">
                        <a:lnSpc>
                          <a:spcPts val="2200"/>
                        </a:lnSpc>
                        <a:spcBef>
                          <a:spcPts val="0"/>
                        </a:spcBef>
                        <a:spcAft>
                          <a:spcPts val="0"/>
                        </a:spcAft>
                      </a:pPr>
                      <a:r>
                        <a:rPr lang="vi-VN" sz="1500" dirty="0">
                          <a:effectLst/>
                        </a:rPr>
                        <a:t>Tuần 7. Tập đọc: Trung thu độc lập</a:t>
                      </a:r>
                      <a:endParaRPr lang="en-US" sz="1500" dirty="0">
                        <a:effectLst/>
                      </a:endParaRPr>
                    </a:p>
                    <a:p>
                      <a:pPr algn="ctr">
                        <a:lnSpc>
                          <a:spcPts val="2200"/>
                        </a:lnSpc>
                        <a:spcBef>
                          <a:spcPts val="0"/>
                        </a:spcBef>
                        <a:spcAft>
                          <a:spcPts val="0"/>
                        </a:spcAft>
                      </a:pPr>
                      <a:r>
                        <a:rPr lang="vi-VN" sz="1500" dirty="0">
                          <a:effectLst/>
                        </a:rPr>
                        <a:t>Trang 66</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200"/>
                        </a:lnSpc>
                        <a:spcBef>
                          <a:spcPts val="0"/>
                        </a:spcBef>
                        <a:spcAft>
                          <a:spcPts val="0"/>
                        </a:spcAft>
                        <a:tabLst/>
                      </a:pPr>
                      <a:r>
                        <a:rPr lang="vi-VN" sz="1500" dirty="0">
                          <a:effectLst/>
                        </a:rPr>
                        <a:t>Ca ngợi tình cảm của các chú bộ đội, công an dù trong hoàn cảnh nào vẫn luôn nghĩ về các cháu thiếu niên và nhi đồng</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67660">
                <a:tc vMerge="1">
                  <a:txBody>
                    <a:bodyPr/>
                    <a:lstStyle/>
                    <a:p>
                      <a:endParaRPr lang="en-US"/>
                    </a:p>
                  </a:txBody>
                  <a:tcPr/>
                </a:tc>
                <a:tc>
                  <a:txBody>
                    <a:bodyPr/>
                    <a:lstStyle/>
                    <a:p>
                      <a:pPr algn="ctr">
                        <a:lnSpc>
                          <a:spcPts val="2200"/>
                        </a:lnSpc>
                        <a:spcBef>
                          <a:spcPts val="0"/>
                        </a:spcBef>
                        <a:spcAft>
                          <a:spcPts val="0"/>
                        </a:spcAft>
                      </a:pPr>
                      <a:r>
                        <a:rPr lang="vi-VN" sz="1500" dirty="0">
                          <a:effectLst/>
                        </a:rPr>
                        <a:t>Tuần 12. Ch</a:t>
                      </a:r>
                      <a:r>
                        <a:rPr lang="en-US" sz="1500" dirty="0">
                          <a:effectLst/>
                        </a:rPr>
                        <a:t>í</a:t>
                      </a:r>
                      <a:r>
                        <a:rPr lang="vi-VN" sz="1500" dirty="0">
                          <a:effectLst/>
                        </a:rPr>
                        <a:t>nh tả: Người chiến sĩ giàu nghị </a:t>
                      </a:r>
                      <a:r>
                        <a:rPr lang="en-US" sz="1500" dirty="0">
                          <a:effectLst/>
                        </a:rPr>
                        <a:t>l</a:t>
                      </a:r>
                      <a:r>
                        <a:rPr lang="vi-VN" sz="1500" dirty="0">
                          <a:effectLst/>
                        </a:rPr>
                        <a:t>ực</a:t>
                      </a:r>
                      <a:endParaRPr lang="en-US" sz="1500" dirty="0">
                        <a:effectLst/>
                      </a:endParaRPr>
                    </a:p>
                    <a:p>
                      <a:pPr algn="ctr">
                        <a:lnSpc>
                          <a:spcPts val="2200"/>
                        </a:lnSpc>
                        <a:spcBef>
                          <a:spcPts val="0"/>
                        </a:spcBef>
                        <a:spcAft>
                          <a:spcPts val="0"/>
                        </a:spcAft>
                      </a:pPr>
                      <a:r>
                        <a:rPr lang="vi-VN" sz="1500" dirty="0">
                          <a:effectLst/>
                        </a:rPr>
                        <a:t>Trang 116</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200"/>
                        </a:lnSpc>
                        <a:spcBef>
                          <a:spcPts val="0"/>
                        </a:spcBef>
                        <a:spcAft>
                          <a:spcPts val="0"/>
                        </a:spcAft>
                      </a:pPr>
                      <a:r>
                        <a:rPr lang="vi-VN" sz="1500" dirty="0">
                          <a:effectLst/>
                        </a:rPr>
                        <a:t>Ca ngợi tinh thần vượt mọi khó khăn, gian khổ, hy sinh để hoàn thành nhiệm vụ của các chú bộ đội và công an</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07742">
                <a:tc rowSpan="3">
                  <a:txBody>
                    <a:bodyPr/>
                    <a:lstStyle/>
                    <a:p>
                      <a:pPr algn="ctr">
                        <a:lnSpc>
                          <a:spcPts val="2200"/>
                        </a:lnSpc>
                        <a:spcBef>
                          <a:spcPts val="0"/>
                        </a:spcBef>
                        <a:spcAft>
                          <a:spcPts val="0"/>
                        </a:spcAft>
                      </a:pPr>
                      <a:r>
                        <a:rPr lang="vi-VN" sz="1500" dirty="0">
                          <a:effectLst/>
                        </a:rPr>
                        <a:t>Tiếng Việt T2</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200"/>
                        </a:lnSpc>
                        <a:spcBef>
                          <a:spcPts val="0"/>
                        </a:spcBef>
                        <a:spcAft>
                          <a:spcPts val="0"/>
                        </a:spcAft>
                      </a:pPr>
                      <a:r>
                        <a:rPr lang="vi-VN" sz="1500" dirty="0">
                          <a:effectLst/>
                        </a:rPr>
                        <a:t>Tuần 21. Tập đọc: Anh hùng lao động Trần Đại Nghĩa</a:t>
                      </a:r>
                      <a:endParaRPr lang="en-US" sz="1500" dirty="0">
                        <a:effectLst/>
                      </a:endParaRPr>
                    </a:p>
                    <a:p>
                      <a:pPr algn="ctr">
                        <a:lnSpc>
                          <a:spcPts val="2200"/>
                        </a:lnSpc>
                        <a:spcBef>
                          <a:spcPts val="0"/>
                        </a:spcBef>
                        <a:spcAft>
                          <a:spcPts val="0"/>
                        </a:spcAft>
                      </a:pPr>
                      <a:r>
                        <a:rPr lang="vi-VN" sz="1500" dirty="0">
                          <a:effectLst/>
                        </a:rPr>
                        <a:t>Trang 21</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200"/>
                        </a:lnSpc>
                        <a:spcBef>
                          <a:spcPts val="0"/>
                        </a:spcBef>
                        <a:spcAft>
                          <a:spcPts val="0"/>
                        </a:spcAft>
                      </a:pPr>
                      <a:r>
                        <a:rPr lang="vi-VN" sz="1500" dirty="0">
                          <a:effectLst/>
                        </a:rPr>
                        <a:t>Nêu hình ảnh các nhà khoa học Việt Nam đã cống hiến trọn đời phục vụ Tổ quốc</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67660">
                <a:tc vMerge="1">
                  <a:txBody>
                    <a:bodyPr/>
                    <a:lstStyle/>
                    <a:p>
                      <a:endParaRPr lang="en-US"/>
                    </a:p>
                  </a:txBody>
                  <a:tcPr/>
                </a:tc>
                <a:tc>
                  <a:txBody>
                    <a:bodyPr/>
                    <a:lstStyle/>
                    <a:p>
                      <a:pPr algn="ctr">
                        <a:lnSpc>
                          <a:spcPts val="2200"/>
                        </a:lnSpc>
                        <a:spcBef>
                          <a:spcPts val="0"/>
                        </a:spcBef>
                        <a:spcAft>
                          <a:spcPts val="0"/>
                        </a:spcAft>
                      </a:pPr>
                      <a:r>
                        <a:rPr lang="vi-VN" sz="1500" dirty="0">
                          <a:effectLst/>
                        </a:rPr>
                        <a:t>Tuần 25. Tập đọc: Bài thơ Ti</a:t>
                      </a:r>
                      <a:r>
                        <a:rPr lang="en-US" sz="1500" dirty="0">
                          <a:effectLst/>
                        </a:rPr>
                        <a:t>ể</a:t>
                      </a:r>
                      <a:r>
                        <a:rPr lang="vi-VN" sz="1500" dirty="0">
                          <a:effectLst/>
                        </a:rPr>
                        <a:t>u đội xe không k</a:t>
                      </a:r>
                      <a:r>
                        <a:rPr lang="en-US" sz="1500" dirty="0">
                          <a:effectLst/>
                        </a:rPr>
                        <a:t>í</a:t>
                      </a:r>
                      <a:r>
                        <a:rPr lang="vi-VN" sz="1500" dirty="0">
                          <a:effectLst/>
                        </a:rPr>
                        <a:t>nh</a:t>
                      </a:r>
                      <a:endParaRPr lang="en-US" sz="1500" dirty="0">
                        <a:effectLst/>
                      </a:endParaRPr>
                    </a:p>
                    <a:p>
                      <a:pPr algn="ctr">
                        <a:lnSpc>
                          <a:spcPts val="2200"/>
                        </a:lnSpc>
                        <a:spcBef>
                          <a:spcPts val="0"/>
                        </a:spcBef>
                        <a:spcAft>
                          <a:spcPts val="0"/>
                        </a:spcAft>
                      </a:pPr>
                      <a:r>
                        <a:rPr lang="vi-VN" sz="1500" dirty="0">
                          <a:effectLst/>
                        </a:rPr>
                        <a:t>Trang 71</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200"/>
                        </a:lnSpc>
                        <a:spcBef>
                          <a:spcPts val="0"/>
                        </a:spcBef>
                        <a:spcAft>
                          <a:spcPts val="0"/>
                        </a:spcAft>
                      </a:pPr>
                      <a:r>
                        <a:rPr lang="vi-VN" sz="1500" dirty="0">
                          <a:effectLst/>
                        </a:rPr>
                        <a:t>Nêu những khó khăn vất vả và sáng tạo của bộ đội, công an và thanh niên xung phong trong chiến tranh</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67660">
                <a:tc vMerge="1">
                  <a:txBody>
                    <a:bodyPr/>
                    <a:lstStyle/>
                    <a:p>
                      <a:endParaRPr lang="en-US"/>
                    </a:p>
                  </a:txBody>
                  <a:tcPr/>
                </a:tc>
                <a:tc>
                  <a:txBody>
                    <a:bodyPr/>
                    <a:lstStyle/>
                    <a:p>
                      <a:pPr algn="ctr">
                        <a:lnSpc>
                          <a:spcPts val="2200"/>
                        </a:lnSpc>
                        <a:spcBef>
                          <a:spcPts val="0"/>
                        </a:spcBef>
                        <a:spcAft>
                          <a:spcPts val="0"/>
                        </a:spcAft>
                      </a:pPr>
                      <a:r>
                        <a:rPr lang="vi-VN" sz="1500" dirty="0">
                          <a:effectLst/>
                        </a:rPr>
                        <a:t>Tuần 27. Kể chuyện được chứng kiến hoặc tham gia</a:t>
                      </a:r>
                      <a:endParaRPr lang="en-US" sz="1500" dirty="0">
                        <a:effectLst/>
                      </a:endParaRPr>
                    </a:p>
                    <a:p>
                      <a:pPr algn="ctr">
                        <a:lnSpc>
                          <a:spcPts val="2200"/>
                        </a:lnSpc>
                        <a:spcBef>
                          <a:spcPts val="0"/>
                        </a:spcBef>
                        <a:spcAft>
                          <a:spcPts val="0"/>
                        </a:spcAft>
                      </a:pPr>
                      <a:r>
                        <a:rPr lang="vi-VN" sz="1500" dirty="0">
                          <a:effectLst/>
                        </a:rPr>
                        <a:t>Trang 69</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200"/>
                        </a:lnSpc>
                        <a:spcBef>
                          <a:spcPts val="0"/>
                        </a:spcBef>
                        <a:spcAft>
                          <a:spcPts val="0"/>
                        </a:spcAft>
                      </a:pPr>
                      <a:r>
                        <a:rPr lang="vi-VN" sz="1500" dirty="0">
                          <a:effectLst/>
                        </a:rPr>
                        <a:t>Nêu những tấm gương chú bộ đội, công an quên mình cứu dân trong thiên tai, hỏa hoạn....</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3220752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 name="Rectangle 1"/>
          <p:cNvSpPr>
            <a:spLocks noChangeArrowheads="1"/>
          </p:cNvSpPr>
          <p:nvPr/>
        </p:nvSpPr>
        <p:spPr bwMode="auto">
          <a:xfrm>
            <a:off x="4124601" y="76200"/>
            <a:ext cx="89479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Lớp </a:t>
            </a:r>
            <a:r>
              <a:rPr kumimoji="0" lang="en-US"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4</a:t>
            </a:r>
            <a:endParaRPr kumimoji="0" lang="vi-VN" sz="2000" b="0" i="0" u="sng"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138435774"/>
              </p:ext>
            </p:extLst>
          </p:nvPr>
        </p:nvGraphicFramePr>
        <p:xfrm>
          <a:off x="304800" y="533400"/>
          <a:ext cx="8525355" cy="6155134"/>
        </p:xfrm>
        <a:graphic>
          <a:graphicData uri="http://schemas.openxmlformats.org/drawingml/2006/table">
            <a:tbl>
              <a:tblPr>
                <a:tableStyleId>{5C22544A-7EE6-4342-B048-85BDC9FD1C3A}</a:tableStyleId>
              </a:tblPr>
              <a:tblGrid>
                <a:gridCol w="752956"/>
                <a:gridCol w="2371244"/>
                <a:gridCol w="5401155"/>
              </a:tblGrid>
              <a:tr h="304800">
                <a:tc>
                  <a:txBody>
                    <a:bodyPr/>
                    <a:lstStyle/>
                    <a:p>
                      <a:pPr algn="ctr">
                        <a:lnSpc>
                          <a:spcPts val="2200"/>
                        </a:lnSpc>
                        <a:spcBef>
                          <a:spcPts val="0"/>
                        </a:spcBef>
                        <a:spcAft>
                          <a:spcPts val="0"/>
                        </a:spcAft>
                      </a:pPr>
                      <a:r>
                        <a:rPr lang="en-US" sz="1500" dirty="0" err="1">
                          <a:effectLst/>
                        </a:rPr>
                        <a:t>Môn</a:t>
                      </a:r>
                      <a:r>
                        <a:rPr lang="en-US" sz="1500" dirty="0">
                          <a:effectLst/>
                        </a:rPr>
                        <a:t> </a:t>
                      </a:r>
                      <a:r>
                        <a:rPr lang="en-US" sz="1500" dirty="0" err="1">
                          <a:effectLst/>
                        </a:rPr>
                        <a:t>học</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200"/>
                        </a:lnSpc>
                        <a:spcBef>
                          <a:spcPts val="0"/>
                        </a:spcBef>
                        <a:spcAft>
                          <a:spcPts val="0"/>
                        </a:spcAft>
                      </a:pPr>
                      <a:r>
                        <a:rPr lang="en-US" sz="1500" dirty="0" err="1">
                          <a:effectLst/>
                        </a:rPr>
                        <a:t>Tên</a:t>
                      </a:r>
                      <a:r>
                        <a:rPr lang="en-US" sz="1500" dirty="0">
                          <a:effectLst/>
                        </a:rPr>
                        <a:t> </a:t>
                      </a:r>
                      <a:r>
                        <a:rPr lang="en-US" sz="1500" dirty="0" err="1">
                          <a:effectLst/>
                        </a:rPr>
                        <a:t>bài</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200"/>
                        </a:lnSpc>
                        <a:spcBef>
                          <a:spcPts val="0"/>
                        </a:spcBef>
                        <a:spcAft>
                          <a:spcPts val="0"/>
                        </a:spcAft>
                      </a:pPr>
                      <a:r>
                        <a:rPr lang="en-US" sz="1500" dirty="0" err="1">
                          <a:effectLst/>
                        </a:rPr>
                        <a:t>Hình</a:t>
                      </a:r>
                      <a:r>
                        <a:rPr lang="en-US" sz="1500" dirty="0">
                          <a:effectLst/>
                        </a:rPr>
                        <a:t> </a:t>
                      </a:r>
                      <a:r>
                        <a:rPr lang="en-US" sz="1500" dirty="0" err="1">
                          <a:effectLst/>
                        </a:rPr>
                        <a:t>thức</a:t>
                      </a:r>
                      <a:r>
                        <a:rPr lang="en-US" sz="1500" dirty="0">
                          <a:effectLst/>
                        </a:rPr>
                        <a:t>, </a:t>
                      </a:r>
                      <a:r>
                        <a:rPr lang="en-US" sz="1500" dirty="0" err="1">
                          <a:effectLst/>
                        </a:rPr>
                        <a:t>nội</a:t>
                      </a:r>
                      <a:r>
                        <a:rPr lang="en-US" sz="1500" dirty="0">
                          <a:effectLst/>
                        </a:rPr>
                        <a:t> dung </a:t>
                      </a:r>
                      <a:r>
                        <a:rPr lang="en-US" sz="1500" dirty="0" err="1">
                          <a:effectLst/>
                        </a:rPr>
                        <a:t>lồng</a:t>
                      </a:r>
                      <a:r>
                        <a:rPr lang="en-US" sz="1500" dirty="0">
                          <a:effectLst/>
                        </a:rPr>
                        <a:t> </a:t>
                      </a:r>
                      <a:r>
                        <a:rPr lang="en-US" sz="1500" dirty="0" err="1">
                          <a:effectLst/>
                        </a:rPr>
                        <a:t>ghép</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88982">
                <a:tc rowSpan="4">
                  <a:txBody>
                    <a:bodyPr/>
                    <a:lstStyle/>
                    <a:p>
                      <a:pPr algn="ctr">
                        <a:lnSpc>
                          <a:spcPts val="1900"/>
                        </a:lnSpc>
                        <a:spcBef>
                          <a:spcPts val="0"/>
                        </a:spcBef>
                        <a:spcAft>
                          <a:spcPts val="0"/>
                        </a:spcAft>
                      </a:pPr>
                      <a:r>
                        <a:rPr lang="vi-VN" sz="1500" dirty="0">
                          <a:effectLst/>
                        </a:rPr>
                        <a:t>Lịch sử và Đ</a:t>
                      </a:r>
                      <a:r>
                        <a:rPr lang="en-US" sz="1500" dirty="0">
                          <a:effectLst/>
                        </a:rPr>
                        <a:t>ị</a:t>
                      </a:r>
                      <a:r>
                        <a:rPr lang="vi-VN" sz="1500" dirty="0">
                          <a:effectLst/>
                        </a:rPr>
                        <a:t>a lý</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900"/>
                        </a:lnSpc>
                        <a:spcBef>
                          <a:spcPts val="0"/>
                        </a:spcBef>
                        <a:spcAft>
                          <a:spcPts val="0"/>
                        </a:spcAft>
                      </a:pPr>
                      <a:r>
                        <a:rPr lang="vi-VN" sz="1500" dirty="0">
                          <a:effectLst/>
                        </a:rPr>
                        <a:t>Phần Mở đầu. Bà</a:t>
                      </a:r>
                      <a:r>
                        <a:rPr lang="en-US" sz="1500" dirty="0">
                          <a:effectLst/>
                        </a:rPr>
                        <a:t>i </a:t>
                      </a:r>
                      <a:r>
                        <a:rPr lang="vi-VN" sz="1500" dirty="0">
                          <a:effectLst/>
                        </a:rPr>
                        <a:t>2: Làm quen với bản đ</a:t>
                      </a:r>
                      <a:r>
                        <a:rPr lang="en-US" sz="1500" dirty="0">
                          <a:effectLst/>
                        </a:rPr>
                        <a:t>ồ</a:t>
                      </a:r>
                      <a:r>
                        <a:rPr lang="vi-VN" sz="1500" dirty="0">
                          <a:effectLst/>
                        </a:rPr>
                        <a:t>, trang 4; Bài 3: Làm quen với bản đ</a:t>
                      </a:r>
                      <a:r>
                        <a:rPr lang="en-US" sz="1500" dirty="0">
                          <a:effectLst/>
                        </a:rPr>
                        <a:t>ồ </a:t>
                      </a:r>
                      <a:r>
                        <a:rPr lang="vi-VN" sz="1500" dirty="0">
                          <a:effectLst/>
                        </a:rPr>
                        <a:t>(tiếp </a:t>
                      </a:r>
                      <a:r>
                        <a:rPr lang="vi-VN" sz="1500" dirty="0" smtClean="0">
                          <a:effectLst/>
                        </a:rPr>
                        <a:t>theo)</a:t>
                      </a:r>
                      <a:r>
                        <a:rPr lang="en-US" sz="1500" baseline="0" dirty="0" smtClean="0">
                          <a:effectLst/>
                        </a:rPr>
                        <a:t> - </a:t>
                      </a:r>
                      <a:r>
                        <a:rPr lang="vi-VN" sz="1500" dirty="0" smtClean="0">
                          <a:effectLst/>
                        </a:rPr>
                        <a:t>Trang </a:t>
                      </a:r>
                      <a:r>
                        <a:rPr lang="vi-VN" sz="1500" dirty="0">
                          <a:effectLst/>
                        </a:rPr>
                        <a:t>7</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1900"/>
                        </a:lnSpc>
                        <a:spcBef>
                          <a:spcPts val="0"/>
                        </a:spcBef>
                        <a:spcAft>
                          <a:spcPts val="0"/>
                        </a:spcAft>
                      </a:pPr>
                      <a:r>
                        <a:rPr lang="vi-VN" sz="1500" dirty="0">
                          <a:effectLst/>
                        </a:rPr>
                        <a:t>Giới thiệu Bản đồ hành chính Việt Nam và khẳng định hai Quần đảo Hoàng Sa và Trường Sa là của Việt Nam</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11200">
                <a:tc vMerge="1">
                  <a:txBody>
                    <a:bodyPr/>
                    <a:lstStyle/>
                    <a:p>
                      <a:endParaRPr lang="en-US"/>
                    </a:p>
                  </a:txBody>
                  <a:tcPr/>
                </a:tc>
                <a:tc>
                  <a:txBody>
                    <a:bodyPr/>
                    <a:lstStyle/>
                    <a:p>
                      <a:pPr algn="ctr">
                        <a:lnSpc>
                          <a:spcPts val="1900"/>
                        </a:lnSpc>
                        <a:spcBef>
                          <a:spcPts val="0"/>
                        </a:spcBef>
                        <a:spcAft>
                          <a:spcPts val="0"/>
                        </a:spcAft>
                      </a:pPr>
                      <a:r>
                        <a:rPr lang="vi-VN" sz="1500" dirty="0">
                          <a:effectLst/>
                        </a:rPr>
                        <a:t>Phần Địa lý. Bài </a:t>
                      </a:r>
                      <a:r>
                        <a:rPr lang="en-US" sz="1500" dirty="0">
                          <a:effectLst/>
                        </a:rPr>
                        <a:t>1</a:t>
                      </a:r>
                      <a:r>
                        <a:rPr lang="vi-VN" sz="1500" dirty="0">
                          <a:effectLst/>
                        </a:rPr>
                        <a:t>: Dãy Hoàng Liên </a:t>
                      </a:r>
                      <a:r>
                        <a:rPr lang="vi-VN" sz="1500" dirty="0" smtClean="0">
                          <a:effectLst/>
                        </a:rPr>
                        <a:t>Sơn</a:t>
                      </a:r>
                      <a:r>
                        <a:rPr lang="en-US" sz="1500" baseline="0" dirty="0" smtClean="0">
                          <a:effectLst/>
                        </a:rPr>
                        <a:t>  - </a:t>
                      </a:r>
                      <a:r>
                        <a:rPr lang="vi-VN" sz="1500" dirty="0" smtClean="0">
                          <a:effectLst/>
                        </a:rPr>
                        <a:t>Trang </a:t>
                      </a:r>
                      <a:r>
                        <a:rPr lang="vi-VN" sz="1500" dirty="0">
                          <a:effectLst/>
                        </a:rPr>
                        <a:t>70</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1900"/>
                        </a:lnSpc>
                        <a:spcBef>
                          <a:spcPts val="0"/>
                        </a:spcBef>
                        <a:spcAft>
                          <a:spcPts val="0"/>
                        </a:spcAft>
                      </a:pPr>
                      <a:r>
                        <a:rPr lang="vi-VN" sz="1500" dirty="0">
                          <a:effectLst/>
                        </a:rPr>
                        <a:t>Nêu ý nghĩa và tầm quan trọng của dãy Hoàng Li</a:t>
                      </a:r>
                      <a:r>
                        <a:rPr lang="en-US" sz="1500" dirty="0">
                          <a:effectLst/>
                        </a:rPr>
                        <a:t>ê</a:t>
                      </a:r>
                      <a:r>
                        <a:rPr lang="vi-VN" sz="1500" dirty="0">
                          <a:effectLst/>
                        </a:rPr>
                        <a:t>n Sơn trong cuộc chiến tranh chống giặc ngoại xâm</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85800">
                <a:tc vMerge="1">
                  <a:txBody>
                    <a:bodyPr/>
                    <a:lstStyle/>
                    <a:p>
                      <a:endParaRPr lang="en-US"/>
                    </a:p>
                  </a:txBody>
                  <a:tcPr/>
                </a:tc>
                <a:tc>
                  <a:txBody>
                    <a:bodyPr/>
                    <a:lstStyle/>
                    <a:p>
                      <a:pPr algn="ctr">
                        <a:lnSpc>
                          <a:spcPts val="1900"/>
                        </a:lnSpc>
                        <a:spcBef>
                          <a:spcPts val="0"/>
                        </a:spcBef>
                        <a:spcAft>
                          <a:spcPts val="0"/>
                        </a:spcAft>
                      </a:pPr>
                      <a:r>
                        <a:rPr lang="vi-VN" sz="1500" dirty="0">
                          <a:effectLst/>
                        </a:rPr>
                        <a:t>Phần Địa lý. Bài 5: Tây </a:t>
                      </a:r>
                      <a:r>
                        <a:rPr lang="vi-VN" sz="1500" dirty="0" smtClean="0">
                          <a:effectLst/>
                        </a:rPr>
                        <a:t>Nguyên</a:t>
                      </a:r>
                      <a:r>
                        <a:rPr lang="en-US" sz="1500" baseline="0" dirty="0" smtClean="0">
                          <a:effectLst/>
                        </a:rPr>
                        <a:t> - </a:t>
                      </a:r>
                      <a:r>
                        <a:rPr lang="vi-VN" sz="1500" dirty="0" smtClean="0">
                          <a:effectLst/>
                        </a:rPr>
                        <a:t>Trang </a:t>
                      </a:r>
                      <a:r>
                        <a:rPr lang="vi-VN" sz="1500" dirty="0">
                          <a:effectLst/>
                        </a:rPr>
                        <a:t>82</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1900"/>
                        </a:lnSpc>
                        <a:spcBef>
                          <a:spcPts val="0"/>
                        </a:spcBef>
                        <a:spcAft>
                          <a:spcPts val="0"/>
                        </a:spcAft>
                      </a:pPr>
                      <a:r>
                        <a:rPr lang="vi-VN" sz="1500" dirty="0">
                          <a:effectLst/>
                        </a:rPr>
                        <a:t>Tinh thần đoàn kết, đồng cam cộng khổ của các dân tộc Tây Nguyên cùng với bộ đội trong kháng chiến chống Pháp và Mỹ</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38200">
                <a:tc vMerge="1">
                  <a:txBody>
                    <a:bodyPr/>
                    <a:lstStyle/>
                    <a:p>
                      <a:endParaRPr lang="en-US"/>
                    </a:p>
                  </a:txBody>
                  <a:tcPr/>
                </a:tc>
                <a:tc>
                  <a:txBody>
                    <a:bodyPr/>
                    <a:lstStyle/>
                    <a:p>
                      <a:pPr algn="ctr">
                        <a:lnSpc>
                          <a:spcPts val="1900"/>
                        </a:lnSpc>
                        <a:spcBef>
                          <a:spcPts val="0"/>
                        </a:spcBef>
                        <a:spcAft>
                          <a:spcPts val="0"/>
                        </a:spcAft>
                      </a:pPr>
                      <a:r>
                        <a:rPr lang="vi-VN" sz="1500" dirty="0">
                          <a:effectLst/>
                        </a:rPr>
                        <a:t>Phần Địa lý. Bài 29: Biển, đảo và quần đảo </a:t>
                      </a:r>
                      <a:r>
                        <a:rPr lang="en-US" sz="1500" dirty="0" smtClean="0">
                          <a:effectLst/>
                        </a:rPr>
                        <a:t>-</a:t>
                      </a:r>
                      <a:r>
                        <a:rPr lang="en-US" sz="1500" baseline="0" dirty="0" smtClean="0">
                          <a:effectLst/>
                        </a:rPr>
                        <a:t> </a:t>
                      </a:r>
                      <a:r>
                        <a:rPr lang="vi-VN" sz="1500" dirty="0" smtClean="0">
                          <a:effectLst/>
                        </a:rPr>
                        <a:t>Trang </a:t>
                      </a:r>
                      <a:r>
                        <a:rPr lang="vi-VN" sz="1500" dirty="0">
                          <a:effectLst/>
                        </a:rPr>
                        <a:t>149</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1900"/>
                        </a:lnSpc>
                        <a:spcBef>
                          <a:spcPts val="0"/>
                        </a:spcBef>
                        <a:spcAft>
                          <a:spcPts val="0"/>
                        </a:spcAft>
                      </a:pPr>
                      <a:r>
                        <a:rPr lang="vi-VN" sz="1500" dirty="0">
                          <a:effectLst/>
                        </a:rPr>
                        <a:t>Phân tích và kh</a:t>
                      </a:r>
                      <a:r>
                        <a:rPr lang="en-US" sz="1500" dirty="0">
                          <a:effectLst/>
                        </a:rPr>
                        <a:t>ẳ</a:t>
                      </a:r>
                      <a:r>
                        <a:rPr lang="vi-VN" sz="1500" dirty="0">
                          <a:effectLst/>
                        </a:rPr>
                        <a:t>ng định chủ quyền của Việt Nam đối với Biển Đông và 02 quần đảo Hoàng Sa và Trường Sa</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74692">
                <a:tc rowSpan="5">
                  <a:txBody>
                    <a:bodyPr/>
                    <a:lstStyle/>
                    <a:p>
                      <a:pPr algn="ctr">
                        <a:lnSpc>
                          <a:spcPts val="1900"/>
                        </a:lnSpc>
                        <a:spcBef>
                          <a:spcPts val="0"/>
                        </a:spcBef>
                        <a:spcAft>
                          <a:spcPts val="0"/>
                        </a:spcAft>
                      </a:pPr>
                      <a:r>
                        <a:rPr lang="vi-VN" sz="1500" dirty="0">
                          <a:effectLst/>
                        </a:rPr>
                        <a:t>Đạo Đức</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900"/>
                        </a:lnSpc>
                        <a:spcBef>
                          <a:spcPts val="0"/>
                        </a:spcBef>
                        <a:spcAft>
                          <a:spcPts val="0"/>
                        </a:spcAft>
                      </a:pPr>
                      <a:r>
                        <a:rPr lang="vi-VN" sz="1500" dirty="0">
                          <a:effectLst/>
                        </a:rPr>
                        <a:t>Bài 1. Trung </a:t>
                      </a:r>
                      <a:r>
                        <a:rPr lang="vi-VN" sz="1500" dirty="0" smtClean="0">
                          <a:effectLst/>
                        </a:rPr>
                        <a:t>thực</a:t>
                      </a:r>
                      <a:r>
                        <a:rPr lang="en-US" sz="1500" baseline="0" dirty="0" smtClean="0">
                          <a:effectLst/>
                        </a:rPr>
                        <a:t> - </a:t>
                      </a:r>
                      <a:r>
                        <a:rPr lang="vi-VN" sz="1500" dirty="0" smtClean="0">
                          <a:effectLst/>
                        </a:rPr>
                        <a:t>Trang </a:t>
                      </a:r>
                      <a:r>
                        <a:rPr lang="vi-VN" sz="1500" dirty="0">
                          <a:effectLst/>
                        </a:rPr>
                        <a:t>3</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1900"/>
                        </a:lnSpc>
                        <a:spcBef>
                          <a:spcPts val="0"/>
                        </a:spcBef>
                        <a:spcAft>
                          <a:spcPts val="0"/>
                        </a:spcAft>
                      </a:pPr>
                      <a:r>
                        <a:rPr lang="vi-VN" sz="1500" dirty="0">
                          <a:effectLst/>
                        </a:rPr>
                        <a:t>Nêu những t</a:t>
                      </a:r>
                      <a:r>
                        <a:rPr lang="en-US" sz="1500" dirty="0">
                          <a:effectLst/>
                        </a:rPr>
                        <a:t>ấ</a:t>
                      </a:r>
                      <a:r>
                        <a:rPr lang="vi-VN" sz="1500" dirty="0">
                          <a:effectLst/>
                        </a:rPr>
                        <a:t>m gương nhặt được của rơi trả lại người mất</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2072">
                <a:tc vMerge="1">
                  <a:txBody>
                    <a:bodyPr/>
                    <a:lstStyle/>
                    <a:p>
                      <a:endParaRPr lang="en-US"/>
                    </a:p>
                  </a:txBody>
                  <a:tcPr/>
                </a:tc>
                <a:tc>
                  <a:txBody>
                    <a:bodyPr/>
                    <a:lstStyle/>
                    <a:p>
                      <a:pPr algn="ctr">
                        <a:lnSpc>
                          <a:spcPts val="1900"/>
                        </a:lnSpc>
                        <a:spcBef>
                          <a:spcPts val="0"/>
                        </a:spcBef>
                        <a:spcAft>
                          <a:spcPts val="0"/>
                        </a:spcAft>
                      </a:pPr>
                      <a:r>
                        <a:rPr lang="vi-VN" sz="1500" dirty="0">
                          <a:effectLst/>
                        </a:rPr>
                        <a:t>Bài 3. Biết bày tỏ </a:t>
                      </a:r>
                      <a:r>
                        <a:rPr lang="en-US" sz="1500" dirty="0">
                          <a:effectLst/>
                        </a:rPr>
                        <a:t>ý </a:t>
                      </a:r>
                      <a:r>
                        <a:rPr lang="vi-VN" sz="1500" dirty="0">
                          <a:effectLst/>
                        </a:rPr>
                        <a:t>kiến</a:t>
                      </a:r>
                      <a:endParaRPr lang="en-US" sz="1500" dirty="0">
                        <a:effectLst/>
                      </a:endParaRPr>
                    </a:p>
                    <a:p>
                      <a:pPr algn="ctr">
                        <a:lnSpc>
                          <a:spcPts val="1900"/>
                        </a:lnSpc>
                        <a:spcBef>
                          <a:spcPts val="0"/>
                        </a:spcBef>
                        <a:spcAft>
                          <a:spcPts val="0"/>
                        </a:spcAft>
                      </a:pPr>
                      <a:r>
                        <a:rPr lang="vi-VN" sz="1500" dirty="0">
                          <a:effectLst/>
                        </a:rPr>
                        <a:t>Trang 8</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1900"/>
                        </a:lnSpc>
                        <a:spcBef>
                          <a:spcPts val="0"/>
                        </a:spcBef>
                        <a:spcAft>
                          <a:spcPts val="0"/>
                        </a:spcAft>
                      </a:pPr>
                      <a:r>
                        <a:rPr lang="vi-VN" sz="1500" dirty="0">
                          <a:effectLst/>
                        </a:rPr>
                        <a:t>Biết nhận khuyết điểm, biết phê bình cái xấu </a:t>
                      </a:r>
                      <a:r>
                        <a:rPr lang="en-US" sz="1500" dirty="0">
                          <a:effectLst/>
                        </a:rPr>
                        <a:t>l</a:t>
                      </a:r>
                      <a:r>
                        <a:rPr lang="vi-VN" sz="1500" dirty="0">
                          <a:effectLst/>
                        </a:rPr>
                        <a:t>à tốt</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0527">
                <a:tc vMerge="1">
                  <a:txBody>
                    <a:bodyPr/>
                    <a:lstStyle/>
                    <a:p>
                      <a:endParaRPr lang="en-US"/>
                    </a:p>
                  </a:txBody>
                  <a:tcPr/>
                </a:tc>
                <a:tc>
                  <a:txBody>
                    <a:bodyPr/>
                    <a:lstStyle/>
                    <a:p>
                      <a:pPr algn="ctr">
                        <a:lnSpc>
                          <a:spcPts val="1900"/>
                        </a:lnSpc>
                        <a:spcBef>
                          <a:spcPts val="0"/>
                        </a:spcBef>
                        <a:spcAft>
                          <a:spcPts val="0"/>
                        </a:spcAft>
                      </a:pPr>
                      <a:r>
                        <a:rPr lang="vi-VN" sz="1500" dirty="0">
                          <a:effectLst/>
                        </a:rPr>
                        <a:t>Bài 11. Giữ gìn các công trình công </a:t>
                      </a:r>
                      <a:r>
                        <a:rPr lang="vi-VN" sz="1500" dirty="0" smtClean="0">
                          <a:effectLst/>
                        </a:rPr>
                        <a:t>cộng</a:t>
                      </a:r>
                      <a:r>
                        <a:rPr lang="en-US" sz="1500" baseline="0" dirty="0" smtClean="0">
                          <a:effectLst/>
                        </a:rPr>
                        <a:t> - </a:t>
                      </a:r>
                      <a:r>
                        <a:rPr lang="vi-VN" sz="1500" dirty="0" smtClean="0">
                          <a:effectLst/>
                        </a:rPr>
                        <a:t>Trang </a:t>
                      </a:r>
                      <a:r>
                        <a:rPr lang="vi-VN" sz="1500" dirty="0">
                          <a:effectLst/>
                        </a:rPr>
                        <a:t>34</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1900"/>
                        </a:lnSpc>
                        <a:spcBef>
                          <a:spcPts val="0"/>
                        </a:spcBef>
                        <a:spcAft>
                          <a:spcPts val="0"/>
                        </a:spcAft>
                      </a:pPr>
                      <a:r>
                        <a:rPr lang="vi-VN" sz="1500" dirty="0">
                          <a:effectLst/>
                        </a:rPr>
                        <a:t>Giải thích cho học sinh hiểu được lợi ích của việc bảo vệ tài sản chung</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69946">
                <a:tc vMerge="1">
                  <a:txBody>
                    <a:bodyPr/>
                    <a:lstStyle/>
                    <a:p>
                      <a:endParaRPr lang="en-US"/>
                    </a:p>
                  </a:txBody>
                  <a:tcPr/>
                </a:tc>
                <a:tc>
                  <a:txBody>
                    <a:bodyPr/>
                    <a:lstStyle/>
                    <a:p>
                      <a:pPr algn="ctr">
                        <a:lnSpc>
                          <a:spcPts val="1900"/>
                        </a:lnSpc>
                        <a:spcBef>
                          <a:spcPts val="0"/>
                        </a:spcBef>
                        <a:spcAft>
                          <a:spcPts val="0"/>
                        </a:spcAft>
                      </a:pPr>
                      <a:r>
                        <a:rPr lang="vi-VN" sz="1500" dirty="0">
                          <a:effectLst/>
                        </a:rPr>
                        <a:t>Bài 13. Tôn trọng Luật Giao </a:t>
                      </a:r>
                      <a:r>
                        <a:rPr lang="vi-VN" sz="1500" dirty="0" smtClean="0">
                          <a:effectLst/>
                        </a:rPr>
                        <a:t>thông</a:t>
                      </a:r>
                      <a:r>
                        <a:rPr lang="en-US" sz="1500" baseline="0" dirty="0" smtClean="0">
                          <a:effectLst/>
                        </a:rPr>
                        <a:t> - </a:t>
                      </a:r>
                      <a:r>
                        <a:rPr lang="vi-VN" sz="1500" dirty="0" smtClean="0">
                          <a:effectLst/>
                        </a:rPr>
                        <a:t>Trang </a:t>
                      </a:r>
                      <a:r>
                        <a:rPr lang="vi-VN" sz="1500" dirty="0">
                          <a:effectLst/>
                        </a:rPr>
                        <a:t>40</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1900"/>
                        </a:lnSpc>
                        <a:spcBef>
                          <a:spcPts val="0"/>
                        </a:spcBef>
                        <a:spcAft>
                          <a:spcPts val="0"/>
                        </a:spcAft>
                      </a:pPr>
                      <a:r>
                        <a:rPr lang="vi-VN" sz="1500" dirty="0">
                          <a:effectLst/>
                        </a:rPr>
                        <a:t>Ý nghĩa của việc tôn trọng Luật Giao thông, giữ gìn được tính mạng và tài sản của bản thân và cộng đ</a:t>
                      </a:r>
                      <a:r>
                        <a:rPr lang="en-US" sz="1500" dirty="0">
                          <a:effectLst/>
                        </a:rPr>
                        <a:t>ồ</a:t>
                      </a:r>
                      <a:r>
                        <a:rPr lang="vi-VN" sz="1500" dirty="0">
                          <a:effectLst/>
                        </a:rPr>
                        <a:t>ng</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09600">
                <a:tc vMerge="1">
                  <a:txBody>
                    <a:bodyPr/>
                    <a:lstStyle/>
                    <a:p>
                      <a:endParaRPr lang="en-US"/>
                    </a:p>
                  </a:txBody>
                  <a:tcPr/>
                </a:tc>
                <a:tc>
                  <a:txBody>
                    <a:bodyPr/>
                    <a:lstStyle/>
                    <a:p>
                      <a:pPr algn="ctr">
                        <a:lnSpc>
                          <a:spcPts val="1900"/>
                        </a:lnSpc>
                        <a:spcBef>
                          <a:spcPts val="0"/>
                        </a:spcBef>
                        <a:spcAft>
                          <a:spcPts val="0"/>
                        </a:spcAft>
                      </a:pPr>
                      <a:r>
                        <a:rPr lang="vi-VN" sz="1500" dirty="0">
                          <a:effectLst/>
                        </a:rPr>
                        <a:t>Bài 14. Bảo vệ m</a:t>
                      </a:r>
                      <a:r>
                        <a:rPr lang="en-US" sz="1500" dirty="0">
                          <a:effectLst/>
                        </a:rPr>
                        <a:t>ô</a:t>
                      </a:r>
                      <a:r>
                        <a:rPr lang="vi-VN" sz="1500" dirty="0">
                          <a:effectLst/>
                        </a:rPr>
                        <a:t>i trường</a:t>
                      </a:r>
                      <a:endParaRPr lang="en-US" sz="1500" dirty="0">
                        <a:effectLst/>
                      </a:endParaRPr>
                    </a:p>
                    <a:p>
                      <a:pPr algn="ctr">
                        <a:lnSpc>
                          <a:spcPts val="1900"/>
                        </a:lnSpc>
                        <a:spcBef>
                          <a:spcPts val="0"/>
                        </a:spcBef>
                        <a:spcAft>
                          <a:spcPts val="0"/>
                        </a:spcAft>
                      </a:pPr>
                      <a:r>
                        <a:rPr lang="vi-VN" sz="1500" dirty="0">
                          <a:effectLst/>
                        </a:rPr>
                        <a:t>Trang 42</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1900"/>
                        </a:lnSpc>
                        <a:spcBef>
                          <a:spcPts val="0"/>
                        </a:spcBef>
                        <a:spcAft>
                          <a:spcPts val="0"/>
                        </a:spcAft>
                      </a:pPr>
                      <a:r>
                        <a:rPr lang="vi-VN" sz="1500" dirty="0">
                          <a:effectLst/>
                        </a:rPr>
                        <a:t>Nêu tác hại ô nhiễm môi trường ảnh hưởng đ</a:t>
                      </a:r>
                      <a:r>
                        <a:rPr lang="en-US" sz="1500" dirty="0">
                          <a:effectLst/>
                        </a:rPr>
                        <a:t>ế</a:t>
                      </a:r>
                      <a:r>
                        <a:rPr lang="vi-VN" sz="1500" dirty="0">
                          <a:effectLst/>
                        </a:rPr>
                        <a:t>n sức khỏe con người.</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3799795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 name="Rectangle 1"/>
          <p:cNvSpPr>
            <a:spLocks noChangeArrowheads="1"/>
          </p:cNvSpPr>
          <p:nvPr/>
        </p:nvSpPr>
        <p:spPr bwMode="auto">
          <a:xfrm>
            <a:off x="4124601" y="76200"/>
            <a:ext cx="89479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Lớp </a:t>
            </a:r>
            <a:r>
              <a:rPr kumimoji="0" lang="en-US"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5</a:t>
            </a:r>
            <a:endParaRPr kumimoji="0" lang="vi-VN" sz="2000" b="0" i="0" u="sng"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414004756"/>
              </p:ext>
            </p:extLst>
          </p:nvPr>
        </p:nvGraphicFramePr>
        <p:xfrm>
          <a:off x="381000" y="737136"/>
          <a:ext cx="8458200" cy="5384264"/>
        </p:xfrm>
        <a:graphic>
          <a:graphicData uri="http://schemas.openxmlformats.org/drawingml/2006/table">
            <a:tbl>
              <a:tblPr>
                <a:tableStyleId>{5C22544A-7EE6-4342-B048-85BDC9FD1C3A}</a:tableStyleId>
              </a:tblPr>
              <a:tblGrid>
                <a:gridCol w="914400"/>
                <a:gridCol w="2514600"/>
                <a:gridCol w="5029200"/>
              </a:tblGrid>
              <a:tr h="172713">
                <a:tc>
                  <a:txBody>
                    <a:bodyPr/>
                    <a:lstStyle/>
                    <a:p>
                      <a:pPr algn="ctr">
                        <a:lnSpc>
                          <a:spcPts val="2000"/>
                        </a:lnSpc>
                        <a:spcBef>
                          <a:spcPts val="0"/>
                        </a:spcBef>
                        <a:spcAft>
                          <a:spcPts val="0"/>
                        </a:spcAft>
                      </a:pPr>
                      <a:r>
                        <a:rPr lang="en-US" sz="1500" dirty="0" err="1">
                          <a:effectLst/>
                        </a:rPr>
                        <a:t>Môn</a:t>
                      </a:r>
                      <a:r>
                        <a:rPr lang="en-US" sz="1500" dirty="0">
                          <a:effectLst/>
                        </a:rPr>
                        <a:t> </a:t>
                      </a:r>
                      <a:r>
                        <a:rPr lang="en-US" sz="1500" dirty="0" err="1">
                          <a:effectLst/>
                        </a:rPr>
                        <a:t>học</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Bef>
                          <a:spcPts val="0"/>
                        </a:spcBef>
                        <a:spcAft>
                          <a:spcPts val="0"/>
                        </a:spcAft>
                      </a:pPr>
                      <a:r>
                        <a:rPr lang="en-US" sz="1500" dirty="0" err="1">
                          <a:effectLst/>
                        </a:rPr>
                        <a:t>Tên</a:t>
                      </a:r>
                      <a:r>
                        <a:rPr lang="en-US" sz="1500" dirty="0">
                          <a:effectLst/>
                        </a:rPr>
                        <a:t> </a:t>
                      </a:r>
                      <a:r>
                        <a:rPr lang="en-US" sz="1500" dirty="0" err="1">
                          <a:effectLst/>
                        </a:rPr>
                        <a:t>bài</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Bef>
                          <a:spcPts val="0"/>
                        </a:spcBef>
                        <a:spcAft>
                          <a:spcPts val="0"/>
                        </a:spcAft>
                      </a:pPr>
                      <a:r>
                        <a:rPr lang="en-US" sz="1500" dirty="0" err="1">
                          <a:effectLst/>
                        </a:rPr>
                        <a:t>Hình</a:t>
                      </a:r>
                      <a:r>
                        <a:rPr lang="en-US" sz="1500" dirty="0">
                          <a:effectLst/>
                        </a:rPr>
                        <a:t> </a:t>
                      </a:r>
                      <a:r>
                        <a:rPr lang="en-US" sz="1500" dirty="0" err="1">
                          <a:effectLst/>
                        </a:rPr>
                        <a:t>thức</a:t>
                      </a:r>
                      <a:r>
                        <a:rPr lang="en-US" sz="1500" dirty="0">
                          <a:effectLst/>
                        </a:rPr>
                        <a:t>, </a:t>
                      </a:r>
                      <a:r>
                        <a:rPr lang="en-US" sz="1500" dirty="0" err="1">
                          <a:effectLst/>
                        </a:rPr>
                        <a:t>nội</a:t>
                      </a:r>
                      <a:r>
                        <a:rPr lang="en-US" sz="1500" dirty="0">
                          <a:effectLst/>
                        </a:rPr>
                        <a:t> dung </a:t>
                      </a:r>
                      <a:r>
                        <a:rPr lang="en-US" sz="1500" dirty="0" err="1">
                          <a:effectLst/>
                        </a:rPr>
                        <a:t>lồng</a:t>
                      </a:r>
                      <a:r>
                        <a:rPr lang="en-US" sz="1500" dirty="0">
                          <a:effectLst/>
                        </a:rPr>
                        <a:t> </a:t>
                      </a:r>
                      <a:r>
                        <a:rPr lang="en-US" sz="1500" dirty="0" err="1">
                          <a:effectLst/>
                        </a:rPr>
                        <a:t>ghép</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18139">
                <a:tc rowSpan="5">
                  <a:txBody>
                    <a:bodyPr/>
                    <a:lstStyle/>
                    <a:p>
                      <a:pPr algn="ctr">
                        <a:lnSpc>
                          <a:spcPts val="2000"/>
                        </a:lnSpc>
                        <a:spcBef>
                          <a:spcPts val="0"/>
                        </a:spcBef>
                        <a:spcAft>
                          <a:spcPts val="0"/>
                        </a:spcAft>
                      </a:pPr>
                      <a:r>
                        <a:rPr lang="vi-VN" sz="1500" dirty="0">
                          <a:effectLst/>
                        </a:rPr>
                        <a:t>Tiếng Việt T</a:t>
                      </a:r>
                      <a:r>
                        <a:rPr lang="en-US" sz="1500" dirty="0">
                          <a:effectLst/>
                        </a:rPr>
                        <a:t>1</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Bef>
                          <a:spcPts val="0"/>
                        </a:spcBef>
                        <a:spcAft>
                          <a:spcPts val="0"/>
                        </a:spcAft>
                      </a:pPr>
                      <a:r>
                        <a:rPr lang="vi-VN" sz="1500" dirty="0">
                          <a:effectLst/>
                        </a:rPr>
                        <a:t>Tuần 1. Kể chuyện Lý Tự </a:t>
                      </a:r>
                      <a:r>
                        <a:rPr lang="vi-VN" sz="1500" dirty="0" smtClean="0">
                          <a:effectLst/>
                        </a:rPr>
                        <a:t>Trọng</a:t>
                      </a:r>
                      <a:r>
                        <a:rPr lang="en-US" sz="1500" dirty="0" smtClean="0">
                          <a:effectLst/>
                        </a:rPr>
                        <a:t> -</a:t>
                      </a:r>
                      <a:r>
                        <a:rPr lang="en-US" sz="1500" baseline="0" dirty="0" smtClean="0">
                          <a:effectLst/>
                        </a:rPr>
                        <a:t> </a:t>
                      </a:r>
                      <a:r>
                        <a:rPr lang="vi-VN" sz="1500" dirty="0" smtClean="0">
                          <a:effectLst/>
                        </a:rPr>
                        <a:t>Trang </a:t>
                      </a:r>
                      <a:r>
                        <a:rPr lang="vi-VN" sz="1500" dirty="0">
                          <a:effectLst/>
                        </a:rPr>
                        <a:t>9</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000"/>
                        </a:lnSpc>
                        <a:spcBef>
                          <a:spcPts val="0"/>
                        </a:spcBef>
                        <a:spcAft>
                          <a:spcPts val="0"/>
                        </a:spcAft>
                      </a:pPr>
                      <a:r>
                        <a:rPr lang="vi-VN" sz="1500">
                          <a:effectLst/>
                        </a:rPr>
                        <a:t>Nêu những tấm gương dũng cảm của tu</a:t>
                      </a:r>
                      <a:r>
                        <a:rPr lang="en-US" sz="1500">
                          <a:effectLst/>
                        </a:rPr>
                        <a:t>ổ</a:t>
                      </a:r>
                      <a:r>
                        <a:rPr lang="vi-VN" sz="1500">
                          <a:effectLst/>
                        </a:rPr>
                        <a:t>i trẻ Việt Nam trong xây dựng và bảo vệ Tổ quốc</a:t>
                      </a:r>
                      <a:endParaRPr lang="en-US" sz="150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18139">
                <a:tc vMerge="1">
                  <a:txBody>
                    <a:bodyPr/>
                    <a:lstStyle/>
                    <a:p>
                      <a:endParaRPr lang="en-US"/>
                    </a:p>
                  </a:txBody>
                  <a:tcPr/>
                </a:tc>
                <a:tc>
                  <a:txBody>
                    <a:bodyPr/>
                    <a:lstStyle/>
                    <a:p>
                      <a:pPr algn="ctr">
                        <a:lnSpc>
                          <a:spcPts val="2000"/>
                        </a:lnSpc>
                        <a:spcBef>
                          <a:spcPts val="0"/>
                        </a:spcBef>
                        <a:spcAft>
                          <a:spcPts val="0"/>
                        </a:spcAft>
                      </a:pPr>
                      <a:r>
                        <a:rPr lang="vi-VN" sz="1500" dirty="0">
                          <a:effectLst/>
                        </a:rPr>
                        <a:t>Tuần 3. Tập đọc: Lòng dân</a:t>
                      </a:r>
                      <a:endParaRPr lang="en-US" sz="1500" dirty="0">
                        <a:effectLst/>
                      </a:endParaRPr>
                    </a:p>
                    <a:p>
                      <a:pPr algn="ctr">
                        <a:lnSpc>
                          <a:spcPts val="2000"/>
                        </a:lnSpc>
                        <a:spcBef>
                          <a:spcPts val="0"/>
                        </a:spcBef>
                        <a:spcAft>
                          <a:spcPts val="0"/>
                        </a:spcAft>
                      </a:pPr>
                      <a:r>
                        <a:rPr lang="vi-VN" sz="1500" dirty="0">
                          <a:effectLst/>
                        </a:rPr>
                        <a:t>Trang 24</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000"/>
                        </a:lnSpc>
                        <a:spcBef>
                          <a:spcPts val="0"/>
                        </a:spcBef>
                        <a:spcAft>
                          <a:spcPts val="0"/>
                        </a:spcAft>
                      </a:pPr>
                      <a:r>
                        <a:rPr lang="vi-VN" sz="1500">
                          <a:effectLst/>
                        </a:rPr>
                        <a:t>Nêu lên sức mạnh của nhân dân trong sự nghiệp xây dựng và bảo vệ Tổ quốc Việt Nam</a:t>
                      </a:r>
                      <a:endParaRPr lang="en-US" sz="150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28852">
                <a:tc vMerge="1">
                  <a:txBody>
                    <a:bodyPr/>
                    <a:lstStyle/>
                    <a:p>
                      <a:endParaRPr lang="en-US"/>
                    </a:p>
                  </a:txBody>
                  <a:tcPr/>
                </a:tc>
                <a:tc>
                  <a:txBody>
                    <a:bodyPr/>
                    <a:lstStyle/>
                    <a:p>
                      <a:pPr algn="ctr">
                        <a:lnSpc>
                          <a:spcPts val="2000"/>
                        </a:lnSpc>
                        <a:spcBef>
                          <a:spcPts val="0"/>
                        </a:spcBef>
                        <a:spcAft>
                          <a:spcPts val="0"/>
                        </a:spcAft>
                      </a:pPr>
                      <a:r>
                        <a:rPr lang="vi-VN" sz="1500" dirty="0">
                          <a:effectLst/>
                        </a:rPr>
                        <a:t>Tuần 6. Tập đọc: Sự sụp đ</a:t>
                      </a:r>
                      <a:r>
                        <a:rPr lang="en-US" sz="1500" dirty="0">
                          <a:effectLst/>
                        </a:rPr>
                        <a:t>ổ </a:t>
                      </a:r>
                      <a:r>
                        <a:rPr lang="vi-VN" sz="1500" dirty="0">
                          <a:effectLst/>
                        </a:rPr>
                        <a:t>của chế độ A- Pác-Thai </a:t>
                      </a:r>
                      <a:endParaRPr lang="en-US" sz="1500" dirty="0">
                        <a:effectLst/>
                      </a:endParaRPr>
                    </a:p>
                    <a:p>
                      <a:pPr algn="ctr">
                        <a:lnSpc>
                          <a:spcPts val="2000"/>
                        </a:lnSpc>
                        <a:spcBef>
                          <a:spcPts val="0"/>
                        </a:spcBef>
                        <a:spcAft>
                          <a:spcPts val="0"/>
                        </a:spcAft>
                      </a:pPr>
                      <a:r>
                        <a:rPr lang="vi-VN" sz="1500" dirty="0">
                          <a:effectLst/>
                        </a:rPr>
                        <a:t>Trang 54</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000"/>
                        </a:lnSpc>
                        <a:spcBef>
                          <a:spcPts val="0"/>
                        </a:spcBef>
                        <a:spcAft>
                          <a:spcPts val="0"/>
                        </a:spcAft>
                      </a:pPr>
                      <a:r>
                        <a:rPr lang="vi-VN" sz="1500">
                          <a:effectLst/>
                        </a:rPr>
                        <a:t>Lấy ví dụ minh họa về tội ác diệt chủng ở Campuchia 1975-1979</a:t>
                      </a:r>
                      <a:endParaRPr lang="en-US" sz="150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28852">
                <a:tc vMerge="1">
                  <a:txBody>
                    <a:bodyPr/>
                    <a:lstStyle/>
                    <a:p>
                      <a:endParaRPr lang="en-US"/>
                    </a:p>
                  </a:txBody>
                  <a:tcPr/>
                </a:tc>
                <a:tc>
                  <a:txBody>
                    <a:bodyPr/>
                    <a:lstStyle/>
                    <a:p>
                      <a:pPr algn="ctr">
                        <a:lnSpc>
                          <a:spcPts val="2000"/>
                        </a:lnSpc>
                        <a:spcBef>
                          <a:spcPts val="0"/>
                        </a:spcBef>
                        <a:spcAft>
                          <a:spcPts val="0"/>
                        </a:spcAft>
                      </a:pPr>
                      <a:r>
                        <a:rPr lang="en-US" sz="1500" dirty="0">
                          <a:effectLst/>
                        </a:rPr>
                        <a:t>T</a:t>
                      </a:r>
                      <a:r>
                        <a:rPr lang="vi-VN" sz="1500" dirty="0">
                          <a:effectLst/>
                        </a:rPr>
                        <a:t>u</a:t>
                      </a:r>
                      <a:r>
                        <a:rPr lang="en-US" sz="1500" dirty="0">
                          <a:effectLst/>
                        </a:rPr>
                        <a:t>ầ</a:t>
                      </a:r>
                      <a:r>
                        <a:rPr lang="vi-VN" sz="1500" dirty="0">
                          <a:effectLst/>
                        </a:rPr>
                        <a:t>n 13. Tập đọc: Người gác rừng t</a:t>
                      </a:r>
                      <a:r>
                        <a:rPr lang="en-US" sz="1500" dirty="0">
                          <a:effectLst/>
                        </a:rPr>
                        <a:t>í </a:t>
                      </a:r>
                      <a:r>
                        <a:rPr lang="vi-VN" sz="1500" dirty="0" smtClean="0">
                          <a:effectLst/>
                        </a:rPr>
                        <a:t>hon</a:t>
                      </a:r>
                      <a:r>
                        <a:rPr lang="en-US" sz="1500" baseline="0" dirty="0" smtClean="0">
                          <a:effectLst/>
                        </a:rPr>
                        <a:t> - </a:t>
                      </a:r>
                      <a:r>
                        <a:rPr lang="vi-VN" sz="1500" dirty="0" smtClean="0">
                          <a:effectLst/>
                        </a:rPr>
                        <a:t>Trang </a:t>
                      </a:r>
                      <a:r>
                        <a:rPr lang="vi-VN" sz="1500" dirty="0">
                          <a:effectLst/>
                        </a:rPr>
                        <a:t>124</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000"/>
                        </a:lnSpc>
                        <a:spcBef>
                          <a:spcPts val="0"/>
                        </a:spcBef>
                        <a:spcAft>
                          <a:spcPts val="0"/>
                        </a:spcAft>
                      </a:pPr>
                      <a:r>
                        <a:rPr lang="vi-VN" sz="1500">
                          <a:effectLst/>
                        </a:rPr>
                        <a:t>Nêu những tấm gương học sinh có tinh thần cảnh giác, kịp thời báo công an bắt tội phạm</a:t>
                      </a:r>
                      <a:endParaRPr lang="en-US" sz="150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01565">
                <a:tc vMerge="1">
                  <a:txBody>
                    <a:bodyPr/>
                    <a:lstStyle/>
                    <a:p>
                      <a:endParaRPr lang="en-US"/>
                    </a:p>
                  </a:txBody>
                  <a:tcPr/>
                </a:tc>
                <a:tc>
                  <a:txBody>
                    <a:bodyPr/>
                    <a:lstStyle/>
                    <a:p>
                      <a:pPr algn="ctr">
                        <a:lnSpc>
                          <a:spcPts val="2000"/>
                        </a:lnSpc>
                        <a:spcBef>
                          <a:spcPts val="0"/>
                        </a:spcBef>
                        <a:spcAft>
                          <a:spcPts val="0"/>
                        </a:spcAft>
                      </a:pPr>
                      <a:r>
                        <a:rPr lang="vi-VN" sz="1500" dirty="0">
                          <a:effectLst/>
                        </a:rPr>
                        <a:t>Tuần 13. Kể chuyện chứng kiến hoặc tham gia, K</a:t>
                      </a:r>
                      <a:r>
                        <a:rPr lang="en-US" sz="1500" dirty="0">
                          <a:effectLst/>
                        </a:rPr>
                        <a:t>ể </a:t>
                      </a:r>
                      <a:r>
                        <a:rPr lang="vi-VN" sz="1500" dirty="0">
                          <a:effectLst/>
                        </a:rPr>
                        <a:t>về một hành động dũng cảm bảo vệ môi trường</a:t>
                      </a:r>
                      <a:endParaRPr lang="en-US" sz="1500" dirty="0">
                        <a:effectLst/>
                      </a:endParaRPr>
                    </a:p>
                    <a:p>
                      <a:pPr algn="ctr">
                        <a:lnSpc>
                          <a:spcPts val="2000"/>
                        </a:lnSpc>
                        <a:spcBef>
                          <a:spcPts val="0"/>
                        </a:spcBef>
                        <a:spcAft>
                          <a:spcPts val="0"/>
                        </a:spcAft>
                      </a:pPr>
                      <a:r>
                        <a:rPr lang="vi-VN" sz="1500" dirty="0">
                          <a:effectLst/>
                        </a:rPr>
                        <a:t>Trang 127</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000"/>
                        </a:lnSpc>
                        <a:spcBef>
                          <a:spcPts val="0"/>
                        </a:spcBef>
                        <a:spcAft>
                          <a:spcPts val="0"/>
                        </a:spcAft>
                      </a:pPr>
                      <a:r>
                        <a:rPr lang="vi-VN" sz="1500">
                          <a:effectLst/>
                        </a:rPr>
                        <a:t>Nêu những tấm gương học sinh tích cực tham gia phong trào xanh, sạch, đẹp ở địa phương, nhà trường</a:t>
                      </a:r>
                      <a:endParaRPr lang="en-US" sz="150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28852">
                <a:tc rowSpan="2">
                  <a:txBody>
                    <a:bodyPr/>
                    <a:lstStyle/>
                    <a:p>
                      <a:pPr algn="ctr">
                        <a:lnSpc>
                          <a:spcPts val="2000"/>
                        </a:lnSpc>
                        <a:spcBef>
                          <a:spcPts val="0"/>
                        </a:spcBef>
                        <a:spcAft>
                          <a:spcPts val="0"/>
                        </a:spcAft>
                      </a:pPr>
                      <a:r>
                        <a:rPr lang="vi-VN" sz="1500" dirty="0">
                          <a:effectLst/>
                        </a:rPr>
                        <a:t>Tiếng Việt T2</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Bef>
                          <a:spcPts val="0"/>
                        </a:spcBef>
                        <a:spcAft>
                          <a:spcPts val="0"/>
                        </a:spcAft>
                      </a:pPr>
                      <a:r>
                        <a:rPr lang="vi-VN" sz="1500" dirty="0">
                          <a:effectLst/>
                        </a:rPr>
                        <a:t>Tuần 19. Chính tả: Nhà yêu nước Nguyễn Trung Trực</a:t>
                      </a:r>
                      <a:endParaRPr lang="en-US" sz="1500" dirty="0">
                        <a:effectLst/>
                      </a:endParaRPr>
                    </a:p>
                    <a:p>
                      <a:pPr algn="ctr">
                        <a:lnSpc>
                          <a:spcPts val="2000"/>
                        </a:lnSpc>
                        <a:spcBef>
                          <a:spcPts val="0"/>
                        </a:spcBef>
                        <a:spcAft>
                          <a:spcPts val="0"/>
                        </a:spcAft>
                      </a:pPr>
                      <a:r>
                        <a:rPr lang="vi-VN" sz="1500" dirty="0">
                          <a:effectLst/>
                        </a:rPr>
                        <a:t>Trang 6</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000"/>
                        </a:lnSpc>
                        <a:spcBef>
                          <a:spcPts val="0"/>
                        </a:spcBef>
                        <a:spcAft>
                          <a:spcPts val="0"/>
                        </a:spcAft>
                      </a:pPr>
                      <a:r>
                        <a:rPr lang="vi-VN" sz="1500">
                          <a:effectLst/>
                        </a:rPr>
                        <a:t>Nêu những tấm gương anh dũng hy sinh trong kháng chiến chống giặc ngoại xâm</a:t>
                      </a:r>
                      <a:endParaRPr lang="en-US" sz="150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28852">
                <a:tc vMerge="1">
                  <a:txBody>
                    <a:bodyPr/>
                    <a:lstStyle/>
                    <a:p>
                      <a:endParaRPr lang="en-US"/>
                    </a:p>
                  </a:txBody>
                  <a:tcPr/>
                </a:tc>
                <a:tc>
                  <a:txBody>
                    <a:bodyPr/>
                    <a:lstStyle/>
                    <a:p>
                      <a:pPr algn="ctr">
                        <a:lnSpc>
                          <a:spcPts val="2000"/>
                        </a:lnSpc>
                        <a:spcBef>
                          <a:spcPts val="0"/>
                        </a:spcBef>
                        <a:spcAft>
                          <a:spcPts val="0"/>
                        </a:spcAft>
                      </a:pPr>
                      <a:r>
                        <a:rPr lang="vi-VN" sz="1500" dirty="0">
                          <a:effectLst/>
                        </a:rPr>
                        <a:t>Tuần 20. Tập đọc: Nhà tài trợ đặc biệt của cách mạng </a:t>
                      </a:r>
                      <a:endParaRPr lang="en-US" sz="1500" dirty="0">
                        <a:effectLst/>
                      </a:endParaRPr>
                    </a:p>
                    <a:p>
                      <a:pPr algn="ctr">
                        <a:lnSpc>
                          <a:spcPts val="2000"/>
                        </a:lnSpc>
                        <a:spcBef>
                          <a:spcPts val="0"/>
                        </a:spcBef>
                        <a:spcAft>
                          <a:spcPts val="0"/>
                        </a:spcAft>
                      </a:pPr>
                      <a:r>
                        <a:rPr lang="vi-VN" sz="1500" dirty="0">
                          <a:effectLst/>
                        </a:rPr>
                        <a:t>Trang 20</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000"/>
                        </a:lnSpc>
                        <a:spcBef>
                          <a:spcPts val="0"/>
                        </a:spcBef>
                        <a:spcAft>
                          <a:spcPts val="0"/>
                        </a:spcAft>
                      </a:pPr>
                      <a:r>
                        <a:rPr lang="vi-VN" sz="1500" dirty="0">
                          <a:effectLst/>
                        </a:rPr>
                        <a:t>Công lao to lớn của những người yêu nước trong việc đóng góp công sức, tiền bạc cho cách mạng Việt Nam</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4960590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 name="Rectangle 1"/>
          <p:cNvSpPr>
            <a:spLocks noChangeArrowheads="1"/>
          </p:cNvSpPr>
          <p:nvPr/>
        </p:nvSpPr>
        <p:spPr bwMode="auto">
          <a:xfrm>
            <a:off x="4124601" y="76200"/>
            <a:ext cx="89479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Lớp </a:t>
            </a:r>
            <a:r>
              <a:rPr kumimoji="0" lang="en-US"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5</a:t>
            </a:r>
            <a:endParaRPr kumimoji="0" lang="vi-VN" sz="2000" b="0" i="0" u="sng"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483828513"/>
              </p:ext>
            </p:extLst>
          </p:nvPr>
        </p:nvGraphicFramePr>
        <p:xfrm>
          <a:off x="381000" y="609600"/>
          <a:ext cx="8458200" cy="5493453"/>
        </p:xfrm>
        <a:graphic>
          <a:graphicData uri="http://schemas.openxmlformats.org/drawingml/2006/table">
            <a:tbl>
              <a:tblPr>
                <a:tableStyleId>{5C22544A-7EE6-4342-B048-85BDC9FD1C3A}</a:tableStyleId>
              </a:tblPr>
              <a:tblGrid>
                <a:gridCol w="838200"/>
                <a:gridCol w="2286000"/>
                <a:gridCol w="5334000"/>
              </a:tblGrid>
              <a:tr h="304800">
                <a:tc>
                  <a:txBody>
                    <a:bodyPr/>
                    <a:lstStyle/>
                    <a:p>
                      <a:pPr algn="ctr">
                        <a:lnSpc>
                          <a:spcPts val="2000"/>
                        </a:lnSpc>
                        <a:spcBef>
                          <a:spcPts val="0"/>
                        </a:spcBef>
                        <a:spcAft>
                          <a:spcPts val="0"/>
                        </a:spcAft>
                      </a:pPr>
                      <a:r>
                        <a:rPr lang="en-US" sz="1500" dirty="0" err="1">
                          <a:effectLst/>
                        </a:rPr>
                        <a:t>Môn</a:t>
                      </a:r>
                      <a:r>
                        <a:rPr lang="en-US" sz="1500" dirty="0">
                          <a:effectLst/>
                        </a:rPr>
                        <a:t> </a:t>
                      </a:r>
                      <a:r>
                        <a:rPr lang="en-US" sz="1500" dirty="0" err="1">
                          <a:effectLst/>
                        </a:rPr>
                        <a:t>học</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Bef>
                          <a:spcPts val="0"/>
                        </a:spcBef>
                        <a:spcAft>
                          <a:spcPts val="0"/>
                        </a:spcAft>
                      </a:pPr>
                      <a:r>
                        <a:rPr lang="en-US" sz="1500" dirty="0" err="1">
                          <a:effectLst/>
                        </a:rPr>
                        <a:t>Tên</a:t>
                      </a:r>
                      <a:r>
                        <a:rPr lang="en-US" sz="1500" dirty="0">
                          <a:effectLst/>
                        </a:rPr>
                        <a:t> </a:t>
                      </a:r>
                      <a:r>
                        <a:rPr lang="en-US" sz="1500" dirty="0" err="1">
                          <a:effectLst/>
                        </a:rPr>
                        <a:t>bài</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Bef>
                          <a:spcPts val="0"/>
                        </a:spcBef>
                        <a:spcAft>
                          <a:spcPts val="0"/>
                        </a:spcAft>
                      </a:pPr>
                      <a:r>
                        <a:rPr lang="en-US" sz="1500" dirty="0" err="1">
                          <a:effectLst/>
                        </a:rPr>
                        <a:t>Hình</a:t>
                      </a:r>
                      <a:r>
                        <a:rPr lang="en-US" sz="1500" dirty="0">
                          <a:effectLst/>
                        </a:rPr>
                        <a:t> </a:t>
                      </a:r>
                      <a:r>
                        <a:rPr lang="en-US" sz="1500" dirty="0" err="1">
                          <a:effectLst/>
                        </a:rPr>
                        <a:t>thức</a:t>
                      </a:r>
                      <a:r>
                        <a:rPr lang="en-US" sz="1500" dirty="0">
                          <a:effectLst/>
                        </a:rPr>
                        <a:t>, </a:t>
                      </a:r>
                      <a:r>
                        <a:rPr lang="en-US" sz="1500" dirty="0" err="1">
                          <a:effectLst/>
                        </a:rPr>
                        <a:t>nội</a:t>
                      </a:r>
                      <a:r>
                        <a:rPr lang="en-US" sz="1500" dirty="0">
                          <a:effectLst/>
                        </a:rPr>
                        <a:t> dung </a:t>
                      </a:r>
                      <a:r>
                        <a:rPr lang="en-US" sz="1500" dirty="0" err="1">
                          <a:effectLst/>
                        </a:rPr>
                        <a:t>lồng</a:t>
                      </a:r>
                      <a:r>
                        <a:rPr lang="en-US" sz="1500" dirty="0">
                          <a:effectLst/>
                        </a:rPr>
                        <a:t> </a:t>
                      </a:r>
                      <a:r>
                        <a:rPr lang="en-US" sz="1500" dirty="0" err="1">
                          <a:effectLst/>
                        </a:rPr>
                        <a:t>ghép</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6527">
                <a:tc rowSpan="4">
                  <a:txBody>
                    <a:bodyPr/>
                    <a:lstStyle/>
                    <a:p>
                      <a:pPr>
                        <a:lnSpc>
                          <a:spcPts val="2000"/>
                        </a:lnSpc>
                        <a:spcBef>
                          <a:spcPts val="0"/>
                        </a:spcBef>
                        <a:spcAft>
                          <a:spcPts val="0"/>
                        </a:spcAft>
                      </a:pPr>
                      <a:r>
                        <a:rPr lang="vi-VN" sz="1500" dirty="0">
                          <a:effectLst/>
                          <a:latin typeface="Times New Roman"/>
                          <a:ea typeface="Times New Roman"/>
                        </a:rPr>
                        <a:t>Tiếng Việt T2</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Bef>
                          <a:spcPts val="0"/>
                        </a:spcBef>
                        <a:spcAft>
                          <a:spcPts val="0"/>
                        </a:spcAft>
                      </a:pPr>
                      <a:r>
                        <a:rPr lang="vi-VN" sz="1500" dirty="0">
                          <a:effectLst/>
                        </a:rPr>
                        <a:t>Tu</a:t>
                      </a:r>
                      <a:r>
                        <a:rPr lang="en-US" sz="1500" dirty="0">
                          <a:effectLst/>
                        </a:rPr>
                        <a:t>ầ</a:t>
                      </a:r>
                      <a:r>
                        <a:rPr lang="vi-VN" sz="1500" dirty="0">
                          <a:effectLst/>
                        </a:rPr>
                        <a:t>n 22. Tập đọc: Lập làng giữ </a:t>
                      </a:r>
                      <a:r>
                        <a:rPr lang="vi-VN" sz="1500" dirty="0" smtClean="0">
                          <a:effectLst/>
                        </a:rPr>
                        <a:t>biển</a:t>
                      </a:r>
                      <a:r>
                        <a:rPr lang="en-US" sz="1500" baseline="0" dirty="0" smtClean="0">
                          <a:effectLst/>
                        </a:rPr>
                        <a:t> - </a:t>
                      </a:r>
                      <a:r>
                        <a:rPr lang="vi-VN" sz="1500" dirty="0" smtClean="0">
                          <a:effectLst/>
                        </a:rPr>
                        <a:t>Trang </a:t>
                      </a:r>
                      <a:r>
                        <a:rPr lang="vi-VN" sz="1500" dirty="0">
                          <a:effectLst/>
                        </a:rPr>
                        <a:t>36</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000"/>
                        </a:lnSpc>
                        <a:spcBef>
                          <a:spcPts val="0"/>
                        </a:spcBef>
                        <a:spcAft>
                          <a:spcPts val="0"/>
                        </a:spcAft>
                      </a:pPr>
                      <a:r>
                        <a:rPr lang="vi-VN" sz="1500" dirty="0">
                          <a:effectLst/>
                        </a:rPr>
                        <a:t>Giáo viên cung cấp thông tin về một số chính sách của Đảng, Nhà nước hỗ trợ để ngư dân vươn khơi bám biển</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6527">
                <a:tc vMerge="1">
                  <a:txBody>
                    <a:bodyPr/>
                    <a:lstStyle/>
                    <a:p>
                      <a:endParaRPr lang="en-US"/>
                    </a:p>
                  </a:txBody>
                  <a:tcPr/>
                </a:tc>
                <a:tc>
                  <a:txBody>
                    <a:bodyPr/>
                    <a:lstStyle/>
                    <a:p>
                      <a:pPr algn="ctr">
                        <a:lnSpc>
                          <a:spcPts val="2000"/>
                        </a:lnSpc>
                        <a:spcBef>
                          <a:spcPts val="0"/>
                        </a:spcBef>
                        <a:spcAft>
                          <a:spcPts val="0"/>
                        </a:spcAft>
                      </a:pPr>
                      <a:r>
                        <a:rPr lang="vi-VN" sz="1500" dirty="0">
                          <a:effectLst/>
                        </a:rPr>
                        <a:t>Tuần 23. Tập đọc: Ch</a:t>
                      </a:r>
                      <a:r>
                        <a:rPr lang="en-US" sz="1500" dirty="0">
                          <a:effectLst/>
                        </a:rPr>
                        <a:t>ú </a:t>
                      </a:r>
                      <a:r>
                        <a:rPr lang="vi-VN" sz="1500" dirty="0">
                          <a:effectLst/>
                        </a:rPr>
                        <a:t>đi </a:t>
                      </a:r>
                      <a:r>
                        <a:rPr lang="vi-VN" sz="1500" dirty="0" smtClean="0">
                          <a:effectLst/>
                        </a:rPr>
                        <a:t>tuần</a:t>
                      </a:r>
                      <a:r>
                        <a:rPr lang="en-US" sz="1500" baseline="0" dirty="0" smtClean="0">
                          <a:effectLst/>
                        </a:rPr>
                        <a:t> - </a:t>
                      </a:r>
                      <a:r>
                        <a:rPr lang="vi-VN" sz="1500" dirty="0" smtClean="0">
                          <a:effectLst/>
                        </a:rPr>
                        <a:t>Trang </a:t>
                      </a:r>
                      <a:r>
                        <a:rPr lang="vi-VN" sz="1500" dirty="0">
                          <a:effectLst/>
                        </a:rPr>
                        <a:t>51</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000"/>
                        </a:lnSpc>
                        <a:spcBef>
                          <a:spcPts val="0"/>
                        </a:spcBef>
                        <a:spcAft>
                          <a:spcPts val="0"/>
                        </a:spcAft>
                      </a:pPr>
                      <a:r>
                        <a:rPr lang="vi-VN" sz="1500" dirty="0">
                          <a:effectLst/>
                        </a:rPr>
                        <a:t>Giới thiệu những hoạt động hỗ trợ người dân vượt qua thiên tai bão lũ của bộ đội, công an Việt Nam</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15600">
                <a:tc vMerge="1">
                  <a:txBody>
                    <a:bodyPr/>
                    <a:lstStyle/>
                    <a:p>
                      <a:endParaRPr lang="en-US"/>
                    </a:p>
                  </a:txBody>
                  <a:tcPr/>
                </a:tc>
                <a:tc>
                  <a:txBody>
                    <a:bodyPr/>
                    <a:lstStyle/>
                    <a:p>
                      <a:pPr algn="ctr">
                        <a:lnSpc>
                          <a:spcPts val="2000"/>
                        </a:lnSpc>
                        <a:spcBef>
                          <a:spcPts val="0"/>
                        </a:spcBef>
                        <a:spcAft>
                          <a:spcPts val="0"/>
                        </a:spcAft>
                      </a:pPr>
                      <a:r>
                        <a:rPr lang="vi-VN" sz="1500" dirty="0">
                          <a:effectLst/>
                        </a:rPr>
                        <a:t>Tu</a:t>
                      </a:r>
                      <a:r>
                        <a:rPr lang="en-US" sz="1500" dirty="0">
                          <a:effectLst/>
                        </a:rPr>
                        <a:t>ầ</a:t>
                      </a:r>
                      <a:r>
                        <a:rPr lang="vi-VN" sz="1500" dirty="0">
                          <a:effectLst/>
                        </a:rPr>
                        <a:t>n 25. Tập đọc: Phong cảnh Đền Hùng</a:t>
                      </a:r>
                      <a:endParaRPr lang="en-US" sz="1500" dirty="0">
                        <a:effectLst/>
                      </a:endParaRPr>
                    </a:p>
                    <a:p>
                      <a:pPr algn="ctr">
                        <a:lnSpc>
                          <a:spcPts val="2000"/>
                        </a:lnSpc>
                        <a:spcBef>
                          <a:spcPts val="0"/>
                        </a:spcBef>
                        <a:spcAft>
                          <a:spcPts val="0"/>
                        </a:spcAft>
                      </a:pPr>
                      <a:r>
                        <a:rPr lang="vi-VN" sz="1500" dirty="0">
                          <a:effectLst/>
                        </a:rPr>
                        <a:t>Trang 68</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000"/>
                        </a:lnSpc>
                        <a:spcBef>
                          <a:spcPts val="0"/>
                        </a:spcBef>
                        <a:spcAft>
                          <a:spcPts val="0"/>
                        </a:spcAft>
                      </a:pPr>
                      <a:r>
                        <a:rPr lang="vi-VN" sz="1500" dirty="0">
                          <a:effectLst/>
                        </a:rPr>
                        <a:t>Ca ngợi công lao to lớn của các Vua Hùng đã có công dựng nước và trách nhiệm của tuổi trẻ để bảo vệ đất nước</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6527">
                <a:tc vMerge="1">
                  <a:txBody>
                    <a:bodyPr/>
                    <a:lstStyle/>
                    <a:p>
                      <a:endParaRPr lang="en-US"/>
                    </a:p>
                  </a:txBody>
                  <a:tcPr/>
                </a:tc>
                <a:tc>
                  <a:txBody>
                    <a:bodyPr/>
                    <a:lstStyle/>
                    <a:p>
                      <a:pPr algn="ctr">
                        <a:lnSpc>
                          <a:spcPts val="2000"/>
                        </a:lnSpc>
                        <a:spcBef>
                          <a:spcPts val="0"/>
                        </a:spcBef>
                        <a:spcAft>
                          <a:spcPts val="0"/>
                        </a:spcAft>
                      </a:pPr>
                      <a:r>
                        <a:rPr lang="vi-VN" sz="1500" dirty="0">
                          <a:effectLst/>
                        </a:rPr>
                        <a:t>Tuần 31. Tập đọc: Bầm ơi</a:t>
                      </a:r>
                      <a:endParaRPr lang="en-US" sz="1500" dirty="0">
                        <a:effectLst/>
                      </a:endParaRPr>
                    </a:p>
                    <a:p>
                      <a:pPr algn="ctr">
                        <a:lnSpc>
                          <a:spcPts val="2000"/>
                        </a:lnSpc>
                        <a:spcBef>
                          <a:spcPts val="0"/>
                        </a:spcBef>
                        <a:spcAft>
                          <a:spcPts val="0"/>
                        </a:spcAft>
                      </a:pPr>
                      <a:r>
                        <a:rPr lang="vi-VN" sz="1500" dirty="0">
                          <a:effectLst/>
                        </a:rPr>
                        <a:t>Trang 130</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ts val="2000"/>
                        </a:lnSpc>
                        <a:spcBef>
                          <a:spcPts val="0"/>
                        </a:spcBef>
                        <a:spcAft>
                          <a:spcPts val="0"/>
                        </a:spcAft>
                      </a:pPr>
                      <a:r>
                        <a:rPr lang="vi-VN" sz="1500" kern="1200" dirty="0">
                          <a:solidFill>
                            <a:schemeClr val="dk1"/>
                          </a:solidFill>
                          <a:effectLst/>
                          <a:latin typeface="+mn-lt"/>
                          <a:ea typeface="+mn-ea"/>
                          <a:cs typeface="+mn-cs"/>
                        </a:rPr>
                        <a:t>Sự hy sinh của những người Mẹ Việt Nam trong sự nghiệp xây dựng và bảo vệ Tổ quốc</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15600">
                <a:tc rowSpan="2">
                  <a:txBody>
                    <a:bodyPr/>
                    <a:lstStyle/>
                    <a:p>
                      <a:pPr>
                        <a:lnSpc>
                          <a:spcPts val="2000"/>
                        </a:lnSpc>
                        <a:spcBef>
                          <a:spcPts val="0"/>
                        </a:spcBef>
                        <a:spcAft>
                          <a:spcPts val="0"/>
                        </a:spcAft>
                      </a:pPr>
                      <a:r>
                        <a:rPr lang="vi-VN" sz="1500">
                          <a:effectLst/>
                          <a:latin typeface="Times New Roman"/>
                          <a:ea typeface="Times New Roman"/>
                        </a:rPr>
                        <a:t>Lịch sử và Địa lý</a:t>
                      </a:r>
                      <a:endParaRPr lang="en-US" sz="150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Bef>
                          <a:spcPts val="0"/>
                        </a:spcBef>
                        <a:spcAft>
                          <a:spcPts val="0"/>
                        </a:spcAft>
                      </a:pPr>
                      <a:r>
                        <a:rPr lang="vi-VN" sz="1500" dirty="0">
                          <a:effectLst/>
                        </a:rPr>
                        <a:t>Phần Địa l</a:t>
                      </a:r>
                      <a:r>
                        <a:rPr lang="en-US" sz="1500" dirty="0">
                          <a:effectLst/>
                        </a:rPr>
                        <a:t>ý</a:t>
                      </a:r>
                      <a:r>
                        <a:rPr lang="vi-VN" sz="1500" dirty="0">
                          <a:effectLst/>
                        </a:rPr>
                        <a:t>. Bài 1: Việt Nam đất nước chúng ta</a:t>
                      </a:r>
                      <a:endParaRPr lang="en-US" sz="1500" dirty="0">
                        <a:effectLst/>
                      </a:endParaRPr>
                    </a:p>
                    <a:p>
                      <a:pPr algn="ctr">
                        <a:lnSpc>
                          <a:spcPts val="2000"/>
                        </a:lnSpc>
                        <a:spcBef>
                          <a:spcPts val="0"/>
                        </a:spcBef>
                        <a:spcAft>
                          <a:spcPts val="0"/>
                        </a:spcAft>
                      </a:pPr>
                      <a:r>
                        <a:rPr lang="vi-VN" sz="1500" dirty="0">
                          <a:effectLst/>
                        </a:rPr>
                        <a:t>Trang 66</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ts val="2000"/>
                        </a:lnSpc>
                        <a:spcBef>
                          <a:spcPts val="0"/>
                        </a:spcBef>
                        <a:spcAft>
                          <a:spcPts val="0"/>
                        </a:spcAft>
                      </a:pPr>
                      <a:r>
                        <a:rPr lang="vi-VN" sz="1500" kern="1200" dirty="0">
                          <a:solidFill>
                            <a:schemeClr val="dk1"/>
                          </a:solidFill>
                          <a:effectLst/>
                          <a:latin typeface="+mn-lt"/>
                          <a:ea typeface="+mn-ea"/>
                          <a:cs typeface="+mn-cs"/>
                        </a:rPr>
                        <a:t>Giới thiệu bản đồ Việt Nam và khẳng định chủ quyền đối với hai quần đảo Hoàng Sa và Trường Sa là của Việt Nam</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6527">
                <a:tc vMerge="1">
                  <a:txBody>
                    <a:bodyPr/>
                    <a:lstStyle/>
                    <a:p>
                      <a:endParaRPr lang="en-US"/>
                    </a:p>
                  </a:txBody>
                  <a:tcPr/>
                </a:tc>
                <a:tc>
                  <a:txBody>
                    <a:bodyPr/>
                    <a:lstStyle/>
                    <a:p>
                      <a:pPr algn="ctr">
                        <a:lnSpc>
                          <a:spcPts val="2000"/>
                        </a:lnSpc>
                        <a:spcBef>
                          <a:spcPts val="0"/>
                        </a:spcBef>
                        <a:spcAft>
                          <a:spcPts val="0"/>
                        </a:spcAft>
                      </a:pPr>
                      <a:r>
                        <a:rPr lang="vi-VN" sz="1500" dirty="0">
                          <a:effectLst/>
                        </a:rPr>
                        <a:t>Bài 5: Vùng biển nước ta</a:t>
                      </a:r>
                      <a:endParaRPr lang="en-US" sz="1500" dirty="0">
                        <a:effectLst/>
                      </a:endParaRPr>
                    </a:p>
                    <a:p>
                      <a:pPr algn="ctr">
                        <a:lnSpc>
                          <a:spcPts val="2000"/>
                        </a:lnSpc>
                        <a:spcBef>
                          <a:spcPts val="0"/>
                        </a:spcBef>
                        <a:spcAft>
                          <a:spcPts val="0"/>
                        </a:spcAft>
                      </a:pPr>
                      <a:r>
                        <a:rPr lang="vi-VN" sz="1500" dirty="0">
                          <a:effectLst/>
                        </a:rPr>
                        <a:t>Trang 77</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ts val="2000"/>
                        </a:lnSpc>
                        <a:spcBef>
                          <a:spcPts val="0"/>
                        </a:spcBef>
                        <a:spcAft>
                          <a:spcPts val="0"/>
                        </a:spcAft>
                      </a:pPr>
                      <a:r>
                        <a:rPr lang="vi-VN" sz="1500" kern="1200" dirty="0">
                          <a:solidFill>
                            <a:schemeClr val="dk1"/>
                          </a:solidFill>
                          <a:effectLst/>
                          <a:latin typeface="+mn-lt"/>
                          <a:ea typeface="+mn-ea"/>
                          <a:cs typeface="+mn-cs"/>
                        </a:rPr>
                        <a:t>Làm rõ t</a:t>
                      </a:r>
                      <a:r>
                        <a:rPr lang="en-US" sz="1500" kern="1200" dirty="0">
                          <a:solidFill>
                            <a:schemeClr val="dk1"/>
                          </a:solidFill>
                          <a:effectLst/>
                          <a:latin typeface="+mn-lt"/>
                          <a:ea typeface="+mn-ea"/>
                          <a:cs typeface="+mn-cs"/>
                        </a:rPr>
                        <a:t>ầ</a:t>
                      </a:r>
                      <a:r>
                        <a:rPr lang="vi-VN" sz="1500" kern="1200" dirty="0">
                          <a:solidFill>
                            <a:schemeClr val="dk1"/>
                          </a:solidFill>
                          <a:effectLst/>
                          <a:latin typeface="+mn-lt"/>
                          <a:ea typeface="+mn-ea"/>
                          <a:cs typeface="+mn-cs"/>
                        </a:rPr>
                        <a:t>m quan trọng của vùng biển nước ta trong phát triển kinh tế và quốc phòng, an ninh</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15600">
                <a:tc rowSpan="3">
                  <a:txBody>
                    <a:bodyPr/>
                    <a:lstStyle/>
                    <a:p>
                      <a:pPr>
                        <a:lnSpc>
                          <a:spcPts val="2000"/>
                        </a:lnSpc>
                        <a:spcBef>
                          <a:spcPts val="0"/>
                        </a:spcBef>
                        <a:spcAft>
                          <a:spcPts val="0"/>
                        </a:spcAft>
                      </a:pPr>
                      <a:r>
                        <a:rPr lang="vi-VN" sz="1500" dirty="0">
                          <a:effectLst/>
                          <a:latin typeface="Times New Roman"/>
                          <a:ea typeface="Times New Roman"/>
                        </a:rPr>
                        <a:t>Đạo đức</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Bef>
                          <a:spcPts val="0"/>
                        </a:spcBef>
                        <a:spcAft>
                          <a:spcPts val="0"/>
                        </a:spcAft>
                      </a:pPr>
                      <a:r>
                        <a:rPr lang="vi-VN" sz="1500" dirty="0">
                          <a:effectLst/>
                        </a:rPr>
                        <a:t>Bài 2: Có trách nhiệm về việc làm của mình</a:t>
                      </a:r>
                      <a:endParaRPr lang="en-US" sz="1500" dirty="0">
                        <a:effectLst/>
                      </a:endParaRPr>
                    </a:p>
                    <a:p>
                      <a:pPr algn="ctr">
                        <a:lnSpc>
                          <a:spcPts val="2000"/>
                        </a:lnSpc>
                        <a:spcBef>
                          <a:spcPts val="0"/>
                        </a:spcBef>
                        <a:spcAft>
                          <a:spcPts val="0"/>
                        </a:spcAft>
                      </a:pPr>
                      <a:r>
                        <a:rPr lang="vi-VN" sz="1500" dirty="0">
                          <a:effectLst/>
                        </a:rPr>
                        <a:t>Trang 6</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ts val="2000"/>
                        </a:lnSpc>
                        <a:spcBef>
                          <a:spcPts val="0"/>
                        </a:spcBef>
                        <a:spcAft>
                          <a:spcPts val="0"/>
                        </a:spcAft>
                      </a:pPr>
                      <a:r>
                        <a:rPr lang="vi-VN" sz="1500" kern="1200" dirty="0">
                          <a:solidFill>
                            <a:schemeClr val="dk1"/>
                          </a:solidFill>
                          <a:effectLst/>
                          <a:latin typeface="+mn-lt"/>
                          <a:ea typeface="+mn-ea"/>
                          <a:cs typeface="+mn-cs"/>
                        </a:rPr>
                        <a:t>Dũng cảm nhận trách nhiệm khi làm sai một việc gì đó, quyết tâm sửa chữa trở thành người tốt</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6527">
                <a:tc vMerge="1">
                  <a:txBody>
                    <a:bodyPr/>
                    <a:lstStyle/>
                    <a:p>
                      <a:endParaRPr lang="en-US"/>
                    </a:p>
                  </a:txBody>
                  <a:tcPr/>
                </a:tc>
                <a:tc>
                  <a:txBody>
                    <a:bodyPr/>
                    <a:lstStyle/>
                    <a:p>
                      <a:pPr algn="ctr">
                        <a:lnSpc>
                          <a:spcPts val="2000"/>
                        </a:lnSpc>
                        <a:spcBef>
                          <a:spcPts val="0"/>
                        </a:spcBef>
                        <a:spcAft>
                          <a:spcPts val="0"/>
                        </a:spcAft>
                      </a:pPr>
                      <a:r>
                        <a:rPr lang="vi-VN" sz="1500" dirty="0">
                          <a:effectLst/>
                        </a:rPr>
                        <a:t>Bài 11: Yêu Tổ quốc Việt </a:t>
                      </a:r>
                      <a:r>
                        <a:rPr lang="vi-VN" sz="1500" dirty="0" smtClean="0">
                          <a:effectLst/>
                        </a:rPr>
                        <a:t>Nam</a:t>
                      </a:r>
                      <a:r>
                        <a:rPr lang="en-US" sz="1500" baseline="0" dirty="0" smtClean="0">
                          <a:effectLst/>
                        </a:rPr>
                        <a:t> - </a:t>
                      </a:r>
                      <a:r>
                        <a:rPr lang="vi-VN" sz="1500" dirty="0" smtClean="0">
                          <a:effectLst/>
                        </a:rPr>
                        <a:t>Trang </a:t>
                      </a:r>
                      <a:r>
                        <a:rPr lang="vi-VN" sz="1500" dirty="0">
                          <a:effectLst/>
                        </a:rPr>
                        <a:t>34</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ts val="2000"/>
                        </a:lnSpc>
                        <a:spcBef>
                          <a:spcPts val="0"/>
                        </a:spcBef>
                        <a:spcAft>
                          <a:spcPts val="0"/>
                        </a:spcAft>
                      </a:pPr>
                      <a:r>
                        <a:rPr lang="vi-VN" sz="1500" kern="1200" dirty="0">
                          <a:solidFill>
                            <a:schemeClr val="dk1"/>
                          </a:solidFill>
                          <a:effectLst/>
                          <a:latin typeface="+mn-lt"/>
                          <a:ea typeface="+mn-ea"/>
                          <a:cs typeface="+mn-cs"/>
                        </a:rPr>
                        <a:t>Kể chuyện những tấm gương bảo vệ chủ quyền biển, đảo</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6527">
                <a:tc vMerge="1">
                  <a:txBody>
                    <a:bodyPr/>
                    <a:lstStyle/>
                    <a:p>
                      <a:endParaRPr lang="en-US"/>
                    </a:p>
                  </a:txBody>
                  <a:tcPr/>
                </a:tc>
                <a:tc>
                  <a:txBody>
                    <a:bodyPr/>
                    <a:lstStyle/>
                    <a:p>
                      <a:pPr algn="ctr">
                        <a:lnSpc>
                          <a:spcPts val="2000"/>
                        </a:lnSpc>
                        <a:spcBef>
                          <a:spcPts val="0"/>
                        </a:spcBef>
                        <a:spcAft>
                          <a:spcPts val="0"/>
                        </a:spcAft>
                      </a:pPr>
                      <a:r>
                        <a:rPr lang="vi-VN" sz="1500" dirty="0">
                          <a:effectLst/>
                        </a:rPr>
                        <a:t>Bài 12: Em yêu hòa bình</a:t>
                      </a:r>
                      <a:endParaRPr lang="en-US" sz="1500" dirty="0">
                        <a:effectLst/>
                      </a:endParaRPr>
                    </a:p>
                    <a:p>
                      <a:pPr algn="ctr">
                        <a:lnSpc>
                          <a:spcPts val="2000"/>
                        </a:lnSpc>
                        <a:spcBef>
                          <a:spcPts val="0"/>
                        </a:spcBef>
                        <a:spcAft>
                          <a:spcPts val="0"/>
                        </a:spcAft>
                      </a:pPr>
                      <a:r>
                        <a:rPr lang="vi-VN" sz="1500" dirty="0">
                          <a:effectLst/>
                        </a:rPr>
                        <a:t>Trang 37</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ts val="2000"/>
                        </a:lnSpc>
                        <a:spcBef>
                          <a:spcPts val="0"/>
                        </a:spcBef>
                        <a:spcAft>
                          <a:spcPts val="0"/>
                        </a:spcAft>
                      </a:pPr>
                      <a:r>
                        <a:rPr lang="vi-VN" sz="1500" kern="1200" dirty="0">
                          <a:solidFill>
                            <a:schemeClr val="dk1"/>
                          </a:solidFill>
                          <a:effectLst/>
                          <a:latin typeface="+mn-lt"/>
                          <a:ea typeface="+mn-ea"/>
                          <a:cs typeface="+mn-cs"/>
                        </a:rPr>
                        <a:t>Học sinh k</a:t>
                      </a:r>
                      <a:r>
                        <a:rPr lang="en-US" sz="1500" kern="1200" dirty="0">
                          <a:solidFill>
                            <a:schemeClr val="dk1"/>
                          </a:solidFill>
                          <a:effectLst/>
                          <a:latin typeface="+mn-lt"/>
                          <a:ea typeface="+mn-ea"/>
                          <a:cs typeface="+mn-cs"/>
                        </a:rPr>
                        <a:t>ể </a:t>
                      </a:r>
                      <a:r>
                        <a:rPr lang="vi-VN" sz="1500" kern="1200" dirty="0">
                          <a:solidFill>
                            <a:schemeClr val="dk1"/>
                          </a:solidFill>
                          <a:effectLst/>
                          <a:latin typeface="+mn-lt"/>
                          <a:ea typeface="+mn-ea"/>
                          <a:cs typeface="+mn-cs"/>
                        </a:rPr>
                        <a:t>những hoạt động, việc làm thể hiện tinh thần yêu chuộng hòa bình của nhân dân Việt Nam</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2764465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382000" cy="1828800"/>
          </a:xfrm>
          <a:solidFill>
            <a:schemeClr val="accent6">
              <a:lumMod val="20000"/>
              <a:lumOff val="80000"/>
            </a:schemeClr>
          </a:solidFill>
        </p:spPr>
        <p:txBody>
          <a:bodyPr>
            <a:noAutofit/>
          </a:bodyPr>
          <a:lstStyle/>
          <a:p>
            <a:pPr algn="l"/>
            <a:r>
              <a:rPr lang="en-US" sz="3200" b="1" dirty="0" smtClean="0"/>
              <a:t/>
            </a:r>
            <a:br>
              <a:rPr lang="en-US" sz="3200" b="1" dirty="0" smtClean="0"/>
            </a:br>
            <a:r>
              <a:rPr lang="en-US" sz="3200" b="1" dirty="0" smtClean="0"/>
              <a:t>V. GIÁO DỤC QUỐC PHÒNG VÀ AN NINH TRONG TRƯỜNG TRUNG HỌC CƠ SỞ (</a:t>
            </a:r>
            <a:r>
              <a:rPr lang="vi-VN" sz="2800" b="1" dirty="0" smtClean="0"/>
              <a:t>Điều </a:t>
            </a:r>
            <a:r>
              <a:rPr lang="vi-VN" sz="2800" b="1" dirty="0"/>
              <a:t>4. Giáo dục quốc phòng và an ninh trong trường trung học cơ s</a:t>
            </a:r>
            <a:r>
              <a:rPr lang="en-US" sz="2800" b="1" dirty="0" smtClean="0"/>
              <a:t>ở)</a:t>
            </a:r>
            <a:r>
              <a:rPr lang="en-US" sz="2800" dirty="0"/>
              <a:t/>
            </a:r>
            <a:br>
              <a:rPr lang="en-US" sz="2800" dirty="0"/>
            </a:br>
            <a:endParaRPr lang="en-US" sz="2800" dirty="0"/>
          </a:p>
        </p:txBody>
      </p:sp>
      <p:sp>
        <p:nvSpPr>
          <p:cNvPr id="3" name="Content Placeholder 2"/>
          <p:cNvSpPr>
            <a:spLocks noGrp="1"/>
          </p:cNvSpPr>
          <p:nvPr>
            <p:ph idx="1"/>
          </p:nvPr>
        </p:nvSpPr>
        <p:spPr>
          <a:xfrm>
            <a:off x="381000" y="2057400"/>
            <a:ext cx="8305800" cy="4572000"/>
          </a:xfrm>
          <a:solidFill>
            <a:schemeClr val="accent5">
              <a:lumMod val="20000"/>
              <a:lumOff val="80000"/>
            </a:schemeClr>
          </a:solidFill>
        </p:spPr>
        <p:txBody>
          <a:bodyPr>
            <a:noAutofit/>
          </a:bodyPr>
          <a:lstStyle/>
          <a:p>
            <a:pPr marL="0" indent="0" algn="just">
              <a:lnSpc>
                <a:spcPct val="120000"/>
              </a:lnSpc>
              <a:spcBef>
                <a:spcPts val="600"/>
              </a:spcBef>
              <a:buNone/>
            </a:pPr>
            <a:r>
              <a:rPr lang="vi-VN" sz="2400" dirty="0"/>
              <a:t>Giáo dục quốc phòng và an ninh trong trường trung học cơ sở được thực hiện lồng ghép thông qua nội dung các môn học: Ngữ văn, Địa lý, Giáo dục công dân, Âm nhạc và Mĩ thuật; tập trung vào tinh thần đoàn kết, yêu nước của các thế hệ người Việt Nam trong </a:t>
            </a:r>
            <a:r>
              <a:rPr lang="en-US" sz="2400" dirty="0" err="1"/>
              <a:t>dự</a:t>
            </a:r>
            <a:r>
              <a:rPr lang="vi-VN" sz="2400" dirty="0"/>
              <a:t>ng nước và giữ nước qua các thời kỳ cách mạng; bước đầu hiểu biết về phòng chống cháy n</a:t>
            </a:r>
            <a:r>
              <a:rPr lang="en-US" sz="2400" dirty="0"/>
              <a:t>ổ</a:t>
            </a:r>
            <a:r>
              <a:rPr lang="vi-VN" sz="2400" dirty="0"/>
              <a:t>, an toàn cá nhân; pháp luật Nhà nước Cộng hòa x</a:t>
            </a:r>
            <a:r>
              <a:rPr lang="en-US" sz="2400" dirty="0"/>
              <a:t>ã </a:t>
            </a:r>
            <a:r>
              <a:rPr lang="vi-VN" sz="2400" dirty="0"/>
              <a:t>hội chủ nghĩa Việt Nam; quyền lợi, trách nhiệm của công dân với sự nghiệp xây dựng và bảo vệ Tổ quốc Việt Nam xã hội chủ nghĩa. Cụ thể:</a:t>
            </a:r>
            <a:endParaRPr lang="en-US" sz="2400" dirty="0"/>
          </a:p>
          <a:p>
            <a:endParaRPr lang="en-US" sz="2400" dirty="0"/>
          </a:p>
        </p:txBody>
      </p:sp>
    </p:spTree>
    <p:extLst>
      <p:ext uri="{BB962C8B-B14F-4D97-AF65-F5344CB8AC3E}">
        <p14:creationId xmlns:p14="http://schemas.microsoft.com/office/powerpoint/2010/main" val="27155374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089005273"/>
              </p:ext>
            </p:extLst>
          </p:nvPr>
        </p:nvGraphicFramePr>
        <p:xfrm>
          <a:off x="266699" y="2667000"/>
          <a:ext cx="8610599" cy="3352801"/>
        </p:xfrm>
        <a:graphic>
          <a:graphicData uri="http://schemas.openxmlformats.org/drawingml/2006/table">
            <a:tbl>
              <a:tblPr>
                <a:tableStyleId>{5C22544A-7EE6-4342-B048-85BDC9FD1C3A}</a:tableStyleId>
              </a:tblPr>
              <a:tblGrid>
                <a:gridCol w="1295400"/>
                <a:gridCol w="2895600"/>
                <a:gridCol w="4419599"/>
              </a:tblGrid>
              <a:tr h="335728">
                <a:tc>
                  <a:txBody>
                    <a:bodyPr/>
                    <a:lstStyle/>
                    <a:p>
                      <a:pPr algn="ctr">
                        <a:lnSpc>
                          <a:spcPct val="100000"/>
                        </a:lnSpc>
                        <a:spcBef>
                          <a:spcPts val="0"/>
                        </a:spcBef>
                        <a:spcAft>
                          <a:spcPts val="0"/>
                        </a:spcAft>
                      </a:pPr>
                      <a:r>
                        <a:rPr lang="vi-VN" sz="1500" dirty="0">
                          <a:effectLst/>
                        </a:rPr>
                        <a:t>Môn học</a:t>
                      </a:r>
                      <a:endParaRPr lang="en-US" sz="1500" dirty="0">
                        <a:effectLst/>
                        <a:latin typeface="Times New Roman"/>
                        <a:ea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vi-VN" sz="1500" dirty="0">
                          <a:effectLst/>
                        </a:rPr>
                        <a:t>Tên bài</a:t>
                      </a:r>
                      <a:endParaRPr lang="en-US" sz="1500" dirty="0">
                        <a:effectLst/>
                        <a:latin typeface="Times New Roman"/>
                        <a:ea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vi-VN" sz="1500" dirty="0">
                          <a:effectLst/>
                        </a:rPr>
                        <a:t>Hình thức, nội dung lồng ghép</a:t>
                      </a:r>
                      <a:endParaRPr lang="en-US" sz="1500" dirty="0">
                        <a:effectLst/>
                        <a:latin typeface="Times New Roman"/>
                        <a:ea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71456">
                <a:tc rowSpan="3">
                  <a:txBody>
                    <a:bodyPr/>
                    <a:lstStyle/>
                    <a:p>
                      <a:pPr>
                        <a:lnSpc>
                          <a:spcPct val="100000"/>
                        </a:lnSpc>
                        <a:spcBef>
                          <a:spcPts val="0"/>
                        </a:spcBef>
                        <a:spcAft>
                          <a:spcPts val="0"/>
                        </a:spcAft>
                      </a:pPr>
                      <a:r>
                        <a:rPr lang="vi-VN" sz="1500" dirty="0">
                          <a:effectLst/>
                        </a:rPr>
                        <a:t>Ngữ văn T</a:t>
                      </a:r>
                      <a:r>
                        <a:rPr lang="en-US" sz="1500" dirty="0">
                          <a:effectLst/>
                        </a:rPr>
                        <a:t>1</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spcBef>
                          <a:spcPts val="0"/>
                        </a:spcBef>
                        <a:spcAft>
                          <a:spcPts val="0"/>
                        </a:spcAft>
                      </a:pPr>
                      <a:r>
                        <a:rPr lang="vi-VN" sz="1500" dirty="0">
                          <a:effectLst/>
                        </a:rPr>
                        <a:t>Bài 1. Văn bản: Con R</a:t>
                      </a:r>
                      <a:r>
                        <a:rPr lang="en-US" sz="1500" dirty="0">
                          <a:effectLst/>
                        </a:rPr>
                        <a:t>ồ</a:t>
                      </a:r>
                      <a:r>
                        <a:rPr lang="vi-VN" sz="1500" dirty="0">
                          <a:effectLst/>
                        </a:rPr>
                        <a:t>ng cháu </a:t>
                      </a:r>
                      <a:r>
                        <a:rPr lang="vi-VN" sz="1500" dirty="0" smtClean="0">
                          <a:effectLst/>
                        </a:rPr>
                        <a:t>Tiên</a:t>
                      </a:r>
                      <a:r>
                        <a:rPr lang="en-US" sz="1500" baseline="0" dirty="0" smtClean="0">
                          <a:effectLst/>
                        </a:rPr>
                        <a:t> - </a:t>
                      </a:r>
                      <a:r>
                        <a:rPr lang="vi-VN" sz="1500" dirty="0" smtClean="0">
                          <a:effectLst/>
                        </a:rPr>
                        <a:t>Trang </a:t>
                      </a:r>
                      <a:r>
                        <a:rPr lang="vi-VN" sz="1500" dirty="0">
                          <a:effectLst/>
                        </a:rPr>
                        <a:t>5</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ct val="100000"/>
                        </a:lnSpc>
                        <a:spcBef>
                          <a:spcPts val="0"/>
                        </a:spcBef>
                        <a:spcAft>
                          <a:spcPts val="0"/>
                        </a:spcAft>
                      </a:pPr>
                      <a:r>
                        <a:rPr lang="vi-VN" sz="1500" dirty="0">
                          <a:effectLst/>
                        </a:rPr>
                        <a:t>Nêu lịch sử dụng nước và giữ nước của cha, ông</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02707">
                <a:tc vMerge="1">
                  <a:txBody>
                    <a:bodyPr/>
                    <a:lstStyle/>
                    <a:p>
                      <a:endParaRPr lang="en-US"/>
                    </a:p>
                  </a:txBody>
                  <a:tcPr/>
                </a:tc>
                <a:tc>
                  <a:txBody>
                    <a:bodyPr/>
                    <a:lstStyle/>
                    <a:p>
                      <a:pPr>
                        <a:lnSpc>
                          <a:spcPct val="100000"/>
                        </a:lnSpc>
                        <a:spcBef>
                          <a:spcPts val="0"/>
                        </a:spcBef>
                        <a:spcAft>
                          <a:spcPts val="0"/>
                        </a:spcAft>
                      </a:pPr>
                      <a:r>
                        <a:rPr lang="vi-VN" sz="1500" dirty="0">
                          <a:effectLst/>
                        </a:rPr>
                        <a:t>Bài 2. Văn bản: Thánh Gióng</a:t>
                      </a:r>
                      <a:endParaRPr lang="en-US" sz="1500" dirty="0">
                        <a:effectLst/>
                      </a:endParaRPr>
                    </a:p>
                    <a:p>
                      <a:pPr>
                        <a:lnSpc>
                          <a:spcPct val="100000"/>
                        </a:lnSpc>
                        <a:spcBef>
                          <a:spcPts val="0"/>
                        </a:spcBef>
                        <a:spcAft>
                          <a:spcPts val="0"/>
                        </a:spcAft>
                      </a:pPr>
                      <a:r>
                        <a:rPr lang="vi-VN" sz="1500" dirty="0">
                          <a:effectLst/>
                        </a:rPr>
                        <a:t>Trang </a:t>
                      </a:r>
                      <a:r>
                        <a:rPr lang="en-US" sz="1500" dirty="0">
                          <a:effectLst/>
                        </a:rPr>
                        <a:t>1</a:t>
                      </a:r>
                      <a:r>
                        <a:rPr lang="vi-VN" sz="1500" dirty="0">
                          <a:effectLst/>
                        </a:rPr>
                        <a:t>9</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Ví dụ về cách sử dụng sáng tạo vũ khí tự tạo của nhân dân trong chiến </a:t>
                      </a:r>
                      <a:r>
                        <a:rPr lang="en-US" sz="1500" kern="1200" dirty="0" err="1">
                          <a:solidFill>
                            <a:schemeClr val="dk1"/>
                          </a:solidFill>
                          <a:effectLst/>
                          <a:latin typeface="+mn-lt"/>
                          <a:ea typeface="+mn-ea"/>
                          <a:cs typeface="+mn-cs"/>
                        </a:rPr>
                        <a:t>tr</a:t>
                      </a:r>
                      <a:r>
                        <a:rPr lang="vi-VN" sz="1500" kern="1200" dirty="0">
                          <a:solidFill>
                            <a:schemeClr val="dk1"/>
                          </a:solidFill>
                          <a:effectLst/>
                          <a:latin typeface="+mn-lt"/>
                          <a:ea typeface="+mn-ea"/>
                          <a:cs typeface="+mn-cs"/>
                        </a:rPr>
                        <a:t>anh: gậy tre, chông tre...</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42910">
                <a:tc vMerge="1">
                  <a:txBody>
                    <a:bodyPr/>
                    <a:lstStyle/>
                    <a:p>
                      <a:pPr>
                        <a:lnSpc>
                          <a:spcPct val="100000"/>
                        </a:lnSpc>
                        <a:spcBef>
                          <a:spcPts val="0"/>
                        </a:spcBef>
                        <a:spcAft>
                          <a:spcPts val="0"/>
                        </a:spcAft>
                      </a:pPr>
                      <a:endParaRPr lang="en-US" sz="1500" dirty="0">
                        <a:effectLst/>
                        <a:latin typeface="Times New Roman"/>
                        <a:ea typeface="Times New Roman"/>
                      </a:endParaRPr>
                    </a:p>
                  </a:txBody>
                  <a:tcPr marL="0" marR="0" marT="0" marB="0" anchor="ctr"/>
                </a:tc>
                <a:tc>
                  <a:txBody>
                    <a:bodyPr/>
                    <a:lstStyle/>
                    <a:p>
                      <a:pPr marL="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4. Văn bản: Sự tích Hồ Gươm</a:t>
                      </a:r>
                      <a:endParaRPr lang="en-US" sz="1500" kern="1200" dirty="0">
                        <a:solidFill>
                          <a:schemeClr val="dk1"/>
                        </a:solidFill>
                        <a:effectLst/>
                        <a:latin typeface="+mn-lt"/>
                        <a:ea typeface="+mn-ea"/>
                        <a:cs typeface="+mn-cs"/>
                      </a:endParaRPr>
                    </a:p>
                    <a:p>
                      <a:pPr marL="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Trang 39</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Nêu các địa danh của Việt Nam luôn gắn với các sự tích trong các cuộc kháng chiến chống xâm lược (Ải Chi Lăng, Bạch Đằng, Đống Đa...).</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Rectangle 1"/>
          <p:cNvSpPr>
            <a:spLocks noChangeArrowheads="1"/>
          </p:cNvSpPr>
          <p:nvPr/>
        </p:nvSpPr>
        <p:spPr bwMode="auto">
          <a:xfrm>
            <a:off x="3804312" y="2146351"/>
            <a:ext cx="89479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Lớp </a:t>
            </a:r>
            <a:r>
              <a:rPr kumimoji="0" lang="en-US"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6</a:t>
            </a:r>
            <a:endParaRPr kumimoji="0" lang="vi-VN" sz="2000" b="0" i="0" u="sng" strike="noStrike" cap="none" normalizeH="0" baseline="0" dirty="0" smtClean="0">
              <a:ln>
                <a:noFill/>
              </a:ln>
              <a:solidFill>
                <a:schemeClr val="tx1"/>
              </a:solidFill>
              <a:effectLst/>
              <a:latin typeface="Arial" pitchFamily="34" charset="0"/>
              <a:cs typeface="Arial" pitchFamily="34" charset="0"/>
            </a:endParaRPr>
          </a:p>
        </p:txBody>
      </p:sp>
      <p:sp>
        <p:nvSpPr>
          <p:cNvPr id="4" name="Rectangle 3"/>
          <p:cNvSpPr/>
          <p:nvPr/>
        </p:nvSpPr>
        <p:spPr>
          <a:xfrm>
            <a:off x="457200" y="378692"/>
            <a:ext cx="8229599" cy="1754326"/>
          </a:xfrm>
          <a:prstGeom prst="rect">
            <a:avLst/>
          </a:prstGeom>
        </p:spPr>
        <p:txBody>
          <a:bodyPr wrap="square">
            <a:spAutoFit/>
          </a:bodyPr>
          <a:lstStyle/>
          <a:p>
            <a:pPr lvl="0" algn="just">
              <a:spcBef>
                <a:spcPts val="600"/>
              </a:spcBef>
            </a:pPr>
            <a:r>
              <a:rPr lang="vi-VN" sz="3600" b="1" dirty="0" smtClean="0">
                <a:solidFill>
                  <a:prstClr val="black"/>
                </a:solidFill>
              </a:rPr>
              <a:t>Điều </a:t>
            </a:r>
            <a:r>
              <a:rPr lang="vi-VN" sz="3600" b="1" dirty="0">
                <a:solidFill>
                  <a:prstClr val="black"/>
                </a:solidFill>
              </a:rPr>
              <a:t>4. Giáo dục quốc phòng và an ninh trong trường trung học cơ s</a:t>
            </a:r>
            <a:r>
              <a:rPr lang="en-US" sz="3600" b="1" dirty="0">
                <a:solidFill>
                  <a:prstClr val="black"/>
                </a:solidFill>
              </a:rPr>
              <a:t>ở</a:t>
            </a:r>
            <a:r>
              <a:rPr lang="en-US" sz="3600" dirty="0">
                <a:solidFill>
                  <a:prstClr val="black"/>
                </a:solidFill>
              </a:rPr>
              <a:t/>
            </a:r>
            <a:br>
              <a:rPr lang="en-US" sz="3600" dirty="0">
                <a:solidFill>
                  <a:prstClr val="black"/>
                </a:solidFill>
              </a:rPr>
            </a:br>
            <a:endParaRPr lang="en-US" sz="3600" dirty="0">
              <a:solidFill>
                <a:prstClr val="black"/>
              </a:solidFill>
            </a:endParaRPr>
          </a:p>
        </p:txBody>
      </p:sp>
    </p:spTree>
    <p:extLst>
      <p:ext uri="{BB962C8B-B14F-4D97-AF65-F5344CB8AC3E}">
        <p14:creationId xmlns:p14="http://schemas.microsoft.com/office/powerpoint/2010/main" val="40072980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 name="Rectangle 1"/>
          <p:cNvSpPr>
            <a:spLocks noChangeArrowheads="1"/>
          </p:cNvSpPr>
          <p:nvPr/>
        </p:nvSpPr>
        <p:spPr bwMode="auto">
          <a:xfrm>
            <a:off x="3850933" y="76200"/>
            <a:ext cx="96532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Lớp </a:t>
            </a:r>
            <a:r>
              <a:rPr kumimoji="0" lang="en-US"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6 </a:t>
            </a:r>
            <a:endParaRPr kumimoji="0" lang="vi-VN" sz="2000" b="0" i="0" u="sng"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189836283"/>
              </p:ext>
            </p:extLst>
          </p:nvPr>
        </p:nvGraphicFramePr>
        <p:xfrm>
          <a:off x="228600" y="704910"/>
          <a:ext cx="8763000" cy="5802982"/>
        </p:xfrm>
        <a:graphic>
          <a:graphicData uri="http://schemas.openxmlformats.org/drawingml/2006/table">
            <a:tbl>
              <a:tblPr>
                <a:tableStyleId>{5C22544A-7EE6-4342-B048-85BDC9FD1C3A}</a:tableStyleId>
              </a:tblPr>
              <a:tblGrid>
                <a:gridCol w="716158"/>
                <a:gridCol w="2865242"/>
                <a:gridCol w="5181600"/>
              </a:tblGrid>
              <a:tr h="394528">
                <a:tc>
                  <a:txBody>
                    <a:bodyPr/>
                    <a:lstStyle/>
                    <a:p>
                      <a:pPr algn="ctr">
                        <a:lnSpc>
                          <a:spcPct val="100000"/>
                        </a:lnSpc>
                        <a:spcBef>
                          <a:spcPts val="0"/>
                        </a:spcBef>
                        <a:spcAft>
                          <a:spcPts val="0"/>
                        </a:spcAft>
                      </a:pPr>
                      <a:r>
                        <a:rPr lang="vi-VN" sz="1500" dirty="0">
                          <a:effectLst/>
                        </a:rPr>
                        <a:t>Môn học</a:t>
                      </a:r>
                      <a:endParaRPr lang="en-US" sz="1500" dirty="0">
                        <a:effectLst/>
                        <a:latin typeface="Times New Roman"/>
                        <a:ea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vi-VN" sz="1500" dirty="0">
                          <a:effectLst/>
                        </a:rPr>
                        <a:t>Tên bài</a:t>
                      </a:r>
                      <a:endParaRPr lang="en-US" sz="1500" dirty="0">
                        <a:effectLst/>
                        <a:latin typeface="Times New Roman"/>
                        <a:ea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vi-VN" sz="1500" dirty="0">
                          <a:effectLst/>
                        </a:rPr>
                        <a:t>Hình thức, nội dung lồng ghép</a:t>
                      </a:r>
                      <a:endParaRPr lang="en-US" sz="1500" dirty="0">
                        <a:effectLst/>
                        <a:latin typeface="Times New Roman"/>
                        <a:ea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4528">
                <a:tc rowSpan="3">
                  <a:txBody>
                    <a:bodyPr/>
                    <a:lstStyle/>
                    <a:p>
                      <a:pPr algn="ctr">
                        <a:lnSpc>
                          <a:spcPct val="100000"/>
                        </a:lnSpc>
                        <a:spcBef>
                          <a:spcPts val="0"/>
                        </a:spcBef>
                        <a:spcAft>
                          <a:spcPts val="0"/>
                        </a:spcAft>
                      </a:pPr>
                      <a:r>
                        <a:rPr lang="vi-VN" sz="1400" dirty="0">
                          <a:effectLst/>
                        </a:rPr>
                        <a:t>Ngữ văn T2</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ct val="100000"/>
                        </a:lnSpc>
                        <a:spcBef>
                          <a:spcPts val="0"/>
                        </a:spcBef>
                        <a:spcAft>
                          <a:spcPts val="0"/>
                        </a:spcAft>
                      </a:pPr>
                      <a:r>
                        <a:rPr lang="vi-VN" sz="1400" dirty="0">
                          <a:effectLst/>
                        </a:rPr>
                        <a:t>Bài 23. Văn bản: Đêm nay Bác không </a:t>
                      </a:r>
                      <a:r>
                        <a:rPr lang="vi-VN" sz="1400" dirty="0" smtClean="0">
                          <a:effectLst/>
                        </a:rPr>
                        <a:t>ngủ</a:t>
                      </a:r>
                      <a:r>
                        <a:rPr lang="en-US" sz="1400" baseline="0" dirty="0" smtClean="0">
                          <a:effectLst/>
                        </a:rPr>
                        <a:t> - </a:t>
                      </a:r>
                      <a:r>
                        <a:rPr lang="vi-VN" sz="1400" dirty="0" smtClean="0">
                          <a:effectLst/>
                        </a:rPr>
                        <a:t>Trang </a:t>
                      </a:r>
                      <a:r>
                        <a:rPr lang="vi-VN" sz="1400" dirty="0">
                          <a:effectLst/>
                        </a:rPr>
                        <a:t>63</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ct val="100000"/>
                        </a:lnSpc>
                        <a:spcBef>
                          <a:spcPts val="0"/>
                        </a:spcBef>
                        <a:spcAft>
                          <a:spcPts val="0"/>
                        </a:spcAft>
                      </a:pPr>
                      <a:r>
                        <a:rPr lang="vi-VN" sz="1400" dirty="0">
                          <a:effectLst/>
                        </a:rPr>
                        <a:t>Tình thương yêu của Bác Hồ đối với thế hệ trẻ và dân tộc Việt Nam</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33426">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24. Văn bản: </a:t>
                      </a:r>
                      <a:r>
                        <a:rPr lang="vi-VN" sz="1400" kern="1200" dirty="0" smtClean="0">
                          <a:solidFill>
                            <a:schemeClr val="dk1"/>
                          </a:solidFill>
                          <a:effectLst/>
                          <a:latin typeface="+mn-lt"/>
                          <a:ea typeface="+mn-ea"/>
                          <a:cs typeface="+mn-cs"/>
                        </a:rPr>
                        <a:t>Lượm</a:t>
                      </a:r>
                      <a:r>
                        <a:rPr lang="en-US" sz="1400" kern="1200" dirty="0" smtClean="0">
                          <a:solidFill>
                            <a:schemeClr val="dk1"/>
                          </a:solidFill>
                          <a:effectLst/>
                          <a:latin typeface="+mn-lt"/>
                          <a:ea typeface="+mn-ea"/>
                          <a:cs typeface="+mn-cs"/>
                        </a:rPr>
                        <a:t> - </a:t>
                      </a:r>
                      <a:r>
                        <a:rPr lang="vi-VN" sz="1400" kern="1200" dirty="0" smtClean="0">
                          <a:solidFill>
                            <a:schemeClr val="dk1"/>
                          </a:solidFill>
                          <a:effectLst/>
                          <a:latin typeface="+mn-lt"/>
                          <a:ea typeface="+mn-ea"/>
                          <a:cs typeface="+mn-cs"/>
                        </a:rPr>
                        <a:t>Trang </a:t>
                      </a:r>
                      <a:r>
                        <a:rPr lang="vi-VN" sz="1400" kern="1200" dirty="0">
                          <a:solidFill>
                            <a:schemeClr val="dk1"/>
                          </a:solidFill>
                          <a:effectLst/>
                          <a:latin typeface="+mn-lt"/>
                          <a:ea typeface="+mn-ea"/>
                          <a:cs typeface="+mn-cs"/>
                        </a:rPr>
                        <a:t>72</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Kể chuyện về những tấm gương mưu trí, dũng cảm của thiếu niên Việt Nam trong kháng chiến chống giặc ngoại xâm</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5069">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26. Văn bản: Cây tre Việt Nam</a:t>
                      </a:r>
                      <a:endParaRPr lang="en-US" sz="1400" kern="1200" dirty="0">
                        <a:solidFill>
                          <a:schemeClr val="dk1"/>
                        </a:solidFill>
                        <a:effectLst/>
                        <a:latin typeface="+mn-lt"/>
                        <a:ea typeface="+mn-ea"/>
                        <a:cs typeface="+mn-cs"/>
                      </a:endParaRPr>
                    </a:p>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Trang 95</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Sự sáng tạo của dân tộc Việt Nam trong kháng chiến chống giặc ngoại xâm</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33426">
                <a:tc>
                  <a:txBody>
                    <a:bodyPr/>
                    <a:lstStyle/>
                    <a:p>
                      <a:pPr algn="ctr">
                        <a:lnSpc>
                          <a:spcPct val="100000"/>
                        </a:lnSpc>
                        <a:spcBef>
                          <a:spcPts val="0"/>
                        </a:spcBef>
                        <a:spcAft>
                          <a:spcPts val="0"/>
                        </a:spcAft>
                      </a:pPr>
                      <a:r>
                        <a:rPr lang="vi-VN" sz="1400" dirty="0">
                          <a:effectLst/>
                        </a:rPr>
                        <a:t>Địa lý</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Từ bài 03 trang </a:t>
                      </a:r>
                      <a:r>
                        <a:rPr lang="en-US" sz="1400" kern="1200" dirty="0">
                          <a:solidFill>
                            <a:schemeClr val="dk1"/>
                          </a:solidFill>
                          <a:effectLst/>
                          <a:latin typeface="+mn-lt"/>
                          <a:ea typeface="+mn-ea"/>
                          <a:cs typeface="+mn-cs"/>
                        </a:rPr>
                        <a:t>1</a:t>
                      </a:r>
                      <a:r>
                        <a:rPr lang="vi-VN" sz="1400" kern="1200" dirty="0">
                          <a:solidFill>
                            <a:schemeClr val="dk1"/>
                          </a:solidFill>
                          <a:effectLst/>
                          <a:latin typeface="+mn-lt"/>
                          <a:ea typeface="+mn-ea"/>
                          <a:cs typeface="+mn-cs"/>
                        </a:rPr>
                        <a:t>2 đến bài 05 trang 18</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Giới thiệu bản đồ hành chính Việt Nam và khẳng định chủ quyền của Việt Nam đối với Biển Đông và hai quần đảo Hoàng Sa và Trường Sa</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6172">
                <a:tc rowSpan="5">
                  <a:txBody>
                    <a:bodyPr/>
                    <a:lstStyle/>
                    <a:p>
                      <a:pPr algn="ctr">
                        <a:lnSpc>
                          <a:spcPct val="100000"/>
                        </a:lnSpc>
                        <a:spcBef>
                          <a:spcPts val="0"/>
                        </a:spcBef>
                        <a:spcAft>
                          <a:spcPts val="0"/>
                        </a:spcAft>
                      </a:pPr>
                      <a:r>
                        <a:rPr lang="vi-VN" sz="1400" dirty="0">
                          <a:effectLst/>
                        </a:rPr>
                        <a:t>Giáo dục công dân</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5: Giữ luật </a:t>
                      </a:r>
                      <a:r>
                        <a:rPr lang="en-US" sz="1400" kern="1200" dirty="0">
                          <a:solidFill>
                            <a:schemeClr val="dk1"/>
                          </a:solidFill>
                          <a:effectLst/>
                          <a:latin typeface="+mn-lt"/>
                          <a:ea typeface="+mn-ea"/>
                          <a:cs typeface="+mn-cs"/>
                        </a:rPr>
                        <a:t>l</a:t>
                      </a:r>
                      <a:r>
                        <a:rPr lang="vi-VN" sz="1400" kern="1200" dirty="0">
                          <a:solidFill>
                            <a:schemeClr val="dk1"/>
                          </a:solidFill>
                          <a:effectLst/>
                          <a:latin typeface="+mn-lt"/>
                          <a:ea typeface="+mn-ea"/>
                          <a:cs typeface="+mn-cs"/>
                        </a:rPr>
                        <a:t>ệ chung </a:t>
                      </a:r>
                      <a:r>
                        <a:rPr lang="en-US" sz="1400" kern="1200" dirty="0" smtClean="0">
                          <a:solidFill>
                            <a:schemeClr val="dk1"/>
                          </a:solidFill>
                          <a:effectLst/>
                          <a:latin typeface="+mn-lt"/>
                          <a:ea typeface="+mn-ea"/>
                          <a:cs typeface="+mn-cs"/>
                        </a:rPr>
                        <a:t> - </a:t>
                      </a:r>
                      <a:r>
                        <a:rPr lang="vi-VN" sz="1400" kern="1200" dirty="0" smtClean="0">
                          <a:solidFill>
                            <a:schemeClr val="dk1"/>
                          </a:solidFill>
                          <a:effectLst/>
                          <a:latin typeface="+mn-lt"/>
                          <a:ea typeface="+mn-ea"/>
                          <a:cs typeface="+mn-cs"/>
                        </a:rPr>
                        <a:t>Trang </a:t>
                      </a:r>
                      <a:r>
                        <a:rPr lang="vi-VN" sz="1400" kern="1200" dirty="0">
                          <a:solidFill>
                            <a:schemeClr val="dk1"/>
                          </a:solidFill>
                          <a:effectLst/>
                          <a:latin typeface="+mn-lt"/>
                          <a:ea typeface="+mn-ea"/>
                          <a:cs typeface="+mn-cs"/>
                        </a:rPr>
                        <a:t>12</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Tấm gương của lãnh tụ về chấp hành luật lệ giao thông</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4528">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14: Thực hiện trật tự an toàn giao thông </a:t>
                      </a:r>
                      <a:r>
                        <a:rPr lang="en-US" sz="1400" kern="1200" dirty="0" smtClean="0">
                          <a:solidFill>
                            <a:schemeClr val="dk1"/>
                          </a:solidFill>
                          <a:effectLst/>
                          <a:latin typeface="+mn-lt"/>
                          <a:ea typeface="+mn-ea"/>
                          <a:cs typeface="+mn-cs"/>
                        </a:rPr>
                        <a:t> - </a:t>
                      </a:r>
                      <a:r>
                        <a:rPr lang="vi-VN" sz="1400" kern="1200" dirty="0" smtClean="0">
                          <a:solidFill>
                            <a:schemeClr val="dk1"/>
                          </a:solidFill>
                          <a:effectLst/>
                          <a:latin typeface="+mn-lt"/>
                          <a:ea typeface="+mn-ea"/>
                          <a:cs typeface="+mn-cs"/>
                        </a:rPr>
                        <a:t>Trang </a:t>
                      </a:r>
                      <a:r>
                        <a:rPr lang="vi-VN" sz="1400" kern="1200" dirty="0">
                          <a:solidFill>
                            <a:schemeClr val="dk1"/>
                          </a:solidFill>
                          <a:effectLst/>
                          <a:latin typeface="+mn-lt"/>
                          <a:ea typeface="+mn-ea"/>
                          <a:cs typeface="+mn-cs"/>
                        </a:rPr>
                        <a:t>35</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Giới thiệu tranh, ảnh, clip về chủ đề an toàn giao thông</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02885">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16: Quyền được pháp luật b</a:t>
                      </a:r>
                      <a:r>
                        <a:rPr lang="en-US" sz="1400" kern="1200" dirty="0">
                          <a:solidFill>
                            <a:schemeClr val="dk1"/>
                          </a:solidFill>
                          <a:effectLst/>
                          <a:latin typeface="+mn-lt"/>
                          <a:ea typeface="+mn-ea"/>
                          <a:cs typeface="+mn-cs"/>
                        </a:rPr>
                        <a:t>ả</a:t>
                      </a:r>
                      <a:r>
                        <a:rPr lang="vi-VN" sz="1400" kern="1200" dirty="0">
                          <a:solidFill>
                            <a:schemeClr val="dk1"/>
                          </a:solidFill>
                          <a:effectLst/>
                          <a:latin typeface="+mn-lt"/>
                          <a:ea typeface="+mn-ea"/>
                          <a:cs typeface="+mn-cs"/>
                        </a:rPr>
                        <a:t>o hộ tính mạng, thân th</a:t>
                      </a:r>
                      <a:r>
                        <a:rPr lang="en-US" sz="1400" kern="1200" dirty="0">
                          <a:solidFill>
                            <a:schemeClr val="dk1"/>
                          </a:solidFill>
                          <a:effectLst/>
                          <a:latin typeface="+mn-lt"/>
                          <a:ea typeface="+mn-ea"/>
                          <a:cs typeface="+mn-cs"/>
                        </a:rPr>
                        <a:t>ể</a:t>
                      </a:r>
                      <a:r>
                        <a:rPr lang="vi-VN" sz="1400" kern="1200" dirty="0">
                          <a:solidFill>
                            <a:schemeClr val="dk1"/>
                          </a:solidFill>
                          <a:effectLst/>
                          <a:latin typeface="+mn-lt"/>
                          <a:ea typeface="+mn-ea"/>
                          <a:cs typeface="+mn-cs"/>
                        </a:rPr>
                        <a:t>, sức khỏe, danh dự và nhân </a:t>
                      </a:r>
                      <a:r>
                        <a:rPr lang="vi-VN" sz="1400" kern="1200" dirty="0" smtClean="0">
                          <a:solidFill>
                            <a:schemeClr val="dk1"/>
                          </a:solidFill>
                          <a:effectLst/>
                          <a:latin typeface="+mn-lt"/>
                          <a:ea typeface="+mn-ea"/>
                          <a:cs typeface="+mn-cs"/>
                        </a:rPr>
                        <a:t>phẩm</a:t>
                      </a:r>
                      <a:r>
                        <a:rPr lang="en-US" sz="1400" kern="1200" dirty="0" smtClean="0">
                          <a:solidFill>
                            <a:schemeClr val="dk1"/>
                          </a:solidFill>
                          <a:effectLst/>
                          <a:latin typeface="+mn-lt"/>
                          <a:ea typeface="+mn-ea"/>
                          <a:cs typeface="+mn-cs"/>
                        </a:rPr>
                        <a:t> - </a:t>
                      </a:r>
                      <a:r>
                        <a:rPr lang="vi-VN" sz="1400" kern="1200" dirty="0" smtClean="0">
                          <a:solidFill>
                            <a:schemeClr val="dk1"/>
                          </a:solidFill>
                          <a:effectLst/>
                          <a:latin typeface="+mn-lt"/>
                          <a:ea typeface="+mn-ea"/>
                          <a:cs typeface="+mn-cs"/>
                        </a:rPr>
                        <a:t>Trang </a:t>
                      </a:r>
                      <a:r>
                        <a:rPr lang="vi-VN" sz="1400" kern="1200" dirty="0">
                          <a:solidFill>
                            <a:schemeClr val="dk1"/>
                          </a:solidFill>
                          <a:effectLst/>
                          <a:latin typeface="+mn-lt"/>
                          <a:ea typeface="+mn-ea"/>
                          <a:cs typeface="+mn-cs"/>
                        </a:rPr>
                        <a:t>42</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Ví dụ đơn giản về các quyền bảo hộ tính mạng, bất khả xâm phạm... để cho học sinh dễ hiểu, dễ nhớ</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4528">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17: Quyền bất khả xâm phạm về ch</a:t>
                      </a:r>
                      <a:r>
                        <a:rPr lang="en-US" sz="1400" kern="1200" dirty="0">
                          <a:solidFill>
                            <a:schemeClr val="dk1"/>
                          </a:solidFill>
                          <a:effectLst/>
                          <a:latin typeface="+mn-lt"/>
                          <a:ea typeface="+mn-ea"/>
                          <a:cs typeface="+mn-cs"/>
                        </a:rPr>
                        <a:t>ỗ </a:t>
                      </a:r>
                      <a:r>
                        <a:rPr lang="vi-VN" sz="1400" kern="1200" dirty="0" smtClean="0">
                          <a:solidFill>
                            <a:schemeClr val="dk1"/>
                          </a:solidFill>
                          <a:effectLst/>
                          <a:latin typeface="+mn-lt"/>
                          <a:ea typeface="+mn-ea"/>
                          <a:cs typeface="+mn-cs"/>
                        </a:rPr>
                        <a:t>ở</a:t>
                      </a:r>
                      <a:r>
                        <a:rPr lang="en-US" sz="1400" kern="1200" dirty="0" smtClean="0">
                          <a:solidFill>
                            <a:schemeClr val="dk1"/>
                          </a:solidFill>
                          <a:effectLst/>
                          <a:latin typeface="+mn-lt"/>
                          <a:ea typeface="+mn-ea"/>
                          <a:cs typeface="+mn-cs"/>
                        </a:rPr>
                        <a:t> - </a:t>
                      </a:r>
                      <a:r>
                        <a:rPr lang="vi-VN" sz="1400" kern="1200" dirty="0" smtClean="0">
                          <a:solidFill>
                            <a:schemeClr val="dk1"/>
                          </a:solidFill>
                          <a:effectLst/>
                          <a:latin typeface="+mn-lt"/>
                          <a:ea typeface="+mn-ea"/>
                          <a:cs typeface="+mn-cs"/>
                        </a:rPr>
                        <a:t>Trang </a:t>
                      </a:r>
                      <a:r>
                        <a:rPr lang="vi-VN" sz="1400" kern="1200" dirty="0">
                          <a:solidFill>
                            <a:schemeClr val="dk1"/>
                          </a:solidFill>
                          <a:effectLst/>
                          <a:latin typeface="+mn-lt"/>
                          <a:ea typeface="+mn-ea"/>
                          <a:cs typeface="+mn-cs"/>
                        </a:rPr>
                        <a:t>44</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r>
              <a:tr h="502885">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18: Quyền được bảo đảm an toàn và b</a:t>
                      </a:r>
                      <a:r>
                        <a:rPr lang="en-US" sz="1400" kern="1200" dirty="0">
                          <a:solidFill>
                            <a:schemeClr val="dk1"/>
                          </a:solidFill>
                          <a:effectLst/>
                          <a:latin typeface="+mn-lt"/>
                          <a:ea typeface="+mn-ea"/>
                          <a:cs typeface="+mn-cs"/>
                        </a:rPr>
                        <a:t>í </a:t>
                      </a:r>
                      <a:r>
                        <a:rPr lang="vi-VN" sz="1400" kern="1200" dirty="0">
                          <a:solidFill>
                            <a:schemeClr val="dk1"/>
                          </a:solidFill>
                          <a:effectLst/>
                          <a:latin typeface="+mn-lt"/>
                          <a:ea typeface="+mn-ea"/>
                          <a:cs typeface="+mn-cs"/>
                        </a:rPr>
                        <a:t>mật thư t</a:t>
                      </a:r>
                      <a:r>
                        <a:rPr lang="en-US" sz="1400" kern="1200" dirty="0">
                          <a:solidFill>
                            <a:schemeClr val="dk1"/>
                          </a:solidFill>
                          <a:effectLst/>
                          <a:latin typeface="+mn-lt"/>
                          <a:ea typeface="+mn-ea"/>
                          <a:cs typeface="+mn-cs"/>
                        </a:rPr>
                        <a:t>í</a:t>
                      </a:r>
                      <a:r>
                        <a:rPr lang="vi-VN" sz="1400" kern="1200" dirty="0">
                          <a:solidFill>
                            <a:schemeClr val="dk1"/>
                          </a:solidFill>
                          <a:effectLst/>
                          <a:latin typeface="+mn-lt"/>
                          <a:ea typeface="+mn-ea"/>
                          <a:cs typeface="+mn-cs"/>
                        </a:rPr>
                        <a:t>n, điện thoại, điện t</a:t>
                      </a:r>
                      <a:r>
                        <a:rPr lang="en-US" sz="1400" kern="1200" dirty="0">
                          <a:solidFill>
                            <a:schemeClr val="dk1"/>
                          </a:solidFill>
                          <a:effectLst/>
                          <a:latin typeface="+mn-lt"/>
                          <a:ea typeface="+mn-ea"/>
                          <a:cs typeface="+mn-cs"/>
                        </a:rPr>
                        <a:t>í</a:t>
                      </a:r>
                      <a:r>
                        <a:rPr lang="vi-VN" sz="1400" kern="1200" dirty="0" smtClean="0">
                          <a:solidFill>
                            <a:schemeClr val="dk1"/>
                          </a:solidFill>
                          <a:effectLst/>
                          <a:latin typeface="+mn-lt"/>
                          <a:ea typeface="+mn-ea"/>
                          <a:cs typeface="+mn-cs"/>
                        </a:rPr>
                        <a:t>n</a:t>
                      </a:r>
                      <a:r>
                        <a:rPr lang="en-US" sz="1400" kern="1200" dirty="0" smtClean="0">
                          <a:solidFill>
                            <a:schemeClr val="dk1"/>
                          </a:solidFill>
                          <a:effectLst/>
                          <a:latin typeface="+mn-lt"/>
                          <a:ea typeface="+mn-ea"/>
                          <a:cs typeface="+mn-cs"/>
                        </a:rPr>
                        <a:t> - </a:t>
                      </a:r>
                      <a:r>
                        <a:rPr lang="vi-VN" sz="1400" kern="1200" dirty="0" smtClean="0">
                          <a:solidFill>
                            <a:schemeClr val="dk1"/>
                          </a:solidFill>
                          <a:effectLst/>
                          <a:latin typeface="+mn-lt"/>
                          <a:ea typeface="+mn-ea"/>
                          <a:cs typeface="+mn-cs"/>
                        </a:rPr>
                        <a:t>Trang </a:t>
                      </a:r>
                      <a:r>
                        <a:rPr lang="vi-VN" sz="1400" kern="1200" dirty="0">
                          <a:solidFill>
                            <a:schemeClr val="dk1"/>
                          </a:solidFill>
                          <a:effectLst/>
                          <a:latin typeface="+mn-lt"/>
                          <a:ea typeface="+mn-ea"/>
                          <a:cs typeface="+mn-cs"/>
                        </a:rPr>
                        <a:t>46</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r>
              <a:tr h="286172">
                <a:tc rowSpan="3">
                  <a:txBody>
                    <a:bodyPr/>
                    <a:lstStyle/>
                    <a:p>
                      <a:pPr algn="ctr">
                        <a:lnSpc>
                          <a:spcPct val="100000"/>
                        </a:lnSpc>
                        <a:spcBef>
                          <a:spcPts val="0"/>
                        </a:spcBef>
                        <a:spcAft>
                          <a:spcPts val="0"/>
                        </a:spcAft>
                      </a:pPr>
                      <a:r>
                        <a:rPr lang="vi-VN" sz="1400" dirty="0">
                          <a:effectLst/>
                        </a:rPr>
                        <a:t>Âm nhạc và Mĩ thuật</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Tiết 1. Âm nhạc: Bài hát Quốc ca</a:t>
                      </a:r>
                      <a:endParaRPr lang="en-US" sz="1400" kern="1200" dirty="0">
                        <a:solidFill>
                          <a:schemeClr val="dk1"/>
                        </a:solidFill>
                        <a:effectLst/>
                        <a:latin typeface="+mn-lt"/>
                        <a:ea typeface="+mn-ea"/>
                        <a:cs typeface="+mn-cs"/>
                      </a:endParaRPr>
                    </a:p>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Trang 5</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Ý nghĩa của ca khúc Quốc ca</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6172">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Tiết 7: Làng </a:t>
                      </a:r>
                      <a:r>
                        <a:rPr lang="vi-VN" sz="1400" kern="1200" dirty="0" smtClean="0">
                          <a:solidFill>
                            <a:schemeClr val="dk1"/>
                          </a:solidFill>
                          <a:effectLst/>
                          <a:latin typeface="+mn-lt"/>
                          <a:ea typeface="+mn-ea"/>
                          <a:cs typeface="+mn-cs"/>
                        </a:rPr>
                        <a:t>tôi</a:t>
                      </a:r>
                      <a:r>
                        <a:rPr lang="en-US" sz="1400" kern="1200" dirty="0" smtClean="0">
                          <a:solidFill>
                            <a:schemeClr val="dk1"/>
                          </a:solidFill>
                          <a:effectLst/>
                          <a:latin typeface="+mn-lt"/>
                          <a:ea typeface="+mn-ea"/>
                          <a:cs typeface="+mn-cs"/>
                        </a:rPr>
                        <a:t> - </a:t>
                      </a:r>
                      <a:r>
                        <a:rPr lang="vi-VN" sz="1400" kern="1200" dirty="0" smtClean="0">
                          <a:solidFill>
                            <a:schemeClr val="dk1"/>
                          </a:solidFill>
                          <a:effectLst/>
                          <a:latin typeface="+mn-lt"/>
                          <a:ea typeface="+mn-ea"/>
                          <a:cs typeface="+mn-cs"/>
                        </a:rPr>
                        <a:t>Trang </a:t>
                      </a:r>
                      <a:r>
                        <a:rPr lang="vi-VN" sz="1400" kern="1200" dirty="0">
                          <a:solidFill>
                            <a:schemeClr val="dk1"/>
                          </a:solidFill>
                          <a:effectLst/>
                          <a:latin typeface="+mn-lt"/>
                          <a:ea typeface="+mn-ea"/>
                          <a:cs typeface="+mn-cs"/>
                        </a:rPr>
                        <a:t>21</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H</a:t>
                      </a:r>
                      <a:r>
                        <a:rPr lang="en-US" sz="1400" kern="1200" dirty="0">
                          <a:solidFill>
                            <a:schemeClr val="dk1"/>
                          </a:solidFill>
                          <a:effectLst/>
                          <a:latin typeface="+mn-lt"/>
                          <a:ea typeface="+mn-ea"/>
                          <a:cs typeface="+mn-cs"/>
                        </a:rPr>
                        <a:t>ì</a:t>
                      </a:r>
                      <a:r>
                        <a:rPr lang="vi-VN" sz="1400" kern="1200" dirty="0">
                          <a:solidFill>
                            <a:schemeClr val="dk1"/>
                          </a:solidFill>
                          <a:effectLst/>
                          <a:latin typeface="+mn-lt"/>
                          <a:ea typeface="+mn-ea"/>
                          <a:cs typeface="+mn-cs"/>
                        </a:rPr>
                        <a:t>nh ảnh làng quê Việt Nam qua các cuộc kháng chiến</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6172">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13: Đề tài bộ </a:t>
                      </a:r>
                      <a:r>
                        <a:rPr lang="vi-VN" sz="1400" kern="1200" dirty="0" smtClean="0">
                          <a:solidFill>
                            <a:schemeClr val="dk1"/>
                          </a:solidFill>
                          <a:effectLst/>
                          <a:latin typeface="+mn-lt"/>
                          <a:ea typeface="+mn-ea"/>
                          <a:cs typeface="+mn-cs"/>
                        </a:rPr>
                        <a:t>đội</a:t>
                      </a:r>
                      <a:r>
                        <a:rPr lang="en-US" sz="1400" kern="1200" dirty="0" smtClean="0">
                          <a:solidFill>
                            <a:schemeClr val="dk1"/>
                          </a:solidFill>
                          <a:effectLst/>
                          <a:latin typeface="+mn-lt"/>
                          <a:ea typeface="+mn-ea"/>
                          <a:cs typeface="+mn-cs"/>
                        </a:rPr>
                        <a:t> - </a:t>
                      </a:r>
                      <a:r>
                        <a:rPr lang="vi-VN" sz="1400" kern="1200" dirty="0" smtClean="0">
                          <a:solidFill>
                            <a:schemeClr val="dk1"/>
                          </a:solidFill>
                          <a:effectLst/>
                          <a:latin typeface="+mn-lt"/>
                          <a:ea typeface="+mn-ea"/>
                          <a:cs typeface="+mn-cs"/>
                        </a:rPr>
                        <a:t>Trang </a:t>
                      </a:r>
                      <a:r>
                        <a:rPr lang="vi-VN" sz="1400" kern="1200" dirty="0">
                          <a:solidFill>
                            <a:schemeClr val="dk1"/>
                          </a:solidFill>
                          <a:effectLst/>
                          <a:latin typeface="+mn-lt"/>
                          <a:ea typeface="+mn-ea"/>
                          <a:cs typeface="+mn-cs"/>
                        </a:rPr>
                        <a:t>111</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Biết ơn công lao của anh bộ đội Cụ Hồ</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5820954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386983"/>
            <a:ext cx="9144000" cy="5078313"/>
          </a:xfrm>
          <a:prstGeom prst="rect">
            <a:avLst/>
          </a:prstGeom>
          <a:noFill/>
        </p:spPr>
        <p:txBody>
          <a:bodyPr wrap="square" lIns="91440" tIns="45720" rIns="91440" bIns="45720">
            <a:spAutoFit/>
          </a:bodyPr>
          <a:lstStyle/>
          <a:p>
            <a:pPr algn="ctr">
              <a:lnSpc>
                <a:spcPct val="150000"/>
              </a:lnSpc>
            </a:pPr>
            <a:r>
              <a:rPr lang="en-US" sz="4800" b="1" cap="none" spc="0" dirty="0" smtClean="0">
                <a:ln w="18000">
                  <a:solidFill>
                    <a:srgbClr val="7030A0"/>
                  </a:solidFill>
                  <a:prstDash val="solid"/>
                  <a:miter lim="800000"/>
                </a:ln>
                <a:solidFill>
                  <a:srgbClr val="0070C0"/>
                </a:solidFill>
                <a:effectLst>
                  <a:outerShdw blurRad="25500" dist="23000" dir="7020000" algn="tl">
                    <a:srgbClr val="000000">
                      <a:alpha val="50000"/>
                    </a:srgbClr>
                  </a:outerShdw>
                </a:effectLst>
                <a:latin typeface="VNI-Bandit" pitchFamily="2" charset="0"/>
              </a:rPr>
              <a:t>THOÂNG TÖ 01/2017/TT-BGDÑT</a:t>
            </a:r>
          </a:p>
          <a:p>
            <a:pPr algn="ctr">
              <a:lnSpc>
                <a:spcPct val="150000"/>
              </a:lnSpc>
            </a:pPr>
            <a:r>
              <a:rPr lang="en-US" sz="4800" b="1" dirty="0" smtClean="0">
                <a:ln w="18000">
                  <a:solidFill>
                    <a:srgbClr val="7030A0"/>
                  </a:solidFill>
                  <a:prstDash val="solid"/>
                  <a:miter lim="800000"/>
                </a:ln>
                <a:solidFill>
                  <a:srgbClr val="0070C0"/>
                </a:solidFill>
                <a:effectLst>
                  <a:outerShdw blurRad="25500" dist="23000" dir="7020000" algn="tl">
                    <a:srgbClr val="000000">
                      <a:alpha val="50000"/>
                    </a:srgbClr>
                  </a:outerShdw>
                </a:effectLst>
                <a:latin typeface="VNI-Bandit" pitchFamily="2" charset="0"/>
              </a:rPr>
              <a:t>THOÂNG TÖ</a:t>
            </a:r>
            <a:endParaRPr lang="en-US" sz="4800" b="1" cap="none" spc="0" dirty="0" smtClean="0">
              <a:ln w="18000">
                <a:solidFill>
                  <a:srgbClr val="7030A0"/>
                </a:solidFill>
                <a:prstDash val="solid"/>
                <a:miter lim="800000"/>
              </a:ln>
              <a:solidFill>
                <a:srgbClr val="0070C0"/>
              </a:solidFill>
              <a:effectLst>
                <a:outerShdw blurRad="25500" dist="23000" dir="7020000" algn="tl">
                  <a:srgbClr val="000000">
                    <a:alpha val="50000"/>
                  </a:srgbClr>
                </a:outerShdw>
              </a:effectLst>
              <a:latin typeface="VNI-Bandit" pitchFamily="2" charset="0"/>
            </a:endParaRPr>
          </a:p>
          <a:p>
            <a:pPr algn="ctr">
              <a:lnSpc>
                <a:spcPct val="150000"/>
              </a:lnSpc>
            </a:pPr>
            <a:r>
              <a:rPr lang="en-US" sz="4000" b="1" dirty="0" err="1"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Höôùng</a:t>
            </a:r>
            <a:r>
              <a:rPr lang="en-US" sz="4000" b="1" dirty="0"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 </a:t>
            </a:r>
            <a:r>
              <a:rPr lang="en-US" sz="4000" b="1" dirty="0" err="1"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daãn</a:t>
            </a:r>
            <a:r>
              <a:rPr lang="en-US" sz="4000" b="1" dirty="0"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 </a:t>
            </a:r>
            <a:r>
              <a:rPr lang="en-US" sz="4000" b="1" dirty="0" err="1"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giaùo</a:t>
            </a:r>
            <a:r>
              <a:rPr lang="en-US" sz="4000" b="1" dirty="0"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 </a:t>
            </a:r>
            <a:r>
              <a:rPr lang="en-US" sz="4000" b="1" dirty="0" err="1"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duïc</a:t>
            </a:r>
            <a:r>
              <a:rPr lang="en-US" sz="4000" b="1" dirty="0"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 </a:t>
            </a:r>
            <a:r>
              <a:rPr lang="en-US" sz="4000" b="1" dirty="0" err="1"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quoác</a:t>
            </a:r>
            <a:r>
              <a:rPr lang="en-US" sz="4000" b="1" dirty="0"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 </a:t>
            </a:r>
            <a:r>
              <a:rPr lang="en-US" sz="4000" b="1" dirty="0" err="1"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phoøng</a:t>
            </a:r>
            <a:r>
              <a:rPr lang="en-US" sz="4000" b="1" dirty="0"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 </a:t>
            </a:r>
          </a:p>
          <a:p>
            <a:pPr algn="ctr">
              <a:lnSpc>
                <a:spcPct val="150000"/>
              </a:lnSpc>
            </a:pPr>
            <a:r>
              <a:rPr lang="en-US" sz="4000" b="1" dirty="0" err="1"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vaø</a:t>
            </a:r>
            <a:r>
              <a:rPr lang="en-US" sz="4000" b="1" dirty="0"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 an </a:t>
            </a:r>
            <a:r>
              <a:rPr lang="en-US" sz="4000" b="1" dirty="0" err="1"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ninh</a:t>
            </a:r>
            <a:r>
              <a:rPr lang="en-US" sz="4000" b="1" dirty="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 </a:t>
            </a:r>
            <a:r>
              <a:rPr lang="en-US" sz="4000" b="1" dirty="0" err="1"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t</a:t>
            </a:r>
            <a:r>
              <a:rPr lang="en-US" sz="4000" b="1" cap="none" spc="0" dirty="0" err="1"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rong</a:t>
            </a:r>
            <a:r>
              <a:rPr lang="en-US" sz="4000" b="1" cap="none" spc="0" dirty="0"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 </a:t>
            </a:r>
            <a:r>
              <a:rPr lang="en-US" sz="4000" b="1" cap="none" spc="0" dirty="0" err="1"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tröôøng</a:t>
            </a:r>
            <a:r>
              <a:rPr lang="en-US" sz="4000" b="1" cap="none" spc="0" dirty="0"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 </a:t>
            </a:r>
            <a:r>
              <a:rPr lang="en-US" sz="4000" b="1" cap="none" spc="0" dirty="0" err="1"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tieåu</a:t>
            </a:r>
            <a:r>
              <a:rPr lang="en-US" sz="4000" b="1" cap="none" spc="0" dirty="0"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 </a:t>
            </a:r>
            <a:r>
              <a:rPr lang="en-US" sz="4000" b="1" cap="none" spc="0" dirty="0" err="1"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hoïc</a:t>
            </a:r>
            <a:r>
              <a:rPr lang="en-US" sz="4000" b="1" dirty="0"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 </a:t>
            </a:r>
          </a:p>
          <a:p>
            <a:pPr algn="ctr">
              <a:lnSpc>
                <a:spcPct val="150000"/>
              </a:lnSpc>
            </a:pPr>
            <a:r>
              <a:rPr lang="en-US" sz="4000" b="1" dirty="0" err="1"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trung</a:t>
            </a:r>
            <a:r>
              <a:rPr lang="en-US" sz="4000" b="1" dirty="0"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 </a:t>
            </a:r>
            <a:r>
              <a:rPr lang="en-US" sz="4000" b="1" dirty="0" err="1"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hoïc</a:t>
            </a:r>
            <a:r>
              <a:rPr lang="en-US" sz="4000" b="1" dirty="0"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 </a:t>
            </a:r>
            <a:r>
              <a:rPr lang="en-US" sz="4000" b="1" dirty="0" err="1"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cô</a:t>
            </a:r>
            <a:r>
              <a:rPr lang="en-US" sz="4000" b="1" dirty="0"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 </a:t>
            </a:r>
            <a:r>
              <a:rPr lang="en-US" sz="4000" b="1" dirty="0" err="1" smtClean="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rPr>
              <a:t>sôû</a:t>
            </a:r>
            <a:endParaRPr lang="en-US" sz="4000" b="1" cap="none" spc="0" dirty="0">
              <a:ln w="18000">
                <a:solidFill>
                  <a:srgbClr val="FF0000"/>
                </a:solidFill>
                <a:prstDash val="solid"/>
                <a:miter lim="800000"/>
              </a:ln>
              <a:solidFill>
                <a:srgbClr val="FF0000"/>
              </a:solidFill>
              <a:effectLst>
                <a:outerShdw blurRad="25500" dist="23000" dir="7020000" algn="tl">
                  <a:srgbClr val="000000">
                    <a:alpha val="50000"/>
                  </a:srgbClr>
                </a:outerShdw>
              </a:effectLst>
              <a:latin typeface="VNI-Bandit" pitchFamily="2" charset="0"/>
            </a:endParaRPr>
          </a:p>
        </p:txBody>
      </p:sp>
    </p:spTree>
    <p:extLst>
      <p:ext uri="{BB962C8B-B14F-4D97-AF65-F5344CB8AC3E}">
        <p14:creationId xmlns:p14="http://schemas.microsoft.com/office/powerpoint/2010/main" val="3226260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 name="Rectangle 1"/>
          <p:cNvSpPr>
            <a:spLocks noChangeArrowheads="1"/>
          </p:cNvSpPr>
          <p:nvPr/>
        </p:nvSpPr>
        <p:spPr bwMode="auto">
          <a:xfrm>
            <a:off x="3850933" y="76200"/>
            <a:ext cx="96532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Lớp </a:t>
            </a:r>
            <a:r>
              <a:rPr kumimoji="0" lang="en-US"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7 </a:t>
            </a:r>
            <a:endParaRPr kumimoji="0" lang="vi-VN" sz="2000" b="0" i="0" u="sng"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898369672"/>
              </p:ext>
            </p:extLst>
          </p:nvPr>
        </p:nvGraphicFramePr>
        <p:xfrm>
          <a:off x="381000" y="609600"/>
          <a:ext cx="8458200" cy="5867400"/>
        </p:xfrm>
        <a:graphic>
          <a:graphicData uri="http://schemas.openxmlformats.org/drawingml/2006/table">
            <a:tbl>
              <a:tblPr>
                <a:tableStyleId>{5C22544A-7EE6-4342-B048-85BDC9FD1C3A}</a:tableStyleId>
              </a:tblPr>
              <a:tblGrid>
                <a:gridCol w="990341"/>
                <a:gridCol w="2362459"/>
                <a:gridCol w="5105400"/>
              </a:tblGrid>
              <a:tr h="149841">
                <a:tc>
                  <a:txBody>
                    <a:bodyPr/>
                    <a:lstStyle/>
                    <a:p>
                      <a:pPr algn="ctr">
                        <a:lnSpc>
                          <a:spcPct val="100000"/>
                        </a:lnSpc>
                        <a:spcBef>
                          <a:spcPts val="0"/>
                        </a:spcBef>
                        <a:spcAft>
                          <a:spcPts val="0"/>
                        </a:spcAft>
                      </a:pPr>
                      <a:r>
                        <a:rPr lang="vi-VN" sz="1500" dirty="0">
                          <a:effectLst/>
                        </a:rPr>
                        <a:t>Môn học</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vi-VN" sz="1500" dirty="0">
                          <a:effectLst/>
                        </a:rPr>
                        <a:t>Tên bài</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vi-VN" sz="1500" dirty="0">
                          <a:effectLst/>
                        </a:rPr>
                        <a:t>Hình thức, nội dung lồng ghép</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09600">
                <a:tc rowSpan="2">
                  <a:txBody>
                    <a:bodyPr/>
                    <a:lstStyle/>
                    <a:p>
                      <a:pPr algn="ctr">
                        <a:lnSpc>
                          <a:spcPct val="100000"/>
                        </a:lnSpc>
                        <a:spcBef>
                          <a:spcPts val="0"/>
                        </a:spcBef>
                        <a:spcAft>
                          <a:spcPts val="0"/>
                        </a:spcAft>
                      </a:pPr>
                      <a:r>
                        <a:rPr lang="vi-VN" sz="1500" dirty="0">
                          <a:effectLst/>
                        </a:rPr>
                        <a:t>Ngữ văn T</a:t>
                      </a:r>
                      <a:r>
                        <a:rPr lang="en-US" sz="1500" dirty="0">
                          <a:effectLst/>
                        </a:rPr>
                        <a:t>1</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58738" indent="0">
                        <a:lnSpc>
                          <a:spcPct val="100000"/>
                        </a:lnSpc>
                        <a:spcBef>
                          <a:spcPts val="0"/>
                        </a:spcBef>
                        <a:spcAft>
                          <a:spcPts val="0"/>
                        </a:spcAft>
                      </a:pPr>
                      <a:r>
                        <a:rPr lang="vi-VN" sz="1500" dirty="0">
                          <a:effectLst/>
                        </a:rPr>
                        <a:t>Bài 5: Bài thơ Sông núi Nước </a:t>
                      </a:r>
                      <a:r>
                        <a:rPr lang="vi-VN" sz="1500" dirty="0" smtClean="0">
                          <a:effectLst/>
                        </a:rPr>
                        <a:t>Nam</a:t>
                      </a:r>
                      <a:r>
                        <a:rPr lang="en-US" sz="1500" baseline="0" dirty="0" smtClean="0">
                          <a:effectLst/>
                        </a:rPr>
                        <a:t> - </a:t>
                      </a:r>
                      <a:r>
                        <a:rPr lang="vi-VN" sz="1500" dirty="0" smtClean="0">
                          <a:effectLst/>
                        </a:rPr>
                        <a:t>Trang </a:t>
                      </a:r>
                      <a:r>
                        <a:rPr lang="vi-VN" sz="1500" dirty="0">
                          <a:effectLst/>
                        </a:rPr>
                        <a:t>62</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ct val="100000"/>
                        </a:lnSpc>
                        <a:spcBef>
                          <a:spcPts val="0"/>
                        </a:spcBef>
                        <a:spcAft>
                          <a:spcPts val="0"/>
                        </a:spcAft>
                      </a:pPr>
                      <a:r>
                        <a:rPr lang="vi-VN" sz="1500" dirty="0">
                          <a:effectLst/>
                        </a:rPr>
                        <a:t>Khẳng định ý chí của dân tộc Việt Nam về độc lập chủ quyền trước các thế lực xâm lược</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09600">
                <a:tc vMerge="1">
                  <a:txBody>
                    <a:bodyPr/>
                    <a:lstStyle/>
                    <a:p>
                      <a:endParaRPr lang="en-US"/>
                    </a:p>
                  </a:txBody>
                  <a:tcPr/>
                </a:tc>
                <a:tc>
                  <a:txBody>
                    <a:bodyPr/>
                    <a:lstStyle/>
                    <a:p>
                      <a:pPr marL="5873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12: Bài thơ Cảnh </a:t>
                      </a:r>
                      <a:r>
                        <a:rPr lang="vi-VN" sz="1500" kern="1200" dirty="0" smtClean="0">
                          <a:solidFill>
                            <a:schemeClr val="dk1"/>
                          </a:solidFill>
                          <a:effectLst/>
                          <a:latin typeface="+mn-lt"/>
                          <a:ea typeface="+mn-ea"/>
                          <a:cs typeface="+mn-cs"/>
                        </a:rPr>
                        <a:t>khuya</a:t>
                      </a:r>
                      <a:r>
                        <a:rPr lang="en-US" sz="1500" kern="1200" baseline="0" dirty="0" smtClean="0">
                          <a:solidFill>
                            <a:schemeClr val="dk1"/>
                          </a:solidFill>
                          <a:effectLst/>
                          <a:latin typeface="+mn-lt"/>
                          <a:ea typeface="+mn-ea"/>
                          <a:cs typeface="+mn-cs"/>
                        </a:rPr>
                        <a:t> - </a:t>
                      </a:r>
                      <a:r>
                        <a:rPr lang="vi-VN" sz="1500" kern="1200" dirty="0" smtClean="0">
                          <a:solidFill>
                            <a:schemeClr val="dk1"/>
                          </a:solidFill>
                          <a:effectLst/>
                          <a:latin typeface="+mn-lt"/>
                          <a:ea typeface="+mn-ea"/>
                          <a:cs typeface="+mn-cs"/>
                        </a:rPr>
                        <a:t>Trang </a:t>
                      </a:r>
                      <a:r>
                        <a:rPr lang="vi-VN" sz="1500" kern="1200" dirty="0">
                          <a:solidFill>
                            <a:schemeClr val="dk1"/>
                          </a:solidFill>
                          <a:effectLst/>
                          <a:latin typeface="+mn-lt"/>
                          <a:ea typeface="+mn-ea"/>
                          <a:cs typeface="+mn-cs"/>
                        </a:rPr>
                        <a:t>140</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K</a:t>
                      </a:r>
                      <a:r>
                        <a:rPr lang="en-US" sz="1500" kern="1200" dirty="0">
                          <a:solidFill>
                            <a:schemeClr val="dk1"/>
                          </a:solidFill>
                          <a:effectLst/>
                          <a:latin typeface="+mn-lt"/>
                          <a:ea typeface="+mn-ea"/>
                          <a:cs typeface="+mn-cs"/>
                        </a:rPr>
                        <a:t>ể </a:t>
                      </a:r>
                      <a:r>
                        <a:rPr lang="vi-VN" sz="1500" kern="1200" dirty="0">
                          <a:solidFill>
                            <a:schemeClr val="dk1"/>
                          </a:solidFill>
                          <a:effectLst/>
                          <a:latin typeface="+mn-lt"/>
                          <a:ea typeface="+mn-ea"/>
                          <a:cs typeface="+mn-cs"/>
                        </a:rPr>
                        <a:t>một s</a:t>
                      </a:r>
                      <a:r>
                        <a:rPr lang="en-US" sz="1500" kern="1200" dirty="0">
                          <a:solidFill>
                            <a:schemeClr val="dk1"/>
                          </a:solidFill>
                          <a:effectLst/>
                          <a:latin typeface="+mn-lt"/>
                          <a:ea typeface="+mn-ea"/>
                          <a:cs typeface="+mn-cs"/>
                        </a:rPr>
                        <a:t>ố </a:t>
                      </a:r>
                      <a:r>
                        <a:rPr lang="vi-VN" sz="1500" kern="1200" dirty="0">
                          <a:solidFill>
                            <a:schemeClr val="dk1"/>
                          </a:solidFill>
                          <a:effectLst/>
                          <a:latin typeface="+mn-lt"/>
                          <a:ea typeface="+mn-ea"/>
                          <a:cs typeface="+mn-cs"/>
                        </a:rPr>
                        <a:t>câu chuyện hoặc bằng hình ảnh minh họa trên đường kháng chiến của Bác</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09600">
                <a:tc>
                  <a:txBody>
                    <a:bodyPr/>
                    <a:lstStyle/>
                    <a:p>
                      <a:pPr algn="ctr">
                        <a:lnSpc>
                          <a:spcPct val="100000"/>
                        </a:lnSpc>
                        <a:spcBef>
                          <a:spcPts val="0"/>
                        </a:spcBef>
                        <a:spcAft>
                          <a:spcPts val="0"/>
                        </a:spcAft>
                      </a:pPr>
                      <a:r>
                        <a:rPr lang="vi-VN" sz="1500" dirty="0">
                          <a:effectLst/>
                        </a:rPr>
                        <a:t>Ngữ Văn T2</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5873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20: Tinh thần yêu nước của nhân dân </a:t>
                      </a:r>
                      <a:r>
                        <a:rPr lang="vi-VN" sz="1500" kern="1200" dirty="0" smtClean="0">
                          <a:solidFill>
                            <a:schemeClr val="dk1"/>
                          </a:solidFill>
                          <a:effectLst/>
                          <a:latin typeface="+mn-lt"/>
                          <a:ea typeface="+mn-ea"/>
                          <a:cs typeface="+mn-cs"/>
                        </a:rPr>
                        <a:t>ta</a:t>
                      </a:r>
                      <a:r>
                        <a:rPr lang="en-US" sz="1500" kern="1200" dirty="0" smtClean="0">
                          <a:solidFill>
                            <a:schemeClr val="dk1"/>
                          </a:solidFill>
                          <a:effectLst/>
                          <a:latin typeface="+mn-lt"/>
                          <a:ea typeface="+mn-ea"/>
                          <a:cs typeface="+mn-cs"/>
                        </a:rPr>
                        <a:t> - </a:t>
                      </a:r>
                      <a:r>
                        <a:rPr lang="vi-VN" sz="1500" kern="1200" dirty="0" smtClean="0">
                          <a:solidFill>
                            <a:schemeClr val="dk1"/>
                          </a:solidFill>
                          <a:effectLst/>
                          <a:latin typeface="+mn-lt"/>
                          <a:ea typeface="+mn-ea"/>
                          <a:cs typeface="+mn-cs"/>
                        </a:rPr>
                        <a:t>Trang </a:t>
                      </a:r>
                      <a:r>
                        <a:rPr lang="vi-VN" sz="1500" kern="1200" dirty="0">
                          <a:solidFill>
                            <a:schemeClr val="dk1"/>
                          </a:solidFill>
                          <a:effectLst/>
                          <a:latin typeface="+mn-lt"/>
                          <a:ea typeface="+mn-ea"/>
                          <a:cs typeface="+mn-cs"/>
                        </a:rPr>
                        <a:t>24</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Kể chuyện về những tấm gương gan dạ, mưu trí, sáng tạo trong kháng chiến của dân t</a:t>
                      </a:r>
                      <a:r>
                        <a:rPr lang="en-US" sz="1500" kern="1200" dirty="0">
                          <a:solidFill>
                            <a:schemeClr val="dk1"/>
                          </a:solidFill>
                          <a:effectLst/>
                          <a:latin typeface="+mn-lt"/>
                          <a:ea typeface="+mn-ea"/>
                          <a:cs typeface="+mn-cs"/>
                        </a:rPr>
                        <a:t>ộ</a:t>
                      </a:r>
                      <a:r>
                        <a:rPr lang="vi-VN" sz="1500" kern="1200" dirty="0">
                          <a:solidFill>
                            <a:schemeClr val="dk1"/>
                          </a:solidFill>
                          <a:effectLst/>
                          <a:latin typeface="+mn-lt"/>
                          <a:ea typeface="+mn-ea"/>
                          <a:cs typeface="+mn-cs"/>
                        </a:rPr>
                        <a:t>c</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09600">
                <a:tc rowSpan="6">
                  <a:txBody>
                    <a:bodyPr/>
                    <a:lstStyle/>
                    <a:p>
                      <a:pPr algn="ctr">
                        <a:lnSpc>
                          <a:spcPct val="100000"/>
                        </a:lnSpc>
                        <a:spcBef>
                          <a:spcPts val="0"/>
                        </a:spcBef>
                        <a:spcAft>
                          <a:spcPts val="0"/>
                        </a:spcAft>
                      </a:pPr>
                      <a:r>
                        <a:rPr lang="vi-VN" sz="1500" dirty="0">
                          <a:effectLst/>
                        </a:rPr>
                        <a:t>Giáo dục công dân</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5873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4: Đạo đức và kỷ luật</a:t>
                      </a:r>
                      <a:endParaRPr lang="en-US" sz="1500" kern="1200" dirty="0">
                        <a:solidFill>
                          <a:schemeClr val="dk1"/>
                        </a:solidFill>
                        <a:effectLst/>
                        <a:latin typeface="+mn-lt"/>
                        <a:ea typeface="+mn-ea"/>
                        <a:cs typeface="+mn-cs"/>
                      </a:endParaRPr>
                    </a:p>
                    <a:p>
                      <a:pPr marL="5873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Trang 12</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Nêu một s</a:t>
                      </a:r>
                      <a:r>
                        <a:rPr lang="en-US" sz="1500" kern="1200" dirty="0">
                          <a:solidFill>
                            <a:schemeClr val="dk1"/>
                          </a:solidFill>
                          <a:effectLst/>
                          <a:latin typeface="+mn-lt"/>
                          <a:ea typeface="+mn-ea"/>
                          <a:cs typeface="+mn-cs"/>
                        </a:rPr>
                        <a:t>ố</a:t>
                      </a:r>
                      <a:r>
                        <a:rPr lang="vi-VN" sz="1500" kern="1200" dirty="0">
                          <a:solidFill>
                            <a:schemeClr val="dk1"/>
                          </a:solidFill>
                          <a:effectLst/>
                          <a:latin typeface="+mn-lt"/>
                          <a:ea typeface="+mn-ea"/>
                          <a:cs typeface="+mn-cs"/>
                        </a:rPr>
                        <a:t> t</a:t>
                      </a:r>
                      <a:r>
                        <a:rPr lang="en-US" sz="1500" kern="1200" dirty="0">
                          <a:solidFill>
                            <a:schemeClr val="dk1"/>
                          </a:solidFill>
                          <a:effectLst/>
                          <a:latin typeface="+mn-lt"/>
                          <a:ea typeface="+mn-ea"/>
                          <a:cs typeface="+mn-cs"/>
                        </a:rPr>
                        <a:t>ấ</a:t>
                      </a:r>
                      <a:r>
                        <a:rPr lang="vi-VN" sz="1500" kern="1200" dirty="0">
                          <a:solidFill>
                            <a:schemeClr val="dk1"/>
                          </a:solidFill>
                          <a:effectLst/>
                          <a:latin typeface="+mn-lt"/>
                          <a:ea typeface="+mn-ea"/>
                          <a:cs typeface="+mn-cs"/>
                        </a:rPr>
                        <a:t>m gương tận tụy, hi sinh lợi ích cá nhân tất cả vì lợi ích tập thể.</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33400">
                <a:tc vMerge="1">
                  <a:txBody>
                    <a:bodyPr/>
                    <a:lstStyle/>
                    <a:p>
                      <a:endParaRPr lang="en-US"/>
                    </a:p>
                  </a:txBody>
                  <a:tcPr/>
                </a:tc>
                <a:tc>
                  <a:txBody>
                    <a:bodyPr/>
                    <a:lstStyle/>
                    <a:p>
                      <a:pPr marL="5873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9: Xây dựng gia đình văn </a:t>
                      </a:r>
                      <a:r>
                        <a:rPr lang="vi-VN" sz="1500" kern="1200" dirty="0" smtClean="0">
                          <a:solidFill>
                            <a:schemeClr val="dk1"/>
                          </a:solidFill>
                          <a:effectLst/>
                          <a:latin typeface="+mn-lt"/>
                          <a:ea typeface="+mn-ea"/>
                          <a:cs typeface="+mn-cs"/>
                        </a:rPr>
                        <a:t>hóa</a:t>
                      </a:r>
                      <a:r>
                        <a:rPr lang="en-US" sz="1500" kern="1200" dirty="0" smtClean="0">
                          <a:solidFill>
                            <a:schemeClr val="dk1"/>
                          </a:solidFill>
                          <a:effectLst/>
                          <a:latin typeface="+mn-lt"/>
                          <a:ea typeface="+mn-ea"/>
                          <a:cs typeface="+mn-cs"/>
                        </a:rPr>
                        <a:t> - </a:t>
                      </a:r>
                      <a:r>
                        <a:rPr lang="vi-VN" sz="1500" kern="1200" dirty="0" smtClean="0">
                          <a:solidFill>
                            <a:schemeClr val="dk1"/>
                          </a:solidFill>
                          <a:effectLst/>
                          <a:latin typeface="+mn-lt"/>
                          <a:ea typeface="+mn-ea"/>
                          <a:cs typeface="+mn-cs"/>
                        </a:rPr>
                        <a:t>Trang </a:t>
                      </a:r>
                      <a:r>
                        <a:rPr lang="vi-VN" sz="1500" kern="1200" dirty="0">
                          <a:solidFill>
                            <a:schemeClr val="dk1"/>
                          </a:solidFill>
                          <a:effectLst/>
                          <a:latin typeface="+mn-lt"/>
                          <a:ea typeface="+mn-ea"/>
                          <a:cs typeface="+mn-cs"/>
                        </a:rPr>
                        <a:t>26</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Hình ảnh lực lượng vũ trang tham gia xây dựng nông thôn mới</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5574">
                <a:tc vMerge="1">
                  <a:txBody>
                    <a:bodyPr/>
                    <a:lstStyle/>
                    <a:p>
                      <a:endParaRPr lang="en-US"/>
                    </a:p>
                  </a:txBody>
                  <a:tcPr/>
                </a:tc>
                <a:tc>
                  <a:txBody>
                    <a:bodyPr/>
                    <a:lstStyle/>
                    <a:p>
                      <a:pPr marL="5873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14: Bảo vệ môi trường và tài nguyên thiên nhiên</a:t>
                      </a:r>
                      <a:endParaRPr lang="en-US" sz="1500" kern="1200" dirty="0">
                        <a:solidFill>
                          <a:schemeClr val="dk1"/>
                        </a:solidFill>
                        <a:effectLst/>
                        <a:latin typeface="+mn-lt"/>
                        <a:ea typeface="+mn-ea"/>
                        <a:cs typeface="+mn-cs"/>
                      </a:endParaRPr>
                    </a:p>
                    <a:p>
                      <a:pPr marL="5873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Trang 42</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Nêu g</a:t>
                      </a:r>
                      <a:r>
                        <a:rPr lang="en-US" sz="1500" kern="1200" dirty="0" err="1">
                          <a:solidFill>
                            <a:schemeClr val="dk1"/>
                          </a:solidFill>
                          <a:effectLst/>
                          <a:latin typeface="+mn-lt"/>
                          <a:ea typeface="+mn-ea"/>
                          <a:cs typeface="+mn-cs"/>
                        </a:rPr>
                        <a:t>ương</a:t>
                      </a:r>
                      <a:r>
                        <a:rPr lang="en-US" sz="1500" kern="1200" dirty="0">
                          <a:solidFill>
                            <a:schemeClr val="dk1"/>
                          </a:solidFill>
                          <a:effectLst/>
                          <a:latin typeface="+mn-lt"/>
                          <a:ea typeface="+mn-ea"/>
                          <a:cs typeface="+mn-cs"/>
                        </a:rPr>
                        <a:t> </a:t>
                      </a:r>
                      <a:r>
                        <a:rPr lang="vi-VN" sz="1500" kern="1200" dirty="0">
                          <a:solidFill>
                            <a:schemeClr val="dk1"/>
                          </a:solidFill>
                          <a:effectLst/>
                          <a:latin typeface="+mn-lt"/>
                          <a:ea typeface="+mn-ea"/>
                          <a:cs typeface="+mn-cs"/>
                        </a:rPr>
                        <a:t>cá nhân hoặc tập thể bảo vệ môi trường</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09600">
                <a:tc vMerge="1">
                  <a:txBody>
                    <a:bodyPr/>
                    <a:lstStyle/>
                    <a:p>
                      <a:endParaRPr lang="en-US"/>
                    </a:p>
                  </a:txBody>
                  <a:tcPr/>
                </a:tc>
                <a:tc>
                  <a:txBody>
                    <a:bodyPr/>
                    <a:lstStyle/>
                    <a:p>
                      <a:pPr marL="5873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15: Bảo vệ d</a:t>
                      </a:r>
                      <a:r>
                        <a:rPr lang="en-US" sz="1500" kern="1200" dirty="0">
                          <a:solidFill>
                            <a:schemeClr val="dk1"/>
                          </a:solidFill>
                          <a:effectLst/>
                          <a:latin typeface="+mn-lt"/>
                          <a:ea typeface="+mn-ea"/>
                          <a:cs typeface="+mn-cs"/>
                        </a:rPr>
                        <a:t>i </a:t>
                      </a:r>
                      <a:r>
                        <a:rPr lang="vi-VN" sz="1500" kern="1200" dirty="0">
                          <a:solidFill>
                            <a:schemeClr val="dk1"/>
                          </a:solidFill>
                          <a:effectLst/>
                          <a:latin typeface="+mn-lt"/>
                          <a:ea typeface="+mn-ea"/>
                          <a:cs typeface="+mn-cs"/>
                        </a:rPr>
                        <a:t>sản văn h</a:t>
                      </a:r>
                      <a:r>
                        <a:rPr lang="en-US" sz="1500" kern="1200" dirty="0">
                          <a:solidFill>
                            <a:schemeClr val="dk1"/>
                          </a:solidFill>
                          <a:effectLst/>
                          <a:latin typeface="+mn-lt"/>
                          <a:ea typeface="+mn-ea"/>
                          <a:cs typeface="+mn-cs"/>
                        </a:rPr>
                        <a:t>ó</a:t>
                      </a:r>
                      <a:r>
                        <a:rPr lang="vi-VN" sz="1500" kern="1200" dirty="0" smtClean="0">
                          <a:solidFill>
                            <a:schemeClr val="dk1"/>
                          </a:solidFill>
                          <a:effectLst/>
                          <a:latin typeface="+mn-lt"/>
                          <a:ea typeface="+mn-ea"/>
                          <a:cs typeface="+mn-cs"/>
                        </a:rPr>
                        <a:t>a</a:t>
                      </a:r>
                      <a:r>
                        <a:rPr lang="en-US" sz="1500" kern="1200" dirty="0" smtClean="0">
                          <a:solidFill>
                            <a:schemeClr val="dk1"/>
                          </a:solidFill>
                          <a:effectLst/>
                          <a:latin typeface="+mn-lt"/>
                          <a:ea typeface="+mn-ea"/>
                          <a:cs typeface="+mn-cs"/>
                        </a:rPr>
                        <a:t> - </a:t>
                      </a:r>
                      <a:r>
                        <a:rPr lang="vi-VN" sz="1500" kern="1200" dirty="0" smtClean="0">
                          <a:solidFill>
                            <a:schemeClr val="dk1"/>
                          </a:solidFill>
                          <a:effectLst/>
                          <a:latin typeface="+mn-lt"/>
                          <a:ea typeface="+mn-ea"/>
                          <a:cs typeface="+mn-cs"/>
                        </a:rPr>
                        <a:t>Trang </a:t>
                      </a:r>
                      <a:r>
                        <a:rPr lang="vi-VN" sz="1500" kern="1200" dirty="0">
                          <a:solidFill>
                            <a:schemeClr val="dk1"/>
                          </a:solidFill>
                          <a:effectLst/>
                          <a:latin typeface="+mn-lt"/>
                          <a:ea typeface="+mn-ea"/>
                          <a:cs typeface="+mn-cs"/>
                        </a:rPr>
                        <a:t>47</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Nêu những tấm gương cá nhân và tập thể góp phần bảo vệ di sản văn hóa</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5574">
                <a:tc vMerge="1">
                  <a:txBody>
                    <a:bodyPr/>
                    <a:lstStyle/>
                    <a:p>
                      <a:endParaRPr lang="en-US"/>
                    </a:p>
                  </a:txBody>
                  <a:tcPr/>
                </a:tc>
                <a:tc>
                  <a:txBody>
                    <a:bodyPr/>
                    <a:lstStyle/>
                    <a:p>
                      <a:pPr marL="5873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16: Quyền tự do tín ngưỡng và tôn giáo</a:t>
                      </a:r>
                      <a:endParaRPr lang="en-US" sz="1500" kern="1200" dirty="0">
                        <a:solidFill>
                          <a:schemeClr val="dk1"/>
                        </a:solidFill>
                        <a:effectLst/>
                        <a:latin typeface="+mn-lt"/>
                        <a:ea typeface="+mn-ea"/>
                        <a:cs typeface="+mn-cs"/>
                      </a:endParaRPr>
                    </a:p>
                    <a:p>
                      <a:pPr marL="5873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Trang 51</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Nêu ví dụ về quyền tự do tín ngưỡng và tôn giáo</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5574">
                <a:tc vMerge="1">
                  <a:txBody>
                    <a:bodyPr/>
                    <a:lstStyle/>
                    <a:p>
                      <a:endParaRPr lang="en-US"/>
                    </a:p>
                  </a:txBody>
                  <a:tcPr/>
                </a:tc>
                <a:tc>
                  <a:txBody>
                    <a:bodyPr/>
                    <a:lstStyle/>
                    <a:p>
                      <a:pPr marL="5873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17</a:t>
                      </a:r>
                      <a:r>
                        <a:rPr lang="en-US" sz="1500" kern="1200" dirty="0">
                          <a:solidFill>
                            <a:schemeClr val="dk1"/>
                          </a:solidFill>
                          <a:effectLst/>
                          <a:latin typeface="+mn-lt"/>
                          <a:ea typeface="+mn-ea"/>
                          <a:cs typeface="+mn-cs"/>
                        </a:rPr>
                        <a:t>: </a:t>
                      </a:r>
                      <a:r>
                        <a:rPr lang="vi-VN" sz="1500" kern="1200" dirty="0">
                          <a:solidFill>
                            <a:schemeClr val="dk1"/>
                          </a:solidFill>
                          <a:effectLst/>
                          <a:latin typeface="+mn-lt"/>
                          <a:ea typeface="+mn-ea"/>
                          <a:cs typeface="+mn-cs"/>
                        </a:rPr>
                        <a:t>Nhà nước Cộng hòa xã hội chủ nghĩa Việt </a:t>
                      </a:r>
                      <a:r>
                        <a:rPr lang="vi-VN" sz="1500" kern="1200" dirty="0" smtClean="0">
                          <a:solidFill>
                            <a:schemeClr val="dk1"/>
                          </a:solidFill>
                          <a:effectLst/>
                          <a:latin typeface="+mn-lt"/>
                          <a:ea typeface="+mn-ea"/>
                          <a:cs typeface="+mn-cs"/>
                        </a:rPr>
                        <a:t>Nam</a:t>
                      </a:r>
                      <a:r>
                        <a:rPr lang="en-US" sz="1500" kern="1200" dirty="0" smtClean="0">
                          <a:solidFill>
                            <a:schemeClr val="dk1"/>
                          </a:solidFill>
                          <a:effectLst/>
                          <a:latin typeface="+mn-lt"/>
                          <a:ea typeface="+mn-ea"/>
                          <a:cs typeface="+mn-cs"/>
                        </a:rPr>
                        <a:t> - </a:t>
                      </a:r>
                      <a:r>
                        <a:rPr lang="vi-VN" sz="1500" kern="1200" dirty="0" smtClean="0">
                          <a:solidFill>
                            <a:schemeClr val="dk1"/>
                          </a:solidFill>
                          <a:effectLst/>
                          <a:latin typeface="+mn-lt"/>
                          <a:ea typeface="+mn-ea"/>
                          <a:cs typeface="+mn-cs"/>
                        </a:rPr>
                        <a:t>Trang </a:t>
                      </a:r>
                      <a:r>
                        <a:rPr lang="vi-VN" sz="1500" kern="1200" dirty="0">
                          <a:solidFill>
                            <a:schemeClr val="dk1"/>
                          </a:solidFill>
                          <a:effectLst/>
                          <a:latin typeface="+mn-lt"/>
                          <a:ea typeface="+mn-ea"/>
                          <a:cs typeface="+mn-cs"/>
                        </a:rPr>
                        <a:t>54</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Hình ảnh về Cách mạng Tháng Tám, Quốc khánh, Chiến thắng Điện Biên Phủ và ngày 30-4-1975</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42429379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 name="Rectangle 1"/>
          <p:cNvSpPr>
            <a:spLocks noChangeArrowheads="1"/>
          </p:cNvSpPr>
          <p:nvPr/>
        </p:nvSpPr>
        <p:spPr bwMode="auto">
          <a:xfrm>
            <a:off x="3850933" y="76200"/>
            <a:ext cx="96532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Lớp </a:t>
            </a:r>
            <a:r>
              <a:rPr kumimoji="0" lang="en-US"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7 </a:t>
            </a:r>
            <a:endParaRPr kumimoji="0" lang="vi-VN" sz="2000" b="0" i="0" u="sng"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406051174"/>
              </p:ext>
            </p:extLst>
          </p:nvPr>
        </p:nvGraphicFramePr>
        <p:xfrm>
          <a:off x="457200" y="609600"/>
          <a:ext cx="8305800" cy="5969738"/>
        </p:xfrm>
        <a:graphic>
          <a:graphicData uri="http://schemas.openxmlformats.org/drawingml/2006/table">
            <a:tbl>
              <a:tblPr>
                <a:tableStyleId>{5C22544A-7EE6-4342-B048-85BDC9FD1C3A}</a:tableStyleId>
              </a:tblPr>
              <a:tblGrid>
                <a:gridCol w="838200"/>
                <a:gridCol w="2235877"/>
                <a:gridCol w="5231723"/>
              </a:tblGrid>
              <a:tr h="381000">
                <a:tc>
                  <a:txBody>
                    <a:bodyPr/>
                    <a:lstStyle/>
                    <a:p>
                      <a:pPr algn="ctr">
                        <a:lnSpc>
                          <a:spcPct val="100000"/>
                        </a:lnSpc>
                        <a:spcBef>
                          <a:spcPts val="0"/>
                        </a:spcBef>
                        <a:spcAft>
                          <a:spcPts val="0"/>
                        </a:spcAft>
                      </a:pPr>
                      <a:r>
                        <a:rPr lang="vi-VN" sz="1500" dirty="0">
                          <a:effectLst/>
                        </a:rPr>
                        <a:t>Môn học</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vi-VN" sz="1500" dirty="0">
                          <a:effectLst/>
                        </a:rPr>
                        <a:t>Tên bài</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vi-VN" sz="1500" dirty="0">
                          <a:effectLst/>
                        </a:rPr>
                        <a:t>Hình thức, nội dung lồng ghép</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35738">
                <a:tc rowSpan="4">
                  <a:txBody>
                    <a:bodyPr/>
                    <a:lstStyle/>
                    <a:p>
                      <a:pPr algn="ctr">
                        <a:lnSpc>
                          <a:spcPct val="100000"/>
                        </a:lnSpc>
                        <a:spcBef>
                          <a:spcPts val="0"/>
                        </a:spcBef>
                        <a:spcAft>
                          <a:spcPts val="0"/>
                        </a:spcAft>
                      </a:pPr>
                      <a:r>
                        <a:rPr lang="vi-VN" sz="1500" dirty="0">
                          <a:effectLst/>
                        </a:rPr>
                        <a:t>Âm nhạc và Mĩ thuật</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ct val="100000"/>
                        </a:lnSpc>
                        <a:spcBef>
                          <a:spcPts val="0"/>
                        </a:spcBef>
                        <a:spcAft>
                          <a:spcPts val="0"/>
                        </a:spcAft>
                      </a:pPr>
                      <a:r>
                        <a:rPr lang="vi-VN" sz="1500" dirty="0">
                          <a:effectLst/>
                        </a:rPr>
                        <a:t>Bài 1. Tiết 3: Nhạc rừng </a:t>
                      </a:r>
                      <a:r>
                        <a:rPr lang="vi-VN" sz="1500" dirty="0" smtClean="0">
                          <a:effectLst/>
                        </a:rPr>
                        <a:t>Trang </a:t>
                      </a:r>
                      <a:r>
                        <a:rPr lang="vi-VN" sz="1500" dirty="0">
                          <a:effectLst/>
                        </a:rPr>
                        <a:t>10</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marL="115888" indent="0">
                        <a:lnSpc>
                          <a:spcPct val="100000"/>
                        </a:lnSpc>
                        <a:spcBef>
                          <a:spcPts val="0"/>
                        </a:spcBef>
                        <a:spcAft>
                          <a:spcPts val="0"/>
                        </a:spcAft>
                      </a:pPr>
                      <a:r>
                        <a:rPr lang="vi-VN" sz="1500" dirty="0">
                          <a:effectLst/>
                        </a:rPr>
                        <a:t>Ý nghĩa của từng bài hát và hình ảnh minh họa cho các bài hát</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61876">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3. Tiết 10: Hành quân </a:t>
                      </a:r>
                      <a:r>
                        <a:rPr lang="vi-VN" sz="1500" kern="1200" dirty="0" smtClean="0">
                          <a:solidFill>
                            <a:schemeClr val="dk1"/>
                          </a:solidFill>
                          <a:effectLst/>
                          <a:latin typeface="+mn-lt"/>
                          <a:ea typeface="+mn-ea"/>
                          <a:cs typeface="+mn-cs"/>
                        </a:rPr>
                        <a:t>xa</a:t>
                      </a:r>
                      <a:r>
                        <a:rPr lang="en-US" sz="1500" kern="1200" dirty="0" smtClean="0">
                          <a:solidFill>
                            <a:schemeClr val="dk1"/>
                          </a:solidFill>
                          <a:effectLst/>
                          <a:latin typeface="+mn-lt"/>
                          <a:ea typeface="+mn-ea"/>
                          <a:cs typeface="+mn-cs"/>
                        </a:rPr>
                        <a:t> - </a:t>
                      </a:r>
                      <a:r>
                        <a:rPr lang="vi-VN" sz="1500" kern="1200" dirty="0" smtClean="0">
                          <a:solidFill>
                            <a:schemeClr val="dk1"/>
                          </a:solidFill>
                          <a:effectLst/>
                          <a:latin typeface="+mn-lt"/>
                          <a:ea typeface="+mn-ea"/>
                          <a:cs typeface="+mn-cs"/>
                        </a:rPr>
                        <a:t>Trang </a:t>
                      </a:r>
                      <a:r>
                        <a:rPr lang="vi-VN" sz="1500" kern="1200" dirty="0">
                          <a:solidFill>
                            <a:schemeClr val="dk1"/>
                          </a:solidFill>
                          <a:effectLst/>
                          <a:latin typeface="+mn-lt"/>
                          <a:ea typeface="+mn-ea"/>
                          <a:cs typeface="+mn-cs"/>
                        </a:rPr>
                        <a:t>26</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r>
              <a:tr h="764214">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7. Tiết 28: Đường chúng ta đ</a:t>
                      </a:r>
                      <a:r>
                        <a:rPr lang="en-US" sz="1500" kern="1200" dirty="0" smtClean="0">
                          <a:solidFill>
                            <a:schemeClr val="dk1"/>
                          </a:solidFill>
                          <a:effectLst/>
                          <a:latin typeface="+mn-lt"/>
                          <a:ea typeface="+mn-ea"/>
                          <a:cs typeface="+mn-cs"/>
                        </a:rPr>
                        <a:t>i - </a:t>
                      </a:r>
                      <a:r>
                        <a:rPr lang="vi-VN" sz="1500" kern="1200" dirty="0" smtClean="0">
                          <a:solidFill>
                            <a:schemeClr val="dk1"/>
                          </a:solidFill>
                          <a:effectLst/>
                          <a:latin typeface="+mn-lt"/>
                          <a:ea typeface="+mn-ea"/>
                          <a:cs typeface="+mn-cs"/>
                        </a:rPr>
                        <a:t>Trang </a:t>
                      </a:r>
                      <a:r>
                        <a:rPr lang="vi-VN" sz="1500" kern="1200" dirty="0">
                          <a:solidFill>
                            <a:schemeClr val="dk1"/>
                          </a:solidFill>
                          <a:effectLst/>
                          <a:latin typeface="+mn-lt"/>
                          <a:ea typeface="+mn-ea"/>
                          <a:cs typeface="+mn-cs"/>
                        </a:rPr>
                        <a:t>56</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r>
              <a:tr h="768281">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10: Cuộc sống qua</a:t>
                      </a:r>
                      <a:r>
                        <a:rPr lang="en-US" sz="1500" kern="1200" dirty="0">
                          <a:solidFill>
                            <a:schemeClr val="dk1"/>
                          </a:solidFill>
                          <a:effectLst/>
                          <a:latin typeface="+mn-lt"/>
                          <a:ea typeface="+mn-ea"/>
                          <a:cs typeface="+mn-cs"/>
                        </a:rPr>
                        <a:t>n</a:t>
                      </a:r>
                      <a:r>
                        <a:rPr lang="vi-VN" sz="1500" kern="1200" dirty="0">
                          <a:solidFill>
                            <a:schemeClr val="dk1"/>
                          </a:solidFill>
                          <a:effectLst/>
                          <a:latin typeface="+mn-lt"/>
                          <a:ea typeface="+mn-ea"/>
                          <a:cs typeface="+mn-cs"/>
                        </a:rPr>
                        <a:t>h </a:t>
                      </a:r>
                      <a:r>
                        <a:rPr lang="vi-VN" sz="1500" kern="1200" dirty="0" smtClean="0">
                          <a:solidFill>
                            <a:schemeClr val="dk1"/>
                          </a:solidFill>
                          <a:effectLst/>
                          <a:latin typeface="+mn-lt"/>
                          <a:ea typeface="+mn-ea"/>
                          <a:cs typeface="+mn-cs"/>
                        </a:rPr>
                        <a:t>em</a:t>
                      </a:r>
                      <a:r>
                        <a:rPr lang="en-US" sz="1500" kern="1200" dirty="0" smtClean="0">
                          <a:solidFill>
                            <a:schemeClr val="dk1"/>
                          </a:solidFill>
                          <a:effectLst/>
                          <a:latin typeface="+mn-lt"/>
                          <a:ea typeface="+mn-ea"/>
                          <a:cs typeface="+mn-cs"/>
                        </a:rPr>
                        <a:t> - </a:t>
                      </a:r>
                      <a:r>
                        <a:rPr lang="vi-VN" sz="1500" kern="1200" dirty="0" smtClean="0">
                          <a:solidFill>
                            <a:schemeClr val="dk1"/>
                          </a:solidFill>
                          <a:effectLst/>
                          <a:latin typeface="+mn-lt"/>
                          <a:ea typeface="+mn-ea"/>
                          <a:cs typeface="+mn-cs"/>
                        </a:rPr>
                        <a:t>Trang </a:t>
                      </a:r>
                      <a:r>
                        <a:rPr lang="en-US" sz="1500" kern="1200" dirty="0">
                          <a:solidFill>
                            <a:schemeClr val="dk1"/>
                          </a:solidFill>
                          <a:effectLst/>
                          <a:latin typeface="+mn-lt"/>
                          <a:ea typeface="+mn-ea"/>
                          <a:cs typeface="+mn-cs"/>
                        </a:rPr>
                        <a:t>1</a:t>
                      </a:r>
                      <a:r>
                        <a:rPr lang="vi-VN" sz="1500" kern="1200" dirty="0">
                          <a:solidFill>
                            <a:schemeClr val="dk1"/>
                          </a:solidFill>
                          <a:effectLst/>
                          <a:latin typeface="+mn-lt"/>
                          <a:ea typeface="+mn-ea"/>
                          <a:cs typeface="+mn-cs"/>
                        </a:rPr>
                        <a:t>02</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Tình yêu quê hương đất nước và trách nhiệm của thế hệ sau trong việc đấu tranh bảo vệ chủ quyền đất nước</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06029">
                <a:tc rowSpan="3">
                  <a:txBody>
                    <a:bodyPr/>
                    <a:lstStyle/>
                    <a:p>
                      <a:pPr algn="ctr">
                        <a:lnSpc>
                          <a:spcPct val="100000"/>
                        </a:lnSpc>
                        <a:spcBef>
                          <a:spcPts val="0"/>
                        </a:spcBef>
                        <a:spcAft>
                          <a:spcPts val="0"/>
                        </a:spcAft>
                      </a:pPr>
                      <a:r>
                        <a:rPr lang="vi-VN" sz="1500" dirty="0">
                          <a:effectLst/>
                        </a:rPr>
                        <a:t>Địa lý</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10: Dân s</a:t>
                      </a:r>
                      <a:r>
                        <a:rPr lang="en-US" sz="1500" kern="1200" dirty="0">
                          <a:solidFill>
                            <a:schemeClr val="dk1"/>
                          </a:solidFill>
                          <a:effectLst/>
                          <a:latin typeface="+mn-lt"/>
                          <a:ea typeface="+mn-ea"/>
                          <a:cs typeface="+mn-cs"/>
                        </a:rPr>
                        <a:t>ố </a:t>
                      </a:r>
                      <a:r>
                        <a:rPr lang="vi-VN" sz="1500" kern="1200" dirty="0">
                          <a:solidFill>
                            <a:schemeClr val="dk1"/>
                          </a:solidFill>
                          <a:effectLst/>
                          <a:latin typeface="+mn-lt"/>
                          <a:ea typeface="+mn-ea"/>
                          <a:cs typeface="+mn-cs"/>
                        </a:rPr>
                        <a:t>và sức ép dân s</a:t>
                      </a:r>
                      <a:r>
                        <a:rPr lang="en-US" sz="1500" kern="1200" dirty="0">
                          <a:solidFill>
                            <a:schemeClr val="dk1"/>
                          </a:solidFill>
                          <a:effectLst/>
                          <a:latin typeface="+mn-lt"/>
                          <a:ea typeface="+mn-ea"/>
                          <a:cs typeface="+mn-cs"/>
                        </a:rPr>
                        <a:t>ố </a:t>
                      </a:r>
                      <a:r>
                        <a:rPr lang="vi-VN" sz="1500" kern="1200" dirty="0">
                          <a:solidFill>
                            <a:schemeClr val="dk1"/>
                          </a:solidFill>
                          <a:effectLst/>
                          <a:latin typeface="+mn-lt"/>
                          <a:ea typeface="+mn-ea"/>
                          <a:cs typeface="+mn-cs"/>
                        </a:rPr>
                        <a:t>tới tài nguyên mô</a:t>
                      </a:r>
                      <a:r>
                        <a:rPr lang="en-US" sz="1500" kern="1200" dirty="0">
                          <a:solidFill>
                            <a:schemeClr val="dk1"/>
                          </a:solidFill>
                          <a:effectLst/>
                          <a:latin typeface="+mn-lt"/>
                          <a:ea typeface="+mn-ea"/>
                          <a:cs typeface="+mn-cs"/>
                        </a:rPr>
                        <a:t>i </a:t>
                      </a:r>
                      <a:r>
                        <a:rPr lang="vi-VN" sz="1500" kern="1200" dirty="0">
                          <a:solidFill>
                            <a:schemeClr val="dk1"/>
                          </a:solidFill>
                          <a:effectLst/>
                          <a:latin typeface="+mn-lt"/>
                          <a:ea typeface="+mn-ea"/>
                          <a:cs typeface="+mn-cs"/>
                        </a:rPr>
                        <a:t>trường ở đ</a:t>
                      </a:r>
                      <a:r>
                        <a:rPr lang="en-US" sz="1500" kern="1200" dirty="0">
                          <a:solidFill>
                            <a:schemeClr val="dk1"/>
                          </a:solidFill>
                          <a:effectLst/>
                          <a:latin typeface="+mn-lt"/>
                          <a:ea typeface="+mn-ea"/>
                          <a:cs typeface="+mn-cs"/>
                        </a:rPr>
                        <a:t>ớ</a:t>
                      </a:r>
                      <a:r>
                        <a:rPr lang="vi-VN" sz="1500" kern="1200" dirty="0">
                          <a:solidFill>
                            <a:schemeClr val="dk1"/>
                          </a:solidFill>
                          <a:effectLst/>
                          <a:latin typeface="+mn-lt"/>
                          <a:ea typeface="+mn-ea"/>
                          <a:cs typeface="+mn-cs"/>
                        </a:rPr>
                        <a:t>i nóng</a:t>
                      </a:r>
                      <a:endParaRPr lang="en-US" sz="1500" kern="1200" dirty="0">
                        <a:solidFill>
                          <a:schemeClr val="dk1"/>
                        </a:solidFill>
                        <a:effectLst/>
                        <a:latin typeface="+mn-lt"/>
                        <a:ea typeface="+mn-ea"/>
                        <a:cs typeface="+mn-cs"/>
                      </a:endParaRPr>
                    </a:p>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Trang 33</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Ví dụ về sự gia tăng dân số có ảnh hưởng </a:t>
                      </a:r>
                      <a:r>
                        <a:rPr lang="en-US" sz="1500" kern="1200" dirty="0">
                          <a:solidFill>
                            <a:schemeClr val="dk1"/>
                          </a:solidFill>
                          <a:effectLst/>
                          <a:latin typeface="+mn-lt"/>
                          <a:ea typeface="+mn-ea"/>
                          <a:cs typeface="+mn-cs"/>
                        </a:rPr>
                        <a:t>đ</a:t>
                      </a:r>
                      <a:r>
                        <a:rPr lang="vi-VN" sz="1500" kern="1200" dirty="0">
                          <a:solidFill>
                            <a:schemeClr val="dk1"/>
                          </a:solidFill>
                          <a:effectLst/>
                          <a:latin typeface="+mn-lt"/>
                          <a:ea typeface="+mn-ea"/>
                          <a:cs typeface="+mn-cs"/>
                        </a:rPr>
                        <a:t>ến đời sống, vật chất và môi trường tại một số thành phố l</a:t>
                      </a:r>
                      <a:r>
                        <a:rPr lang="en-US" sz="1500" kern="1200" dirty="0">
                          <a:solidFill>
                            <a:schemeClr val="dk1"/>
                          </a:solidFill>
                          <a:effectLst/>
                          <a:latin typeface="+mn-lt"/>
                          <a:ea typeface="+mn-ea"/>
                          <a:cs typeface="+mn-cs"/>
                        </a:rPr>
                        <a:t>ớ</a:t>
                      </a:r>
                      <a:r>
                        <a:rPr lang="vi-VN" sz="1500" kern="1200" dirty="0">
                          <a:solidFill>
                            <a:schemeClr val="dk1"/>
                          </a:solidFill>
                          <a:effectLst/>
                          <a:latin typeface="+mn-lt"/>
                          <a:ea typeface="+mn-ea"/>
                          <a:cs typeface="+mn-cs"/>
                        </a:rPr>
                        <a:t>n ở nước ta</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90600">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11: Di dân và sự bùng n</a:t>
                      </a:r>
                      <a:r>
                        <a:rPr lang="en-US" sz="1500" kern="1200" dirty="0">
                          <a:solidFill>
                            <a:schemeClr val="dk1"/>
                          </a:solidFill>
                          <a:effectLst/>
                          <a:latin typeface="+mn-lt"/>
                          <a:ea typeface="+mn-ea"/>
                          <a:cs typeface="+mn-cs"/>
                        </a:rPr>
                        <a:t>ổ </a:t>
                      </a:r>
                      <a:r>
                        <a:rPr lang="vi-VN" sz="1500" kern="1200" dirty="0">
                          <a:solidFill>
                            <a:schemeClr val="dk1"/>
                          </a:solidFill>
                          <a:effectLst/>
                          <a:latin typeface="+mn-lt"/>
                          <a:ea typeface="+mn-ea"/>
                          <a:cs typeface="+mn-cs"/>
                        </a:rPr>
                        <a:t>đô thị ở đới nóng</a:t>
                      </a:r>
                      <a:endParaRPr lang="en-US" sz="1500" kern="1200" dirty="0">
                        <a:solidFill>
                          <a:schemeClr val="dk1"/>
                        </a:solidFill>
                        <a:effectLst/>
                        <a:latin typeface="+mn-lt"/>
                        <a:ea typeface="+mn-ea"/>
                        <a:cs typeface="+mn-cs"/>
                      </a:endParaRPr>
                    </a:p>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Trang 36</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Ví dụ đ</a:t>
                      </a:r>
                      <a:r>
                        <a:rPr lang="en-US" sz="1500" kern="1200" dirty="0">
                          <a:solidFill>
                            <a:schemeClr val="dk1"/>
                          </a:solidFill>
                          <a:effectLst/>
                          <a:latin typeface="+mn-lt"/>
                          <a:ea typeface="+mn-ea"/>
                          <a:cs typeface="+mn-cs"/>
                        </a:rPr>
                        <a:t>ể </a:t>
                      </a:r>
                      <a:r>
                        <a:rPr lang="vi-VN" sz="1500" kern="1200" dirty="0">
                          <a:solidFill>
                            <a:schemeClr val="dk1"/>
                          </a:solidFill>
                          <a:effectLst/>
                          <a:latin typeface="+mn-lt"/>
                          <a:ea typeface="+mn-ea"/>
                          <a:cs typeface="+mn-cs"/>
                        </a:rPr>
                        <a:t>chứng minh sự bùng n</a:t>
                      </a:r>
                      <a:r>
                        <a:rPr lang="en-US" sz="1500" kern="1200" dirty="0">
                          <a:solidFill>
                            <a:schemeClr val="dk1"/>
                          </a:solidFill>
                          <a:effectLst/>
                          <a:latin typeface="+mn-lt"/>
                          <a:ea typeface="+mn-ea"/>
                          <a:cs typeface="+mn-cs"/>
                        </a:rPr>
                        <a:t>ổ</a:t>
                      </a:r>
                      <a:r>
                        <a:rPr lang="vi-VN" sz="1500" kern="1200" dirty="0">
                          <a:solidFill>
                            <a:schemeClr val="dk1"/>
                          </a:solidFill>
                          <a:effectLst/>
                          <a:latin typeface="+mn-lt"/>
                          <a:ea typeface="+mn-ea"/>
                          <a:cs typeface="+mn-cs"/>
                        </a:rPr>
                        <a:t> đô thị làm gia tăng các tệ nạn x</a:t>
                      </a:r>
                      <a:r>
                        <a:rPr lang="en-US" sz="1500" kern="1200" dirty="0">
                          <a:solidFill>
                            <a:schemeClr val="dk1"/>
                          </a:solidFill>
                          <a:effectLst/>
                          <a:latin typeface="+mn-lt"/>
                          <a:ea typeface="+mn-ea"/>
                          <a:cs typeface="+mn-cs"/>
                        </a:rPr>
                        <a:t>ã </a:t>
                      </a:r>
                      <a:r>
                        <a:rPr lang="vi-VN" sz="1500" kern="1200" dirty="0">
                          <a:solidFill>
                            <a:schemeClr val="dk1"/>
                          </a:solidFill>
                          <a:effectLst/>
                          <a:latin typeface="+mn-lt"/>
                          <a:ea typeface="+mn-ea"/>
                          <a:cs typeface="+mn-cs"/>
                        </a:rPr>
                        <a:t>hội, từ đó phá vỡ môi trường tự nhiên và xã hội</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62000">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17: </a:t>
                      </a:r>
                      <a:r>
                        <a:rPr lang="en-US" sz="1500" kern="1200" dirty="0">
                          <a:solidFill>
                            <a:schemeClr val="dk1"/>
                          </a:solidFill>
                          <a:effectLst/>
                          <a:latin typeface="+mn-lt"/>
                          <a:ea typeface="+mn-ea"/>
                          <a:cs typeface="+mn-cs"/>
                        </a:rPr>
                        <a:t>Ô </a:t>
                      </a:r>
                      <a:r>
                        <a:rPr lang="vi-VN" sz="1500" kern="1200" dirty="0">
                          <a:solidFill>
                            <a:schemeClr val="dk1"/>
                          </a:solidFill>
                          <a:effectLst/>
                          <a:latin typeface="+mn-lt"/>
                          <a:ea typeface="+mn-ea"/>
                          <a:cs typeface="+mn-cs"/>
                        </a:rPr>
                        <a:t>nhiễm môi trường ở đới ôn hòa</a:t>
                      </a:r>
                      <a:endParaRPr lang="en-US" sz="1500" kern="1200" dirty="0">
                        <a:solidFill>
                          <a:schemeClr val="dk1"/>
                        </a:solidFill>
                        <a:effectLst/>
                        <a:latin typeface="+mn-lt"/>
                        <a:ea typeface="+mn-ea"/>
                        <a:cs typeface="+mn-cs"/>
                      </a:endParaRPr>
                    </a:p>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Trang 33</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Ví dụ đ</a:t>
                      </a:r>
                      <a:r>
                        <a:rPr lang="en-US" sz="1500" kern="1200" dirty="0">
                          <a:solidFill>
                            <a:schemeClr val="dk1"/>
                          </a:solidFill>
                          <a:effectLst/>
                          <a:latin typeface="+mn-lt"/>
                          <a:ea typeface="+mn-ea"/>
                          <a:cs typeface="+mn-cs"/>
                        </a:rPr>
                        <a:t>ể </a:t>
                      </a:r>
                      <a:r>
                        <a:rPr lang="vi-VN" sz="1500" kern="1200" dirty="0">
                          <a:solidFill>
                            <a:schemeClr val="dk1"/>
                          </a:solidFill>
                          <a:effectLst/>
                          <a:latin typeface="+mn-lt"/>
                          <a:ea typeface="+mn-ea"/>
                          <a:cs typeface="+mn-cs"/>
                        </a:rPr>
                        <a:t>giải thích nguyên nhân dẫn đến ô nhiễm môi trường</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0083694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 name="Rectangle 1"/>
          <p:cNvSpPr>
            <a:spLocks noChangeArrowheads="1"/>
          </p:cNvSpPr>
          <p:nvPr/>
        </p:nvSpPr>
        <p:spPr bwMode="auto">
          <a:xfrm>
            <a:off x="3850933" y="76200"/>
            <a:ext cx="96532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Lớp </a:t>
            </a:r>
            <a:r>
              <a:rPr kumimoji="0" lang="en-US"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8 </a:t>
            </a:r>
            <a:endParaRPr kumimoji="0" lang="vi-VN" sz="2000" b="0" i="0" u="sng"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963788080"/>
              </p:ext>
            </p:extLst>
          </p:nvPr>
        </p:nvGraphicFramePr>
        <p:xfrm>
          <a:off x="397221" y="609600"/>
          <a:ext cx="8441979" cy="5837485"/>
        </p:xfrm>
        <a:graphic>
          <a:graphicData uri="http://schemas.openxmlformats.org/drawingml/2006/table">
            <a:tbl>
              <a:tblPr>
                <a:tableStyleId>{5C22544A-7EE6-4342-B048-85BDC9FD1C3A}</a:tableStyleId>
              </a:tblPr>
              <a:tblGrid>
                <a:gridCol w="930874"/>
                <a:gridCol w="1872305"/>
                <a:gridCol w="5638800"/>
              </a:tblGrid>
              <a:tr h="154972">
                <a:tc>
                  <a:txBody>
                    <a:bodyPr/>
                    <a:lstStyle/>
                    <a:p>
                      <a:pPr algn="ctr">
                        <a:lnSpc>
                          <a:spcPct val="100000"/>
                        </a:lnSpc>
                        <a:spcBef>
                          <a:spcPts val="0"/>
                        </a:spcBef>
                        <a:spcAft>
                          <a:spcPts val="0"/>
                        </a:spcAft>
                      </a:pPr>
                      <a:r>
                        <a:rPr lang="vi-VN" sz="1500" dirty="0">
                          <a:effectLst/>
                        </a:rPr>
                        <a:t>Môn học</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vi-VN" sz="1500" dirty="0">
                          <a:effectLst/>
                        </a:rPr>
                        <a:t>Tên bài</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vi-VN" sz="1500" dirty="0">
                          <a:effectLst/>
                        </a:rPr>
                        <a:t>Nội dung lồng ghép</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64255">
                <a:tc rowSpan="2">
                  <a:txBody>
                    <a:bodyPr/>
                    <a:lstStyle/>
                    <a:p>
                      <a:pPr>
                        <a:lnSpc>
                          <a:spcPct val="100000"/>
                        </a:lnSpc>
                        <a:spcBef>
                          <a:spcPts val="0"/>
                        </a:spcBef>
                        <a:spcAft>
                          <a:spcPts val="0"/>
                        </a:spcAft>
                      </a:pPr>
                      <a:r>
                        <a:rPr lang="vi-VN" sz="1500">
                          <a:effectLst/>
                        </a:rPr>
                        <a:t>Ngữ văn T</a:t>
                      </a:r>
                      <a:r>
                        <a:rPr lang="en-US" sz="1500">
                          <a:effectLst/>
                        </a:rPr>
                        <a:t>1</a:t>
                      </a:r>
                      <a:endParaRPr lang="en-US" sz="150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ct val="100000"/>
                        </a:lnSpc>
                        <a:spcBef>
                          <a:spcPts val="0"/>
                        </a:spcBef>
                        <a:spcAft>
                          <a:spcPts val="0"/>
                        </a:spcAft>
                      </a:pPr>
                      <a:r>
                        <a:rPr lang="vi-VN" sz="1500" dirty="0">
                          <a:effectLst/>
                        </a:rPr>
                        <a:t>Bài 12. Phần luyện tập: Ngã ba Đồng </a:t>
                      </a:r>
                      <a:r>
                        <a:rPr lang="vi-VN" sz="1500" dirty="0" smtClean="0">
                          <a:effectLst/>
                        </a:rPr>
                        <a:t>Lộc</a:t>
                      </a:r>
                      <a:r>
                        <a:rPr lang="en-US" sz="1500" baseline="0" dirty="0" smtClean="0">
                          <a:effectLst/>
                        </a:rPr>
                        <a:t> - </a:t>
                      </a:r>
                      <a:r>
                        <a:rPr lang="vi-VN" sz="1500" dirty="0" smtClean="0">
                          <a:effectLst/>
                        </a:rPr>
                        <a:t>Trang </a:t>
                      </a:r>
                      <a:r>
                        <a:rPr lang="vi-VN" sz="1500" dirty="0">
                          <a:effectLst/>
                        </a:rPr>
                        <a:t>129</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Nêu những tấm gương anh dũng hy sinh của phụ nữ Việt Nam</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19227">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15: Bài thơ “Vào nhà ngục Quảng Đông cảm tác” trang 146 và “Đập đ</a:t>
                      </a:r>
                      <a:r>
                        <a:rPr lang="en-US" sz="1500" kern="1200" dirty="0">
                          <a:solidFill>
                            <a:schemeClr val="dk1"/>
                          </a:solidFill>
                          <a:effectLst/>
                          <a:latin typeface="+mn-lt"/>
                          <a:ea typeface="+mn-ea"/>
                          <a:cs typeface="+mn-cs"/>
                        </a:rPr>
                        <a:t>á </a:t>
                      </a:r>
                      <a:r>
                        <a:rPr lang="vi-VN" sz="1500" kern="1200" dirty="0">
                          <a:solidFill>
                            <a:schemeClr val="dk1"/>
                          </a:solidFill>
                          <a:effectLst/>
                          <a:latin typeface="+mn-lt"/>
                          <a:ea typeface="+mn-ea"/>
                          <a:cs typeface="+mn-cs"/>
                        </a:rPr>
                        <a:t>ở Côn Lôn” </a:t>
                      </a:r>
                      <a:r>
                        <a:rPr lang="en-US" sz="1500" kern="1200" dirty="0" smtClean="0">
                          <a:solidFill>
                            <a:schemeClr val="dk1"/>
                          </a:solidFill>
                          <a:effectLst/>
                          <a:latin typeface="+mn-lt"/>
                          <a:ea typeface="+mn-ea"/>
                          <a:cs typeface="+mn-cs"/>
                        </a:rPr>
                        <a:t>-</a:t>
                      </a:r>
                      <a:r>
                        <a:rPr lang="en-US" sz="1500" kern="1200" baseline="0" dirty="0" smtClean="0">
                          <a:solidFill>
                            <a:schemeClr val="dk1"/>
                          </a:solidFill>
                          <a:effectLst/>
                          <a:latin typeface="+mn-lt"/>
                          <a:ea typeface="+mn-ea"/>
                          <a:cs typeface="+mn-cs"/>
                        </a:rPr>
                        <a:t> </a:t>
                      </a:r>
                      <a:r>
                        <a:rPr lang="vi-VN" sz="1500" kern="1200" dirty="0" smtClean="0">
                          <a:solidFill>
                            <a:schemeClr val="dk1"/>
                          </a:solidFill>
                          <a:effectLst/>
                          <a:latin typeface="+mn-lt"/>
                          <a:ea typeface="+mn-ea"/>
                          <a:cs typeface="+mn-cs"/>
                        </a:rPr>
                        <a:t>Trang </a:t>
                      </a:r>
                      <a:r>
                        <a:rPr lang="vi-VN" sz="1500" kern="1200" dirty="0">
                          <a:solidFill>
                            <a:schemeClr val="dk1"/>
                          </a:solidFill>
                          <a:effectLst/>
                          <a:latin typeface="+mn-lt"/>
                          <a:ea typeface="+mn-ea"/>
                          <a:cs typeface="+mn-cs"/>
                        </a:rPr>
                        <a:t>148</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Ví dụ minh họa về hình ảnh của các nhà yêu nước, chiến sỹ cộng sản trong các nhà lao đế quốc</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9284">
                <a:tc rowSpan="4">
                  <a:txBody>
                    <a:bodyPr/>
                    <a:lstStyle/>
                    <a:p>
                      <a:pPr>
                        <a:lnSpc>
                          <a:spcPct val="100000"/>
                        </a:lnSpc>
                        <a:spcBef>
                          <a:spcPts val="0"/>
                        </a:spcBef>
                        <a:spcAft>
                          <a:spcPts val="0"/>
                        </a:spcAft>
                      </a:pPr>
                      <a:r>
                        <a:rPr lang="vi-VN" sz="1500">
                          <a:effectLst/>
                        </a:rPr>
                        <a:t>Ngữ văn T2</a:t>
                      </a:r>
                      <a:endParaRPr lang="en-US" sz="150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22: Chiếu dời </a:t>
                      </a:r>
                      <a:r>
                        <a:rPr lang="en-US" sz="1500" kern="1200" dirty="0">
                          <a:solidFill>
                            <a:schemeClr val="dk1"/>
                          </a:solidFill>
                          <a:effectLst/>
                          <a:latin typeface="+mn-lt"/>
                          <a:ea typeface="+mn-ea"/>
                          <a:cs typeface="+mn-cs"/>
                        </a:rPr>
                        <a:t>đ</a:t>
                      </a:r>
                      <a:r>
                        <a:rPr lang="vi-VN" sz="1500" kern="1200" dirty="0">
                          <a:solidFill>
                            <a:schemeClr val="dk1"/>
                          </a:solidFill>
                          <a:effectLst/>
                          <a:latin typeface="+mn-lt"/>
                          <a:ea typeface="+mn-ea"/>
                          <a:cs typeface="+mn-cs"/>
                        </a:rPr>
                        <a:t>ô </a:t>
                      </a:r>
                      <a:endParaRPr lang="en-US" sz="1500" kern="1200" dirty="0">
                        <a:solidFill>
                          <a:schemeClr val="dk1"/>
                        </a:solidFill>
                        <a:effectLst/>
                        <a:latin typeface="+mn-lt"/>
                        <a:ea typeface="+mn-ea"/>
                        <a:cs typeface="+mn-cs"/>
                      </a:endParaRPr>
                    </a:p>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Trang 48</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Tầm nhìn chiến lược của Vua Lý Công Uẩn về quân sự</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64915">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23: Hịch T</a:t>
                      </a:r>
                      <a:r>
                        <a:rPr lang="en-US" sz="1500" kern="1200" dirty="0" err="1">
                          <a:solidFill>
                            <a:schemeClr val="dk1"/>
                          </a:solidFill>
                          <a:effectLst/>
                          <a:latin typeface="+mn-lt"/>
                          <a:ea typeface="+mn-ea"/>
                          <a:cs typeface="+mn-cs"/>
                        </a:rPr>
                        <a:t>ướ</a:t>
                      </a:r>
                      <a:r>
                        <a:rPr lang="vi-VN" sz="1500" kern="1200" dirty="0">
                          <a:solidFill>
                            <a:schemeClr val="dk1"/>
                          </a:solidFill>
                          <a:effectLst/>
                          <a:latin typeface="+mn-lt"/>
                          <a:ea typeface="+mn-ea"/>
                          <a:cs typeface="+mn-cs"/>
                        </a:rPr>
                        <a:t>ng sĩ </a:t>
                      </a:r>
                      <a:r>
                        <a:rPr lang="en-US" sz="1500" kern="1200" baseline="0" dirty="0" smtClean="0">
                          <a:solidFill>
                            <a:schemeClr val="dk1"/>
                          </a:solidFill>
                          <a:effectLst/>
                          <a:latin typeface="+mn-lt"/>
                          <a:ea typeface="+mn-ea"/>
                          <a:cs typeface="+mn-cs"/>
                        </a:rPr>
                        <a:t> - </a:t>
                      </a:r>
                      <a:r>
                        <a:rPr lang="vi-VN" sz="1500" kern="1200" dirty="0" smtClean="0">
                          <a:solidFill>
                            <a:schemeClr val="dk1"/>
                          </a:solidFill>
                          <a:effectLst/>
                          <a:latin typeface="+mn-lt"/>
                          <a:ea typeface="+mn-ea"/>
                          <a:cs typeface="+mn-cs"/>
                        </a:rPr>
                        <a:t>Trang </a:t>
                      </a:r>
                      <a:r>
                        <a:rPr lang="vi-VN" sz="1500" kern="1200" dirty="0">
                          <a:solidFill>
                            <a:schemeClr val="dk1"/>
                          </a:solidFill>
                          <a:effectLst/>
                          <a:latin typeface="+mn-lt"/>
                          <a:ea typeface="+mn-ea"/>
                          <a:cs typeface="+mn-cs"/>
                        </a:rPr>
                        <a:t>55</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Lòng tự hào dân tộc về truyền thống đấu tranh chống giặc ngoại xâm của ông cha ta</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64255">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24: Nước Đại Việt ta (Trích Bình Ngô Đại c</a:t>
                      </a:r>
                      <a:r>
                        <a:rPr lang="en-US" sz="1500" kern="1200" dirty="0">
                          <a:solidFill>
                            <a:schemeClr val="dk1"/>
                          </a:solidFill>
                          <a:effectLst/>
                          <a:latin typeface="+mn-lt"/>
                          <a:ea typeface="+mn-ea"/>
                          <a:cs typeface="+mn-cs"/>
                        </a:rPr>
                        <a:t>á</a:t>
                      </a:r>
                      <a:r>
                        <a:rPr lang="vi-VN" sz="1500" kern="1200" dirty="0" smtClean="0">
                          <a:solidFill>
                            <a:schemeClr val="dk1"/>
                          </a:solidFill>
                          <a:effectLst/>
                          <a:latin typeface="+mn-lt"/>
                          <a:ea typeface="+mn-ea"/>
                          <a:cs typeface="+mn-cs"/>
                        </a:rPr>
                        <a:t>o)</a:t>
                      </a:r>
                      <a:r>
                        <a:rPr lang="en-US" sz="1500" kern="1200" dirty="0" smtClean="0">
                          <a:solidFill>
                            <a:schemeClr val="dk1"/>
                          </a:solidFill>
                          <a:effectLst/>
                          <a:latin typeface="+mn-lt"/>
                          <a:ea typeface="+mn-ea"/>
                          <a:cs typeface="+mn-cs"/>
                        </a:rPr>
                        <a:t> - </a:t>
                      </a:r>
                      <a:r>
                        <a:rPr lang="vi-VN" sz="1500" kern="1200" dirty="0" smtClean="0">
                          <a:solidFill>
                            <a:schemeClr val="dk1"/>
                          </a:solidFill>
                          <a:effectLst/>
                          <a:latin typeface="+mn-lt"/>
                          <a:ea typeface="+mn-ea"/>
                          <a:cs typeface="+mn-cs"/>
                        </a:rPr>
                        <a:t>Trang </a:t>
                      </a:r>
                      <a:r>
                        <a:rPr lang="vi-VN" sz="1500" kern="1200" dirty="0">
                          <a:solidFill>
                            <a:schemeClr val="dk1"/>
                          </a:solidFill>
                          <a:effectLst/>
                          <a:latin typeface="+mn-lt"/>
                          <a:ea typeface="+mn-ea"/>
                          <a:cs typeface="+mn-cs"/>
                        </a:rPr>
                        <a:t>66</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Tinh thần chiến đấu dũng cảm của tướng sĩ trong các cuộc kháng chiến chống giặc ngoại xâm</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19886">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26: Lời kêu gọi toàn quốc kháng </a:t>
                      </a:r>
                      <a:r>
                        <a:rPr lang="vi-VN" sz="1500" kern="1200" dirty="0" smtClean="0">
                          <a:solidFill>
                            <a:schemeClr val="dk1"/>
                          </a:solidFill>
                          <a:effectLst/>
                          <a:latin typeface="+mn-lt"/>
                          <a:ea typeface="+mn-ea"/>
                          <a:cs typeface="+mn-cs"/>
                        </a:rPr>
                        <a:t>chiến</a:t>
                      </a:r>
                      <a:r>
                        <a:rPr lang="en-US" sz="1500" kern="1200" baseline="0" dirty="0" smtClean="0">
                          <a:solidFill>
                            <a:schemeClr val="dk1"/>
                          </a:solidFill>
                          <a:effectLst/>
                          <a:latin typeface="+mn-lt"/>
                          <a:ea typeface="+mn-ea"/>
                          <a:cs typeface="+mn-cs"/>
                        </a:rPr>
                        <a:t> - </a:t>
                      </a:r>
                      <a:r>
                        <a:rPr lang="vi-VN" sz="1500" kern="1200" dirty="0" smtClean="0">
                          <a:solidFill>
                            <a:schemeClr val="dk1"/>
                          </a:solidFill>
                          <a:effectLst/>
                          <a:latin typeface="+mn-lt"/>
                          <a:ea typeface="+mn-ea"/>
                          <a:cs typeface="+mn-cs"/>
                        </a:rPr>
                        <a:t>Trang </a:t>
                      </a:r>
                      <a:r>
                        <a:rPr lang="vi-VN" sz="1500" kern="1200" dirty="0">
                          <a:solidFill>
                            <a:schemeClr val="dk1"/>
                          </a:solidFill>
                          <a:effectLst/>
                          <a:latin typeface="+mn-lt"/>
                          <a:ea typeface="+mn-ea"/>
                          <a:cs typeface="+mn-cs"/>
                        </a:rPr>
                        <a:t>95</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Tinh thần đoàn kết, quyết chiến, quyết thắng tạo nên sức m</a:t>
                      </a:r>
                      <a:r>
                        <a:rPr lang="en-US" sz="1500" kern="1200" dirty="0">
                          <a:solidFill>
                            <a:schemeClr val="dk1"/>
                          </a:solidFill>
                          <a:effectLst/>
                          <a:latin typeface="+mn-lt"/>
                          <a:ea typeface="+mn-ea"/>
                          <a:cs typeface="+mn-cs"/>
                        </a:rPr>
                        <a:t>ạ</a:t>
                      </a:r>
                      <a:r>
                        <a:rPr lang="vi-VN" sz="1500" kern="1200" dirty="0">
                          <a:solidFill>
                            <a:schemeClr val="dk1"/>
                          </a:solidFill>
                          <a:effectLst/>
                          <a:latin typeface="+mn-lt"/>
                          <a:ea typeface="+mn-ea"/>
                          <a:cs typeface="+mn-cs"/>
                        </a:rPr>
                        <a:t>nh dân tộc đánh đuổi thực dân Pháp xâm lược</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29170">
                <a:tc>
                  <a:txBody>
                    <a:bodyPr/>
                    <a:lstStyle/>
                    <a:p>
                      <a:pPr>
                        <a:lnSpc>
                          <a:spcPct val="100000"/>
                        </a:lnSpc>
                        <a:spcBef>
                          <a:spcPts val="0"/>
                        </a:spcBef>
                        <a:spcAft>
                          <a:spcPts val="0"/>
                        </a:spcAft>
                      </a:pPr>
                      <a:r>
                        <a:rPr lang="vi-VN" sz="1500">
                          <a:effectLst/>
                        </a:rPr>
                        <a:t>Địa lý</a:t>
                      </a:r>
                      <a:endParaRPr lang="en-US" sz="150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24: Vùng </a:t>
                      </a:r>
                      <a:r>
                        <a:rPr lang="en-US" sz="1500" kern="1200" dirty="0" err="1">
                          <a:solidFill>
                            <a:schemeClr val="dk1"/>
                          </a:solidFill>
                          <a:effectLst/>
                          <a:latin typeface="+mn-lt"/>
                          <a:ea typeface="+mn-ea"/>
                          <a:cs typeface="+mn-cs"/>
                        </a:rPr>
                        <a:t>biển</a:t>
                      </a:r>
                      <a:r>
                        <a:rPr lang="en-US" sz="1500" kern="1200" dirty="0">
                          <a:solidFill>
                            <a:schemeClr val="dk1"/>
                          </a:solidFill>
                          <a:effectLst/>
                          <a:latin typeface="+mn-lt"/>
                          <a:ea typeface="+mn-ea"/>
                          <a:cs typeface="+mn-cs"/>
                        </a:rPr>
                        <a:t> </a:t>
                      </a:r>
                      <a:r>
                        <a:rPr lang="vi-VN" sz="1500" kern="1200" dirty="0">
                          <a:solidFill>
                            <a:schemeClr val="dk1"/>
                          </a:solidFill>
                          <a:effectLst/>
                          <a:latin typeface="+mn-lt"/>
                          <a:ea typeface="+mn-ea"/>
                          <a:cs typeface="+mn-cs"/>
                        </a:rPr>
                        <a:t>Việt </a:t>
                      </a:r>
                      <a:r>
                        <a:rPr lang="vi-VN" sz="1500" kern="1200" dirty="0" smtClean="0">
                          <a:solidFill>
                            <a:schemeClr val="dk1"/>
                          </a:solidFill>
                          <a:effectLst/>
                          <a:latin typeface="+mn-lt"/>
                          <a:ea typeface="+mn-ea"/>
                          <a:cs typeface="+mn-cs"/>
                        </a:rPr>
                        <a:t>Nam</a:t>
                      </a:r>
                      <a:r>
                        <a:rPr lang="en-US" sz="1500" kern="1200" dirty="0" smtClean="0">
                          <a:solidFill>
                            <a:schemeClr val="dk1"/>
                          </a:solidFill>
                          <a:effectLst/>
                          <a:latin typeface="+mn-lt"/>
                          <a:ea typeface="+mn-ea"/>
                          <a:cs typeface="+mn-cs"/>
                        </a:rPr>
                        <a:t> - </a:t>
                      </a:r>
                      <a:r>
                        <a:rPr lang="vi-VN" sz="1500" kern="1200" dirty="0" smtClean="0">
                          <a:solidFill>
                            <a:schemeClr val="dk1"/>
                          </a:solidFill>
                          <a:effectLst/>
                          <a:latin typeface="+mn-lt"/>
                          <a:ea typeface="+mn-ea"/>
                          <a:cs typeface="+mn-cs"/>
                        </a:rPr>
                        <a:t>Trang </a:t>
                      </a:r>
                      <a:r>
                        <a:rPr lang="vi-VN" sz="1500" kern="1200" dirty="0">
                          <a:solidFill>
                            <a:schemeClr val="dk1"/>
                          </a:solidFill>
                          <a:effectLst/>
                          <a:latin typeface="+mn-lt"/>
                          <a:ea typeface="+mn-ea"/>
                          <a:cs typeface="+mn-cs"/>
                        </a:rPr>
                        <a:t>87</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 Những cơ sở pháp lý của nhà nước ta để khẳng định chủ quyền của Việt Nam đối với Biển Đông và hai quần đảo Trường Sa và Hoàng Sa </a:t>
                      </a:r>
                      <a:endParaRPr lang="en-US" sz="1500" kern="1200" dirty="0">
                        <a:solidFill>
                          <a:schemeClr val="dk1"/>
                        </a:solidFill>
                        <a:effectLst/>
                        <a:latin typeface="+mn-lt"/>
                        <a:ea typeface="+mn-ea"/>
                        <a:cs typeface="+mn-cs"/>
                      </a:endParaRPr>
                    </a:p>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 Giới thiệu các mốc chủ quyền chủ yếu trên đất liền và biển, đảo</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58321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 name="Rectangle 1"/>
          <p:cNvSpPr>
            <a:spLocks noChangeArrowheads="1"/>
          </p:cNvSpPr>
          <p:nvPr/>
        </p:nvSpPr>
        <p:spPr bwMode="auto">
          <a:xfrm>
            <a:off x="3850933" y="0"/>
            <a:ext cx="96532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Lớp </a:t>
            </a:r>
            <a:r>
              <a:rPr kumimoji="0" lang="en-US"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8 </a:t>
            </a:r>
            <a:endParaRPr kumimoji="0" lang="vi-VN" sz="2000" b="0" i="0" u="sng"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928414307"/>
              </p:ext>
            </p:extLst>
          </p:nvPr>
        </p:nvGraphicFramePr>
        <p:xfrm>
          <a:off x="228600" y="457200"/>
          <a:ext cx="8610600" cy="6289898"/>
        </p:xfrm>
        <a:graphic>
          <a:graphicData uri="http://schemas.openxmlformats.org/drawingml/2006/table">
            <a:tbl>
              <a:tblPr>
                <a:tableStyleId>{5C22544A-7EE6-4342-B048-85BDC9FD1C3A}</a:tableStyleId>
              </a:tblPr>
              <a:tblGrid>
                <a:gridCol w="860187"/>
                <a:gridCol w="2416413"/>
                <a:gridCol w="5334000"/>
              </a:tblGrid>
              <a:tr h="311198">
                <a:tc>
                  <a:txBody>
                    <a:bodyPr/>
                    <a:lstStyle/>
                    <a:p>
                      <a:pPr algn="ctr">
                        <a:lnSpc>
                          <a:spcPct val="100000"/>
                        </a:lnSpc>
                        <a:spcBef>
                          <a:spcPts val="0"/>
                        </a:spcBef>
                        <a:spcAft>
                          <a:spcPts val="0"/>
                        </a:spcAft>
                      </a:pPr>
                      <a:r>
                        <a:rPr lang="vi-VN" sz="1500" dirty="0">
                          <a:effectLst/>
                        </a:rPr>
                        <a:t>Môn học</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vi-VN" sz="1500" dirty="0">
                          <a:effectLst/>
                        </a:rPr>
                        <a:t>Tên bài</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vi-VN" sz="1500" dirty="0">
                          <a:effectLst/>
                        </a:rPr>
                        <a:t>Nội dung lồng ghép</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1198">
                <a:tc rowSpan="9">
                  <a:txBody>
                    <a:bodyPr/>
                    <a:lstStyle/>
                    <a:p>
                      <a:pPr algn="ctr">
                        <a:lnSpc>
                          <a:spcPct val="100000"/>
                        </a:lnSpc>
                        <a:spcBef>
                          <a:spcPts val="0"/>
                        </a:spcBef>
                        <a:spcAft>
                          <a:spcPts val="0"/>
                        </a:spcAft>
                      </a:pPr>
                      <a:r>
                        <a:rPr lang="vi-VN" sz="1400" dirty="0">
                          <a:effectLst/>
                        </a:rPr>
                        <a:t>Giáo dục công dân</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ct val="100000"/>
                        </a:lnSpc>
                        <a:spcBef>
                          <a:spcPts val="0"/>
                        </a:spcBef>
                        <a:spcAft>
                          <a:spcPts val="0"/>
                        </a:spcAft>
                      </a:pPr>
                      <a:r>
                        <a:rPr lang="vi-VN" sz="1400" dirty="0">
                          <a:effectLst/>
                        </a:rPr>
                        <a:t>Bài 5: Pháp luật và kỷ </a:t>
                      </a:r>
                      <a:r>
                        <a:rPr lang="vi-VN" sz="1400" dirty="0" smtClean="0">
                          <a:effectLst/>
                        </a:rPr>
                        <a:t>luật</a:t>
                      </a:r>
                      <a:r>
                        <a:rPr lang="en-US" sz="1400" baseline="0" dirty="0" smtClean="0">
                          <a:effectLst/>
                        </a:rPr>
                        <a:t> - </a:t>
                      </a:r>
                      <a:r>
                        <a:rPr lang="vi-VN" sz="1400" dirty="0" smtClean="0">
                          <a:effectLst/>
                        </a:rPr>
                        <a:t>Trang </a:t>
                      </a:r>
                      <a:r>
                        <a:rPr lang="vi-VN" sz="1400" dirty="0">
                          <a:effectLst/>
                        </a:rPr>
                        <a:t>1</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Ví dụ để ch</a:t>
                      </a:r>
                      <a:r>
                        <a:rPr lang="en-US" sz="1400" kern="1200" dirty="0">
                          <a:solidFill>
                            <a:schemeClr val="dk1"/>
                          </a:solidFill>
                          <a:effectLst/>
                          <a:latin typeface="+mn-lt"/>
                          <a:ea typeface="+mn-ea"/>
                          <a:cs typeface="+mn-cs"/>
                        </a:rPr>
                        <a:t>ứ</a:t>
                      </a:r>
                      <a:r>
                        <a:rPr lang="vi-VN" sz="1400" kern="1200" dirty="0">
                          <a:solidFill>
                            <a:schemeClr val="dk1"/>
                          </a:solidFill>
                          <a:effectLst/>
                          <a:latin typeface="+mn-lt"/>
                          <a:ea typeface="+mn-ea"/>
                          <a:cs typeface="+mn-cs"/>
                        </a:rPr>
                        <a:t>ng minh nếu kỷ luật nghiêm thì pháp luật được giữ vững</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29030">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7: Tích cực tham gia các hoạt động ch</a:t>
                      </a:r>
                      <a:r>
                        <a:rPr lang="en-US" sz="1400" kern="1200" dirty="0">
                          <a:solidFill>
                            <a:schemeClr val="dk1"/>
                          </a:solidFill>
                          <a:effectLst/>
                          <a:latin typeface="+mn-lt"/>
                          <a:ea typeface="+mn-ea"/>
                          <a:cs typeface="+mn-cs"/>
                        </a:rPr>
                        <a:t>í</a:t>
                      </a:r>
                      <a:r>
                        <a:rPr lang="vi-VN" sz="1400" kern="1200" dirty="0">
                          <a:solidFill>
                            <a:schemeClr val="dk1"/>
                          </a:solidFill>
                          <a:effectLst/>
                          <a:latin typeface="+mn-lt"/>
                          <a:ea typeface="+mn-ea"/>
                          <a:cs typeface="+mn-cs"/>
                        </a:rPr>
                        <a:t>nh trị - xã </a:t>
                      </a:r>
                      <a:r>
                        <a:rPr lang="vi-VN" sz="1400" kern="1200" dirty="0" smtClean="0">
                          <a:solidFill>
                            <a:schemeClr val="dk1"/>
                          </a:solidFill>
                          <a:effectLst/>
                          <a:latin typeface="+mn-lt"/>
                          <a:ea typeface="+mn-ea"/>
                          <a:cs typeface="+mn-cs"/>
                        </a:rPr>
                        <a:t>hội</a:t>
                      </a:r>
                      <a:r>
                        <a:rPr lang="en-US" sz="1400" kern="1200" dirty="0" smtClean="0">
                          <a:solidFill>
                            <a:schemeClr val="dk1"/>
                          </a:solidFill>
                          <a:effectLst/>
                          <a:latin typeface="+mn-lt"/>
                          <a:ea typeface="+mn-ea"/>
                          <a:cs typeface="+mn-cs"/>
                        </a:rPr>
                        <a:t> - </a:t>
                      </a:r>
                      <a:r>
                        <a:rPr lang="vi-VN" sz="1400" kern="1200" dirty="0" smtClean="0">
                          <a:solidFill>
                            <a:schemeClr val="dk1"/>
                          </a:solidFill>
                          <a:effectLst/>
                          <a:latin typeface="+mn-lt"/>
                          <a:ea typeface="+mn-ea"/>
                          <a:cs typeface="+mn-cs"/>
                        </a:rPr>
                        <a:t>Trang </a:t>
                      </a:r>
                      <a:r>
                        <a:rPr lang="vi-VN" sz="1400" kern="1200" dirty="0">
                          <a:solidFill>
                            <a:schemeClr val="dk1"/>
                          </a:solidFill>
                          <a:effectLst/>
                          <a:latin typeface="+mn-lt"/>
                          <a:ea typeface="+mn-ea"/>
                          <a:cs typeface="+mn-cs"/>
                        </a:rPr>
                        <a:t>18</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Ví dụ về tấm gương thanh thiếu niên tích cực trong việc gìn giữ an ninh, trật tự an toàn xã hội</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89161">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13: Ph</a:t>
                      </a:r>
                      <a:r>
                        <a:rPr lang="en-US" sz="1400" kern="1200" dirty="0">
                          <a:solidFill>
                            <a:schemeClr val="dk1"/>
                          </a:solidFill>
                          <a:effectLst/>
                          <a:latin typeface="+mn-lt"/>
                          <a:ea typeface="+mn-ea"/>
                          <a:cs typeface="+mn-cs"/>
                        </a:rPr>
                        <a:t>ò</a:t>
                      </a:r>
                      <a:r>
                        <a:rPr lang="vi-VN" sz="1400" kern="1200" dirty="0">
                          <a:solidFill>
                            <a:schemeClr val="dk1"/>
                          </a:solidFill>
                          <a:effectLst/>
                          <a:latin typeface="+mn-lt"/>
                          <a:ea typeface="+mn-ea"/>
                          <a:cs typeface="+mn-cs"/>
                        </a:rPr>
                        <a:t>ng, ch</a:t>
                      </a:r>
                      <a:r>
                        <a:rPr lang="en-US" sz="1400" kern="1200" dirty="0">
                          <a:solidFill>
                            <a:schemeClr val="dk1"/>
                          </a:solidFill>
                          <a:effectLst/>
                          <a:latin typeface="+mn-lt"/>
                          <a:ea typeface="+mn-ea"/>
                          <a:cs typeface="+mn-cs"/>
                        </a:rPr>
                        <a:t>ố</a:t>
                      </a:r>
                      <a:r>
                        <a:rPr lang="vi-VN" sz="1400" kern="1200" dirty="0">
                          <a:solidFill>
                            <a:schemeClr val="dk1"/>
                          </a:solidFill>
                          <a:effectLst/>
                          <a:latin typeface="+mn-lt"/>
                          <a:ea typeface="+mn-ea"/>
                          <a:cs typeface="+mn-cs"/>
                        </a:rPr>
                        <a:t>ng tệ nạn xã </a:t>
                      </a:r>
                      <a:r>
                        <a:rPr lang="vi-VN" sz="1400" kern="1200" dirty="0" smtClean="0">
                          <a:solidFill>
                            <a:schemeClr val="dk1"/>
                          </a:solidFill>
                          <a:effectLst/>
                          <a:latin typeface="+mn-lt"/>
                          <a:ea typeface="+mn-ea"/>
                          <a:cs typeface="+mn-cs"/>
                        </a:rPr>
                        <a:t>hội</a:t>
                      </a:r>
                      <a:r>
                        <a:rPr lang="en-US" sz="1400" kern="1200" dirty="0" smtClean="0">
                          <a:solidFill>
                            <a:schemeClr val="dk1"/>
                          </a:solidFill>
                          <a:effectLst/>
                          <a:latin typeface="+mn-lt"/>
                          <a:ea typeface="+mn-ea"/>
                          <a:cs typeface="+mn-cs"/>
                        </a:rPr>
                        <a:t> - </a:t>
                      </a:r>
                      <a:r>
                        <a:rPr lang="vi-VN" sz="1400" kern="1200" dirty="0" smtClean="0">
                          <a:solidFill>
                            <a:schemeClr val="dk1"/>
                          </a:solidFill>
                          <a:effectLst/>
                          <a:latin typeface="+mn-lt"/>
                          <a:ea typeface="+mn-ea"/>
                          <a:cs typeface="+mn-cs"/>
                        </a:rPr>
                        <a:t>Trang </a:t>
                      </a:r>
                      <a:r>
                        <a:rPr lang="vi-VN" sz="1400" kern="1200" dirty="0">
                          <a:solidFill>
                            <a:schemeClr val="dk1"/>
                          </a:solidFill>
                          <a:effectLst/>
                          <a:latin typeface="+mn-lt"/>
                          <a:ea typeface="+mn-ea"/>
                          <a:cs typeface="+mn-cs"/>
                        </a:rPr>
                        <a:t>34</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Ví dụ đ</a:t>
                      </a:r>
                      <a:r>
                        <a:rPr lang="en-US" sz="1400" kern="1200" dirty="0">
                          <a:solidFill>
                            <a:schemeClr val="dk1"/>
                          </a:solidFill>
                          <a:effectLst/>
                          <a:latin typeface="+mn-lt"/>
                          <a:ea typeface="+mn-ea"/>
                          <a:cs typeface="+mn-cs"/>
                        </a:rPr>
                        <a:t>ể </a:t>
                      </a:r>
                      <a:r>
                        <a:rPr lang="vi-VN" sz="1400" kern="1200" dirty="0">
                          <a:solidFill>
                            <a:schemeClr val="dk1"/>
                          </a:solidFill>
                          <a:effectLst/>
                          <a:latin typeface="+mn-lt"/>
                          <a:ea typeface="+mn-ea"/>
                          <a:cs typeface="+mn-cs"/>
                        </a:rPr>
                        <a:t>chứng minh những tác hại của các tệ nạn xã hội đã và đang tác động đến mọi mặt của đời sống xã hội, đặc biệt là đối với thanh thiếu niên</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29030">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15: Phòng ngừa tai nạn v</a:t>
                      </a:r>
                      <a:r>
                        <a:rPr lang="en-US" sz="1400" kern="1200" dirty="0">
                          <a:solidFill>
                            <a:schemeClr val="dk1"/>
                          </a:solidFill>
                          <a:effectLst/>
                          <a:latin typeface="+mn-lt"/>
                          <a:ea typeface="+mn-ea"/>
                          <a:cs typeface="+mn-cs"/>
                        </a:rPr>
                        <a:t>ũ</a:t>
                      </a:r>
                      <a:r>
                        <a:rPr lang="vi-VN" sz="1400" kern="1200" dirty="0">
                          <a:solidFill>
                            <a:schemeClr val="dk1"/>
                          </a:solidFill>
                          <a:effectLst/>
                          <a:latin typeface="+mn-lt"/>
                          <a:ea typeface="+mn-ea"/>
                          <a:cs typeface="+mn-cs"/>
                        </a:rPr>
                        <a:t> kh</a:t>
                      </a:r>
                      <a:r>
                        <a:rPr lang="en-US" sz="1400" kern="1200" dirty="0">
                          <a:solidFill>
                            <a:schemeClr val="dk1"/>
                          </a:solidFill>
                          <a:effectLst/>
                          <a:latin typeface="+mn-lt"/>
                          <a:ea typeface="+mn-ea"/>
                          <a:cs typeface="+mn-cs"/>
                        </a:rPr>
                        <a:t>í</a:t>
                      </a:r>
                      <a:r>
                        <a:rPr lang="vi-VN" sz="1400" kern="1200" dirty="0">
                          <a:solidFill>
                            <a:schemeClr val="dk1"/>
                          </a:solidFill>
                          <a:effectLst/>
                          <a:latin typeface="+mn-lt"/>
                          <a:ea typeface="+mn-ea"/>
                          <a:cs typeface="+mn-cs"/>
                        </a:rPr>
                        <a:t>, ch</a:t>
                      </a:r>
                      <a:r>
                        <a:rPr lang="en-US" sz="1400" kern="1200" dirty="0">
                          <a:solidFill>
                            <a:schemeClr val="dk1"/>
                          </a:solidFill>
                          <a:effectLst/>
                          <a:latin typeface="+mn-lt"/>
                          <a:ea typeface="+mn-ea"/>
                          <a:cs typeface="+mn-cs"/>
                        </a:rPr>
                        <a:t>á</a:t>
                      </a:r>
                      <a:r>
                        <a:rPr lang="vi-VN" sz="1400" kern="1200" dirty="0">
                          <a:solidFill>
                            <a:schemeClr val="dk1"/>
                          </a:solidFill>
                          <a:effectLst/>
                          <a:latin typeface="+mn-lt"/>
                          <a:ea typeface="+mn-ea"/>
                          <a:cs typeface="+mn-cs"/>
                        </a:rPr>
                        <a:t>y, n</a:t>
                      </a:r>
                      <a:r>
                        <a:rPr lang="en-US" sz="1400" kern="1200" dirty="0">
                          <a:solidFill>
                            <a:schemeClr val="dk1"/>
                          </a:solidFill>
                          <a:effectLst/>
                          <a:latin typeface="+mn-lt"/>
                          <a:ea typeface="+mn-ea"/>
                          <a:cs typeface="+mn-cs"/>
                        </a:rPr>
                        <a:t>ổ </a:t>
                      </a:r>
                      <a:r>
                        <a:rPr lang="vi-VN" sz="1400" kern="1200" dirty="0">
                          <a:solidFill>
                            <a:schemeClr val="dk1"/>
                          </a:solidFill>
                          <a:effectLst/>
                          <a:latin typeface="+mn-lt"/>
                          <a:ea typeface="+mn-ea"/>
                          <a:cs typeface="+mn-cs"/>
                        </a:rPr>
                        <a:t>và các chất độc </a:t>
                      </a:r>
                      <a:r>
                        <a:rPr lang="vi-VN" sz="1400" kern="1200" dirty="0" smtClean="0">
                          <a:solidFill>
                            <a:schemeClr val="dk1"/>
                          </a:solidFill>
                          <a:effectLst/>
                          <a:latin typeface="+mn-lt"/>
                          <a:ea typeface="+mn-ea"/>
                          <a:cs typeface="+mn-cs"/>
                        </a:rPr>
                        <a:t>hại</a:t>
                      </a:r>
                      <a:r>
                        <a:rPr lang="en-US" sz="1400" kern="1200" dirty="0" smtClean="0">
                          <a:solidFill>
                            <a:schemeClr val="dk1"/>
                          </a:solidFill>
                          <a:effectLst/>
                          <a:latin typeface="+mn-lt"/>
                          <a:ea typeface="+mn-ea"/>
                          <a:cs typeface="+mn-cs"/>
                        </a:rPr>
                        <a:t> - </a:t>
                      </a:r>
                      <a:r>
                        <a:rPr lang="vi-VN" sz="1400" kern="1200" dirty="0" smtClean="0">
                          <a:solidFill>
                            <a:schemeClr val="dk1"/>
                          </a:solidFill>
                          <a:effectLst/>
                          <a:latin typeface="+mn-lt"/>
                          <a:ea typeface="+mn-ea"/>
                          <a:cs typeface="+mn-cs"/>
                        </a:rPr>
                        <a:t>Trang </a:t>
                      </a:r>
                      <a:r>
                        <a:rPr lang="vi-VN" sz="1400" kern="1200" dirty="0">
                          <a:solidFill>
                            <a:schemeClr val="dk1"/>
                          </a:solidFill>
                          <a:effectLst/>
                          <a:latin typeface="+mn-lt"/>
                          <a:ea typeface="+mn-ea"/>
                          <a:cs typeface="+mn-cs"/>
                        </a:rPr>
                        <a:t>41</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Ví dụ bằng hình ảnh về các vụ tai nạn, cháy n</a:t>
                      </a:r>
                      <a:r>
                        <a:rPr lang="en-US" sz="1400" kern="1200" dirty="0">
                          <a:solidFill>
                            <a:schemeClr val="dk1"/>
                          </a:solidFill>
                          <a:effectLst/>
                          <a:latin typeface="+mn-lt"/>
                          <a:ea typeface="+mn-ea"/>
                          <a:cs typeface="+mn-cs"/>
                        </a:rPr>
                        <a:t>ổ</a:t>
                      </a:r>
                      <a:r>
                        <a:rPr lang="vi-VN" sz="1400" kern="1200" dirty="0">
                          <a:solidFill>
                            <a:schemeClr val="dk1"/>
                          </a:solidFill>
                          <a:effectLst/>
                          <a:latin typeface="+mn-lt"/>
                          <a:ea typeface="+mn-ea"/>
                          <a:cs typeface="+mn-cs"/>
                        </a:rPr>
                        <a:t> gây ra</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6862">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17: Quyền sở hữu tài sản và nghĩa vụ tôn trọng tài sản của người khác </a:t>
                      </a:r>
                      <a:r>
                        <a:rPr lang="en-US" sz="1400" kern="1200" dirty="0" smtClean="0">
                          <a:solidFill>
                            <a:schemeClr val="dk1"/>
                          </a:solidFill>
                          <a:effectLst/>
                          <a:latin typeface="+mn-lt"/>
                          <a:ea typeface="+mn-ea"/>
                          <a:cs typeface="+mn-cs"/>
                        </a:rPr>
                        <a:t> - </a:t>
                      </a:r>
                      <a:r>
                        <a:rPr lang="vi-VN" sz="1400" kern="1200" dirty="0" smtClean="0">
                          <a:solidFill>
                            <a:schemeClr val="dk1"/>
                          </a:solidFill>
                          <a:effectLst/>
                          <a:latin typeface="+mn-lt"/>
                          <a:ea typeface="+mn-ea"/>
                          <a:cs typeface="+mn-cs"/>
                        </a:rPr>
                        <a:t>Trang </a:t>
                      </a:r>
                      <a:r>
                        <a:rPr lang="vi-VN" sz="1400" kern="1200" dirty="0">
                          <a:solidFill>
                            <a:schemeClr val="dk1"/>
                          </a:solidFill>
                          <a:effectLst/>
                          <a:latin typeface="+mn-lt"/>
                          <a:ea typeface="+mn-ea"/>
                          <a:cs typeface="+mn-cs"/>
                        </a:rPr>
                        <a:t>44</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Đưa ra các ví dụ để chứng minh</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29030">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17: Quyền khiếu nại, t</a:t>
                      </a:r>
                      <a:r>
                        <a:rPr lang="en-US" sz="1400" kern="1200" dirty="0">
                          <a:solidFill>
                            <a:schemeClr val="dk1"/>
                          </a:solidFill>
                          <a:effectLst/>
                          <a:latin typeface="+mn-lt"/>
                          <a:ea typeface="+mn-ea"/>
                          <a:cs typeface="+mn-cs"/>
                        </a:rPr>
                        <a:t>ố </a:t>
                      </a:r>
                      <a:r>
                        <a:rPr lang="vi-VN" sz="1400" kern="1200" dirty="0">
                          <a:solidFill>
                            <a:schemeClr val="dk1"/>
                          </a:solidFill>
                          <a:effectLst/>
                          <a:latin typeface="+mn-lt"/>
                          <a:ea typeface="+mn-ea"/>
                          <a:cs typeface="+mn-cs"/>
                        </a:rPr>
                        <a:t>cáo của công </a:t>
                      </a:r>
                      <a:r>
                        <a:rPr lang="vi-VN" sz="1400" kern="1200" dirty="0" smtClean="0">
                          <a:solidFill>
                            <a:schemeClr val="dk1"/>
                          </a:solidFill>
                          <a:effectLst/>
                          <a:latin typeface="+mn-lt"/>
                          <a:ea typeface="+mn-ea"/>
                          <a:cs typeface="+mn-cs"/>
                        </a:rPr>
                        <a:t>dân</a:t>
                      </a:r>
                      <a:r>
                        <a:rPr lang="en-US" sz="1400" kern="1200" dirty="0" smtClean="0">
                          <a:solidFill>
                            <a:schemeClr val="dk1"/>
                          </a:solidFill>
                          <a:effectLst/>
                          <a:latin typeface="+mn-lt"/>
                          <a:ea typeface="+mn-ea"/>
                          <a:cs typeface="+mn-cs"/>
                        </a:rPr>
                        <a:t> - </a:t>
                      </a:r>
                      <a:r>
                        <a:rPr lang="vi-VN" sz="1400" kern="1200" dirty="0" smtClean="0">
                          <a:solidFill>
                            <a:schemeClr val="dk1"/>
                          </a:solidFill>
                          <a:effectLst/>
                          <a:latin typeface="+mn-lt"/>
                          <a:ea typeface="+mn-ea"/>
                          <a:cs typeface="+mn-cs"/>
                        </a:rPr>
                        <a:t>Trang </a:t>
                      </a:r>
                      <a:r>
                        <a:rPr lang="vi-VN" sz="1400" kern="1200" dirty="0">
                          <a:solidFill>
                            <a:schemeClr val="dk1"/>
                          </a:solidFill>
                          <a:effectLst/>
                          <a:latin typeface="+mn-lt"/>
                          <a:ea typeface="+mn-ea"/>
                          <a:cs typeface="+mn-cs"/>
                        </a:rPr>
                        <a:t>50</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r>
              <a:tr h="311198">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18: Quyền tự do ngôn </a:t>
                      </a:r>
                      <a:r>
                        <a:rPr lang="en-US" sz="1400" kern="1200" dirty="0">
                          <a:solidFill>
                            <a:schemeClr val="dk1"/>
                          </a:solidFill>
                          <a:effectLst/>
                          <a:latin typeface="+mn-lt"/>
                          <a:ea typeface="+mn-ea"/>
                          <a:cs typeface="+mn-cs"/>
                        </a:rPr>
                        <a:t>l</a:t>
                      </a:r>
                      <a:r>
                        <a:rPr lang="vi-VN" sz="1400" kern="1200" dirty="0" smtClean="0">
                          <a:solidFill>
                            <a:schemeClr val="dk1"/>
                          </a:solidFill>
                          <a:effectLst/>
                          <a:latin typeface="+mn-lt"/>
                          <a:ea typeface="+mn-ea"/>
                          <a:cs typeface="+mn-cs"/>
                        </a:rPr>
                        <a:t>uận</a:t>
                      </a:r>
                      <a:r>
                        <a:rPr lang="en-US" sz="1400" kern="1200" dirty="0" smtClean="0">
                          <a:solidFill>
                            <a:schemeClr val="dk1"/>
                          </a:solidFill>
                          <a:effectLst/>
                          <a:latin typeface="+mn-lt"/>
                          <a:ea typeface="+mn-ea"/>
                          <a:cs typeface="+mn-cs"/>
                        </a:rPr>
                        <a:t> - </a:t>
                      </a:r>
                      <a:r>
                        <a:rPr lang="vi-VN" sz="1400" kern="1200" dirty="0" smtClean="0">
                          <a:solidFill>
                            <a:schemeClr val="dk1"/>
                          </a:solidFill>
                          <a:effectLst/>
                          <a:latin typeface="+mn-lt"/>
                          <a:ea typeface="+mn-ea"/>
                          <a:cs typeface="+mn-cs"/>
                        </a:rPr>
                        <a:t>Trang </a:t>
                      </a:r>
                      <a:r>
                        <a:rPr lang="vi-VN" sz="1400" kern="1200" dirty="0">
                          <a:solidFill>
                            <a:schemeClr val="dk1"/>
                          </a:solidFill>
                          <a:effectLst/>
                          <a:latin typeface="+mn-lt"/>
                          <a:ea typeface="+mn-ea"/>
                          <a:cs typeface="+mn-cs"/>
                        </a:rPr>
                        <a:t>52</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r>
              <a:tr h="429030">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20: Hiến pháp Nước CHXHCN Việt </a:t>
                      </a:r>
                      <a:r>
                        <a:rPr lang="vi-VN" sz="1400" kern="1200" dirty="0" smtClean="0">
                          <a:solidFill>
                            <a:schemeClr val="dk1"/>
                          </a:solidFill>
                          <a:effectLst/>
                          <a:latin typeface="+mn-lt"/>
                          <a:ea typeface="+mn-ea"/>
                          <a:cs typeface="+mn-cs"/>
                        </a:rPr>
                        <a:t>Nam</a:t>
                      </a:r>
                      <a:r>
                        <a:rPr lang="en-US" sz="1400" kern="1200" dirty="0" smtClean="0">
                          <a:solidFill>
                            <a:schemeClr val="dk1"/>
                          </a:solidFill>
                          <a:effectLst/>
                          <a:latin typeface="+mn-lt"/>
                          <a:ea typeface="+mn-ea"/>
                          <a:cs typeface="+mn-cs"/>
                        </a:rPr>
                        <a:t> </a:t>
                      </a:r>
                      <a:r>
                        <a:rPr lang="vi-VN" sz="1400" kern="1200" dirty="0" smtClean="0">
                          <a:solidFill>
                            <a:schemeClr val="dk1"/>
                          </a:solidFill>
                          <a:effectLst/>
                          <a:latin typeface="+mn-lt"/>
                          <a:ea typeface="+mn-ea"/>
                          <a:cs typeface="+mn-cs"/>
                        </a:rPr>
                        <a:t>Trang </a:t>
                      </a:r>
                      <a:r>
                        <a:rPr lang="vi-VN" sz="1400" kern="1200" dirty="0">
                          <a:solidFill>
                            <a:schemeClr val="dk1"/>
                          </a:solidFill>
                          <a:effectLst/>
                          <a:latin typeface="+mn-lt"/>
                          <a:ea typeface="+mn-ea"/>
                          <a:cs typeface="+mn-cs"/>
                        </a:rPr>
                        <a:t>54</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Liên hệ một số Điều gắn với quốc phòng và an ninh để lồng ghép</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29030">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21: Pháp luật Nước CHXHCN Việt Nam</a:t>
                      </a:r>
                      <a:endParaRPr lang="en-US" sz="1400" kern="1200" dirty="0">
                        <a:solidFill>
                          <a:schemeClr val="dk1"/>
                        </a:solidFill>
                        <a:effectLst/>
                        <a:latin typeface="+mn-lt"/>
                        <a:ea typeface="+mn-ea"/>
                        <a:cs typeface="+mn-cs"/>
                      </a:endParaRPr>
                    </a:p>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Trang 57</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r>
              <a:tr h="311198">
                <a:tc rowSpan="2">
                  <a:txBody>
                    <a:bodyPr/>
                    <a:lstStyle/>
                    <a:p>
                      <a:pPr algn="ctr">
                        <a:lnSpc>
                          <a:spcPct val="100000"/>
                        </a:lnSpc>
                        <a:spcBef>
                          <a:spcPts val="0"/>
                        </a:spcBef>
                        <a:spcAft>
                          <a:spcPts val="0"/>
                        </a:spcAft>
                      </a:pPr>
                      <a:r>
                        <a:rPr lang="vi-VN" sz="1400" dirty="0">
                          <a:effectLst/>
                        </a:rPr>
                        <a:t>Âm nhạc và Mĩ thuật</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Tiết 6: Bài hát Hò kéo pháo</a:t>
                      </a:r>
                      <a:endParaRPr lang="en-US" sz="1400" kern="1200" dirty="0">
                        <a:solidFill>
                          <a:schemeClr val="dk1"/>
                        </a:solidFill>
                        <a:effectLst/>
                        <a:latin typeface="+mn-lt"/>
                        <a:ea typeface="+mn-ea"/>
                        <a:cs typeface="+mn-cs"/>
                      </a:endParaRPr>
                    </a:p>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Trang 16</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Đưa một số hình ảnh minh họa</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1198">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Tiết 21: Bài hát Biết ơn Võ Thị </a:t>
                      </a:r>
                      <a:r>
                        <a:rPr lang="vi-VN" sz="1400" kern="1200" dirty="0" smtClean="0">
                          <a:solidFill>
                            <a:schemeClr val="dk1"/>
                          </a:solidFill>
                          <a:effectLst/>
                          <a:latin typeface="+mn-lt"/>
                          <a:ea typeface="+mn-ea"/>
                          <a:cs typeface="+mn-cs"/>
                        </a:rPr>
                        <a:t>Sáu</a:t>
                      </a:r>
                      <a:r>
                        <a:rPr lang="en-US" sz="1400" kern="1200" dirty="0" smtClean="0">
                          <a:solidFill>
                            <a:schemeClr val="dk1"/>
                          </a:solidFill>
                          <a:effectLst/>
                          <a:latin typeface="+mn-lt"/>
                          <a:ea typeface="+mn-ea"/>
                          <a:cs typeface="+mn-cs"/>
                        </a:rPr>
                        <a:t> - </a:t>
                      </a:r>
                      <a:r>
                        <a:rPr lang="vi-VN" sz="1400" kern="1200" dirty="0" smtClean="0">
                          <a:solidFill>
                            <a:schemeClr val="dk1"/>
                          </a:solidFill>
                          <a:effectLst/>
                          <a:latin typeface="+mn-lt"/>
                          <a:ea typeface="+mn-ea"/>
                          <a:cs typeface="+mn-cs"/>
                        </a:rPr>
                        <a:t>Trang </a:t>
                      </a:r>
                      <a:r>
                        <a:rPr lang="vi-VN" sz="1400" kern="1200" dirty="0">
                          <a:solidFill>
                            <a:schemeClr val="dk1"/>
                          </a:solidFill>
                          <a:effectLst/>
                          <a:latin typeface="+mn-lt"/>
                          <a:ea typeface="+mn-ea"/>
                          <a:cs typeface="+mn-cs"/>
                        </a:rPr>
                        <a:t>43</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r>
            </a:tbl>
          </a:graphicData>
        </a:graphic>
      </p:graphicFrame>
    </p:spTree>
    <p:extLst>
      <p:ext uri="{BB962C8B-B14F-4D97-AF65-F5344CB8AC3E}">
        <p14:creationId xmlns:p14="http://schemas.microsoft.com/office/powerpoint/2010/main" val="19575261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 name="Rectangle 1"/>
          <p:cNvSpPr>
            <a:spLocks noChangeArrowheads="1"/>
          </p:cNvSpPr>
          <p:nvPr/>
        </p:nvSpPr>
        <p:spPr bwMode="auto">
          <a:xfrm>
            <a:off x="3850933" y="0"/>
            <a:ext cx="96532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Lớp </a:t>
            </a:r>
            <a:r>
              <a:rPr kumimoji="0" lang="en-US"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9 </a:t>
            </a:r>
            <a:endParaRPr kumimoji="0" lang="vi-VN" sz="2000" b="0" i="0" u="sng"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555031093"/>
              </p:ext>
            </p:extLst>
          </p:nvPr>
        </p:nvGraphicFramePr>
        <p:xfrm>
          <a:off x="304800" y="400110"/>
          <a:ext cx="8610599" cy="6396930"/>
        </p:xfrm>
        <a:graphic>
          <a:graphicData uri="http://schemas.openxmlformats.org/drawingml/2006/table">
            <a:tbl>
              <a:tblPr>
                <a:tableStyleId>{5C22544A-7EE6-4342-B048-85BDC9FD1C3A}</a:tableStyleId>
              </a:tblPr>
              <a:tblGrid>
                <a:gridCol w="679671"/>
                <a:gridCol w="2608012"/>
                <a:gridCol w="5322916"/>
              </a:tblGrid>
              <a:tr h="110045">
                <a:tc>
                  <a:txBody>
                    <a:bodyPr/>
                    <a:lstStyle/>
                    <a:p>
                      <a:pPr algn="ctr">
                        <a:lnSpc>
                          <a:spcPct val="100000"/>
                        </a:lnSpc>
                        <a:spcBef>
                          <a:spcPts val="0"/>
                        </a:spcBef>
                        <a:spcAft>
                          <a:spcPts val="0"/>
                        </a:spcAft>
                      </a:pPr>
                      <a:r>
                        <a:rPr lang="vi-VN" sz="1400" dirty="0">
                          <a:effectLst/>
                        </a:rPr>
                        <a:t>Môn học</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vi-VN" sz="1400" dirty="0">
                          <a:effectLst/>
                        </a:rPr>
                        <a:t>Tên bài</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vi-VN" sz="1400" dirty="0">
                          <a:effectLst/>
                        </a:rPr>
                        <a:t>Hình thức, nội dung lồng ghép</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29530">
                <a:tc rowSpan="4">
                  <a:txBody>
                    <a:bodyPr/>
                    <a:lstStyle/>
                    <a:p>
                      <a:pPr algn="ctr">
                        <a:lnSpc>
                          <a:spcPct val="100000"/>
                        </a:lnSpc>
                        <a:spcBef>
                          <a:spcPts val="0"/>
                        </a:spcBef>
                        <a:spcAft>
                          <a:spcPts val="0"/>
                        </a:spcAft>
                      </a:pPr>
                      <a:r>
                        <a:rPr lang="vi-VN" sz="1400" dirty="0">
                          <a:effectLst/>
                        </a:rPr>
                        <a:t>Ngữ văn T</a:t>
                      </a:r>
                      <a:r>
                        <a:rPr lang="en-US" sz="1400" dirty="0">
                          <a:effectLst/>
                        </a:rPr>
                        <a:t>1</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ct val="100000"/>
                        </a:lnSpc>
                        <a:spcBef>
                          <a:spcPts val="0"/>
                        </a:spcBef>
                        <a:spcAft>
                          <a:spcPts val="0"/>
                        </a:spcAft>
                      </a:pPr>
                      <a:r>
                        <a:rPr lang="vi-VN" sz="1400" dirty="0">
                          <a:effectLst/>
                        </a:rPr>
                        <a:t>Bài 1: Phong cách Hồ Chí </a:t>
                      </a:r>
                      <a:r>
                        <a:rPr lang="vi-VN" sz="1400" dirty="0" smtClean="0">
                          <a:effectLst/>
                        </a:rPr>
                        <a:t>Minh</a:t>
                      </a:r>
                      <a:r>
                        <a:rPr lang="en-US" sz="1400" baseline="0" dirty="0" smtClean="0">
                          <a:effectLst/>
                        </a:rPr>
                        <a:t> - </a:t>
                      </a:r>
                      <a:r>
                        <a:rPr lang="vi-VN" sz="1400" dirty="0" smtClean="0">
                          <a:effectLst/>
                        </a:rPr>
                        <a:t>Trang </a:t>
                      </a:r>
                      <a:r>
                        <a:rPr lang="vi-VN" sz="1400" dirty="0">
                          <a:effectLst/>
                        </a:rPr>
                        <a:t>5</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Giới thiệu một số hình ảnh về Chủ tịch Hồ Chí Minh</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33400">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2: Đấu tranh cho một thế giới hòa </a:t>
                      </a:r>
                      <a:r>
                        <a:rPr lang="vi-VN" sz="1400" kern="1200" dirty="0" smtClean="0">
                          <a:solidFill>
                            <a:schemeClr val="dk1"/>
                          </a:solidFill>
                          <a:effectLst/>
                          <a:latin typeface="+mn-lt"/>
                          <a:ea typeface="+mn-ea"/>
                          <a:cs typeface="+mn-cs"/>
                        </a:rPr>
                        <a:t>bình</a:t>
                      </a:r>
                      <a:r>
                        <a:rPr lang="en-US" sz="1400" kern="1200" dirty="0" smtClean="0">
                          <a:solidFill>
                            <a:schemeClr val="dk1"/>
                          </a:solidFill>
                          <a:effectLst/>
                          <a:latin typeface="+mn-lt"/>
                          <a:ea typeface="+mn-ea"/>
                          <a:cs typeface="+mn-cs"/>
                        </a:rPr>
                        <a:t> - </a:t>
                      </a:r>
                      <a:r>
                        <a:rPr lang="vi-VN" sz="1400" kern="1200" dirty="0" smtClean="0">
                          <a:solidFill>
                            <a:schemeClr val="dk1"/>
                          </a:solidFill>
                          <a:effectLst/>
                          <a:latin typeface="+mn-lt"/>
                          <a:ea typeface="+mn-ea"/>
                          <a:cs typeface="+mn-cs"/>
                        </a:rPr>
                        <a:t>Trang </a:t>
                      </a:r>
                      <a:r>
                        <a:rPr lang="vi-VN" sz="1400" kern="1200" dirty="0">
                          <a:solidFill>
                            <a:schemeClr val="dk1"/>
                          </a:solidFill>
                          <a:effectLst/>
                          <a:latin typeface="+mn-lt"/>
                          <a:ea typeface="+mn-ea"/>
                          <a:cs typeface="+mn-cs"/>
                        </a:rPr>
                        <a:t>17</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Lấy ví dụ về mức độ tàn phá của chiến tranh, của bom nguyên tử</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33400">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5: Trích đoạn Hoàng Lê nhất thống </a:t>
                      </a:r>
                      <a:r>
                        <a:rPr lang="vi-VN" sz="1400" kern="1200" dirty="0" smtClean="0">
                          <a:solidFill>
                            <a:schemeClr val="dk1"/>
                          </a:solidFill>
                          <a:effectLst/>
                          <a:latin typeface="+mn-lt"/>
                          <a:ea typeface="+mn-ea"/>
                          <a:cs typeface="+mn-cs"/>
                        </a:rPr>
                        <a:t>chí</a:t>
                      </a:r>
                      <a:r>
                        <a:rPr lang="en-US" sz="1400" kern="1200" dirty="0" smtClean="0">
                          <a:solidFill>
                            <a:schemeClr val="dk1"/>
                          </a:solidFill>
                          <a:effectLst/>
                          <a:latin typeface="+mn-lt"/>
                          <a:ea typeface="+mn-ea"/>
                          <a:cs typeface="+mn-cs"/>
                        </a:rPr>
                        <a:t> - </a:t>
                      </a:r>
                      <a:r>
                        <a:rPr lang="vi-VN" sz="1400" kern="1200" dirty="0" smtClean="0">
                          <a:solidFill>
                            <a:schemeClr val="dk1"/>
                          </a:solidFill>
                          <a:effectLst/>
                          <a:latin typeface="+mn-lt"/>
                          <a:ea typeface="+mn-ea"/>
                          <a:cs typeface="+mn-cs"/>
                        </a:rPr>
                        <a:t>Trang </a:t>
                      </a:r>
                      <a:r>
                        <a:rPr lang="vi-VN" sz="1400" kern="1200" dirty="0">
                          <a:solidFill>
                            <a:schemeClr val="dk1"/>
                          </a:solidFill>
                          <a:effectLst/>
                          <a:latin typeface="+mn-lt"/>
                          <a:ea typeface="+mn-ea"/>
                          <a:cs typeface="+mn-cs"/>
                        </a:rPr>
                        <a:t>64</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Hình ảnh bộ đội kéo pháo, dân công chở lương thực trong chiến dịch Điện Biên Phủ</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18160">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10: Bài thơ Đồng chí; Ti</a:t>
                      </a:r>
                      <a:r>
                        <a:rPr lang="en-US" sz="1400" kern="1200" dirty="0">
                          <a:solidFill>
                            <a:schemeClr val="dk1"/>
                          </a:solidFill>
                          <a:effectLst/>
                          <a:latin typeface="+mn-lt"/>
                          <a:ea typeface="+mn-ea"/>
                          <a:cs typeface="+mn-cs"/>
                        </a:rPr>
                        <a:t>ể</a:t>
                      </a:r>
                      <a:r>
                        <a:rPr lang="vi-VN" sz="1400" kern="1200" dirty="0">
                          <a:solidFill>
                            <a:schemeClr val="dk1"/>
                          </a:solidFill>
                          <a:effectLst/>
                          <a:latin typeface="+mn-lt"/>
                          <a:ea typeface="+mn-ea"/>
                          <a:cs typeface="+mn-cs"/>
                        </a:rPr>
                        <a:t>u đội xe không k</a:t>
                      </a:r>
                      <a:r>
                        <a:rPr lang="en-US" sz="1400" kern="1200" dirty="0">
                          <a:solidFill>
                            <a:schemeClr val="dk1"/>
                          </a:solidFill>
                          <a:effectLst/>
                          <a:latin typeface="+mn-lt"/>
                          <a:ea typeface="+mn-ea"/>
                          <a:cs typeface="+mn-cs"/>
                        </a:rPr>
                        <a:t>í</a:t>
                      </a:r>
                      <a:r>
                        <a:rPr lang="vi-VN" sz="1400" kern="1200" dirty="0" smtClean="0">
                          <a:solidFill>
                            <a:schemeClr val="dk1"/>
                          </a:solidFill>
                          <a:effectLst/>
                          <a:latin typeface="+mn-lt"/>
                          <a:ea typeface="+mn-ea"/>
                          <a:cs typeface="+mn-cs"/>
                        </a:rPr>
                        <a:t>nh</a:t>
                      </a:r>
                      <a:r>
                        <a:rPr lang="en-US" sz="1400" kern="1200" dirty="0" smtClean="0">
                          <a:solidFill>
                            <a:schemeClr val="dk1"/>
                          </a:solidFill>
                          <a:effectLst/>
                          <a:latin typeface="+mn-lt"/>
                          <a:ea typeface="+mn-ea"/>
                          <a:cs typeface="+mn-cs"/>
                        </a:rPr>
                        <a:t> - </a:t>
                      </a:r>
                      <a:r>
                        <a:rPr lang="vi-VN" sz="1400" kern="1200" dirty="0" smtClean="0">
                          <a:solidFill>
                            <a:schemeClr val="dk1"/>
                          </a:solidFill>
                          <a:effectLst/>
                          <a:latin typeface="+mn-lt"/>
                          <a:ea typeface="+mn-ea"/>
                          <a:cs typeface="+mn-cs"/>
                        </a:rPr>
                        <a:t>Trang </a:t>
                      </a:r>
                      <a:r>
                        <a:rPr lang="vi-VN" sz="1400" kern="1200" dirty="0">
                          <a:solidFill>
                            <a:schemeClr val="dk1"/>
                          </a:solidFill>
                          <a:effectLst/>
                          <a:latin typeface="+mn-lt"/>
                          <a:ea typeface="+mn-ea"/>
                          <a:cs typeface="+mn-cs"/>
                        </a:rPr>
                        <a:t>131</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Nêu những khó khăn vất vả và sáng tạo của bộ đội, công an và thanh niên xung phong trong chiến tranh</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8640">
                <a:tc rowSpan="2">
                  <a:txBody>
                    <a:bodyPr/>
                    <a:lstStyle/>
                    <a:p>
                      <a:pPr algn="ctr">
                        <a:lnSpc>
                          <a:spcPct val="100000"/>
                        </a:lnSpc>
                        <a:spcBef>
                          <a:spcPts val="0"/>
                        </a:spcBef>
                        <a:spcAft>
                          <a:spcPts val="0"/>
                        </a:spcAft>
                      </a:pPr>
                      <a:r>
                        <a:rPr lang="vi-VN" sz="1400" dirty="0">
                          <a:effectLst/>
                        </a:rPr>
                        <a:t>Ngữ Văn T2</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23: Viếng L</a:t>
                      </a:r>
                      <a:r>
                        <a:rPr lang="en-US" sz="1400" kern="1200" dirty="0">
                          <a:solidFill>
                            <a:schemeClr val="dk1"/>
                          </a:solidFill>
                          <a:effectLst/>
                          <a:latin typeface="+mn-lt"/>
                          <a:ea typeface="+mn-ea"/>
                          <a:cs typeface="+mn-cs"/>
                        </a:rPr>
                        <a:t>ă</a:t>
                      </a:r>
                      <a:r>
                        <a:rPr lang="vi-VN" sz="1400" kern="1200" dirty="0">
                          <a:solidFill>
                            <a:schemeClr val="dk1"/>
                          </a:solidFill>
                          <a:effectLst/>
                          <a:latin typeface="+mn-lt"/>
                          <a:ea typeface="+mn-ea"/>
                          <a:cs typeface="+mn-cs"/>
                        </a:rPr>
                        <a:t>ng Bác</a:t>
                      </a:r>
                      <a:endParaRPr lang="en-US" sz="1400" kern="1200" dirty="0">
                        <a:solidFill>
                          <a:schemeClr val="dk1"/>
                        </a:solidFill>
                        <a:effectLst/>
                        <a:latin typeface="+mn-lt"/>
                        <a:ea typeface="+mn-ea"/>
                        <a:cs typeface="+mn-cs"/>
                      </a:endParaRPr>
                    </a:p>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Trang 58</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Tình cảm của nhân dân ta và bè bạn khắp năm châu dành cho Chủ tịch Hồ Chí Minh</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33400">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28: Những ngôi sao xa xôi</a:t>
                      </a:r>
                      <a:endParaRPr lang="en-US" sz="1400" kern="1200" dirty="0">
                        <a:solidFill>
                          <a:schemeClr val="dk1"/>
                        </a:solidFill>
                        <a:effectLst/>
                        <a:latin typeface="+mn-lt"/>
                        <a:ea typeface="+mn-ea"/>
                        <a:cs typeface="+mn-cs"/>
                      </a:endParaRPr>
                    </a:p>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Trang 113</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Những tấm gương gan dạ, mưu trí, sáng tạo của thanh niên xung phong trong kháng chiến</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0677">
                <a:tc rowSpan="4">
                  <a:txBody>
                    <a:bodyPr/>
                    <a:lstStyle/>
                    <a:p>
                      <a:pPr algn="ctr">
                        <a:lnSpc>
                          <a:spcPct val="100000"/>
                        </a:lnSpc>
                        <a:spcBef>
                          <a:spcPts val="0"/>
                        </a:spcBef>
                        <a:spcAft>
                          <a:spcPts val="0"/>
                        </a:spcAft>
                      </a:pPr>
                      <a:r>
                        <a:rPr lang="vi-VN" sz="1400" dirty="0">
                          <a:effectLst/>
                        </a:rPr>
                        <a:t>Địa </a:t>
                      </a:r>
                      <a:r>
                        <a:rPr lang="en-US" sz="1400" dirty="0" err="1">
                          <a:effectLst/>
                        </a:rPr>
                        <a:t>lý</a:t>
                      </a:r>
                      <a:endParaRPr lang="en-US" sz="14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14: Giao thông vận tải và bưu ch</a:t>
                      </a:r>
                      <a:r>
                        <a:rPr lang="en-US" sz="1400" kern="1200" dirty="0">
                          <a:solidFill>
                            <a:schemeClr val="dk1"/>
                          </a:solidFill>
                          <a:effectLst/>
                          <a:latin typeface="+mn-lt"/>
                          <a:ea typeface="+mn-ea"/>
                          <a:cs typeface="+mn-cs"/>
                        </a:rPr>
                        <a:t>í</a:t>
                      </a:r>
                      <a:r>
                        <a:rPr lang="vi-VN" sz="1400" kern="1200" dirty="0">
                          <a:solidFill>
                            <a:schemeClr val="dk1"/>
                          </a:solidFill>
                          <a:effectLst/>
                          <a:latin typeface="+mn-lt"/>
                          <a:ea typeface="+mn-ea"/>
                          <a:cs typeface="+mn-cs"/>
                        </a:rPr>
                        <a:t>nh vi</a:t>
                      </a:r>
                      <a:r>
                        <a:rPr lang="en-US" sz="1400" kern="1200" dirty="0">
                          <a:solidFill>
                            <a:schemeClr val="dk1"/>
                          </a:solidFill>
                          <a:effectLst/>
                          <a:latin typeface="+mn-lt"/>
                          <a:ea typeface="+mn-ea"/>
                          <a:cs typeface="+mn-cs"/>
                        </a:rPr>
                        <a:t>ễ</a:t>
                      </a:r>
                      <a:r>
                        <a:rPr lang="vi-VN" sz="1400" kern="1200" dirty="0">
                          <a:solidFill>
                            <a:schemeClr val="dk1"/>
                          </a:solidFill>
                          <a:effectLst/>
                          <a:latin typeface="+mn-lt"/>
                          <a:ea typeface="+mn-ea"/>
                          <a:cs typeface="+mn-cs"/>
                        </a:rPr>
                        <a:t>n </a:t>
                      </a:r>
                      <a:r>
                        <a:rPr lang="vi-VN" sz="1400" kern="1200" dirty="0" smtClean="0">
                          <a:solidFill>
                            <a:schemeClr val="dk1"/>
                          </a:solidFill>
                          <a:effectLst/>
                          <a:latin typeface="+mn-lt"/>
                          <a:ea typeface="+mn-ea"/>
                          <a:cs typeface="+mn-cs"/>
                        </a:rPr>
                        <a:t>thông</a:t>
                      </a:r>
                      <a:r>
                        <a:rPr lang="en-US" sz="1400" kern="1200" dirty="0" smtClean="0">
                          <a:solidFill>
                            <a:schemeClr val="dk1"/>
                          </a:solidFill>
                          <a:effectLst/>
                          <a:latin typeface="+mn-lt"/>
                          <a:ea typeface="+mn-ea"/>
                          <a:cs typeface="+mn-cs"/>
                        </a:rPr>
                        <a:t> - </a:t>
                      </a:r>
                      <a:r>
                        <a:rPr lang="vi-VN" sz="1400" kern="1200" dirty="0" smtClean="0">
                          <a:solidFill>
                            <a:schemeClr val="dk1"/>
                          </a:solidFill>
                          <a:effectLst/>
                          <a:latin typeface="+mn-lt"/>
                          <a:ea typeface="+mn-ea"/>
                          <a:cs typeface="+mn-cs"/>
                        </a:rPr>
                        <a:t>Trang </a:t>
                      </a:r>
                      <a:r>
                        <a:rPr lang="vi-VN" sz="1400" kern="1200" dirty="0">
                          <a:solidFill>
                            <a:schemeClr val="dk1"/>
                          </a:solidFill>
                          <a:effectLst/>
                          <a:latin typeface="+mn-lt"/>
                          <a:ea typeface="+mn-ea"/>
                          <a:cs typeface="+mn-cs"/>
                        </a:rPr>
                        <a:t>50</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Ví dụ về giao thông vận tải và bưu chính viễn thông gắn với quốc phòng và an ninh</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10723">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38: Phát triển tổng hợp kinh tế và bảo vệ tài nguyên môi trường biển - đảo</a:t>
                      </a:r>
                      <a:endParaRPr lang="en-US" sz="1400" kern="1200" dirty="0">
                        <a:solidFill>
                          <a:schemeClr val="dk1"/>
                        </a:solidFill>
                        <a:effectLst/>
                        <a:latin typeface="+mn-lt"/>
                        <a:ea typeface="+mn-ea"/>
                        <a:cs typeface="+mn-cs"/>
                      </a:endParaRPr>
                    </a:p>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Trang 135</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Ví dụ để chứng minh phát triển kinh tế bi</a:t>
                      </a:r>
                      <a:r>
                        <a:rPr lang="en-US" sz="1400" kern="1200" dirty="0">
                          <a:solidFill>
                            <a:schemeClr val="dk1"/>
                          </a:solidFill>
                          <a:effectLst/>
                          <a:latin typeface="+mn-lt"/>
                          <a:ea typeface="+mn-ea"/>
                          <a:cs typeface="+mn-cs"/>
                        </a:rPr>
                        <a:t>ể</a:t>
                      </a:r>
                      <a:r>
                        <a:rPr lang="vi-VN" sz="1400" kern="1200" dirty="0">
                          <a:solidFill>
                            <a:schemeClr val="dk1"/>
                          </a:solidFill>
                          <a:effectLst/>
                          <a:latin typeface="+mn-lt"/>
                          <a:ea typeface="+mn-ea"/>
                          <a:cs typeface="+mn-cs"/>
                        </a:rPr>
                        <a:t>n phải gắn v</a:t>
                      </a:r>
                      <a:r>
                        <a:rPr lang="en-US" sz="1400" kern="1200" dirty="0">
                          <a:solidFill>
                            <a:schemeClr val="dk1"/>
                          </a:solidFill>
                          <a:effectLst/>
                          <a:latin typeface="+mn-lt"/>
                          <a:ea typeface="+mn-ea"/>
                          <a:cs typeface="+mn-cs"/>
                        </a:rPr>
                        <a:t>ớ</a:t>
                      </a:r>
                      <a:r>
                        <a:rPr lang="vi-VN" sz="1400" kern="1200" dirty="0">
                          <a:solidFill>
                            <a:schemeClr val="dk1"/>
                          </a:solidFill>
                          <a:effectLst/>
                          <a:latin typeface="+mn-lt"/>
                          <a:ea typeface="+mn-ea"/>
                          <a:cs typeface="+mn-cs"/>
                        </a:rPr>
                        <a:t>i nhiệm vụ quốc phòng và an ninh biển</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10723">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39 (Tiếp theo): Phát tr</a:t>
                      </a:r>
                      <a:r>
                        <a:rPr lang="en-US" sz="1400" kern="1200" dirty="0" err="1">
                          <a:solidFill>
                            <a:schemeClr val="dk1"/>
                          </a:solidFill>
                          <a:effectLst/>
                          <a:latin typeface="+mn-lt"/>
                          <a:ea typeface="+mn-ea"/>
                          <a:cs typeface="+mn-cs"/>
                        </a:rPr>
                        <a:t>iể</a:t>
                      </a:r>
                      <a:r>
                        <a:rPr lang="vi-VN" sz="1400" kern="1200" dirty="0">
                          <a:solidFill>
                            <a:schemeClr val="dk1"/>
                          </a:solidFill>
                          <a:effectLst/>
                          <a:latin typeface="+mn-lt"/>
                          <a:ea typeface="+mn-ea"/>
                          <a:cs typeface="+mn-cs"/>
                        </a:rPr>
                        <a:t>n tổng hợp kinh tế và bảo vệ tài nguyên môi trường biển - đảo</a:t>
                      </a:r>
                      <a:endParaRPr lang="en-US" sz="1400" kern="1200" dirty="0">
                        <a:solidFill>
                          <a:schemeClr val="dk1"/>
                        </a:solidFill>
                        <a:effectLst/>
                        <a:latin typeface="+mn-lt"/>
                        <a:ea typeface="+mn-ea"/>
                        <a:cs typeface="+mn-cs"/>
                      </a:endParaRPr>
                    </a:p>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Trang 140</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r>
              <a:tr h="510723">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400" kern="1200" dirty="0">
                          <a:solidFill>
                            <a:schemeClr val="dk1"/>
                          </a:solidFill>
                          <a:effectLst/>
                          <a:latin typeface="+mn-lt"/>
                          <a:ea typeface="+mn-ea"/>
                          <a:cs typeface="+mn-cs"/>
                        </a:rPr>
                        <a:t>Bài 40: Đ</a:t>
                      </a:r>
                      <a:r>
                        <a:rPr lang="en-US" sz="1400" kern="1200" dirty="0">
                          <a:solidFill>
                            <a:schemeClr val="dk1"/>
                          </a:solidFill>
                          <a:effectLst/>
                          <a:latin typeface="+mn-lt"/>
                          <a:ea typeface="+mn-ea"/>
                          <a:cs typeface="+mn-cs"/>
                        </a:rPr>
                        <a:t>á</a:t>
                      </a:r>
                      <a:r>
                        <a:rPr lang="vi-VN" sz="1400" kern="1200" dirty="0">
                          <a:solidFill>
                            <a:schemeClr val="dk1"/>
                          </a:solidFill>
                          <a:effectLst/>
                          <a:latin typeface="+mn-lt"/>
                          <a:ea typeface="+mn-ea"/>
                          <a:cs typeface="+mn-cs"/>
                        </a:rPr>
                        <a:t>nh giá tiềm năng kinh tế của các đảo ven bờ và tìm hi</a:t>
                      </a:r>
                      <a:r>
                        <a:rPr lang="en-US" sz="1400" kern="1200" dirty="0">
                          <a:solidFill>
                            <a:schemeClr val="dk1"/>
                          </a:solidFill>
                          <a:effectLst/>
                          <a:latin typeface="+mn-lt"/>
                          <a:ea typeface="+mn-ea"/>
                          <a:cs typeface="+mn-cs"/>
                        </a:rPr>
                        <a:t>ể</a:t>
                      </a:r>
                      <a:r>
                        <a:rPr lang="vi-VN" sz="1400" kern="1200" dirty="0">
                          <a:solidFill>
                            <a:schemeClr val="dk1"/>
                          </a:solidFill>
                          <a:effectLst/>
                          <a:latin typeface="+mn-lt"/>
                          <a:ea typeface="+mn-ea"/>
                          <a:cs typeface="+mn-cs"/>
                        </a:rPr>
                        <a:t>u về ngành công nghiệp dầu </a:t>
                      </a:r>
                      <a:r>
                        <a:rPr lang="vi-VN" sz="1400" kern="1200" dirty="0" smtClean="0">
                          <a:solidFill>
                            <a:schemeClr val="dk1"/>
                          </a:solidFill>
                          <a:effectLst/>
                          <a:latin typeface="+mn-lt"/>
                          <a:ea typeface="+mn-ea"/>
                          <a:cs typeface="+mn-cs"/>
                        </a:rPr>
                        <a:t>khí</a:t>
                      </a:r>
                      <a:r>
                        <a:rPr lang="en-US" sz="1400" kern="1200" dirty="0" smtClean="0">
                          <a:solidFill>
                            <a:schemeClr val="dk1"/>
                          </a:solidFill>
                          <a:effectLst/>
                          <a:latin typeface="+mn-lt"/>
                          <a:ea typeface="+mn-ea"/>
                          <a:cs typeface="+mn-cs"/>
                        </a:rPr>
                        <a:t> - </a:t>
                      </a:r>
                      <a:r>
                        <a:rPr lang="vi-VN" sz="1400" kern="1200" dirty="0" smtClean="0">
                          <a:solidFill>
                            <a:schemeClr val="dk1"/>
                          </a:solidFill>
                          <a:effectLst/>
                          <a:latin typeface="+mn-lt"/>
                          <a:ea typeface="+mn-ea"/>
                          <a:cs typeface="+mn-cs"/>
                        </a:rPr>
                        <a:t>Trang </a:t>
                      </a:r>
                      <a:r>
                        <a:rPr lang="vi-VN" sz="1400" kern="1200" dirty="0">
                          <a:solidFill>
                            <a:schemeClr val="dk1"/>
                          </a:solidFill>
                          <a:effectLst/>
                          <a:latin typeface="+mn-lt"/>
                          <a:ea typeface="+mn-ea"/>
                          <a:cs typeface="+mn-cs"/>
                        </a:rPr>
                        <a:t>144</a:t>
                      </a:r>
                      <a:endParaRPr lang="en-US" sz="14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r>
            </a:tbl>
          </a:graphicData>
        </a:graphic>
      </p:graphicFrame>
    </p:spTree>
    <p:extLst>
      <p:ext uri="{BB962C8B-B14F-4D97-AF65-F5344CB8AC3E}">
        <p14:creationId xmlns:p14="http://schemas.microsoft.com/office/powerpoint/2010/main" val="20503785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 name="Rectangle 1"/>
          <p:cNvSpPr>
            <a:spLocks noChangeArrowheads="1"/>
          </p:cNvSpPr>
          <p:nvPr/>
        </p:nvSpPr>
        <p:spPr bwMode="auto">
          <a:xfrm>
            <a:off x="3850933" y="0"/>
            <a:ext cx="96532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Lớp </a:t>
            </a:r>
            <a:r>
              <a:rPr kumimoji="0" lang="en-US"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9 </a:t>
            </a:r>
            <a:endParaRPr kumimoji="0" lang="vi-VN" sz="2000" b="0" i="0" u="sng"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57065202"/>
              </p:ext>
            </p:extLst>
          </p:nvPr>
        </p:nvGraphicFramePr>
        <p:xfrm>
          <a:off x="381000" y="609600"/>
          <a:ext cx="8305800" cy="6136529"/>
        </p:xfrm>
        <a:graphic>
          <a:graphicData uri="http://schemas.openxmlformats.org/drawingml/2006/table">
            <a:tbl>
              <a:tblPr>
                <a:tableStyleId>{5C22544A-7EE6-4342-B048-85BDC9FD1C3A}</a:tableStyleId>
              </a:tblPr>
              <a:tblGrid>
                <a:gridCol w="795540"/>
                <a:gridCol w="2633460"/>
                <a:gridCol w="4876800"/>
              </a:tblGrid>
              <a:tr h="396955">
                <a:tc>
                  <a:txBody>
                    <a:bodyPr/>
                    <a:lstStyle/>
                    <a:p>
                      <a:pPr algn="ctr">
                        <a:lnSpc>
                          <a:spcPct val="100000"/>
                        </a:lnSpc>
                        <a:spcBef>
                          <a:spcPts val="0"/>
                        </a:spcBef>
                        <a:spcAft>
                          <a:spcPts val="0"/>
                        </a:spcAft>
                      </a:pPr>
                      <a:r>
                        <a:rPr lang="vi-VN" sz="1500" dirty="0">
                          <a:effectLst/>
                        </a:rPr>
                        <a:t>Môn học</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vi-VN" sz="1500" dirty="0">
                          <a:effectLst/>
                        </a:rPr>
                        <a:t>Tên bài</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Bef>
                          <a:spcPts val="0"/>
                        </a:spcBef>
                        <a:spcAft>
                          <a:spcPts val="0"/>
                        </a:spcAft>
                      </a:pPr>
                      <a:r>
                        <a:rPr lang="vi-VN" sz="1500" dirty="0">
                          <a:effectLst/>
                        </a:rPr>
                        <a:t>Hình thức, nội dung lồng ghép</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6955">
                <a:tc rowSpan="8">
                  <a:txBody>
                    <a:bodyPr/>
                    <a:lstStyle/>
                    <a:p>
                      <a:pPr>
                        <a:lnSpc>
                          <a:spcPct val="100000"/>
                        </a:lnSpc>
                        <a:spcBef>
                          <a:spcPts val="0"/>
                        </a:spcBef>
                        <a:spcAft>
                          <a:spcPts val="0"/>
                        </a:spcAft>
                      </a:pPr>
                      <a:r>
                        <a:rPr lang="vi-VN" sz="1500">
                          <a:effectLst/>
                        </a:rPr>
                        <a:t>Giáo dục công dân</a:t>
                      </a:r>
                      <a:endParaRPr lang="en-US" sz="150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ct val="100000"/>
                        </a:lnSpc>
                        <a:spcBef>
                          <a:spcPts val="0"/>
                        </a:spcBef>
                        <a:spcAft>
                          <a:spcPts val="0"/>
                        </a:spcAft>
                      </a:pPr>
                      <a:r>
                        <a:rPr lang="vi-VN" sz="1500" dirty="0">
                          <a:effectLst/>
                        </a:rPr>
                        <a:t>Bài 3: Dân chủ và kỷ </a:t>
                      </a:r>
                      <a:r>
                        <a:rPr lang="vi-VN" sz="1500" dirty="0" smtClean="0">
                          <a:effectLst/>
                        </a:rPr>
                        <a:t>luật</a:t>
                      </a:r>
                      <a:r>
                        <a:rPr lang="en-US" sz="1500" baseline="0" dirty="0" smtClean="0">
                          <a:effectLst/>
                        </a:rPr>
                        <a:t> - </a:t>
                      </a:r>
                      <a:r>
                        <a:rPr lang="vi-VN" sz="1500" dirty="0" smtClean="0">
                          <a:effectLst/>
                        </a:rPr>
                        <a:t>Trang </a:t>
                      </a:r>
                      <a:r>
                        <a:rPr lang="vi-VN" sz="1500" dirty="0">
                          <a:effectLst/>
                        </a:rPr>
                        <a:t>9</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Ví dụ để chứng minh dân chủ phải có kỷ luật trong điều kiện xã hội hiện nay</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6955">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4: Bảo vệ hòa bình</a:t>
                      </a:r>
                      <a:endParaRPr lang="en-US" sz="1500" kern="1200" dirty="0">
                        <a:solidFill>
                          <a:schemeClr val="dk1"/>
                        </a:solidFill>
                        <a:effectLst/>
                        <a:latin typeface="+mn-lt"/>
                        <a:ea typeface="+mn-ea"/>
                        <a:cs typeface="+mn-cs"/>
                      </a:endParaRPr>
                    </a:p>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Trang 12</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Ví dụ chứng minh có môi trường hòa bình mới phát triển kinh tế để xây dựng và bảo vệ Tổ quốc</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81774">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7: K</a:t>
                      </a:r>
                      <a:r>
                        <a:rPr lang="en-US" sz="1500" kern="1200" dirty="0">
                          <a:solidFill>
                            <a:schemeClr val="dk1"/>
                          </a:solidFill>
                          <a:effectLst/>
                          <a:latin typeface="+mn-lt"/>
                          <a:ea typeface="+mn-ea"/>
                          <a:cs typeface="+mn-cs"/>
                        </a:rPr>
                        <a:t>ế </a:t>
                      </a:r>
                      <a:r>
                        <a:rPr lang="vi-VN" sz="1500" kern="1200" dirty="0">
                          <a:solidFill>
                            <a:schemeClr val="dk1"/>
                          </a:solidFill>
                          <a:effectLst/>
                          <a:latin typeface="+mn-lt"/>
                          <a:ea typeface="+mn-ea"/>
                          <a:cs typeface="+mn-cs"/>
                        </a:rPr>
                        <a:t>thừa và phát huy truyền th</a:t>
                      </a:r>
                      <a:r>
                        <a:rPr lang="en-US" sz="1500" kern="1200" dirty="0">
                          <a:solidFill>
                            <a:schemeClr val="dk1"/>
                          </a:solidFill>
                          <a:effectLst/>
                          <a:latin typeface="+mn-lt"/>
                          <a:ea typeface="+mn-ea"/>
                          <a:cs typeface="+mn-cs"/>
                        </a:rPr>
                        <a:t>ố</a:t>
                      </a:r>
                      <a:r>
                        <a:rPr lang="vi-VN" sz="1500" kern="1200" dirty="0">
                          <a:solidFill>
                            <a:schemeClr val="dk1"/>
                          </a:solidFill>
                          <a:effectLst/>
                          <a:latin typeface="+mn-lt"/>
                          <a:ea typeface="+mn-ea"/>
                          <a:cs typeface="+mn-cs"/>
                        </a:rPr>
                        <a:t>ng tốt đẹp của dân </a:t>
                      </a:r>
                      <a:r>
                        <a:rPr lang="vi-VN" sz="1500" kern="1200" dirty="0" smtClean="0">
                          <a:solidFill>
                            <a:schemeClr val="dk1"/>
                          </a:solidFill>
                          <a:effectLst/>
                          <a:latin typeface="+mn-lt"/>
                          <a:ea typeface="+mn-ea"/>
                          <a:cs typeface="+mn-cs"/>
                        </a:rPr>
                        <a:t>tộc</a:t>
                      </a:r>
                      <a:r>
                        <a:rPr lang="en-US" sz="1500" kern="1200" dirty="0" smtClean="0">
                          <a:solidFill>
                            <a:schemeClr val="dk1"/>
                          </a:solidFill>
                          <a:effectLst/>
                          <a:latin typeface="+mn-lt"/>
                          <a:ea typeface="+mn-ea"/>
                          <a:cs typeface="+mn-cs"/>
                        </a:rPr>
                        <a:t> - </a:t>
                      </a:r>
                      <a:r>
                        <a:rPr lang="vi-VN" sz="1500" kern="1200" dirty="0" smtClean="0">
                          <a:solidFill>
                            <a:schemeClr val="dk1"/>
                          </a:solidFill>
                          <a:effectLst/>
                          <a:latin typeface="+mn-lt"/>
                          <a:ea typeface="+mn-ea"/>
                          <a:cs typeface="+mn-cs"/>
                        </a:rPr>
                        <a:t>Trang </a:t>
                      </a:r>
                      <a:r>
                        <a:rPr lang="vi-VN" sz="1500" kern="1200" dirty="0">
                          <a:solidFill>
                            <a:schemeClr val="dk1"/>
                          </a:solidFill>
                          <a:effectLst/>
                          <a:latin typeface="+mn-lt"/>
                          <a:ea typeface="+mn-ea"/>
                          <a:cs typeface="+mn-cs"/>
                        </a:rPr>
                        <a:t>23</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Những tấm gương về truyền thống yêu nước qua các thời kỳ chiến đấu và bảo vệ Tổ quốc</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6955">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10: Lí tưởng sống của thanh </a:t>
                      </a:r>
                      <a:r>
                        <a:rPr lang="vi-VN" sz="1500" kern="1200" dirty="0" smtClean="0">
                          <a:solidFill>
                            <a:schemeClr val="dk1"/>
                          </a:solidFill>
                          <a:effectLst/>
                          <a:latin typeface="+mn-lt"/>
                          <a:ea typeface="+mn-ea"/>
                          <a:cs typeface="+mn-cs"/>
                        </a:rPr>
                        <a:t>niên</a:t>
                      </a:r>
                      <a:r>
                        <a:rPr lang="en-US" sz="1500" kern="1200" dirty="0" smtClean="0">
                          <a:solidFill>
                            <a:schemeClr val="dk1"/>
                          </a:solidFill>
                          <a:effectLst/>
                          <a:latin typeface="+mn-lt"/>
                          <a:ea typeface="+mn-ea"/>
                          <a:cs typeface="+mn-cs"/>
                        </a:rPr>
                        <a:t> - </a:t>
                      </a:r>
                      <a:r>
                        <a:rPr lang="vi-VN" sz="1500" kern="1200" dirty="0" smtClean="0">
                          <a:solidFill>
                            <a:schemeClr val="dk1"/>
                          </a:solidFill>
                          <a:effectLst/>
                          <a:latin typeface="+mn-lt"/>
                          <a:ea typeface="+mn-ea"/>
                          <a:cs typeface="+mn-cs"/>
                        </a:rPr>
                        <a:t>Trang </a:t>
                      </a:r>
                      <a:r>
                        <a:rPr lang="vi-VN" sz="1500" kern="1200" dirty="0">
                          <a:solidFill>
                            <a:schemeClr val="dk1"/>
                          </a:solidFill>
                          <a:effectLst/>
                          <a:latin typeface="+mn-lt"/>
                          <a:ea typeface="+mn-ea"/>
                          <a:cs typeface="+mn-cs"/>
                        </a:rPr>
                        <a:t>34</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Kể chuyện về những tấm gương các anh hùng liệt sĩ đã cống hiến cả cuộc đời mình cho cách mạng</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81774">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15: V</a:t>
                      </a:r>
                      <a:r>
                        <a:rPr lang="en-US" sz="1500" kern="1200" dirty="0">
                          <a:solidFill>
                            <a:schemeClr val="dk1"/>
                          </a:solidFill>
                          <a:effectLst/>
                          <a:latin typeface="+mn-lt"/>
                          <a:ea typeface="+mn-ea"/>
                          <a:cs typeface="+mn-cs"/>
                        </a:rPr>
                        <a:t>i </a:t>
                      </a:r>
                      <a:r>
                        <a:rPr lang="vi-VN" sz="1500" kern="1200" dirty="0">
                          <a:solidFill>
                            <a:schemeClr val="dk1"/>
                          </a:solidFill>
                          <a:effectLst/>
                          <a:latin typeface="+mn-lt"/>
                          <a:ea typeface="+mn-ea"/>
                          <a:cs typeface="+mn-cs"/>
                        </a:rPr>
                        <a:t>phạm pháp luật và trách nhiệm pháp </a:t>
                      </a:r>
                      <a:r>
                        <a:rPr lang="en-US" sz="1500" kern="1200" dirty="0" err="1">
                          <a:solidFill>
                            <a:schemeClr val="dk1"/>
                          </a:solidFill>
                          <a:effectLst/>
                          <a:latin typeface="+mn-lt"/>
                          <a:ea typeface="+mn-ea"/>
                          <a:cs typeface="+mn-cs"/>
                        </a:rPr>
                        <a:t>lý</a:t>
                      </a:r>
                      <a:r>
                        <a:rPr lang="en-US" sz="1500" kern="1200" dirty="0">
                          <a:solidFill>
                            <a:schemeClr val="dk1"/>
                          </a:solidFill>
                          <a:effectLst/>
                          <a:latin typeface="+mn-lt"/>
                          <a:ea typeface="+mn-ea"/>
                          <a:cs typeface="+mn-cs"/>
                        </a:rPr>
                        <a:t> </a:t>
                      </a:r>
                      <a:r>
                        <a:rPr lang="vi-VN" sz="1500" kern="1200" dirty="0">
                          <a:solidFill>
                            <a:schemeClr val="dk1"/>
                          </a:solidFill>
                          <a:effectLst/>
                          <a:latin typeface="+mn-lt"/>
                          <a:ea typeface="+mn-ea"/>
                          <a:cs typeface="+mn-cs"/>
                        </a:rPr>
                        <a:t>của công </a:t>
                      </a:r>
                      <a:r>
                        <a:rPr lang="vi-VN" sz="1500" kern="1200" dirty="0" smtClean="0">
                          <a:solidFill>
                            <a:schemeClr val="dk1"/>
                          </a:solidFill>
                          <a:effectLst/>
                          <a:latin typeface="+mn-lt"/>
                          <a:ea typeface="+mn-ea"/>
                          <a:cs typeface="+mn-cs"/>
                        </a:rPr>
                        <a:t>dân</a:t>
                      </a:r>
                      <a:r>
                        <a:rPr lang="en-US" sz="1500" kern="1200" dirty="0" smtClean="0">
                          <a:solidFill>
                            <a:schemeClr val="dk1"/>
                          </a:solidFill>
                          <a:effectLst/>
                          <a:latin typeface="+mn-lt"/>
                          <a:ea typeface="+mn-ea"/>
                          <a:cs typeface="+mn-cs"/>
                        </a:rPr>
                        <a:t> - </a:t>
                      </a:r>
                      <a:r>
                        <a:rPr lang="vi-VN" sz="1500" kern="1200" dirty="0" smtClean="0">
                          <a:solidFill>
                            <a:schemeClr val="dk1"/>
                          </a:solidFill>
                          <a:effectLst/>
                          <a:latin typeface="+mn-lt"/>
                          <a:ea typeface="+mn-ea"/>
                          <a:cs typeface="+mn-cs"/>
                        </a:rPr>
                        <a:t>Trang </a:t>
                      </a:r>
                      <a:r>
                        <a:rPr lang="vi-VN" sz="1500" kern="1200" dirty="0">
                          <a:solidFill>
                            <a:schemeClr val="dk1"/>
                          </a:solidFill>
                          <a:effectLst/>
                          <a:latin typeface="+mn-lt"/>
                          <a:ea typeface="+mn-ea"/>
                          <a:cs typeface="+mn-cs"/>
                        </a:rPr>
                        <a:t>52</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Lấy các ví dụ chứng minh khi công dân vi phạm thì chịu trách nhiệm như thế nào</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81774">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16: Quyền tham gia quản </a:t>
                      </a:r>
                      <a:r>
                        <a:rPr lang="en-US" sz="1500" kern="1200" dirty="0" err="1">
                          <a:solidFill>
                            <a:schemeClr val="dk1"/>
                          </a:solidFill>
                          <a:effectLst/>
                          <a:latin typeface="+mn-lt"/>
                          <a:ea typeface="+mn-ea"/>
                          <a:cs typeface="+mn-cs"/>
                        </a:rPr>
                        <a:t>lý</a:t>
                      </a:r>
                      <a:r>
                        <a:rPr lang="en-US" sz="1500" kern="1200" dirty="0">
                          <a:solidFill>
                            <a:schemeClr val="dk1"/>
                          </a:solidFill>
                          <a:effectLst/>
                          <a:latin typeface="+mn-lt"/>
                          <a:ea typeface="+mn-ea"/>
                          <a:cs typeface="+mn-cs"/>
                        </a:rPr>
                        <a:t> </a:t>
                      </a:r>
                      <a:r>
                        <a:rPr lang="vi-VN" sz="1500" kern="1200" dirty="0">
                          <a:solidFill>
                            <a:schemeClr val="dk1"/>
                          </a:solidFill>
                          <a:effectLst/>
                          <a:latin typeface="+mn-lt"/>
                          <a:ea typeface="+mn-ea"/>
                          <a:cs typeface="+mn-cs"/>
                        </a:rPr>
                        <a:t>nhà nước, quản lý xã hội của công dân</a:t>
                      </a:r>
                      <a:endParaRPr lang="en-US" sz="1500" kern="1200" dirty="0">
                        <a:solidFill>
                          <a:schemeClr val="dk1"/>
                        </a:solidFill>
                        <a:effectLst/>
                        <a:latin typeface="+mn-lt"/>
                        <a:ea typeface="+mn-ea"/>
                        <a:cs typeface="+mn-cs"/>
                      </a:endParaRPr>
                    </a:p>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Trang 57</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Lấy các ví dụ về dân chủ của công dân trong đó có học sinh</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49456">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17: Nghĩa vụ bảo vệ T</a:t>
                      </a:r>
                      <a:r>
                        <a:rPr lang="en-US" sz="1500" kern="1200" dirty="0">
                          <a:solidFill>
                            <a:schemeClr val="dk1"/>
                          </a:solidFill>
                          <a:effectLst/>
                          <a:latin typeface="+mn-lt"/>
                          <a:ea typeface="+mn-ea"/>
                          <a:cs typeface="+mn-cs"/>
                        </a:rPr>
                        <a:t>ổ </a:t>
                      </a:r>
                      <a:r>
                        <a:rPr lang="vi-VN" sz="1500" kern="1200" dirty="0" smtClean="0">
                          <a:solidFill>
                            <a:schemeClr val="dk1"/>
                          </a:solidFill>
                          <a:effectLst/>
                          <a:latin typeface="+mn-lt"/>
                          <a:ea typeface="+mn-ea"/>
                          <a:cs typeface="+mn-cs"/>
                        </a:rPr>
                        <a:t>quốc</a:t>
                      </a:r>
                      <a:r>
                        <a:rPr lang="en-US" sz="1500" kern="1200" dirty="0" smtClean="0">
                          <a:solidFill>
                            <a:schemeClr val="dk1"/>
                          </a:solidFill>
                          <a:effectLst/>
                          <a:latin typeface="+mn-lt"/>
                          <a:ea typeface="+mn-ea"/>
                          <a:cs typeface="+mn-cs"/>
                        </a:rPr>
                        <a:t> - </a:t>
                      </a:r>
                      <a:r>
                        <a:rPr lang="vi-VN" sz="1500" kern="1200" dirty="0" smtClean="0">
                          <a:solidFill>
                            <a:schemeClr val="dk1"/>
                          </a:solidFill>
                          <a:effectLst/>
                          <a:latin typeface="+mn-lt"/>
                          <a:ea typeface="+mn-ea"/>
                          <a:cs typeface="+mn-cs"/>
                        </a:rPr>
                        <a:t>Trang </a:t>
                      </a:r>
                      <a:r>
                        <a:rPr lang="vi-VN" sz="1500" kern="1200" dirty="0">
                          <a:solidFill>
                            <a:schemeClr val="dk1"/>
                          </a:solidFill>
                          <a:effectLst/>
                          <a:latin typeface="+mn-lt"/>
                          <a:ea typeface="+mn-ea"/>
                          <a:cs typeface="+mn-cs"/>
                        </a:rPr>
                        <a:t>61</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Trách nhiệm và nghĩa vụ của học sinh trong sự nghiệp bảo vệ </a:t>
                      </a:r>
                      <a:r>
                        <a:rPr lang="en-US" sz="1500" kern="1200" dirty="0" err="1">
                          <a:solidFill>
                            <a:schemeClr val="dk1"/>
                          </a:solidFill>
                          <a:effectLst/>
                          <a:latin typeface="+mn-lt"/>
                          <a:ea typeface="+mn-ea"/>
                          <a:cs typeface="+mn-cs"/>
                        </a:rPr>
                        <a:t>tổ</a:t>
                      </a:r>
                      <a:r>
                        <a:rPr lang="vi-VN" sz="1500" kern="1200" dirty="0">
                          <a:solidFill>
                            <a:schemeClr val="dk1"/>
                          </a:solidFill>
                          <a:effectLst/>
                          <a:latin typeface="+mn-lt"/>
                          <a:ea typeface="+mn-ea"/>
                          <a:cs typeface="+mn-cs"/>
                        </a:rPr>
                        <a:t> qu</a:t>
                      </a:r>
                      <a:r>
                        <a:rPr lang="en-US" sz="1500" kern="1200" dirty="0">
                          <a:solidFill>
                            <a:schemeClr val="dk1"/>
                          </a:solidFill>
                          <a:effectLst/>
                          <a:latin typeface="+mn-lt"/>
                          <a:ea typeface="+mn-ea"/>
                          <a:cs typeface="+mn-cs"/>
                        </a:rPr>
                        <a:t>ố</a:t>
                      </a:r>
                      <a:r>
                        <a:rPr lang="vi-VN" sz="1500" kern="1200" dirty="0">
                          <a:solidFill>
                            <a:schemeClr val="dk1"/>
                          </a:solidFill>
                          <a:effectLst/>
                          <a:latin typeface="+mn-lt"/>
                          <a:ea typeface="+mn-ea"/>
                          <a:cs typeface="+mn-cs"/>
                        </a:rPr>
                        <a:t>c</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81774">
                <a:tc vMerge="1">
                  <a:txBody>
                    <a:bodyPr/>
                    <a:lstStyle/>
                    <a:p>
                      <a:endParaRPr lang="en-US"/>
                    </a:p>
                  </a:txBody>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Bài 18: Sống và làm việc theo pháp </a:t>
                      </a:r>
                      <a:r>
                        <a:rPr lang="vi-VN" sz="1500" kern="1200" dirty="0" smtClean="0">
                          <a:solidFill>
                            <a:schemeClr val="dk1"/>
                          </a:solidFill>
                          <a:effectLst/>
                          <a:latin typeface="+mn-lt"/>
                          <a:ea typeface="+mn-ea"/>
                          <a:cs typeface="+mn-cs"/>
                        </a:rPr>
                        <a:t>luật</a:t>
                      </a:r>
                      <a:r>
                        <a:rPr lang="en-US" sz="1500" kern="1200" dirty="0" smtClean="0">
                          <a:solidFill>
                            <a:schemeClr val="dk1"/>
                          </a:solidFill>
                          <a:effectLst/>
                          <a:latin typeface="+mn-lt"/>
                          <a:ea typeface="+mn-ea"/>
                          <a:cs typeface="+mn-cs"/>
                        </a:rPr>
                        <a:t> - </a:t>
                      </a:r>
                      <a:r>
                        <a:rPr lang="en-US" sz="1500" kern="1200" dirty="0" err="1" smtClean="0">
                          <a:solidFill>
                            <a:schemeClr val="dk1"/>
                          </a:solidFill>
                          <a:effectLst/>
                          <a:latin typeface="+mn-lt"/>
                          <a:ea typeface="+mn-ea"/>
                          <a:cs typeface="+mn-cs"/>
                        </a:rPr>
                        <a:t>Trang</a:t>
                      </a:r>
                      <a:r>
                        <a:rPr lang="en-US" sz="1500" kern="1200" dirty="0" smtClean="0">
                          <a:solidFill>
                            <a:schemeClr val="dk1"/>
                          </a:solidFill>
                          <a:effectLst/>
                          <a:latin typeface="+mn-lt"/>
                          <a:ea typeface="+mn-ea"/>
                          <a:cs typeface="+mn-cs"/>
                        </a:rPr>
                        <a:t> </a:t>
                      </a:r>
                      <a:r>
                        <a:rPr lang="en-US" sz="1500" kern="1200" dirty="0">
                          <a:solidFill>
                            <a:schemeClr val="dk1"/>
                          </a:solidFill>
                          <a:effectLst/>
                          <a:latin typeface="+mn-lt"/>
                          <a:ea typeface="+mn-ea"/>
                          <a:cs typeface="+mn-cs"/>
                        </a:rPr>
                        <a:t>66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Lấy ví dụ để khẳng định mọi công dân và học sinh đều phải tuân thủ theo Hiến pháp và pháp luật</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58546">
                <a:tc>
                  <a:txBody>
                    <a:bodyPr/>
                    <a:lstStyle/>
                    <a:p>
                      <a:pPr>
                        <a:lnSpc>
                          <a:spcPct val="100000"/>
                        </a:lnSpc>
                        <a:spcBef>
                          <a:spcPts val="0"/>
                        </a:spcBef>
                        <a:spcAft>
                          <a:spcPts val="0"/>
                        </a:spcAft>
                      </a:pPr>
                      <a:r>
                        <a:rPr lang="vi-VN" sz="1500">
                          <a:effectLst/>
                        </a:rPr>
                        <a:t>Âm nhạc và Mĩ thuật</a:t>
                      </a:r>
                      <a:endParaRPr lang="en-US" sz="150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Phần Phụ lục: Một số bài hát có th</a:t>
                      </a:r>
                      <a:r>
                        <a:rPr lang="en-US" sz="1500" kern="1200" dirty="0">
                          <a:solidFill>
                            <a:schemeClr val="dk1"/>
                          </a:solidFill>
                          <a:effectLst/>
                          <a:latin typeface="+mn-lt"/>
                          <a:ea typeface="+mn-ea"/>
                          <a:cs typeface="+mn-cs"/>
                        </a:rPr>
                        <a:t>ể</a:t>
                      </a:r>
                      <a:r>
                        <a:rPr lang="vi-VN" sz="1500" kern="1200" dirty="0">
                          <a:solidFill>
                            <a:schemeClr val="dk1"/>
                          </a:solidFill>
                          <a:effectLst/>
                          <a:latin typeface="+mn-lt"/>
                          <a:ea typeface="+mn-ea"/>
                          <a:cs typeface="+mn-cs"/>
                        </a:rPr>
                        <a:t> b</a:t>
                      </a:r>
                      <a:r>
                        <a:rPr lang="en-US" sz="1500" kern="1200" dirty="0">
                          <a:solidFill>
                            <a:schemeClr val="dk1"/>
                          </a:solidFill>
                          <a:effectLst/>
                          <a:latin typeface="+mn-lt"/>
                          <a:ea typeface="+mn-ea"/>
                          <a:cs typeface="+mn-cs"/>
                        </a:rPr>
                        <a:t>ổ </a:t>
                      </a:r>
                      <a:r>
                        <a:rPr lang="vi-VN" sz="1500" kern="1200" dirty="0">
                          <a:solidFill>
                            <a:schemeClr val="dk1"/>
                          </a:solidFill>
                          <a:effectLst/>
                          <a:latin typeface="+mn-lt"/>
                          <a:ea typeface="+mn-ea"/>
                          <a:cs typeface="+mn-cs"/>
                        </a:rPr>
                        <a:t>sung, thay thế hoặc d</a:t>
                      </a:r>
                      <a:r>
                        <a:rPr lang="en-US" sz="1500" kern="1200" dirty="0">
                          <a:solidFill>
                            <a:schemeClr val="dk1"/>
                          </a:solidFill>
                          <a:effectLst/>
                          <a:latin typeface="+mn-lt"/>
                          <a:ea typeface="+mn-ea"/>
                          <a:cs typeface="+mn-cs"/>
                        </a:rPr>
                        <a:t>ù</a:t>
                      </a:r>
                      <a:r>
                        <a:rPr lang="vi-VN" sz="1500" kern="1200" dirty="0">
                          <a:solidFill>
                            <a:schemeClr val="dk1"/>
                          </a:solidFill>
                          <a:effectLst/>
                          <a:latin typeface="+mn-lt"/>
                          <a:ea typeface="+mn-ea"/>
                          <a:cs typeface="+mn-cs"/>
                        </a:rPr>
                        <a:t>ng cho ngoại kh</a:t>
                      </a:r>
                      <a:r>
                        <a:rPr lang="en-US" sz="1500" kern="1200" dirty="0">
                          <a:solidFill>
                            <a:schemeClr val="dk1"/>
                          </a:solidFill>
                          <a:effectLst/>
                          <a:latin typeface="+mn-lt"/>
                          <a:ea typeface="+mn-ea"/>
                          <a:cs typeface="+mn-cs"/>
                        </a:rPr>
                        <a:t>ó</a:t>
                      </a:r>
                      <a:r>
                        <a:rPr lang="vi-VN" sz="1500" kern="1200" dirty="0">
                          <a:solidFill>
                            <a:schemeClr val="dk1"/>
                          </a:solidFill>
                          <a:effectLst/>
                          <a:latin typeface="+mn-lt"/>
                          <a:ea typeface="+mn-ea"/>
                          <a:cs typeface="+mn-cs"/>
                        </a:rPr>
                        <a:t>a</a:t>
                      </a:r>
                      <a:endParaRPr lang="en-US" sz="1500" kern="1200" dirty="0">
                        <a:solidFill>
                          <a:schemeClr val="dk1"/>
                        </a:solidFill>
                        <a:effectLst/>
                        <a:latin typeface="+mn-lt"/>
                        <a:ea typeface="+mn-ea"/>
                        <a:cs typeface="+mn-cs"/>
                      </a:endParaRPr>
                    </a:p>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Trang 45</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gn="l" defTabSz="914400" rtl="0" eaLnBrk="1" latinLnBrk="0" hangingPunct="1">
                        <a:lnSpc>
                          <a:spcPct val="100000"/>
                        </a:lnSpc>
                        <a:spcBef>
                          <a:spcPts val="0"/>
                        </a:spcBef>
                        <a:spcAft>
                          <a:spcPts val="0"/>
                        </a:spcAft>
                      </a:pPr>
                      <a:r>
                        <a:rPr lang="vi-VN" sz="1500" kern="1200" dirty="0">
                          <a:solidFill>
                            <a:schemeClr val="dk1"/>
                          </a:solidFill>
                          <a:effectLst/>
                          <a:latin typeface="+mn-lt"/>
                          <a:ea typeface="+mn-ea"/>
                          <a:cs typeface="+mn-cs"/>
                        </a:rPr>
                        <a:t>Ôn tập một số bài hát đã học: “Vì nhân dân quên mình”, “Bác vẫn cùng chúng cháu hành quân”, “Hát mãi khúc quân hành”, “Giải phóng Điện Biên” và một số bài hát về truyền thống công an như: “Chúng ta là chiến sĩ Công an”, “Bài ca người Công an”...</a:t>
                      </a:r>
                      <a:endParaRPr lang="en-US" sz="15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9787265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Rectangle 1"/>
          <p:cNvSpPr>
            <a:spLocks noChangeArrowheads="1"/>
          </p:cNvSpPr>
          <p:nvPr/>
        </p:nvSpPr>
        <p:spPr bwMode="auto">
          <a:xfrm>
            <a:off x="100652" y="241875"/>
            <a:ext cx="8586148" cy="60939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FF0000"/>
                </a:solidFill>
                <a:effectLst/>
                <a:latin typeface="Times New Roman" pitchFamily="18" charset="0"/>
                <a:ea typeface="Times New Roman" pitchFamily="18" charset="0"/>
                <a:cs typeface="Arial" pitchFamily="34" charset="0"/>
              </a:rPr>
              <a:t>VI. TỔ</a:t>
            </a:r>
            <a:r>
              <a:rPr kumimoji="0" lang="en-US" sz="3200" b="1" i="0" u="none" strike="noStrike" cap="none" normalizeH="0" dirty="0" smtClean="0">
                <a:ln>
                  <a:noFill/>
                </a:ln>
                <a:solidFill>
                  <a:srgbClr val="FF0000"/>
                </a:solidFill>
                <a:effectLst/>
                <a:latin typeface="Times New Roman" pitchFamily="18" charset="0"/>
                <a:ea typeface="Times New Roman" pitchFamily="18" charset="0"/>
                <a:cs typeface="Arial" pitchFamily="34" charset="0"/>
              </a:rPr>
              <a:t> CHỨC THỰC HIỆN </a:t>
            </a:r>
            <a:r>
              <a:rPr lang="en-US" sz="3200" b="1" dirty="0">
                <a:latin typeface="Times New Roman" pitchFamily="18" charset="0"/>
                <a:ea typeface="Times New Roman" pitchFamily="18" charset="0"/>
                <a:cs typeface="Arial" pitchFamily="34" charset="0"/>
              </a:rPr>
              <a:t>(</a:t>
            </a:r>
            <a:r>
              <a:rPr kumimoji="0" lang="vi-VN"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Đ</a:t>
            </a:r>
            <a:r>
              <a:rPr kumimoji="0" lang="vi-VN" b="1"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iều 5. Tổ chức thực hiện</a:t>
            </a:r>
            <a:r>
              <a:rPr kumimoji="0" lang="en-US" b="1"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smtClean="0" bmk="">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sz="2000" b="0" i="0" u="none" strike="noStrike" cap="none" normalizeH="0" dirty="0" smtClean="0" bmk="">
                <a:ln>
                  <a:noFill/>
                </a:ln>
                <a:solidFill>
                  <a:schemeClr val="tx1"/>
                </a:solidFill>
                <a:effectLst/>
                <a:latin typeface="Arial" pitchFamily="34" charset="0"/>
                <a:ea typeface="Times New Roman" pitchFamily="18" charset="0"/>
                <a:cs typeface="Arial" pitchFamily="34" charset="0"/>
              </a:rPr>
              <a:t>1. Trên cơ sở mục tiêu và nội dung bài học, giáo viên cấp ti</a:t>
            </a:r>
            <a:r>
              <a:rPr kumimoji="0" lang="en-US" sz="2000" b="0" i="0" u="none" strike="noStrike" cap="none" normalizeH="0" dirty="0" smtClean="0" bmk="">
                <a:ln>
                  <a:noFill/>
                </a:ln>
                <a:solidFill>
                  <a:schemeClr val="tx1"/>
                </a:solidFill>
                <a:effectLst/>
                <a:latin typeface="Arial" pitchFamily="34" charset="0"/>
                <a:ea typeface="Times New Roman" pitchFamily="18" charset="0"/>
                <a:cs typeface="Arial" pitchFamily="34" charset="0"/>
              </a:rPr>
              <a:t>ể</a:t>
            </a:r>
            <a:r>
              <a:rPr kumimoji="0" lang="vi-VN" sz="2000" b="0" i="0" u="none" strike="noStrike" cap="none" normalizeH="0" dirty="0" smtClean="0" bmk="">
                <a:ln>
                  <a:noFill/>
                </a:ln>
                <a:solidFill>
                  <a:schemeClr val="tx1"/>
                </a:solidFill>
                <a:effectLst/>
                <a:latin typeface="Arial" pitchFamily="34" charset="0"/>
                <a:ea typeface="Times New Roman" pitchFamily="18" charset="0"/>
                <a:cs typeface="Arial" pitchFamily="34" charset="0"/>
              </a:rPr>
              <a:t>u học l</a:t>
            </a:r>
            <a:r>
              <a:rPr kumimoji="0" lang="en-US" sz="2000" b="0" i="0" u="none" strike="noStrike" cap="none" normalizeH="0" dirty="0" smtClean="0" bmk="">
                <a:ln>
                  <a:noFill/>
                </a:ln>
                <a:solidFill>
                  <a:schemeClr val="tx1"/>
                </a:solidFill>
                <a:effectLst/>
                <a:latin typeface="Arial" pitchFamily="34" charset="0"/>
                <a:ea typeface="Times New Roman" pitchFamily="18" charset="0"/>
                <a:cs typeface="Arial" pitchFamily="34" charset="0"/>
              </a:rPr>
              <a:t>ồ</a:t>
            </a:r>
            <a:r>
              <a:rPr kumimoji="0" lang="vi-VN" sz="2000" b="0" i="0" u="none" strike="noStrike" cap="none" normalizeH="0" dirty="0" smtClean="0" bmk="">
                <a:ln>
                  <a:noFill/>
                </a:ln>
                <a:solidFill>
                  <a:schemeClr val="tx1"/>
                </a:solidFill>
                <a:effectLst/>
                <a:latin typeface="Arial" pitchFamily="34" charset="0"/>
                <a:ea typeface="Times New Roman" pitchFamily="18" charset="0"/>
                <a:cs typeface="Arial" pitchFamily="34" charset="0"/>
              </a:rPr>
              <a:t>ng ghép nội dung giáo dục quốc phòng và an ninh một cách truyền cảm, ngắn gọn, dễ nhớ, dễ hiểu, tự nhiên, hợp lý, phù hợp với đặc điểm và trình độ học sinh; tránh tản mạn, ảnh hưởng đến nội dung bài học; trong từng bài giảng, chú </a:t>
            </a:r>
            <a:r>
              <a:rPr kumimoji="0" lang="en-US" sz="2000" b="0" i="0" u="none" strike="noStrike" cap="none" normalizeH="0" dirty="0" err="1" smtClean="0" bmk="">
                <a:ln>
                  <a:noFill/>
                </a:ln>
                <a:solidFill>
                  <a:schemeClr val="tx1"/>
                </a:solidFill>
                <a:effectLst/>
                <a:latin typeface="Arial" pitchFamily="34" charset="0"/>
                <a:ea typeface="Times New Roman" pitchFamily="18" charset="0"/>
                <a:cs typeface="Arial" pitchFamily="34" charset="0"/>
              </a:rPr>
              <a:t>tr</a:t>
            </a:r>
            <a:r>
              <a:rPr kumimoji="0" lang="vi-VN" sz="2000" b="0" i="0" u="none" strike="noStrike" cap="none" normalizeH="0" dirty="0" smtClean="0" bmk="">
                <a:ln>
                  <a:noFill/>
                </a:ln>
                <a:solidFill>
                  <a:schemeClr val="tx1"/>
                </a:solidFill>
                <a:effectLst/>
                <a:latin typeface="Arial" pitchFamily="34" charset="0"/>
                <a:ea typeface="Times New Roman" pitchFamily="18" charset="0"/>
                <a:cs typeface="Arial" pitchFamily="34" charset="0"/>
              </a:rPr>
              <a:t>ọng kết hợp các hình ảnh minh họa; tổ chức cho học sinh tham quan bảo tàng, nhà truyền thống, các đơn vị lực lượng vũ trang nhân dân, nghĩa trang liệt sỹ, khu di tích lịch sử cách mạng, nghe nhân chứng lịch sử kể chuyện và các hoạt động văn hóa, văn nghệ, chơi các trò chơi dân gian.</a:t>
            </a:r>
            <a:endParaRPr kumimoji="0" lang="en-US" sz="2000" b="0" i="0" u="none" strike="noStrike" cap="none" normalizeH="0" dirty="0" smtClean="0" bmk="">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sz="2000" b="0" i="0" u="none" strike="noStrike" cap="none" normalizeH="0" dirty="0" smtClean="0" bmk="">
                <a:ln>
                  <a:noFill/>
                </a:ln>
                <a:solidFill>
                  <a:schemeClr val="tx1"/>
                </a:solidFill>
                <a:effectLst/>
                <a:latin typeface="Arial" pitchFamily="34" charset="0"/>
                <a:ea typeface="Times New Roman" pitchFamily="18" charset="0"/>
                <a:cs typeface="Arial" pitchFamily="34" charset="0"/>
              </a:rPr>
              <a:t>2. Trên cơ sở mục tiêu và nội dung bài học, kinh nghiệm thực tế, giáo viên cấp trung học cơ sở lồng ghép nội dung giáo dục quốc phòng và an ninh vào bài giảng, tập trung vào các kiến thức nâng cao kỹ năng sống thông qua hình ảnh lịch sử, các hiện vật mang tính giáo dục, tham quan bảo tàng, nhà truyền thống, các đơn vị lực lượng vũ trang nhân dân, tổ chức hội thi, hội thao tìm hiểu kiến thức quốc phòng và an ninh. Phương pháp giảng dạy truyền cảm, ngắn gọn, xúc tích phát huy được tính sáng tạo và kỹ năng sống của học sinh.</a:t>
            </a:r>
            <a:endParaRPr kumimoji="0" lang="en-US" sz="2000" b="0" i="0" u="none" strike="noStrike" cap="none" normalizeH="0" dirty="0" smtClean="0" bmk="">
              <a:ln>
                <a:noFill/>
              </a:ln>
              <a:solidFill>
                <a:schemeClr val="tx1"/>
              </a:solidFill>
              <a:effectLst/>
              <a:latin typeface="Arial" pitchFamily="34" charset="0"/>
              <a:cs typeface="Arial" pitchFamily="34" charset="0"/>
            </a:endParaRPr>
          </a:p>
        </p:txBody>
      </p:sp>
      <p:pic>
        <p:nvPicPr>
          <p:cNvPr id="3" name="Picture 2">
            <a:hlinkClick r:id="rId3" action="ppaction://hlinkfile"/>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553905" y="6248400"/>
            <a:ext cx="558800" cy="558800"/>
          </a:xfrm>
          <a:prstGeom prst="rect">
            <a:avLst/>
          </a:prstGeom>
        </p:spPr>
      </p:pic>
    </p:spTree>
    <p:extLst>
      <p:ext uri="{BB962C8B-B14F-4D97-AF65-F5344CB8AC3E}">
        <p14:creationId xmlns:p14="http://schemas.microsoft.com/office/powerpoint/2010/main" val="11672250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a:solidFill>
            <a:schemeClr val="accent5">
              <a:lumMod val="40000"/>
              <a:lumOff val="60000"/>
            </a:schemeClr>
          </a:solidFill>
          <a:scene3d>
            <a:camera prst="perspectiveBelow"/>
            <a:lightRig rig="threePt" dir="t"/>
          </a:scene3d>
        </p:spPr>
        <p:txBody>
          <a:bodyPr>
            <a:normAutofit fontScale="90000"/>
          </a:bodyPr>
          <a:lstStyle/>
          <a:p>
            <a:pPr algn="l"/>
            <a:r>
              <a:rPr lang="en-US" b="1" dirty="0" smtClean="0">
                <a:solidFill>
                  <a:srgbClr val="FF0000"/>
                </a:solidFill>
                <a:latin typeface="Times New Roman" pitchFamily="18" charset="0"/>
              </a:rPr>
              <a:t>VII. HIỆU LỰC &amp; TRÁCH NHIỆM </a:t>
            </a:r>
            <a:endParaRPr lang="en-US" b="1" dirty="0">
              <a:solidFill>
                <a:srgbClr val="FF0000"/>
              </a:solidFill>
              <a:latin typeface="Times New Roman" pitchFamily="18" charset="0"/>
            </a:endParaRPr>
          </a:p>
        </p:txBody>
      </p:sp>
      <p:sp>
        <p:nvSpPr>
          <p:cNvPr id="3" name="Content Placeholder 2"/>
          <p:cNvSpPr>
            <a:spLocks noGrp="1"/>
          </p:cNvSpPr>
          <p:nvPr>
            <p:ph idx="1"/>
          </p:nvPr>
        </p:nvSpPr>
        <p:spPr>
          <a:xfrm>
            <a:off x="152400" y="1447800"/>
            <a:ext cx="8763000" cy="4678363"/>
          </a:xfrm>
          <a:solidFill>
            <a:schemeClr val="accent6">
              <a:lumMod val="20000"/>
              <a:lumOff val="80000"/>
            </a:schemeClr>
          </a:solidFill>
        </p:spPr>
        <p:txBody>
          <a:bodyPr>
            <a:normAutofit fontScale="92500" lnSpcReduction="10000"/>
          </a:bodyPr>
          <a:lstStyle/>
          <a:p>
            <a:pPr marL="0" lvl="0" indent="0" algn="just" eaLnBrk="0" fontAlgn="base" hangingPunct="0">
              <a:spcBef>
                <a:spcPct val="0"/>
              </a:spcBef>
              <a:spcAft>
                <a:spcPct val="0"/>
              </a:spcAft>
              <a:buNone/>
            </a:pPr>
            <a:r>
              <a:rPr lang="vi-VN" b="1" dirty="0" bmk="">
                <a:latin typeface="Arial" pitchFamily="34" charset="0"/>
                <a:ea typeface="Times New Roman" pitchFamily="18" charset="0"/>
                <a:cs typeface="Arial" pitchFamily="34" charset="0"/>
              </a:rPr>
              <a:t>Điều 6. Hiệu lực và trách nhiệm thi hành</a:t>
            </a:r>
            <a:endParaRPr lang="en-US" dirty="0">
              <a:latin typeface="Arial" pitchFamily="34" charset="0"/>
              <a:cs typeface="Arial" pitchFamily="34" charset="0"/>
            </a:endParaRPr>
          </a:p>
          <a:p>
            <a:pPr marL="0" lvl="0" indent="0" algn="just" eaLnBrk="0" fontAlgn="base" hangingPunct="0">
              <a:spcBef>
                <a:spcPct val="0"/>
              </a:spcBef>
              <a:spcAft>
                <a:spcPct val="0"/>
              </a:spcAft>
              <a:buNone/>
            </a:pPr>
            <a:r>
              <a:rPr lang="vi-VN" dirty="0">
                <a:latin typeface="Arial" pitchFamily="34" charset="0"/>
                <a:ea typeface="Times New Roman" pitchFamily="18" charset="0"/>
                <a:cs typeface="Arial" pitchFamily="34" charset="0"/>
              </a:rPr>
              <a:t>1. Thông tư nà</a:t>
            </a:r>
            <a:r>
              <a:rPr lang="en-US" dirty="0">
                <a:latin typeface="Arial" pitchFamily="34" charset="0"/>
                <a:ea typeface="Times New Roman" pitchFamily="18" charset="0"/>
                <a:cs typeface="Arial" pitchFamily="34" charset="0"/>
              </a:rPr>
              <a:t>y </a:t>
            </a:r>
            <a:r>
              <a:rPr lang="vi-VN" dirty="0">
                <a:latin typeface="Arial" pitchFamily="34" charset="0"/>
                <a:ea typeface="Times New Roman" pitchFamily="18" charset="0"/>
                <a:cs typeface="Arial" pitchFamily="34" charset="0"/>
              </a:rPr>
              <a:t>có hiệu lực thi hành kể từ ngày</a:t>
            </a:r>
            <a:r>
              <a:rPr lang="en-US" dirty="0">
                <a:latin typeface="Arial" pitchFamily="34" charset="0"/>
                <a:ea typeface="Times New Roman" pitchFamily="18" charset="0"/>
                <a:cs typeface="Arial" pitchFamily="34" charset="0"/>
              </a:rPr>
              <a:t> 01 </a:t>
            </a:r>
            <a:r>
              <a:rPr lang="vi-VN" dirty="0">
                <a:latin typeface="Arial" pitchFamily="34" charset="0"/>
                <a:ea typeface="Times New Roman" pitchFamily="18" charset="0"/>
                <a:cs typeface="Arial" pitchFamily="34" charset="0"/>
              </a:rPr>
              <a:t>tháng 3 năm 2017.</a:t>
            </a:r>
          </a:p>
          <a:p>
            <a:pPr marL="0" lvl="0" indent="0" algn="just" eaLnBrk="0" fontAlgn="base" hangingPunct="0">
              <a:spcBef>
                <a:spcPct val="0"/>
              </a:spcBef>
              <a:spcAft>
                <a:spcPct val="0"/>
              </a:spcAft>
              <a:buNone/>
            </a:pPr>
            <a:r>
              <a:rPr lang="vi-VN" dirty="0">
                <a:latin typeface="Arial" pitchFamily="34" charset="0"/>
                <a:ea typeface="Times New Roman" pitchFamily="18" charset="0"/>
                <a:cs typeface="Arial" pitchFamily="34" charset="0"/>
              </a:rPr>
              <a:t>2. Chánh Văn phòng, Vụ trưởng Vụ Giáo dục Quốc phòng, Vụ trưởng Vụ Giáo dục Tiểu học, Vụ trưởng Vụ Giáo dục Trung học, thủ trưởng các đơn vị liên quan thuộc Bộ Giáo dục và Đào tạo; giám đốc các sở giáo dục và đào tạo; hiệu trưởng các trường tiểu học, trung học cơ sở, trường phổ thông có nhiều cấp học chịu trách nhiệm thi hành Thông tư này.</a:t>
            </a:r>
            <a:r>
              <a:rPr lang="en-US" dirty="0">
                <a:latin typeface="Arial" pitchFamily="34" charset="0"/>
                <a:cs typeface="Arial" pitchFamily="34" charset="0"/>
              </a:rPr>
              <a:t> </a:t>
            </a:r>
          </a:p>
          <a:p>
            <a:endParaRPr lang="en-US" dirty="0"/>
          </a:p>
        </p:txBody>
      </p:sp>
    </p:spTree>
    <p:extLst>
      <p:ext uri="{BB962C8B-B14F-4D97-AF65-F5344CB8AC3E}">
        <p14:creationId xmlns:p14="http://schemas.microsoft.com/office/powerpoint/2010/main" val="76842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28600"/>
            <a:ext cx="8382000" cy="2743200"/>
          </a:xfrm>
          <a:solidFill>
            <a:schemeClr val="accent5">
              <a:lumMod val="40000"/>
              <a:lumOff val="60000"/>
            </a:schemeClr>
          </a:solidFill>
          <a:effectLst>
            <a:glow rad="228600">
              <a:schemeClr val="accent4">
                <a:satMod val="175000"/>
                <a:alpha val="40000"/>
              </a:schemeClr>
            </a:glow>
          </a:effectLst>
        </p:spPr>
        <p:txBody>
          <a:bodyPr/>
          <a:lstStyle/>
          <a:p>
            <a:r>
              <a:rPr lang="en-US" b="1" dirty="0" smtClean="0">
                <a:solidFill>
                  <a:schemeClr val="accent6">
                    <a:lumMod val="75000"/>
                  </a:schemeClr>
                </a:solidFill>
                <a:latin typeface="Times New Roman" pitchFamily="18" charset="0"/>
              </a:rPr>
              <a:t>TRÂN TRỌNG CẢM ƠN VÀ </a:t>
            </a:r>
            <a:br>
              <a:rPr lang="en-US" b="1" dirty="0" smtClean="0">
                <a:solidFill>
                  <a:schemeClr val="accent6">
                    <a:lumMod val="75000"/>
                  </a:schemeClr>
                </a:solidFill>
                <a:latin typeface="Times New Roman" pitchFamily="18" charset="0"/>
              </a:rPr>
            </a:br>
            <a:r>
              <a:rPr lang="en-US" b="1" dirty="0" smtClean="0">
                <a:solidFill>
                  <a:schemeClr val="accent6">
                    <a:lumMod val="75000"/>
                  </a:schemeClr>
                </a:solidFill>
                <a:latin typeface="Times New Roman" pitchFamily="18" charset="0"/>
              </a:rPr>
              <a:t>KÍNH CHÀO QUÝ THẦY CÔ!</a:t>
            </a:r>
            <a:endParaRPr lang="en-US" b="1" dirty="0">
              <a:solidFill>
                <a:schemeClr val="accent6">
                  <a:lumMod val="75000"/>
                </a:schemeClr>
              </a:solidFill>
              <a:latin typeface="Times New Roman" pitchFamily="18" charset="0"/>
            </a:endParaRPr>
          </a:p>
        </p:txBody>
      </p:sp>
      <p:sp>
        <p:nvSpPr>
          <p:cNvPr id="3" name="Subtitle 2"/>
          <p:cNvSpPr>
            <a:spLocks noGrp="1"/>
          </p:cNvSpPr>
          <p:nvPr>
            <p:ph type="subTitle" idx="1"/>
          </p:nvPr>
        </p:nvSpPr>
        <p:spPr>
          <a:xfrm>
            <a:off x="381000" y="3048000"/>
            <a:ext cx="8382000" cy="3276600"/>
          </a:xfrm>
          <a:solidFill>
            <a:srgbClr val="FFFF00"/>
          </a:solidFill>
          <a:scene3d>
            <a:camera prst="perspectiveBelow"/>
            <a:lightRig rig="threePt" dir="t"/>
          </a:scene3d>
        </p:spPr>
        <p:txBody>
          <a:bodyPr>
            <a:normAutofit fontScale="92500" lnSpcReduction="20000"/>
          </a:bodyPr>
          <a:lstStyle/>
          <a:p>
            <a:pPr algn="l"/>
            <a:r>
              <a:rPr lang="en-US" b="1" dirty="0" smtClean="0">
                <a:solidFill>
                  <a:schemeClr val="accent4">
                    <a:lumMod val="75000"/>
                  </a:schemeClr>
                </a:solidFill>
              </a:rPr>
              <a:t>THÔNG TIN </a:t>
            </a:r>
          </a:p>
          <a:p>
            <a:pPr algn="just"/>
            <a:r>
              <a:rPr lang="en-US" b="1" dirty="0" smtClean="0">
                <a:solidFill>
                  <a:schemeClr val="accent4">
                    <a:lumMod val="75000"/>
                  </a:schemeClr>
                </a:solidFill>
              </a:rPr>
              <a:t>1. </a:t>
            </a:r>
            <a:r>
              <a:rPr lang="en-US" b="1" dirty="0" err="1" smtClean="0">
                <a:solidFill>
                  <a:schemeClr val="accent4">
                    <a:lumMod val="75000"/>
                  </a:schemeClr>
                </a:solidFill>
              </a:rPr>
              <a:t>Thầy</a:t>
            </a:r>
            <a:r>
              <a:rPr lang="en-US" b="1" dirty="0" smtClean="0">
                <a:solidFill>
                  <a:schemeClr val="accent4">
                    <a:lumMod val="75000"/>
                  </a:schemeClr>
                </a:solidFill>
              </a:rPr>
              <a:t> </a:t>
            </a:r>
            <a:r>
              <a:rPr lang="en-US" b="1" dirty="0" err="1" smtClean="0">
                <a:solidFill>
                  <a:schemeClr val="accent4">
                    <a:lumMod val="75000"/>
                  </a:schemeClr>
                </a:solidFill>
              </a:rPr>
              <a:t>Nguyễn</a:t>
            </a:r>
            <a:r>
              <a:rPr lang="en-US" b="1" dirty="0" smtClean="0">
                <a:solidFill>
                  <a:schemeClr val="accent4">
                    <a:lumMod val="75000"/>
                  </a:schemeClr>
                </a:solidFill>
              </a:rPr>
              <a:t> Minh </a:t>
            </a:r>
            <a:r>
              <a:rPr lang="en-US" b="1" dirty="0" err="1" smtClean="0">
                <a:solidFill>
                  <a:schemeClr val="accent4">
                    <a:lumMod val="75000"/>
                  </a:schemeClr>
                </a:solidFill>
              </a:rPr>
              <a:t>Thiên</a:t>
            </a:r>
            <a:r>
              <a:rPr lang="en-US" b="1" dirty="0" smtClean="0">
                <a:solidFill>
                  <a:schemeClr val="accent4">
                    <a:lumMod val="75000"/>
                  </a:schemeClr>
                </a:solidFill>
              </a:rPr>
              <a:t> </a:t>
            </a:r>
            <a:r>
              <a:rPr lang="en-US" b="1" dirty="0" err="1" smtClean="0">
                <a:solidFill>
                  <a:schemeClr val="accent4">
                    <a:lumMod val="75000"/>
                  </a:schemeClr>
                </a:solidFill>
              </a:rPr>
              <a:t>Hoàng</a:t>
            </a:r>
            <a:r>
              <a:rPr lang="en-US" b="1" dirty="0" smtClean="0">
                <a:solidFill>
                  <a:schemeClr val="accent4">
                    <a:lumMod val="75000"/>
                  </a:schemeClr>
                </a:solidFill>
              </a:rPr>
              <a:t> – </a:t>
            </a:r>
            <a:r>
              <a:rPr lang="en-US" b="1" dirty="0" err="1" smtClean="0">
                <a:solidFill>
                  <a:schemeClr val="accent4">
                    <a:lumMod val="75000"/>
                  </a:schemeClr>
                </a:solidFill>
              </a:rPr>
              <a:t>Chuyên</a:t>
            </a:r>
            <a:r>
              <a:rPr lang="en-US" b="1" dirty="0" smtClean="0">
                <a:solidFill>
                  <a:schemeClr val="accent4">
                    <a:lumMod val="75000"/>
                  </a:schemeClr>
                </a:solidFill>
              </a:rPr>
              <a:t> </a:t>
            </a:r>
            <a:r>
              <a:rPr lang="en-US" b="1" dirty="0" err="1" smtClean="0">
                <a:solidFill>
                  <a:schemeClr val="accent4">
                    <a:lumMod val="75000"/>
                  </a:schemeClr>
                </a:solidFill>
              </a:rPr>
              <a:t>viên</a:t>
            </a:r>
            <a:r>
              <a:rPr lang="en-US" b="1" dirty="0" smtClean="0">
                <a:solidFill>
                  <a:schemeClr val="accent4">
                    <a:lumMod val="75000"/>
                  </a:schemeClr>
                </a:solidFill>
              </a:rPr>
              <a:t> </a:t>
            </a:r>
            <a:r>
              <a:rPr lang="en-US" b="1" dirty="0" err="1" smtClean="0">
                <a:solidFill>
                  <a:schemeClr val="accent4">
                    <a:lumMod val="75000"/>
                  </a:schemeClr>
                </a:solidFill>
              </a:rPr>
              <a:t>Phòng</a:t>
            </a:r>
            <a:r>
              <a:rPr lang="en-US" b="1" dirty="0" smtClean="0">
                <a:solidFill>
                  <a:schemeClr val="accent4">
                    <a:lumMod val="75000"/>
                  </a:schemeClr>
                </a:solidFill>
              </a:rPr>
              <a:t> </a:t>
            </a:r>
            <a:r>
              <a:rPr lang="en-US" b="1" dirty="0" err="1" smtClean="0">
                <a:solidFill>
                  <a:schemeClr val="accent4">
                    <a:lumMod val="75000"/>
                  </a:schemeClr>
                </a:solidFill>
              </a:rPr>
              <a:t>GDTiH</a:t>
            </a:r>
            <a:r>
              <a:rPr lang="en-US" b="1" dirty="0" smtClean="0">
                <a:solidFill>
                  <a:schemeClr val="accent4">
                    <a:lumMod val="75000"/>
                  </a:schemeClr>
                </a:solidFill>
              </a:rPr>
              <a:t> – </a:t>
            </a:r>
            <a:r>
              <a:rPr lang="en-US" b="1" dirty="0" err="1" smtClean="0">
                <a:solidFill>
                  <a:schemeClr val="accent4">
                    <a:lumMod val="75000"/>
                  </a:schemeClr>
                </a:solidFill>
              </a:rPr>
              <a:t>Sở</a:t>
            </a:r>
            <a:r>
              <a:rPr lang="en-US" b="1" dirty="0" smtClean="0">
                <a:solidFill>
                  <a:schemeClr val="accent4">
                    <a:lumMod val="75000"/>
                  </a:schemeClr>
                </a:solidFill>
              </a:rPr>
              <a:t> GD&amp;ĐT Tp. </a:t>
            </a:r>
            <a:r>
              <a:rPr lang="en-US" b="1" dirty="0" err="1" smtClean="0">
                <a:solidFill>
                  <a:schemeClr val="accent4">
                    <a:lumMod val="75000"/>
                  </a:schemeClr>
                </a:solidFill>
              </a:rPr>
              <a:t>Hồ</a:t>
            </a:r>
            <a:r>
              <a:rPr lang="en-US" b="1" dirty="0" smtClean="0">
                <a:solidFill>
                  <a:schemeClr val="accent4">
                    <a:lumMod val="75000"/>
                  </a:schemeClr>
                </a:solidFill>
              </a:rPr>
              <a:t> </a:t>
            </a:r>
            <a:r>
              <a:rPr lang="en-US" b="1" dirty="0" err="1" smtClean="0">
                <a:solidFill>
                  <a:schemeClr val="accent4">
                    <a:lumMod val="75000"/>
                  </a:schemeClr>
                </a:solidFill>
              </a:rPr>
              <a:t>Chí</a:t>
            </a:r>
            <a:r>
              <a:rPr lang="en-US" b="1" dirty="0" smtClean="0">
                <a:solidFill>
                  <a:schemeClr val="accent4">
                    <a:lumMod val="75000"/>
                  </a:schemeClr>
                </a:solidFill>
              </a:rPr>
              <a:t> Minh;</a:t>
            </a:r>
          </a:p>
          <a:p>
            <a:pPr algn="just"/>
            <a:r>
              <a:rPr lang="en-US" b="1" dirty="0" smtClean="0">
                <a:solidFill>
                  <a:schemeClr val="accent4">
                    <a:lumMod val="75000"/>
                  </a:schemeClr>
                </a:solidFill>
              </a:rPr>
              <a:t>2. </a:t>
            </a:r>
            <a:r>
              <a:rPr lang="en-US" b="1" dirty="0" err="1" smtClean="0">
                <a:solidFill>
                  <a:schemeClr val="accent4">
                    <a:lumMod val="75000"/>
                  </a:schemeClr>
                </a:solidFill>
              </a:rPr>
              <a:t>Thầy</a:t>
            </a:r>
            <a:r>
              <a:rPr lang="en-US" b="1" dirty="0" smtClean="0">
                <a:solidFill>
                  <a:schemeClr val="accent4">
                    <a:lumMod val="75000"/>
                  </a:schemeClr>
                </a:solidFill>
              </a:rPr>
              <a:t> </a:t>
            </a:r>
            <a:r>
              <a:rPr lang="en-US" b="1" dirty="0" err="1" smtClean="0">
                <a:solidFill>
                  <a:schemeClr val="accent4">
                    <a:lumMod val="75000"/>
                  </a:schemeClr>
                </a:solidFill>
              </a:rPr>
              <a:t>Bùi</a:t>
            </a:r>
            <a:r>
              <a:rPr lang="en-US" b="1" dirty="0" smtClean="0">
                <a:solidFill>
                  <a:schemeClr val="accent4">
                    <a:lumMod val="75000"/>
                  </a:schemeClr>
                </a:solidFill>
              </a:rPr>
              <a:t> Kim </a:t>
            </a:r>
            <a:r>
              <a:rPr lang="en-US" b="1" dirty="0" err="1" smtClean="0">
                <a:solidFill>
                  <a:schemeClr val="accent4">
                    <a:lumMod val="75000"/>
                  </a:schemeClr>
                </a:solidFill>
              </a:rPr>
              <a:t>Thành</a:t>
            </a:r>
            <a:r>
              <a:rPr lang="en-US" b="1" dirty="0" smtClean="0">
                <a:solidFill>
                  <a:schemeClr val="accent4">
                    <a:lumMod val="75000"/>
                  </a:schemeClr>
                </a:solidFill>
              </a:rPr>
              <a:t> – </a:t>
            </a:r>
            <a:r>
              <a:rPr lang="en-US" b="1" dirty="0" err="1" smtClean="0">
                <a:solidFill>
                  <a:schemeClr val="accent4">
                    <a:lumMod val="75000"/>
                  </a:schemeClr>
                </a:solidFill>
              </a:rPr>
              <a:t>Chuyên</a:t>
            </a:r>
            <a:r>
              <a:rPr lang="en-US" b="1" dirty="0" smtClean="0">
                <a:solidFill>
                  <a:schemeClr val="accent4">
                    <a:lumMod val="75000"/>
                  </a:schemeClr>
                </a:solidFill>
              </a:rPr>
              <a:t> </a:t>
            </a:r>
            <a:r>
              <a:rPr lang="en-US" b="1" dirty="0" err="1" smtClean="0">
                <a:solidFill>
                  <a:schemeClr val="accent4">
                    <a:lumMod val="75000"/>
                  </a:schemeClr>
                </a:solidFill>
              </a:rPr>
              <a:t>viên</a:t>
            </a:r>
            <a:r>
              <a:rPr lang="en-US" b="1" dirty="0" smtClean="0">
                <a:solidFill>
                  <a:schemeClr val="accent4">
                    <a:lumMod val="75000"/>
                  </a:schemeClr>
                </a:solidFill>
              </a:rPr>
              <a:t> </a:t>
            </a:r>
            <a:r>
              <a:rPr lang="en-US" b="1" dirty="0" err="1" smtClean="0">
                <a:solidFill>
                  <a:schemeClr val="accent4">
                    <a:lumMod val="75000"/>
                  </a:schemeClr>
                </a:solidFill>
              </a:rPr>
              <a:t>tiểu</a:t>
            </a:r>
            <a:r>
              <a:rPr lang="en-US" b="1" dirty="0" smtClean="0">
                <a:solidFill>
                  <a:schemeClr val="accent4">
                    <a:lumMod val="75000"/>
                  </a:schemeClr>
                </a:solidFill>
              </a:rPr>
              <a:t> </a:t>
            </a:r>
            <a:r>
              <a:rPr lang="en-US" b="1" dirty="0" err="1" smtClean="0">
                <a:solidFill>
                  <a:schemeClr val="accent4">
                    <a:lumMod val="75000"/>
                  </a:schemeClr>
                </a:solidFill>
              </a:rPr>
              <a:t>học</a:t>
            </a:r>
            <a:r>
              <a:rPr lang="en-US" b="1" dirty="0" smtClean="0">
                <a:solidFill>
                  <a:schemeClr val="accent4">
                    <a:lumMod val="75000"/>
                  </a:schemeClr>
                </a:solidFill>
              </a:rPr>
              <a:t> -  </a:t>
            </a:r>
          </a:p>
          <a:p>
            <a:pPr algn="just"/>
            <a:r>
              <a:rPr lang="en-US" b="1" dirty="0" err="1" smtClean="0">
                <a:solidFill>
                  <a:schemeClr val="accent4">
                    <a:lumMod val="75000"/>
                  </a:schemeClr>
                </a:solidFill>
              </a:rPr>
              <a:t>Phòng</a:t>
            </a:r>
            <a:r>
              <a:rPr lang="en-US" b="1" dirty="0" smtClean="0">
                <a:solidFill>
                  <a:schemeClr val="accent4">
                    <a:lumMod val="75000"/>
                  </a:schemeClr>
                </a:solidFill>
              </a:rPr>
              <a:t> GD&amp;ĐT </a:t>
            </a:r>
            <a:r>
              <a:rPr lang="en-US" b="1" dirty="0" err="1" smtClean="0">
                <a:solidFill>
                  <a:schemeClr val="accent4">
                    <a:lumMod val="75000"/>
                  </a:schemeClr>
                </a:solidFill>
              </a:rPr>
              <a:t>Tân</a:t>
            </a:r>
            <a:r>
              <a:rPr lang="en-US" b="1" dirty="0" smtClean="0">
                <a:solidFill>
                  <a:schemeClr val="accent4">
                    <a:lumMod val="75000"/>
                  </a:schemeClr>
                </a:solidFill>
              </a:rPr>
              <a:t> </a:t>
            </a:r>
            <a:r>
              <a:rPr lang="en-US" b="1" dirty="0" err="1" smtClean="0">
                <a:solidFill>
                  <a:schemeClr val="accent4">
                    <a:lumMod val="75000"/>
                  </a:schemeClr>
                </a:solidFill>
              </a:rPr>
              <a:t>Bình</a:t>
            </a:r>
            <a:r>
              <a:rPr lang="en-US" b="1" dirty="0" smtClean="0">
                <a:solidFill>
                  <a:schemeClr val="accent4">
                    <a:lumMod val="75000"/>
                  </a:schemeClr>
                </a:solidFill>
              </a:rPr>
              <a:t>;</a:t>
            </a:r>
          </a:p>
          <a:p>
            <a:pPr algn="just"/>
            <a:r>
              <a:rPr lang="en-US" b="1" dirty="0" smtClean="0">
                <a:solidFill>
                  <a:schemeClr val="accent4">
                    <a:lumMod val="75000"/>
                  </a:schemeClr>
                </a:solidFill>
              </a:rPr>
              <a:t>3. </a:t>
            </a:r>
            <a:r>
              <a:rPr lang="en-US" b="1" dirty="0" err="1" smtClean="0">
                <a:solidFill>
                  <a:schemeClr val="accent4">
                    <a:lumMod val="75000"/>
                  </a:schemeClr>
                </a:solidFill>
              </a:rPr>
              <a:t>Thầy</a:t>
            </a:r>
            <a:r>
              <a:rPr lang="en-US" b="1" dirty="0" smtClean="0">
                <a:solidFill>
                  <a:schemeClr val="accent4">
                    <a:lumMod val="75000"/>
                  </a:schemeClr>
                </a:solidFill>
              </a:rPr>
              <a:t> </a:t>
            </a:r>
            <a:r>
              <a:rPr lang="en-US" b="1" dirty="0" err="1" smtClean="0">
                <a:solidFill>
                  <a:schemeClr val="accent4">
                    <a:lumMod val="75000"/>
                  </a:schemeClr>
                </a:solidFill>
              </a:rPr>
              <a:t>Trần</a:t>
            </a:r>
            <a:r>
              <a:rPr lang="en-US" b="1" dirty="0" smtClean="0">
                <a:solidFill>
                  <a:schemeClr val="accent4">
                    <a:lumMod val="75000"/>
                  </a:schemeClr>
                </a:solidFill>
              </a:rPr>
              <a:t> </a:t>
            </a:r>
            <a:r>
              <a:rPr lang="en-US" b="1" dirty="0" err="1" smtClean="0">
                <a:solidFill>
                  <a:schemeClr val="accent4">
                    <a:lumMod val="75000"/>
                  </a:schemeClr>
                </a:solidFill>
              </a:rPr>
              <a:t>Nguyên</a:t>
            </a:r>
            <a:r>
              <a:rPr lang="en-US" b="1" dirty="0" smtClean="0">
                <a:solidFill>
                  <a:schemeClr val="accent4">
                    <a:lumMod val="75000"/>
                  </a:schemeClr>
                </a:solidFill>
              </a:rPr>
              <a:t> </a:t>
            </a:r>
            <a:r>
              <a:rPr lang="en-US" b="1" dirty="0" err="1" smtClean="0">
                <a:solidFill>
                  <a:schemeClr val="accent4">
                    <a:lumMod val="75000"/>
                  </a:schemeClr>
                </a:solidFill>
              </a:rPr>
              <a:t>Thụy</a:t>
            </a:r>
            <a:r>
              <a:rPr lang="en-US" b="1" dirty="0" smtClean="0">
                <a:solidFill>
                  <a:schemeClr val="accent4">
                    <a:lumMod val="75000"/>
                  </a:schemeClr>
                </a:solidFill>
              </a:rPr>
              <a:t> – </a:t>
            </a:r>
            <a:r>
              <a:rPr lang="en-US" b="1" dirty="0" err="1" smtClean="0">
                <a:solidFill>
                  <a:schemeClr val="accent4">
                    <a:lumMod val="75000"/>
                  </a:schemeClr>
                </a:solidFill>
              </a:rPr>
              <a:t>Hiệu</a:t>
            </a:r>
            <a:r>
              <a:rPr lang="en-US" b="1" dirty="0" smtClean="0">
                <a:solidFill>
                  <a:schemeClr val="accent4">
                    <a:lumMod val="75000"/>
                  </a:schemeClr>
                </a:solidFill>
              </a:rPr>
              <a:t> </a:t>
            </a:r>
            <a:r>
              <a:rPr lang="en-US" b="1" dirty="0" err="1" smtClean="0">
                <a:solidFill>
                  <a:schemeClr val="accent4">
                    <a:lumMod val="75000"/>
                  </a:schemeClr>
                </a:solidFill>
              </a:rPr>
              <a:t>trưởng</a:t>
            </a:r>
            <a:r>
              <a:rPr lang="en-US" b="1" dirty="0" smtClean="0">
                <a:solidFill>
                  <a:schemeClr val="accent4">
                    <a:lumMod val="75000"/>
                  </a:schemeClr>
                </a:solidFill>
              </a:rPr>
              <a:t> </a:t>
            </a:r>
            <a:r>
              <a:rPr lang="en-US" b="1" dirty="0" err="1" smtClean="0">
                <a:solidFill>
                  <a:schemeClr val="accent4">
                    <a:lumMod val="75000"/>
                  </a:schemeClr>
                </a:solidFill>
              </a:rPr>
              <a:t>Trường</a:t>
            </a:r>
            <a:r>
              <a:rPr lang="en-US" b="1" dirty="0" smtClean="0">
                <a:solidFill>
                  <a:schemeClr val="accent4">
                    <a:lumMod val="75000"/>
                  </a:schemeClr>
                </a:solidFill>
              </a:rPr>
              <a:t> </a:t>
            </a:r>
            <a:r>
              <a:rPr lang="en-US" b="1" dirty="0" err="1" smtClean="0">
                <a:solidFill>
                  <a:schemeClr val="accent4">
                    <a:lumMod val="75000"/>
                  </a:schemeClr>
                </a:solidFill>
              </a:rPr>
              <a:t>Tiểu</a:t>
            </a:r>
            <a:r>
              <a:rPr lang="en-US" b="1" dirty="0" smtClean="0">
                <a:solidFill>
                  <a:schemeClr val="accent4">
                    <a:lumMod val="75000"/>
                  </a:schemeClr>
                </a:solidFill>
              </a:rPr>
              <a:t> </a:t>
            </a:r>
            <a:r>
              <a:rPr lang="en-US" b="1" dirty="0" err="1" smtClean="0">
                <a:solidFill>
                  <a:schemeClr val="accent4">
                    <a:lumMod val="75000"/>
                  </a:schemeClr>
                </a:solidFill>
              </a:rPr>
              <a:t>học</a:t>
            </a:r>
            <a:r>
              <a:rPr lang="en-US" b="1" dirty="0" smtClean="0">
                <a:solidFill>
                  <a:schemeClr val="accent4">
                    <a:lumMod val="75000"/>
                  </a:schemeClr>
                </a:solidFill>
              </a:rPr>
              <a:t> </a:t>
            </a:r>
            <a:r>
              <a:rPr lang="en-US" b="1" dirty="0" err="1" smtClean="0">
                <a:solidFill>
                  <a:schemeClr val="accent4">
                    <a:lumMod val="75000"/>
                  </a:schemeClr>
                </a:solidFill>
              </a:rPr>
              <a:t>Tân</a:t>
            </a:r>
            <a:r>
              <a:rPr lang="en-US" b="1" dirty="0" smtClean="0">
                <a:solidFill>
                  <a:schemeClr val="accent4">
                    <a:lumMod val="75000"/>
                  </a:schemeClr>
                </a:solidFill>
              </a:rPr>
              <a:t> </a:t>
            </a:r>
            <a:r>
              <a:rPr lang="en-US" b="1" dirty="0" err="1" smtClean="0">
                <a:solidFill>
                  <a:schemeClr val="accent4">
                    <a:lumMod val="75000"/>
                  </a:schemeClr>
                </a:solidFill>
              </a:rPr>
              <a:t>Hóa</a:t>
            </a:r>
            <a:r>
              <a:rPr lang="en-US" b="1" dirty="0" smtClean="0">
                <a:solidFill>
                  <a:schemeClr val="accent4">
                    <a:lumMod val="75000"/>
                  </a:schemeClr>
                </a:solidFill>
              </a:rPr>
              <a:t> </a:t>
            </a:r>
            <a:r>
              <a:rPr lang="en-US" b="1" dirty="0" err="1" smtClean="0">
                <a:solidFill>
                  <a:schemeClr val="accent4">
                    <a:lumMod val="75000"/>
                  </a:schemeClr>
                </a:solidFill>
              </a:rPr>
              <a:t>quận</a:t>
            </a:r>
            <a:r>
              <a:rPr lang="en-US" b="1" dirty="0" smtClean="0">
                <a:solidFill>
                  <a:schemeClr val="accent4">
                    <a:lumMod val="75000"/>
                  </a:schemeClr>
                </a:solidFill>
              </a:rPr>
              <a:t> </a:t>
            </a:r>
            <a:r>
              <a:rPr lang="en-US" b="1" dirty="0" err="1" smtClean="0">
                <a:solidFill>
                  <a:schemeClr val="accent4">
                    <a:lumMod val="75000"/>
                  </a:schemeClr>
                </a:solidFill>
              </a:rPr>
              <a:t>Tân</a:t>
            </a:r>
            <a:r>
              <a:rPr lang="en-US" b="1" dirty="0" smtClean="0">
                <a:solidFill>
                  <a:schemeClr val="accent4">
                    <a:lumMod val="75000"/>
                  </a:schemeClr>
                </a:solidFill>
              </a:rPr>
              <a:t> </a:t>
            </a:r>
            <a:r>
              <a:rPr lang="en-US" b="1" dirty="0" err="1" smtClean="0">
                <a:solidFill>
                  <a:schemeClr val="accent4">
                    <a:lumMod val="75000"/>
                  </a:schemeClr>
                </a:solidFill>
              </a:rPr>
              <a:t>Phú</a:t>
            </a:r>
            <a:r>
              <a:rPr lang="en-US" b="1" dirty="0" smtClean="0">
                <a:solidFill>
                  <a:schemeClr val="accent4">
                    <a:lumMod val="75000"/>
                  </a:schemeClr>
                </a:solidFill>
              </a:rPr>
              <a:t>.</a:t>
            </a:r>
          </a:p>
          <a:p>
            <a:endParaRPr lang="en-US" dirty="0"/>
          </a:p>
        </p:txBody>
      </p:sp>
    </p:spTree>
    <p:extLst>
      <p:ext uri="{BB962C8B-B14F-4D97-AF65-F5344CB8AC3E}">
        <p14:creationId xmlns:p14="http://schemas.microsoft.com/office/powerpoint/2010/main" val="4165067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152400" y="76200"/>
            <a:ext cx="8839200" cy="5647700"/>
          </a:xfrm>
          <a:prstGeom prst="rect">
            <a:avLst/>
          </a:prstGeom>
        </p:spPr>
        <p:txBody>
          <a:bodyPr wrap="square">
            <a:spAutoFit/>
          </a:bodyPr>
          <a:lstStyle/>
          <a:p>
            <a:pPr algn="just">
              <a:spcBef>
                <a:spcPts val="600"/>
              </a:spcBef>
            </a:pPr>
            <a:endParaRPr lang="en-US" sz="2100" i="1" dirty="0" smtClean="0">
              <a:latin typeface="Times New Roman" pitchFamily="18" charset="0"/>
              <a:cs typeface="Times New Roman" pitchFamily="18" charset="0"/>
            </a:endParaRPr>
          </a:p>
          <a:p>
            <a:pPr algn="just">
              <a:spcBef>
                <a:spcPts val="600"/>
              </a:spcBef>
            </a:pPr>
            <a:r>
              <a:rPr lang="en-US" sz="3200" b="1" dirty="0" smtClean="0">
                <a:latin typeface="Times New Roman" pitchFamily="18" charset="0"/>
                <a:cs typeface="Times New Roman" pitchFamily="18" charset="0"/>
              </a:rPr>
              <a:t>I. CƠ SỞ PHÁP LÝ</a:t>
            </a:r>
          </a:p>
          <a:p>
            <a:pPr indent="465138" algn="just">
              <a:spcBef>
                <a:spcPts val="600"/>
              </a:spcBef>
            </a:pPr>
            <a:r>
              <a:rPr lang="en-US" sz="2100" i="1" dirty="0" err="1" smtClean="0">
                <a:latin typeface="+mj-lt"/>
                <a:cs typeface="Times New Roman" pitchFamily="18" charset="0"/>
              </a:rPr>
              <a:t>Căn</a:t>
            </a:r>
            <a:r>
              <a:rPr lang="en-US" sz="2100" i="1" dirty="0" smtClean="0">
                <a:latin typeface="+mj-lt"/>
                <a:cs typeface="Times New Roman" pitchFamily="18" charset="0"/>
              </a:rPr>
              <a:t> </a:t>
            </a:r>
            <a:r>
              <a:rPr lang="vi-VN" sz="2100" i="1" dirty="0" smtClean="0">
                <a:latin typeface="+mj-lt"/>
                <a:cs typeface="Times New Roman" pitchFamily="18" charset="0"/>
              </a:rPr>
              <a:t>cứ </a:t>
            </a:r>
            <a:r>
              <a:rPr lang="vi-VN" sz="2100" i="1" dirty="0">
                <a:latin typeface="+mj-lt"/>
                <a:cs typeface="Times New Roman" pitchFamily="18" charset="0"/>
              </a:rPr>
              <a:t>Luật Giáo dục </a:t>
            </a:r>
            <a:r>
              <a:rPr lang="vi-VN" sz="2100" i="1" dirty="0" smtClean="0">
                <a:latin typeface="+mj-lt"/>
                <a:cs typeface="Times New Roman" pitchFamily="18" charset="0"/>
              </a:rPr>
              <a:t>q</a:t>
            </a:r>
            <a:r>
              <a:rPr lang="en-US" sz="2100" i="1" dirty="0" err="1" smtClean="0">
                <a:latin typeface="+mj-lt"/>
                <a:cs typeface="Times New Roman" pitchFamily="18" charset="0"/>
              </a:rPr>
              <a:t>uốc</a:t>
            </a:r>
            <a:r>
              <a:rPr lang="en-US" sz="2100" i="1" dirty="0" smtClean="0">
                <a:latin typeface="+mj-lt"/>
                <a:cs typeface="Times New Roman" pitchFamily="18" charset="0"/>
              </a:rPr>
              <a:t> </a:t>
            </a:r>
            <a:r>
              <a:rPr lang="vi-VN" sz="2100" i="1" dirty="0" smtClean="0">
                <a:latin typeface="+mj-lt"/>
                <a:cs typeface="Times New Roman" pitchFamily="18" charset="0"/>
              </a:rPr>
              <a:t>phòng </a:t>
            </a:r>
            <a:r>
              <a:rPr lang="vi-VN" sz="2100" i="1" dirty="0">
                <a:latin typeface="+mj-lt"/>
                <a:cs typeface="Times New Roman" pitchFamily="18" charset="0"/>
              </a:rPr>
              <a:t>và an ninh ngày 19 tháng 6 năm 2013;</a:t>
            </a:r>
            <a:endParaRPr lang="en-US" sz="2100" dirty="0">
              <a:latin typeface="Arial Black" pitchFamily="34" charset="0"/>
              <a:cs typeface="Times New Roman" pitchFamily="18" charset="0"/>
            </a:endParaRPr>
          </a:p>
          <a:p>
            <a:pPr indent="465138" algn="just">
              <a:spcBef>
                <a:spcPts val="600"/>
              </a:spcBef>
            </a:pPr>
            <a:r>
              <a:rPr lang="vi-VN" sz="2100" i="1" dirty="0" smtClean="0">
                <a:latin typeface="+mj-lt"/>
                <a:cs typeface="Times New Roman" pitchFamily="18" charset="0"/>
              </a:rPr>
              <a:t>Căn </a:t>
            </a:r>
            <a:r>
              <a:rPr lang="vi-VN" sz="2100" i="1" dirty="0">
                <a:latin typeface="+mj-lt"/>
                <a:cs typeface="Times New Roman" pitchFamily="18" charset="0"/>
              </a:rPr>
              <a:t>cứ Nghị định số 32/2008/NĐ-CP ngày 19 tháng 3 năm 2008 của Chính phủ quy định chức năng, nhiệm vụ, </a:t>
            </a:r>
            <a:r>
              <a:rPr lang="en-US" sz="2100" i="1" dirty="0" err="1">
                <a:latin typeface="+mj-lt"/>
                <a:cs typeface="Times New Roman" pitchFamily="18" charset="0"/>
              </a:rPr>
              <a:t>quyền</a:t>
            </a:r>
            <a:r>
              <a:rPr lang="en-US" sz="2100" i="1" dirty="0">
                <a:latin typeface="+mj-lt"/>
                <a:cs typeface="Times New Roman" pitchFamily="18" charset="0"/>
              </a:rPr>
              <a:t> </a:t>
            </a:r>
            <a:r>
              <a:rPr lang="vi-VN" sz="2100" i="1" dirty="0">
                <a:latin typeface="+mj-lt"/>
                <a:cs typeface="Times New Roman" pitchFamily="18" charset="0"/>
              </a:rPr>
              <a:t>hạn và cơ cấu tổ chức của Bộ Giáo dục và Đào tạo;</a:t>
            </a:r>
            <a:endParaRPr lang="en-US" sz="2100" i="1" dirty="0">
              <a:latin typeface="+mj-lt"/>
              <a:cs typeface="Times New Roman" pitchFamily="18" charset="0"/>
            </a:endParaRPr>
          </a:p>
          <a:p>
            <a:pPr indent="465138" algn="just">
              <a:spcBef>
                <a:spcPts val="600"/>
              </a:spcBef>
            </a:pPr>
            <a:r>
              <a:rPr lang="vi-VN" sz="2100" i="1" dirty="0" smtClean="0">
                <a:latin typeface="+mj-lt"/>
                <a:cs typeface="Times New Roman" pitchFamily="18" charset="0"/>
              </a:rPr>
              <a:t>Căn </a:t>
            </a:r>
            <a:r>
              <a:rPr lang="vi-VN" sz="2100" i="1" dirty="0">
                <a:latin typeface="+mj-lt"/>
                <a:cs typeface="Times New Roman" pitchFamily="18" charset="0"/>
              </a:rPr>
              <a:t>cứ Nghị định số 13/2014/NĐ-CP ngày 25 tháng 02 năm 2014 của Chính phủ quy định </a:t>
            </a:r>
            <a:r>
              <a:rPr lang="en-US" sz="2100" i="1" dirty="0">
                <a:latin typeface="+mj-lt"/>
                <a:cs typeface="Times New Roman" pitchFamily="18" charset="0"/>
              </a:rPr>
              <a:t>chi </a:t>
            </a:r>
            <a:r>
              <a:rPr lang="vi-VN" sz="2100" i="1" dirty="0">
                <a:latin typeface="+mj-lt"/>
                <a:cs typeface="Times New Roman" pitchFamily="18" charset="0"/>
              </a:rPr>
              <a:t>tiết và biện pháp thi hành Luật Giáo dục quốc phòng và an ninh;</a:t>
            </a:r>
            <a:endParaRPr lang="en-US" sz="2100" i="1" dirty="0">
              <a:latin typeface="+mj-lt"/>
              <a:cs typeface="Times New Roman" pitchFamily="18" charset="0"/>
            </a:endParaRPr>
          </a:p>
          <a:p>
            <a:pPr indent="465138" algn="just">
              <a:spcBef>
                <a:spcPts val="600"/>
              </a:spcBef>
            </a:pPr>
            <a:r>
              <a:rPr lang="vi-VN" sz="2100" i="1" dirty="0" smtClean="0">
                <a:latin typeface="+mj-lt"/>
                <a:cs typeface="Times New Roman" pitchFamily="18" charset="0"/>
              </a:rPr>
              <a:t>Theo </a:t>
            </a:r>
            <a:r>
              <a:rPr lang="vi-VN" sz="2100" i="1" dirty="0">
                <a:latin typeface="+mj-lt"/>
                <a:cs typeface="Times New Roman" pitchFamily="18" charset="0"/>
              </a:rPr>
              <a:t>Biên bản </a:t>
            </a:r>
            <a:r>
              <a:rPr lang="en-US" sz="2100" i="1" dirty="0" err="1">
                <a:latin typeface="+mj-lt"/>
                <a:cs typeface="Times New Roman" pitchFamily="18" charset="0"/>
              </a:rPr>
              <a:t>thẩm</a:t>
            </a:r>
            <a:r>
              <a:rPr lang="vi-VN" sz="2100" i="1" dirty="0">
                <a:latin typeface="+mj-lt"/>
                <a:cs typeface="Times New Roman" pitchFamily="18" charset="0"/>
              </a:rPr>
              <a:t> định của Hội</a:t>
            </a:r>
            <a:r>
              <a:rPr lang="en-US" sz="2100" i="1" dirty="0">
                <a:latin typeface="+mj-lt"/>
                <a:cs typeface="Times New Roman" pitchFamily="18" charset="0"/>
              </a:rPr>
              <a:t> </a:t>
            </a:r>
            <a:r>
              <a:rPr lang="en-US" sz="2100" i="1" dirty="0" err="1">
                <a:latin typeface="+mj-lt"/>
                <a:cs typeface="Times New Roman" pitchFamily="18" charset="0"/>
              </a:rPr>
              <a:t>đồng</a:t>
            </a:r>
            <a:r>
              <a:rPr lang="en-US" sz="2100" i="1" dirty="0">
                <a:latin typeface="+mj-lt"/>
                <a:cs typeface="Times New Roman" pitchFamily="18" charset="0"/>
              </a:rPr>
              <a:t> </a:t>
            </a:r>
            <a:r>
              <a:rPr lang="vi-VN" sz="2100" i="1" dirty="0">
                <a:latin typeface="+mj-lt"/>
                <a:cs typeface="Times New Roman" pitchFamily="18" charset="0"/>
              </a:rPr>
              <a:t>thẩm định </a:t>
            </a:r>
            <a:r>
              <a:rPr lang="en-US" sz="2100" i="1" dirty="0" err="1">
                <a:latin typeface="+mj-lt"/>
                <a:cs typeface="Times New Roman" pitchFamily="18" charset="0"/>
              </a:rPr>
              <a:t>hướng</a:t>
            </a:r>
            <a:r>
              <a:rPr lang="en-US" sz="2100" i="1" dirty="0">
                <a:latin typeface="+mj-lt"/>
                <a:cs typeface="Times New Roman" pitchFamily="18" charset="0"/>
              </a:rPr>
              <a:t> </a:t>
            </a:r>
            <a:r>
              <a:rPr lang="en-US" sz="2100" i="1" dirty="0" err="1">
                <a:latin typeface="+mj-lt"/>
                <a:cs typeface="Times New Roman" pitchFamily="18" charset="0"/>
              </a:rPr>
              <a:t>dẫn</a:t>
            </a:r>
            <a:r>
              <a:rPr lang="en-US" sz="2100" i="1" dirty="0">
                <a:latin typeface="+mj-lt"/>
                <a:cs typeface="Times New Roman" pitchFamily="18" charset="0"/>
              </a:rPr>
              <a:t> </a:t>
            </a:r>
            <a:r>
              <a:rPr lang="vi-VN" sz="2100" i="1" dirty="0">
                <a:latin typeface="+mj-lt"/>
                <a:cs typeface="Times New Roman" pitchFamily="18" charset="0"/>
              </a:rPr>
              <a:t>lồng ghép nội dung giáo dục quốc phòng và an ninh trong trường ti</a:t>
            </a:r>
            <a:r>
              <a:rPr lang="en-US" sz="2100" i="1" dirty="0">
                <a:latin typeface="+mj-lt"/>
                <a:cs typeface="Times New Roman" pitchFamily="18" charset="0"/>
              </a:rPr>
              <a:t>ể</a:t>
            </a:r>
            <a:r>
              <a:rPr lang="vi-VN" sz="2100" i="1" dirty="0">
                <a:latin typeface="+mj-lt"/>
                <a:cs typeface="Times New Roman" pitchFamily="18" charset="0"/>
              </a:rPr>
              <a:t>u học, trung học cơ sở ngày 14 tháng 12 năm 2016;</a:t>
            </a:r>
            <a:endParaRPr lang="en-US" sz="2100" i="1" dirty="0">
              <a:latin typeface="+mj-lt"/>
              <a:cs typeface="Times New Roman" pitchFamily="18" charset="0"/>
            </a:endParaRPr>
          </a:p>
          <a:p>
            <a:pPr indent="465138" algn="just">
              <a:spcBef>
                <a:spcPts val="600"/>
              </a:spcBef>
            </a:pPr>
            <a:r>
              <a:rPr lang="vi-VN" sz="2100" i="1" dirty="0" smtClean="0">
                <a:latin typeface="+mj-lt"/>
                <a:cs typeface="Times New Roman" pitchFamily="18" charset="0"/>
              </a:rPr>
              <a:t>Theo </a:t>
            </a:r>
            <a:r>
              <a:rPr lang="vi-VN" sz="2100" i="1" dirty="0">
                <a:latin typeface="+mj-lt"/>
                <a:cs typeface="Times New Roman" pitchFamily="18" charset="0"/>
              </a:rPr>
              <a:t>đề nghị của Vụ trưởng Vụ Giáo dục Quốc phòng,</a:t>
            </a:r>
            <a:endParaRPr lang="en-US" sz="2100" i="1" dirty="0">
              <a:latin typeface="+mj-lt"/>
              <a:cs typeface="Times New Roman" pitchFamily="18" charset="0"/>
            </a:endParaRPr>
          </a:p>
          <a:p>
            <a:pPr indent="465138" algn="just">
              <a:spcBef>
                <a:spcPts val="600"/>
              </a:spcBef>
            </a:pPr>
            <a:r>
              <a:rPr lang="vi-VN" sz="2100" i="1" dirty="0" smtClean="0">
                <a:latin typeface="+mj-lt"/>
                <a:cs typeface="Times New Roman" pitchFamily="18" charset="0"/>
              </a:rPr>
              <a:t>Bộ </a:t>
            </a:r>
            <a:r>
              <a:rPr lang="vi-VN" sz="2100" i="1" dirty="0">
                <a:latin typeface="+mj-lt"/>
                <a:cs typeface="Times New Roman" pitchFamily="18" charset="0"/>
              </a:rPr>
              <a:t>trưởng Bộ Giáo dục và Đào tạo ban hành Thông tư H</a:t>
            </a:r>
            <a:r>
              <a:rPr lang="en-US" sz="2100" i="1" dirty="0" err="1">
                <a:latin typeface="+mj-lt"/>
                <a:cs typeface="Times New Roman" pitchFamily="18" charset="0"/>
              </a:rPr>
              <a:t>ướ</a:t>
            </a:r>
            <a:r>
              <a:rPr lang="vi-VN" sz="2100" i="1" dirty="0">
                <a:latin typeface="+mj-lt"/>
                <a:cs typeface="Times New Roman" pitchFamily="18" charset="0"/>
              </a:rPr>
              <a:t>ng </a:t>
            </a:r>
            <a:r>
              <a:rPr lang="en-US" sz="2100" i="1" dirty="0" err="1">
                <a:latin typeface="+mj-lt"/>
                <a:cs typeface="Times New Roman" pitchFamily="18" charset="0"/>
              </a:rPr>
              <a:t>dẫn</a:t>
            </a:r>
            <a:r>
              <a:rPr lang="en-US" sz="2100" i="1" dirty="0">
                <a:latin typeface="+mj-lt"/>
                <a:cs typeface="Times New Roman" pitchFamily="18" charset="0"/>
              </a:rPr>
              <a:t> </a:t>
            </a:r>
            <a:r>
              <a:rPr lang="en-US" sz="2100" i="1" dirty="0" err="1">
                <a:latin typeface="+mj-lt"/>
                <a:cs typeface="Times New Roman" pitchFamily="18" charset="0"/>
              </a:rPr>
              <a:t>giáo</a:t>
            </a:r>
            <a:r>
              <a:rPr lang="en-US" sz="2100" i="1" dirty="0">
                <a:latin typeface="+mj-lt"/>
                <a:cs typeface="Times New Roman" pitchFamily="18" charset="0"/>
              </a:rPr>
              <a:t> </a:t>
            </a:r>
            <a:r>
              <a:rPr lang="vi-VN" sz="2100" i="1" dirty="0">
                <a:latin typeface="+mj-lt"/>
                <a:cs typeface="Times New Roman" pitchFamily="18" charset="0"/>
              </a:rPr>
              <a:t>dục quốc phòng và an ninh trong</a:t>
            </a:r>
            <a:r>
              <a:rPr lang="en-US" sz="2100" i="1" dirty="0">
                <a:latin typeface="+mj-lt"/>
                <a:cs typeface="Times New Roman" pitchFamily="18" charset="0"/>
              </a:rPr>
              <a:t> </a:t>
            </a:r>
            <a:r>
              <a:rPr lang="en-US" sz="2100" i="1" dirty="0" err="1">
                <a:latin typeface="+mj-lt"/>
                <a:cs typeface="Times New Roman" pitchFamily="18" charset="0"/>
              </a:rPr>
              <a:t>trường</a:t>
            </a:r>
            <a:r>
              <a:rPr lang="en-US" sz="2100" i="1" dirty="0">
                <a:latin typeface="+mj-lt"/>
                <a:cs typeface="Times New Roman" pitchFamily="18" charset="0"/>
              </a:rPr>
              <a:t> </a:t>
            </a:r>
            <a:r>
              <a:rPr lang="en-US" sz="2100" i="1" dirty="0" err="1">
                <a:latin typeface="+mj-lt"/>
                <a:cs typeface="Times New Roman" pitchFamily="18" charset="0"/>
              </a:rPr>
              <a:t>tiểu</a:t>
            </a:r>
            <a:r>
              <a:rPr lang="en-US" sz="2100" i="1" dirty="0">
                <a:latin typeface="+mj-lt"/>
                <a:cs typeface="Times New Roman" pitchFamily="18" charset="0"/>
              </a:rPr>
              <a:t> </a:t>
            </a:r>
            <a:r>
              <a:rPr lang="vi-VN" sz="2100" i="1" dirty="0">
                <a:latin typeface="+mj-lt"/>
                <a:cs typeface="Times New Roman" pitchFamily="18" charset="0"/>
              </a:rPr>
              <a:t>học, trung học cơ sở.</a:t>
            </a:r>
            <a:endParaRPr lang="en-US" sz="2100" i="1" dirty="0">
              <a:latin typeface="+mj-lt"/>
              <a:cs typeface="Times New Roman" pitchFamily="18" charset="0"/>
            </a:endParaRPr>
          </a:p>
        </p:txBody>
      </p:sp>
    </p:spTree>
    <p:extLst>
      <p:ext uri="{BB962C8B-B14F-4D97-AF65-F5344CB8AC3E}">
        <p14:creationId xmlns:p14="http://schemas.microsoft.com/office/powerpoint/2010/main" val="5906648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12678" y="76200"/>
            <a:ext cx="8763000" cy="5786199"/>
          </a:xfrm>
          <a:prstGeom prst="rect">
            <a:avLst/>
          </a:prstGeom>
        </p:spPr>
        <p:txBody>
          <a:bodyPr wrap="square">
            <a:spAutoFit/>
          </a:bodyPr>
          <a:lstStyle/>
          <a:p>
            <a:pPr algn="just">
              <a:spcBef>
                <a:spcPts val="600"/>
              </a:spcBef>
            </a:pPr>
            <a:r>
              <a:rPr lang="en-US" sz="3600" b="1" dirty="0" smtClean="0">
                <a:latin typeface="Times New Roman" pitchFamily="18" charset="0"/>
              </a:rPr>
              <a:t>II. PHẠM VI</a:t>
            </a:r>
            <a:r>
              <a:rPr lang="en-US" sz="3600" b="1" dirty="0">
                <a:latin typeface="Times New Roman" pitchFamily="18" charset="0"/>
              </a:rPr>
              <a:t> </a:t>
            </a:r>
            <a:r>
              <a:rPr lang="en-US" sz="3600" b="1" dirty="0" smtClean="0">
                <a:latin typeface="Times New Roman" pitchFamily="18" charset="0"/>
              </a:rPr>
              <a:t>(</a:t>
            </a:r>
            <a:r>
              <a:rPr lang="vi-VN" sz="2000" b="1" dirty="0" smtClean="0"/>
              <a:t>Điều </a:t>
            </a:r>
            <a:r>
              <a:rPr lang="vi-VN" sz="2000" b="1" dirty="0"/>
              <a:t>1. Phạm vi điều chỉnh, đối tượng áp </a:t>
            </a:r>
            <a:r>
              <a:rPr lang="vi-VN" sz="2000" b="1" dirty="0" smtClean="0"/>
              <a:t>dụng</a:t>
            </a:r>
            <a:r>
              <a:rPr lang="en-US" sz="2000" b="1" dirty="0" smtClean="0"/>
              <a:t>)</a:t>
            </a:r>
            <a:endParaRPr lang="en-US" sz="2000" dirty="0"/>
          </a:p>
          <a:p>
            <a:pPr algn="just">
              <a:spcBef>
                <a:spcPts val="600"/>
              </a:spcBef>
            </a:pPr>
            <a:r>
              <a:rPr lang="vi-VN" sz="3600" dirty="0"/>
              <a:t>1. Thông tư này hướng dẫn lồng ghép giáo dục quốc phòng và an ninh thông qua nội dung các môn học trong chương trình giáo dục tiểu học, trung học cơ sở.</a:t>
            </a:r>
            <a:endParaRPr lang="en-US" sz="3600" dirty="0"/>
          </a:p>
          <a:p>
            <a:pPr algn="just">
              <a:spcBef>
                <a:spcPts val="600"/>
              </a:spcBef>
            </a:pPr>
            <a:r>
              <a:rPr lang="vi-VN" sz="3600" dirty="0"/>
              <a:t>2. Thông tư này áp dụng đối với trường tiểu học, trung học cơ sở, trường phổ thông có nhiều cấp học có cấp ti</a:t>
            </a:r>
            <a:r>
              <a:rPr lang="en-US" sz="3600" dirty="0"/>
              <a:t>ể</a:t>
            </a:r>
            <a:r>
              <a:rPr lang="vi-VN" sz="3600" dirty="0"/>
              <a:t>u học hoặc cấp trung học cơ sở; tổ chức, cá nhân có liên </a:t>
            </a:r>
            <a:r>
              <a:rPr lang="vi-VN" sz="3600" dirty="0" smtClean="0"/>
              <a:t>quan.</a:t>
            </a:r>
            <a:endParaRPr lang="en-US" sz="3600" dirty="0" smtClean="0"/>
          </a:p>
        </p:txBody>
      </p:sp>
    </p:spTree>
    <p:extLst>
      <p:ext uri="{BB962C8B-B14F-4D97-AF65-F5344CB8AC3E}">
        <p14:creationId xmlns:p14="http://schemas.microsoft.com/office/powerpoint/2010/main" val="20359968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152400" y="228600"/>
            <a:ext cx="8763000" cy="7317388"/>
          </a:xfrm>
          <a:prstGeom prst="rect">
            <a:avLst/>
          </a:prstGeom>
        </p:spPr>
        <p:txBody>
          <a:bodyPr wrap="square">
            <a:spAutoFit/>
          </a:bodyPr>
          <a:lstStyle/>
          <a:p>
            <a:pPr algn="just">
              <a:spcBef>
                <a:spcPts val="600"/>
              </a:spcBef>
            </a:pPr>
            <a:r>
              <a:rPr lang="en-US" sz="2800" b="1" dirty="0">
                <a:latin typeface="Times New Roman" pitchFamily="18" charset="0"/>
              </a:rPr>
              <a:t>III. MỤC TIÊU YÊU CẦU (</a:t>
            </a:r>
            <a:r>
              <a:rPr lang="vi-VN" sz="2000" b="1" dirty="0"/>
              <a:t>Điều 2. Mục tiêu, yêu cầ</a:t>
            </a:r>
            <a:r>
              <a:rPr lang="en-US" sz="2000" b="1" dirty="0"/>
              <a:t>U)</a:t>
            </a:r>
            <a:endParaRPr lang="en-US" sz="2000" dirty="0"/>
          </a:p>
          <a:p>
            <a:pPr algn="just">
              <a:spcBef>
                <a:spcPts val="600"/>
              </a:spcBef>
            </a:pPr>
            <a:r>
              <a:rPr lang="vi-VN" sz="2300" dirty="0" smtClean="0"/>
              <a:t>1.</a:t>
            </a:r>
            <a:r>
              <a:rPr lang="en-US" sz="2300" dirty="0" smtClean="0"/>
              <a:t> </a:t>
            </a:r>
            <a:r>
              <a:rPr lang="vi-VN" sz="2300" dirty="0" smtClean="0"/>
              <a:t>Xây </a:t>
            </a:r>
            <a:r>
              <a:rPr lang="vi-VN" sz="2300" dirty="0"/>
              <a:t>dựng, phát triển tư duy, bồi dưỡng phát triển kỹ năng sống, nhân cách con người Việt Nam, yêu nước, yêu chủ nghĩa xã hội, niềm tự hào và tự tôn đối với truyền thống đấu tranh chống ngoại xâm của dân tộc Việt Nam, có ý thức tổ chức kỷ luật, tinh thần đoàn kết, yêu Tổ quốc, yêu đồng bào.</a:t>
            </a:r>
            <a:endParaRPr lang="en-US" sz="2300" dirty="0"/>
          </a:p>
          <a:p>
            <a:pPr algn="just">
              <a:lnSpc>
                <a:spcPct val="150000"/>
              </a:lnSpc>
            </a:pPr>
            <a:r>
              <a:rPr lang="vi-VN" sz="2300" dirty="0" smtClean="0"/>
              <a:t>2. Giáo dục quốc phòng và an ninh trong trường tiểu học, trung học cơ sở phải phù hợp với đặc điểm tâm sinh lý lứa tuổi, được tiến hành lồng ghép thông qua nội dung các bài học đã có trong chương trình, sách giáo khoa và thông qua các hoạt động ngoại khóa: tham quan di tích lịch sử, bảo tàng, nhà truyền thống, đơn vị lực lượng vũ trang, tổ chức trại hè, đọc sách, nghe, thi kể chuyện truyền thống, các hội thi tìm hiểu về quốc phòng và an ninh.</a:t>
            </a:r>
            <a:endParaRPr lang="en-US" sz="2300" b="1" dirty="0" smtClean="0"/>
          </a:p>
          <a:p>
            <a:pPr algn="just">
              <a:lnSpc>
                <a:spcPct val="150000"/>
              </a:lnSpc>
            </a:pPr>
            <a:endParaRPr lang="en-US" sz="1900" b="1" dirty="0" smtClean="0"/>
          </a:p>
        </p:txBody>
      </p:sp>
    </p:spTree>
    <p:extLst>
      <p:ext uri="{BB962C8B-B14F-4D97-AF65-F5344CB8AC3E}">
        <p14:creationId xmlns:p14="http://schemas.microsoft.com/office/powerpoint/2010/main" val="28378364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382000" cy="9144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p:spPr>
        <p:txBody>
          <a:bodyPr>
            <a:normAutofit/>
          </a:bodyPr>
          <a:lstStyle/>
          <a:p>
            <a:pPr algn="l"/>
            <a:r>
              <a:rPr lang="en-US" sz="3200" b="1" dirty="0" smtClean="0">
                <a:solidFill>
                  <a:srgbClr val="FF0000"/>
                </a:solidFill>
                <a:latin typeface="Times New Roman" pitchFamily="18" charset="0"/>
              </a:rPr>
              <a:t>IV. MỤC ĐÍCH, QUAN ĐIỂM </a:t>
            </a:r>
            <a:endParaRPr lang="en-US" sz="3200" b="1" dirty="0">
              <a:solidFill>
                <a:srgbClr val="FF0000"/>
              </a:solidFill>
              <a:latin typeface="Times New Roman" pitchFamily="18" charset="0"/>
            </a:endParaRPr>
          </a:p>
        </p:txBody>
      </p:sp>
      <p:sp>
        <p:nvSpPr>
          <p:cNvPr id="3" name="Content Placeholder 2"/>
          <p:cNvSpPr>
            <a:spLocks noGrp="1"/>
          </p:cNvSpPr>
          <p:nvPr>
            <p:ph idx="1"/>
          </p:nvPr>
        </p:nvSpPr>
        <p:spPr>
          <a:xfrm>
            <a:off x="304800" y="1143000"/>
            <a:ext cx="8382000" cy="4983163"/>
          </a:xfrm>
          <a:solidFill>
            <a:schemeClr val="accent6">
              <a:lumMod val="20000"/>
              <a:lumOff val="80000"/>
            </a:schemeClr>
          </a:solidFill>
        </p:spPr>
        <p:txBody>
          <a:bodyPr>
            <a:normAutofit fontScale="70000" lnSpcReduction="20000"/>
          </a:bodyPr>
          <a:lstStyle/>
          <a:p>
            <a:pPr marL="0" indent="0" algn="just">
              <a:lnSpc>
                <a:spcPct val="150000"/>
              </a:lnSpc>
              <a:buNone/>
            </a:pPr>
            <a:r>
              <a:rPr lang="vi-VN" b="1" dirty="0"/>
              <a:t>Điều 3. Giáo dục quốc phòng và an ninh trong trường tiểu học</a:t>
            </a:r>
            <a:endParaRPr lang="en-US" dirty="0"/>
          </a:p>
          <a:p>
            <a:pPr marL="0" indent="0" algn="just">
              <a:lnSpc>
                <a:spcPct val="150000"/>
              </a:lnSpc>
              <a:buNone/>
            </a:pPr>
            <a:r>
              <a:rPr lang="en-US" dirty="0" smtClean="0"/>
              <a:t>- </a:t>
            </a:r>
            <a:r>
              <a:rPr lang="vi-VN" dirty="0" smtClean="0"/>
              <a:t>Giáo </a:t>
            </a:r>
            <a:r>
              <a:rPr lang="vi-VN" dirty="0"/>
              <a:t>dục quốc phòng và an ninh trong trường tiểu học được thực hiện lồng ghép thông qua nội dung các bài trong các môn học Ti</a:t>
            </a:r>
            <a:r>
              <a:rPr lang="en-US" dirty="0"/>
              <a:t>ế</a:t>
            </a:r>
            <a:r>
              <a:rPr lang="vi-VN" dirty="0"/>
              <a:t>ng Việt, Tự nhiên và Xã hội, Đạo đức, Lịch sử và Địa lý tập trung vào một s</a:t>
            </a:r>
            <a:r>
              <a:rPr lang="en-US" dirty="0"/>
              <a:t>ố </a:t>
            </a:r>
            <a:r>
              <a:rPr lang="vi-VN" dirty="0"/>
              <a:t>chủ đề chính sau: tinh thần yêu nước, truyền thống lịch sử của dân tộc Việt Nam trong dựng n</a:t>
            </a:r>
            <a:r>
              <a:rPr lang="en-US" dirty="0"/>
              <a:t>ư</a:t>
            </a:r>
            <a:r>
              <a:rPr lang="vi-VN" dirty="0"/>
              <a:t>ớc v</a:t>
            </a:r>
            <a:r>
              <a:rPr lang="en-US" dirty="0"/>
              <a:t>à </a:t>
            </a:r>
            <a:r>
              <a:rPr lang="vi-VN" dirty="0"/>
              <a:t>giữ nước; truyền th</a:t>
            </a:r>
            <a:r>
              <a:rPr lang="en-US" dirty="0"/>
              <a:t>ố</a:t>
            </a:r>
            <a:r>
              <a:rPr lang="vi-VN" dirty="0"/>
              <a:t>ng lịch sử của quân đội và công an; một s</a:t>
            </a:r>
            <a:r>
              <a:rPr lang="en-US" dirty="0"/>
              <a:t>ố </a:t>
            </a:r>
            <a:r>
              <a:rPr lang="vi-VN" dirty="0"/>
              <a:t>kỹ năng s</a:t>
            </a:r>
            <a:r>
              <a:rPr lang="en-US" dirty="0"/>
              <a:t>ố</a:t>
            </a:r>
            <a:r>
              <a:rPr lang="vi-VN" dirty="0"/>
              <a:t>ng phù hợp với sự phát </a:t>
            </a:r>
            <a:r>
              <a:rPr lang="en-US" dirty="0" err="1">
                <a:latin typeface="Arial" pitchFamily="34" charset="0"/>
                <a:cs typeface="Arial" pitchFamily="34" charset="0"/>
              </a:rPr>
              <a:t>triển</a:t>
            </a:r>
            <a:r>
              <a:rPr lang="en-US" dirty="0"/>
              <a:t> </a:t>
            </a:r>
            <a:r>
              <a:rPr lang="vi-VN" dirty="0"/>
              <a:t>của xã hội; giáo dục tình yêu quê hương, yêu hòa bình và yêu T</a:t>
            </a:r>
            <a:r>
              <a:rPr lang="en-US" dirty="0"/>
              <a:t>ổ </a:t>
            </a:r>
            <a:r>
              <a:rPr lang="vi-VN" dirty="0"/>
              <a:t>quốc Việt Nam xã hội chủ nghĩa. Cụ thể:</a:t>
            </a:r>
            <a:endParaRPr lang="en-US" dirty="0"/>
          </a:p>
          <a:p>
            <a:endParaRPr lang="en-US" dirty="0"/>
          </a:p>
        </p:txBody>
      </p:sp>
    </p:spTree>
    <p:extLst>
      <p:ext uri="{BB962C8B-B14F-4D97-AF65-F5344CB8AC3E}">
        <p14:creationId xmlns:p14="http://schemas.microsoft.com/office/powerpoint/2010/main" val="1019893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070571956"/>
              </p:ext>
            </p:extLst>
          </p:nvPr>
        </p:nvGraphicFramePr>
        <p:xfrm>
          <a:off x="228600" y="478871"/>
          <a:ext cx="8610600" cy="6172200"/>
        </p:xfrm>
        <a:graphic>
          <a:graphicData uri="http://schemas.openxmlformats.org/drawingml/2006/table">
            <a:tbl>
              <a:tblPr>
                <a:tableStyleId>{5C22544A-7EE6-4342-B048-85BDC9FD1C3A}</a:tableStyleId>
              </a:tblPr>
              <a:tblGrid>
                <a:gridCol w="775730"/>
                <a:gridCol w="2482335"/>
                <a:gridCol w="5352535"/>
              </a:tblGrid>
              <a:tr h="222028">
                <a:tc>
                  <a:txBody>
                    <a:bodyPr/>
                    <a:lstStyle/>
                    <a:p>
                      <a:pPr algn="ctr">
                        <a:spcBef>
                          <a:spcPts val="0"/>
                        </a:spcBef>
                        <a:spcAft>
                          <a:spcPts val="0"/>
                        </a:spcAft>
                      </a:pPr>
                      <a:r>
                        <a:rPr lang="vi-VN" sz="1500" dirty="0">
                          <a:effectLst/>
                        </a:rPr>
                        <a:t>Môn học</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Bef>
                          <a:spcPts val="0"/>
                        </a:spcBef>
                        <a:spcAft>
                          <a:spcPts val="0"/>
                        </a:spcAft>
                      </a:pPr>
                      <a:r>
                        <a:rPr lang="vi-VN" sz="1500">
                          <a:effectLst/>
                        </a:rPr>
                        <a:t>Tên bài</a:t>
                      </a:r>
                      <a:endParaRPr lang="en-US" sz="150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Bef>
                          <a:spcPts val="0"/>
                        </a:spcBef>
                        <a:spcAft>
                          <a:spcPts val="0"/>
                        </a:spcAft>
                      </a:pPr>
                      <a:r>
                        <a:rPr lang="vi-VN" sz="1500" dirty="0">
                          <a:effectLst/>
                        </a:rPr>
                        <a:t>Hình thức, nội dung lồng ghép</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555071">
                <a:tc rowSpan="3">
                  <a:txBody>
                    <a:bodyPr/>
                    <a:lstStyle/>
                    <a:p>
                      <a:pPr algn="ctr">
                        <a:spcBef>
                          <a:spcPts val="0"/>
                        </a:spcBef>
                        <a:spcAft>
                          <a:spcPts val="0"/>
                        </a:spcAft>
                      </a:pPr>
                      <a:r>
                        <a:rPr lang="vi-VN" sz="1500" dirty="0">
                          <a:effectLst/>
                        </a:rPr>
                        <a:t>Tiếng Việt T</a:t>
                      </a:r>
                      <a:r>
                        <a:rPr lang="en-US" sz="1500" dirty="0">
                          <a:effectLst/>
                        </a:rPr>
                        <a:t>1</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Bef>
                          <a:spcPts val="0"/>
                        </a:spcBef>
                        <a:spcAft>
                          <a:spcPts val="0"/>
                        </a:spcAft>
                      </a:pPr>
                      <a:r>
                        <a:rPr lang="vi-VN" sz="1500" dirty="0" smtClean="0">
                          <a:effectLst/>
                        </a:rPr>
                        <a:t>Bài </a:t>
                      </a:r>
                      <a:r>
                        <a:rPr lang="vi-VN" sz="1500" dirty="0">
                          <a:effectLst/>
                        </a:rPr>
                        <a:t>26: Tre Ngà</a:t>
                      </a:r>
                      <a:endParaRPr lang="en-US" sz="1500" dirty="0">
                        <a:effectLst/>
                      </a:endParaRPr>
                    </a:p>
                    <a:p>
                      <a:pPr algn="ctr">
                        <a:spcBef>
                          <a:spcPts val="0"/>
                        </a:spcBef>
                        <a:spcAft>
                          <a:spcPts val="0"/>
                        </a:spcAft>
                      </a:pPr>
                      <a:r>
                        <a:rPr lang="vi-VN" sz="1500" dirty="0">
                          <a:effectLst/>
                        </a:rPr>
                        <a:t>Trang 54</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58738" indent="0" algn="just" defTabSz="465138">
                        <a:spcBef>
                          <a:spcPts val="0"/>
                        </a:spcBef>
                        <a:spcAft>
                          <a:spcPts val="0"/>
                        </a:spcAft>
                        <a:tabLst>
                          <a:tab pos="347663" algn="l"/>
                        </a:tabLst>
                      </a:pPr>
                      <a:r>
                        <a:rPr lang="en-US" sz="1500" dirty="0" smtClean="0">
                          <a:effectLst/>
                        </a:rPr>
                        <a:t>	</a:t>
                      </a:r>
                      <a:r>
                        <a:rPr lang="vi-VN" sz="1500" dirty="0" smtClean="0">
                          <a:effectLst/>
                        </a:rPr>
                        <a:t>Kể </a:t>
                      </a:r>
                      <a:r>
                        <a:rPr lang="vi-VN" sz="1500" dirty="0">
                          <a:effectLst/>
                        </a:rPr>
                        <a:t>chuyện Thánh Gióng; nêu bật ý nghĩa chống giặc ngoại xâm; cây chông tre...</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609600">
                <a:tc vMerge="1">
                  <a:txBody>
                    <a:bodyPr/>
                    <a:lstStyle/>
                    <a:p>
                      <a:endParaRPr lang="en-US"/>
                    </a:p>
                  </a:txBody>
                  <a:tcPr/>
                </a:tc>
                <a:tc>
                  <a:txBody>
                    <a:bodyPr/>
                    <a:lstStyle/>
                    <a:p>
                      <a:pPr algn="ctr">
                        <a:spcBef>
                          <a:spcPts val="0"/>
                        </a:spcBef>
                        <a:spcAft>
                          <a:spcPts val="0"/>
                        </a:spcAft>
                      </a:pPr>
                      <a:r>
                        <a:rPr lang="vi-VN" sz="1500" dirty="0">
                          <a:effectLst/>
                        </a:rPr>
                        <a:t>Bài 36. Máy bay</a:t>
                      </a:r>
                      <a:endParaRPr lang="en-US" sz="1500" dirty="0">
                        <a:effectLst/>
                      </a:endParaRPr>
                    </a:p>
                    <a:p>
                      <a:pPr algn="ctr">
                        <a:spcBef>
                          <a:spcPts val="0"/>
                        </a:spcBef>
                        <a:spcAft>
                          <a:spcPts val="0"/>
                        </a:spcAft>
                      </a:pPr>
                      <a:r>
                        <a:rPr lang="vi-VN" sz="1500" dirty="0">
                          <a:effectLst/>
                        </a:rPr>
                        <a:t>Trang 74</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58738" indent="288925" algn="just">
                        <a:spcBef>
                          <a:spcPts val="0"/>
                        </a:spcBef>
                        <a:spcAft>
                          <a:spcPts val="0"/>
                        </a:spcAft>
                      </a:pPr>
                      <a:r>
                        <a:rPr lang="vi-VN" sz="1500" dirty="0" smtClean="0">
                          <a:effectLst/>
                        </a:rPr>
                        <a:t>Giới </a:t>
                      </a:r>
                      <a:r>
                        <a:rPr lang="vi-VN" sz="1500" dirty="0">
                          <a:effectLst/>
                        </a:rPr>
                        <a:t>thiệu hình ảnh một số loại máy bay dân sự và máy bay quân sự (bằng hình ảnh hoặc phim...)</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609600">
                <a:tc vMerge="1">
                  <a:txBody>
                    <a:bodyPr/>
                    <a:lstStyle/>
                    <a:p>
                      <a:endParaRPr lang="en-US"/>
                    </a:p>
                  </a:txBody>
                  <a:tcPr/>
                </a:tc>
                <a:tc>
                  <a:txBody>
                    <a:bodyPr/>
                    <a:lstStyle/>
                    <a:p>
                      <a:pPr algn="ctr">
                        <a:spcBef>
                          <a:spcPts val="0"/>
                        </a:spcBef>
                        <a:spcAft>
                          <a:spcPts val="0"/>
                        </a:spcAft>
                      </a:pPr>
                      <a:r>
                        <a:rPr lang="vi-VN" sz="1500" dirty="0">
                          <a:effectLst/>
                        </a:rPr>
                        <a:t>Bài 70. Cột cờ</a:t>
                      </a:r>
                      <a:endParaRPr lang="en-US" sz="1500" dirty="0">
                        <a:effectLst/>
                      </a:endParaRPr>
                    </a:p>
                    <a:p>
                      <a:pPr algn="ctr">
                        <a:spcBef>
                          <a:spcPts val="0"/>
                        </a:spcBef>
                        <a:spcAft>
                          <a:spcPts val="0"/>
                        </a:spcAft>
                      </a:pPr>
                      <a:r>
                        <a:rPr lang="vi-VN" sz="1500" dirty="0">
                          <a:effectLst/>
                        </a:rPr>
                        <a:t>Trang 142</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58738" indent="288925" algn="just">
                        <a:spcBef>
                          <a:spcPts val="0"/>
                        </a:spcBef>
                        <a:spcAft>
                          <a:spcPts val="0"/>
                        </a:spcAft>
                      </a:pPr>
                      <a:r>
                        <a:rPr lang="vi-VN" sz="1500" dirty="0">
                          <a:effectLst/>
                        </a:rPr>
                        <a:t>Giới thiệu và nêu ý nghĩa của Cột cờ Hà Nội, Cột cờ Lũng Cú (bằng h</a:t>
                      </a:r>
                      <a:r>
                        <a:rPr lang="en-US" sz="1500" dirty="0">
                          <a:effectLst/>
                        </a:rPr>
                        <a:t>ì</a:t>
                      </a:r>
                      <a:r>
                        <a:rPr lang="vi-VN" sz="1500" dirty="0">
                          <a:effectLst/>
                        </a:rPr>
                        <a:t>nh ảnh hoặc phim...)</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5740">
                <a:tc rowSpan="7">
                  <a:txBody>
                    <a:bodyPr/>
                    <a:lstStyle/>
                    <a:p>
                      <a:pPr algn="ctr">
                        <a:spcBef>
                          <a:spcPts val="0"/>
                        </a:spcBef>
                        <a:spcAft>
                          <a:spcPts val="0"/>
                        </a:spcAft>
                      </a:pPr>
                      <a:r>
                        <a:rPr lang="vi-VN" sz="1500" dirty="0">
                          <a:effectLst/>
                        </a:rPr>
                        <a:t>Tiếng Việt T2</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Bef>
                          <a:spcPts val="0"/>
                        </a:spcBef>
                        <a:spcAft>
                          <a:spcPts val="0"/>
                        </a:spcAft>
                      </a:pPr>
                      <a:r>
                        <a:rPr lang="vi-VN" sz="1500" dirty="0">
                          <a:effectLst/>
                        </a:rPr>
                        <a:t>Bài 93. Oan khoan, “Khôn ngoan </a:t>
                      </a:r>
                      <a:r>
                        <a:rPr lang="en-US" sz="1500" dirty="0">
                          <a:effectLst/>
                        </a:rPr>
                        <a:t>…</a:t>
                      </a:r>
                      <a:r>
                        <a:rPr lang="vi-VN" sz="1500" dirty="0">
                          <a:effectLst/>
                        </a:rPr>
                        <a:t> Gà... đá nhau”</a:t>
                      </a:r>
                      <a:endParaRPr lang="en-US" sz="1500" dirty="0">
                        <a:effectLst/>
                      </a:endParaRPr>
                    </a:p>
                    <a:p>
                      <a:pPr algn="ctr">
                        <a:spcBef>
                          <a:spcPts val="0"/>
                        </a:spcBef>
                        <a:spcAft>
                          <a:spcPts val="0"/>
                        </a:spcAft>
                      </a:pPr>
                      <a:r>
                        <a:rPr lang="vi-VN" sz="1500" dirty="0">
                          <a:effectLst/>
                        </a:rPr>
                        <a:t>Trang 22</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347663" algn="just">
                        <a:spcBef>
                          <a:spcPts val="0"/>
                        </a:spcBef>
                        <a:spcAft>
                          <a:spcPts val="0"/>
                        </a:spcAft>
                      </a:pPr>
                      <a:r>
                        <a:rPr lang="vi-VN" sz="1500" dirty="0" smtClean="0">
                          <a:effectLst/>
                        </a:rPr>
                        <a:t>Tại </a:t>
                      </a:r>
                      <a:r>
                        <a:rPr lang="vi-VN" sz="1500" dirty="0">
                          <a:effectLst/>
                        </a:rPr>
                        <a:t>sao phải đoàn kết</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609600">
                <a:tc vMerge="1">
                  <a:txBody>
                    <a:bodyPr/>
                    <a:lstStyle/>
                    <a:p>
                      <a:endParaRPr lang="en-US"/>
                    </a:p>
                  </a:txBody>
                  <a:tcPr/>
                </a:tc>
                <a:tc>
                  <a:txBody>
                    <a:bodyPr/>
                    <a:lstStyle/>
                    <a:p>
                      <a:pPr algn="ctr">
                        <a:spcBef>
                          <a:spcPts val="0"/>
                        </a:spcBef>
                        <a:spcAft>
                          <a:spcPts val="0"/>
                        </a:spcAft>
                      </a:pPr>
                      <a:r>
                        <a:rPr lang="vi-VN" sz="1500" dirty="0">
                          <a:effectLst/>
                        </a:rPr>
                        <a:t>Bài 95. Oanh, doanh</a:t>
                      </a:r>
                      <a:endParaRPr lang="en-US" sz="1500" dirty="0">
                        <a:effectLst/>
                      </a:endParaRPr>
                    </a:p>
                    <a:p>
                      <a:pPr algn="ctr">
                        <a:spcBef>
                          <a:spcPts val="0"/>
                        </a:spcBef>
                        <a:spcAft>
                          <a:spcPts val="0"/>
                        </a:spcAft>
                      </a:pPr>
                      <a:r>
                        <a:rPr lang="vi-VN" sz="1500" dirty="0">
                          <a:effectLst/>
                        </a:rPr>
                        <a:t>Trang 26</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58738" indent="288925" algn="just">
                        <a:spcBef>
                          <a:spcPts val="0"/>
                        </a:spcBef>
                        <a:spcAft>
                          <a:spcPts val="0"/>
                        </a:spcAft>
                      </a:pPr>
                      <a:r>
                        <a:rPr lang="vi-VN" sz="1500" dirty="0" smtClean="0">
                          <a:effectLst/>
                        </a:rPr>
                        <a:t>Giới </a:t>
                      </a:r>
                      <a:r>
                        <a:rPr lang="vi-VN" sz="1500" dirty="0">
                          <a:effectLst/>
                        </a:rPr>
                        <a:t>thiệu tranh doanh trại bộ đội và giải thích từ “doanh trại” (bằng hình ảnh hoặc phim...)</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555071">
                <a:tc vMerge="1">
                  <a:txBody>
                    <a:bodyPr/>
                    <a:lstStyle/>
                    <a:p>
                      <a:endParaRPr lang="en-US"/>
                    </a:p>
                  </a:txBody>
                  <a:tcPr/>
                </a:tc>
                <a:tc>
                  <a:txBody>
                    <a:bodyPr/>
                    <a:lstStyle/>
                    <a:p>
                      <a:pPr algn="ctr">
                        <a:spcBef>
                          <a:spcPts val="0"/>
                        </a:spcBef>
                        <a:spcAft>
                          <a:spcPts val="0"/>
                        </a:spcAft>
                      </a:pPr>
                      <a:r>
                        <a:rPr lang="vi-VN" sz="1500" dirty="0">
                          <a:effectLst/>
                        </a:rPr>
                        <a:t>Bài 101. Uyết, duyệt binh</a:t>
                      </a:r>
                      <a:endParaRPr lang="en-US" sz="1500" dirty="0">
                        <a:effectLst/>
                      </a:endParaRPr>
                    </a:p>
                    <a:p>
                      <a:pPr algn="ctr">
                        <a:spcBef>
                          <a:spcPts val="0"/>
                        </a:spcBef>
                        <a:spcAft>
                          <a:spcPts val="0"/>
                        </a:spcAft>
                      </a:pPr>
                      <a:r>
                        <a:rPr lang="vi-VN" sz="1500" dirty="0">
                          <a:effectLst/>
                        </a:rPr>
                        <a:t>Trang 38</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58738" indent="288925" algn="just">
                        <a:spcBef>
                          <a:spcPts val="0"/>
                        </a:spcBef>
                        <a:spcAft>
                          <a:spcPts val="0"/>
                        </a:spcAft>
                      </a:pPr>
                      <a:r>
                        <a:rPr lang="vi-VN" sz="1500" dirty="0">
                          <a:effectLst/>
                        </a:rPr>
                        <a:t>Giới thiệu tranh một số hình ảnh hoặc phim về duyệt binh của Quân đội nhân dân và Công an nhân dân Việt Nam</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587929">
                <a:tc vMerge="1">
                  <a:txBody>
                    <a:bodyPr/>
                    <a:lstStyle/>
                    <a:p>
                      <a:endParaRPr lang="en-US"/>
                    </a:p>
                  </a:txBody>
                  <a:tcPr/>
                </a:tc>
                <a:tc>
                  <a:txBody>
                    <a:bodyPr/>
                    <a:lstStyle/>
                    <a:p>
                      <a:pPr algn="ctr">
                        <a:spcBef>
                          <a:spcPts val="0"/>
                        </a:spcBef>
                        <a:spcAft>
                          <a:spcPts val="0"/>
                        </a:spcAft>
                      </a:pPr>
                      <a:r>
                        <a:rPr lang="vi-VN" sz="1500" dirty="0">
                          <a:effectLst/>
                        </a:rPr>
                        <a:t>Chủ điểm. Gia đình: Quà của b</a:t>
                      </a:r>
                      <a:r>
                        <a:rPr lang="en-US" sz="1500" dirty="0" smtClean="0">
                          <a:effectLst/>
                        </a:rPr>
                        <a:t>ố</a:t>
                      </a:r>
                      <a:r>
                        <a:rPr lang="en-US" sz="1500" baseline="0" dirty="0" smtClean="0">
                          <a:effectLst/>
                        </a:rPr>
                        <a:t>  </a:t>
                      </a:r>
                      <a:r>
                        <a:rPr lang="vi-VN" sz="1500" dirty="0" smtClean="0">
                          <a:effectLst/>
                        </a:rPr>
                        <a:t>Trang </a:t>
                      </a:r>
                      <a:r>
                        <a:rPr lang="vi-VN" sz="1500" dirty="0">
                          <a:effectLst/>
                        </a:rPr>
                        <a:t>85</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58738" indent="288925" algn="just">
                        <a:spcBef>
                          <a:spcPts val="0"/>
                        </a:spcBef>
                        <a:spcAft>
                          <a:spcPts val="0"/>
                        </a:spcAft>
                      </a:pPr>
                      <a:r>
                        <a:rPr lang="vi-VN" sz="1500" dirty="0">
                          <a:effectLst/>
                        </a:rPr>
                        <a:t>Đọc một bức thư có thật của bạn Nguyễn Hải Đăng có bố là bộ đội hải quân đóng ở đảo Trường Sa</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5740">
                <a:tc vMerge="1">
                  <a:txBody>
                    <a:bodyPr/>
                    <a:lstStyle/>
                    <a:p>
                      <a:endParaRPr lang="en-US"/>
                    </a:p>
                  </a:txBody>
                  <a:tcPr/>
                </a:tc>
                <a:tc>
                  <a:txBody>
                    <a:bodyPr/>
                    <a:lstStyle/>
                    <a:p>
                      <a:pPr algn="ctr">
                        <a:spcBef>
                          <a:spcPts val="0"/>
                        </a:spcBef>
                        <a:spcAft>
                          <a:spcPts val="0"/>
                        </a:spcAft>
                      </a:pPr>
                      <a:r>
                        <a:rPr lang="vi-VN" sz="1500" dirty="0">
                          <a:effectLst/>
                        </a:rPr>
                        <a:t>Chủ điểm. Gia đình: Dê con nghe lời </a:t>
                      </a:r>
                      <a:r>
                        <a:rPr lang="vi-VN" sz="1500" dirty="0" smtClean="0">
                          <a:effectLst/>
                        </a:rPr>
                        <a:t>mẹ</a:t>
                      </a:r>
                      <a:r>
                        <a:rPr lang="en-US" sz="1500" baseline="0" dirty="0" smtClean="0">
                          <a:effectLst/>
                        </a:rPr>
                        <a:t> </a:t>
                      </a:r>
                      <a:r>
                        <a:rPr lang="vi-VN" sz="1500" dirty="0" smtClean="0">
                          <a:effectLst/>
                        </a:rPr>
                        <a:t>Trang 117</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defTabSz="347663">
                        <a:spcBef>
                          <a:spcPts val="0"/>
                        </a:spcBef>
                        <a:spcAft>
                          <a:spcPts val="0"/>
                        </a:spcAft>
                      </a:pPr>
                      <a:r>
                        <a:rPr lang="en-US" sz="1500" dirty="0" smtClean="0">
                          <a:effectLst/>
                        </a:rPr>
                        <a:t>	</a:t>
                      </a:r>
                      <a:r>
                        <a:rPr lang="vi-VN" sz="1500" dirty="0" smtClean="0">
                          <a:effectLst/>
                        </a:rPr>
                        <a:t>Giáo </a:t>
                      </a:r>
                      <a:r>
                        <a:rPr lang="vi-VN" sz="1500" dirty="0">
                          <a:effectLst/>
                        </a:rPr>
                        <a:t>viên cung cấp một số kinh nghiệm phòng trẻ lạc</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44057">
                <a:tc vMerge="1">
                  <a:txBody>
                    <a:bodyPr/>
                    <a:lstStyle/>
                    <a:p>
                      <a:endParaRPr lang="en-US"/>
                    </a:p>
                  </a:txBody>
                  <a:tcPr/>
                </a:tc>
                <a:tc>
                  <a:txBody>
                    <a:bodyPr/>
                    <a:lstStyle/>
                    <a:p>
                      <a:pPr algn="ctr">
                        <a:spcBef>
                          <a:spcPts val="0"/>
                        </a:spcBef>
                        <a:spcAft>
                          <a:spcPts val="0"/>
                        </a:spcAft>
                      </a:pPr>
                      <a:r>
                        <a:rPr lang="vi-VN" sz="1500" dirty="0">
                          <a:effectLst/>
                        </a:rPr>
                        <a:t>Chủ điểm. Thiên nhiên đất nước: Hồ Gươm</a:t>
                      </a:r>
                      <a:endParaRPr lang="en-US" sz="1500" dirty="0">
                        <a:effectLst/>
                      </a:endParaRPr>
                    </a:p>
                    <a:p>
                      <a:pPr algn="ctr">
                        <a:spcBef>
                          <a:spcPts val="0"/>
                        </a:spcBef>
                        <a:spcAft>
                          <a:spcPts val="0"/>
                        </a:spcAft>
                      </a:pPr>
                      <a:r>
                        <a:rPr lang="vi-VN" sz="1500" dirty="0">
                          <a:effectLst/>
                        </a:rPr>
                        <a:t>Trang 118</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58738" indent="-58738" algn="just" defTabSz="347663">
                        <a:spcBef>
                          <a:spcPts val="0"/>
                        </a:spcBef>
                        <a:spcAft>
                          <a:spcPts val="0"/>
                        </a:spcAft>
                      </a:pPr>
                      <a:r>
                        <a:rPr lang="en-US" sz="1500" dirty="0" smtClean="0">
                          <a:effectLst/>
                        </a:rPr>
                        <a:t>		</a:t>
                      </a:r>
                      <a:r>
                        <a:rPr lang="vi-VN" sz="1500" dirty="0" smtClean="0">
                          <a:effectLst/>
                        </a:rPr>
                        <a:t>Giáo </a:t>
                      </a:r>
                      <a:r>
                        <a:rPr lang="vi-VN" sz="1500" dirty="0">
                          <a:effectLst/>
                        </a:rPr>
                        <a:t>viên k</a:t>
                      </a:r>
                      <a:r>
                        <a:rPr lang="en-US" sz="1500" dirty="0">
                          <a:effectLst/>
                        </a:rPr>
                        <a:t>ể </a:t>
                      </a:r>
                      <a:r>
                        <a:rPr lang="vi-VN" sz="1500" dirty="0">
                          <a:effectLst/>
                        </a:rPr>
                        <a:t>sự tích Hồ Gươm và ca ngợi công lao của Vua Lê Lợi chống giặc ngoại xâm</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587929">
                <a:tc vMerge="1">
                  <a:txBody>
                    <a:bodyPr/>
                    <a:lstStyle/>
                    <a:p>
                      <a:endParaRPr lang="en-US"/>
                    </a:p>
                  </a:txBody>
                  <a:tcPr/>
                </a:tc>
                <a:tc>
                  <a:txBody>
                    <a:bodyPr/>
                    <a:lstStyle/>
                    <a:p>
                      <a:pPr algn="ctr">
                        <a:spcBef>
                          <a:spcPts val="0"/>
                        </a:spcBef>
                        <a:spcAft>
                          <a:spcPts val="0"/>
                        </a:spcAft>
                      </a:pPr>
                      <a:r>
                        <a:rPr lang="vi-VN" sz="1500" dirty="0">
                          <a:effectLst/>
                        </a:rPr>
                        <a:t>Chủ điểm. Nhà trường </a:t>
                      </a:r>
                      <a:endParaRPr lang="en-US" sz="1500" dirty="0">
                        <a:effectLst/>
                      </a:endParaRPr>
                    </a:p>
                    <a:p>
                      <a:pPr algn="ctr">
                        <a:spcBef>
                          <a:spcPts val="0"/>
                        </a:spcBef>
                        <a:spcAft>
                          <a:spcPts val="0"/>
                        </a:spcAft>
                      </a:pPr>
                      <a:r>
                        <a:rPr lang="vi-VN" sz="1500" dirty="0">
                          <a:effectLst/>
                        </a:rPr>
                        <a:t>Trang 128</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58738" indent="-58738" algn="just">
                        <a:spcBef>
                          <a:spcPts val="0"/>
                        </a:spcBef>
                        <a:spcAft>
                          <a:spcPts val="0"/>
                        </a:spcAft>
                        <a:tabLst>
                          <a:tab pos="347663" algn="l"/>
                        </a:tabLst>
                      </a:pPr>
                      <a:r>
                        <a:rPr lang="en-US" sz="1500" dirty="0" smtClean="0">
                          <a:effectLst/>
                        </a:rPr>
                        <a:t>		</a:t>
                      </a:r>
                      <a:r>
                        <a:rPr lang="vi-VN" sz="1500" dirty="0" smtClean="0">
                          <a:effectLst/>
                        </a:rPr>
                        <a:t>Giới </a:t>
                      </a:r>
                      <a:r>
                        <a:rPr lang="vi-VN" sz="1500" dirty="0">
                          <a:effectLst/>
                        </a:rPr>
                        <a:t>thiệu tranh trang phục của các chú bộ đội, công an: Quần, áo, mũ, quân hiệu...</a:t>
                      </a:r>
                      <a:endParaRPr lang="en-US" sz="15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3" name="Rectangle 1"/>
          <p:cNvSpPr>
            <a:spLocks noChangeArrowheads="1"/>
          </p:cNvSpPr>
          <p:nvPr/>
        </p:nvSpPr>
        <p:spPr bwMode="auto">
          <a:xfrm>
            <a:off x="4124601" y="0"/>
            <a:ext cx="89479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Lớp 1</a:t>
            </a:r>
            <a:endParaRPr kumimoji="0" lang="vi-VN" sz="2000" b="0" i="0" u="sng"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8427952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 name="Rectangle 1"/>
          <p:cNvSpPr>
            <a:spLocks noChangeArrowheads="1"/>
          </p:cNvSpPr>
          <p:nvPr/>
        </p:nvSpPr>
        <p:spPr bwMode="auto">
          <a:xfrm>
            <a:off x="4124601" y="0"/>
            <a:ext cx="89479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Lớp </a:t>
            </a:r>
            <a:r>
              <a:rPr kumimoji="0" lang="en-US"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2</a:t>
            </a:r>
            <a:endParaRPr kumimoji="0" lang="vi-VN" sz="2000" b="0" i="0" u="sng"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919013728"/>
              </p:ext>
            </p:extLst>
          </p:nvPr>
        </p:nvGraphicFramePr>
        <p:xfrm>
          <a:off x="228600" y="721360"/>
          <a:ext cx="8763000" cy="5718937"/>
        </p:xfrm>
        <a:graphic>
          <a:graphicData uri="http://schemas.openxmlformats.org/drawingml/2006/table">
            <a:tbl>
              <a:tblPr>
                <a:tableStyleId>{5C22544A-7EE6-4342-B048-85BDC9FD1C3A}</a:tableStyleId>
              </a:tblPr>
              <a:tblGrid>
                <a:gridCol w="876300"/>
                <a:gridCol w="1672936"/>
                <a:gridCol w="6213764"/>
              </a:tblGrid>
              <a:tr h="147889">
                <a:tc>
                  <a:txBody>
                    <a:bodyPr/>
                    <a:lstStyle/>
                    <a:p>
                      <a:pPr algn="ctr">
                        <a:spcBef>
                          <a:spcPts val="600"/>
                        </a:spcBef>
                        <a:spcAft>
                          <a:spcPts val="0"/>
                        </a:spcAft>
                      </a:pPr>
                      <a:r>
                        <a:rPr lang="en-US" sz="1600" dirty="0" err="1">
                          <a:effectLst/>
                        </a:rPr>
                        <a:t>Môn</a:t>
                      </a:r>
                      <a:r>
                        <a:rPr lang="en-US" sz="1600" dirty="0">
                          <a:effectLst/>
                        </a:rPr>
                        <a:t> </a:t>
                      </a:r>
                      <a:r>
                        <a:rPr lang="en-US" sz="1600" dirty="0" err="1">
                          <a:effectLst/>
                        </a:rPr>
                        <a:t>học</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Bef>
                          <a:spcPts val="600"/>
                        </a:spcBef>
                        <a:spcAft>
                          <a:spcPts val="0"/>
                        </a:spcAft>
                      </a:pPr>
                      <a:r>
                        <a:rPr lang="en-US" sz="1600" dirty="0" err="1">
                          <a:effectLst/>
                        </a:rPr>
                        <a:t>Tên</a:t>
                      </a:r>
                      <a:r>
                        <a:rPr lang="en-US" sz="1600" dirty="0">
                          <a:effectLst/>
                        </a:rPr>
                        <a:t> </a:t>
                      </a:r>
                      <a:r>
                        <a:rPr lang="en-US" sz="1600" dirty="0" err="1">
                          <a:effectLst/>
                        </a:rPr>
                        <a:t>bài</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Bef>
                          <a:spcPts val="600"/>
                        </a:spcBef>
                        <a:spcAft>
                          <a:spcPts val="0"/>
                        </a:spcAft>
                      </a:pPr>
                      <a:r>
                        <a:rPr lang="en-US" sz="1600" dirty="0" err="1">
                          <a:effectLst/>
                        </a:rPr>
                        <a:t>Hình</a:t>
                      </a:r>
                      <a:r>
                        <a:rPr lang="en-US" sz="1600" dirty="0">
                          <a:effectLst/>
                        </a:rPr>
                        <a:t> </a:t>
                      </a:r>
                      <a:r>
                        <a:rPr lang="en-US" sz="1600" dirty="0" err="1">
                          <a:effectLst/>
                        </a:rPr>
                        <a:t>thức</a:t>
                      </a:r>
                      <a:r>
                        <a:rPr lang="en-US" sz="1600" dirty="0">
                          <a:effectLst/>
                        </a:rPr>
                        <a:t>, </a:t>
                      </a:r>
                      <a:r>
                        <a:rPr lang="en-US" sz="1600" dirty="0" err="1">
                          <a:effectLst/>
                        </a:rPr>
                        <a:t>nội</a:t>
                      </a:r>
                      <a:r>
                        <a:rPr lang="en-US" sz="1600" dirty="0">
                          <a:effectLst/>
                        </a:rPr>
                        <a:t> dung </a:t>
                      </a:r>
                      <a:r>
                        <a:rPr lang="en-US" sz="1600" dirty="0" err="1">
                          <a:effectLst/>
                        </a:rPr>
                        <a:t>lồng</a:t>
                      </a:r>
                      <a:r>
                        <a:rPr lang="en-US" sz="1600" dirty="0">
                          <a:effectLst/>
                        </a:rPr>
                        <a:t> </a:t>
                      </a:r>
                      <a:r>
                        <a:rPr lang="en-US" sz="1600" dirty="0" err="1">
                          <a:effectLst/>
                        </a:rPr>
                        <a:t>ghép</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5777">
                <a:tc>
                  <a:txBody>
                    <a:bodyPr/>
                    <a:lstStyle/>
                    <a:p>
                      <a:pPr algn="ctr">
                        <a:lnSpc>
                          <a:spcPts val="2000"/>
                        </a:lnSpc>
                        <a:spcBef>
                          <a:spcPts val="0"/>
                        </a:spcBef>
                        <a:spcAft>
                          <a:spcPts val="0"/>
                        </a:spcAft>
                      </a:pPr>
                      <a:r>
                        <a:rPr lang="vi-VN" sz="1600" dirty="0">
                          <a:effectLst/>
                        </a:rPr>
                        <a:t>Tiếng Việt T</a:t>
                      </a:r>
                      <a:r>
                        <a:rPr lang="en-US" sz="1600" dirty="0">
                          <a:effectLst/>
                        </a:rPr>
                        <a:t>1</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Bef>
                          <a:spcPts val="0"/>
                        </a:spcBef>
                        <a:spcAft>
                          <a:spcPts val="0"/>
                        </a:spcAft>
                      </a:pPr>
                      <a:r>
                        <a:rPr lang="vi-VN" sz="1600" dirty="0">
                          <a:effectLst/>
                        </a:rPr>
                        <a:t>Tu</a:t>
                      </a:r>
                      <a:r>
                        <a:rPr lang="en-US" sz="1600" dirty="0">
                          <a:effectLst/>
                        </a:rPr>
                        <a:t>ầ</a:t>
                      </a:r>
                      <a:r>
                        <a:rPr lang="vi-VN" sz="1600" dirty="0">
                          <a:effectLst/>
                        </a:rPr>
                        <a:t>n 3. Tập đọc: Bạn của Nai </a:t>
                      </a:r>
                      <a:r>
                        <a:rPr lang="vi-VN" sz="1600" dirty="0" smtClean="0">
                          <a:effectLst/>
                        </a:rPr>
                        <a:t>Nhỏ</a:t>
                      </a:r>
                      <a:endParaRPr lang="en-US" sz="1600" dirty="0" smtClean="0">
                        <a:effectLst/>
                      </a:endParaRPr>
                    </a:p>
                    <a:p>
                      <a:pPr algn="ctr">
                        <a:lnSpc>
                          <a:spcPts val="2000"/>
                        </a:lnSpc>
                        <a:spcBef>
                          <a:spcPts val="0"/>
                        </a:spcBef>
                        <a:spcAft>
                          <a:spcPts val="0"/>
                        </a:spcAft>
                      </a:pPr>
                      <a:r>
                        <a:rPr lang="vi-VN" sz="1600" dirty="0" smtClean="0">
                          <a:effectLst/>
                        </a:rPr>
                        <a:t>Trang </a:t>
                      </a:r>
                      <a:r>
                        <a:rPr lang="vi-VN" sz="1600" dirty="0">
                          <a:effectLst/>
                        </a:rPr>
                        <a:t>22</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000"/>
                        </a:lnSpc>
                        <a:spcBef>
                          <a:spcPts val="0"/>
                        </a:spcBef>
                        <a:spcAft>
                          <a:spcPts val="0"/>
                        </a:spcAft>
                      </a:pPr>
                      <a:r>
                        <a:rPr lang="vi-VN" sz="1600" dirty="0">
                          <a:effectLst/>
                        </a:rPr>
                        <a:t>Kể chuyện nói về tình bạn là phải biết giúp đỡ, bảo vệ nhau, nhất là khi gặp hoạn nạn</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0273">
                <a:tc rowSpan="6">
                  <a:txBody>
                    <a:bodyPr/>
                    <a:lstStyle/>
                    <a:p>
                      <a:pPr algn="ctr">
                        <a:lnSpc>
                          <a:spcPts val="2000"/>
                        </a:lnSpc>
                        <a:spcBef>
                          <a:spcPts val="0"/>
                        </a:spcBef>
                        <a:spcAft>
                          <a:spcPts val="0"/>
                        </a:spcAft>
                      </a:pPr>
                      <a:r>
                        <a:rPr lang="vi-VN" sz="1600" dirty="0">
                          <a:effectLst/>
                        </a:rPr>
                        <a:t>Tiếng Việt T2</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Bef>
                          <a:spcPts val="0"/>
                        </a:spcBef>
                        <a:spcAft>
                          <a:spcPts val="0"/>
                        </a:spcAft>
                      </a:pPr>
                      <a:r>
                        <a:rPr lang="vi-VN" sz="1600" dirty="0">
                          <a:effectLst/>
                        </a:rPr>
                        <a:t>Tuần 19. Tập đọc: Thư Trung thu</a:t>
                      </a:r>
                      <a:endParaRPr lang="en-US" sz="1600" dirty="0">
                        <a:effectLst/>
                      </a:endParaRPr>
                    </a:p>
                    <a:p>
                      <a:pPr algn="ctr">
                        <a:lnSpc>
                          <a:spcPts val="2000"/>
                        </a:lnSpc>
                        <a:spcBef>
                          <a:spcPts val="0"/>
                        </a:spcBef>
                        <a:spcAft>
                          <a:spcPts val="0"/>
                        </a:spcAft>
                      </a:pPr>
                      <a:r>
                        <a:rPr lang="vi-VN" sz="1600" dirty="0">
                          <a:effectLst/>
                        </a:rPr>
                        <a:t>Trang 09</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000"/>
                        </a:lnSpc>
                        <a:spcBef>
                          <a:spcPts val="0"/>
                        </a:spcBef>
                        <a:spcAft>
                          <a:spcPts val="0"/>
                        </a:spcAft>
                      </a:pPr>
                      <a:r>
                        <a:rPr lang="vi-VN" sz="1600" dirty="0">
                          <a:effectLst/>
                        </a:rPr>
                        <a:t>Kể chuyện về hình ảnh Bác Hồ dành cho các cháu thiếu nhi trong dịp T</a:t>
                      </a:r>
                      <a:r>
                        <a:rPr lang="en-US" sz="1600" dirty="0">
                          <a:effectLst/>
                        </a:rPr>
                        <a:t>ế</a:t>
                      </a:r>
                      <a:r>
                        <a:rPr lang="vi-VN" sz="1600" dirty="0">
                          <a:effectLst/>
                        </a:rPr>
                        <a:t>t Trung thu</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9722">
                <a:tc vMerge="1">
                  <a:txBody>
                    <a:bodyPr/>
                    <a:lstStyle/>
                    <a:p>
                      <a:endParaRPr lang="en-US"/>
                    </a:p>
                  </a:txBody>
                  <a:tcPr/>
                </a:tc>
                <a:tc>
                  <a:txBody>
                    <a:bodyPr/>
                    <a:lstStyle/>
                    <a:p>
                      <a:pPr algn="ctr">
                        <a:lnSpc>
                          <a:spcPts val="2000"/>
                        </a:lnSpc>
                        <a:spcBef>
                          <a:spcPts val="0"/>
                        </a:spcBef>
                        <a:spcAft>
                          <a:spcPts val="0"/>
                        </a:spcAft>
                      </a:pPr>
                      <a:r>
                        <a:rPr lang="vi-VN" sz="1600" dirty="0">
                          <a:effectLst/>
                        </a:rPr>
                        <a:t>Tuần 20. Tập đọc: Mùa nước nổi</a:t>
                      </a:r>
                      <a:endParaRPr lang="en-US" sz="1600" dirty="0">
                        <a:effectLst/>
                      </a:endParaRPr>
                    </a:p>
                    <a:p>
                      <a:pPr algn="ctr">
                        <a:lnSpc>
                          <a:spcPts val="2000"/>
                        </a:lnSpc>
                        <a:spcBef>
                          <a:spcPts val="0"/>
                        </a:spcBef>
                        <a:spcAft>
                          <a:spcPts val="0"/>
                        </a:spcAft>
                      </a:pPr>
                      <a:r>
                        <a:rPr lang="vi-VN" sz="1600" dirty="0">
                          <a:effectLst/>
                        </a:rPr>
                        <a:t>Trang 19</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000"/>
                        </a:lnSpc>
                        <a:spcBef>
                          <a:spcPts val="0"/>
                        </a:spcBef>
                        <a:spcAft>
                          <a:spcPts val="0"/>
                        </a:spcAft>
                      </a:pPr>
                      <a:r>
                        <a:rPr lang="vi-VN" sz="1600" dirty="0">
                          <a:effectLst/>
                        </a:rPr>
                        <a:t>Mọi học sinh phải tập bơi và biết bơi, ví dụ một số vụ việc đuối nước đ</a:t>
                      </a:r>
                      <a:r>
                        <a:rPr lang="en-US" sz="1600" dirty="0">
                          <a:effectLst/>
                        </a:rPr>
                        <a:t>ể </a:t>
                      </a:r>
                      <a:r>
                        <a:rPr lang="vi-VN" sz="1600" dirty="0">
                          <a:effectLst/>
                        </a:rPr>
                        <a:t>giúp các em học sinh tránh được tai nạn có thể xảy ra</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5777">
                <a:tc vMerge="1">
                  <a:txBody>
                    <a:bodyPr/>
                    <a:lstStyle/>
                    <a:p>
                      <a:endParaRPr lang="en-US"/>
                    </a:p>
                  </a:txBody>
                  <a:tcPr/>
                </a:tc>
                <a:tc>
                  <a:txBody>
                    <a:bodyPr/>
                    <a:lstStyle/>
                    <a:p>
                      <a:pPr algn="ctr">
                        <a:lnSpc>
                          <a:spcPts val="2000"/>
                        </a:lnSpc>
                        <a:spcBef>
                          <a:spcPts val="0"/>
                        </a:spcBef>
                        <a:spcAft>
                          <a:spcPts val="0"/>
                        </a:spcAft>
                      </a:pPr>
                      <a:r>
                        <a:rPr lang="vi-VN" sz="1600" dirty="0">
                          <a:effectLst/>
                        </a:rPr>
                        <a:t>Tuần 23. Tập đọc: Bác sĩ Sói</a:t>
                      </a:r>
                      <a:endParaRPr lang="en-US" sz="1600" dirty="0">
                        <a:effectLst/>
                      </a:endParaRPr>
                    </a:p>
                    <a:p>
                      <a:pPr algn="ctr">
                        <a:lnSpc>
                          <a:spcPts val="2000"/>
                        </a:lnSpc>
                        <a:spcBef>
                          <a:spcPts val="0"/>
                        </a:spcBef>
                        <a:spcAft>
                          <a:spcPts val="0"/>
                        </a:spcAft>
                      </a:pPr>
                      <a:r>
                        <a:rPr lang="vi-VN" sz="1600" dirty="0">
                          <a:effectLst/>
                        </a:rPr>
                        <a:t>Trang 41</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000"/>
                        </a:lnSpc>
                        <a:spcBef>
                          <a:spcPts val="0"/>
                        </a:spcBef>
                        <a:spcAft>
                          <a:spcPts val="0"/>
                        </a:spcAft>
                      </a:pPr>
                      <a:r>
                        <a:rPr lang="vi-VN" sz="1600" dirty="0">
                          <a:effectLst/>
                        </a:rPr>
                        <a:t>K</a:t>
                      </a:r>
                      <a:r>
                        <a:rPr lang="en-US" sz="1600" dirty="0">
                          <a:effectLst/>
                        </a:rPr>
                        <a:t>ể </a:t>
                      </a:r>
                      <a:r>
                        <a:rPr lang="vi-VN" sz="1600" dirty="0">
                          <a:effectLst/>
                        </a:rPr>
                        <a:t>chuyện nói về xã hội hiện nay còn những kẻ xấu hay đi lừa gạt người khác nên các em phải cảnh giác</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0273">
                <a:tc vMerge="1">
                  <a:txBody>
                    <a:bodyPr/>
                    <a:lstStyle/>
                    <a:p>
                      <a:endParaRPr lang="en-US"/>
                    </a:p>
                  </a:txBody>
                  <a:tcPr/>
                </a:tc>
                <a:tc>
                  <a:txBody>
                    <a:bodyPr/>
                    <a:lstStyle/>
                    <a:p>
                      <a:pPr algn="ctr">
                        <a:lnSpc>
                          <a:spcPts val="2000"/>
                        </a:lnSpc>
                        <a:spcBef>
                          <a:spcPts val="0"/>
                        </a:spcBef>
                        <a:spcAft>
                          <a:spcPts val="0"/>
                        </a:spcAft>
                      </a:pPr>
                      <a:r>
                        <a:rPr lang="vi-VN" sz="1600" dirty="0">
                          <a:effectLst/>
                        </a:rPr>
                        <a:t>Tuần 24. Tập đọc: Quả tim khỉ</a:t>
                      </a:r>
                      <a:endParaRPr lang="en-US" sz="1600" dirty="0">
                        <a:effectLst/>
                      </a:endParaRPr>
                    </a:p>
                    <a:p>
                      <a:pPr algn="ctr">
                        <a:lnSpc>
                          <a:spcPts val="2000"/>
                        </a:lnSpc>
                        <a:spcBef>
                          <a:spcPts val="0"/>
                        </a:spcBef>
                        <a:spcAft>
                          <a:spcPts val="0"/>
                        </a:spcAft>
                      </a:pPr>
                      <a:r>
                        <a:rPr lang="vi-VN" sz="1600" dirty="0">
                          <a:effectLst/>
                        </a:rPr>
                        <a:t>Trang 50</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000"/>
                        </a:lnSpc>
                        <a:spcBef>
                          <a:spcPts val="0"/>
                        </a:spcBef>
                        <a:spcAft>
                          <a:spcPts val="0"/>
                        </a:spcAft>
                      </a:pPr>
                      <a:r>
                        <a:rPr lang="vi-VN" sz="1600" dirty="0">
                          <a:effectLst/>
                        </a:rPr>
                        <a:t>K</a:t>
                      </a:r>
                      <a:r>
                        <a:rPr lang="en-US" sz="1600" dirty="0">
                          <a:effectLst/>
                        </a:rPr>
                        <a:t>ể </a:t>
                      </a:r>
                      <a:r>
                        <a:rPr lang="vi-VN" sz="1600" dirty="0">
                          <a:effectLst/>
                        </a:rPr>
                        <a:t>chuyện nói về lòng dũng cảm và m</a:t>
                      </a:r>
                      <a:r>
                        <a:rPr lang="en-US" sz="1600" dirty="0" err="1">
                          <a:effectLst/>
                        </a:rPr>
                        <a:t>ưu</a:t>
                      </a:r>
                      <a:r>
                        <a:rPr lang="vi-VN" sz="1600" dirty="0">
                          <a:effectLst/>
                        </a:rPr>
                        <a:t> trí để thoát khỏi nguy hiểm</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3666">
                <a:tc vMerge="1">
                  <a:txBody>
                    <a:bodyPr/>
                    <a:lstStyle/>
                    <a:p>
                      <a:endParaRPr lang="en-US"/>
                    </a:p>
                  </a:txBody>
                  <a:tcPr/>
                </a:tc>
                <a:tc>
                  <a:txBody>
                    <a:bodyPr/>
                    <a:lstStyle/>
                    <a:p>
                      <a:pPr algn="ctr">
                        <a:lnSpc>
                          <a:spcPts val="2000"/>
                        </a:lnSpc>
                        <a:spcBef>
                          <a:spcPts val="0"/>
                        </a:spcBef>
                        <a:spcAft>
                          <a:spcPts val="0"/>
                        </a:spcAft>
                      </a:pPr>
                      <a:r>
                        <a:rPr lang="vi-VN" sz="1600" dirty="0">
                          <a:effectLst/>
                        </a:rPr>
                        <a:t>Tuần 24. Tập làm văn: Sông, biển</a:t>
                      </a:r>
                      <a:endParaRPr lang="en-US" sz="1600" dirty="0">
                        <a:effectLst/>
                      </a:endParaRPr>
                    </a:p>
                    <a:p>
                      <a:pPr algn="ctr">
                        <a:lnSpc>
                          <a:spcPts val="2000"/>
                        </a:lnSpc>
                        <a:spcBef>
                          <a:spcPts val="0"/>
                        </a:spcBef>
                        <a:spcAft>
                          <a:spcPts val="0"/>
                        </a:spcAft>
                      </a:pPr>
                      <a:r>
                        <a:rPr lang="vi-VN" sz="1600" dirty="0">
                          <a:effectLst/>
                        </a:rPr>
                        <a:t>Trang 59</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000"/>
                        </a:lnSpc>
                        <a:spcBef>
                          <a:spcPts val="0"/>
                        </a:spcBef>
                        <a:spcAft>
                          <a:spcPts val="0"/>
                        </a:spcAft>
                      </a:pPr>
                      <a:r>
                        <a:rPr lang="vi-VN" sz="1600" dirty="0">
                          <a:effectLst/>
                        </a:rPr>
                        <a:t>Kể một câu chuyện về Ngô Quyền chiến thắng quân Nam Hán trên sông Bạch Đằng năm 938, Hải quân nhân dân Việt Nam chiến đấu...</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5777">
                <a:tc vMerge="1">
                  <a:txBody>
                    <a:bodyPr/>
                    <a:lstStyle/>
                    <a:p>
                      <a:endParaRPr lang="en-US"/>
                    </a:p>
                  </a:txBody>
                  <a:tcPr/>
                </a:tc>
                <a:tc>
                  <a:txBody>
                    <a:bodyPr/>
                    <a:lstStyle/>
                    <a:p>
                      <a:pPr algn="ctr">
                        <a:lnSpc>
                          <a:spcPts val="2000"/>
                        </a:lnSpc>
                        <a:spcBef>
                          <a:spcPts val="0"/>
                        </a:spcBef>
                        <a:spcAft>
                          <a:spcPts val="0"/>
                        </a:spcAft>
                      </a:pPr>
                      <a:r>
                        <a:rPr lang="vi-VN" sz="1600" dirty="0">
                          <a:effectLst/>
                        </a:rPr>
                        <a:t>Tuần 25. Tập đọc: S</a:t>
                      </a:r>
                      <a:r>
                        <a:rPr lang="en-US" sz="1600" dirty="0" err="1">
                          <a:effectLst/>
                        </a:rPr>
                        <a:t>ơn</a:t>
                      </a:r>
                      <a:r>
                        <a:rPr lang="en-US" sz="1600" dirty="0">
                          <a:effectLst/>
                        </a:rPr>
                        <a:t> </a:t>
                      </a:r>
                      <a:r>
                        <a:rPr lang="vi-VN" sz="1600" dirty="0">
                          <a:effectLst/>
                        </a:rPr>
                        <a:t>Tinh - Thủy Tinh</a:t>
                      </a:r>
                      <a:endParaRPr lang="en-US" sz="1600" dirty="0">
                        <a:effectLst/>
                      </a:endParaRPr>
                    </a:p>
                    <a:p>
                      <a:pPr algn="ctr">
                        <a:lnSpc>
                          <a:spcPts val="2000"/>
                        </a:lnSpc>
                        <a:spcBef>
                          <a:spcPts val="0"/>
                        </a:spcBef>
                        <a:spcAft>
                          <a:spcPts val="0"/>
                        </a:spcAft>
                      </a:pPr>
                      <a:r>
                        <a:rPr lang="vi-VN" sz="1600" dirty="0">
                          <a:effectLst/>
                        </a:rPr>
                        <a:t>Trang 60</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000"/>
                        </a:lnSpc>
                        <a:spcBef>
                          <a:spcPts val="0"/>
                        </a:spcBef>
                        <a:spcAft>
                          <a:spcPts val="0"/>
                        </a:spcAft>
                      </a:pPr>
                      <a:r>
                        <a:rPr lang="vi-VN" sz="1600" dirty="0">
                          <a:effectLst/>
                        </a:rPr>
                        <a:t>Giáo dục học sinh có ý thức bảo vệ môi trường đ</a:t>
                      </a:r>
                      <a:r>
                        <a:rPr lang="en-US" sz="1600" dirty="0">
                          <a:effectLst/>
                        </a:rPr>
                        <a:t>ể </a:t>
                      </a:r>
                      <a:r>
                        <a:rPr lang="vi-VN" sz="1600" dirty="0">
                          <a:effectLst/>
                        </a:rPr>
                        <a:t>cải thiện khí hậu, giảm thiểu thiên tai</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5231304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 name="Rectangle 1"/>
          <p:cNvSpPr>
            <a:spLocks noChangeArrowheads="1"/>
          </p:cNvSpPr>
          <p:nvPr/>
        </p:nvSpPr>
        <p:spPr bwMode="auto">
          <a:xfrm>
            <a:off x="4124601" y="57090"/>
            <a:ext cx="89479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Lớp </a:t>
            </a:r>
            <a:r>
              <a:rPr kumimoji="0" lang="en-US"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2</a:t>
            </a:r>
            <a:endParaRPr kumimoji="0" lang="vi-VN" sz="2000" b="0" i="0" u="sng"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92551792"/>
              </p:ext>
            </p:extLst>
          </p:nvPr>
        </p:nvGraphicFramePr>
        <p:xfrm>
          <a:off x="304801" y="611315"/>
          <a:ext cx="8534399" cy="5794121"/>
        </p:xfrm>
        <a:graphic>
          <a:graphicData uri="http://schemas.openxmlformats.org/drawingml/2006/table">
            <a:tbl>
              <a:tblPr>
                <a:tableStyleId>{5C22544A-7EE6-4342-B048-85BDC9FD1C3A}</a:tableStyleId>
              </a:tblPr>
              <a:tblGrid>
                <a:gridCol w="812800"/>
                <a:gridCol w="2082799"/>
                <a:gridCol w="5638800"/>
              </a:tblGrid>
              <a:tr h="147889">
                <a:tc>
                  <a:txBody>
                    <a:bodyPr/>
                    <a:lstStyle/>
                    <a:p>
                      <a:pPr algn="ctr">
                        <a:lnSpc>
                          <a:spcPts val="2200"/>
                        </a:lnSpc>
                        <a:spcBef>
                          <a:spcPts val="0"/>
                        </a:spcBef>
                        <a:spcAft>
                          <a:spcPts val="0"/>
                        </a:spcAft>
                      </a:pPr>
                      <a:r>
                        <a:rPr lang="en-US" sz="1600" dirty="0" err="1">
                          <a:effectLst/>
                        </a:rPr>
                        <a:t>Môn</a:t>
                      </a:r>
                      <a:r>
                        <a:rPr lang="en-US" sz="1600" dirty="0">
                          <a:effectLst/>
                        </a:rPr>
                        <a:t> </a:t>
                      </a:r>
                      <a:r>
                        <a:rPr lang="en-US" sz="1600" dirty="0" err="1">
                          <a:effectLst/>
                        </a:rPr>
                        <a:t>học</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200"/>
                        </a:lnSpc>
                        <a:spcBef>
                          <a:spcPts val="0"/>
                        </a:spcBef>
                        <a:spcAft>
                          <a:spcPts val="0"/>
                        </a:spcAft>
                      </a:pPr>
                      <a:r>
                        <a:rPr lang="en-US" sz="1600" dirty="0" err="1">
                          <a:effectLst/>
                        </a:rPr>
                        <a:t>Tên</a:t>
                      </a:r>
                      <a:r>
                        <a:rPr lang="en-US" sz="1600" dirty="0">
                          <a:effectLst/>
                        </a:rPr>
                        <a:t> </a:t>
                      </a:r>
                      <a:r>
                        <a:rPr lang="en-US" sz="1600" dirty="0" err="1">
                          <a:effectLst/>
                        </a:rPr>
                        <a:t>bài</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200"/>
                        </a:lnSpc>
                        <a:spcBef>
                          <a:spcPts val="0"/>
                        </a:spcBef>
                        <a:spcAft>
                          <a:spcPts val="0"/>
                        </a:spcAft>
                      </a:pPr>
                      <a:r>
                        <a:rPr lang="en-US" sz="1600">
                          <a:effectLst/>
                        </a:rPr>
                        <a:t>Hình thức, nội dung lồng ghép</a:t>
                      </a:r>
                      <a:endParaRPr lang="en-US" sz="160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5777">
                <a:tc rowSpan="7">
                  <a:txBody>
                    <a:bodyPr/>
                    <a:lstStyle/>
                    <a:p>
                      <a:pPr algn="ctr">
                        <a:lnSpc>
                          <a:spcPts val="2200"/>
                        </a:lnSpc>
                        <a:spcBef>
                          <a:spcPts val="0"/>
                        </a:spcBef>
                        <a:spcAft>
                          <a:spcPts val="0"/>
                        </a:spcAft>
                      </a:pPr>
                      <a:r>
                        <a:rPr lang="vi-VN" sz="1600" dirty="0">
                          <a:effectLst/>
                        </a:rPr>
                        <a:t>Tiếng Việt T2</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200"/>
                        </a:lnSpc>
                        <a:spcBef>
                          <a:spcPts val="0"/>
                        </a:spcBef>
                        <a:spcAft>
                          <a:spcPts val="0"/>
                        </a:spcAft>
                      </a:pPr>
                      <a:r>
                        <a:rPr lang="vi-VN" sz="1600" dirty="0">
                          <a:effectLst/>
                        </a:rPr>
                        <a:t>Tuần 30. Tập làm văn: Qua suối</a:t>
                      </a:r>
                      <a:endParaRPr lang="en-US" sz="1600" dirty="0">
                        <a:effectLst/>
                      </a:endParaRPr>
                    </a:p>
                    <a:p>
                      <a:pPr algn="ctr">
                        <a:lnSpc>
                          <a:spcPts val="2200"/>
                        </a:lnSpc>
                        <a:spcBef>
                          <a:spcPts val="0"/>
                        </a:spcBef>
                        <a:spcAft>
                          <a:spcPts val="0"/>
                        </a:spcAft>
                      </a:pPr>
                      <a:r>
                        <a:rPr lang="vi-VN" sz="1600" dirty="0">
                          <a:effectLst/>
                        </a:rPr>
                        <a:t>Trang 106</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200"/>
                        </a:lnSpc>
                        <a:spcBef>
                          <a:spcPts val="0"/>
                        </a:spcBef>
                        <a:spcAft>
                          <a:spcPts val="0"/>
                        </a:spcAft>
                      </a:pPr>
                      <a:r>
                        <a:rPr lang="vi-VN" sz="1600" dirty="0">
                          <a:effectLst/>
                        </a:rPr>
                        <a:t>K</a:t>
                      </a:r>
                      <a:r>
                        <a:rPr lang="en-US" sz="1600" dirty="0">
                          <a:effectLst/>
                        </a:rPr>
                        <a:t>ể </a:t>
                      </a:r>
                      <a:r>
                        <a:rPr lang="vi-VN" sz="1600" dirty="0">
                          <a:effectLst/>
                        </a:rPr>
                        <a:t>chuyện sự chịu đựng khó khăn gian khổ của Bác Hồ và chú bộ đội trong kháng chiến</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0273">
                <a:tc vMerge="1">
                  <a:txBody>
                    <a:bodyPr/>
                    <a:lstStyle/>
                    <a:p>
                      <a:endParaRPr lang="en-US"/>
                    </a:p>
                  </a:txBody>
                  <a:tcPr/>
                </a:tc>
                <a:tc>
                  <a:txBody>
                    <a:bodyPr/>
                    <a:lstStyle/>
                    <a:p>
                      <a:pPr algn="ctr">
                        <a:lnSpc>
                          <a:spcPts val="2200"/>
                        </a:lnSpc>
                        <a:spcBef>
                          <a:spcPts val="0"/>
                        </a:spcBef>
                        <a:spcAft>
                          <a:spcPts val="0"/>
                        </a:spcAft>
                      </a:pPr>
                      <a:r>
                        <a:rPr lang="vi-VN" sz="1600" dirty="0">
                          <a:effectLst/>
                        </a:rPr>
                        <a:t>Tuần 31. Tập đọc: Bảo vệ như th</a:t>
                      </a:r>
                      <a:r>
                        <a:rPr lang="en-US" sz="1600" dirty="0">
                          <a:effectLst/>
                        </a:rPr>
                        <a:t>ể</a:t>
                      </a:r>
                      <a:r>
                        <a:rPr lang="vi-VN" sz="1600" dirty="0">
                          <a:effectLst/>
                        </a:rPr>
                        <a:t> là r</a:t>
                      </a:r>
                      <a:r>
                        <a:rPr lang="en-US" sz="1600" dirty="0">
                          <a:effectLst/>
                        </a:rPr>
                        <a:t>ấ</a:t>
                      </a:r>
                      <a:r>
                        <a:rPr lang="vi-VN" sz="1600" dirty="0">
                          <a:effectLst/>
                        </a:rPr>
                        <a:t>t t</a:t>
                      </a:r>
                      <a:r>
                        <a:rPr lang="en-US" sz="1600" dirty="0">
                          <a:effectLst/>
                        </a:rPr>
                        <a:t>ố</a:t>
                      </a:r>
                      <a:r>
                        <a:rPr lang="vi-VN" sz="1600" dirty="0">
                          <a:effectLst/>
                        </a:rPr>
                        <a:t>t</a:t>
                      </a:r>
                      <a:endParaRPr lang="en-US" sz="1600" dirty="0">
                        <a:effectLst/>
                      </a:endParaRPr>
                    </a:p>
                    <a:p>
                      <a:pPr algn="ctr">
                        <a:lnSpc>
                          <a:spcPts val="2200"/>
                        </a:lnSpc>
                        <a:spcBef>
                          <a:spcPts val="0"/>
                        </a:spcBef>
                        <a:spcAft>
                          <a:spcPts val="0"/>
                        </a:spcAft>
                      </a:pPr>
                      <a:r>
                        <a:rPr lang="vi-VN" sz="1600" dirty="0">
                          <a:effectLst/>
                        </a:rPr>
                        <a:t>Trang </a:t>
                      </a:r>
                      <a:r>
                        <a:rPr lang="en-US" sz="1600" dirty="0">
                          <a:effectLst/>
                        </a:rPr>
                        <a:t>1</a:t>
                      </a:r>
                      <a:r>
                        <a:rPr lang="vi-VN" sz="1600" dirty="0">
                          <a:effectLst/>
                        </a:rPr>
                        <a:t>13</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200"/>
                        </a:lnSpc>
                        <a:spcBef>
                          <a:spcPts val="0"/>
                        </a:spcBef>
                        <a:spcAft>
                          <a:spcPts val="0"/>
                        </a:spcAft>
                      </a:pPr>
                      <a:r>
                        <a:rPr lang="vi-VN" sz="1600" dirty="0">
                          <a:effectLst/>
                        </a:rPr>
                        <a:t>Giải nghĩa thêm từ “tổ tiên, dân tộc anh em” đ</a:t>
                      </a:r>
                      <a:r>
                        <a:rPr lang="en-US" sz="1600" dirty="0">
                          <a:effectLst/>
                        </a:rPr>
                        <a:t>ể </a:t>
                      </a:r>
                      <a:r>
                        <a:rPr lang="vi-VN" sz="1600" dirty="0">
                          <a:effectLst/>
                        </a:rPr>
                        <a:t>học sinh có niềm tự hào dân tộc</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9722">
                <a:tc vMerge="1">
                  <a:txBody>
                    <a:bodyPr/>
                    <a:lstStyle/>
                    <a:p>
                      <a:endParaRPr lang="en-US"/>
                    </a:p>
                  </a:txBody>
                  <a:tcPr/>
                </a:tc>
                <a:tc>
                  <a:txBody>
                    <a:bodyPr/>
                    <a:lstStyle/>
                    <a:p>
                      <a:pPr algn="ctr">
                        <a:lnSpc>
                          <a:spcPts val="2200"/>
                        </a:lnSpc>
                        <a:spcBef>
                          <a:spcPts val="0"/>
                        </a:spcBef>
                        <a:spcAft>
                          <a:spcPts val="0"/>
                        </a:spcAft>
                      </a:pPr>
                      <a:r>
                        <a:rPr lang="en-US" sz="1600" dirty="0">
                          <a:effectLst/>
                        </a:rPr>
                        <a:t>T</a:t>
                      </a:r>
                      <a:r>
                        <a:rPr lang="vi-VN" sz="1600" dirty="0">
                          <a:effectLst/>
                        </a:rPr>
                        <a:t>u</a:t>
                      </a:r>
                      <a:r>
                        <a:rPr lang="en-US" sz="1600" dirty="0">
                          <a:effectLst/>
                        </a:rPr>
                        <a:t>ầ</a:t>
                      </a:r>
                      <a:r>
                        <a:rPr lang="vi-VN" sz="1600" dirty="0">
                          <a:effectLst/>
                        </a:rPr>
                        <a:t>n 32. Tập đọc: Chuyện quả bầu</a:t>
                      </a:r>
                      <a:endParaRPr lang="en-US" sz="1600" dirty="0">
                        <a:effectLst/>
                      </a:endParaRPr>
                    </a:p>
                    <a:p>
                      <a:pPr algn="ctr">
                        <a:lnSpc>
                          <a:spcPts val="2200"/>
                        </a:lnSpc>
                        <a:spcBef>
                          <a:spcPts val="0"/>
                        </a:spcBef>
                        <a:spcAft>
                          <a:spcPts val="0"/>
                        </a:spcAft>
                      </a:pPr>
                      <a:r>
                        <a:rPr lang="vi-VN" sz="1600" dirty="0">
                          <a:effectLst/>
                        </a:rPr>
                        <a:t>Trang 116</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200"/>
                        </a:lnSpc>
                        <a:spcBef>
                          <a:spcPts val="0"/>
                        </a:spcBef>
                        <a:spcAft>
                          <a:spcPts val="0"/>
                        </a:spcAft>
                      </a:pPr>
                      <a:r>
                        <a:rPr lang="vi-VN" sz="1600" dirty="0">
                          <a:effectLst/>
                        </a:rPr>
                        <a:t>K</a:t>
                      </a:r>
                      <a:r>
                        <a:rPr lang="en-US" sz="1600" dirty="0">
                          <a:effectLst/>
                        </a:rPr>
                        <a:t>ể </a:t>
                      </a:r>
                      <a:r>
                        <a:rPr lang="vi-VN" sz="1600" dirty="0">
                          <a:effectLst/>
                        </a:rPr>
                        <a:t>chuyện về sự đoàn kết giữa các dân tộc anh em làm nên sức mạnh to lớn đ</a:t>
                      </a:r>
                      <a:r>
                        <a:rPr lang="en-US" sz="1600" dirty="0">
                          <a:effectLst/>
                        </a:rPr>
                        <a:t>ể </a:t>
                      </a:r>
                      <a:r>
                        <a:rPr lang="vi-VN" sz="1600" dirty="0">
                          <a:effectLst/>
                        </a:rPr>
                        <a:t>chiến thắng kẻ thù xâm lược</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0273">
                <a:tc vMerge="1">
                  <a:txBody>
                    <a:bodyPr/>
                    <a:lstStyle/>
                    <a:p>
                      <a:endParaRPr lang="en-US"/>
                    </a:p>
                  </a:txBody>
                  <a:tcPr/>
                </a:tc>
                <a:tc>
                  <a:txBody>
                    <a:bodyPr/>
                    <a:lstStyle/>
                    <a:p>
                      <a:pPr algn="ctr">
                        <a:lnSpc>
                          <a:spcPts val="2200"/>
                        </a:lnSpc>
                        <a:spcBef>
                          <a:spcPts val="0"/>
                        </a:spcBef>
                        <a:spcAft>
                          <a:spcPts val="0"/>
                        </a:spcAft>
                      </a:pPr>
                      <a:r>
                        <a:rPr lang="vi-VN" sz="1600" dirty="0">
                          <a:effectLst/>
                        </a:rPr>
                        <a:t>Tuần 33. Tập đọc: Bóp nát quả cam</a:t>
                      </a:r>
                      <a:endParaRPr lang="en-US" sz="1600" dirty="0">
                        <a:effectLst/>
                      </a:endParaRPr>
                    </a:p>
                    <a:p>
                      <a:pPr algn="ctr">
                        <a:lnSpc>
                          <a:spcPts val="2200"/>
                        </a:lnSpc>
                        <a:spcBef>
                          <a:spcPts val="0"/>
                        </a:spcBef>
                        <a:spcAft>
                          <a:spcPts val="0"/>
                        </a:spcAft>
                      </a:pPr>
                      <a:r>
                        <a:rPr lang="vi-VN" sz="1600" dirty="0">
                          <a:effectLst/>
                        </a:rPr>
                        <a:t>Trang 124</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200"/>
                        </a:lnSpc>
                        <a:spcBef>
                          <a:spcPts val="0"/>
                        </a:spcBef>
                        <a:spcAft>
                          <a:spcPts val="0"/>
                        </a:spcAft>
                      </a:pPr>
                      <a:r>
                        <a:rPr lang="vi-VN" sz="1600" dirty="0">
                          <a:effectLst/>
                        </a:rPr>
                        <a:t>Giới thiệu thêm một số tấm gương anh hùng nhỏ tu</a:t>
                      </a:r>
                      <a:r>
                        <a:rPr lang="en-US" sz="1600" dirty="0">
                          <a:effectLst/>
                        </a:rPr>
                        <a:t>ổ</a:t>
                      </a:r>
                      <a:r>
                        <a:rPr lang="vi-VN" sz="1600" dirty="0">
                          <a:effectLst/>
                        </a:rPr>
                        <a:t>i</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9722">
                <a:tc vMerge="1">
                  <a:txBody>
                    <a:bodyPr/>
                    <a:lstStyle/>
                    <a:p>
                      <a:endParaRPr lang="en-US"/>
                    </a:p>
                  </a:txBody>
                  <a:tcPr/>
                </a:tc>
                <a:tc>
                  <a:txBody>
                    <a:bodyPr/>
                    <a:lstStyle/>
                    <a:p>
                      <a:pPr algn="ctr">
                        <a:lnSpc>
                          <a:spcPts val="2200"/>
                        </a:lnSpc>
                        <a:spcBef>
                          <a:spcPts val="0"/>
                        </a:spcBef>
                        <a:spcAft>
                          <a:spcPts val="0"/>
                        </a:spcAft>
                      </a:pPr>
                      <a:r>
                        <a:rPr lang="vi-VN" sz="1600" dirty="0">
                          <a:effectLst/>
                        </a:rPr>
                        <a:t>Tuần 33. Tập đọc: Lá cờ</a:t>
                      </a:r>
                      <a:endParaRPr lang="en-US" sz="1600" dirty="0">
                        <a:effectLst/>
                      </a:endParaRPr>
                    </a:p>
                    <a:p>
                      <a:pPr algn="ctr">
                        <a:lnSpc>
                          <a:spcPts val="2200"/>
                        </a:lnSpc>
                        <a:spcBef>
                          <a:spcPts val="0"/>
                        </a:spcBef>
                        <a:spcAft>
                          <a:spcPts val="0"/>
                        </a:spcAft>
                      </a:pPr>
                      <a:r>
                        <a:rPr lang="vi-VN" sz="1600" dirty="0">
                          <a:effectLst/>
                        </a:rPr>
                        <a:t>Trang 128</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200"/>
                        </a:lnSpc>
                        <a:spcBef>
                          <a:spcPts val="0"/>
                        </a:spcBef>
                        <a:spcAft>
                          <a:spcPts val="0"/>
                        </a:spcAft>
                      </a:pPr>
                      <a:r>
                        <a:rPr lang="vi-VN" sz="1600" dirty="0">
                          <a:effectLst/>
                        </a:rPr>
                        <a:t>Giới thiệu hình ảnh lá cờ Tổ quốc, giải thích ý nghĩa lá cờ Tổ quốc có nền màu đỏ, ở giữa ngôi sao 5 cánh màu vàng</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33285">
                <a:tc vMerge="1">
                  <a:txBody>
                    <a:bodyPr/>
                    <a:lstStyle/>
                    <a:p>
                      <a:endParaRPr lang="en-US"/>
                    </a:p>
                  </a:txBody>
                  <a:tcPr/>
                </a:tc>
                <a:tc>
                  <a:txBody>
                    <a:bodyPr/>
                    <a:lstStyle/>
                    <a:p>
                      <a:pPr algn="ctr">
                        <a:lnSpc>
                          <a:spcPts val="2200"/>
                        </a:lnSpc>
                        <a:spcBef>
                          <a:spcPts val="0"/>
                        </a:spcBef>
                        <a:spcAft>
                          <a:spcPts val="0"/>
                        </a:spcAft>
                      </a:pPr>
                      <a:r>
                        <a:rPr lang="vi-VN" sz="1600" dirty="0">
                          <a:effectLst/>
                        </a:rPr>
                        <a:t>Tập viết. Lượm</a:t>
                      </a:r>
                      <a:endParaRPr lang="en-US" sz="1600" dirty="0">
                        <a:effectLst/>
                      </a:endParaRPr>
                    </a:p>
                    <a:p>
                      <a:pPr algn="ctr">
                        <a:lnSpc>
                          <a:spcPts val="2200"/>
                        </a:lnSpc>
                        <a:spcBef>
                          <a:spcPts val="0"/>
                        </a:spcBef>
                        <a:spcAft>
                          <a:spcPts val="0"/>
                        </a:spcAft>
                      </a:pPr>
                      <a:r>
                        <a:rPr lang="vi-VN" sz="1600" dirty="0">
                          <a:effectLst/>
                        </a:rPr>
                        <a:t>Trang 130</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200"/>
                        </a:lnSpc>
                        <a:spcBef>
                          <a:spcPts val="0"/>
                        </a:spcBef>
                        <a:spcAft>
                          <a:spcPts val="0"/>
                        </a:spcAft>
                      </a:pPr>
                      <a:r>
                        <a:rPr lang="vi-VN" sz="1600" dirty="0">
                          <a:effectLst/>
                        </a:rPr>
                        <a:t>Ca ngợi tinh thần mưu trí, dũng cảm của thiếu niên, nhi đồng Việt Nam chống giặc ngoại xâm</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45263">
                <a:tc vMerge="1">
                  <a:txBody>
                    <a:bodyPr/>
                    <a:lstStyle/>
                    <a:p>
                      <a:endParaRPr lang="en-US"/>
                    </a:p>
                  </a:txBody>
                  <a:tcPr/>
                </a:tc>
                <a:tc>
                  <a:txBody>
                    <a:bodyPr/>
                    <a:lstStyle/>
                    <a:p>
                      <a:pPr algn="ctr">
                        <a:lnSpc>
                          <a:spcPts val="2200"/>
                        </a:lnSpc>
                        <a:spcBef>
                          <a:spcPts val="0"/>
                        </a:spcBef>
                        <a:spcAft>
                          <a:spcPts val="0"/>
                        </a:spcAft>
                      </a:pPr>
                      <a:r>
                        <a:rPr lang="vi-VN" sz="1600" dirty="0">
                          <a:effectLst/>
                        </a:rPr>
                        <a:t>Tuần 34. Tập đọc: Cháy nhà hàng xóm</a:t>
                      </a:r>
                      <a:endParaRPr lang="en-US" sz="1600" dirty="0">
                        <a:effectLst/>
                      </a:endParaRPr>
                    </a:p>
                    <a:p>
                      <a:pPr algn="ctr">
                        <a:lnSpc>
                          <a:spcPts val="2200"/>
                        </a:lnSpc>
                        <a:spcBef>
                          <a:spcPts val="0"/>
                        </a:spcBef>
                        <a:spcAft>
                          <a:spcPts val="0"/>
                        </a:spcAft>
                      </a:pPr>
                      <a:r>
                        <a:rPr lang="vi-VN" sz="1600" dirty="0">
                          <a:effectLst/>
                        </a:rPr>
                        <a:t>Trang 139</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5888" indent="0">
                        <a:lnSpc>
                          <a:spcPts val="2200"/>
                        </a:lnSpc>
                        <a:spcBef>
                          <a:spcPts val="0"/>
                        </a:spcBef>
                        <a:spcAft>
                          <a:spcPts val="0"/>
                        </a:spcAft>
                      </a:pPr>
                      <a:r>
                        <a:rPr lang="vi-VN" sz="1600" dirty="0">
                          <a:effectLst/>
                        </a:rPr>
                        <a:t>Nêu cao tinh thần tương trợ, giúp đỡ lẫn nhau, nhất là lúc khó khăn hoạn nạn</a:t>
                      </a:r>
                      <a:endParaRPr lang="en-US" sz="1600" dirty="0">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8988660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430</TotalTime>
  <Words>6381</Words>
  <Application>Microsoft Office PowerPoint</Application>
  <PresentationFormat>On-screen Show (4:3)</PresentationFormat>
  <Paragraphs>517</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 THÀNH PHỐ HỒ CHÍ MINH    SỞ GIÁO DỤC VÀ ĐÀO TẠO  PHÒNG GIÁO DỤC TIỂU HỌC  </vt:lpstr>
      <vt:lpstr>PowerPoint Presentation</vt:lpstr>
      <vt:lpstr>PowerPoint Presentation</vt:lpstr>
      <vt:lpstr>PowerPoint Presentation</vt:lpstr>
      <vt:lpstr>PowerPoint Presentation</vt:lpstr>
      <vt:lpstr>IV. MỤC ĐÍCH, QUAN ĐIỂM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 GIÁO DỤC QUỐC PHÒNG VÀ AN NINH TRONG TRƯỜNG TRUNG HỌC CƠ SỞ (Điều 4. Giáo dục quốc phòng và an ninh trong trường trung học cơ sở)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VII. HIỆU LỰC &amp; TRÁCH NHIỆM </vt:lpstr>
      <vt:lpstr>TRÂN TRỌNG CẢM ƠN VÀ  KÍNH CHÀO QUÝ THẦY CÔ!</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TQT</dc:creator>
  <cp:lastModifiedBy>NHAN</cp:lastModifiedBy>
  <cp:revision>29</cp:revision>
  <cp:lastPrinted>2018-09-12T11:26:47Z</cp:lastPrinted>
  <dcterms:created xsi:type="dcterms:W3CDTF">2018-09-10T03:40:25Z</dcterms:created>
  <dcterms:modified xsi:type="dcterms:W3CDTF">2018-09-12T11:30:57Z</dcterms:modified>
</cp:coreProperties>
</file>