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56" r:id="rId6"/>
    <p:sldMasterId id="2147483768" r:id="rId7"/>
    <p:sldMasterId id="2147483781" r:id="rId8"/>
    <p:sldMasterId id="2147483794" r:id="rId9"/>
  </p:sldMasterIdLst>
  <p:sldIdLst>
    <p:sldId id="264" r:id="rId10"/>
    <p:sldId id="266" r:id="rId11"/>
    <p:sldId id="260" r:id="rId12"/>
    <p:sldId id="267" r:id="rId13"/>
    <p:sldId id="268" r:id="rId14"/>
    <p:sldId id="271" r:id="rId15"/>
    <p:sldId id="272" r:id="rId16"/>
    <p:sldId id="269" r:id="rId17"/>
    <p:sldId id="274" r:id="rId18"/>
    <p:sldId id="275" r:id="rId19"/>
    <p:sldId id="256" r:id="rId20"/>
    <p:sldId id="257" r:id="rId21"/>
    <p:sldId id="283" r:id="rId22"/>
    <p:sldId id="288" r:id="rId23"/>
    <p:sldId id="284" r:id="rId24"/>
    <p:sldId id="285" r:id="rId25"/>
    <p:sldId id="286" r:id="rId26"/>
    <p:sldId id="287" r:id="rId27"/>
    <p:sldId id="296" r:id="rId28"/>
    <p:sldId id="290" r:id="rId29"/>
    <p:sldId id="289" r:id="rId30"/>
    <p:sldId id="291" r:id="rId31"/>
    <p:sldId id="292" r:id="rId32"/>
    <p:sldId id="293" r:id="rId33"/>
    <p:sldId id="294" r:id="rId34"/>
    <p:sldId id="282" r:id="rId35"/>
    <p:sldId id="25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00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522F2-7C35-4B4A-9ED5-E9CDB9B93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757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BB561-FE26-4D26-9257-223926316D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0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1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1ECDC-4761-49D7-8B39-2FB7A9A75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9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C359-9CCC-4144-901B-83A7134D70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2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0BCE-CF37-43BF-900A-639CB02B8A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9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8B22-F9D9-451C-984B-8504B9DA7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0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BAF0C-97D9-4FCB-AC71-517592DAC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4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B7BF9-B7BE-4C5A-AC04-F5385A12AB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BF9A2-EF68-4D92-ADD2-AB8A6F368E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1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9F4-24FB-427C-93F8-2F83282F1B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1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6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17BD7-9D79-4341-858F-73A178A392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67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98277-8C82-4373-A08A-6A55786EFB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8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8D130-35FC-4013-88E4-982269E11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9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1ECDC-4761-49D7-8B39-2FB7A9A75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94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C359-9CCC-4144-901B-83A7134D70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25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0BCE-CF37-43BF-900A-639CB02B8A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92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8B22-F9D9-451C-984B-8504B9DA7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0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BAF0C-97D9-4FCB-AC71-517592DAC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42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B7BF9-B7BE-4C5A-AC04-F5385A12AB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7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BF9A2-EF68-4D92-ADD2-AB8A6F368E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1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6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9F4-24FB-427C-93F8-2F83282F1B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15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17BD7-9D79-4341-858F-73A178A392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6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98277-8C82-4373-A08A-6A55786EFB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8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8D130-35FC-4013-88E4-982269E11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98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1ECDC-4761-49D7-8B39-2FB7A9A75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94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C359-9CCC-4144-901B-83A7134D70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25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0BCE-CF37-43BF-900A-639CB02B8A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92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8B22-F9D9-451C-984B-8504B9DA7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0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BAF0C-97D9-4FCB-AC71-517592DAC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42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B7BF9-B7BE-4C5A-AC04-F5385A12AB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97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BF9A2-EF68-4D92-ADD2-AB8A6F368E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11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9F4-24FB-427C-93F8-2F83282F1B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15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17BD7-9D79-4341-858F-73A178A392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67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98277-8C82-4373-A08A-6A55786EFB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8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8D130-35FC-4013-88E4-982269E11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98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1ECDC-4761-49D7-8B39-2FB7A9A75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66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C359-9CCC-4144-901B-83A7134D70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45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0BCE-CF37-43BF-900A-639CB02B8A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30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8B22-F9D9-451C-984B-8504B9DA7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9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BAF0C-97D9-4FCB-AC71-517592DAC4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5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B7BF9-B7BE-4C5A-AC04-F5385A12AB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51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BF9A2-EF68-4D92-ADD2-AB8A6F368E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98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9F4-24FB-427C-93F8-2F83282F1B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38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17BD7-9D79-4341-858F-73A178A392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02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98277-8C82-4373-A08A-6A55786EFB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11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8D130-35FC-4013-88E4-982269E11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99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演示模板底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71888" y="1485900"/>
            <a:ext cx="5470525" cy="1225550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71888" y="2711450"/>
            <a:ext cx="5470525" cy="546100"/>
          </a:xfrm>
        </p:spPr>
        <p:txBody>
          <a:bodyPr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1C8AEE55-B751-4EDB-96F9-F82154F1F0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26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E4353-CA47-43CA-9811-228CD2FF6F7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6A11-CF9D-4F07-8CD0-A319825A91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92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23CD-BBA0-43BC-A397-DAE6DFD4FEB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3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C0CA-9B09-428B-B29C-F4DE86E9F50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62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B417-1BEA-478B-9EC0-DDBC3A6A301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35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1B78-F899-47CE-856D-613FA98D19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18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3D28-6E6A-4B62-8ED8-D87B73FD0A5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66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7CDE-5E84-4A62-8A4C-17BD547C8DD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80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EC70-ABB4-41B1-804F-10C1E72BB39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261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AC70-31EB-4DCC-9BF8-26A26FE88F3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8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smtClean="0">
                <a:solidFill>
                  <a:srgbClr val="4987E3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</a:rPr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CDDBAC8B-B9FC-4839-9CB1-E2F6E1B358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8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4718F-1F1F-4A88-83F7-C09D954FA4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451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20D39-4098-4243-8EBE-97F68E7326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18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E4991-C816-4860-8DE1-46040548E6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339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68E81-A5FD-43E7-A25D-7C0DB11AFEB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49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533B7-3269-4D00-BB5B-BD9D953E17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18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F89B0-757D-48F7-ACDB-A75E6AC8D3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21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E8D98-B4C5-47A2-9BBD-0EAD2B4BA2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20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D4175-1F33-40AE-B600-B868EABFE6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6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EFA0-E140-48B4-AEB0-BEA3DE36E0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D9286-3B0F-4651-9CA2-A92AF975BD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939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129AD-2E67-43D9-B73D-3F2492332F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426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84A8-1A1A-4C10-B691-BC4BAB28D7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62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8A4D-5691-4C22-8FE8-BBBE08891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638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FBF3D-308A-4BCD-B848-8EF22CFF3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530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7A05-13CD-4EAE-AC7D-37A7C34F2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7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FA75-5015-4433-BE2E-261459A1F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24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FC72-CCAC-4387-BA9B-84E35136E4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649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FCB7-3EE8-42D3-8A90-81453E2193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269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7806-91C6-4973-978E-AAFDCC9E6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663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BE4F2-ED03-42EF-A519-3308547A97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581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EF63-1872-432F-9884-4D510286C2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18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58AF-BFD6-45DD-8EF7-59C31C487B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9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22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61F6-4DF8-4B5B-88FC-FC1BB5F85F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927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CF5AF-40EB-4800-8694-A4D25BD8E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149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15CCD-60AE-4F5F-B393-2504F6825B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556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6F2B2-0729-46BD-A12B-9414965F17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195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53947-261F-4293-A036-51E2057000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07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DF8A5-5845-4C5C-BE61-51D95BA48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994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8A598-4B2E-41B3-889A-9FEDB335C6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681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8EA4B-7E26-408F-9617-089DA4EB1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2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99C2C-B9DC-4589-ADCD-04DBF2088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077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F9D0-4891-4A40-9DAF-1F4F40899E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0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vmlDrawing" Target="../drawings/vmlDrawing1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3A76-3832-4672-AF78-FABB84BE99F3}" type="datetimeFigureOut">
              <a:rPr lang="en-US" smtClean="0"/>
              <a:t>15/11/2019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DBEA-652F-40A8-9B24-E5B3DED5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1CBDF9-F8DE-4DF2-BC93-67EA7A41AE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1CBDF9-F8DE-4DF2-BC93-67EA7A41AE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1CBDF9-F8DE-4DF2-BC93-67EA7A41AE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1CBDF9-F8DE-4DF2-BC93-67EA7A41AE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演示模板底稿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B0E7F-1D3F-4251-8E46-80FD55299D12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033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7" name="Object 85"/>
          <p:cNvGraphicFramePr>
            <a:graphicFrameLocks noChangeAspect="1"/>
          </p:cNvGraphicFramePr>
          <p:nvPr/>
        </p:nvGraphicFramePr>
        <p:xfrm>
          <a:off x="0" y="22860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Image" r:id="rId15" imgW="12977778" imgH="1955556" progId="Photoshop.Image.7">
                  <p:embed/>
                </p:oleObj>
              </mc:Choice>
              <mc:Fallback>
                <p:oleObj name="Image" r:id="rId15" imgW="12977778" imgH="195555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5074A1-711F-43BB-A49A-12C560D3E9D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5032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10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3CF08-599F-4B4B-B7ED-C478850E10D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4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2392FD-08AD-49B3-BF7C-A4946E8A4B8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2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571500" y="1371600"/>
            <a:ext cx="77343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CÔ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 DỰ GIỜ THĂM LỚP</a:t>
            </a:r>
          </a:p>
        </p:txBody>
      </p:sp>
      <p:sp>
        <p:nvSpPr>
          <p:cNvPr id="25" name="WordArt 5"/>
          <p:cNvSpPr>
            <a:spLocks noChangeArrowheads="1" noChangeShapeType="1" noTextEdit="1"/>
          </p:cNvSpPr>
          <p:nvPr/>
        </p:nvSpPr>
        <p:spPr bwMode="auto">
          <a:xfrm>
            <a:off x="1963882" y="329045"/>
            <a:ext cx="4835236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 THỂ LỚP 7D</a:t>
            </a:r>
          </a:p>
        </p:txBody>
      </p:sp>
      <p:sp>
        <p:nvSpPr>
          <p:cNvPr id="27" name="WordArt 7"/>
          <p:cNvSpPr>
            <a:spLocks noChangeArrowheads="1" noChangeShapeType="1" noTextEdit="1"/>
          </p:cNvSpPr>
          <p:nvPr/>
        </p:nvSpPr>
        <p:spPr bwMode="auto">
          <a:xfrm>
            <a:off x="1752600" y="3061855"/>
            <a:ext cx="525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TIN</a:t>
            </a:r>
            <a:r>
              <a:rPr lang="vi-VN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HỌC </a:t>
            </a: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28" name="WordArt 6"/>
          <p:cNvSpPr>
            <a:spLocks noChangeArrowheads="1" noChangeShapeType="1" noTextEdit="1"/>
          </p:cNvSpPr>
          <p:nvPr/>
        </p:nvSpPr>
        <p:spPr bwMode="auto">
          <a:xfrm>
            <a:off x="2743200" y="5422323"/>
            <a:ext cx="525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err="1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THCS </a:t>
            </a:r>
            <a:r>
              <a:rPr lang="en-US" sz="4400" b="1" kern="10" dirty="0" err="1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ĐỊNH</a:t>
            </a:r>
            <a:endParaRPr lang="en-US" sz="4400" b="1" kern="10" dirty="0" smtClean="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" name="Picture 4" descr="Anh Dong (295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39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hÃ¬nh ná»n Äá»ng hoa lÃ¡ Äáº¹p 1 (8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766953"/>
            <a:ext cx="38100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áº¢nh Äá»ng Con Váº­t 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83972"/>
            <a:ext cx="1981200" cy="17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áº¢nh Äá»ng Con Váº­t 9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355949" cy="10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Anh Dong (27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515138"/>
            <a:ext cx="7115175" cy="397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Anh Dong (188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095500" cy="15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Anh Dong (188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5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hÃ¬nh ná»n Äá»ng dÃ¢y ngang Äáº¹p 1 (122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6517"/>
            <a:ext cx="5219700" cy="1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WordArt 11"/>
          <p:cNvSpPr>
            <a:spLocks noChangeArrowheads="1" noChangeShapeType="1" noTextEdit="1"/>
          </p:cNvSpPr>
          <p:nvPr/>
        </p:nvSpPr>
        <p:spPr bwMode="auto">
          <a:xfrm>
            <a:off x="0" y="6490854"/>
            <a:ext cx="3924300" cy="363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44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LƯƠNG</a:t>
            </a:r>
            <a:r>
              <a:rPr lang="en-US" sz="44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44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4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58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749145" cy="827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b="1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Điều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chỉnh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rộng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cao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7030A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29963" y="775855"/>
            <a:ext cx="5468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b</a:t>
            </a:r>
            <a:r>
              <a:rPr lang="en-US" sz="2800" i="1" dirty="0" smtClean="0">
                <a:solidFill>
                  <a:srgbClr val="000000"/>
                </a:solidFill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</a:rPr>
              <a:t>Điều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chỉnh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độ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cao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của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hàng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963" y="1343561"/>
            <a:ext cx="88140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400"/>
              </a:lnSpc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- B1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trỏ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fontAlgn="base">
              <a:lnSpc>
                <a:spcPts val="2400"/>
              </a:lnSpc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- B2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thả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hẹp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962" y="2806005"/>
            <a:ext cx="8623537" cy="1384995"/>
          </a:xfrm>
          <a:prstGeom prst="rect">
            <a:avLst/>
          </a:prstGeom>
          <a:noFill/>
          <a:ln w="28575">
            <a:noFill/>
            <a:prstDash val="lgDashDot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Lincol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Lincol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Lincol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Lincol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Lincol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Lincol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Lincol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Lincol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Lincoln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Lưu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ý: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Nháy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đúp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chuột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vạch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chỉnh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rộng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cao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phù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hợp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dữ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liệu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520545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4400" b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Chèn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hoặc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xóa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1219200"/>
            <a:ext cx="4495799" cy="3790950"/>
            <a:chOff x="381001" y="323850"/>
            <a:chExt cx="4495799" cy="3790950"/>
          </a:xfrm>
        </p:grpSpPr>
        <p:pic>
          <p:nvPicPr>
            <p:cNvPr id="5" name="Picture 2" descr="E:\năm 2018 - 2019\hoi giang 2018\New Picture (2)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323850"/>
              <a:ext cx="4495799" cy="37147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9600" y="359158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Hình</a:t>
              </a:r>
              <a:r>
                <a:rPr lang="en-US" sz="2800" dirty="0" smtClean="0">
                  <a:solidFill>
                    <a:srgbClr val="000000"/>
                  </a:solidFill>
                </a:rPr>
                <a:t> 1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4399" y="1219200"/>
            <a:ext cx="4038600" cy="3780770"/>
            <a:chOff x="5029200" y="323850"/>
            <a:chExt cx="4038600" cy="3780770"/>
          </a:xfrm>
        </p:grpSpPr>
        <p:pic>
          <p:nvPicPr>
            <p:cNvPr id="8" name="Picture 3" descr="E:\năm 2018 - 2019\hoi giang 2018\New Picture (1)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23850"/>
              <a:ext cx="4038600" cy="37147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400800" y="35814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Hình</a:t>
              </a:r>
              <a:r>
                <a:rPr lang="en-US" sz="2800" dirty="0" smtClean="0">
                  <a:solidFill>
                    <a:srgbClr val="000000"/>
                  </a:solidFill>
                </a:rPr>
                <a:t> 2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1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520545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4400" b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Chèn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hoặc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xóa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55" y="1371600"/>
            <a:ext cx="4260272" cy="2636418"/>
            <a:chOff x="13855" y="1173583"/>
            <a:chExt cx="4260272" cy="263641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5" y="1173583"/>
              <a:ext cx="4260272" cy="26364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943286" y="1709410"/>
              <a:ext cx="1330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Hình</a:t>
              </a:r>
              <a:r>
                <a:rPr lang="en-US" sz="2800" dirty="0" smtClean="0"/>
                <a:t> 3</a:t>
              </a:r>
              <a:endParaRPr lang="en-US" sz="2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4604" y="1371600"/>
            <a:ext cx="4278396" cy="2636417"/>
            <a:chOff x="4484604" y="1173583"/>
            <a:chExt cx="4278396" cy="263641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604" y="1173583"/>
              <a:ext cx="4278396" cy="2636417"/>
            </a:xfrm>
            <a:prstGeom prst="rect">
              <a:avLst/>
            </a:prstGeom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308273" y="14478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Hình</a:t>
              </a:r>
              <a:r>
                <a:rPr lang="en-US" sz="2800" dirty="0" smtClean="0"/>
                <a:t> 4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23038" y="685800"/>
            <a:ext cx="5087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a</a:t>
            </a:r>
            <a:r>
              <a:rPr lang="en-US" sz="2800" i="1" dirty="0" smtClean="0">
                <a:solidFill>
                  <a:srgbClr val="000000"/>
                </a:solidFill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</a:rPr>
              <a:t>Chèn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thêm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cột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hoặc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hàng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520545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4400" b="1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Chèn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hoặc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xóa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23038" y="685800"/>
            <a:ext cx="5087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a</a:t>
            </a:r>
            <a:r>
              <a:rPr lang="en-US" sz="2800" i="1" dirty="0" smtClean="0">
                <a:solidFill>
                  <a:srgbClr val="000000"/>
                </a:solidFill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</a:rPr>
              <a:t>Chèn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thêm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cột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hoặc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hàng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520545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4400" b="1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Chèn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hoặc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xóa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23038" y="685800"/>
            <a:ext cx="5087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a</a:t>
            </a:r>
            <a:r>
              <a:rPr lang="en-US" sz="2800" i="1" dirty="0" smtClean="0">
                <a:solidFill>
                  <a:srgbClr val="000000"/>
                </a:solidFill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</a:rPr>
              <a:t>Chèn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thêm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cột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hoặc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hàng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29964" y="1209020"/>
            <a:ext cx="8509236" cy="2246769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- B1: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Nháy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chuột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chọn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một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cột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(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hàng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).</a:t>
            </a:r>
          </a:p>
          <a:p>
            <a:pPr>
              <a:defRPr/>
            </a:pP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- B2: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Chọn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lệnh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Insert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trong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nhóm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lệnh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Cells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trên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dải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lệnh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Home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Một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cột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(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hàng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)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trống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sẽ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được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chèn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vào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bên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trái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cột</a:t>
            </a:r>
            <a:r>
              <a:rPr lang="en-GB" sz="2800" b="1" i="1" kern="0" dirty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(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bên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trên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hàng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)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được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i="1" kern="0" dirty="0" err="1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chọn</a:t>
            </a:r>
            <a:r>
              <a:rPr lang="en-GB" sz="2800" b="1" i="1" kern="0" dirty="0" smtClean="0">
                <a:solidFill>
                  <a:srgbClr val="233DA9">
                    <a:lumMod val="75000"/>
                  </a:srgbClr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000" y="3554184"/>
            <a:ext cx="8864600" cy="2084616"/>
            <a:chOff x="127000" y="3554184"/>
            <a:chExt cx="8864600" cy="20846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3554184"/>
              <a:ext cx="8864600" cy="2084616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7848600" y="4191000"/>
              <a:ext cx="1143000" cy="1447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7848600" y="4191000"/>
            <a:ext cx="457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520545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4400" b="1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Chèn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hoặc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xóa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23038" y="685800"/>
            <a:ext cx="5087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a</a:t>
            </a:r>
            <a:r>
              <a:rPr lang="en-US" sz="2800" i="1" dirty="0" smtClean="0">
                <a:solidFill>
                  <a:srgbClr val="000000"/>
                </a:solidFill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</a:rPr>
              <a:t>Chèn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thêm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cột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hoặc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hàng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29964" y="1209020"/>
            <a:ext cx="8356835" cy="2246769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- B1: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Nháy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chuột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chọn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một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cột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(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hàng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- B2: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Chọn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Insert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trong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nhóm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lệnh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Cells </a:t>
            </a:r>
            <a:r>
              <a:rPr kumimoji="0" lang="en-GB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trên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dải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lệnh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Home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Một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cột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(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hàng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)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trống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sẽ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được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chèn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vào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bên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trái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cột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(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bên</a:t>
            </a:r>
            <a:r>
              <a:rPr kumimoji="0" lang="en-GB" sz="2800" b="1" i="1" u="none" strike="noStrike" kern="0" cap="none" spc="0" normalizeH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trên</a:t>
            </a:r>
            <a:r>
              <a:rPr kumimoji="0" lang="en-GB" sz="2800" b="1" i="1" u="none" strike="noStrike" kern="0" cap="none" spc="0" normalizeH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hàng</a:t>
            </a:r>
            <a:r>
              <a:rPr kumimoji="0" lang="en-GB" sz="2800" b="1" i="1" u="none" strike="noStrike" kern="0" cap="none" spc="0" normalizeH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)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được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chọn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7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23038" y="3670518"/>
            <a:ext cx="8363761" cy="1815882"/>
          </a:xfrm>
          <a:prstGeom prst="rect">
            <a:avLst/>
          </a:prstGeom>
          <a:noFill/>
          <a:ln w="19050">
            <a:noFill/>
            <a:prstDash val="lgDashDot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Lưu</a:t>
            </a: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ý: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Nếu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chọn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trước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nhiều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cột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hay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nhiều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hàng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thì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số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cột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hoặc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số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hàng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mới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được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chèn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thêm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đúng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bằng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số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cột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hay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số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hàng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em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đã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chọn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DA9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.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233DA9">
                  <a:lumMod val="50000"/>
                </a:srgbClr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520545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4400" b="1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Chèn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hoặc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xóa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55" y="1371600"/>
            <a:ext cx="4260272" cy="2636418"/>
            <a:chOff x="13855" y="1173583"/>
            <a:chExt cx="4260272" cy="263641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5" y="1173583"/>
              <a:ext cx="4260272" cy="26364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943286" y="1709410"/>
              <a:ext cx="1330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</a:rPr>
                <a:t>Hình</a:t>
              </a:r>
              <a:r>
                <a:rPr lang="en-US" sz="2800" dirty="0" smtClean="0">
                  <a:solidFill>
                    <a:srgbClr val="000000"/>
                  </a:solidFill>
                </a:rPr>
                <a:t> 3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4604" y="1371600"/>
            <a:ext cx="4278396" cy="2636417"/>
            <a:chOff x="4484604" y="1173583"/>
            <a:chExt cx="4278396" cy="263641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604" y="1173583"/>
              <a:ext cx="4278396" cy="2636417"/>
            </a:xfrm>
            <a:prstGeom prst="rect">
              <a:avLst/>
            </a:prstGeom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308273" y="14478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</a:rPr>
                <a:t>Hình</a:t>
              </a:r>
              <a:r>
                <a:rPr lang="en-US" sz="2800" dirty="0" smtClean="0">
                  <a:solidFill>
                    <a:srgbClr val="000000"/>
                  </a:solidFill>
                </a:rPr>
                <a:t> 4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23038" y="685800"/>
            <a:ext cx="5087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b</a:t>
            </a:r>
            <a:r>
              <a:rPr lang="en-US" sz="2800" i="1" dirty="0" smtClean="0">
                <a:solidFill>
                  <a:srgbClr val="000000"/>
                </a:solidFill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</a:rPr>
              <a:t>Xóa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cột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hoặc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hàng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520545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4400" b="1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Chèn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hoặc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xóa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23038" y="685800"/>
            <a:ext cx="5087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b</a:t>
            </a:r>
            <a:r>
              <a:rPr lang="en-US" sz="2800" i="1" dirty="0" smtClean="0">
                <a:solidFill>
                  <a:srgbClr val="000000"/>
                </a:solidFill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</a:rPr>
              <a:t>Xóa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cột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hoặc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hàng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520545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4400" b="1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Chèn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hoặc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xóa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23038" y="685800"/>
            <a:ext cx="5087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b</a:t>
            </a:r>
            <a:r>
              <a:rPr lang="en-US" sz="2800" i="1" dirty="0" smtClean="0">
                <a:solidFill>
                  <a:srgbClr val="000000"/>
                </a:solidFill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</a:rPr>
              <a:t>Xóa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cột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hoặc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hàng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3855" y="1229802"/>
            <a:ext cx="872205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B1: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Chọn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cột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hoặc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hàng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cần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xóa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.</a:t>
            </a:r>
          </a:p>
          <a:p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B2</a:t>
            </a:r>
            <a:r>
              <a:rPr lang="en-GB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: </a:t>
            </a:r>
            <a:r>
              <a:rPr lang="en-GB" sz="28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Chọn</a:t>
            </a:r>
            <a:r>
              <a:rPr lang="en-GB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lệnh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Delete </a:t>
            </a:r>
            <a:r>
              <a:rPr lang="en-GB" sz="2800" b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trong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nhóm</a:t>
            </a:r>
            <a:r>
              <a:rPr lang="en-GB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lệnh</a:t>
            </a:r>
            <a:r>
              <a:rPr lang="en-GB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Cells </a:t>
            </a:r>
            <a:r>
              <a:rPr lang="en-GB" sz="28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trên</a:t>
            </a:r>
            <a:r>
              <a:rPr lang="en-GB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dải</a:t>
            </a:r>
            <a:r>
              <a:rPr lang="en-GB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lệnh</a:t>
            </a:r>
            <a:r>
              <a:rPr lang="en-GB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</a:t>
            </a:r>
            <a:r>
              <a:rPr lang="en-GB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Home.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3855" y="2514600"/>
            <a:ext cx="872205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*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Lưu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lang="en-GB" sz="2800" b="1" i="1" kern="0" dirty="0" smtClean="0">
                <a:solidFill>
                  <a:srgbClr val="233DA9"/>
                </a:solidFill>
                <a:latin typeface="Arial"/>
                <a:cs typeface="Times New Roman" pitchFamily="18" charset="0"/>
              </a:rPr>
              <a:t>ý: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Khi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một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cột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hay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hàng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bị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xóa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,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các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cột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bên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phải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được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đẩy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sang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trái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,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các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hàng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phía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dưới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được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đẩy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lên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trên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233DA9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.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233DA9"/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3962400"/>
            <a:ext cx="8864600" cy="2084616"/>
            <a:chOff x="127000" y="3554184"/>
            <a:chExt cx="8864600" cy="20846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3554184"/>
              <a:ext cx="8864600" cy="208461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848600" y="4191000"/>
              <a:ext cx="1143000" cy="1447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112991" y="4724400"/>
            <a:ext cx="482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910013"/>
            <a:ext cx="388937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903663"/>
            <a:ext cx="17065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722813"/>
            <a:ext cx="2552700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433888"/>
            <a:ext cx="19558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394200"/>
            <a:ext cx="159226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910013"/>
            <a:ext cx="2700338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346450"/>
            <a:ext cx="1981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735388"/>
            <a:ext cx="1935162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25825"/>
            <a:ext cx="4098925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708275"/>
            <a:ext cx="2962275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2405063"/>
            <a:ext cx="287496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411413"/>
            <a:ext cx="19685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089150"/>
            <a:ext cx="2774950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095375"/>
            <a:ext cx="2519363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062163"/>
            <a:ext cx="18065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163763"/>
            <a:ext cx="346075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063"/>
            <a:ext cx="17272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áº¢nh Äá»ng Con Váº­t 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41718"/>
            <a:ext cx="1240477" cy="18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45720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Nhóm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2: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xét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2 </a:t>
            </a:r>
            <a:r>
              <a:rPr lang="en-US" sz="2800" dirty="0" err="1" smtClean="0"/>
              <a:t>bảng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ở </a:t>
            </a:r>
            <a:r>
              <a:rPr lang="en-US" sz="2800" dirty="0" err="1" smtClean="0"/>
              <a:t>hình</a:t>
            </a:r>
            <a:r>
              <a:rPr lang="en-US" sz="2800" dirty="0" smtClean="0"/>
              <a:t> 1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2?</a:t>
            </a:r>
            <a:endParaRPr lang="en-US" sz="2800" dirty="0"/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628900" y="4114800"/>
            <a:ext cx="3924300" cy="363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Hoạt động nhóm</a:t>
            </a:r>
            <a:endParaRPr lang="en-US" sz="4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67529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Nhóm</a:t>
            </a:r>
            <a:r>
              <a:rPr lang="en-US" sz="2800" b="1" dirty="0" smtClean="0"/>
              <a:t> 3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4</a:t>
            </a:r>
            <a:r>
              <a:rPr lang="en-US" sz="2800" dirty="0" smtClean="0"/>
              <a:t>: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xét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r>
              <a:rPr lang="en-US" sz="2800" dirty="0" smtClean="0"/>
              <a:t> dung </a:t>
            </a:r>
            <a:r>
              <a:rPr lang="en-US" sz="2800" dirty="0" err="1" smtClean="0"/>
              <a:t>trong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bảng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ở </a:t>
            </a:r>
            <a:r>
              <a:rPr lang="en-US" sz="2800" dirty="0" err="1" smtClean="0"/>
              <a:t>hình</a:t>
            </a:r>
            <a:r>
              <a:rPr lang="en-US" sz="2800" dirty="0" smtClean="0"/>
              <a:t> 1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2?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35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2618" y="1215371"/>
            <a:ext cx="80217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3154363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alt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81464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5473" y="2743200"/>
            <a:ext cx="853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1227" y="1184775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295399" y="2590800"/>
            <a:ext cx="6255327" cy="698500"/>
            <a:chOff x="1296" y="1824"/>
            <a:chExt cx="2976" cy="440"/>
          </a:xfrm>
        </p:grpSpPr>
        <p:sp>
          <p:nvSpPr>
            <p:cNvPr id="6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5BA54">
                    <a:gamma/>
                    <a:tint val="21176"/>
                    <a:invGamma/>
                  </a:srgbClr>
                </a:gs>
                <a:gs pos="100000">
                  <a:srgbClr val="85BA54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85BA54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gray">
            <a:xfrm>
              <a:off x="1710" y="193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Bên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phải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cột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đã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chọn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gray">
            <a:xfrm>
              <a:off x="1372" y="1886"/>
              <a:ext cx="2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A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295399" y="3429000"/>
            <a:ext cx="6255327" cy="698500"/>
            <a:chOff x="1296" y="1824"/>
            <a:chExt cx="2976" cy="440"/>
          </a:xfrm>
        </p:grpSpPr>
        <p:sp>
          <p:nvSpPr>
            <p:cNvPr id="11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E8848">
                    <a:gamma/>
                    <a:tint val="21176"/>
                    <a:invGamma/>
                  </a:srgbClr>
                </a:gs>
                <a:gs pos="100000">
                  <a:srgbClr val="DE8848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DE8848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gray">
            <a:xfrm>
              <a:off x="1659" y="193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Bên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trái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cột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đã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chọn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gray">
            <a:xfrm>
              <a:off x="1372" y="1886"/>
              <a:ext cx="2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95399" y="4267200"/>
            <a:ext cx="6255327" cy="698500"/>
            <a:chOff x="1296" y="1824"/>
            <a:chExt cx="2976" cy="440"/>
          </a:xfrm>
        </p:grpSpPr>
        <p:sp>
          <p:nvSpPr>
            <p:cNvPr id="1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086C2">
                    <a:gamma/>
                    <a:tint val="21176"/>
                    <a:invGamma/>
                  </a:srgbClr>
                </a:gs>
                <a:gs pos="100000">
                  <a:srgbClr val="5086C2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4C59D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Bên</a:t>
              </a:r>
              <a:r>
                <a:rPr lang="en-US" kern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trên</a:t>
              </a:r>
              <a:r>
                <a:rPr lang="en-US" kern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cột</a:t>
              </a:r>
              <a:r>
                <a:rPr lang="en-US" kern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đã</a:t>
              </a:r>
              <a:r>
                <a:rPr lang="en-US" kern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chọn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Text Box 60"/>
            <p:cNvSpPr txBox="1">
              <a:spLocks noChangeArrowheads="1"/>
            </p:cNvSpPr>
            <p:nvPr/>
          </p:nvSpPr>
          <p:spPr bwMode="gray">
            <a:xfrm>
              <a:off x="1365" y="1886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1295399" y="5181600"/>
            <a:ext cx="6255327" cy="698500"/>
            <a:chOff x="1296" y="1824"/>
            <a:chExt cx="2976" cy="440"/>
          </a:xfrm>
        </p:grpSpPr>
        <p:sp>
          <p:nvSpPr>
            <p:cNvPr id="21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0B5C4">
                    <a:gamma/>
                    <a:tint val="21176"/>
                    <a:invGamma/>
                  </a:srgbClr>
                </a:gs>
                <a:gs pos="100000">
                  <a:srgbClr val="A0B5C4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A0B5C4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gray">
            <a:xfrm>
              <a:off x="1876" y="193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Bên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dưới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cột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đã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chọn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gray">
            <a:xfrm>
              <a:off x="1365" y="1886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D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6-Point Star 24"/>
          <p:cNvSpPr/>
          <p:nvPr/>
        </p:nvSpPr>
        <p:spPr>
          <a:xfrm>
            <a:off x="228600" y="3289300"/>
            <a:ext cx="1828800" cy="97790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đúng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219200" y="2806700"/>
            <a:ext cx="6255327" cy="698500"/>
            <a:chOff x="1296" y="1824"/>
            <a:chExt cx="2976" cy="440"/>
          </a:xfrm>
        </p:grpSpPr>
        <p:sp>
          <p:nvSpPr>
            <p:cNvPr id="6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5BA54">
                    <a:gamma/>
                    <a:tint val="21176"/>
                    <a:invGamma/>
                  </a:srgbClr>
                </a:gs>
                <a:gs pos="100000">
                  <a:srgbClr val="85BA54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85BA54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gray">
            <a:xfrm>
              <a:off x="1710" y="193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Bên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phải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hàng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đã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chọn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gray">
            <a:xfrm>
              <a:off x="1372" y="1886"/>
              <a:ext cx="2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A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219200" y="3644900"/>
            <a:ext cx="6255327" cy="698500"/>
            <a:chOff x="1296" y="1824"/>
            <a:chExt cx="2976" cy="440"/>
          </a:xfrm>
        </p:grpSpPr>
        <p:sp>
          <p:nvSpPr>
            <p:cNvPr id="11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E8848">
                    <a:gamma/>
                    <a:tint val="21176"/>
                    <a:invGamma/>
                  </a:srgbClr>
                </a:gs>
                <a:gs pos="100000">
                  <a:srgbClr val="DE8848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DE8848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gray">
            <a:xfrm>
              <a:off x="1659" y="193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Bên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trái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hàng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đã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chọn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gray">
            <a:xfrm>
              <a:off x="1372" y="1886"/>
              <a:ext cx="2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19200" y="4483100"/>
            <a:ext cx="6255327" cy="698500"/>
            <a:chOff x="1296" y="1824"/>
            <a:chExt cx="2976" cy="440"/>
          </a:xfrm>
        </p:grpSpPr>
        <p:sp>
          <p:nvSpPr>
            <p:cNvPr id="1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086C2">
                    <a:gamma/>
                    <a:tint val="21176"/>
                    <a:invGamma/>
                  </a:srgbClr>
                </a:gs>
                <a:gs pos="100000">
                  <a:srgbClr val="5086C2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4C59D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Bên</a:t>
              </a:r>
              <a:r>
                <a:rPr lang="en-US" kern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trên</a:t>
              </a:r>
              <a:r>
                <a:rPr lang="en-US" kern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hàng</a:t>
              </a:r>
              <a:r>
                <a:rPr lang="en-US" kern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đã</a:t>
              </a:r>
              <a:r>
                <a:rPr lang="en-US" kern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Arial" charset="0"/>
                </a:rPr>
                <a:t>chọn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Text Box 60"/>
            <p:cNvSpPr txBox="1">
              <a:spLocks noChangeArrowheads="1"/>
            </p:cNvSpPr>
            <p:nvPr/>
          </p:nvSpPr>
          <p:spPr bwMode="gray">
            <a:xfrm>
              <a:off x="1365" y="1886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1219200" y="5397500"/>
            <a:ext cx="6255327" cy="698500"/>
            <a:chOff x="1296" y="1824"/>
            <a:chExt cx="2976" cy="440"/>
          </a:xfrm>
        </p:grpSpPr>
        <p:sp>
          <p:nvSpPr>
            <p:cNvPr id="21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0B5C4">
                    <a:gamma/>
                    <a:tint val="21176"/>
                    <a:invGamma/>
                  </a:srgbClr>
                </a:gs>
                <a:gs pos="100000">
                  <a:srgbClr val="A0B5C4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A0B5C4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gray">
            <a:xfrm>
              <a:off x="1795" y="193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Bên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dưới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hàng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đã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chọn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gray">
            <a:xfrm>
              <a:off x="1365" y="1886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D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6-Point Star 24"/>
          <p:cNvSpPr/>
          <p:nvPr/>
        </p:nvSpPr>
        <p:spPr>
          <a:xfrm>
            <a:off x="381000" y="5268912"/>
            <a:ext cx="1828800" cy="97790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đúng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11430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0600" y="298198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000000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bên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phải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bị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xóa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dịch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chuyển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sang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trái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228600" y="2895600"/>
            <a:ext cx="762000" cy="665162"/>
            <a:chOff x="1110" y="2656"/>
            <a:chExt cx="1549" cy="1351"/>
          </a:xfrm>
        </p:grpSpPr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D9520F">
                    <a:gamma/>
                    <a:shade val="46275"/>
                    <a:invGamma/>
                  </a:srgbClr>
                </a:gs>
                <a:gs pos="100000">
                  <a:srgbClr val="D9520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28600" y="3810000"/>
            <a:ext cx="762000" cy="665162"/>
            <a:chOff x="3174" y="2656"/>
            <a:chExt cx="1549" cy="1351"/>
          </a:xfrm>
        </p:grpSpPr>
        <p:sp>
          <p:nvSpPr>
            <p:cNvPr id="30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4987E3">
                    <a:gamma/>
                    <a:shade val="46275"/>
                    <a:invGamma/>
                  </a:srgbClr>
                </a:gs>
                <a:gs pos="100000">
                  <a:srgbClr val="4987E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838200" y="3462010"/>
            <a:ext cx="8001000" cy="4319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380281" y="2994025"/>
            <a:ext cx="444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A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838199" y="4419600"/>
            <a:ext cx="7994073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gray">
          <a:xfrm>
            <a:off x="380281" y="3908425"/>
            <a:ext cx="444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9" name="Group 17"/>
          <p:cNvGrpSpPr>
            <a:grpSpLocks/>
          </p:cNvGrpSpPr>
          <p:nvPr/>
        </p:nvGrpSpPr>
        <p:grpSpPr bwMode="auto">
          <a:xfrm>
            <a:off x="228600" y="4702175"/>
            <a:ext cx="762000" cy="665162"/>
            <a:chOff x="1110" y="2656"/>
            <a:chExt cx="1549" cy="1351"/>
          </a:xfrm>
        </p:grpSpPr>
        <p:sp>
          <p:nvSpPr>
            <p:cNvPr id="40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D9520F">
                    <a:gamma/>
                    <a:shade val="46275"/>
                    <a:invGamma/>
                  </a:srgbClr>
                </a:gs>
                <a:gs pos="100000">
                  <a:srgbClr val="D9520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oup 21"/>
          <p:cNvGrpSpPr>
            <a:grpSpLocks/>
          </p:cNvGrpSpPr>
          <p:nvPr/>
        </p:nvGrpSpPr>
        <p:grpSpPr bwMode="auto">
          <a:xfrm>
            <a:off x="228600" y="5616575"/>
            <a:ext cx="762000" cy="665162"/>
            <a:chOff x="3174" y="2656"/>
            <a:chExt cx="1549" cy="1351"/>
          </a:xfrm>
        </p:grpSpPr>
        <p:sp>
          <p:nvSpPr>
            <p:cNvPr id="44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4987E3">
                    <a:gamma/>
                    <a:shade val="46275"/>
                    <a:invGamma/>
                  </a:srgbClr>
                </a:gs>
                <a:gs pos="100000">
                  <a:srgbClr val="4987E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824634" y="5301595"/>
            <a:ext cx="8007639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gray">
          <a:xfrm>
            <a:off x="380281" y="4800600"/>
            <a:ext cx="444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C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V="1">
            <a:off x="838200" y="6215995"/>
            <a:ext cx="8001000" cy="1018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gray">
          <a:xfrm>
            <a:off x="380281" y="5715000"/>
            <a:ext cx="444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D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990600" y="3972580"/>
            <a:ext cx="7841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000000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bên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trái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bị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xóa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dịch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chuyển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sang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trái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990600" y="4734580"/>
            <a:ext cx="7841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000000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bên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trái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bị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xóa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dịch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chuyển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sang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phải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990600" y="5648980"/>
            <a:ext cx="7841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000000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bên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phải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cột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bị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xóa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dịch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chuyển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sang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phải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34" name="6-Point Star 33"/>
          <p:cNvSpPr/>
          <p:nvPr/>
        </p:nvSpPr>
        <p:spPr>
          <a:xfrm>
            <a:off x="-301603" y="2766685"/>
            <a:ext cx="1828800" cy="97790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đúng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" y="1066800"/>
            <a:ext cx="86313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28600" y="2895600"/>
            <a:ext cx="762000" cy="665162"/>
            <a:chOff x="1110" y="2656"/>
            <a:chExt cx="1549" cy="1351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D9520F">
                    <a:gamma/>
                    <a:shade val="46275"/>
                    <a:invGamma/>
                  </a:srgbClr>
                </a:gs>
                <a:gs pos="100000">
                  <a:srgbClr val="D9520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228600" y="3810000"/>
            <a:ext cx="762000" cy="665162"/>
            <a:chOff x="3174" y="2656"/>
            <a:chExt cx="1549" cy="1351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4987E3">
                    <a:gamma/>
                    <a:shade val="46275"/>
                    <a:invGamma/>
                  </a:srgbClr>
                </a:gs>
                <a:gs pos="100000">
                  <a:srgbClr val="4987E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838200" y="3462010"/>
            <a:ext cx="8001000" cy="4319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380281" y="2994025"/>
            <a:ext cx="444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A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838199" y="4419600"/>
            <a:ext cx="7994073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380281" y="3908425"/>
            <a:ext cx="444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28600" y="4702175"/>
            <a:ext cx="762000" cy="665162"/>
            <a:chOff x="1110" y="2656"/>
            <a:chExt cx="1549" cy="1351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D9520F">
                    <a:gamma/>
                    <a:shade val="46275"/>
                    <a:invGamma/>
                  </a:srgbClr>
                </a:gs>
                <a:gs pos="100000">
                  <a:srgbClr val="D9520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28600" y="5616575"/>
            <a:ext cx="762000" cy="665162"/>
            <a:chOff x="3174" y="2656"/>
            <a:chExt cx="1549" cy="1351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4987E3">
                    <a:gamma/>
                    <a:shade val="46275"/>
                    <a:invGamma/>
                  </a:srgbClr>
                </a:gs>
                <a:gs pos="100000">
                  <a:srgbClr val="4987E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824634" y="5301595"/>
            <a:ext cx="8007639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gray">
          <a:xfrm>
            <a:off x="380281" y="4800600"/>
            <a:ext cx="444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C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838200" y="6215995"/>
            <a:ext cx="8001000" cy="1018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gray">
          <a:xfrm>
            <a:off x="380281" y="5715000"/>
            <a:ext cx="444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D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990600" y="3972580"/>
            <a:ext cx="78416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600" b="1" dirty="0" err="1">
                <a:solidFill>
                  <a:srgbClr val="000000"/>
                </a:solidFill>
              </a:rPr>
              <a:t>Các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hàng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bên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dưới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hàng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bị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xóa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dịch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chuyển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lên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trên</a:t>
            </a:r>
            <a:endParaRPr lang="en-US" altLang="en-US" sz="2600" b="1" dirty="0">
              <a:solidFill>
                <a:srgbClr val="000000"/>
              </a:solidFill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990600" y="4734580"/>
            <a:ext cx="78416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600" b="1" dirty="0" err="1">
                <a:solidFill>
                  <a:srgbClr val="000000"/>
                </a:solidFill>
              </a:rPr>
              <a:t>Các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hàng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bên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dưới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hàng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bị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xóa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dịch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chuyển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</a:rPr>
              <a:t>xuống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</a:rPr>
              <a:t>dưới</a:t>
            </a:r>
            <a:endParaRPr lang="en-US" altLang="en-US" sz="2600" b="1" dirty="0">
              <a:solidFill>
                <a:srgbClr val="000000"/>
              </a:solidFill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997528" y="3012757"/>
            <a:ext cx="78416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600" b="1" dirty="0" err="1">
                <a:solidFill>
                  <a:srgbClr val="000000"/>
                </a:solidFill>
              </a:rPr>
              <a:t>Các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hàng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bên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</a:rPr>
              <a:t>trên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hàng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bị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xóa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dịch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chuyển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</a:rPr>
              <a:t>xuống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</a:rPr>
              <a:t>dưới</a:t>
            </a:r>
            <a:endParaRPr lang="en-US" altLang="en-US" sz="2600" b="1" dirty="0">
              <a:solidFill>
                <a:srgbClr val="000000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990600" y="5648980"/>
            <a:ext cx="78416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600" b="1" dirty="0" err="1">
                <a:solidFill>
                  <a:srgbClr val="000000"/>
                </a:solidFill>
              </a:rPr>
              <a:t>Các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hàng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bên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</a:rPr>
              <a:t>trên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000000"/>
                </a:solidFill>
              </a:rPr>
              <a:t>hàng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bị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xóa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dịch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chuyển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lên</a:t>
            </a: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 err="1">
                <a:solidFill>
                  <a:srgbClr val="000000"/>
                </a:solidFill>
              </a:rPr>
              <a:t>trên</a:t>
            </a:r>
            <a:endParaRPr lang="en-US" altLang="en-US" sz="2600" b="1" dirty="0">
              <a:solidFill>
                <a:srgbClr val="000000"/>
              </a:solidFill>
            </a:endParaRPr>
          </a:p>
        </p:txBody>
      </p:sp>
      <p:sp>
        <p:nvSpPr>
          <p:cNvPr id="34" name="6-Point Star 33"/>
          <p:cNvSpPr/>
          <p:nvPr/>
        </p:nvSpPr>
        <p:spPr>
          <a:xfrm>
            <a:off x="193964" y="3681085"/>
            <a:ext cx="1828800" cy="977900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đúng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010400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Hướng</a:t>
            </a:r>
            <a:r>
              <a:rPr lang="en-US" sz="4400" b="1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dẫn</a:t>
            </a:r>
            <a:r>
              <a:rPr lang="en-US" sz="4400" b="1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tự</a:t>
            </a:r>
            <a:r>
              <a:rPr lang="en-US" sz="4400" b="1" kern="10" dirty="0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4400" b="1" u="sng" kern="10" dirty="0">
              <a:ln w="1905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vừa</a:t>
            </a:r>
            <a:r>
              <a:rPr lang="en-US" sz="44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4400" b="1" u="sng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572000" y="14478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sắp</a:t>
            </a:r>
            <a:r>
              <a:rPr lang="en-US" sz="44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4400" b="1" u="sng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0"/>
            <a:ext cx="4000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thuộc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1a,b; 2a </a:t>
            </a:r>
            <a:r>
              <a:rPr lang="en-US" sz="2800" dirty="0" err="1" smtClean="0"/>
              <a:t>trang</a:t>
            </a:r>
            <a:r>
              <a:rPr lang="en-US" sz="2800" dirty="0" smtClean="0"/>
              <a:t> 50, 51 SGK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2438400"/>
            <a:ext cx="4000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/>
              <a:t>Thao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bảng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(</a:t>
            </a:r>
            <a:r>
              <a:rPr lang="en-US" sz="2800" dirty="0" err="1" smtClean="0"/>
              <a:t>tiết</a:t>
            </a:r>
            <a:r>
              <a:rPr lang="en-US" sz="2800" dirty="0" smtClean="0"/>
              <a:t> 2)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Xem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thao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ở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3,4 SGK </a:t>
            </a:r>
            <a:r>
              <a:rPr lang="en-US" sz="2800" dirty="0" err="1" smtClean="0"/>
              <a:t>trang</a:t>
            </a:r>
            <a:r>
              <a:rPr lang="en-US" sz="2800" dirty="0" smtClean="0"/>
              <a:t> 45 </a:t>
            </a:r>
            <a:r>
              <a:rPr lang="en-US" sz="2800" dirty="0" smtClean="0">
                <a:sym typeface="Wingdings" pitchFamily="2" charset="2"/>
              </a:rPr>
              <a:t> 49.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02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520545" cy="675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4400" b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Chèn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hoặc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xóa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2" name="Picture 2" descr="C:\Users\MESSI\Downloads\phu y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75411"/>
            <a:ext cx="5777345" cy="61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439219" y="609600"/>
            <a:ext cx="5409381" cy="1198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Bài </a:t>
            </a: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vi-VN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THAO TÁC VỚI BẢNG TÍNH</a:t>
            </a:r>
            <a:endParaRPr lang="en-US" sz="4400" b="1" kern="10" dirty="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365536" y="2590803"/>
            <a:ext cx="8652387" cy="1066801"/>
            <a:chOff x="1296" y="1824"/>
            <a:chExt cx="3072" cy="672"/>
          </a:xfrm>
        </p:grpSpPr>
        <p:sp>
          <p:nvSpPr>
            <p:cNvPr id="8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33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0" name="Text Box 49"/>
            <p:cNvSpPr txBox="1">
              <a:spLocks noChangeArrowheads="1"/>
            </p:cNvSpPr>
            <p:nvPr/>
          </p:nvSpPr>
          <p:spPr bwMode="gray">
            <a:xfrm>
              <a:off x="1680" y="1895"/>
              <a:ext cx="268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Điều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chỉnh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độ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rộng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cột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và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độ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cao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hàng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gray">
            <a:xfrm>
              <a:off x="1415" y="1886"/>
              <a:ext cx="17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381000" y="3429000"/>
            <a:ext cx="8382000" cy="685800"/>
            <a:chOff x="1296" y="1824"/>
            <a:chExt cx="2976" cy="432"/>
          </a:xfrm>
        </p:grpSpPr>
        <p:sp>
          <p:nvSpPr>
            <p:cNvPr id="13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33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gray">
            <a:xfrm>
              <a:off x="1760" y="1862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Chèn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thêm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hoặc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xóa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cột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và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hàng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gray">
            <a:xfrm>
              <a:off x="1415" y="1886"/>
              <a:ext cx="17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381000" y="4267200"/>
            <a:ext cx="8382000" cy="685800"/>
            <a:chOff x="1296" y="1824"/>
            <a:chExt cx="2976" cy="432"/>
          </a:xfrm>
        </p:grpSpPr>
        <p:sp>
          <p:nvSpPr>
            <p:cNvPr id="18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33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0" name="Text Box 59"/>
            <p:cNvSpPr txBox="1">
              <a:spLocks noChangeArrowheads="1"/>
            </p:cNvSpPr>
            <p:nvPr/>
          </p:nvSpPr>
          <p:spPr bwMode="gray">
            <a:xfrm>
              <a:off x="1680" y="1889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Sao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chép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và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di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chuyển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dữ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liệu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60"/>
            <p:cNvSpPr txBox="1">
              <a:spLocks noChangeArrowheads="1"/>
            </p:cNvSpPr>
            <p:nvPr/>
          </p:nvSpPr>
          <p:spPr bwMode="gray">
            <a:xfrm>
              <a:off x="1415" y="1886"/>
              <a:ext cx="17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0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2" name="Group 61"/>
          <p:cNvGrpSpPr>
            <a:grpSpLocks/>
          </p:cNvGrpSpPr>
          <p:nvPr/>
        </p:nvGrpSpPr>
        <p:grpSpPr bwMode="auto">
          <a:xfrm>
            <a:off x="381000" y="5181600"/>
            <a:ext cx="8382000" cy="685800"/>
            <a:chOff x="1296" y="1824"/>
            <a:chExt cx="2976" cy="432"/>
          </a:xfrm>
        </p:grpSpPr>
        <p:sp>
          <p:nvSpPr>
            <p:cNvPr id="23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33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5" name="Text Box 64"/>
            <p:cNvSpPr txBox="1">
              <a:spLocks noChangeArrowheads="1"/>
            </p:cNvSpPr>
            <p:nvPr/>
          </p:nvSpPr>
          <p:spPr bwMode="gray">
            <a:xfrm>
              <a:off x="1814" y="1907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Sao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chép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công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thức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Text Box 65"/>
            <p:cNvSpPr txBox="1">
              <a:spLocks noChangeArrowheads="1"/>
            </p:cNvSpPr>
            <p:nvPr/>
          </p:nvSpPr>
          <p:spPr bwMode="gray">
            <a:xfrm>
              <a:off x="1415" y="1886"/>
              <a:ext cx="17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0">
                  <a:solidFill>
                    <a:srgbClr val="FFFFFF"/>
                  </a:solidFill>
                  <a:latin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838200" y="2306638"/>
            <a:ext cx="762000" cy="665162"/>
            <a:chOff x="1110" y="2656"/>
            <a:chExt cx="1549" cy="1351"/>
          </a:xfrm>
        </p:grpSpPr>
        <p:sp>
          <p:nvSpPr>
            <p:cNvPr id="5149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838200" y="3830638"/>
            <a:ext cx="762000" cy="665162"/>
            <a:chOff x="3174" y="2656"/>
            <a:chExt cx="1549" cy="1351"/>
          </a:xfrm>
        </p:grpSpPr>
        <p:sp>
          <p:nvSpPr>
            <p:cNvPr id="5146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7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6" name="Line 11"/>
          <p:cNvSpPr>
            <a:spLocks noChangeShapeType="1"/>
          </p:cNvSpPr>
          <p:nvPr/>
        </p:nvSpPr>
        <p:spPr bwMode="auto">
          <a:xfrm flipV="1">
            <a:off x="1447800" y="2906058"/>
            <a:ext cx="6553200" cy="1018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1752600" y="2382838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Điều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chỉnh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độ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rộng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cột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độ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hàng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gray">
          <a:xfrm>
            <a:off x="1035050" y="24050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>
            <a:off x="1447800" y="4440238"/>
            <a:ext cx="6705600" cy="4423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1752600" y="3906838"/>
            <a:ext cx="5463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Chèn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thêm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hoặc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xóa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cột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hàng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gray">
          <a:xfrm>
            <a:off x="1035050" y="39290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2" name="WordArt 3"/>
          <p:cNvSpPr>
            <a:spLocks noChangeArrowheads="1" noChangeShapeType="1" noTextEdit="1"/>
          </p:cNvSpPr>
          <p:nvPr/>
        </p:nvSpPr>
        <p:spPr bwMode="auto">
          <a:xfrm>
            <a:off x="76200" y="782784"/>
            <a:ext cx="175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Tiết </a:t>
            </a:r>
            <a:r>
              <a:rPr lang="en-US" sz="4400" b="1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19</a:t>
            </a:r>
            <a:endParaRPr lang="en-US" sz="4400" b="1" kern="10" dirty="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2133600" y="467590"/>
            <a:ext cx="5409381" cy="827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Bài </a:t>
            </a:r>
            <a:r>
              <a:rPr lang="en-US" sz="44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vi-VN" sz="44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THAO TÁC VỚI BẢNG TÍNH</a:t>
            </a:r>
            <a:endParaRPr lang="en-US" sz="4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94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  <p:bldP spid="5128" grpId="0"/>
      <p:bldP spid="5129" grpId="0" animBg="1"/>
      <p:bldP spid="5130" grpId="0"/>
      <p:bldP spid="5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1443" y="1600200"/>
            <a:ext cx="6893957" cy="421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Left Brace 14"/>
          <p:cNvSpPr/>
          <p:nvPr>
            <p:custDataLst>
              <p:tags r:id="rId1"/>
            </p:custDataLst>
          </p:nvPr>
        </p:nvSpPr>
        <p:spPr>
          <a:xfrm>
            <a:off x="1524000" y="3648945"/>
            <a:ext cx="514350" cy="2114550"/>
          </a:xfrm>
          <a:prstGeom prst="leftBrac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33DA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228600" y="3829050"/>
            <a:ext cx="165735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2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hàng</a:t>
            </a:r>
            <a:r>
              <a:rPr lang="en-US" sz="2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có</a:t>
            </a:r>
            <a:r>
              <a:rPr lang="en-US" sz="2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độ</a:t>
            </a:r>
            <a:r>
              <a:rPr lang="en-US" sz="2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cao</a:t>
            </a:r>
            <a:r>
              <a:rPr lang="en-US" sz="2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bằng</a:t>
            </a:r>
            <a:r>
              <a:rPr lang="en-US" sz="2400" b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nhau</a:t>
            </a:r>
            <a:endParaRPr lang="en-US" sz="2400" b="1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2914650" y="6224885"/>
            <a:ext cx="50863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Các cột có độ rộng </a:t>
            </a:r>
            <a:r>
              <a:rPr lang="en-US" sz="2400" b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bằng nhau</a:t>
            </a:r>
            <a:endParaRPr lang="en-US" sz="2400" b="1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Left Brace 17"/>
          <p:cNvSpPr/>
          <p:nvPr>
            <p:custDataLst>
              <p:tags r:id="rId4"/>
            </p:custDataLst>
          </p:nvPr>
        </p:nvSpPr>
        <p:spPr>
          <a:xfrm rot="16200000">
            <a:off x="4810125" y="3248025"/>
            <a:ext cx="514351" cy="5562602"/>
          </a:xfrm>
          <a:prstGeom prst="leftBrac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33DA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0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năm 2018 - 2019\hoi giang 2018\New Picture (1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3714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3855" y="10390"/>
            <a:ext cx="8749145" cy="827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b="1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Điều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chỉnh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rộng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cao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7030A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29963" y="838200"/>
            <a:ext cx="5468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a</a:t>
            </a:r>
            <a:r>
              <a:rPr lang="en-US" sz="2800" i="1" dirty="0" smtClean="0">
                <a:solidFill>
                  <a:schemeClr val="tx1"/>
                </a:solidFill>
              </a:rPr>
              <a:t>. </a:t>
            </a:r>
            <a:r>
              <a:rPr lang="en-US" sz="2800" i="1" dirty="0" err="1" smtClean="0">
                <a:solidFill>
                  <a:schemeClr val="tx1"/>
                </a:solidFill>
              </a:rPr>
              <a:t>Điều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chỉnh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độ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rộng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của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cột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3855" y="-65810"/>
            <a:ext cx="8749145" cy="827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b="1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Điều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chỉnh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rộng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cao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7030A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29963" y="775855"/>
            <a:ext cx="5468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a</a:t>
            </a:r>
            <a:r>
              <a:rPr lang="en-US" sz="2800" i="1" dirty="0" smtClean="0">
                <a:solidFill>
                  <a:schemeClr val="tx1"/>
                </a:solidFill>
              </a:rPr>
              <a:t>. </a:t>
            </a:r>
            <a:r>
              <a:rPr lang="en-US" sz="2800" i="1" dirty="0" err="1" smtClean="0">
                <a:solidFill>
                  <a:schemeClr val="tx1"/>
                </a:solidFill>
              </a:rPr>
              <a:t>Điều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chỉnh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độ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rộng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của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cột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29962" y="1330035"/>
            <a:ext cx="881403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itchFamily="18" charset="0"/>
              </a:rPr>
              <a:t>- B1: </a:t>
            </a:r>
            <a:r>
              <a:rPr lang="en-US" sz="2800" dirty="0" err="1" smtClean="0">
                <a:cs typeface="Times New Roman" pitchFamily="18" charset="0"/>
              </a:rPr>
              <a:t>Đưa</a:t>
            </a:r>
            <a:r>
              <a:rPr lang="en-US" sz="2800" dirty="0" smtClean="0">
                <a:cs typeface="Times New Roman" pitchFamily="18" charset="0"/>
              </a:rPr>
              <a:t> con </a:t>
            </a:r>
            <a:r>
              <a:rPr lang="en-US" sz="2800" dirty="0" err="1" smtClean="0">
                <a:cs typeface="Times New Roman" pitchFamily="18" charset="0"/>
              </a:rPr>
              <a:t>trỏ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chuột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vào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biên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cần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mở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rộng</a:t>
            </a:r>
            <a:r>
              <a:rPr lang="en-US" sz="2800" dirty="0" smtClean="0"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itchFamily="18" charset="0"/>
              </a:rPr>
              <a:t>- B2: </a:t>
            </a:r>
            <a:r>
              <a:rPr lang="en-US" sz="2800" dirty="0" err="1" smtClean="0">
                <a:cs typeface="Times New Roman" pitchFamily="18" charset="0"/>
              </a:rPr>
              <a:t>Kéo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thả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chuột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sang </a:t>
            </a:r>
            <a:r>
              <a:rPr lang="en-US" sz="2800" dirty="0" err="1" smtClean="0">
                <a:solidFill>
                  <a:srgbClr val="C00000"/>
                </a:solidFill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itchFamily="18" charset="0"/>
              </a:rPr>
              <a:t>rộng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hay 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sang </a:t>
            </a:r>
            <a:r>
              <a:rPr lang="en-US" sz="2800" dirty="0" err="1" smtClean="0">
                <a:solidFill>
                  <a:srgbClr val="C00000"/>
                </a:solidFill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itchFamily="18" charset="0"/>
              </a:rPr>
              <a:t>hẹp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độ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rộng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của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cột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3855" y="0"/>
            <a:ext cx="8749145" cy="827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b="1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Điều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chỉnh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rộng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cột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cao</a:t>
            </a:r>
            <a:r>
              <a:rPr lang="en-US" sz="4400" b="1" u="sng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u="sng" kern="10" dirty="0" err="1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hàng</a:t>
            </a:r>
            <a:endParaRPr lang="en-US" sz="4400" b="1" u="sng" kern="10" dirty="0">
              <a:ln w="19050">
                <a:solidFill>
                  <a:srgbClr val="7030A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29963" y="775855"/>
            <a:ext cx="5468162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b</a:t>
            </a:r>
            <a:r>
              <a:rPr lang="en-US" sz="2800" i="1" dirty="0" smtClean="0">
                <a:solidFill>
                  <a:srgbClr val="000000"/>
                </a:solidFill>
              </a:rPr>
              <a:t>. </a:t>
            </a:r>
            <a:r>
              <a:rPr lang="en-US" sz="2800" i="1" dirty="0" err="1" smtClean="0">
                <a:solidFill>
                  <a:srgbClr val="000000"/>
                </a:solidFill>
              </a:rPr>
              <a:t>Điều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chỉnh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độ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cao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của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</a:rPr>
              <a:t>hàng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963" y="1419761"/>
            <a:ext cx="88140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2400"/>
              </a:lnSpc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- B1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trỏ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lvl="0" fontAlgn="base">
              <a:lnSpc>
                <a:spcPts val="2400"/>
              </a:lnSpc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- B2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thả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hẹp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33DA9"/>
                </a:solidFill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233DA9"/>
                </a:solidFill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8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P\AppData\Local\Temp\PR\data\asimages\{18592D38-6238-452E-AFA5-DFDC221DF5D4}_1.png_crop.png&quot;/&gt;&lt;left val=&quot;79&quot;/&gt;&lt;top val=&quot;104&quot;/&gt;&lt;width val=&quot;188&quot;/&gt;&lt;height val=&quot;13&quot;/&gt;&lt;hasText val=&quot;1&quot;/&gt;&lt;paraId val=&quot;1&quot;/&gt;&lt;/Image&gt;&lt;Image&gt;&lt;filename val=&quot;C:\Users\HP\AppData\Local\Temp\PR\data\asimages\{887FEE34-D7FB-482A-BC28-CE706D8BFAE9}_1.png_crop.png&quot;/&gt;&lt;left val=&quot;78&quot;/&gt;&lt;top val=&quot;118&quot;/&gt;&lt;width val=&quot;175&quot;/&gt;&lt;height val=&quot;15&quot;/&gt;&lt;hasText val=&quot;1&quot;/&gt;&lt;paraId val=&quot;2&quot;/&gt;&lt;/Image&gt;&lt;Image&gt;&lt;filename val=&quot;C:\Users\HP\AppData\Local\Temp\PR\data\asimages\{94FFEBA4-953F-4746-9AB9-FC6AD16EC069}_1.png_crop.png&quot;/&gt;&lt;left val=&quot;83&quot;/&gt;&lt;top val=&quot;138&quot;/&gt;&lt;width val=&quot;204&quot;/&gt;&lt;height val=&quot;13&quot;/&gt;&lt;hasText val=&quot;1&quot;/&gt;&lt;paraId val=&quot;3&quot;/&gt;&lt;/Image&gt;&lt;Image&gt;&lt;filename val=&quot;C:\Users\HP\AppData\Local\Temp\PR\data\asimages\{368F8BE4-8E92-4C21-80F6-6ECC042845EB}_1.png_crop.png&quot;/&gt;&lt;left val=&quot;83&quot;/&gt;&lt;top val=&quot;155&quot;/&gt;&lt;width val=&quot;378&quot;/&gt;&lt;height val=&quot;13&quot;/&gt;&lt;hasText val=&quot;1&quot;/&gt;&lt;paraId val=&quot;4&quot;/&gt;&lt;/Image&gt;&lt;Image&gt;&lt;filename val=&quot;C:\Users\HP\AppData\Local\Temp\PR\data\asimages\{0FE57582-B6C8-4795-989F-7672949E5DED}_1.png_crop.png&quot;/&gt;&lt;left val=&quot;79&quot;/&gt;&lt;top val=&quot;171&quot;/&gt;&lt;width val=&quot;558&quot;/&gt;&lt;height val=&quot;13&quot;/&gt;&lt;hasText val=&quot;1&quot;/&gt;&lt;paraId val=&quot;5&quot;/&gt;&lt;/Image&gt;&lt;Image&gt;&lt;filename val=&quot;C:\Users\HP\AppData\Local\Temp\PR\data\asimages\{FD7D9FDC-E215-4860-AC5D-F2DEE12DDF6B}_1.png_crop.png&quot;/&gt;&lt;left val=&quot;80&quot;/&gt;&lt;top val=&quot;186&quot;/&gt;&lt;width val=&quot;405&quot;/&gt;&lt;height val=&quot;15&quot;/&gt;&lt;hasText val=&quot;1&quot;/&gt;&lt;paraId val=&quot;6&quot;/&gt;&lt;/Image&gt;&lt;/TextEffect&gt;"/>
  <p:tag name="PRESENTER_SHAPETEXTINFO" val="&lt;ShapeTextInfo&gt;&lt;TableIndex row=&quot;-1&quot; col=&quot;-1&quot;&gt;&lt;linesCount val=&quot;6&quot;/&gt;&lt;lineCharCount val=&quot;28&quot;/&gt;&lt;lineCharCount val=&quot;28&quot;/&gt;&lt;lineCharCount val=&quot;32&quot;/&gt;&lt;lineCharCount val=&quot;59&quot;/&gt;&lt;lineCharCount val=&quot;83&quot;/&gt;&lt;lineCharCount val=&quot;5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P\AppData\Local\Temp\PR\data\asimages\{18592D38-6238-452E-AFA5-DFDC221DF5D4}_1.png_crop.png&quot;/&gt;&lt;left val=&quot;79&quot;/&gt;&lt;top val=&quot;104&quot;/&gt;&lt;width val=&quot;188&quot;/&gt;&lt;height val=&quot;13&quot;/&gt;&lt;hasText val=&quot;1&quot;/&gt;&lt;paraId val=&quot;1&quot;/&gt;&lt;/Image&gt;&lt;Image&gt;&lt;filename val=&quot;C:\Users\HP\AppData\Local\Temp\PR\data\asimages\{887FEE34-D7FB-482A-BC28-CE706D8BFAE9}_1.png_crop.png&quot;/&gt;&lt;left val=&quot;78&quot;/&gt;&lt;top val=&quot;118&quot;/&gt;&lt;width val=&quot;175&quot;/&gt;&lt;height val=&quot;15&quot;/&gt;&lt;hasText val=&quot;1&quot;/&gt;&lt;paraId val=&quot;2&quot;/&gt;&lt;/Image&gt;&lt;Image&gt;&lt;filename val=&quot;C:\Users\HP\AppData\Local\Temp\PR\data\asimages\{94FFEBA4-953F-4746-9AB9-FC6AD16EC069}_1.png_crop.png&quot;/&gt;&lt;left val=&quot;83&quot;/&gt;&lt;top val=&quot;138&quot;/&gt;&lt;width val=&quot;204&quot;/&gt;&lt;height val=&quot;13&quot;/&gt;&lt;hasText val=&quot;1&quot;/&gt;&lt;paraId val=&quot;3&quot;/&gt;&lt;/Image&gt;&lt;Image&gt;&lt;filename val=&quot;C:\Users\HP\AppData\Local\Temp\PR\data\asimages\{368F8BE4-8E92-4C21-80F6-6ECC042845EB}_1.png_crop.png&quot;/&gt;&lt;left val=&quot;83&quot;/&gt;&lt;top val=&quot;155&quot;/&gt;&lt;width val=&quot;378&quot;/&gt;&lt;height val=&quot;13&quot;/&gt;&lt;hasText val=&quot;1&quot;/&gt;&lt;paraId val=&quot;4&quot;/&gt;&lt;/Image&gt;&lt;Image&gt;&lt;filename val=&quot;C:\Users\HP\AppData\Local\Temp\PR\data\asimages\{0FE57582-B6C8-4795-989F-7672949E5DED}_1.png_crop.png&quot;/&gt;&lt;left val=&quot;79&quot;/&gt;&lt;top val=&quot;171&quot;/&gt;&lt;width val=&quot;558&quot;/&gt;&lt;height val=&quot;13&quot;/&gt;&lt;hasText val=&quot;1&quot;/&gt;&lt;paraId val=&quot;5&quot;/&gt;&lt;/Image&gt;&lt;Image&gt;&lt;filename val=&quot;C:\Users\HP\AppData\Local\Temp\PR\data\asimages\{FD7D9FDC-E215-4860-AC5D-F2DEE12DDF6B}_1.png_crop.png&quot;/&gt;&lt;left val=&quot;80&quot;/&gt;&lt;top val=&quot;186&quot;/&gt;&lt;width val=&quot;405&quot;/&gt;&lt;height val=&quot;15&quot;/&gt;&lt;hasText val=&quot;1&quot;/&gt;&lt;paraId val=&quot;6&quot;/&gt;&lt;/Image&gt;&lt;/TextEffect&gt;"/>
  <p:tag name="PRESENTER_SHAPETEXTINFO" val="&lt;ShapeTextInfo&gt;&lt;TableIndex row=&quot;-1&quot; col=&quot;-1&quot;&gt;&lt;linesCount val=&quot;6&quot;/&gt;&lt;lineCharCount val=&quot;28&quot;/&gt;&lt;lineCharCount val=&quot;28&quot;/&gt;&lt;lineCharCount val=&quot;32&quot;/&gt;&lt;lineCharCount val=&quot;59&quot;/&gt;&lt;lineCharCount val=&quot;83&quot;/&gt;&lt;lineCharCount val=&quot;5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AppData\Local\Temp\PR\data\asimages\{3387E0F4-0D15-473D-9B8E-9817E90456B8}_18.png&quot;/&gt;&lt;left val=&quot;15&quot;/&gt;&lt;top val=&quot;124&quot;/&gt;&lt;width val=&quot;704&quot;/&gt;&lt;height val=&quot;49&quot;/&gt;&lt;hasText val=&quot;1&quot;/&gt;&lt;/Image&gt;&lt;/ThreeDShapeInfo&gt;"/>
  <p:tag name="PRESENTER_SHAPETEXTINFO" val="&lt;ShapeTextInfo&gt;&lt;TableIndex row=&quot;-1&quot; col=&quot;-1&quot;&gt;&lt;linesCount val=&quot;2&quot;/&gt;&lt;lineCharCount val=&quot;86&quot;/&gt;&lt;lineCharCount val=&quot;4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AppData\Local\Temp\PR\data\asimages\{3C06F212-ED95-4131-BE29-39B376C72E48}_5.png&quot;/&gt;&lt;left val=&quot;10&quot;/&gt;&lt;top val=&quot;297&quot;/&gt;&lt;width val=&quot;142&quot;/&gt;&lt;height val=&quot;129&quot;/&gt;&lt;hasText val=&quot;1&quot;/&gt;&lt;/Image&gt;&lt;/ThreeDShapeInfo&gt;"/>
  <p:tag name="PRESENTER_SHAPETEXTINFO" val="&lt;ShapeTextInfo&gt;&lt;TableIndex row=&quot;-1&quot; col=&quot;-1&quot;&gt;&lt;linesCount val=&quot;4&quot;/&gt;&lt;lineCharCount val=&quot;9&quot;/&gt;&lt;lineCharCount val=&quot;10&quot;/&gt;&lt;lineCharCount val=&quot;5&quot;/&gt;&lt;lineCharCount val=&quot;4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P\AppData\Local\Temp\PR\data\asimages\{7307B91D-ABD1-45F8-9E4F-94EDE59A170B}_1.png_crop.png&quot;/&gt;&lt;left val=&quot;25&quot;/&gt;&lt;top val=&quot;96&quot;/&gt;&lt;width val=&quot;138&quot;/&gt;&lt;height val=&quot;13&quot;/&gt;&lt;hasText val=&quot;1&quot;/&gt;&lt;paraId val=&quot;1&quot;/&gt;&lt;/Image&gt;&lt;Image&gt;&lt;filename val=&quot;C:\Users\HP\AppData\Local\Temp\PR\data\asimages\{9D63F8E1-FF9A-4837-A9A4-2E7435BC2C14}_1.png_crop.png&quot;/&gt;&lt;left val=&quot;25&quot;/&gt;&lt;top val=&quot;110&quot;/&gt;&lt;width val=&quot;218&quot;/&gt;&lt;height val=&quot;16&quot;/&gt;&lt;hasText val=&quot;1&quot;/&gt;&lt;paraId val=&quot;2&quot;/&gt;&lt;/Image&gt;&lt;Image&gt;&lt;filename val=&quot;C:\Users\HP\AppData\Local\Temp\PR\data\asimages\{13AEF999-6D09-454D-964E-B8E4D5BF4DC5}_1.png_crop.png&quot;/&gt;&lt;left val=&quot;25&quot;/&gt;&lt;top val=&quot;130&quot;/&gt;&lt;width val=&quot;310&quot;/&gt;&lt;height val=&quot;13&quot;/&gt;&lt;hasText val=&quot;1&quot;/&gt;&lt;paraId val=&quot;3&quot;/&gt;&lt;/Image&gt;&lt;Image&gt;&lt;filename val=&quot;C:\Users\HP\AppData\Local\Temp\PR\data\asimages\{183A6E5F-A207-494F-8000-E377B23336B4}_1.png_crop.png&quot;/&gt;&lt;left val=&quot;25&quot;/&gt;&lt;top val=&quot;147&quot;/&gt;&lt;width val=&quot;636&quot;/&gt;&lt;height val=&quot;27&quot;/&gt;&lt;hasText val=&quot;1&quot;/&gt;&lt;paraId val=&quot;4&quot;/&gt;&lt;/Image&gt;&lt;Image&gt;&lt;filename val=&quot;C:\Users\HP\AppData\Local\Temp\PR\data\asimages\{19714466-8F7F-44A4-BF77-1C6DF6118B9E}_1.png_crop.png&quot;/&gt;&lt;left val=&quot;26&quot;/&gt;&lt;top val=&quot;178&quot;/&gt;&lt;width val=&quot;666&quot;/&gt;&lt;height val=&quot;29&quot;/&gt;&lt;hasText val=&quot;1&quot;/&gt;&lt;paraId val=&quot;5&quot;/&gt;&lt;/Image&gt;&lt;/TextEffect&gt;"/>
  <p:tag name="PRESENTER_SHAPETEXTINFO" val="&lt;ShapeTextInfo&gt;&lt;TableIndex row=&quot;-1&quot; col=&quot;-1&quot;&gt;&lt;linesCount val=&quot;7&quot;/&gt;&lt;lineCharCount val=&quot;21&quot;/&gt;&lt;lineCharCount val=&quot;32&quot;/&gt;&lt;lineCharCount val=&quot;48&quot;/&gt;&lt;lineCharCount val=&quot;94&quot;/&gt;&lt;lineCharCount val=&quot;21&quot;/&gt;&lt;lineCharCount val=&quot;95&quot;/&gt;&lt;lineCharCount val=&quot;9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P\AppData\Local\Temp\PR\data\asimages\{7307B91D-ABD1-45F8-9E4F-94EDE59A170B}_1.png_crop.png&quot;/&gt;&lt;left val=&quot;25&quot;/&gt;&lt;top val=&quot;96&quot;/&gt;&lt;width val=&quot;138&quot;/&gt;&lt;height val=&quot;13&quot;/&gt;&lt;hasText val=&quot;1&quot;/&gt;&lt;paraId val=&quot;1&quot;/&gt;&lt;/Image&gt;&lt;Image&gt;&lt;filename val=&quot;C:\Users\HP\AppData\Local\Temp\PR\data\asimages\{9D63F8E1-FF9A-4837-A9A4-2E7435BC2C14}_1.png_crop.png&quot;/&gt;&lt;left val=&quot;25&quot;/&gt;&lt;top val=&quot;110&quot;/&gt;&lt;width val=&quot;218&quot;/&gt;&lt;height val=&quot;16&quot;/&gt;&lt;hasText val=&quot;1&quot;/&gt;&lt;paraId val=&quot;2&quot;/&gt;&lt;/Image&gt;&lt;Image&gt;&lt;filename val=&quot;C:\Users\HP\AppData\Local\Temp\PR\data\asimages\{13AEF999-6D09-454D-964E-B8E4D5BF4DC5}_1.png_crop.png&quot;/&gt;&lt;left val=&quot;25&quot;/&gt;&lt;top val=&quot;130&quot;/&gt;&lt;width val=&quot;310&quot;/&gt;&lt;height val=&quot;13&quot;/&gt;&lt;hasText val=&quot;1&quot;/&gt;&lt;paraId val=&quot;3&quot;/&gt;&lt;/Image&gt;&lt;Image&gt;&lt;filename val=&quot;C:\Users\HP\AppData\Local\Temp\PR\data\asimages\{183A6E5F-A207-494F-8000-E377B23336B4}_1.png_crop.png&quot;/&gt;&lt;left val=&quot;25&quot;/&gt;&lt;top val=&quot;147&quot;/&gt;&lt;width val=&quot;636&quot;/&gt;&lt;height val=&quot;27&quot;/&gt;&lt;hasText val=&quot;1&quot;/&gt;&lt;paraId val=&quot;4&quot;/&gt;&lt;/Image&gt;&lt;Image&gt;&lt;filename val=&quot;C:\Users\HP\AppData\Local\Temp\PR\data\asimages\{19714466-8F7F-44A4-BF77-1C6DF6118B9E}_1.png_crop.png&quot;/&gt;&lt;left val=&quot;26&quot;/&gt;&lt;top val=&quot;178&quot;/&gt;&lt;width val=&quot;666&quot;/&gt;&lt;height val=&quot;29&quot;/&gt;&lt;hasText val=&quot;1&quot;/&gt;&lt;paraId val=&quot;5&quot;/&gt;&lt;/Image&gt;&lt;/TextEffect&gt;"/>
  <p:tag name="PRESENTER_SHAPETEXTINFO" val="&lt;ShapeTextInfo&gt;&lt;TableIndex row=&quot;-1&quot; col=&quot;-1&quot;&gt;&lt;linesCount val=&quot;7&quot;/&gt;&lt;lineCharCount val=&quot;21&quot;/&gt;&lt;lineCharCount val=&quot;32&quot;/&gt;&lt;lineCharCount val=&quot;48&quot;/&gt;&lt;lineCharCount val=&quot;94&quot;/&gt;&lt;lineCharCount val=&quot;21&quot;/&gt;&lt;lineCharCount val=&quot;95&quot;/&gt;&lt;lineCharCount val=&quot;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AppData\Local\Temp\PR\data\asimages\{38509498-C7D6-4BB5-A1BA-4A38036E4A99}_5.png&quot;/&gt;&lt;left val=&quot;222&quot;/&gt;&lt;top val=&quot;486&quot;/&gt;&lt;width val=&quot;409&quot;/&gt;&lt;height val=&quot;42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P\AppData\Local\Temp\PR\data\asimages\{D9E38B31-390D-4D98-955F-E7643C281AA3}_1.png_crop.png&quot;/&gt;&lt;left val=&quot;37&quot;/&gt;&lt;top val=&quot;130&quot;/&gt;&lt;width val=&quot;436&quot;/&gt;&lt;height val=&quot;18&quot;/&gt;&lt;hasText val=&quot;1&quot;/&gt;&lt;paraId val=&quot;1&quot;/&gt;&lt;/Image&gt;&lt;Image&gt;&lt;filename val=&quot;C:\Users\HP\AppData\Local\Temp\PR\data\asimages\{64985FE8-8C64-46AA-AF44-5ABE0B95BC27}_1.png_crop.png&quot;/&gt;&lt;left val=&quot;37&quot;/&gt;&lt;top val=&quot;149&quot;/&gt;&lt;width val=&quot;581&quot;/&gt;&lt;height val=&quot;18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62&quot;/&gt;&lt;lineCharCount val=&quot;8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DEDF7D-1152-4A8F-B52B-44C75A252EDC}&quot;/&gt;&lt;isInvalidForFieldText val=&quot;1&quot;/&gt;&lt;Image&gt;&lt;filename val=&quot;C:\Users\HP\AppData\Local\Temp\PR\data\asimages\{85DEDF7D-1152-4A8F-B52B-44C75A252EDC}_8_S.png&quot;/&gt;&lt;left val=&quot;20&quot;/&gt;&lt;top val=&quot;86&quot;/&gt;&lt;width val=&quot;285&quot;/&gt;&lt;height val=&quot;40&quot;/&gt;&lt;hasText val=&quot;0&quot;/&gt;&lt;/Image&gt;&lt;Image&gt;&lt;filename val=&quot;C:\Users\HP\AppData\Local\Temp\PR\data\asimages\{85DEDF7D-1152-4A8F-B52B-44C75A252EDC}_8_T.png&quot;/&gt;&lt;left val=&quot;21&quot;/&gt;&lt;top val=&quot;87&quot;/&gt;&lt;width val=&quot;280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 Theme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1054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Office Theme</vt:lpstr>
      <vt:lpstr>Default Design</vt:lpstr>
      <vt:lpstr>1_Default Design</vt:lpstr>
      <vt:lpstr>3_Default Design</vt:lpstr>
      <vt:lpstr>4_Default Design</vt:lpstr>
      <vt:lpstr>默认设计模板</vt:lpstr>
      <vt:lpstr>1_Office Theme</vt:lpstr>
      <vt:lpstr>6_Default Design</vt:lpstr>
      <vt:lpstr>2_Default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MESSI</dc:creator>
  <cp:lastModifiedBy>tinhoc</cp:lastModifiedBy>
  <cp:revision>64</cp:revision>
  <dcterms:created xsi:type="dcterms:W3CDTF">2018-10-26T02:04:27Z</dcterms:created>
  <dcterms:modified xsi:type="dcterms:W3CDTF">2019-11-15T06:05:04Z</dcterms:modified>
</cp:coreProperties>
</file>