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4" r:id="rId26"/>
    <p:sldId id="283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4FD86-F305-4C8E-9CF7-295C03B102D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74B0-DC53-40CE-894A-00F4F8824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74B0-DC53-40CE-894A-00F4F8824D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1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C92C05-BB20-4391-BED4-EDE189394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14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9FE0-9D65-4467-98CD-4D6FA123BBF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984A2-8004-486E-9A41-217B9554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7924800" cy="1752600"/>
          </a:xfrm>
        </p:spPr>
        <p:txBody>
          <a:bodyPr/>
          <a:lstStyle/>
          <a:p>
            <a:pPr algn="just"/>
            <a:r>
              <a:rPr lang="en-US" altLang="en-US" dirty="0" smtClean="0">
                <a:solidFill>
                  <a:schemeClr val="tx1"/>
                </a:solidFill>
              </a:rPr>
              <a:t>Now you look at two boys. One boy stays fit, but one doesn’t. Today, we will read the text to know the best way to eat food.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54276" name="Picture 4" descr="ANd9GcQ0xVPHlyudtRD_crCvQidj31UN8DB4Xn8m7BKSt5ImM8082QcT5w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5715000" cy="428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6000" y="6553200"/>
            <a:ext cx="3074158" cy="533400"/>
            <a:chOff x="6553200" y="6477000"/>
            <a:chExt cx="2616958" cy="533400"/>
          </a:xfrm>
        </p:grpSpPr>
        <p:sp>
          <p:nvSpPr>
            <p:cNvPr id="10" name="Right Arrow 9"/>
            <p:cNvSpPr/>
            <p:nvPr/>
          </p:nvSpPr>
          <p:spPr>
            <a:xfrm>
              <a:off x="6553200" y="6477000"/>
              <a:ext cx="476250" cy="2877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7029450" y="6477001"/>
              <a:ext cx="2140708" cy="533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(</a:t>
              </a:r>
              <a:r>
                <a:rPr lang="en-US" dirty="0" err="1" smtClean="0">
                  <a:solidFill>
                    <a:schemeClr val="tx1"/>
                  </a:solidFill>
                </a:rPr>
                <a:t>bấn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Enter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là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được</a:t>
              </a:r>
              <a:r>
                <a:rPr lang="en-US" dirty="0">
                  <a:solidFill>
                    <a:schemeClr val="tx1"/>
                  </a:solidFill>
                </a:rPr>
                <a:t>)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90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80010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sensibly</a:t>
            </a:r>
            <a:r>
              <a:rPr lang="en-US" dirty="0" smtClean="0">
                <a:solidFill>
                  <a:schemeClr val="tx1"/>
                </a:solidFill>
              </a:rPr>
              <a:t> /’</a:t>
            </a:r>
            <a:r>
              <a:rPr lang="en-US" dirty="0" err="1" smtClean="0">
                <a:solidFill>
                  <a:schemeClr val="tx1"/>
                </a:solidFill>
              </a:rPr>
              <a:t>sens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ə</a:t>
            </a:r>
            <a:r>
              <a:rPr lang="en-US" dirty="0" err="1" smtClean="0">
                <a:solidFill>
                  <a:schemeClr val="tx1"/>
                </a:solidFill>
              </a:rPr>
              <a:t>bli</a:t>
            </a:r>
            <a:r>
              <a:rPr lang="en-US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(adv.) : </a:t>
            </a:r>
            <a:r>
              <a:rPr lang="en-US" dirty="0" err="1" smtClean="0">
                <a:solidFill>
                  <a:schemeClr val="tx1"/>
                </a:solidFill>
              </a:rPr>
              <a:t>một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hợp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lý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100" end="51633.31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80010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atty food</a:t>
            </a:r>
            <a:r>
              <a:rPr lang="en-US" dirty="0" smtClean="0">
                <a:solidFill>
                  <a:schemeClr val="tx1"/>
                </a:solidFill>
              </a:rPr>
              <a:t> (n) : </a:t>
            </a:r>
            <a:r>
              <a:rPr lang="en-US" dirty="0" err="1" smtClean="0">
                <a:solidFill>
                  <a:schemeClr val="tx1"/>
                </a:solidFill>
              </a:rPr>
              <a:t>thức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ăn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nhiều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chất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béo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700" end="44944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4731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9916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ody- building food</a:t>
            </a:r>
            <a:r>
              <a:rPr lang="en-US" dirty="0" smtClean="0">
                <a:solidFill>
                  <a:schemeClr val="tx1"/>
                </a:solidFill>
              </a:rPr>
              <a:t> (n) : </a:t>
            </a:r>
            <a:r>
              <a:rPr lang="en-US" dirty="0" err="1" smtClean="0">
                <a:solidFill>
                  <a:schemeClr val="tx1"/>
                </a:solidFill>
              </a:rPr>
              <a:t>thực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phẩm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cấu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tạo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thể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700" end="40944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4731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9916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ody- building food</a:t>
            </a:r>
            <a:r>
              <a:rPr lang="en-US" dirty="0" smtClean="0">
                <a:solidFill>
                  <a:schemeClr val="tx1"/>
                </a:solidFill>
              </a:rPr>
              <a:t> (n) : </a:t>
            </a:r>
            <a:r>
              <a:rPr lang="en-US" dirty="0" err="1" smtClean="0">
                <a:solidFill>
                  <a:schemeClr val="tx1"/>
                </a:solidFill>
              </a:rPr>
              <a:t>thực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phẩm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cấu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tạo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thể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700" end="40944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4731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9916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Dairy products</a:t>
            </a:r>
            <a:r>
              <a:rPr lang="en-US" dirty="0" smtClean="0">
                <a:solidFill>
                  <a:schemeClr val="tx1"/>
                </a:solidFill>
              </a:rPr>
              <a:t> (n) : </a:t>
            </a:r>
            <a:r>
              <a:rPr lang="en-US" dirty="0" err="1" smtClean="0">
                <a:solidFill>
                  <a:schemeClr val="tx1"/>
                </a:solidFill>
              </a:rPr>
              <a:t>thực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phẩm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làm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sữa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 have some </a:t>
            </a:r>
            <a:r>
              <a:rPr lang="en-US" dirty="0" smtClean="0">
                <a:solidFill>
                  <a:srgbClr val="FF0000"/>
                </a:solidFill>
              </a:rPr>
              <a:t>dairy products </a:t>
            </a:r>
            <a:r>
              <a:rPr lang="en-US" dirty="0" smtClean="0">
                <a:solidFill>
                  <a:schemeClr val="tx1"/>
                </a:solidFill>
              </a:rPr>
              <a:t>like yogurt, cheese, butter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100" end="38444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4731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9916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Dairy products</a:t>
            </a:r>
            <a:r>
              <a:rPr lang="en-US" dirty="0" smtClean="0">
                <a:solidFill>
                  <a:schemeClr val="tx1"/>
                </a:solidFill>
              </a:rPr>
              <a:t> (n) : </a:t>
            </a:r>
            <a:r>
              <a:rPr lang="en-US" dirty="0" err="1" smtClean="0">
                <a:solidFill>
                  <a:schemeClr val="tx1"/>
                </a:solidFill>
              </a:rPr>
              <a:t>thực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phẩm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làm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sữa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 have some </a:t>
            </a:r>
            <a:r>
              <a:rPr lang="en-US" dirty="0" smtClean="0">
                <a:solidFill>
                  <a:srgbClr val="FF0000"/>
                </a:solidFill>
              </a:rPr>
              <a:t>dairy products </a:t>
            </a:r>
            <a:r>
              <a:rPr lang="en-US" dirty="0" smtClean="0">
                <a:solidFill>
                  <a:schemeClr val="tx1"/>
                </a:solidFill>
              </a:rPr>
              <a:t>like yogurt, cheese, butter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100" end="38444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4731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9916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Dairy products</a:t>
            </a:r>
            <a:r>
              <a:rPr lang="en-US" dirty="0" smtClean="0">
                <a:solidFill>
                  <a:schemeClr val="tx1"/>
                </a:solidFill>
              </a:rPr>
              <a:t> (n) : </a:t>
            </a:r>
            <a:r>
              <a:rPr lang="en-US" dirty="0" err="1" smtClean="0">
                <a:solidFill>
                  <a:schemeClr val="tx1"/>
                </a:solidFill>
              </a:rPr>
              <a:t>thực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phẩm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làm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sữa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 have some </a:t>
            </a:r>
            <a:r>
              <a:rPr lang="en-US" dirty="0" smtClean="0">
                <a:solidFill>
                  <a:srgbClr val="FF0000"/>
                </a:solidFill>
              </a:rPr>
              <a:t>dairy products </a:t>
            </a:r>
            <a:r>
              <a:rPr lang="en-US" dirty="0" smtClean="0">
                <a:solidFill>
                  <a:schemeClr val="tx1"/>
                </a:solidFill>
              </a:rPr>
              <a:t>like yogurt, cheese, butter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100" end="38444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4731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9916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ereals</a:t>
            </a:r>
            <a:r>
              <a:rPr lang="en-US" dirty="0" smtClean="0">
                <a:solidFill>
                  <a:schemeClr val="tx1"/>
                </a:solidFill>
              </a:rPr>
              <a:t> (n) : </a:t>
            </a:r>
            <a:r>
              <a:rPr lang="en-US" dirty="0" err="1" smtClean="0">
                <a:solidFill>
                  <a:schemeClr val="tx1"/>
                </a:solidFill>
              </a:rPr>
              <a:t>ngũ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cốc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She often eats </a:t>
            </a:r>
            <a:r>
              <a:rPr lang="en-US" dirty="0" smtClean="0">
                <a:solidFill>
                  <a:srgbClr val="FF0000"/>
                </a:solidFill>
              </a:rPr>
              <a:t>cereals</a:t>
            </a:r>
            <a:r>
              <a:rPr lang="en-US" dirty="0" smtClean="0">
                <a:solidFill>
                  <a:schemeClr val="tx1"/>
                </a:solidFill>
              </a:rPr>
              <a:t> for her breakfast.</a:t>
            </a:r>
          </a:p>
        </p:txBody>
      </p:sp>
      <p:pic>
        <p:nvPicPr>
          <p:cNvPr id="5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200" end="35891.45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4731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9916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variety</a:t>
            </a:r>
            <a:r>
              <a:rPr lang="en-US" dirty="0" smtClean="0">
                <a:solidFill>
                  <a:schemeClr val="tx1"/>
                </a:solidFill>
              </a:rPr>
              <a:t> /</a:t>
            </a:r>
            <a:r>
              <a:rPr lang="en-US" dirty="0" err="1" smtClean="0">
                <a:solidFill>
                  <a:schemeClr val="tx1"/>
                </a:solidFill>
              </a:rPr>
              <a:t>v</a:t>
            </a:r>
            <a:r>
              <a:rPr lang="en-US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ə’raiəti</a:t>
            </a:r>
            <a:r>
              <a:rPr lang="en-US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(n) : </a:t>
            </a:r>
            <a:r>
              <a:rPr lang="en-US" dirty="0" err="1" smtClean="0">
                <a:solidFill>
                  <a:schemeClr val="tx1"/>
                </a:solidFill>
              </a:rPr>
              <a:t>sự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dạng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sym typeface="Wingdings"/>
              </a:rPr>
              <a:t> Various /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v</a:t>
            </a:r>
            <a:r>
              <a:rPr lang="en-US" dirty="0" err="1" smtClean="0">
                <a:solidFill>
                  <a:schemeClr val="tx1"/>
                </a:solidFill>
                <a:latin typeface="Lucida Sans Unicode"/>
                <a:cs typeface="Lucida Sans Unicode"/>
                <a:sym typeface="Wingdings"/>
              </a:rPr>
              <a:t>æriəs</a:t>
            </a:r>
            <a:r>
              <a:rPr lang="en-US" dirty="0" smtClean="0">
                <a:solidFill>
                  <a:schemeClr val="tx1"/>
                </a:solidFill>
                <a:latin typeface="Lucida Sans Unicode"/>
                <a:cs typeface="Lucida Sans Unicode"/>
                <a:sym typeface="Wingdings"/>
              </a:rPr>
              <a:t>/ (adj.): </a:t>
            </a:r>
            <a:r>
              <a:rPr lang="en-US" dirty="0" err="1" smtClean="0">
                <a:solidFill>
                  <a:schemeClr val="tx1"/>
                </a:solidFill>
                <a:latin typeface="Lucida Sans Unicode"/>
                <a:cs typeface="Lucida Sans Unicode"/>
                <a:sym typeface="Wingdings"/>
              </a:rPr>
              <a:t>đa</a:t>
            </a:r>
            <a:r>
              <a:rPr lang="en-US" dirty="0" smtClean="0">
                <a:solidFill>
                  <a:schemeClr val="tx1"/>
                </a:solidFill>
                <a:latin typeface="Lucida Sans Unicode"/>
                <a:cs typeface="Lucida Sans Unicode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Lucida Sans Unicode"/>
                <a:cs typeface="Lucida Sans Unicode"/>
                <a:sym typeface="Wingdings"/>
              </a:rPr>
              <a:t>dạng</a:t>
            </a:r>
            <a:r>
              <a:rPr lang="en-US" dirty="0" smtClean="0">
                <a:solidFill>
                  <a:schemeClr val="tx1"/>
                </a:solidFill>
                <a:latin typeface="Lucida Sans Unicode"/>
                <a:cs typeface="Lucida Sans Unicode"/>
                <a:sym typeface="Wingdings"/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9916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guideline</a:t>
            </a:r>
            <a:r>
              <a:rPr lang="en-US" dirty="0" smtClean="0">
                <a:solidFill>
                  <a:schemeClr val="tx1"/>
                </a:solidFill>
              </a:rPr>
              <a:t> /</a:t>
            </a:r>
            <a:r>
              <a:rPr lang="en-US" dirty="0" err="1" smtClean="0">
                <a:solidFill>
                  <a:schemeClr val="tx1"/>
                </a:solidFill>
              </a:rPr>
              <a:t>v</a:t>
            </a:r>
            <a:r>
              <a:rPr lang="en-US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ə’raiəti</a:t>
            </a:r>
            <a:r>
              <a:rPr lang="en-US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(n) : </a:t>
            </a:r>
            <a:r>
              <a:rPr lang="en-US" dirty="0" err="1" smtClean="0">
                <a:solidFill>
                  <a:schemeClr val="tx1"/>
                </a:solidFill>
              </a:rPr>
              <a:t>sự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hướng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dẫn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600" end="7744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4731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304800" y="838200"/>
            <a:ext cx="8686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Unit 12: Let’s eat</a:t>
            </a:r>
          </a:p>
          <a:p>
            <a:pPr marL="0" indent="0" algn="ctr">
              <a:buNone/>
            </a:pPr>
            <a:r>
              <a:rPr lang="en-US" kern="0" dirty="0" smtClean="0"/>
              <a:t>B2, 4</a:t>
            </a:r>
            <a:r>
              <a:rPr lang="en-US" kern="0" dirty="0"/>
              <a:t>:</a:t>
            </a:r>
            <a:r>
              <a:rPr lang="en-US" kern="0" dirty="0" smtClean="0">
                <a:solidFill>
                  <a:srgbClr val="FF0000"/>
                </a:solidFill>
              </a:rPr>
              <a:t> OUR FOOD </a:t>
            </a:r>
            <a:r>
              <a:rPr lang="en-US" kern="0" dirty="0" smtClean="0"/>
              <a:t>( page120, 121)</a:t>
            </a:r>
          </a:p>
          <a:p>
            <a:endParaRPr lang="en-US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6172200" y="6477000"/>
            <a:ext cx="2997958" cy="533400"/>
            <a:chOff x="6553200" y="6477000"/>
            <a:chExt cx="2616958" cy="533400"/>
          </a:xfrm>
        </p:grpSpPr>
        <p:sp>
          <p:nvSpPr>
            <p:cNvPr id="4" name="Right Arrow 3"/>
            <p:cNvSpPr/>
            <p:nvPr/>
          </p:nvSpPr>
          <p:spPr>
            <a:xfrm>
              <a:off x="6553200" y="6477000"/>
              <a:ext cx="476250" cy="2877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7029450" y="6477001"/>
              <a:ext cx="2140708" cy="533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(</a:t>
              </a:r>
              <a:r>
                <a:rPr lang="en-US" dirty="0" err="1" smtClean="0">
                  <a:solidFill>
                    <a:schemeClr val="tx1"/>
                  </a:solidFill>
                </a:rPr>
                <a:t>bấn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Enter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là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được</a:t>
              </a:r>
              <a:r>
                <a:rPr lang="en-US" dirty="0">
                  <a:solidFill>
                    <a:schemeClr val="tx1"/>
                  </a:solidFill>
                </a:rPr>
                <a:t>)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2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" name="Title 42" descr="food-chart.jpg"/>
          <p:cNvPicPr>
            <a:picLocks noGrp="1" noChangeAspect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28600"/>
            <a:ext cx="59436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267200" y="60960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FF"/>
                </a:solidFill>
              </a:rPr>
              <a:t>A balanced diet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019800" y="6858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>
                <a:solidFill>
                  <a:schemeClr val="tx2"/>
                </a:solidFill>
              </a:rPr>
              <a:t>Sugar/cooking oil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400800" y="1905000"/>
            <a:ext cx="2438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/>
              <a:t>Meat/dairy products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934200" y="3200400"/>
            <a:ext cx="1981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/>
              <a:t>Fruit/Vegetables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7543800" y="4953000"/>
            <a:ext cx="1600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 b="1"/>
              <a:t>Cereals</a:t>
            </a:r>
          </a:p>
          <a:p>
            <a:pPr algn="ctr" eaLnBrk="0" hangingPunct="0"/>
            <a:endParaRPr lang="en-US" altLang="en-US" sz="2400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762000" y="36576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Body-building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762000" y="1219200"/>
            <a:ext cx="175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Energy-giving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762000" y="2286000"/>
            <a:ext cx="175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Protective</a:t>
            </a: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V="1">
            <a:off x="2514600" y="1371600"/>
            <a:ext cx="2590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514600" y="2667000"/>
            <a:ext cx="19050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flipV="1">
            <a:off x="2438400" y="2438400"/>
            <a:ext cx="25146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2514600" y="4038600"/>
            <a:ext cx="15240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/>
      <p:bldP spid="70667" grpId="0" animBg="1"/>
      <p:bldP spid="70668" grpId="0" animBg="1"/>
      <p:bldP spid="70670" grpId="0" animBg="1"/>
      <p:bldP spid="70671" grpId="0" animBg="1"/>
      <p:bldP spid="70672" grpId="0" animBg="1"/>
      <p:bldP spid="706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87098"/>
            <a:ext cx="8991600" cy="4842302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Sugar adds taste to food and gives you vitamins.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We should eat a moderate amount of fatty food and sugar.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We should eat a little cereals, fruit and vegetables.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We shouldn’t eat some meat and dairy products. 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A balanced diet with regular exercise</a:t>
            </a:r>
            <a:r>
              <a:rPr lang="en-US" altLang="en-US" sz="2400" dirty="0">
                <a:solidFill>
                  <a:srgbClr val="0000FF"/>
                </a:solidFill>
              </a:rPr>
              <a:t> is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the key to a healthy</a:t>
            </a:r>
          </a:p>
          <a:p>
            <a:pPr marL="533400" indent="-533400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	lifestyle. 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479645" y="956101"/>
            <a:ext cx="64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33CC"/>
                </a:solidFill>
              </a:rPr>
              <a:t>II. Read the text again and choose True or False.</a:t>
            </a:r>
            <a:br>
              <a:rPr lang="en-US" altLang="en-US" sz="2400" b="1" dirty="0" smtClean="0">
                <a:solidFill>
                  <a:srgbClr val="FF33CC"/>
                </a:solidFill>
              </a:rPr>
            </a:br>
            <a:r>
              <a:rPr lang="en-US" altLang="en-US" sz="2400" b="1" dirty="0" smtClean="0">
                <a:solidFill>
                  <a:srgbClr val="FF33CC"/>
                </a:solidFill>
              </a:rPr>
              <a:t>* True or False ?</a:t>
            </a:r>
            <a:endParaRPr lang="en-US" altLang="en-US" sz="2400" b="1" dirty="0">
              <a:solidFill>
                <a:srgbClr val="FF33CC"/>
              </a:solidFill>
            </a:endParaRPr>
          </a:p>
        </p:txBody>
      </p:sp>
      <p:sp>
        <p:nvSpPr>
          <p:cNvPr id="6259" name="AutoShape 1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629400"/>
            <a:ext cx="914400" cy="228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900">
                <a:latin typeface="Arial" charset="0"/>
              </a:rPr>
              <a:t>Reading text</a:t>
            </a:r>
          </a:p>
        </p:txBody>
      </p:sp>
      <p:sp>
        <p:nvSpPr>
          <p:cNvPr id="6291" name="Rectangle 147"/>
          <p:cNvSpPr>
            <a:spLocks noChangeArrowheads="1"/>
          </p:cNvSpPr>
          <p:nvPr/>
        </p:nvSpPr>
        <p:spPr bwMode="auto">
          <a:xfrm>
            <a:off x="8153400" y="1981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2" name="Rectangle 148"/>
          <p:cNvSpPr>
            <a:spLocks noChangeArrowheads="1"/>
          </p:cNvSpPr>
          <p:nvPr/>
        </p:nvSpPr>
        <p:spPr bwMode="auto">
          <a:xfrm>
            <a:off x="8153400" y="2438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3" name="Rectangle 149"/>
          <p:cNvSpPr>
            <a:spLocks noChangeArrowheads="1"/>
          </p:cNvSpPr>
          <p:nvPr/>
        </p:nvSpPr>
        <p:spPr bwMode="auto">
          <a:xfrm>
            <a:off x="8153400" y="2895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4" name="Rectangle 150"/>
          <p:cNvSpPr>
            <a:spLocks noChangeArrowheads="1"/>
          </p:cNvSpPr>
          <p:nvPr/>
        </p:nvSpPr>
        <p:spPr bwMode="auto">
          <a:xfrm>
            <a:off x="8153400" y="3352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5" name="Rectangle 151"/>
          <p:cNvSpPr>
            <a:spLocks noChangeArrowheads="1"/>
          </p:cNvSpPr>
          <p:nvPr/>
        </p:nvSpPr>
        <p:spPr bwMode="auto">
          <a:xfrm>
            <a:off x="8153400" y="38100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Now let’s check!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</a:b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9144000" cy="41910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1. Sugar adds taste to food and gives you vitamins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2. We should eat a moderate amount of fatty food and sugar.</a:t>
            </a:r>
          </a:p>
          <a:p>
            <a:pPr marL="533400" indent="-533400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3. We should eat a little    cereals, fruit and vegetables. </a:t>
            </a:r>
          </a:p>
          <a:p>
            <a:pPr marL="533400" indent="-533400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4. We shouldn’t eat some meat and dairy products.  </a:t>
            </a:r>
          </a:p>
          <a:p>
            <a:pPr marL="533400" indent="-533400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5. A balanced diet with regular exercise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is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the key to a healthy </a:t>
            </a:r>
          </a:p>
          <a:p>
            <a:pPr marL="533400" indent="-533400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	lifestyle. 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43251" y="1060229"/>
            <a:ext cx="6400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33CC"/>
                </a:solidFill>
              </a:rPr>
              <a:t>II. Read the text again and choose True or False.</a:t>
            </a:r>
            <a:br>
              <a:rPr lang="en-US" altLang="en-US" sz="2400" b="1" dirty="0" smtClean="0">
                <a:solidFill>
                  <a:srgbClr val="FF33CC"/>
                </a:solidFill>
              </a:rPr>
            </a:br>
            <a:r>
              <a:rPr lang="en-US" altLang="en-US" sz="2400" b="1" dirty="0" smtClean="0">
                <a:solidFill>
                  <a:srgbClr val="FF33CC"/>
                </a:solidFill>
              </a:rPr>
              <a:t>* True or False ?</a:t>
            </a:r>
          </a:p>
          <a:p>
            <a:pPr eaLnBrk="0" hangingPunct="0">
              <a:spcBef>
                <a:spcPct val="50000"/>
              </a:spcBef>
            </a:pPr>
            <a:endParaRPr lang="en-US" altLang="en-US" sz="2400" b="1" dirty="0">
              <a:solidFill>
                <a:srgbClr val="FF33CC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8153400" y="2209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153400" y="26670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8153400" y="3124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8153400" y="35814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8153400" y="3962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2133600" y="3009900"/>
            <a:ext cx="1143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plenty of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38200" y="3429000"/>
            <a:ext cx="1219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27544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  <p:bldP spid="79880" grpId="0" animBg="1"/>
      <p:bldP spid="79881" grpId="0" animBg="1"/>
      <p:bldP spid="79882" grpId="0" animBg="1"/>
      <p:bldP spid="79883" grpId="0" animBg="1"/>
      <p:bldP spid="798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latin typeface="Times New Roman" pitchFamily="18" charset="0"/>
              </a:rPr>
              <a:t>*Revision: </a:t>
            </a:r>
          </a:p>
          <a:p>
            <a:pPr>
              <a:buFontTx/>
              <a:buNone/>
            </a:pPr>
            <a:r>
              <a:rPr lang="en-US" altLang="en-US">
                <a:latin typeface="Times New Roman" pitchFamily="18" charset="0"/>
              </a:rPr>
              <a:t>	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Why?/Why not?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 Because….</a:t>
            </a:r>
          </a:p>
          <a:p>
            <a:pPr>
              <a:buFontTx/>
              <a:buNone/>
            </a:pPr>
            <a:r>
              <a:rPr lang="en-US" altLang="en-US">
                <a:latin typeface="Times New Roman" pitchFamily="18" charset="0"/>
              </a:rPr>
              <a:t>Example: </a:t>
            </a:r>
          </a:p>
          <a:p>
            <a:pPr>
              <a:buFontTx/>
              <a:buNone/>
            </a:pPr>
            <a:r>
              <a:rPr lang="en-US" altLang="en-US">
                <a:latin typeface="Times New Roman" pitchFamily="18" charset="0"/>
              </a:rPr>
              <a:t>1.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Why</a:t>
            </a:r>
            <a:r>
              <a:rPr lang="en-US" altLang="en-US">
                <a:latin typeface="Times New Roman" pitchFamily="18" charset="0"/>
              </a:rPr>
              <a:t> do you think your diet is balanced?</a:t>
            </a:r>
          </a:p>
          <a:p>
            <a:pPr>
              <a:buFontTx/>
              <a:buNone/>
            </a:pPr>
            <a:r>
              <a:rPr lang="en-US" altLang="en-US">
                <a:latin typeface="Times New Roman" pitchFamily="18" charset="0"/>
              </a:rPr>
              <a:t>	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Because </a:t>
            </a:r>
            <a:r>
              <a:rPr lang="en-US" altLang="en-US">
                <a:latin typeface="Times New Roman" pitchFamily="18" charset="0"/>
              </a:rPr>
              <a:t>I eat the food sensibly.</a:t>
            </a:r>
          </a:p>
          <a:p>
            <a:pPr>
              <a:buFontTx/>
              <a:buNone/>
            </a:pPr>
            <a:r>
              <a:rPr lang="en-US" altLang="en-US">
                <a:latin typeface="Times New Roman" pitchFamily="18" charset="0"/>
              </a:rPr>
              <a:t>2.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Why </a:t>
            </a:r>
            <a:r>
              <a:rPr lang="en-US" altLang="en-US">
                <a:latin typeface="Times New Roman" pitchFamily="18" charset="0"/>
              </a:rPr>
              <a:t>do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n’t</a:t>
            </a:r>
            <a:r>
              <a:rPr lang="en-US" altLang="en-US">
                <a:latin typeface="Times New Roman" pitchFamily="18" charset="0"/>
              </a:rPr>
              <a:t> we forget about exercise?</a:t>
            </a:r>
          </a:p>
          <a:p>
            <a:pPr>
              <a:buFontTx/>
              <a:buNone/>
            </a:pPr>
            <a:r>
              <a:rPr lang="en-US" altLang="en-US">
                <a:latin typeface="Times New Roman" pitchFamily="18" charset="0"/>
              </a:rPr>
              <a:t>	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Because </a:t>
            </a:r>
            <a:r>
              <a:rPr lang="en-US" altLang="en-US">
                <a:latin typeface="Times New Roman" pitchFamily="18" charset="0"/>
              </a:rPr>
              <a:t>exercise helps us stay fit and healthy.</a:t>
            </a:r>
          </a:p>
        </p:txBody>
      </p:sp>
    </p:spTree>
    <p:extLst>
      <p:ext uri="{BB962C8B-B14F-4D97-AF65-F5344CB8AC3E}">
        <p14:creationId xmlns:p14="http://schemas.microsoft.com/office/powerpoint/2010/main" val="13699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87630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*Gap-fill with : </a:t>
            </a:r>
            <a:r>
              <a:rPr lang="en-US" altLang="en-US" sz="2400" i="1" u="sng">
                <a:solidFill>
                  <a:srgbClr val="FF33CC"/>
                </a:solidFill>
              </a:rPr>
              <a:t>energy, moderate, balanced, dairy, Lifestyle,  effects</a:t>
            </a:r>
          </a:p>
          <a:p>
            <a:pPr eaLnBrk="0" hangingPunct="0">
              <a:spcBef>
                <a:spcPct val="50000"/>
              </a:spcBef>
            </a:pPr>
            <a:endParaRPr lang="en-US" altLang="en-US">
              <a:solidFill>
                <a:srgbClr val="FF33CC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>
              <a:solidFill>
                <a:srgbClr val="FF33CC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>
              <a:solidFill>
                <a:srgbClr val="FF33CC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0" y="914400"/>
            <a:ext cx="9448800" cy="455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/>
              <a:t>The food we eat (1)----------our whole life. For example, we need sugar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dirty="0"/>
              <a:t>to live. It gives you (2) ----------  and you feel less hungry. But we should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dirty="0"/>
              <a:t>have a (3)------------diet. We should:</a:t>
            </a:r>
          </a:p>
          <a:p>
            <a:pPr lvl="2" eaLnBrk="0" hangingPunct="0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eat a (4)------------ </a:t>
            </a:r>
            <a:r>
              <a:rPr lang="en-US" altLang="en-US" sz="2400" dirty="0" smtClean="0">
                <a:solidFill>
                  <a:schemeClr val="tx2"/>
                </a:solidFill>
              </a:rPr>
              <a:t>----- </a:t>
            </a:r>
            <a:r>
              <a:rPr lang="en-US" altLang="en-US" sz="2400" dirty="0">
                <a:solidFill>
                  <a:schemeClr val="tx2"/>
                </a:solidFill>
              </a:rPr>
              <a:t>amount of fatty food and sugar</a:t>
            </a:r>
            <a:r>
              <a:rPr lang="en-US" altLang="en-US" sz="2400" dirty="0"/>
              <a:t>.</a:t>
            </a:r>
          </a:p>
          <a:p>
            <a:pPr lvl="2" eaLnBrk="0" hangingPunct="0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i="1" dirty="0"/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eat some body-building foods, like meat, and (5)-------  products.</a:t>
            </a:r>
          </a:p>
          <a:p>
            <a:pPr lvl="2" eaLnBrk="0" hangingPunct="0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</a:rPr>
              <a:t> eat plenty of cereals, fruit and vegetables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/>
              <a:t>Eat the food you enjoy, but don’t have too much. This will help you stay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/>
              <a:t> fit and healthy. Don’t forget about exercise either! that is the key to a healthy (6).---------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762000" y="4495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93725" y="4457700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9099" y="1981200"/>
            <a:ext cx="87630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0000FF"/>
                </a:solidFill>
              </a:rPr>
              <a:t>Now let’s check</a:t>
            </a:r>
            <a:endParaRPr lang="en-US" altLang="en-US" sz="4400" dirty="0">
              <a:solidFill>
                <a:srgbClr val="FF33CC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 dirty="0">
              <a:solidFill>
                <a:srgbClr val="FF33CC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762000" y="4495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93725" y="4457700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87630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*Gap-fill with : </a:t>
            </a:r>
            <a:r>
              <a:rPr lang="en-US" altLang="en-US" sz="2400" i="1" u="sng">
                <a:solidFill>
                  <a:srgbClr val="FF33CC"/>
                </a:solidFill>
              </a:rPr>
              <a:t>energy, moderate, balanced, dairy, Lifestyle,  effects</a:t>
            </a:r>
          </a:p>
          <a:p>
            <a:pPr eaLnBrk="0" hangingPunct="0">
              <a:spcBef>
                <a:spcPct val="50000"/>
              </a:spcBef>
            </a:pPr>
            <a:endParaRPr lang="en-US" altLang="en-US">
              <a:solidFill>
                <a:srgbClr val="FF33CC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>
              <a:solidFill>
                <a:srgbClr val="FF33CC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>
              <a:solidFill>
                <a:srgbClr val="FF33CC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0" y="914400"/>
            <a:ext cx="9448800" cy="455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/>
              <a:t>The food we eat (1)----------our whole life. For example, we need sugar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dirty="0"/>
              <a:t>to live. It gives you (2) ----------  and you feel less hungry. But we should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dirty="0"/>
              <a:t>have a (3)------------diet. We should:</a:t>
            </a:r>
          </a:p>
          <a:p>
            <a:pPr lvl="2" eaLnBrk="0" hangingPunct="0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eat a (4)------------ </a:t>
            </a:r>
            <a:r>
              <a:rPr lang="en-US" altLang="en-US" sz="2400" dirty="0" smtClean="0">
                <a:solidFill>
                  <a:schemeClr val="tx2"/>
                </a:solidFill>
              </a:rPr>
              <a:t>----- </a:t>
            </a:r>
            <a:r>
              <a:rPr lang="en-US" altLang="en-US" sz="2400" dirty="0">
                <a:solidFill>
                  <a:schemeClr val="tx2"/>
                </a:solidFill>
              </a:rPr>
              <a:t>amount of fatty food and sugar</a:t>
            </a:r>
            <a:r>
              <a:rPr lang="en-US" altLang="en-US" sz="2400" dirty="0"/>
              <a:t>.</a:t>
            </a:r>
          </a:p>
          <a:p>
            <a:pPr lvl="2" eaLnBrk="0" hangingPunct="0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i="1" dirty="0"/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eat some body-building foods, like meat, and (5)-------  products.</a:t>
            </a:r>
          </a:p>
          <a:p>
            <a:pPr lvl="2" eaLnBrk="0" hangingPunct="0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</a:rPr>
              <a:t> eat plenty of cereals, fruit and vegetables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/>
              <a:t>Eat the food you enjoy, but don’t have too much. This will help you stay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/>
              <a:t> fit and healthy. Don’t forget about exercise either! that is the key to a healthy (6).---------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438400" y="762000"/>
            <a:ext cx="1066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FF33CC"/>
                </a:solidFill>
              </a:rPr>
              <a:t>affects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895600" y="1295400"/>
            <a:ext cx="1066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FF33CC"/>
                </a:solidFill>
              </a:rPr>
              <a:t>energy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362200" y="2286000"/>
            <a:ext cx="182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33CC"/>
                </a:solidFill>
              </a:rPr>
              <a:t>moderate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7162800" y="2667000"/>
            <a:ext cx="838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2400" i="1" dirty="0">
                <a:solidFill>
                  <a:srgbClr val="FF33CC"/>
                </a:solidFill>
              </a:rPr>
              <a:t>dairy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219200" y="1905000"/>
            <a:ext cx="1447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33CC"/>
                </a:solidFill>
              </a:rPr>
              <a:t>balanced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762000" y="4495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93725" y="4457700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1371600" y="4419600"/>
            <a:ext cx="1600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FF33CC"/>
                </a:solidFill>
              </a:rPr>
              <a:t>lifestyle.</a:t>
            </a:r>
          </a:p>
        </p:txBody>
      </p:sp>
    </p:spTree>
    <p:extLst>
      <p:ext uri="{BB962C8B-B14F-4D97-AF65-F5344CB8AC3E}">
        <p14:creationId xmlns:p14="http://schemas.microsoft.com/office/powerpoint/2010/main" val="29793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89" grpId="0"/>
      <p:bldP spid="93190" grpId="0"/>
      <p:bldP spid="93191" grpId="0"/>
      <p:bldP spid="93192" grpId="0"/>
      <p:bldP spid="931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257800" y="1524000"/>
            <a:ext cx="3657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eat some body-building foods,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 like meat, and dairy products.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590800" y="53340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cs typeface="Times New Roman" pitchFamily="18" charset="0"/>
              </a:rPr>
              <a:t>running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0509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endParaRPr lang="en-US" altLang="en-US">
              <a:latin typeface="Arial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276600" y="228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endParaRPr lang="en-US" altLang="en-US">
              <a:latin typeface="Arial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2362200"/>
            <a:ext cx="1600200" cy="1219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cs typeface="Times New Roman" pitchFamily="18" charset="0"/>
              </a:rPr>
              <a:t>a healthy </a:t>
            </a:r>
          </a:p>
          <a:p>
            <a:pPr algn="ctr"/>
            <a:r>
              <a:rPr lang="en-US" altLang="en-US" sz="2000" b="1">
                <a:cs typeface="Times New Roman" pitchFamily="18" charset="0"/>
              </a:rPr>
              <a:t>lifestyle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362200" y="1066800"/>
            <a:ext cx="14478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cs typeface="Times New Roman" pitchFamily="18" charset="0"/>
              </a:rPr>
              <a:t>a balanced</a:t>
            </a:r>
          </a:p>
          <a:p>
            <a:pPr algn="ctr"/>
            <a:r>
              <a:rPr lang="en-US" altLang="en-US" sz="2000" b="1">
                <a:cs typeface="Times New Roman" pitchFamily="18" charset="0"/>
              </a:rPr>
              <a:t>diet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5257800" y="381000"/>
            <a:ext cx="3657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eat a moderate amount of fatty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food and sugar.</a:t>
            </a:r>
            <a:r>
              <a:rPr lang="en-US" altLang="en-US" sz="2000" b="1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10000" y="1447800"/>
            <a:ext cx="1447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3810000" y="6858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V="1">
            <a:off x="1600200" y="19812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10000" y="14478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16002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3200400" y="4267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3200400" y="42672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038600" y="54102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cs typeface="Times New Roman" pitchFamily="18" charset="0"/>
              </a:rPr>
              <a:t>jogging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505200" y="6096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400" b="1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5257800" y="2819400"/>
            <a:ext cx="3657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eat plenty of cereals, fruit 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and vegetables.</a:t>
            </a: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2286000" y="3505200"/>
            <a:ext cx="1752600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cs typeface="Times New Roman" pitchFamily="18" charset="0"/>
              </a:rPr>
              <a:t>exercise</a:t>
            </a: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7167563" y="33623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000" b="1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H="1">
            <a:off x="1828800" y="4267200"/>
            <a:ext cx="1371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609600" y="5410200"/>
            <a:ext cx="1676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playing sports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288925" y="346075"/>
            <a:ext cx="250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III. Consolidation</a:t>
            </a:r>
          </a:p>
        </p:txBody>
      </p:sp>
    </p:spTree>
    <p:extLst>
      <p:ext uri="{BB962C8B-B14F-4D97-AF65-F5344CB8AC3E}">
        <p14:creationId xmlns:p14="http://schemas.microsoft.com/office/powerpoint/2010/main" val="4162074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9" grpId="0" animBg="1"/>
      <p:bldP spid="52250" grpId="0" animBg="1"/>
      <p:bldP spid="52252" grpId="0" animBg="1"/>
      <p:bldP spid="522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IV.HOMEWORK</a:t>
            </a:r>
            <a:b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</a:b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1295400" y="2209800"/>
            <a:ext cx="1828800" cy="1524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1"/>
              <a:t>Energy-giving</a:t>
            </a:r>
          </a:p>
          <a:p>
            <a:pPr algn="ctr"/>
            <a:r>
              <a:rPr lang="en-US" altLang="en-US" sz="2000" b="1"/>
              <a:t>food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1219200" y="2057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2667000" y="198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1295400" y="3581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2667000" y="3657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 rot="-214580">
            <a:off x="6324600" y="1981200"/>
            <a:ext cx="1524000" cy="1676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/>
              <a:t>Protective</a:t>
            </a:r>
          </a:p>
          <a:p>
            <a:pPr algn="ctr"/>
            <a:r>
              <a:rPr lang="en-US" altLang="en-US" sz="2400" b="1"/>
              <a:t>food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5867400" y="1752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>
            <a:off x="7543800" y="1752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>
            <a:off x="6096000" y="3429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7620000" y="3429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3657600" y="4343400"/>
            <a:ext cx="1981200" cy="1676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/>
              <a:t>Body-building</a:t>
            </a:r>
          </a:p>
          <a:p>
            <a:pPr algn="ctr"/>
            <a:r>
              <a:rPr lang="en-US" altLang="en-US" sz="2400" b="1"/>
              <a:t>food</a:t>
            </a: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H="1" flipV="1">
            <a:off x="3657600" y="40386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H="1">
            <a:off x="5105400" y="3962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H="1">
            <a:off x="3810000" y="594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5181600" y="5867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3032125" y="176688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sugar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851525" y="5957888"/>
            <a:ext cx="101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chicken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8366125" y="3543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5699125" y="1462088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bananas</a:t>
            </a:r>
          </a:p>
        </p:txBody>
      </p:sp>
    </p:spTree>
    <p:extLst>
      <p:ext uri="{BB962C8B-B14F-4D97-AF65-F5344CB8AC3E}">
        <p14:creationId xmlns:p14="http://schemas.microsoft.com/office/powerpoint/2010/main" val="6072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800099"/>
            <a:ext cx="8991600" cy="55245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END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Thank you for you attending and studying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Goodbye and see you next time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B2,4 : </a:t>
            </a:r>
            <a:r>
              <a:rPr lang="en-US" sz="3200" dirty="0" smtClean="0">
                <a:solidFill>
                  <a:srgbClr val="FF0000"/>
                </a:solidFill>
              </a:rPr>
              <a:t>OUR FOOD</a:t>
            </a:r>
            <a:r>
              <a:rPr lang="en-US" sz="3200" dirty="0" smtClean="0"/>
              <a:t> (pages 120, 121)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First, you open the book pages 120 then listen to the audio and read the text just one time.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hãy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trang</a:t>
            </a:r>
            <a:r>
              <a:rPr lang="en-US" dirty="0" smtClean="0">
                <a:solidFill>
                  <a:schemeClr val="tx1"/>
                </a:solidFill>
              </a:rPr>
              <a:t> 120 </a:t>
            </a:r>
            <a:r>
              <a:rPr lang="en-US" dirty="0" err="1" smtClean="0">
                <a:solidFill>
                  <a:schemeClr val="tx1"/>
                </a:solidFill>
              </a:rPr>
              <a:t>nghe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đọc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bài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đọc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45"/>
            <a:ext cx="8686800" cy="57775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B2,4 : </a:t>
            </a:r>
            <a:r>
              <a:rPr lang="en-US" sz="3200" dirty="0" smtClean="0">
                <a:solidFill>
                  <a:srgbClr val="FF0000"/>
                </a:solidFill>
              </a:rPr>
              <a:t>OUR FOOD</a:t>
            </a:r>
            <a:r>
              <a:rPr lang="en-US" sz="3200" dirty="0" smtClean="0"/>
              <a:t> (pages 120, 121)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00099"/>
            <a:ext cx="9008517" cy="5067301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Listen and read (track 12)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354169"/>
            <a:ext cx="3048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slide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nhé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bấn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12 Track 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8001000" cy="2819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a balanced diet (n): </a:t>
            </a:r>
            <a:r>
              <a:rPr lang="en-US" dirty="0" err="1" smtClean="0">
                <a:solidFill>
                  <a:schemeClr val="tx1"/>
                </a:solidFill>
              </a:rPr>
              <a:t>chế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ăn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đối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86.8536" end="78079.64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7000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80010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ffect 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ə’fekt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(v): </a:t>
            </a:r>
            <a:r>
              <a:rPr lang="en-US" dirty="0" err="1" smtClean="0">
                <a:solidFill>
                  <a:schemeClr val="tx1"/>
                </a:solidFill>
              </a:rPr>
              <a:t>ảnh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hưởng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80010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ealthy /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en-US" dirty="0" err="1" smtClean="0">
                <a:solidFill>
                  <a:schemeClr val="tx1"/>
                </a:solidFill>
              </a:rPr>
              <a:t>hel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Ɵ</a:t>
            </a:r>
            <a:r>
              <a:rPr lang="en-US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(adj.): </a:t>
            </a:r>
            <a:r>
              <a:rPr lang="en-US" dirty="0" err="1" smtClean="0">
                <a:solidFill>
                  <a:schemeClr val="tx1"/>
                </a:solidFill>
              </a:rPr>
              <a:t>khỏe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mạnh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ealth</a:t>
            </a:r>
            <a:r>
              <a:rPr lang="en-US" dirty="0" smtClean="0">
                <a:solidFill>
                  <a:schemeClr val="tx1"/>
                </a:solidFill>
              </a:rPr>
              <a:t> /</a:t>
            </a:r>
            <a:r>
              <a:rPr lang="en-US" dirty="0" err="1" smtClean="0">
                <a:solidFill>
                  <a:schemeClr val="tx1"/>
                </a:solidFill>
              </a:rPr>
              <a:t>hel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Ɵ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 (n): 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sức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khỏe</a:t>
            </a:r>
            <a:endParaRPr lang="en-US" sz="2800" dirty="0" smtClean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Lucida Sans Unicode"/>
                <a:cs typeface="Lucida Sans Unicode"/>
              </a:rPr>
              <a:t>u</a:t>
            </a:r>
            <a:r>
              <a:rPr lang="en-US" sz="28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nhealthy</a:t>
            </a:r>
            <a:r>
              <a:rPr lang="en-US" sz="28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≠ healthy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80010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oderate amount </a:t>
            </a:r>
            <a:r>
              <a:rPr lang="en-US" dirty="0" smtClean="0">
                <a:solidFill>
                  <a:schemeClr val="tx1"/>
                </a:solidFill>
              </a:rPr>
              <a:t>(n) : 1 </a:t>
            </a:r>
            <a:r>
              <a:rPr lang="en-US" dirty="0" err="1" smtClean="0">
                <a:solidFill>
                  <a:schemeClr val="tx1"/>
                </a:solidFill>
              </a:rPr>
              <a:t>lượng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vừa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phải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moderation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(n) :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sự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tiết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chế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sự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điều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độ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00" end="60344.541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80010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>
                <a:solidFill>
                  <a:schemeClr val="tx1"/>
                </a:solidFill>
              </a:rPr>
              <a:t> /’</a:t>
            </a:r>
            <a:r>
              <a:rPr lang="en-US" dirty="0" err="1" smtClean="0">
                <a:solidFill>
                  <a:schemeClr val="tx1"/>
                </a:solidFill>
              </a:rPr>
              <a:t>en</a:t>
            </a:r>
            <a:r>
              <a:rPr lang="en-US" sz="28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əʤi</a:t>
            </a:r>
            <a:r>
              <a:rPr lang="en-US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(n) : </a:t>
            </a:r>
            <a:r>
              <a:rPr lang="en-US" dirty="0" err="1" smtClean="0">
                <a:solidFill>
                  <a:schemeClr val="tx1"/>
                </a:solidFill>
              </a:rPr>
              <a:t>năng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lượng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12 Track 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00" end="57244.54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954</Words>
  <Application>Microsoft Office PowerPoint</Application>
  <PresentationFormat>On-screen Show (4:3)</PresentationFormat>
  <Paragraphs>187</Paragraphs>
  <Slides>29</Slides>
  <Notes>11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B2,4 : OUR FOOD (pages 120, 121)</vt:lpstr>
      <vt:lpstr>B2,4 : OUR FOOD (pages 120, 121)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PowerPoint Presentation</vt:lpstr>
      <vt:lpstr>PowerPoint Presentation</vt:lpstr>
      <vt:lpstr>Now let’s check!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IV.HOMEWORK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helo</dc:creator>
  <cp:lastModifiedBy>helo</cp:lastModifiedBy>
  <cp:revision>12</cp:revision>
  <dcterms:created xsi:type="dcterms:W3CDTF">2020-03-24T14:54:52Z</dcterms:created>
  <dcterms:modified xsi:type="dcterms:W3CDTF">2020-03-25T08:26:16Z</dcterms:modified>
</cp:coreProperties>
</file>