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4" r:id="rId27"/>
    <p:sldId id="296" r:id="rId28"/>
    <p:sldId id="297" r:id="rId29"/>
    <p:sldId id="298" r:id="rId30"/>
    <p:sldId id="29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A91E4-6DE3-45A0-B229-5DD0AA9BDB0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68F37-98B4-43AA-8C33-B62412464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4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68F37-98B4-43AA-8C33-B62412464F2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9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68D1-24AF-4E2E-AE66-3D357132B12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4403-ED3E-4964-AC5D-6B675611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68D1-24AF-4E2E-AE66-3D357132B12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4403-ED3E-4964-AC5D-6B675611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8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68D1-24AF-4E2E-AE66-3D357132B12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4403-ED3E-4964-AC5D-6B675611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68D1-24AF-4E2E-AE66-3D357132B12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4403-ED3E-4964-AC5D-6B675611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1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68D1-24AF-4E2E-AE66-3D357132B12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4403-ED3E-4964-AC5D-6B675611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4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68D1-24AF-4E2E-AE66-3D357132B12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4403-ED3E-4964-AC5D-6B675611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68D1-24AF-4E2E-AE66-3D357132B12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4403-ED3E-4964-AC5D-6B675611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5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68D1-24AF-4E2E-AE66-3D357132B12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4403-ED3E-4964-AC5D-6B675611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0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68D1-24AF-4E2E-AE66-3D357132B12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4403-ED3E-4964-AC5D-6B675611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2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68D1-24AF-4E2E-AE66-3D357132B12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4403-ED3E-4964-AC5D-6B675611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68D1-24AF-4E2E-AE66-3D357132B12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4403-ED3E-4964-AC5D-6B675611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C68D1-24AF-4E2E-AE66-3D357132B12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E4403-ED3E-4964-AC5D-6B675611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5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Unit 12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/>
              <a:t>S</a:t>
            </a:r>
            <a:r>
              <a:rPr lang="en-US" sz="4000" dirty="0" smtClean="0"/>
              <a:t>ection A: What shall we eat?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2400" dirty="0" smtClean="0"/>
              <a:t>pages 114, 115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1" y="5761630"/>
            <a:ext cx="4103426" cy="109637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334000" y="5850340"/>
            <a:ext cx="9525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0673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Listen and read (track 8)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08 Track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0673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To understand the dialogue better, I give you the meaning of vocabulary.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Remember to write these words into your book.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Bây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giờ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cô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sẽ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cấp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nghĩa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của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mới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các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nhớ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ghi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vào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tập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nhé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0673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market /’</a:t>
            </a:r>
            <a:r>
              <a:rPr lang="en-US" dirty="0" err="1" smtClean="0">
                <a:solidFill>
                  <a:schemeClr val="tx1"/>
                </a:solidFill>
              </a:rPr>
              <a:t>ma:kit</a:t>
            </a:r>
            <a:r>
              <a:rPr lang="en-US" dirty="0" smtClean="0">
                <a:solidFill>
                  <a:schemeClr val="tx1"/>
                </a:solidFill>
              </a:rPr>
              <a:t>/(n): </a:t>
            </a:r>
            <a:r>
              <a:rPr lang="en-US" dirty="0" err="1" smtClean="0">
                <a:solidFill>
                  <a:schemeClr val="tx1"/>
                </a:solidFill>
              </a:rPr>
              <a:t>chợ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09" y="2057400"/>
            <a:ext cx="5147094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0673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eat stall / </a:t>
            </a:r>
            <a:r>
              <a:rPr lang="en-US" sz="2800" dirty="0" err="1" smtClean="0">
                <a:solidFill>
                  <a:schemeClr val="tx1"/>
                </a:solidFill>
              </a:rPr>
              <a:t>mi:t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st</a:t>
            </a:r>
            <a:r>
              <a:rPr lang="en-US" sz="24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ɔ:l</a:t>
            </a:r>
            <a:r>
              <a:rPr lang="en-US" dirty="0" smtClean="0">
                <a:solidFill>
                  <a:schemeClr val="tx1"/>
                </a:solidFill>
              </a:rPr>
              <a:t>/(n): </a:t>
            </a:r>
            <a:r>
              <a:rPr lang="en-US" dirty="0" err="1" smtClean="0">
                <a:solidFill>
                  <a:schemeClr val="tx1"/>
                </a:solidFill>
              </a:rPr>
              <a:t>quầy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bán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thịt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sạp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thịt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2362200"/>
            <a:ext cx="571245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0673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election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</a:rPr>
              <a:t>si’l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ɛkʃən</a:t>
            </a:r>
            <a:r>
              <a:rPr lang="en-US" sz="28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/ (n): 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lựa</a:t>
            </a:r>
            <a:r>
              <a:rPr lang="en-US" sz="28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(the action of choose s.th or 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s.o</a:t>
            </a:r>
            <a:r>
              <a:rPr lang="en-US" sz="28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as the best or most suitable)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Lucida Sans Unicode"/>
                <a:cs typeface="Lucida Sans Unicode"/>
                <a:sym typeface="Wingdings"/>
              </a:rPr>
              <a:t> </a:t>
            </a:r>
            <a:r>
              <a:rPr lang="en-US" sz="2800" b="1" dirty="0" smtClean="0">
                <a:solidFill>
                  <a:schemeClr val="tx1"/>
                </a:solidFill>
                <a:latin typeface="Lucida Sans Unicode"/>
                <a:cs typeface="Lucida Sans Unicode"/>
                <a:sym typeface="Wingdings"/>
              </a:rPr>
              <a:t>select</a:t>
            </a:r>
            <a:r>
              <a:rPr lang="en-US" sz="2800" dirty="0" smtClean="0">
                <a:solidFill>
                  <a:schemeClr val="tx1"/>
                </a:solidFill>
                <a:latin typeface="Lucida Sans Unicode"/>
                <a:cs typeface="Lucida Sans Unicode"/>
                <a:sym typeface="Wingdings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</a:rPr>
              <a:t>si’l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ɛkt</a:t>
            </a:r>
            <a:r>
              <a:rPr lang="en-US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/ (v) 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lựa</a:t>
            </a:r>
            <a:r>
              <a:rPr lang="en-US" sz="28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(carefully choose as being the best or most suitable)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0673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chicken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/’</a:t>
            </a:r>
            <a:r>
              <a:rPr lang="en-US" sz="2800" dirty="0" err="1" smtClean="0">
                <a:solidFill>
                  <a:schemeClr val="tx1"/>
                </a:solidFill>
              </a:rPr>
              <a:t>t</a:t>
            </a:r>
            <a:r>
              <a:rPr lang="en-US" sz="24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ʃ</a:t>
            </a:r>
            <a:r>
              <a:rPr lang="en-US" sz="1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I</a:t>
            </a:r>
            <a:r>
              <a:rPr lang="en-US" sz="24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k</a:t>
            </a:r>
            <a:r>
              <a:rPr lang="en-US" sz="1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I</a:t>
            </a:r>
            <a:r>
              <a:rPr lang="en-US" sz="24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(n)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26" y="1978925"/>
            <a:ext cx="4953000" cy="38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0673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pork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</a:rPr>
              <a:t>p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ɔ:k</a:t>
            </a:r>
            <a:r>
              <a:rPr lang="en-US" sz="28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(n): </a:t>
            </a:r>
            <a:r>
              <a:rPr lang="en-US" dirty="0" err="1" smtClean="0">
                <a:solidFill>
                  <a:schemeClr val="tx1"/>
                </a:solidFill>
              </a:rPr>
              <a:t>thịt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heo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0187"/>
            <a:ext cx="4495902" cy="345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0673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beef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</a:rPr>
              <a:t>bi:f</a:t>
            </a:r>
            <a:r>
              <a:rPr lang="en-US" sz="28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(n): </a:t>
            </a:r>
            <a:r>
              <a:rPr lang="en-US" dirty="0" err="1" smtClean="0">
                <a:solidFill>
                  <a:schemeClr val="tx1"/>
                </a:solidFill>
              </a:rPr>
              <a:t>thịt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bò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23850"/>
            <a:ext cx="3842413" cy="384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0673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carrots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/’</a:t>
            </a:r>
            <a:r>
              <a:rPr lang="en-US" sz="2800" dirty="0" err="1" smtClean="0">
                <a:solidFill>
                  <a:schemeClr val="tx1"/>
                </a:solidFill>
              </a:rPr>
              <a:t>kar</a:t>
            </a:r>
            <a:r>
              <a:rPr lang="en-US" sz="24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əts</a:t>
            </a:r>
            <a:r>
              <a:rPr lang="en-US" sz="2800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(n):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2"/>
          <a:stretch/>
        </p:blipFill>
        <p:spPr>
          <a:xfrm>
            <a:off x="3868615" y="1828800"/>
            <a:ext cx="5275385" cy="30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0673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peas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</a:rPr>
              <a:t>pi:z</a:t>
            </a:r>
            <a:r>
              <a:rPr lang="en-US" sz="2800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(n): </a:t>
            </a:r>
            <a:r>
              <a:rPr lang="en-US" dirty="0" err="1" smtClean="0">
                <a:solidFill>
                  <a:schemeClr val="tx1"/>
                </a:solidFill>
              </a:rPr>
              <a:t>đậu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an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013685"/>
            <a:ext cx="5239886" cy="392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838200"/>
            <a:ext cx="86868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Firstly, I’m going show you some picture of this lesson and what shall we study today?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đi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đến</a:t>
            </a:r>
            <a:r>
              <a:rPr lang="en-US" sz="1800" dirty="0" smtClean="0">
                <a:solidFill>
                  <a:schemeClr val="tx1"/>
                </a:solidFill>
              </a:rPr>
              <a:t> slide </a:t>
            </a:r>
            <a:r>
              <a:rPr lang="en-US" sz="1800" dirty="0" err="1" smtClean="0">
                <a:solidFill>
                  <a:schemeClr val="tx1"/>
                </a:solidFill>
              </a:rPr>
              <a:t>tiếp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theo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để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nghe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nhé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bấn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Enter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được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5761630"/>
            <a:ext cx="4103426" cy="1096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29200" y="5850340"/>
            <a:ext cx="9525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0673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cucumber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/’</a:t>
            </a:r>
            <a:r>
              <a:rPr lang="en-US" sz="2800" dirty="0" err="1" smtClean="0">
                <a:solidFill>
                  <a:schemeClr val="tx1"/>
                </a:solidFill>
              </a:rPr>
              <a:t>kju:k</a:t>
            </a:r>
            <a:r>
              <a:rPr lang="en-US" sz="24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ʌmbə</a:t>
            </a:r>
            <a:r>
              <a:rPr lang="en-US" sz="2800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(n):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5"/>
          <a:stretch/>
        </p:blipFill>
        <p:spPr>
          <a:xfrm>
            <a:off x="4410857" y="2209800"/>
            <a:ext cx="4111694" cy="33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0673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papaya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</a:rPr>
              <a:t>p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əpʌ</a:t>
            </a:r>
            <a:r>
              <a:rPr lang="en-US" sz="24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I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ə</a:t>
            </a:r>
            <a:r>
              <a:rPr lang="en-US" sz="2800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(n): 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198"/>
            <a:ext cx="44481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0673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pineapple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/’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pʌ</a:t>
            </a:r>
            <a:r>
              <a:rPr lang="en-US" sz="24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I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nap</a:t>
            </a:r>
            <a:r>
              <a:rPr lang="en-US" sz="28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(ə)l</a:t>
            </a:r>
            <a:r>
              <a:rPr lang="en-US" sz="2800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(n): 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88828"/>
            <a:ext cx="3247029" cy="43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0673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urian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/’</a:t>
            </a:r>
            <a:r>
              <a:rPr lang="en-US" sz="2800" dirty="0" err="1" smtClean="0">
                <a:solidFill>
                  <a:schemeClr val="tx1"/>
                </a:solidFill>
              </a:rPr>
              <a:t>d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ʊər</a:t>
            </a:r>
            <a:r>
              <a:rPr lang="en-US" sz="24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I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ən</a:t>
            </a:r>
            <a:r>
              <a:rPr lang="en-US" sz="2800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(n): 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88" y="2279176"/>
            <a:ext cx="54864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800099"/>
            <a:ext cx="8991600" cy="552450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GRAMMAR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Would like (‘d like) = </a:t>
            </a:r>
            <a:r>
              <a:rPr lang="en-US" dirty="0" smtClean="0">
                <a:solidFill>
                  <a:schemeClr val="tx1"/>
                </a:solidFill>
              </a:rPr>
              <a:t>want (v): </a:t>
            </a:r>
            <a:r>
              <a:rPr lang="en-US" dirty="0" err="1" smtClean="0">
                <a:solidFill>
                  <a:schemeClr val="tx1"/>
                </a:solidFill>
              </a:rPr>
              <a:t>muốn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mong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muốn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I </a:t>
            </a:r>
            <a:r>
              <a:rPr lang="en-US" dirty="0" smtClean="0">
                <a:solidFill>
                  <a:srgbClr val="FF0000"/>
                </a:solidFill>
              </a:rPr>
              <a:t>want</a:t>
            </a:r>
            <a:r>
              <a:rPr lang="en-US" dirty="0" smtClean="0">
                <a:solidFill>
                  <a:schemeClr val="tx1"/>
                </a:solidFill>
              </a:rPr>
              <a:t> to work in television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= I </a:t>
            </a:r>
            <a:r>
              <a:rPr lang="en-US" dirty="0" smtClean="0">
                <a:solidFill>
                  <a:srgbClr val="FF0000"/>
                </a:solidFill>
              </a:rPr>
              <a:t>would like</a:t>
            </a:r>
            <a:r>
              <a:rPr lang="en-US" dirty="0" smtClean="0">
                <a:solidFill>
                  <a:schemeClr val="tx1"/>
                </a:solidFill>
              </a:rPr>
              <a:t> to work in television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use </a:t>
            </a:r>
            <a:r>
              <a:rPr lang="en-US" dirty="0" smtClean="0">
                <a:solidFill>
                  <a:srgbClr val="FF0000"/>
                </a:solidFill>
              </a:rPr>
              <a:t>would like </a:t>
            </a:r>
            <a:r>
              <a:rPr lang="en-US" dirty="0" smtClean="0">
                <a:solidFill>
                  <a:schemeClr val="tx1"/>
                </a:solidFill>
              </a:rPr>
              <a:t>in offers or invitation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Chúng</a:t>
            </a:r>
            <a:r>
              <a:rPr lang="en-US" dirty="0" smtClean="0">
                <a:solidFill>
                  <a:schemeClr val="tx1"/>
                </a:solidFill>
              </a:rPr>
              <a:t> ta </a:t>
            </a:r>
            <a:r>
              <a:rPr lang="en-US" dirty="0" err="1" smtClean="0">
                <a:solidFill>
                  <a:schemeClr val="tx1"/>
                </a:solidFill>
              </a:rPr>
              <a:t>dùng</a:t>
            </a:r>
            <a:r>
              <a:rPr lang="en-US" dirty="0" smtClean="0">
                <a:solidFill>
                  <a:schemeClr val="tx1"/>
                </a:solidFill>
              </a:rPr>
              <a:t> would like </a:t>
            </a:r>
            <a:r>
              <a:rPr lang="en-US" dirty="0" err="1" smtClean="0">
                <a:solidFill>
                  <a:schemeClr val="tx1"/>
                </a:solidFill>
              </a:rPr>
              <a:t>trong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lời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nghị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hoặc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lời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mời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Would</a:t>
            </a:r>
            <a:r>
              <a:rPr lang="en-US" dirty="0" smtClean="0">
                <a:solidFill>
                  <a:schemeClr val="tx1"/>
                </a:solidFill>
              </a:rPr>
              <a:t> you </a:t>
            </a:r>
            <a:r>
              <a:rPr lang="en-US" dirty="0" smtClean="0">
                <a:solidFill>
                  <a:srgbClr val="FF0000"/>
                </a:solidFill>
              </a:rPr>
              <a:t>like</a:t>
            </a:r>
            <a:r>
              <a:rPr lang="en-US" dirty="0" smtClean="0">
                <a:solidFill>
                  <a:schemeClr val="tx1"/>
                </a:solidFill>
              </a:rPr>
              <a:t> a cup of coffee? (an offer)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Would</a:t>
            </a:r>
            <a:r>
              <a:rPr lang="en-US" dirty="0" smtClean="0">
                <a:solidFill>
                  <a:schemeClr val="tx1"/>
                </a:solidFill>
              </a:rPr>
              <a:t> you </a:t>
            </a:r>
            <a:r>
              <a:rPr lang="en-US" dirty="0" smtClean="0">
                <a:solidFill>
                  <a:srgbClr val="FF0000"/>
                </a:solidFill>
              </a:rPr>
              <a:t>like</a:t>
            </a:r>
            <a:r>
              <a:rPr lang="en-US" dirty="0" smtClean="0">
                <a:solidFill>
                  <a:schemeClr val="tx1"/>
                </a:solidFill>
              </a:rPr>
              <a:t> to come to my house? (an invitation)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800099"/>
            <a:ext cx="8991600" cy="5524501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GRAMMAR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Compare </a:t>
            </a:r>
            <a:r>
              <a:rPr lang="en-US" dirty="0" smtClean="0">
                <a:solidFill>
                  <a:srgbClr val="FF0000"/>
                </a:solidFill>
              </a:rPr>
              <a:t>like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smtClean="0">
                <a:solidFill>
                  <a:srgbClr val="FF0000"/>
                </a:solidFill>
              </a:rPr>
              <a:t>would like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481992"/>
              </p:ext>
            </p:extLst>
          </p:nvPr>
        </p:nvGraphicFramePr>
        <p:xfrm>
          <a:off x="381000" y="3124200"/>
          <a:ext cx="86106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8560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like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would</a:t>
                      </a:r>
                      <a:r>
                        <a:rPr lang="en-US" sz="3200" baseline="0" dirty="0" smtClean="0"/>
                        <a:t> like</a:t>
                      </a:r>
                      <a:endParaRPr lang="en-US" sz="3200" dirty="0"/>
                    </a:p>
                  </a:txBody>
                  <a:tcPr/>
                </a:tc>
              </a:tr>
              <a:tr h="165856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like</a:t>
                      </a:r>
                      <a:r>
                        <a:rPr lang="en-US" sz="2000" dirty="0" smtClean="0"/>
                        <a:t> fishing.</a:t>
                      </a:r>
                      <a:r>
                        <a:rPr lang="en-US" sz="2000" baseline="0" dirty="0" smtClean="0"/>
                        <a:t> (I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always enjoy </a:t>
                      </a:r>
                      <a:r>
                        <a:rPr lang="en-US" sz="2000" baseline="0" dirty="0" smtClean="0"/>
                        <a:t>fishing.)</a:t>
                      </a:r>
                    </a:p>
                    <a:p>
                      <a:r>
                        <a:rPr lang="en-US" sz="2800" baseline="0" dirty="0" smtClean="0"/>
                        <a:t>like + V-</a:t>
                      </a:r>
                      <a:r>
                        <a:rPr lang="en-US" sz="2800" baseline="0" dirty="0" err="1" smtClean="0"/>
                        <a:t>ing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</a:t>
                      </a:r>
                      <a:r>
                        <a:rPr lang="en-US" sz="2000" baseline="0" dirty="0" smtClean="0"/>
                        <a:t>’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d like 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to eat</a:t>
                      </a:r>
                      <a:r>
                        <a:rPr lang="en-US" sz="2000" baseline="0" dirty="0" smtClean="0"/>
                        <a:t> some bananas. (I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want</a:t>
                      </a:r>
                      <a:r>
                        <a:rPr lang="en-US" sz="2000" baseline="0" dirty="0" smtClean="0"/>
                        <a:t> to eat some bananas.)</a:t>
                      </a:r>
                    </a:p>
                    <a:p>
                      <a:r>
                        <a:rPr lang="en-US" sz="2000" baseline="0" dirty="0" smtClean="0"/>
                        <a:t>I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’d like</a:t>
                      </a:r>
                      <a:r>
                        <a:rPr lang="en-US" sz="2000" baseline="0" dirty="0" smtClean="0"/>
                        <a:t> some 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oranges</a:t>
                      </a:r>
                      <a:r>
                        <a:rPr lang="en-US" sz="2000" baseline="0" dirty="0" smtClean="0"/>
                        <a:t>.</a:t>
                      </a:r>
                    </a:p>
                    <a:p>
                      <a:r>
                        <a:rPr lang="en-US" sz="2000" baseline="0" dirty="0" smtClean="0"/>
                        <a:t> </a:t>
                      </a:r>
                      <a:r>
                        <a:rPr lang="en-US" sz="2800" baseline="0" dirty="0" smtClean="0"/>
                        <a:t>would like + to V/ noun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800099"/>
            <a:ext cx="8991600" cy="5524501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GRAMMAR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You can use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would like</a:t>
            </a:r>
            <a:r>
              <a:rPr lang="en-US" dirty="0" smtClean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would love </a:t>
            </a:r>
            <a:r>
              <a:rPr lang="en-US" dirty="0" smtClean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would enjoy</a:t>
            </a:r>
            <a:r>
              <a:rPr lang="en-US" dirty="0" smtClean="0">
                <a:solidFill>
                  <a:schemeClr val="tx1"/>
                </a:solidFill>
              </a:rPr>
              <a:t> (want)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She</a:t>
            </a:r>
            <a:r>
              <a:rPr lang="en-US" dirty="0" smtClean="0">
                <a:solidFill>
                  <a:srgbClr val="FF0000"/>
                </a:solidFill>
              </a:rPr>
              <a:t>’d love</a:t>
            </a:r>
            <a:r>
              <a:rPr lang="en-US" dirty="0" smtClean="0">
                <a:solidFill>
                  <a:schemeClr val="tx1"/>
                </a:solidFill>
              </a:rPr>
              <a:t> to go to the football club.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ould like </a:t>
            </a:r>
            <a:r>
              <a:rPr lang="en-US" dirty="0" smtClean="0">
                <a:solidFill>
                  <a:schemeClr val="tx1"/>
                </a:solidFill>
              </a:rPr>
              <a:t># </a:t>
            </a:r>
            <a:r>
              <a:rPr lang="en-US" dirty="0" smtClean="0">
                <a:solidFill>
                  <a:srgbClr val="FF0000"/>
                </a:solidFill>
              </a:rPr>
              <a:t>would hate </a:t>
            </a:r>
            <a:r>
              <a:rPr lang="en-US" dirty="0" smtClean="0">
                <a:solidFill>
                  <a:schemeClr val="tx1"/>
                </a:solidFill>
              </a:rPr>
              <a:t>(not want)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My mother </a:t>
            </a:r>
            <a:r>
              <a:rPr lang="en-US" dirty="0" smtClean="0">
                <a:solidFill>
                  <a:srgbClr val="FF0000"/>
                </a:solidFill>
              </a:rPr>
              <a:t>would hate</a:t>
            </a:r>
            <a:r>
              <a:rPr lang="en-US" dirty="0" smtClean="0">
                <a:solidFill>
                  <a:schemeClr val="tx1"/>
                </a:solidFill>
              </a:rPr>
              <a:t> to live in a big city.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800099"/>
            <a:ext cx="8991600" cy="552450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GRAMMAR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SO, TOO, EITHER, NEITHER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Positive 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You can use a short clause with </a:t>
            </a:r>
            <a:r>
              <a:rPr lang="en-US" dirty="0" smtClean="0">
                <a:solidFill>
                  <a:srgbClr val="FF0000"/>
                </a:solidFill>
              </a:rPr>
              <a:t>too, so </a:t>
            </a:r>
            <a:r>
              <a:rPr lang="en-US" dirty="0" smtClean="0">
                <a:solidFill>
                  <a:schemeClr val="tx1"/>
                </a:solidFill>
              </a:rPr>
              <a:t>that what is true of one thing is also true of another.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Mai: I like apples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Hoa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So</a:t>
            </a:r>
            <a:r>
              <a:rPr lang="en-US" dirty="0" smtClean="0">
                <a:solidFill>
                  <a:schemeClr val="tx1"/>
                </a:solidFill>
              </a:rPr>
              <a:t> do I/ I do, </a:t>
            </a:r>
            <a:r>
              <a:rPr lang="en-US" dirty="0" smtClean="0">
                <a:solidFill>
                  <a:srgbClr val="FF0000"/>
                </a:solidFill>
              </a:rPr>
              <a:t>too (</a:t>
            </a:r>
            <a:r>
              <a:rPr lang="en-US" dirty="0" err="1" smtClean="0">
                <a:solidFill>
                  <a:schemeClr val="tx1"/>
                </a:solidFill>
              </a:rPr>
              <a:t>Hoa</a:t>
            </a:r>
            <a:r>
              <a:rPr lang="en-US" dirty="0" smtClean="0">
                <a:solidFill>
                  <a:schemeClr val="tx1"/>
                </a:solidFill>
              </a:rPr>
              <a:t> likes apples)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So</a:t>
            </a:r>
            <a:r>
              <a:rPr lang="en-US" dirty="0" smtClean="0">
                <a:solidFill>
                  <a:schemeClr val="tx1"/>
                </a:solidFill>
              </a:rPr>
              <a:t>+ auxiliary/ be/ modal verb + 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 + auxiliary/ be/ modal verb,</a:t>
            </a:r>
            <a:r>
              <a:rPr lang="en-US" dirty="0" smtClean="0">
                <a:solidFill>
                  <a:srgbClr val="FF0000"/>
                </a:solidFill>
              </a:rPr>
              <a:t> too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800099"/>
            <a:ext cx="8991600" cy="552450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GRAMMAR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SO, TOO, EITHER, NEITHER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Negative 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You can use a short clause with </a:t>
            </a:r>
            <a:r>
              <a:rPr lang="en-US" dirty="0" smtClean="0">
                <a:solidFill>
                  <a:srgbClr val="FF0000"/>
                </a:solidFill>
              </a:rPr>
              <a:t>either, neither </a:t>
            </a:r>
            <a:r>
              <a:rPr lang="en-US" dirty="0" smtClean="0">
                <a:solidFill>
                  <a:schemeClr val="tx1"/>
                </a:solidFill>
              </a:rPr>
              <a:t>that what is not true of one thing is also not true of another.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Hung: I didn’t watch Iron Man yesterday.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Quan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Neither </a:t>
            </a:r>
            <a:r>
              <a:rPr lang="en-US" dirty="0" smtClean="0">
                <a:solidFill>
                  <a:schemeClr val="tx1"/>
                </a:solidFill>
              </a:rPr>
              <a:t>did I/ I didn’t, </a:t>
            </a:r>
            <a:r>
              <a:rPr lang="en-US" dirty="0" smtClean="0">
                <a:solidFill>
                  <a:srgbClr val="FF0000"/>
                </a:solidFill>
              </a:rPr>
              <a:t>either</a:t>
            </a:r>
            <a:r>
              <a:rPr lang="en-US" dirty="0" smtClean="0">
                <a:solidFill>
                  <a:schemeClr val="tx1"/>
                </a:solidFill>
              </a:rPr>
              <a:t>( </a:t>
            </a:r>
            <a:r>
              <a:rPr lang="en-US" dirty="0" err="1" smtClean="0">
                <a:solidFill>
                  <a:schemeClr val="tx1"/>
                </a:solidFill>
              </a:rPr>
              <a:t>Quan</a:t>
            </a:r>
            <a:r>
              <a:rPr lang="en-US" dirty="0" smtClean="0">
                <a:solidFill>
                  <a:schemeClr val="tx1"/>
                </a:solidFill>
              </a:rPr>
              <a:t> didn’t watch Iron Man yesterday like Hung)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Neither</a:t>
            </a:r>
            <a:r>
              <a:rPr lang="en-US" dirty="0" smtClean="0">
                <a:solidFill>
                  <a:schemeClr val="tx1"/>
                </a:solidFill>
              </a:rPr>
              <a:t>+ auxiliary/ be/ modal verb + 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 + auxiliary/ be/ modal verb + </a:t>
            </a:r>
            <a:r>
              <a:rPr lang="en-US" dirty="0" err="1" smtClean="0">
                <a:solidFill>
                  <a:schemeClr val="tx1"/>
                </a:solidFill>
              </a:rPr>
              <a:t>n’t</a:t>
            </a:r>
            <a:r>
              <a:rPr lang="en-US" dirty="0" smtClean="0">
                <a:solidFill>
                  <a:schemeClr val="tx1"/>
                </a:solidFill>
              </a:rPr>
              <a:t> (not),</a:t>
            </a:r>
            <a:r>
              <a:rPr lang="en-US" dirty="0" smtClean="0">
                <a:solidFill>
                  <a:srgbClr val="FF0000"/>
                </a:solidFill>
              </a:rPr>
              <a:t> either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800099"/>
            <a:ext cx="8991600" cy="552450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GRAMMAR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SO, TOO, EITHER, NEITHER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Positive :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khẳng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định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algn="l"/>
            <a:r>
              <a:rPr lang="en-US" dirty="0" err="1">
                <a:solidFill>
                  <a:schemeClr val="tx1"/>
                </a:solidFill>
              </a:rPr>
              <a:t>E</a:t>
            </a:r>
            <a:r>
              <a:rPr lang="en-US" dirty="0" err="1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có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dùng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mệnh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ngắn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với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too, so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có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nghĩa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câu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đầu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tiên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hàm</a:t>
            </a:r>
            <a:r>
              <a:rPr lang="en-US" dirty="0" smtClean="0">
                <a:solidFill>
                  <a:schemeClr val="tx1"/>
                </a:solidFill>
              </a:rPr>
              <a:t> ý </a:t>
            </a:r>
            <a:r>
              <a:rPr lang="en-US" dirty="0" err="1" smtClean="0">
                <a:solidFill>
                  <a:schemeClr val="tx1"/>
                </a:solidFill>
              </a:rPr>
              <a:t>khẳng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định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câu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tiếp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cũng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mang</a:t>
            </a:r>
            <a:r>
              <a:rPr lang="en-US" dirty="0" smtClean="0">
                <a:solidFill>
                  <a:schemeClr val="tx1"/>
                </a:solidFill>
              </a:rPr>
              <a:t> ý </a:t>
            </a:r>
            <a:r>
              <a:rPr lang="en-US" dirty="0" err="1" smtClean="0">
                <a:solidFill>
                  <a:schemeClr val="tx1"/>
                </a:solidFill>
              </a:rPr>
              <a:t>cũng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giống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câu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trước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oo, so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cũng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vậy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Mai</a:t>
            </a:r>
            <a:r>
              <a:rPr lang="en-US" dirty="0">
                <a:solidFill>
                  <a:schemeClr val="tx1"/>
                </a:solidFill>
              </a:rPr>
              <a:t>: I like </a:t>
            </a:r>
            <a:r>
              <a:rPr lang="en-US" dirty="0" smtClean="0">
                <a:solidFill>
                  <a:schemeClr val="tx1"/>
                </a:solidFill>
              </a:rPr>
              <a:t>apples.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</a:rPr>
              <a:t>Hoa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So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smtClean="0">
                <a:solidFill>
                  <a:schemeClr val="tx1"/>
                </a:solidFill>
              </a:rPr>
              <a:t>I./ </a:t>
            </a:r>
            <a:r>
              <a:rPr lang="en-US" dirty="0">
                <a:solidFill>
                  <a:schemeClr val="tx1"/>
                </a:solidFill>
              </a:rPr>
              <a:t>I do, </a:t>
            </a:r>
            <a:r>
              <a:rPr lang="en-US" dirty="0" smtClean="0">
                <a:solidFill>
                  <a:srgbClr val="FF0000"/>
                </a:solidFill>
              </a:rPr>
              <a:t>too.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Hoa</a:t>
            </a:r>
            <a:r>
              <a:rPr lang="en-US" dirty="0">
                <a:solidFill>
                  <a:schemeClr val="tx1"/>
                </a:solidFill>
              </a:rPr>
              <a:t> likes </a:t>
            </a:r>
            <a:r>
              <a:rPr lang="en-US" dirty="0" smtClean="0">
                <a:solidFill>
                  <a:schemeClr val="tx1"/>
                </a:solidFill>
              </a:rPr>
              <a:t>apples.)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So</a:t>
            </a:r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dirty="0" err="1" smtClean="0">
                <a:solidFill>
                  <a:schemeClr val="tx1"/>
                </a:solidFill>
              </a:rPr>
              <a:t>trợ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động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từ</a:t>
            </a:r>
            <a:r>
              <a:rPr lang="en-US" dirty="0" smtClean="0">
                <a:solidFill>
                  <a:schemeClr val="tx1"/>
                </a:solidFill>
              </a:rPr>
              <a:t>/ </a:t>
            </a:r>
            <a:r>
              <a:rPr lang="en-US" dirty="0">
                <a:solidFill>
                  <a:schemeClr val="tx1"/>
                </a:solidFill>
              </a:rPr>
              <a:t>be/ </a:t>
            </a:r>
            <a:r>
              <a:rPr lang="en-US" dirty="0" err="1" smtClean="0">
                <a:solidFill>
                  <a:schemeClr val="tx1"/>
                </a:solidFill>
              </a:rPr>
              <a:t>động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khiếm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khuyết</a:t>
            </a:r>
            <a:r>
              <a:rPr lang="en-US" dirty="0" smtClean="0">
                <a:solidFill>
                  <a:schemeClr val="tx1"/>
                </a:solidFill>
              </a:rPr>
              <a:t>+ </a:t>
            </a:r>
            <a:r>
              <a:rPr lang="en-US" dirty="0">
                <a:solidFill>
                  <a:schemeClr val="tx1"/>
                </a:solidFill>
              </a:rPr>
              <a:t>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 smtClean="0">
                <a:solidFill>
                  <a:schemeClr val="tx1"/>
                </a:solidFill>
              </a:rPr>
              <a:t>trợ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động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từ</a:t>
            </a:r>
            <a:r>
              <a:rPr lang="en-US" dirty="0" smtClean="0">
                <a:solidFill>
                  <a:schemeClr val="tx1"/>
                </a:solidFill>
              </a:rPr>
              <a:t>/ </a:t>
            </a:r>
            <a:r>
              <a:rPr lang="en-US" dirty="0">
                <a:solidFill>
                  <a:schemeClr val="tx1"/>
                </a:solidFill>
              </a:rPr>
              <a:t>be</a:t>
            </a:r>
            <a:r>
              <a:rPr lang="en-US" dirty="0" smtClean="0">
                <a:solidFill>
                  <a:schemeClr val="tx1"/>
                </a:solidFill>
              </a:rPr>
              <a:t>/ </a:t>
            </a:r>
            <a:r>
              <a:rPr lang="en-US" dirty="0" err="1" smtClean="0">
                <a:solidFill>
                  <a:schemeClr val="tx1"/>
                </a:solidFill>
              </a:rPr>
              <a:t>động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khiếm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khuyết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too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17" y="800099"/>
            <a:ext cx="86868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Can you name this sort of meat? (Don’t worry when you can’t name all of them)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đi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đến</a:t>
            </a:r>
            <a:r>
              <a:rPr lang="en-US" sz="1800" dirty="0" smtClean="0">
                <a:solidFill>
                  <a:schemeClr val="tx1"/>
                </a:solidFill>
              </a:rPr>
              <a:t> slide </a:t>
            </a:r>
            <a:r>
              <a:rPr lang="en-US" sz="1800" dirty="0" err="1" smtClean="0">
                <a:solidFill>
                  <a:schemeClr val="tx1"/>
                </a:solidFill>
              </a:rPr>
              <a:t>tiếp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theo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để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nghe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nhé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bấn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Enter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được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61" y="2311021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1"/>
            <a:ext cx="8991601" cy="5715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GRAMMAR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Negative :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định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có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viết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một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câu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phủ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định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ngắn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với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either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neither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với</a:t>
            </a:r>
            <a:r>
              <a:rPr lang="en-US" dirty="0" smtClean="0">
                <a:solidFill>
                  <a:schemeClr val="tx1"/>
                </a:solidFill>
              </a:rPr>
              <a:t> ý </a:t>
            </a:r>
            <a:r>
              <a:rPr lang="en-US" dirty="0" err="1" smtClean="0">
                <a:solidFill>
                  <a:schemeClr val="tx1"/>
                </a:solidFill>
              </a:rPr>
              <a:t>nghĩa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câu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phía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giống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nghĩa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câu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phía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trước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ither, neither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cũng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không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3000" dirty="0">
                <a:solidFill>
                  <a:schemeClr val="tx1"/>
                </a:solidFill>
              </a:rPr>
              <a:t>Hung: I didn’t watch Iron Man yesterday.</a:t>
            </a:r>
          </a:p>
          <a:p>
            <a:pPr algn="l"/>
            <a:r>
              <a:rPr lang="en-US" sz="3000" dirty="0" err="1">
                <a:solidFill>
                  <a:schemeClr val="tx1"/>
                </a:solidFill>
              </a:rPr>
              <a:t>Quan</a:t>
            </a:r>
            <a:r>
              <a:rPr lang="en-US" sz="3000" dirty="0">
                <a:solidFill>
                  <a:schemeClr val="tx1"/>
                </a:solidFill>
              </a:rPr>
              <a:t>: </a:t>
            </a:r>
            <a:r>
              <a:rPr lang="en-US" sz="3000" dirty="0">
                <a:solidFill>
                  <a:srgbClr val="FF0000"/>
                </a:solidFill>
              </a:rPr>
              <a:t>Neither </a:t>
            </a:r>
            <a:r>
              <a:rPr lang="en-US" sz="3000" dirty="0">
                <a:solidFill>
                  <a:schemeClr val="tx1"/>
                </a:solidFill>
              </a:rPr>
              <a:t>did I/ I didn’t, </a:t>
            </a:r>
            <a:r>
              <a:rPr lang="en-US" sz="3000" dirty="0">
                <a:solidFill>
                  <a:srgbClr val="FF0000"/>
                </a:solidFill>
              </a:rPr>
              <a:t>either</a:t>
            </a:r>
            <a:r>
              <a:rPr lang="en-US" sz="3000" dirty="0">
                <a:solidFill>
                  <a:schemeClr val="tx1"/>
                </a:solidFill>
              </a:rPr>
              <a:t>( </a:t>
            </a:r>
            <a:r>
              <a:rPr lang="en-US" sz="3000" dirty="0" err="1">
                <a:solidFill>
                  <a:schemeClr val="tx1"/>
                </a:solidFill>
              </a:rPr>
              <a:t>Quan</a:t>
            </a:r>
            <a:r>
              <a:rPr lang="en-US" sz="3000" dirty="0">
                <a:solidFill>
                  <a:schemeClr val="tx1"/>
                </a:solidFill>
              </a:rPr>
              <a:t> didn’t watch Iron Man yesterday like Hung)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Neither</a:t>
            </a:r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dirty="0" err="1" smtClean="0">
                <a:solidFill>
                  <a:schemeClr val="tx1"/>
                </a:solidFill>
              </a:rPr>
              <a:t>trợ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động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từ</a:t>
            </a:r>
            <a:r>
              <a:rPr lang="en-US" dirty="0" smtClean="0">
                <a:solidFill>
                  <a:schemeClr val="tx1"/>
                </a:solidFill>
              </a:rPr>
              <a:t>/ </a:t>
            </a:r>
            <a:r>
              <a:rPr lang="en-US" dirty="0">
                <a:solidFill>
                  <a:schemeClr val="tx1"/>
                </a:solidFill>
              </a:rPr>
              <a:t>be/ </a:t>
            </a:r>
            <a:r>
              <a:rPr lang="en-US" dirty="0" err="1" smtClean="0">
                <a:solidFill>
                  <a:schemeClr val="tx1"/>
                </a:solidFill>
              </a:rPr>
              <a:t>động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khiếm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khuyết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+ 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 smtClean="0">
                <a:solidFill>
                  <a:schemeClr val="tx1"/>
                </a:solidFill>
              </a:rPr>
              <a:t>trợ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động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từ</a:t>
            </a:r>
            <a:r>
              <a:rPr lang="en-US" dirty="0" smtClean="0">
                <a:solidFill>
                  <a:schemeClr val="tx1"/>
                </a:solidFill>
              </a:rPr>
              <a:t>/ </a:t>
            </a:r>
            <a:r>
              <a:rPr lang="en-US" dirty="0">
                <a:solidFill>
                  <a:schemeClr val="tx1"/>
                </a:solidFill>
              </a:rPr>
              <a:t>be/ </a:t>
            </a:r>
            <a:r>
              <a:rPr lang="en-US" dirty="0" err="1" smtClean="0">
                <a:solidFill>
                  <a:schemeClr val="tx1"/>
                </a:solidFill>
              </a:rPr>
              <a:t>động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khiếm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khuyết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dirty="0" err="1">
                <a:solidFill>
                  <a:schemeClr val="tx1"/>
                </a:solidFill>
              </a:rPr>
              <a:t>n’t</a:t>
            </a:r>
            <a:r>
              <a:rPr lang="en-US" dirty="0">
                <a:solidFill>
                  <a:schemeClr val="tx1"/>
                </a:solidFill>
              </a:rPr>
              <a:t> (not),</a:t>
            </a:r>
            <a:r>
              <a:rPr lang="en-US" dirty="0">
                <a:solidFill>
                  <a:srgbClr val="FF0000"/>
                </a:solidFill>
              </a:rPr>
              <a:t> either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17" y="800099"/>
            <a:ext cx="86868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Can you name this sort of meat? (Don’t worry when you can’t name all of them)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đi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đến</a:t>
            </a:r>
            <a:r>
              <a:rPr lang="en-US" sz="1800" dirty="0" smtClean="0">
                <a:solidFill>
                  <a:schemeClr val="tx1"/>
                </a:solidFill>
              </a:rPr>
              <a:t> slide </a:t>
            </a:r>
            <a:r>
              <a:rPr lang="en-US" sz="1800" dirty="0" err="1" smtClean="0">
                <a:solidFill>
                  <a:schemeClr val="tx1"/>
                </a:solidFill>
              </a:rPr>
              <a:t>tiếp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theo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để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nghe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nhé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bấn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Enter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được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86000"/>
            <a:ext cx="4953000" cy="38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17" y="800099"/>
            <a:ext cx="86868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Can you name this sort of meat? (Don’t worry when you can’t name all of them)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đi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đến</a:t>
            </a:r>
            <a:r>
              <a:rPr lang="en-US" sz="1800" dirty="0" smtClean="0">
                <a:solidFill>
                  <a:schemeClr val="tx1"/>
                </a:solidFill>
              </a:rPr>
              <a:t> slide </a:t>
            </a:r>
            <a:r>
              <a:rPr lang="en-US" sz="1800" dirty="0" err="1" smtClean="0">
                <a:solidFill>
                  <a:schemeClr val="tx1"/>
                </a:solidFill>
              </a:rPr>
              <a:t>tiếp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theo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để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nghe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nhé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bấn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Enter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được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26" y="2399732"/>
            <a:ext cx="4305300" cy="33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17" y="800099"/>
            <a:ext cx="86868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an you name these vegetables? (Don’t worry when you can’t name all of them)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đi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đến</a:t>
            </a:r>
            <a:r>
              <a:rPr lang="en-US" sz="1800" dirty="0" smtClean="0">
                <a:solidFill>
                  <a:schemeClr val="tx1"/>
                </a:solidFill>
              </a:rPr>
              <a:t> slide </a:t>
            </a:r>
            <a:r>
              <a:rPr lang="en-US" sz="1800" dirty="0" err="1" smtClean="0">
                <a:solidFill>
                  <a:schemeClr val="tx1"/>
                </a:solidFill>
              </a:rPr>
              <a:t>tiếp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theo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để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nghe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nhé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bấn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Enter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được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 b="22039"/>
          <a:stretch/>
        </p:blipFill>
        <p:spPr>
          <a:xfrm>
            <a:off x="3657600" y="2645391"/>
            <a:ext cx="5337295" cy="28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9646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And these kinds of fruit? (Don’t worry when you can’t name all of them)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đi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đến</a:t>
            </a:r>
            <a:r>
              <a:rPr lang="en-US" sz="1800" dirty="0" smtClean="0">
                <a:solidFill>
                  <a:schemeClr val="tx1"/>
                </a:solidFill>
              </a:rPr>
              <a:t> slide </a:t>
            </a:r>
            <a:r>
              <a:rPr lang="en-US" sz="1800" dirty="0" err="1" smtClean="0">
                <a:solidFill>
                  <a:schemeClr val="tx1"/>
                </a:solidFill>
              </a:rPr>
              <a:t>tiếp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theo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để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nghe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nhé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bấn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Enter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được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71" y="1961122"/>
            <a:ext cx="5299020" cy="352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0673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Now, I think you all may know what we shall learn about today?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Yes, in this lesson we study some kinds of meat, vegetables and fruits in English. 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And when you want to buy something, what would you say?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11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LET’S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0673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What shall we eat? </a:t>
            </a:r>
            <a:r>
              <a:rPr lang="en-US" sz="2000" dirty="0" smtClean="0">
                <a:solidFill>
                  <a:srgbClr val="FF0000"/>
                </a:solidFill>
              </a:rPr>
              <a:t>(pages 114, 115)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First, you open the book pages 114, 115 then listen to the audio as much as possible as well as read out loud the dialogue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ác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hãy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sách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trang</a:t>
            </a:r>
            <a:r>
              <a:rPr lang="en-US" dirty="0" smtClean="0">
                <a:solidFill>
                  <a:schemeClr val="tx1"/>
                </a:solidFill>
              </a:rPr>
              <a:t> 114, 115 </a:t>
            </a:r>
            <a:r>
              <a:rPr lang="en-US" dirty="0" err="1" smtClean="0">
                <a:solidFill>
                  <a:schemeClr val="tx1"/>
                </a:solidFill>
              </a:rPr>
              <a:t>nghe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đọc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đoạn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hội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thoại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càng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nhiều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càng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tốt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nhé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6324600"/>
            <a:ext cx="4103426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                 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 the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738" y="6477000"/>
            <a:ext cx="476250" cy="28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2035</Words>
  <Application>Microsoft Office PowerPoint</Application>
  <PresentationFormat>On-screen Show (4:3)</PresentationFormat>
  <Paragraphs>370</Paragraphs>
  <Slides>30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Unit 12: LET’S EAT Section A: What shall we eat?  pages 114, 115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  <vt:lpstr>Unit 11: LET’S EAT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11: KEEP FIT and STAY HEALTHY</dc:title>
  <dc:creator>helo</dc:creator>
  <cp:lastModifiedBy>helo</cp:lastModifiedBy>
  <cp:revision>60</cp:revision>
  <dcterms:created xsi:type="dcterms:W3CDTF">2020-02-17T01:46:16Z</dcterms:created>
  <dcterms:modified xsi:type="dcterms:W3CDTF">2020-03-25T08:19:54Z</dcterms:modified>
</cp:coreProperties>
</file>