
<file path=[Content_Types].xml><?xml version="1.0" encoding="utf-8"?>
<Types xmlns="http://schemas.openxmlformats.org/package/2006/content-types">
  <Default Extension="png" ContentType="image/png"/>
  <Default Extension="tmp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90" r:id="rId1"/>
  </p:sldMasterIdLst>
  <p:notesMasterIdLst>
    <p:notesMasterId r:id="rId23"/>
  </p:notesMasterIdLst>
  <p:sldIdLst>
    <p:sldId id="277" r:id="rId2"/>
    <p:sldId id="269" r:id="rId3"/>
    <p:sldId id="270" r:id="rId4"/>
    <p:sldId id="271" r:id="rId5"/>
    <p:sldId id="278" r:id="rId6"/>
    <p:sldId id="280" r:id="rId7"/>
    <p:sldId id="279" r:id="rId8"/>
    <p:sldId id="273" r:id="rId9"/>
    <p:sldId id="261" r:id="rId10"/>
    <p:sldId id="286" r:id="rId11"/>
    <p:sldId id="259" r:id="rId12"/>
    <p:sldId id="264" r:id="rId13"/>
    <p:sldId id="260" r:id="rId14"/>
    <p:sldId id="274" r:id="rId15"/>
    <p:sldId id="262" r:id="rId16"/>
    <p:sldId id="263" r:id="rId17"/>
    <p:sldId id="275" r:id="rId18"/>
    <p:sldId id="282" r:id="rId19"/>
    <p:sldId id="283" r:id="rId20"/>
    <p:sldId id="284" r:id="rId21"/>
    <p:sldId id="285" r:id="rId22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21978" autoAdjust="0"/>
    <p:restoredTop sz="94660"/>
  </p:normalViewPr>
  <p:slideViewPr>
    <p:cSldViewPr snapToGrid="0">
      <p:cViewPr varScale="1">
        <p:scale>
          <a:sx n="66" d="100"/>
          <a:sy n="66" d="100"/>
        </p:scale>
        <p:origin x="1242" y="6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D7E9B23-93D1-4AF3-9FAF-A70DCE74CCDE}" type="datetimeFigureOut">
              <a:rPr lang="en-US" smtClean="0"/>
              <a:t>10/27/2017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CEF4C48-9A33-4F79-90B5-D54DA8C89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5136162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BD2870B-B452-4A76-BC6F-74C81F1923F7}" type="slidenum">
              <a:rPr lang="en-US" smtClean="0"/>
              <a:t>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5017361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 b="1">
                <a:solidFill>
                  <a:srgbClr val="FF0000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65EC52-A4AF-411B-B247-32FDB4613594}" type="datetime1">
              <a:rPr lang="en-US" smtClean="0"/>
              <a:t>10/27/2017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70554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3600">
                <a:solidFill>
                  <a:srgbClr val="FF0000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B285AC7-FFC2-4CD0-AA4F-0F492C3964A8}" type="datetime1">
              <a:rPr lang="en-US" smtClean="0"/>
              <a:t>10/27/2017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6196674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63714D-027B-4C90-8B3D-A29C3E5D7CAB}" type="datetime1">
              <a:rPr lang="en-US" smtClean="0"/>
              <a:t>10/27/2017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8282905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D7CD24-B14F-4691-9C53-B718F29B47EE}" type="datetime1">
              <a:rPr lang="en-US" smtClean="0"/>
              <a:t>10/27/2017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26842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74F656-71EC-411C-A472-85F474AC0523}" type="datetime1">
              <a:rPr lang="en-US" smtClean="0"/>
              <a:t>10/27/2017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4171355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149DA0-1308-4DE5-8655-FD3F9D2CFCBA}" type="datetime1">
              <a:rPr lang="en-US" smtClean="0"/>
              <a:t>10/27/2017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762454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53057F-59CB-4029-B0E3-323B25B4AC86}" type="datetime1">
              <a:rPr lang="en-US" smtClean="0"/>
              <a:t>10/27/2017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397271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2588D6-762C-42A3-AD96-4F5604381A12}" type="datetime1">
              <a:rPr lang="en-US" smtClean="0"/>
              <a:t>10/27/2017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9419945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CEA7DC2-F28E-498C-A338-6CCED3D86039}" type="datetime1">
              <a:rPr lang="en-US" smtClean="0"/>
              <a:t>10/27/2017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7549268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B03A3A-D507-4B5B-9D6A-292CD2572BBC}" type="datetime1">
              <a:rPr lang="en-US" smtClean="0"/>
              <a:t>10/27/2017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22062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1F1E41F-7EB7-4094-AA0C-E8A30233B39E}" type="datetime1">
              <a:rPr lang="en-US" smtClean="0"/>
              <a:t>10/27/2017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0302806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0D9D1C1-3BB6-483C-A7E6-7363B1A0EC47}" type="datetime1">
              <a:rPr lang="en-US" smtClean="0"/>
              <a:t>10/27/2017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F478C00-9436-44DE-A567-EB6FBC213CB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6786119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1" r:id="rId1"/>
    <p:sldLayoutId id="2147483692" r:id="rId2"/>
    <p:sldLayoutId id="2147483693" r:id="rId3"/>
    <p:sldLayoutId id="2147483694" r:id="rId4"/>
    <p:sldLayoutId id="2147483695" r:id="rId5"/>
    <p:sldLayoutId id="2147483696" r:id="rId6"/>
    <p:sldLayoutId id="2147483697" r:id="rId7"/>
    <p:sldLayoutId id="2147483698" r:id="rId8"/>
    <p:sldLayoutId id="2147483699" r:id="rId9"/>
    <p:sldLayoutId id="2147483700" r:id="rId10"/>
    <p:sldLayoutId id="2147483701" r:id="rId11"/>
  </p:sldLayoutIdLst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000" kern="1200">
          <a:solidFill>
            <a:srgbClr val="FF0000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tmp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g"/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7.tmp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tmp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/>
            </a:r>
            <a:br>
              <a:rPr lang="en-US" dirty="0"/>
            </a:br>
            <a:r>
              <a:rPr lang="en-US" sz="4800" dirty="0" err="1">
                <a:cs typeface="Arial" panose="020B0604020202020204" pitchFamily="34" charset="0"/>
              </a:rPr>
              <a:t>Giới</a:t>
            </a:r>
            <a:r>
              <a:rPr lang="en-US" sz="4800" dirty="0">
                <a:cs typeface="Arial" panose="020B0604020202020204" pitchFamily="34" charset="0"/>
              </a:rPr>
              <a:t> </a:t>
            </a:r>
            <a:r>
              <a:rPr lang="en-US" sz="4800" dirty="0" err="1">
                <a:cs typeface="Arial" panose="020B0604020202020204" pitchFamily="34" charset="0"/>
              </a:rPr>
              <a:t>thiệu</a:t>
            </a:r>
            <a:r>
              <a:rPr lang="en-US" sz="4800" dirty="0">
                <a:cs typeface="Arial" panose="020B0604020202020204" pitchFamily="34" charset="0"/>
              </a:rPr>
              <a:t> </a:t>
            </a:r>
            <a:r>
              <a:rPr lang="en-US" sz="4800" dirty="0" err="1">
                <a:cs typeface="Arial" panose="020B0604020202020204" pitchFamily="34" charset="0"/>
              </a:rPr>
              <a:t>phần</a:t>
            </a:r>
            <a:r>
              <a:rPr lang="en-US" sz="4800" dirty="0">
                <a:cs typeface="Arial" panose="020B0604020202020204" pitchFamily="34" charset="0"/>
              </a:rPr>
              <a:t> </a:t>
            </a:r>
            <a:r>
              <a:rPr lang="en-US" sz="4800" dirty="0" err="1">
                <a:cs typeface="Arial" panose="020B0604020202020204" pitchFamily="34" charset="0"/>
              </a:rPr>
              <a:t>cứng</a:t>
            </a:r>
            <a:r>
              <a:rPr lang="en-US" sz="4800" dirty="0">
                <a:cs typeface="Arial" panose="020B0604020202020204" pitchFamily="34" charset="0"/>
              </a:rPr>
              <a:t> Arduino </a:t>
            </a:r>
            <a:r>
              <a:rPr lang="en-US" sz="4800" dirty="0" err="1">
                <a:cs typeface="Arial" panose="020B0604020202020204" pitchFamily="34" charset="0"/>
              </a:rPr>
              <a:t>và</a:t>
            </a:r>
            <a:r>
              <a:rPr lang="en-US" sz="4800" dirty="0">
                <a:cs typeface="Arial" panose="020B0604020202020204" pitchFamily="34" charset="0"/>
              </a:rPr>
              <a:t> </a:t>
            </a:r>
            <a:r>
              <a:rPr lang="en-US" sz="4800" dirty="0" err="1">
                <a:cs typeface="Arial" panose="020B0604020202020204" pitchFamily="34" charset="0"/>
              </a:rPr>
              <a:t>Hướng</a:t>
            </a:r>
            <a:r>
              <a:rPr lang="en-US" sz="4800" dirty="0">
                <a:cs typeface="Arial" panose="020B0604020202020204" pitchFamily="34" charset="0"/>
              </a:rPr>
              <a:t> </a:t>
            </a:r>
            <a:r>
              <a:rPr lang="en-US" sz="4800" dirty="0" err="1">
                <a:cs typeface="Arial" panose="020B0604020202020204" pitchFamily="34" charset="0"/>
              </a:rPr>
              <a:t>dẫn</a:t>
            </a:r>
            <a:r>
              <a:rPr lang="en-US" sz="4800" dirty="0">
                <a:cs typeface="Arial" panose="020B0604020202020204" pitchFamily="34" charset="0"/>
              </a:rPr>
              <a:t> </a:t>
            </a:r>
            <a:r>
              <a:rPr lang="en-US" sz="4800" dirty="0" err="1">
                <a:cs typeface="Arial" panose="020B0604020202020204" pitchFamily="34" charset="0"/>
              </a:rPr>
              <a:t>lắp</a:t>
            </a:r>
            <a:r>
              <a:rPr lang="en-US" sz="4800" dirty="0">
                <a:cs typeface="Arial" panose="020B0604020202020204" pitchFamily="34" charset="0"/>
              </a:rPr>
              <a:t> </a:t>
            </a:r>
            <a:r>
              <a:rPr lang="en-US" sz="4800" dirty="0" err="1">
                <a:cs typeface="Arial" panose="020B0604020202020204" pitchFamily="34" charset="0"/>
              </a:rPr>
              <a:t>ráp</a:t>
            </a:r>
            <a:r>
              <a:rPr lang="en-US" sz="4800" dirty="0">
                <a:cs typeface="Arial" panose="020B0604020202020204" pitchFamily="34" charset="0"/>
              </a:rPr>
              <a:t> </a:t>
            </a:r>
            <a:r>
              <a:rPr lang="en-US" sz="4800" dirty="0" err="1">
                <a:cs typeface="Arial" panose="020B0604020202020204" pitchFamily="34" charset="0"/>
              </a:rPr>
              <a:t>xe</a:t>
            </a:r>
            <a:endParaRPr lang="en-US" sz="4800" dirty="0"/>
          </a:p>
        </p:txBody>
      </p:sp>
      <p:sp>
        <p:nvSpPr>
          <p:cNvPr id="5" name="Subtitle 4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err="1">
                <a:latin typeface="Arial" panose="020B0604020202020204" pitchFamily="34" charset="0"/>
                <a:cs typeface="Arial" panose="020B0604020202020204" pitchFamily="34" charset="0"/>
              </a:rPr>
              <a:t>SArduino</a:t>
            </a:r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>
                <a:latin typeface="Arial" panose="020B0604020202020204" pitchFamily="34" charset="0"/>
                <a:cs typeface="Arial" panose="020B0604020202020204" pitchFamily="34" charset="0"/>
              </a:rPr>
              <a:t>Training </a:t>
            </a:r>
            <a:r>
              <a:rPr lang="en-US" smtClean="0">
                <a:latin typeface="Arial" panose="020B0604020202020204" pitchFamily="34" charset="0"/>
                <a:cs typeface="Arial" panose="020B0604020202020204" pitchFamily="34" charset="0"/>
              </a:rPr>
              <a:t>2018 cho THCS</a:t>
            </a:r>
            <a:endParaRPr lang="en-US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Saigon Institute of Technology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43" y="158765"/>
            <a:ext cx="1357313" cy="107156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92317" y="4971982"/>
            <a:ext cx="5018381" cy="1028768"/>
          </a:xfrm>
          <a:prstGeom prst="rect">
            <a:avLst/>
          </a:prstGeom>
        </p:spPr>
      </p:pic>
      <p:pic>
        <p:nvPicPr>
          <p:cNvPr id="8" name="Picture 7"/>
          <p:cNvPicPr/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42075" y="59407"/>
            <a:ext cx="1293631" cy="10629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424892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Nội dung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71500" indent="-571500">
              <a:buFont typeface="+mj-lt"/>
              <a:buAutoNum type="romanUcPeriod"/>
            </a:pPr>
            <a:r>
              <a:rPr lang="en-US" smtClean="0"/>
              <a:t>Phần cứng Arduino</a:t>
            </a:r>
          </a:p>
          <a:p>
            <a:pPr marL="571500" indent="-571500">
              <a:buFont typeface="+mj-lt"/>
              <a:buAutoNum type="romanUcPeriod"/>
            </a:pPr>
            <a:r>
              <a:rPr lang="en-US" smtClean="0"/>
              <a:t>Hướng dẫn lắp ráp xe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498465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marL="642938" indent="-642938">
              <a:buFont typeface="+mj-lt"/>
              <a:buAutoNum type="romanUcPeriod"/>
            </a:pPr>
            <a:r>
              <a:rPr lang="en-US" dirty="0" err="1"/>
              <a:t>Phần</a:t>
            </a:r>
            <a:r>
              <a:rPr lang="en-US" dirty="0"/>
              <a:t> </a:t>
            </a:r>
            <a:r>
              <a:rPr lang="en-US" dirty="0" err="1"/>
              <a:t>cứng</a:t>
            </a:r>
            <a:r>
              <a:rPr lang="en-US" dirty="0"/>
              <a:t> </a:t>
            </a:r>
            <a:r>
              <a:rPr lang="en-US" dirty="0" err="1"/>
              <a:t>Arduino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385763" indent="-385763">
              <a:buFont typeface="+mj-lt"/>
              <a:buAutoNum type="arabicPeriod"/>
            </a:pPr>
            <a:r>
              <a:rPr lang="en-US" dirty="0" err="1"/>
              <a:t>Mạch</a:t>
            </a:r>
            <a:r>
              <a:rPr lang="en-US" dirty="0"/>
              <a:t> Arduino Uno R3</a:t>
            </a:r>
          </a:p>
          <a:p>
            <a:pPr marL="385763" indent="-385763">
              <a:buFont typeface="+mj-lt"/>
              <a:buAutoNum type="arabicPeriod"/>
            </a:pPr>
            <a:r>
              <a:rPr lang="en-US" dirty="0" err="1"/>
              <a:t>Động</a:t>
            </a:r>
            <a:r>
              <a:rPr lang="en-US" dirty="0"/>
              <a:t> </a:t>
            </a:r>
            <a:r>
              <a:rPr lang="en-US" dirty="0" err="1"/>
              <a:t>cơ</a:t>
            </a:r>
            <a:r>
              <a:rPr lang="en-US" dirty="0"/>
              <a:t> (Motor) + </a:t>
            </a:r>
            <a:r>
              <a:rPr lang="en-US" dirty="0" err="1"/>
              <a:t>Bánh</a:t>
            </a:r>
            <a:r>
              <a:rPr lang="en-US" dirty="0"/>
              <a:t> </a:t>
            </a:r>
            <a:r>
              <a:rPr lang="en-US" dirty="0" err="1"/>
              <a:t>xe</a:t>
            </a:r>
            <a:endParaRPr lang="en-US" dirty="0"/>
          </a:p>
          <a:p>
            <a:pPr marL="385763" indent="-385763">
              <a:buFont typeface="+mj-lt"/>
              <a:buAutoNum type="arabicPeriod"/>
            </a:pPr>
            <a:r>
              <a:rPr lang="en-US" dirty="0" err="1"/>
              <a:t>Cảm</a:t>
            </a:r>
            <a:r>
              <a:rPr lang="en-US" dirty="0"/>
              <a:t> </a:t>
            </a:r>
            <a:r>
              <a:rPr lang="en-US" dirty="0" err="1"/>
              <a:t>biến</a:t>
            </a:r>
            <a:r>
              <a:rPr lang="en-US" dirty="0"/>
              <a:t> </a:t>
            </a:r>
            <a:r>
              <a:rPr lang="en-US" dirty="0" err="1"/>
              <a:t>dò</a:t>
            </a:r>
            <a:r>
              <a:rPr lang="en-US" dirty="0"/>
              <a:t> line </a:t>
            </a:r>
            <a:r>
              <a:rPr lang="en-US" dirty="0" err="1"/>
              <a:t>thanh</a:t>
            </a:r>
            <a:r>
              <a:rPr lang="en-US" dirty="0"/>
              <a:t> 5 led (Line Sensor)</a:t>
            </a:r>
          </a:p>
          <a:p>
            <a:pPr marL="385763" indent="-385763">
              <a:buFont typeface="+mj-lt"/>
              <a:buAutoNum type="arabicPeriod"/>
            </a:pPr>
            <a:r>
              <a:rPr lang="en-US" dirty="0" err="1"/>
              <a:t>Cảm</a:t>
            </a:r>
            <a:r>
              <a:rPr lang="en-US" dirty="0"/>
              <a:t> </a:t>
            </a:r>
            <a:r>
              <a:rPr lang="en-US" dirty="0" err="1"/>
              <a:t>biến</a:t>
            </a:r>
            <a:r>
              <a:rPr lang="en-US" dirty="0"/>
              <a:t> </a:t>
            </a:r>
            <a:r>
              <a:rPr lang="en-US" dirty="0" err="1"/>
              <a:t>khoảng</a:t>
            </a:r>
            <a:r>
              <a:rPr lang="en-US" dirty="0"/>
              <a:t> </a:t>
            </a:r>
            <a:r>
              <a:rPr lang="en-US" dirty="0" err="1"/>
              <a:t>cách</a:t>
            </a:r>
            <a:r>
              <a:rPr lang="en-US" dirty="0"/>
              <a:t> (</a:t>
            </a:r>
            <a:r>
              <a:rPr lang="en-US" dirty="0" err="1"/>
              <a:t>UltraSonic</a:t>
            </a:r>
            <a:r>
              <a:rPr lang="en-US" dirty="0"/>
              <a:t> Sensor)</a:t>
            </a:r>
          </a:p>
          <a:p>
            <a:pPr marL="385763" indent="-385763">
              <a:buFont typeface="+mj-lt"/>
              <a:buAutoNum type="arabicPeriod"/>
            </a:pPr>
            <a:r>
              <a:rPr lang="en-US" dirty="0" err="1"/>
              <a:t>Cảm</a:t>
            </a:r>
            <a:r>
              <a:rPr lang="en-US" dirty="0"/>
              <a:t> </a:t>
            </a:r>
            <a:r>
              <a:rPr lang="en-US" dirty="0" err="1"/>
              <a:t>biến</a:t>
            </a:r>
            <a:r>
              <a:rPr lang="en-US" dirty="0"/>
              <a:t> </a:t>
            </a:r>
            <a:r>
              <a:rPr lang="en-US" dirty="0" err="1"/>
              <a:t>góc</a:t>
            </a:r>
            <a:r>
              <a:rPr lang="en-US" dirty="0"/>
              <a:t> </a:t>
            </a:r>
            <a:r>
              <a:rPr lang="en-US" dirty="0" err="1"/>
              <a:t>nghiêng</a:t>
            </a:r>
            <a:r>
              <a:rPr lang="en-US" dirty="0"/>
              <a:t> GY521 MPU6050</a:t>
            </a:r>
          </a:p>
          <a:p>
            <a:pPr marL="385763" indent="-385763">
              <a:buFont typeface="+mj-lt"/>
              <a:buAutoNum type="arabicPeriod"/>
            </a:pPr>
            <a:r>
              <a:rPr lang="en-US" dirty="0" err="1"/>
              <a:t>Mạch</a:t>
            </a:r>
            <a:r>
              <a:rPr lang="en-US" dirty="0"/>
              <a:t> </a:t>
            </a:r>
            <a:r>
              <a:rPr lang="en-US" dirty="0" err="1"/>
              <a:t>khuếch</a:t>
            </a:r>
            <a:r>
              <a:rPr lang="en-US" dirty="0"/>
              <a:t> </a:t>
            </a:r>
            <a:r>
              <a:rPr lang="en-US" dirty="0" err="1"/>
              <a:t>đại</a:t>
            </a:r>
            <a:r>
              <a:rPr lang="en-US" dirty="0"/>
              <a:t> </a:t>
            </a:r>
            <a:r>
              <a:rPr lang="en-US" dirty="0" err="1"/>
              <a:t>dòng</a:t>
            </a:r>
            <a:r>
              <a:rPr lang="en-US" dirty="0"/>
              <a:t> </a:t>
            </a:r>
            <a:r>
              <a:rPr lang="en-US" dirty="0" err="1"/>
              <a:t>điện</a:t>
            </a:r>
            <a:r>
              <a:rPr lang="en-US" dirty="0"/>
              <a:t> + Pin</a:t>
            </a:r>
          </a:p>
          <a:p>
            <a:pPr marL="385763" indent="-385763">
              <a:buFont typeface="+mj-lt"/>
              <a:buAutoNum type="arabicPeriod"/>
            </a:pPr>
            <a:r>
              <a:rPr lang="en-US" dirty="0" err="1"/>
              <a:t>Các</a:t>
            </a:r>
            <a:r>
              <a:rPr lang="en-US" dirty="0"/>
              <a:t> </a:t>
            </a:r>
            <a:r>
              <a:rPr lang="en-US" dirty="0" err="1"/>
              <a:t>thành</a:t>
            </a:r>
            <a:r>
              <a:rPr lang="en-US" dirty="0"/>
              <a:t> </a:t>
            </a:r>
            <a:r>
              <a:rPr lang="en-US" dirty="0" err="1"/>
              <a:t>phần</a:t>
            </a:r>
            <a:r>
              <a:rPr lang="en-US" dirty="0"/>
              <a:t> </a:t>
            </a:r>
            <a:r>
              <a:rPr lang="en-US" dirty="0" err="1"/>
              <a:t>khác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85288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1. Mạch Arduino Uno R3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vi-VN" smtClean="0"/>
              <a:t>Arduino</a:t>
            </a:r>
            <a:r>
              <a:rPr lang="en-US" smtClean="0"/>
              <a:t> là nền tảng giúp phát triển các ứng dụng vi điều khiển nhanh và thuận tiện</a:t>
            </a:r>
            <a:r>
              <a:rPr lang="vi-VN" smtClean="0"/>
              <a:t>. </a:t>
            </a:r>
            <a:endParaRPr lang="en-US" smtClean="0"/>
          </a:p>
          <a:p>
            <a:r>
              <a:rPr lang="en-US" smtClean="0"/>
              <a:t>Ứng dụng rộng rãi trong các thiết kế (cả nghiên cứu lẫn thương mại)</a:t>
            </a:r>
          </a:p>
          <a:p>
            <a:r>
              <a:rPr lang="en-US" smtClean="0"/>
              <a:t>Được hỗ trợ bởi cộng đồng lớn</a:t>
            </a:r>
          </a:p>
          <a:p>
            <a:r>
              <a:rPr lang="en-US" smtClean="0"/>
              <a:t>Arduino Uno là dòng Arduino phổ biến nhất</a:t>
            </a:r>
          </a:p>
          <a:p>
            <a:endParaRPr lang="en-US" smtClean="0"/>
          </a:p>
          <a:p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139078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Mạch Arduino Uno R3 - Sơ đồ chân</a:t>
            </a:r>
            <a:endParaRPr lang="en-US" dirty="0"/>
          </a:p>
        </p:txBody>
      </p:sp>
      <p:pic>
        <p:nvPicPr>
          <p:cNvPr id="4" name="Content Placeholder 3" descr="2749.pdf - Google Chrome"/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923" t="14575" r="11048" b="13206"/>
          <a:stretch/>
        </p:blipFill>
        <p:spPr>
          <a:xfrm>
            <a:off x="1442280" y="1825625"/>
            <a:ext cx="6259440" cy="4351338"/>
          </a:xfrm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940446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Mạch Arduino Uno R3 - Sơ đồ chân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147574" y="1825625"/>
            <a:ext cx="6848851" cy="4351338"/>
          </a:xfrm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497325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Mạch Arduino Uno R3 - Sơ đồ chân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vi-VN" sz="2000" smtClean="0"/>
              <a:t>Chân </a:t>
            </a:r>
            <a:r>
              <a:rPr lang="en-US" sz="2000" smtClean="0"/>
              <a:t>giao tiếp</a:t>
            </a:r>
            <a:r>
              <a:rPr lang="vi-VN" sz="2000" smtClean="0"/>
              <a:t> </a:t>
            </a:r>
            <a:r>
              <a:rPr lang="en-US" sz="2000" smtClean="0"/>
              <a:t>Digital (</a:t>
            </a:r>
            <a:r>
              <a:rPr lang="vi-VN" sz="2000" smtClean="0"/>
              <a:t>tín hiệu</a:t>
            </a:r>
            <a:r>
              <a:rPr lang="en-US" sz="2000" smtClean="0"/>
              <a:t> số):</a:t>
            </a:r>
            <a:r>
              <a:rPr lang="vi-VN" sz="2000" smtClean="0"/>
              <a:t> </a:t>
            </a:r>
            <a:endParaRPr lang="en-US" sz="2000" smtClean="0"/>
          </a:p>
          <a:p>
            <a:pPr lvl="1"/>
            <a:r>
              <a:rPr lang="en-US" sz="2000" smtClean="0"/>
              <a:t>C</a:t>
            </a:r>
            <a:r>
              <a:rPr lang="vi-VN" sz="2000" smtClean="0"/>
              <a:t>ó 14 chân</a:t>
            </a:r>
            <a:r>
              <a:rPr lang="en-US" sz="2000" smtClean="0"/>
              <a:t>, từ 0 đến 13</a:t>
            </a:r>
          </a:p>
          <a:p>
            <a:pPr lvl="1"/>
            <a:r>
              <a:rPr lang="en-US" sz="2000" smtClean="0"/>
              <a:t>N</a:t>
            </a:r>
            <a:r>
              <a:rPr lang="vi-VN" sz="2000" smtClean="0"/>
              <a:t>hững chân có dấu ~</a:t>
            </a:r>
            <a:r>
              <a:rPr lang="en-US" sz="2000" smtClean="0"/>
              <a:t> (3, 5, 6, 9, 10,11)</a:t>
            </a:r>
            <a:r>
              <a:rPr lang="vi-VN" sz="2000" smtClean="0"/>
              <a:t> là những chân có thể </a:t>
            </a:r>
            <a:r>
              <a:rPr lang="en-US" sz="2000" smtClean="0"/>
              <a:t>xuất ra xung có thể thay đổi độ rộng</a:t>
            </a:r>
            <a:r>
              <a:rPr lang="vi-VN" sz="2000" smtClean="0"/>
              <a:t>, </a:t>
            </a:r>
            <a:r>
              <a:rPr lang="en-US" sz="2000" smtClean="0"/>
              <a:t>được ứng dụng để</a:t>
            </a:r>
            <a:r>
              <a:rPr lang="vi-VN" sz="2000" smtClean="0"/>
              <a:t> điều khiển tốc độ động cơ hoặc độ sáng của đèn.</a:t>
            </a:r>
            <a:endParaRPr lang="en-US" sz="2000" smtClean="0"/>
          </a:p>
          <a:p>
            <a:r>
              <a:rPr lang="vi-VN" sz="2000" smtClean="0"/>
              <a:t>Chân </a:t>
            </a:r>
            <a:r>
              <a:rPr lang="en-US" sz="2000" smtClean="0"/>
              <a:t>đọc</a:t>
            </a:r>
            <a:r>
              <a:rPr lang="vi-VN" sz="2000" smtClean="0"/>
              <a:t> tín hiệu Analog</a:t>
            </a:r>
            <a:r>
              <a:rPr lang="en-US" sz="2000" smtClean="0"/>
              <a:t> </a:t>
            </a:r>
            <a:r>
              <a:rPr lang="vi-VN" sz="2000" smtClean="0"/>
              <a:t>(tín hiệu tương tự)</a:t>
            </a:r>
            <a:r>
              <a:rPr lang="en-US" sz="2000" smtClean="0"/>
              <a:t>:</a:t>
            </a:r>
          </a:p>
          <a:p>
            <a:pPr lvl="1"/>
            <a:r>
              <a:rPr lang="vi-VN" sz="2000" smtClean="0"/>
              <a:t>Có 6 chân, từ A0 đến A5</a:t>
            </a:r>
            <a:r>
              <a:rPr lang="en-US" sz="2000" smtClean="0"/>
              <a:t>.</a:t>
            </a:r>
          </a:p>
          <a:p>
            <a:pPr lvl="1"/>
            <a:r>
              <a:rPr lang="en-US" sz="2000" smtClean="0"/>
              <a:t>Đọc</a:t>
            </a:r>
            <a:r>
              <a:rPr lang="vi-VN" sz="2000" smtClean="0"/>
              <a:t> tín hiệu Analog từ cảm biến để IC Atmega 328 xử lý. </a:t>
            </a:r>
            <a:endParaRPr lang="en-US" sz="2000" smtClean="0"/>
          </a:p>
          <a:p>
            <a:r>
              <a:rPr lang="vi-VN" sz="2000" smtClean="0"/>
              <a:t>Chân cấp nguồn</a:t>
            </a:r>
            <a:r>
              <a:rPr lang="en-US" sz="2000" smtClean="0"/>
              <a:t>:</a:t>
            </a:r>
          </a:p>
          <a:p>
            <a:pPr lvl="1"/>
            <a:r>
              <a:rPr lang="en-US" sz="2000" smtClean="0"/>
              <a:t>Bao gồm các chân: </a:t>
            </a:r>
            <a:r>
              <a:rPr lang="vi-VN" sz="2000" smtClean="0"/>
              <a:t>GND (nối đất</a:t>
            </a:r>
            <a:r>
              <a:rPr lang="en-US" sz="2000" smtClean="0"/>
              <a:t>/</a:t>
            </a:r>
            <a:r>
              <a:rPr lang="vi-VN" sz="2000" smtClean="0"/>
              <a:t>âm), 5V, 3.3V</a:t>
            </a:r>
            <a:endParaRPr lang="en-US" sz="2000" smtClean="0"/>
          </a:p>
          <a:p>
            <a:pPr lvl="1"/>
            <a:r>
              <a:rPr lang="vi-VN" sz="2000" smtClean="0"/>
              <a:t>Các chân này dùng để cấp nguồn cho các thiết bị bên ngoài như role, cảm biến, RC servo,…</a:t>
            </a:r>
            <a:endParaRPr lang="en-US" sz="2000" smtClean="0"/>
          </a:p>
          <a:p>
            <a:pPr lvl="1"/>
            <a:r>
              <a:rPr lang="vi-VN" sz="2000" smtClean="0"/>
              <a:t>Ngoài ra còn có </a:t>
            </a:r>
            <a:r>
              <a:rPr lang="en-US" sz="2000" smtClean="0"/>
              <a:t>các chân: </a:t>
            </a:r>
            <a:r>
              <a:rPr lang="vi-VN" sz="2000" smtClean="0"/>
              <a:t>Vin</a:t>
            </a:r>
            <a:r>
              <a:rPr lang="en-US" sz="2000" smtClean="0"/>
              <a:t>, </a:t>
            </a:r>
            <a:r>
              <a:rPr lang="vi-VN" sz="2000" smtClean="0"/>
              <a:t>Reset, IOREF</a:t>
            </a:r>
            <a:endParaRPr lang="en-US" sz="2000" smtClean="0"/>
          </a:p>
          <a:p>
            <a:endParaRPr lang="en-US" sz="2000" dirty="0"/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12518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Mạch Arduino Uno R3 – Thông số</a:t>
            </a:r>
            <a:endParaRPr lang="en-US" dirty="0"/>
          </a:p>
        </p:txBody>
      </p:sp>
      <p:pic>
        <p:nvPicPr>
          <p:cNvPr id="6" name="Content Placeholder 5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573298" y="1825625"/>
            <a:ext cx="5997403" cy="4351338"/>
          </a:xfrm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289718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2. Động cơ (Motor) + Bánh xe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825625"/>
            <a:ext cx="4973864" cy="4351338"/>
          </a:xfrm>
        </p:spPr>
        <p:txBody>
          <a:bodyPr>
            <a:normAutofit/>
          </a:bodyPr>
          <a:lstStyle/>
          <a:p>
            <a:r>
              <a:rPr lang="en-US" sz="2400" smtClean="0"/>
              <a:t>Điện áp hoạt động : 3-12VDC</a:t>
            </a:r>
          </a:p>
          <a:p>
            <a:r>
              <a:rPr lang="en-US" sz="2400" smtClean="0"/>
              <a:t>Dòng điện tiêu thụ: 110-200mA</a:t>
            </a:r>
          </a:p>
          <a:p>
            <a:r>
              <a:rPr lang="en-US" sz="2400" smtClean="0"/>
              <a:t>Tỉ số truyền: 1:48</a:t>
            </a:r>
          </a:p>
          <a:p>
            <a:r>
              <a:rPr lang="en-US" sz="2400" smtClean="0"/>
              <a:t>Tốc độ quay: </a:t>
            </a:r>
          </a:p>
          <a:p>
            <a:pPr lvl="2"/>
            <a:r>
              <a:rPr lang="en-US" sz="2400" smtClean="0"/>
              <a:t>3V ~ 125 rpm</a:t>
            </a:r>
          </a:p>
          <a:p>
            <a:pPr lvl="2"/>
            <a:r>
              <a:rPr lang="en-US" sz="2400" smtClean="0"/>
              <a:t>5V ~ 208 rpm</a:t>
            </a:r>
            <a:endParaRPr lang="en-US" sz="2400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9</a:t>
            </a:fld>
            <a:endParaRPr lang="en-US"/>
          </a:p>
        </p:txBody>
      </p:sp>
      <p:sp>
        <p:nvSpPr>
          <p:cNvPr id="8" name="Content Placeholder 2"/>
          <p:cNvSpPr txBox="1">
            <a:spLocks/>
          </p:cNvSpPr>
          <p:nvPr/>
        </p:nvSpPr>
        <p:spPr>
          <a:xfrm>
            <a:off x="103341" y="1834281"/>
            <a:ext cx="8346248" cy="3560467"/>
          </a:xfrm>
          <a:prstGeom prst="rect">
            <a:avLst/>
          </a:prstGeom>
        </p:spPr>
        <p:txBody>
          <a:bodyPr vert="horz" lIns="68580" tIns="34290" rIns="68580" bIns="34290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1"/>
            <a:endParaRPr lang="en-US" sz="2100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14206" y="1860053"/>
            <a:ext cx="2987680" cy="26462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5678983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2. Động cơ (Motor) + Bánh xe (tt)</a:t>
            </a:r>
            <a:endParaRPr lang="en-US" dirty="0"/>
          </a:p>
        </p:txBody>
      </p:sp>
      <p:sp>
        <p:nvSpPr>
          <p:cNvPr id="10" name="Content Placeholder 9"/>
          <p:cNvSpPr>
            <a:spLocks noGrp="1"/>
          </p:cNvSpPr>
          <p:nvPr>
            <p:ph idx="1"/>
          </p:nvPr>
        </p:nvSpPr>
        <p:spPr>
          <a:xfrm>
            <a:off x="628650" y="1825625"/>
            <a:ext cx="5431722" cy="4351338"/>
          </a:xfrm>
        </p:spPr>
        <p:txBody>
          <a:bodyPr/>
          <a:lstStyle/>
          <a:p>
            <a:r>
              <a:rPr lang="vi-VN" sz="2400">
                <a:latin typeface="Calibri" panose="020F0502020204030204" pitchFamily="34" charset="0"/>
              </a:rPr>
              <a:t>Thông tin cơ bản sản phẩm :</a:t>
            </a:r>
          </a:p>
          <a:p>
            <a:pPr lvl="1"/>
            <a:r>
              <a:rPr lang="vi-VN">
                <a:latin typeface="Calibri" panose="020F0502020204030204" pitchFamily="34" charset="0"/>
              </a:rPr>
              <a:t>Động cơ DC giảm tốc GA12 thích hợp với các ứng dụng xe mô hình, robot, ổ khóa điện tử, thiết bị thông minh,....</a:t>
            </a:r>
          </a:p>
          <a:p>
            <a:pPr lvl="1"/>
            <a:r>
              <a:rPr lang="vi-VN">
                <a:latin typeface="Calibri" panose="020F0502020204030204" pitchFamily="34" charset="0"/>
              </a:rPr>
              <a:t>Điện áp </a:t>
            </a:r>
            <a:r>
              <a:rPr lang="en-US">
                <a:latin typeface="Calibri" panose="020F0502020204030204" pitchFamily="34" charset="0"/>
              </a:rPr>
              <a:t>hoạt động</a:t>
            </a:r>
            <a:r>
              <a:rPr lang="vi-VN">
                <a:latin typeface="Calibri" panose="020F0502020204030204" pitchFamily="34" charset="0"/>
              </a:rPr>
              <a:t>: 1.5 ~ 12V</a:t>
            </a:r>
            <a:r>
              <a:rPr lang="en-US">
                <a:latin typeface="Calibri" panose="020F0502020204030204" pitchFamily="34" charset="0"/>
              </a:rPr>
              <a:t>DC</a:t>
            </a:r>
            <a:endParaRPr lang="vi-VN">
              <a:latin typeface="Calibri" panose="020F0502020204030204" pitchFamily="34" charset="0"/>
            </a:endParaRPr>
          </a:p>
          <a:p>
            <a:pPr lvl="1"/>
            <a:r>
              <a:rPr lang="vi-VN">
                <a:latin typeface="Calibri" panose="020F0502020204030204" pitchFamily="34" charset="0"/>
              </a:rPr>
              <a:t>T</a:t>
            </a:r>
            <a:r>
              <a:rPr lang="en-US">
                <a:latin typeface="Calibri" panose="020F0502020204030204" pitchFamily="34" charset="0"/>
              </a:rPr>
              <a:t>ỉ</a:t>
            </a:r>
            <a:r>
              <a:rPr lang="vi-VN">
                <a:latin typeface="Calibri" panose="020F0502020204030204" pitchFamily="34" charset="0"/>
              </a:rPr>
              <a:t> số truyền: 100:1</a:t>
            </a:r>
          </a:p>
          <a:p>
            <a:pPr lvl="1"/>
            <a:r>
              <a:rPr lang="vi-VN">
                <a:latin typeface="Calibri" panose="020F0502020204030204" pitchFamily="34" charset="0"/>
              </a:rPr>
              <a:t>Tốc độ qua hộp số: </a:t>
            </a:r>
            <a:endParaRPr lang="en-US">
              <a:latin typeface="Calibri" panose="020F0502020204030204" pitchFamily="34" charset="0"/>
            </a:endParaRPr>
          </a:p>
          <a:p>
            <a:pPr lvl="2"/>
            <a:r>
              <a:rPr lang="vi-VN" sz="2400">
                <a:latin typeface="Calibri" panose="020F0502020204030204" pitchFamily="34" charset="0"/>
              </a:rPr>
              <a:t>3V ~ 75rpm</a:t>
            </a:r>
          </a:p>
          <a:p>
            <a:pPr lvl="2"/>
            <a:r>
              <a:rPr lang="vi-VN" sz="2400">
                <a:latin typeface="Calibri" panose="020F0502020204030204" pitchFamily="34" charset="0"/>
              </a:rPr>
              <a:t>6V ~ 150rpm</a:t>
            </a:r>
          </a:p>
          <a:p>
            <a:pPr lvl="2"/>
            <a:r>
              <a:rPr lang="vi-VN" sz="2400">
                <a:latin typeface="Calibri" panose="020F0502020204030204" pitchFamily="34" charset="0"/>
              </a:rPr>
              <a:t>12V ~ 300rpm</a:t>
            </a:r>
            <a:endParaRPr lang="en-US" sz="2400">
              <a:latin typeface="Calibri" panose="020F0502020204030204" pitchFamily="34" charset="0"/>
            </a:endParaRPr>
          </a:p>
          <a:p>
            <a:endParaRPr lang="en-US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10</a:t>
            </a:fld>
            <a:endParaRPr lang="en-US"/>
          </a:p>
        </p:txBody>
      </p:sp>
      <p:sp>
        <p:nvSpPr>
          <p:cNvPr id="8" name="Content Placeholder 2"/>
          <p:cNvSpPr txBox="1">
            <a:spLocks/>
          </p:cNvSpPr>
          <p:nvPr/>
        </p:nvSpPr>
        <p:spPr>
          <a:xfrm>
            <a:off x="277694" y="1363227"/>
            <a:ext cx="5353849" cy="5370082"/>
          </a:xfrm>
          <a:prstGeom prst="rect">
            <a:avLst/>
          </a:prstGeom>
        </p:spPr>
        <p:txBody>
          <a:bodyPr vert="horz" lIns="68580" tIns="34290" rIns="68580" bIns="34290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sz="2400" dirty="0">
              <a:latin typeface="Calibri" panose="020F0502020204030204" pitchFamily="34" charset="0"/>
            </a:endParaRPr>
          </a:p>
        </p:txBody>
      </p:sp>
      <p:pic>
        <p:nvPicPr>
          <p:cNvPr id="1026" name="Picture 2" descr="https://ae01.alicdn.com/kf/HTB1nrvAHFXXXXcYaXXXq6xXFXXX5/5PCS-Micro-N20-Screw-font-b-thread-b-font-reduction-font-b-motor-b-font-Gear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60372" y="1884197"/>
            <a:ext cx="2992327" cy="27193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http://hstatic.net/225/1000069225/1/2016/1-20/banh-xe-robot-n20-447_grande.jp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0169" t="22931" r="25448" b="26806"/>
          <a:stretch/>
        </p:blipFill>
        <p:spPr bwMode="auto">
          <a:xfrm>
            <a:off x="6270175" y="4073389"/>
            <a:ext cx="2245501" cy="20753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0033388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mtClean="0"/>
              <a:t>3. Cảm biến dò đường thanh 5 led </a:t>
            </a:r>
            <a:br>
              <a:rPr lang="en-US" smtClean="0"/>
            </a:br>
            <a:r>
              <a:rPr lang="en-US" smtClean="0"/>
              <a:t>(Line Sensor)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825625"/>
            <a:ext cx="4325938" cy="4351338"/>
          </a:xfrm>
        </p:spPr>
        <p:txBody>
          <a:bodyPr>
            <a:normAutofit/>
          </a:bodyPr>
          <a:lstStyle/>
          <a:p>
            <a:r>
              <a:rPr lang="en-US" sz="2400" smtClean="0"/>
              <a:t>P</a:t>
            </a:r>
            <a:r>
              <a:rPr lang="vi-VN" sz="2400" smtClean="0"/>
              <a:t>hát hiện </a:t>
            </a:r>
            <a:r>
              <a:rPr lang="en-US" sz="2400" smtClean="0"/>
              <a:t>vùng màu</a:t>
            </a:r>
            <a:r>
              <a:rPr lang="vi-VN" sz="2400" smtClean="0"/>
              <a:t> đen và </a:t>
            </a:r>
            <a:r>
              <a:rPr lang="en-US" sz="2400" smtClean="0"/>
              <a:t>vùng</a:t>
            </a:r>
            <a:r>
              <a:rPr lang="vi-VN" sz="2400" smtClean="0"/>
              <a:t> </a:t>
            </a:r>
            <a:r>
              <a:rPr lang="en-US" sz="2400" smtClean="0"/>
              <a:t>màu sáng</a:t>
            </a:r>
            <a:r>
              <a:rPr lang="vi-VN" sz="2400" smtClean="0"/>
              <a:t> </a:t>
            </a:r>
            <a:endParaRPr lang="en-US" sz="2400" smtClean="0"/>
          </a:p>
          <a:p>
            <a:r>
              <a:rPr lang="en-US" sz="2400" smtClean="0"/>
              <a:t>Hoạt động dựa trên nguyên lý của tia hồng ngoại (bị hấp thu khi chiếu vào bề mặt màu đen và phản xạ với các bề mặt màu sáng)</a:t>
            </a:r>
          </a:p>
          <a:p>
            <a:r>
              <a:rPr lang="en-US" sz="2400" smtClean="0"/>
              <a:t>5 </a:t>
            </a:r>
            <a:r>
              <a:rPr lang="vi-VN" sz="2400" smtClean="0"/>
              <a:t>cảm biến hồng ngoại hướng xuống đất</a:t>
            </a:r>
            <a:r>
              <a:rPr lang="en-US" sz="2400" smtClean="0"/>
              <a:t>: cảm biến nào nằm trên vùng màu đen sẽ cho giá trị 0, ng</a:t>
            </a:r>
            <a:r>
              <a:rPr lang="vi-VN" sz="2400" smtClean="0"/>
              <a:t>ư</a:t>
            </a:r>
            <a:r>
              <a:rPr lang="en-US" sz="2400" smtClean="0"/>
              <a:t>ợc lại là 1</a:t>
            </a:r>
            <a:endParaRPr lang="en-US" sz="24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11</a:t>
            </a:fld>
            <a:endParaRPr lang="en-US"/>
          </a:p>
        </p:txBody>
      </p:sp>
      <p:pic>
        <p:nvPicPr>
          <p:cNvPr id="6" name="Picture 4" descr="Image result for cảm biến dò line 5 led"/>
          <p:cNvPicPr>
            <a:picLocks noGrp="1" noChangeAspect="1" noChangeArrowheads="1"/>
          </p:cNvPicPr>
          <p:nvPr>
            <p:ph sz="half" idx="4294967295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54588" y="1885722"/>
            <a:ext cx="4189412" cy="33512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543332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3. Cảm biến dò line thanh 5 led </a:t>
            </a:r>
            <a:br>
              <a:rPr lang="en-US" smtClean="0"/>
            </a:br>
            <a:r>
              <a:rPr lang="en-US" smtClean="0"/>
              <a:t>(Line Sensor) (tt)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1"/>
            <a:r>
              <a:rPr lang="vi-VN" smtClean="0"/>
              <a:t>Điện áp hoạt động: 3.3 ~ 5V</a:t>
            </a:r>
            <a:r>
              <a:rPr lang="en-US" smtClean="0"/>
              <a:t>DC</a:t>
            </a:r>
            <a:endParaRPr lang="vi-VN" smtClean="0"/>
          </a:p>
          <a:p>
            <a:pPr lvl="1"/>
            <a:r>
              <a:rPr lang="vi-VN" smtClean="0"/>
              <a:t>Có LED hiện thị ngõ ra cho từng cảm biến</a:t>
            </a:r>
          </a:p>
          <a:p>
            <a:pPr lvl="1"/>
            <a:r>
              <a:rPr lang="vi-VN" smtClean="0"/>
              <a:t>Tích hợp 5 cảm biến dò line, 1 cảm biến tránh vật cản và </a:t>
            </a:r>
            <a:r>
              <a:rPr lang="en-US" smtClean="0"/>
              <a:t>1</a:t>
            </a:r>
            <a:r>
              <a:rPr lang="vi-VN" smtClean="0"/>
              <a:t> công tắc hành trình báo chạm vật</a:t>
            </a:r>
          </a:p>
          <a:p>
            <a:pPr lvl="1"/>
            <a:r>
              <a:rPr lang="vi-VN" smtClean="0"/>
              <a:t>Ngõ ra gồm 7 chân tín hiệu của cảm biến dạng số và 2 ngõ vào cấp nguồn cho thiết bị</a:t>
            </a:r>
            <a:endParaRPr lang="en-US" smtClean="0"/>
          </a:p>
          <a:p>
            <a:pPr lvl="1"/>
            <a:r>
              <a:rPr lang="en-US" smtClean="0"/>
              <a:t>Khoảng cách phát hiện 1cm~2.5cm</a:t>
            </a:r>
            <a:endParaRPr lang="vi-VN" smtClean="0"/>
          </a:p>
          <a:p>
            <a:pPr lvl="1"/>
            <a:r>
              <a:rPr lang="vi-VN" smtClean="0"/>
              <a:t>Kích thước: 128 x 45 x 12mm.</a:t>
            </a:r>
            <a:r>
              <a:rPr lang="en-US" smtClean="0"/>
              <a:t>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814790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4. Cảm biến khoảng cách </a:t>
            </a:r>
            <a:br>
              <a:rPr lang="en-US" smtClean="0"/>
            </a:br>
            <a:r>
              <a:rPr lang="en-US" smtClean="0"/>
              <a:t>(UltraSonic Sensor)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825625"/>
            <a:ext cx="5452836" cy="4351338"/>
          </a:xfrm>
        </p:spPr>
        <p:txBody>
          <a:bodyPr>
            <a:normAutofit/>
          </a:bodyPr>
          <a:lstStyle/>
          <a:p>
            <a:r>
              <a:rPr lang="en-US" sz="2400"/>
              <a:t>Đo kho</a:t>
            </a:r>
            <a:r>
              <a:rPr lang="vi-VN" sz="2400"/>
              <a:t>ảng </a:t>
            </a:r>
            <a:r>
              <a:rPr lang="vi-VN" sz="2400" smtClean="0"/>
              <a:t>cách đến vật cản nhờ</a:t>
            </a:r>
            <a:r>
              <a:rPr lang="en-US" sz="2400" smtClean="0"/>
              <a:t> đo đạc thời gian</a:t>
            </a:r>
            <a:r>
              <a:rPr lang="vi-VN" sz="2400" smtClean="0"/>
              <a:t> sóng siêu âm phát ra từ cảm biến và nhận về</a:t>
            </a:r>
            <a:endParaRPr lang="en-US" sz="2400" smtClean="0"/>
          </a:p>
          <a:p>
            <a:r>
              <a:rPr lang="vi-VN" sz="2400" smtClean="0"/>
              <a:t>Điện áp hoạt động: 5VDC</a:t>
            </a:r>
          </a:p>
          <a:p>
            <a:r>
              <a:rPr lang="vi-VN" sz="2400" smtClean="0"/>
              <a:t>Dòng cấp: &lt; 2mA</a:t>
            </a:r>
          </a:p>
          <a:p>
            <a:r>
              <a:rPr lang="vi-VN" sz="2400" smtClean="0"/>
              <a:t>Góc quét:&lt;15 độ</a:t>
            </a:r>
          </a:p>
          <a:p>
            <a:r>
              <a:rPr lang="vi-VN" sz="2400" smtClean="0"/>
              <a:t>Phát hiện vật cản trong khoảng: 2-300cm</a:t>
            </a:r>
          </a:p>
          <a:p>
            <a:r>
              <a:rPr lang="vi-VN" sz="2400" smtClean="0"/>
              <a:t>Kích thước: 43mm x 20mm x 17mm​</a:t>
            </a:r>
            <a:endParaRPr lang="en-US" sz="24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13</a:t>
            </a:fld>
            <a:endParaRPr lang="en-US"/>
          </a:p>
        </p:txBody>
      </p:sp>
      <p:pic>
        <p:nvPicPr>
          <p:cNvPr id="6" name="Picture 2" descr="Image result for UltraSonic Sensor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92054" y="2503150"/>
            <a:ext cx="2663782" cy="203152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2305567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5. Cảm biến góc nghiêng GY-521 MPU6050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825625"/>
            <a:ext cx="4629150" cy="4351338"/>
          </a:xfrm>
        </p:spPr>
        <p:txBody>
          <a:bodyPr>
            <a:normAutofit/>
          </a:bodyPr>
          <a:lstStyle/>
          <a:p>
            <a:r>
              <a:rPr lang="vi-VN" sz="2200" smtClean="0"/>
              <a:t>Cảm biến 6 bậc tự do MPU6050 </a:t>
            </a:r>
            <a:r>
              <a:rPr lang="en-US" sz="2200" smtClean="0"/>
              <a:t>cho phép đo đạc vận tốc góc và gia tốc theo 3 trục x,y,z</a:t>
            </a:r>
            <a:r>
              <a:rPr lang="vi-VN" sz="2200" smtClean="0"/>
              <a:t> </a:t>
            </a:r>
          </a:p>
          <a:p>
            <a:r>
              <a:rPr lang="vi-VN" sz="2200" smtClean="0"/>
              <a:t>Thông tin kỹ thuật:</a:t>
            </a:r>
          </a:p>
          <a:p>
            <a:pPr lvl="1"/>
            <a:r>
              <a:rPr lang="vi-VN" sz="2200" smtClean="0"/>
              <a:t>Nguồn: 3 </a:t>
            </a:r>
            <a:r>
              <a:rPr lang="en-US" sz="2200" smtClean="0"/>
              <a:t>~</a:t>
            </a:r>
            <a:r>
              <a:rPr lang="vi-VN" sz="2200" smtClean="0"/>
              <a:t> 5VDC</a:t>
            </a:r>
          </a:p>
          <a:p>
            <a:pPr lvl="1"/>
            <a:r>
              <a:rPr lang="vi-VN" sz="2200" smtClean="0"/>
              <a:t>Giao tiếp: I2C</a:t>
            </a:r>
          </a:p>
          <a:p>
            <a:pPr lvl="1"/>
            <a:r>
              <a:rPr lang="en-US" sz="2200" smtClean="0"/>
              <a:t>Giá</a:t>
            </a:r>
            <a:r>
              <a:rPr lang="vi-VN" sz="2200" smtClean="0"/>
              <a:t> </a:t>
            </a:r>
            <a:r>
              <a:rPr lang="en-US" sz="2200" smtClean="0"/>
              <a:t>vận tốc góc</a:t>
            </a:r>
            <a:r>
              <a:rPr lang="vi-VN" sz="2200" smtClean="0"/>
              <a:t> trong khoảng: </a:t>
            </a:r>
            <a:r>
              <a:rPr lang="en-US" sz="2200" smtClean="0"/>
              <a:t/>
            </a:r>
            <a:br>
              <a:rPr lang="en-US" sz="2200" smtClean="0"/>
            </a:br>
            <a:r>
              <a:rPr lang="vi-VN" sz="2200" smtClean="0"/>
              <a:t>+/- 250 500 1000 2000 degree/sec</a:t>
            </a:r>
          </a:p>
          <a:p>
            <a:pPr lvl="1"/>
            <a:r>
              <a:rPr lang="en-US" sz="2200" smtClean="0"/>
              <a:t>Giá trị gia tốc</a:t>
            </a:r>
            <a:r>
              <a:rPr lang="vi-VN" sz="2200" smtClean="0"/>
              <a:t> trong khoảng: +/- 2g, +/- 4g, +/- 8g, +/- 16g</a:t>
            </a:r>
            <a:r>
              <a:rPr lang="en-US" sz="2200" smtClean="0"/>
              <a:t> (1g=1m/s2)</a:t>
            </a:r>
            <a:endParaRPr lang="vi-VN" sz="22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14</a:t>
            </a:fld>
            <a:endParaRPr lang="en-US"/>
          </a:p>
        </p:txBody>
      </p:sp>
      <p:pic>
        <p:nvPicPr>
          <p:cNvPr id="2050" name="Picture 2" descr="Image result for mpu6050"/>
          <p:cNvPicPr>
            <a:picLocks noGrp="1" noChangeAspect="1" noChangeArrowheads="1"/>
          </p:cNvPicPr>
          <p:nvPr>
            <p:ph sz="half" idx="4294967295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5257800" y="2366963"/>
            <a:ext cx="3886200" cy="29829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6421177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6. Mạch khuếch đại dòng điện + Pin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825625"/>
            <a:ext cx="6203019" cy="4351338"/>
          </a:xfrm>
        </p:spPr>
        <p:txBody>
          <a:bodyPr>
            <a:normAutofit fontScale="85000" lnSpcReduction="10000"/>
          </a:bodyPr>
          <a:lstStyle/>
          <a:p>
            <a:r>
              <a:rPr lang="en-US" smtClean="0"/>
              <a:t>Khuếch đại dòng điện cho các ứng dụng cần dòng lớn: điều khiển động cơ, chiếu sáng,…</a:t>
            </a:r>
          </a:p>
          <a:p>
            <a:r>
              <a:rPr lang="en-US" smtClean="0"/>
              <a:t>Nguyên tắc hoạt động cơ bản: dòng tại ngõ vào Inn sẽ được khuếch đại thành dòng tại ngõ ra Outn</a:t>
            </a:r>
          </a:p>
          <a:p>
            <a:r>
              <a:rPr lang="en-US" smtClean="0"/>
              <a:t>Driver: L298N tích hợp hai mạch cầu H</a:t>
            </a:r>
          </a:p>
          <a:p>
            <a:r>
              <a:rPr lang="en-US" smtClean="0"/>
              <a:t>Điện áp cung cấp: 5 ~ 12VDC</a:t>
            </a:r>
          </a:p>
          <a:p>
            <a:r>
              <a:rPr lang="en-US" smtClean="0"/>
              <a:t>Dòng tối đa cho mỗi cầu H là: 2A</a:t>
            </a:r>
          </a:p>
          <a:p>
            <a:r>
              <a:rPr lang="en-US" smtClean="0"/>
              <a:t>Điện áp của tín hiệu điều khiển: 5 ~ 7VDC</a:t>
            </a:r>
          </a:p>
          <a:p>
            <a:r>
              <a:rPr lang="en-US" smtClean="0"/>
              <a:t>Dòng của tín hiệu điều khiển: 0 ~ 36mA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15</a:t>
            </a:fld>
            <a:endParaRPr lang="en-US"/>
          </a:p>
        </p:txBody>
      </p:sp>
      <p:pic>
        <p:nvPicPr>
          <p:cNvPr id="6150" name="Picture 6" descr="http://www.vetco.net/catalog/images/VUPN7162-1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31669" y="3595375"/>
            <a:ext cx="2242088" cy="230654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 descr="http://shop4divers.eu/1251-thickbox_default/-panasonic-ncr18650a-3100mah-li-ion-37v-186x652mm.jpg"/>
          <p:cNvPicPr>
            <a:picLocks noChangeAspect="1" noChangeArrowheads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807" t="4941" r="17781" b="5883"/>
          <a:stretch/>
        </p:blipFill>
        <p:spPr bwMode="auto">
          <a:xfrm>
            <a:off x="7054778" y="1690689"/>
            <a:ext cx="1482539" cy="190468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0636482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7. Các thành phần khác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mtClean="0"/>
              <a:t>Bánh xe mắt trâu</a:t>
            </a:r>
          </a:p>
          <a:p>
            <a:r>
              <a:rPr lang="en-US" smtClean="0"/>
              <a:t>Dây điện đực, cái</a:t>
            </a:r>
          </a:p>
          <a:p>
            <a:r>
              <a:rPr lang="en-US" smtClean="0"/>
              <a:t>Bảng mica </a:t>
            </a: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16</a:t>
            </a:fld>
            <a:endParaRPr lang="en-US"/>
          </a:p>
        </p:txBody>
      </p:sp>
      <p:pic>
        <p:nvPicPr>
          <p:cNvPr id="7170" name="Picture 2" descr="http://papcodientu.com/store/media/catalog/product/cache/1/small_image/9df78eab33525d08d6e5fb8d27136e95/m/a/male-female-wires.jp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520" t="19507" r="5383" b="17808"/>
          <a:stretch/>
        </p:blipFill>
        <p:spPr bwMode="auto">
          <a:xfrm>
            <a:off x="542471" y="3656662"/>
            <a:ext cx="3044417" cy="16064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5392" t="26554" r="18174" b="21092"/>
          <a:stretch/>
        </p:blipFill>
        <p:spPr>
          <a:xfrm>
            <a:off x="4178287" y="1690689"/>
            <a:ext cx="2763079" cy="1837230"/>
          </a:xfrm>
          <a:prstGeom prst="rect">
            <a:avLst/>
          </a:prstGeom>
        </p:spPr>
      </p:pic>
      <p:pic>
        <p:nvPicPr>
          <p:cNvPr id="5" name="Picture 4" descr="Srobot2017v8.cdr - Car.pdf - Mozilla Firefox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667" t="22559" r="44848" b="19745"/>
          <a:stretch/>
        </p:blipFill>
        <p:spPr>
          <a:xfrm>
            <a:off x="4178287" y="3537004"/>
            <a:ext cx="2510997" cy="3320996"/>
          </a:xfrm>
          <a:prstGeom prst="rect">
            <a:avLst/>
          </a:prstGeom>
        </p:spPr>
      </p:pic>
      <p:pic>
        <p:nvPicPr>
          <p:cNvPr id="6" name="Picture 5" descr="Srobot2017v8.cdr - Car.pdf - Mozilla Firefox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6212" t="27344" r="33636" b="25937"/>
          <a:stretch/>
        </p:blipFill>
        <p:spPr>
          <a:xfrm>
            <a:off x="6705485" y="3656662"/>
            <a:ext cx="1243811" cy="30816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141268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marL="857250" indent="-857250">
              <a:buFont typeface="+mj-lt"/>
              <a:buAutoNum type="romanUcPeriod" startAt="2"/>
            </a:pPr>
            <a:r>
              <a:rPr lang="en-US" smtClean="0"/>
              <a:t>Hướng dẫn lắp ráp xe</a:t>
            </a:r>
            <a:endParaRPr lang="en-U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46513" y="1427987"/>
            <a:ext cx="5050974" cy="5146614"/>
          </a:xfrm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649508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Sơ đồ đi dây: động cơ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18</a:t>
            </a:fld>
            <a:endParaRPr lang="en-US"/>
          </a:p>
        </p:txBody>
      </p:sp>
      <p:graphicFrame>
        <p:nvGraphicFramePr>
          <p:cNvPr id="5" name="Table 4"/>
          <p:cNvGraphicFramePr>
            <a:graphicFrameLocks noGrp="1"/>
          </p:cNvGraphicFramePr>
          <p:nvPr>
            <p:extLst/>
          </p:nvPr>
        </p:nvGraphicFramePr>
        <p:xfrm>
          <a:off x="79594" y="1536081"/>
          <a:ext cx="4107287" cy="19431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781040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2326247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</a:tblGrid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 err="1">
                          <a:sym typeface="Wingdings" panose="05000000000000000000" pitchFamily="2" charset="2"/>
                        </a:rPr>
                        <a:t>Độn</a:t>
                      </a:r>
                      <a:r>
                        <a:rPr lang="en-US" sz="2100" baseline="0" dirty="0" err="1">
                          <a:sym typeface="Wingdings" panose="05000000000000000000" pitchFamily="2" charset="2"/>
                        </a:rPr>
                        <a:t>g</a:t>
                      </a:r>
                      <a:r>
                        <a:rPr lang="en-US" sz="2100" baseline="0" dirty="0">
                          <a:sym typeface="Wingdings" panose="05000000000000000000" pitchFamily="2" charset="2"/>
                        </a:rPr>
                        <a:t> </a:t>
                      </a:r>
                      <a:r>
                        <a:rPr lang="en-US" sz="2100" baseline="0" dirty="0" err="1">
                          <a:sym typeface="Wingdings" panose="05000000000000000000" pitchFamily="2" charset="2"/>
                        </a:rPr>
                        <a:t>cơ</a:t>
                      </a:r>
                      <a:endParaRPr lang="en-US" sz="210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 err="1"/>
                        <a:t>Mạch</a:t>
                      </a:r>
                      <a:r>
                        <a:rPr lang="en-US" sz="2100" baseline="0" dirty="0"/>
                        <a:t> </a:t>
                      </a:r>
                      <a:r>
                        <a:rPr lang="en-US" sz="2100" baseline="0" dirty="0" err="1"/>
                        <a:t>khuếch</a:t>
                      </a:r>
                      <a:r>
                        <a:rPr lang="en-US" sz="2100" baseline="0" dirty="0"/>
                        <a:t> </a:t>
                      </a:r>
                      <a:r>
                        <a:rPr lang="en-US" sz="2100" baseline="0" dirty="0" err="1"/>
                        <a:t>đại</a:t>
                      </a:r>
                      <a:endParaRPr lang="en-US" sz="2100" dirty="0"/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388620">
                <a:tc rowSpan="2">
                  <a:txBody>
                    <a:bodyPr/>
                    <a:lstStyle/>
                    <a:p>
                      <a:pPr algn="ctr"/>
                      <a:r>
                        <a:rPr lang="en-US" sz="2100" dirty="0" err="1"/>
                        <a:t>Động</a:t>
                      </a:r>
                      <a:r>
                        <a:rPr lang="en-US" sz="2100" baseline="0" dirty="0"/>
                        <a:t> </a:t>
                      </a:r>
                      <a:r>
                        <a:rPr lang="en-US" sz="2100" baseline="0" dirty="0" err="1"/>
                        <a:t>cơ</a:t>
                      </a:r>
                      <a:r>
                        <a:rPr lang="en-US" sz="2100" baseline="0" dirty="0"/>
                        <a:t> </a:t>
                      </a:r>
                      <a:r>
                        <a:rPr lang="en-US" sz="2100" baseline="0" dirty="0" err="1"/>
                        <a:t>trái</a:t>
                      </a:r>
                      <a:endParaRPr lang="en-US" sz="2100" dirty="0"/>
                    </a:p>
                  </a:txBody>
                  <a:tcPr marL="68580" marR="68580" marT="34290" marB="34290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Out1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  <a:tr h="388620">
                <a:tc vMerge="1">
                  <a:txBody>
                    <a:bodyPr/>
                    <a:lstStyle/>
                    <a:p>
                      <a:pPr algn="ctr"/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Out2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2"/>
                  </a:ext>
                </a:extLst>
              </a:tr>
              <a:tr h="388620">
                <a:tc rowSpan="2">
                  <a:txBody>
                    <a:bodyPr/>
                    <a:lstStyle/>
                    <a:p>
                      <a:pPr algn="ctr"/>
                      <a:r>
                        <a:rPr lang="en-US" sz="2100" dirty="0" err="1"/>
                        <a:t>Động</a:t>
                      </a:r>
                      <a:r>
                        <a:rPr lang="en-US" sz="2100" baseline="0" dirty="0"/>
                        <a:t> </a:t>
                      </a:r>
                      <a:r>
                        <a:rPr lang="en-US" sz="2100" baseline="0" dirty="0" err="1"/>
                        <a:t>cơ</a:t>
                      </a:r>
                      <a:r>
                        <a:rPr lang="en-US" sz="2100" baseline="0" dirty="0"/>
                        <a:t> </a:t>
                      </a:r>
                      <a:r>
                        <a:rPr lang="en-US" sz="2100" baseline="0" dirty="0" err="1"/>
                        <a:t>phải</a:t>
                      </a:r>
                      <a:endParaRPr lang="en-US" sz="2100" dirty="0"/>
                    </a:p>
                  </a:txBody>
                  <a:tcPr marL="68580" marR="68580" marT="34290" marB="34290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Out3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3"/>
                  </a:ext>
                </a:extLst>
              </a:tr>
              <a:tr h="388620">
                <a:tc vMerge="1">
                  <a:txBody>
                    <a:bodyPr/>
                    <a:lstStyle/>
                    <a:p>
                      <a:pPr algn="ctr"/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Out4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4"/>
                  </a:ext>
                </a:extLst>
              </a:tr>
            </a:tbl>
          </a:graphicData>
        </a:graphic>
      </p:graphicFrame>
      <p:graphicFrame>
        <p:nvGraphicFramePr>
          <p:cNvPr id="6" name="Table 5"/>
          <p:cNvGraphicFramePr>
            <a:graphicFrameLocks noGrp="1"/>
          </p:cNvGraphicFramePr>
          <p:nvPr>
            <p:extLst/>
          </p:nvPr>
        </p:nvGraphicFramePr>
        <p:xfrm>
          <a:off x="79594" y="3636011"/>
          <a:ext cx="4107287" cy="304038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159357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1947930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</a:tblGrid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 err="1"/>
                        <a:t>Mạch</a:t>
                      </a:r>
                      <a:r>
                        <a:rPr lang="en-US" sz="2100" baseline="0" dirty="0"/>
                        <a:t> </a:t>
                      </a:r>
                      <a:r>
                        <a:rPr lang="en-US" sz="2100" baseline="0" dirty="0" err="1"/>
                        <a:t>khuếch</a:t>
                      </a:r>
                      <a:r>
                        <a:rPr lang="en-US" sz="2100" baseline="0" dirty="0"/>
                        <a:t> </a:t>
                      </a:r>
                      <a:r>
                        <a:rPr lang="en-US" sz="2100" baseline="0" dirty="0" err="1"/>
                        <a:t>đại</a:t>
                      </a:r>
                      <a:endParaRPr lang="en-US" sz="210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 err="1"/>
                        <a:t>Mạch</a:t>
                      </a:r>
                      <a:r>
                        <a:rPr lang="en-US" sz="2100" baseline="0" dirty="0"/>
                        <a:t> </a:t>
                      </a:r>
                      <a:r>
                        <a:rPr lang="en-US" sz="2100" baseline="0" dirty="0" err="1"/>
                        <a:t>arduino</a:t>
                      </a:r>
                      <a:endParaRPr lang="en-US" sz="2100" dirty="0"/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In1</a:t>
                      </a:r>
                    </a:p>
                  </a:txBody>
                  <a:tcPr marL="68580" marR="68580" marT="34290" marB="34290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8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In2</a:t>
                      </a:r>
                    </a:p>
                  </a:txBody>
                  <a:tcPr marL="68580" marR="68580" marT="34290" marB="34290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9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2"/>
                  </a:ext>
                </a:extLst>
              </a:tr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In3</a:t>
                      </a:r>
                    </a:p>
                  </a:txBody>
                  <a:tcPr marL="68580" marR="68580" marT="34290" marB="34290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10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3"/>
                  </a:ext>
                </a:extLst>
              </a:tr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In4</a:t>
                      </a:r>
                    </a:p>
                  </a:txBody>
                  <a:tcPr marL="68580" marR="68580" marT="34290" marB="34290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11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4"/>
                  </a:ext>
                </a:extLst>
              </a:tr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+12V</a:t>
                      </a:r>
                    </a:p>
                  </a:txBody>
                  <a:tcPr marL="68580" marR="68580" marT="34290" marB="34290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Vin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5"/>
                  </a:ext>
                </a:extLst>
              </a:tr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GND</a:t>
                      </a:r>
                    </a:p>
                  </a:txBody>
                  <a:tcPr marL="68580" marR="68580" marT="34290" marB="34290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GND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6"/>
                  </a:ext>
                </a:extLst>
              </a:tr>
            </a:tbl>
          </a:graphicData>
        </a:graphic>
      </p:graphicFrame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473356" y="1536081"/>
            <a:ext cx="4591050" cy="36004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88523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Sơ đồ đi dây: cảm biến dò đường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19</a:t>
            </a:fld>
            <a:endParaRPr lang="en-US"/>
          </a:p>
        </p:txBody>
      </p:sp>
      <p:graphicFrame>
        <p:nvGraphicFramePr>
          <p:cNvPr id="5" name="Table 4"/>
          <p:cNvGraphicFramePr>
            <a:graphicFrameLocks noGrp="1"/>
          </p:cNvGraphicFramePr>
          <p:nvPr>
            <p:extLst/>
          </p:nvPr>
        </p:nvGraphicFramePr>
        <p:xfrm>
          <a:off x="318185" y="1730038"/>
          <a:ext cx="3778876" cy="34290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020910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1757966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</a:tblGrid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 err="1">
                          <a:sym typeface="Wingdings" panose="05000000000000000000" pitchFamily="2" charset="2"/>
                        </a:rPr>
                        <a:t>Cảm</a:t>
                      </a:r>
                      <a:r>
                        <a:rPr lang="en-US" sz="2100" dirty="0">
                          <a:sym typeface="Wingdings" panose="05000000000000000000" pitchFamily="2" charset="2"/>
                        </a:rPr>
                        <a:t> </a:t>
                      </a:r>
                      <a:r>
                        <a:rPr lang="en-US" sz="2100" dirty="0" err="1">
                          <a:sym typeface="Wingdings" panose="05000000000000000000" pitchFamily="2" charset="2"/>
                        </a:rPr>
                        <a:t>biến</a:t>
                      </a:r>
                      <a:r>
                        <a:rPr lang="en-US" sz="2100" dirty="0">
                          <a:sym typeface="Wingdings" panose="05000000000000000000" pitchFamily="2" charset="2"/>
                        </a:rPr>
                        <a:t> </a:t>
                      </a:r>
                      <a:r>
                        <a:rPr lang="en-US" sz="2100" dirty="0" err="1">
                          <a:sym typeface="Wingdings" panose="05000000000000000000" pitchFamily="2" charset="2"/>
                        </a:rPr>
                        <a:t>dò</a:t>
                      </a:r>
                      <a:r>
                        <a:rPr lang="en-US" sz="2100" dirty="0">
                          <a:sym typeface="Wingdings" panose="05000000000000000000" pitchFamily="2" charset="2"/>
                        </a:rPr>
                        <a:t> line</a:t>
                      </a:r>
                      <a:endParaRPr lang="en-US" sz="210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 err="1"/>
                        <a:t>Mạch</a:t>
                      </a:r>
                      <a:r>
                        <a:rPr lang="en-US" sz="2100" dirty="0"/>
                        <a:t> </a:t>
                      </a:r>
                      <a:r>
                        <a:rPr lang="en-US" sz="2100" dirty="0" err="1"/>
                        <a:t>arduino</a:t>
                      </a:r>
                      <a:endParaRPr lang="en-US" sz="2100" dirty="0"/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SS1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3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SS2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4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2"/>
                  </a:ext>
                </a:extLst>
              </a:tr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SS3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5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3"/>
                  </a:ext>
                </a:extLst>
              </a:tr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SS4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6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4"/>
                  </a:ext>
                </a:extLst>
              </a:tr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SS5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7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5"/>
                  </a:ext>
                </a:extLst>
              </a:tr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VCC5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5V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6"/>
                  </a:ext>
                </a:extLst>
              </a:tr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GND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GND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7"/>
                  </a:ext>
                </a:extLst>
              </a:tr>
            </a:tbl>
          </a:graphicData>
        </a:graphic>
      </p:graphicFrame>
      <p:pic>
        <p:nvPicPr>
          <p:cNvPr id="3" name="Picture 2" descr="Document1 - Word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286" t="19881" r="29428" b="7676"/>
          <a:stretch/>
        </p:blipFill>
        <p:spPr>
          <a:xfrm>
            <a:off x="4271555" y="1730038"/>
            <a:ext cx="4778828" cy="462631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553612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Sơ đồ đi dây: cảm biến khoảng cách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20</a:t>
            </a:fld>
            <a:endParaRPr lang="en-US"/>
          </a:p>
        </p:txBody>
      </p:sp>
      <p:graphicFrame>
        <p:nvGraphicFramePr>
          <p:cNvPr id="5" name="Table 4"/>
          <p:cNvGraphicFramePr>
            <a:graphicFrameLocks noGrp="1"/>
          </p:cNvGraphicFramePr>
          <p:nvPr>
            <p:extLst/>
          </p:nvPr>
        </p:nvGraphicFramePr>
        <p:xfrm>
          <a:off x="350352" y="1690689"/>
          <a:ext cx="4630491" cy="22631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727638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1902853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</a:tblGrid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 err="1">
                          <a:sym typeface="Wingdings" panose="05000000000000000000" pitchFamily="2" charset="2"/>
                        </a:rPr>
                        <a:t>Cảm</a:t>
                      </a:r>
                      <a:r>
                        <a:rPr lang="en-US" sz="2100" dirty="0">
                          <a:sym typeface="Wingdings" panose="05000000000000000000" pitchFamily="2" charset="2"/>
                        </a:rPr>
                        <a:t> </a:t>
                      </a:r>
                      <a:r>
                        <a:rPr lang="en-US" sz="2100" dirty="0" err="1">
                          <a:sym typeface="Wingdings" panose="05000000000000000000" pitchFamily="2" charset="2"/>
                        </a:rPr>
                        <a:t>biến</a:t>
                      </a:r>
                      <a:r>
                        <a:rPr lang="en-US" sz="2100" dirty="0">
                          <a:sym typeface="Wingdings" panose="05000000000000000000" pitchFamily="2" charset="2"/>
                        </a:rPr>
                        <a:t> </a:t>
                      </a:r>
                      <a:r>
                        <a:rPr lang="en-US" sz="2100" dirty="0" err="1">
                          <a:sym typeface="Wingdings" panose="05000000000000000000" pitchFamily="2" charset="2"/>
                        </a:rPr>
                        <a:t>khoảng</a:t>
                      </a:r>
                      <a:r>
                        <a:rPr lang="en-US" sz="2100" baseline="0" dirty="0">
                          <a:sym typeface="Wingdings" panose="05000000000000000000" pitchFamily="2" charset="2"/>
                        </a:rPr>
                        <a:t> </a:t>
                      </a:r>
                      <a:r>
                        <a:rPr lang="en-US" sz="2100" baseline="0" dirty="0" err="1">
                          <a:sym typeface="Wingdings" panose="05000000000000000000" pitchFamily="2" charset="2"/>
                        </a:rPr>
                        <a:t>cách</a:t>
                      </a:r>
                      <a:endParaRPr lang="en-US" sz="210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 err="1"/>
                        <a:t>Mạch</a:t>
                      </a:r>
                      <a:r>
                        <a:rPr lang="en-US" sz="2100" dirty="0"/>
                        <a:t> </a:t>
                      </a:r>
                      <a:r>
                        <a:rPr lang="en-US" sz="2100" dirty="0" err="1"/>
                        <a:t>arduino</a:t>
                      </a:r>
                      <a:endParaRPr lang="en-US" sz="2100" dirty="0"/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VCC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5V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Trig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12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2"/>
                  </a:ext>
                </a:extLst>
              </a:tr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Echo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13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3"/>
                  </a:ext>
                </a:extLst>
              </a:tr>
              <a:tr h="388620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GND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GND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4"/>
                  </a:ext>
                </a:extLst>
              </a:tr>
            </a:tbl>
          </a:graphicData>
        </a:graphic>
      </p:graphicFrame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rot="16200000">
            <a:off x="4200107" y="2150818"/>
            <a:ext cx="5196114" cy="34199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844518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Sơ đồ đi dây: cảm biến góc nghiêng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78C00-9436-44DE-A567-EB6FBC213CB4}" type="slidenum">
              <a:rPr lang="en-US" smtClean="0"/>
              <a:pPr/>
              <a:t>21</a:t>
            </a:fld>
            <a:endParaRPr lang="en-US"/>
          </a:p>
        </p:txBody>
      </p:sp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29062335"/>
              </p:ext>
            </p:extLst>
          </p:nvPr>
        </p:nvGraphicFramePr>
        <p:xfrm>
          <a:off x="942158" y="1561938"/>
          <a:ext cx="2872196" cy="29718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52847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1319349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</a:tblGrid>
              <a:tr h="291628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 err="1">
                          <a:sym typeface="Wingdings" panose="05000000000000000000" pitchFamily="2" charset="2"/>
                        </a:rPr>
                        <a:t>Cảm</a:t>
                      </a:r>
                      <a:r>
                        <a:rPr lang="en-US" sz="2100" dirty="0">
                          <a:sym typeface="Wingdings" panose="05000000000000000000" pitchFamily="2" charset="2"/>
                        </a:rPr>
                        <a:t> </a:t>
                      </a:r>
                      <a:r>
                        <a:rPr lang="en-US" sz="2100" dirty="0" err="1">
                          <a:sym typeface="Wingdings" panose="05000000000000000000" pitchFamily="2" charset="2"/>
                        </a:rPr>
                        <a:t>biến</a:t>
                      </a:r>
                      <a:r>
                        <a:rPr lang="en-US" sz="2100" dirty="0">
                          <a:sym typeface="Wingdings" panose="05000000000000000000" pitchFamily="2" charset="2"/>
                        </a:rPr>
                        <a:t> </a:t>
                      </a:r>
                      <a:r>
                        <a:rPr lang="en-US" sz="2100" dirty="0" err="1">
                          <a:sym typeface="Wingdings" panose="05000000000000000000" pitchFamily="2" charset="2"/>
                        </a:rPr>
                        <a:t>góc</a:t>
                      </a:r>
                      <a:r>
                        <a:rPr lang="en-US" sz="2100" baseline="0" dirty="0">
                          <a:sym typeface="Wingdings" panose="05000000000000000000" pitchFamily="2" charset="2"/>
                        </a:rPr>
                        <a:t> </a:t>
                      </a:r>
                      <a:r>
                        <a:rPr lang="en-US" sz="2100" baseline="0" dirty="0" err="1">
                          <a:sym typeface="Wingdings" panose="05000000000000000000" pitchFamily="2" charset="2"/>
                        </a:rPr>
                        <a:t>nghiêng</a:t>
                      </a:r>
                      <a:endParaRPr lang="en-US" sz="210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 err="1"/>
                        <a:t>Mạch</a:t>
                      </a:r>
                      <a:r>
                        <a:rPr lang="en-US" sz="2100" dirty="0"/>
                        <a:t> Arduino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291628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VCC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5V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  <a:tr h="291628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SCL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A5/ SCL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2"/>
                  </a:ext>
                </a:extLst>
              </a:tr>
              <a:tr h="291628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SDA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/>
                        <a:t>A4/ SDA</a:t>
                      </a:r>
                      <a:endParaRPr lang="en-US" sz="2100" dirty="0"/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3"/>
                  </a:ext>
                </a:extLst>
              </a:tr>
              <a:tr h="291628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GND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GND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4"/>
                  </a:ext>
                </a:extLst>
              </a:tr>
              <a:tr h="291628"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INT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100" dirty="0"/>
                        <a:t>2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xmlns="" val="10005"/>
                  </a:ext>
                </a:extLst>
              </a:tr>
            </a:tbl>
          </a:graphicData>
        </a:graphic>
      </p:graphicFrame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728754" y="1310333"/>
            <a:ext cx="3073058" cy="54263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444596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1070</TotalTime>
  <Words>852</Words>
  <Application>Microsoft Office PowerPoint</Application>
  <PresentationFormat>On-screen Show (4:3)</PresentationFormat>
  <Paragraphs>172</Paragraphs>
  <Slides>21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21</vt:i4>
      </vt:variant>
    </vt:vector>
  </HeadingPairs>
  <TitlesOfParts>
    <vt:vector size="25" baseType="lpstr">
      <vt:lpstr>Arial</vt:lpstr>
      <vt:lpstr>Calibri</vt:lpstr>
      <vt:lpstr>Wingdings</vt:lpstr>
      <vt:lpstr>Office Theme</vt:lpstr>
      <vt:lpstr> Giới thiệu phần cứng Arduino và Hướng dẫn lắp ráp xe</vt:lpstr>
      <vt:lpstr>Nội dung</vt:lpstr>
      <vt:lpstr>Phần cứng Arduino</vt:lpstr>
      <vt:lpstr>1. Mạch Arduino Uno R3</vt:lpstr>
      <vt:lpstr>Mạch Arduino Uno R3 - Sơ đồ chân</vt:lpstr>
      <vt:lpstr>Mạch Arduino Uno R3 - Sơ đồ chân</vt:lpstr>
      <vt:lpstr>Mạch Arduino Uno R3 - Sơ đồ chân</vt:lpstr>
      <vt:lpstr>Mạch Arduino Uno R3 – Thông số</vt:lpstr>
      <vt:lpstr>2. Động cơ (Motor) + Bánh xe</vt:lpstr>
      <vt:lpstr>2. Động cơ (Motor) + Bánh xe (tt)</vt:lpstr>
      <vt:lpstr>3. Cảm biến dò đường thanh 5 led  (Line Sensor)</vt:lpstr>
      <vt:lpstr>3. Cảm biến dò line thanh 5 led  (Line Sensor) (tt)</vt:lpstr>
      <vt:lpstr>4. Cảm biến khoảng cách  (UltraSonic Sensor)</vt:lpstr>
      <vt:lpstr>5. Cảm biến góc nghiêng GY-521 MPU6050</vt:lpstr>
      <vt:lpstr>6. Mạch khuếch đại dòng điện + Pin</vt:lpstr>
      <vt:lpstr>7. Các thành phần khác</vt:lpstr>
      <vt:lpstr>Hướng dẫn lắp ráp xe</vt:lpstr>
      <vt:lpstr>Sơ đồ đi dây: động cơ</vt:lpstr>
      <vt:lpstr>Sơ đồ đi dây: cảm biến dò đường</vt:lpstr>
      <vt:lpstr>Sơ đồ đi dây: cảm biến khoảng cách</vt:lpstr>
      <vt:lpstr>Sơ đồ đi dây: cảm biến góc nghiêng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Administrator</dc:creator>
  <cp:lastModifiedBy>Len Bui</cp:lastModifiedBy>
  <cp:revision>256</cp:revision>
  <dcterms:created xsi:type="dcterms:W3CDTF">2016-10-24T07:49:44Z</dcterms:created>
  <dcterms:modified xsi:type="dcterms:W3CDTF">2017-10-27T02:40:10Z</dcterms:modified>
</cp:coreProperties>
</file>