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76" r:id="rId3"/>
    <p:sldId id="275" r:id="rId4"/>
    <p:sldId id="258" r:id="rId5"/>
    <p:sldId id="260" r:id="rId6"/>
    <p:sldId id="269" r:id="rId7"/>
    <p:sldId id="261" r:id="rId8"/>
    <p:sldId id="264" r:id="rId9"/>
    <p:sldId id="271" r:id="rId10"/>
    <p:sldId id="270" r:id="rId11"/>
    <p:sldId id="263" r:id="rId12"/>
    <p:sldId id="267" r:id="rId13"/>
    <p:sldId id="278" r:id="rId14"/>
    <p:sldId id="280" r:id="rId15"/>
    <p:sldId id="282" r:id="rId1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ần Mặc định" id="{AF95CA78-BF24-4865-8C51-C99F0B8F0B13}">
          <p14:sldIdLst>
            <p14:sldId id="276"/>
            <p14:sldId id="275"/>
          </p14:sldIdLst>
        </p14:section>
        <p14:section name="Mục Chưa có tên" id="{A1583E61-B385-4A2E-9B0A-50CBD4FD1690}">
          <p14:sldIdLst>
            <p14:sldId id="258"/>
            <p14:sldId id="260"/>
            <p14:sldId id="269"/>
            <p14:sldId id="261"/>
            <p14:sldId id="264"/>
            <p14:sldId id="271"/>
            <p14:sldId id="270"/>
            <p14:sldId id="263"/>
            <p14:sldId id="267"/>
            <p14:sldId id="278"/>
            <p14:sldId id="280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6" y="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45666-52C7-4A13-97F0-F2F9753F8BCB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BB497-75AC-4DCB-ACD9-9BD34566E7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91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1EEEFA-EE0E-446B-A760-18FC69A97BFE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748914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34D6B2-0CEC-4A30-AB40-D65020DE36E7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61782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vi-V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6482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64903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0928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9118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900149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7725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1541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72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81641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82149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037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vi-V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D2E0-20B6-42C2-BE52-C27C32C5945A}" type="datetimeFigureOut">
              <a:rPr lang="vi-VN" smtClean="0"/>
              <a:pPr/>
              <a:t>16/04/2020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9B725-427A-452D-997A-4281064CCB5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85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8" descr="rose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52400"/>
            <a:ext cx="7696200" cy="618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8" descr="rosecor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571500"/>
            <a:ext cx="8439150" cy="642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2" name="Picture 4" descr="GEOMT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287963"/>
            <a:ext cx="26670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600200" y="4191000"/>
            <a:ext cx="6629400" cy="1119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55000"/>
              </a:spcBef>
              <a:buFontTx/>
              <a:buNone/>
            </a:pPr>
            <a:r>
              <a:rPr lang="en-US" altLang="en-US" sz="25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5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5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altLang="en-US" sz="2500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altLang="en-US" sz="2500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2500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endParaRPr lang="en-US" altLang="en-US" sz="2500" i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10000"/>
              </a:lnSpc>
              <a:spcBef>
                <a:spcPct val="55000"/>
              </a:spcBef>
              <a:buFontTx/>
              <a:buNone/>
            </a:pPr>
            <a:r>
              <a:rPr lang="en-US" altLang="en-US" sz="25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BHH B, </a:t>
            </a:r>
            <a:r>
              <a:rPr lang="en-US" altLang="en-US" sz="25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5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5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5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en-US" sz="25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5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5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sz="2500" b="1" i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2500" b="1" i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vi-VN" altLang="en-US" sz="25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altLang="en-US" sz="2500" b="1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1765300" y="661988"/>
            <a:ext cx="15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4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20750" y="605761"/>
            <a:ext cx="7162800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CHÀO MỪNG </a:t>
            </a:r>
          </a:p>
          <a:p>
            <a:pPr algn="ctr" eaLnBrk="1" hangingPunct="1">
              <a:defRPr/>
            </a:pPr>
            <a:r>
              <a:rPr lang="en-US" sz="320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CÁC EM HỌC SI</a:t>
            </a:r>
            <a:r>
              <a:rPr lang="vi-VN" sz="320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NH</a:t>
            </a:r>
            <a:r>
              <a:rPr lang="en-US" sz="3200" dirty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imes New Roman" pitchFamily="18" charset="0"/>
              </a:rPr>
              <a:t> ĐẾN VỚI CHƯƠNG TRÌNH HỌC ONLINE!</a:t>
            </a:r>
            <a:endParaRPr lang="en-US" sz="320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080" name="TextBox 4"/>
          <p:cNvSpPr txBox="1">
            <a:spLocks noChangeArrowheads="1"/>
          </p:cNvSpPr>
          <p:nvPr/>
        </p:nvSpPr>
        <p:spPr bwMode="auto">
          <a:xfrm>
            <a:off x="533400" y="1752600"/>
            <a:ext cx="8153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ĐỒ - LUYỆN TẬP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14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806705"/>
              </p:ext>
            </p:extLst>
          </p:nvPr>
        </p:nvGraphicFramePr>
        <p:xfrm>
          <a:off x="76200" y="762000"/>
          <a:ext cx="8915391" cy="119338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385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02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03664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96693">
                <a:tc>
                  <a:txBody>
                    <a:bodyPr/>
                    <a:lstStyle/>
                    <a:p>
                      <a:r>
                        <a:rPr lang="en-US" sz="2000" b="0"/>
                        <a:t>Giá</a:t>
                      </a:r>
                      <a:r>
                        <a:rPr lang="en-US" sz="2000" b="0" baseline="0"/>
                        <a:t> trị (x)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0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1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2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3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4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5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6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7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8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9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/>
                        <a:t>10</a:t>
                      </a:r>
                      <a:endParaRPr lang="vi-VN" sz="20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693">
                <a:tc>
                  <a:txBody>
                    <a:bodyPr/>
                    <a:lstStyle/>
                    <a:p>
                      <a:r>
                        <a:rPr lang="en-US" sz="2000"/>
                        <a:t>Tần số</a:t>
                      </a:r>
                      <a:r>
                        <a:rPr lang="en-US" sz="2000" baseline="0"/>
                        <a:t> (n)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2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8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10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12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7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6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4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1</a:t>
                      </a:r>
                      <a:endParaRPr lang="vi-VN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N = 50</a:t>
                      </a:r>
                      <a:endParaRPr lang="vi-VN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92" name="Group 145"/>
          <p:cNvGrpSpPr>
            <a:grpSpLocks/>
          </p:cNvGrpSpPr>
          <p:nvPr/>
        </p:nvGrpSpPr>
        <p:grpSpPr bwMode="auto">
          <a:xfrm>
            <a:off x="4495800" y="1981200"/>
            <a:ext cx="4360099" cy="4845526"/>
            <a:chOff x="2784" y="688"/>
            <a:chExt cx="2957" cy="3506"/>
          </a:xfrm>
          <a:noFill/>
        </p:grpSpPr>
        <p:sp>
          <p:nvSpPr>
            <p:cNvPr id="93" name="Line 60"/>
            <p:cNvSpPr>
              <a:spLocks noChangeShapeType="1"/>
            </p:cNvSpPr>
            <p:nvPr/>
          </p:nvSpPr>
          <p:spPr bwMode="auto">
            <a:xfrm>
              <a:off x="2784" y="3936"/>
              <a:ext cx="2863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94" name="Line 61"/>
            <p:cNvSpPr>
              <a:spLocks noChangeShapeType="1"/>
            </p:cNvSpPr>
            <p:nvPr/>
          </p:nvSpPr>
          <p:spPr bwMode="auto">
            <a:xfrm flipV="1">
              <a:off x="3066" y="766"/>
              <a:ext cx="0" cy="338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/>
            </a:p>
          </p:txBody>
        </p:sp>
        <p:sp>
          <p:nvSpPr>
            <p:cNvPr id="95" name="Oval 62"/>
            <p:cNvSpPr>
              <a:spLocks noChangeArrowheads="1"/>
            </p:cNvSpPr>
            <p:nvPr/>
          </p:nvSpPr>
          <p:spPr bwMode="auto">
            <a:xfrm flipH="1">
              <a:off x="3042" y="223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6" name="Oval 63"/>
            <p:cNvSpPr>
              <a:spLocks noChangeArrowheads="1"/>
            </p:cNvSpPr>
            <p:nvPr/>
          </p:nvSpPr>
          <p:spPr bwMode="auto">
            <a:xfrm flipH="1">
              <a:off x="3042" y="247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7" name="Oval 64"/>
            <p:cNvSpPr>
              <a:spLocks noChangeArrowheads="1"/>
            </p:cNvSpPr>
            <p:nvPr/>
          </p:nvSpPr>
          <p:spPr bwMode="auto">
            <a:xfrm flipH="1">
              <a:off x="3042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8" name="Oval 65"/>
            <p:cNvSpPr>
              <a:spLocks noChangeArrowheads="1"/>
            </p:cNvSpPr>
            <p:nvPr/>
          </p:nvSpPr>
          <p:spPr bwMode="auto">
            <a:xfrm flipH="1">
              <a:off x="3042" y="295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9" name="Oval 66"/>
            <p:cNvSpPr>
              <a:spLocks noChangeArrowheads="1"/>
            </p:cNvSpPr>
            <p:nvPr/>
          </p:nvSpPr>
          <p:spPr bwMode="auto">
            <a:xfrm flipH="1">
              <a:off x="3269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0" name="Oval 67"/>
            <p:cNvSpPr>
              <a:spLocks noChangeArrowheads="1"/>
            </p:cNvSpPr>
            <p:nvPr/>
          </p:nvSpPr>
          <p:spPr bwMode="auto">
            <a:xfrm flipH="1">
              <a:off x="3042" y="271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1" name="Oval 68"/>
            <p:cNvSpPr>
              <a:spLocks noChangeArrowheads="1"/>
            </p:cNvSpPr>
            <p:nvPr/>
          </p:nvSpPr>
          <p:spPr bwMode="auto">
            <a:xfrm flipH="1">
              <a:off x="3042" y="3201"/>
              <a:ext cx="47" cy="46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2" name="Oval 69"/>
            <p:cNvSpPr>
              <a:spLocks noChangeArrowheads="1"/>
            </p:cNvSpPr>
            <p:nvPr/>
          </p:nvSpPr>
          <p:spPr bwMode="auto">
            <a:xfrm flipH="1">
              <a:off x="3042" y="344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3" name="Oval 70"/>
            <p:cNvSpPr>
              <a:spLocks noChangeArrowheads="1"/>
            </p:cNvSpPr>
            <p:nvPr/>
          </p:nvSpPr>
          <p:spPr bwMode="auto">
            <a:xfrm flipH="1">
              <a:off x="3042" y="367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4" name="Oval 71"/>
            <p:cNvSpPr>
              <a:spLocks noChangeArrowheads="1"/>
            </p:cNvSpPr>
            <p:nvPr/>
          </p:nvSpPr>
          <p:spPr bwMode="auto">
            <a:xfrm flipH="1">
              <a:off x="4200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5" name="Oval 72"/>
            <p:cNvSpPr>
              <a:spLocks noChangeArrowheads="1"/>
            </p:cNvSpPr>
            <p:nvPr/>
          </p:nvSpPr>
          <p:spPr bwMode="auto">
            <a:xfrm flipH="1">
              <a:off x="3973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6" name="Oval 73"/>
            <p:cNvSpPr>
              <a:spLocks noChangeArrowheads="1"/>
            </p:cNvSpPr>
            <p:nvPr/>
          </p:nvSpPr>
          <p:spPr bwMode="auto">
            <a:xfrm flipH="1">
              <a:off x="3738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7" name="Oval 74"/>
            <p:cNvSpPr>
              <a:spLocks noChangeArrowheads="1"/>
            </p:cNvSpPr>
            <p:nvPr/>
          </p:nvSpPr>
          <p:spPr bwMode="auto">
            <a:xfrm flipH="1">
              <a:off x="3504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8" name="Oval 75"/>
            <p:cNvSpPr>
              <a:spLocks noChangeArrowheads="1"/>
            </p:cNvSpPr>
            <p:nvPr/>
          </p:nvSpPr>
          <p:spPr bwMode="auto">
            <a:xfrm flipH="1">
              <a:off x="3042" y="199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9" name="Oval 76"/>
            <p:cNvSpPr>
              <a:spLocks noChangeArrowheads="1"/>
            </p:cNvSpPr>
            <p:nvPr/>
          </p:nvSpPr>
          <p:spPr bwMode="auto">
            <a:xfrm flipH="1">
              <a:off x="3042" y="1753"/>
              <a:ext cx="47" cy="46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0" name="Oval 77"/>
            <p:cNvSpPr>
              <a:spLocks noChangeArrowheads="1"/>
            </p:cNvSpPr>
            <p:nvPr/>
          </p:nvSpPr>
          <p:spPr bwMode="auto">
            <a:xfrm flipH="1">
              <a:off x="3042" y="1518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1" name="Oval 78"/>
            <p:cNvSpPr>
              <a:spLocks noChangeArrowheads="1"/>
            </p:cNvSpPr>
            <p:nvPr/>
          </p:nvSpPr>
          <p:spPr bwMode="auto">
            <a:xfrm flipV="1">
              <a:off x="4927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2" name="Oval 79"/>
            <p:cNvSpPr>
              <a:spLocks noChangeArrowheads="1"/>
            </p:cNvSpPr>
            <p:nvPr/>
          </p:nvSpPr>
          <p:spPr bwMode="auto">
            <a:xfrm flipH="1">
              <a:off x="4435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" name="Oval 80"/>
            <p:cNvSpPr>
              <a:spLocks noChangeArrowheads="1"/>
            </p:cNvSpPr>
            <p:nvPr/>
          </p:nvSpPr>
          <p:spPr bwMode="auto">
            <a:xfrm flipH="1">
              <a:off x="3042" y="1267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4" name="Oval 81"/>
            <p:cNvSpPr>
              <a:spLocks noChangeArrowheads="1"/>
            </p:cNvSpPr>
            <p:nvPr/>
          </p:nvSpPr>
          <p:spPr bwMode="auto">
            <a:xfrm flipH="1">
              <a:off x="3042" y="1017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5" name="Oval 82"/>
            <p:cNvSpPr>
              <a:spLocks noChangeArrowheads="1"/>
            </p:cNvSpPr>
            <p:nvPr/>
          </p:nvSpPr>
          <p:spPr bwMode="auto">
            <a:xfrm flipH="1">
              <a:off x="4677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6" name="Line 83"/>
            <p:cNvSpPr>
              <a:spLocks noChangeShapeType="1"/>
            </p:cNvSpPr>
            <p:nvPr/>
          </p:nvSpPr>
          <p:spPr bwMode="auto">
            <a:xfrm>
              <a:off x="3066" y="3694"/>
              <a:ext cx="2346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17" name="Line 84"/>
            <p:cNvSpPr>
              <a:spLocks noChangeShapeType="1"/>
            </p:cNvSpPr>
            <p:nvPr/>
          </p:nvSpPr>
          <p:spPr bwMode="auto">
            <a:xfrm>
              <a:off x="5420" y="3701"/>
              <a:ext cx="0" cy="23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18" name="Line 85"/>
            <p:cNvSpPr>
              <a:spLocks noChangeShapeType="1"/>
            </p:cNvSpPr>
            <p:nvPr/>
          </p:nvSpPr>
          <p:spPr bwMode="auto">
            <a:xfrm>
              <a:off x="3066" y="1533"/>
              <a:ext cx="1173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19" name="Line 86"/>
            <p:cNvSpPr>
              <a:spLocks noChangeShapeType="1"/>
            </p:cNvSpPr>
            <p:nvPr/>
          </p:nvSpPr>
          <p:spPr bwMode="auto">
            <a:xfrm>
              <a:off x="3066" y="3464"/>
              <a:ext cx="704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0" name="Line 88"/>
            <p:cNvSpPr>
              <a:spLocks noChangeShapeType="1"/>
            </p:cNvSpPr>
            <p:nvPr/>
          </p:nvSpPr>
          <p:spPr bwMode="auto">
            <a:xfrm>
              <a:off x="4701" y="2246"/>
              <a:ext cx="0" cy="169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1" name="Line 89"/>
            <p:cNvSpPr>
              <a:spLocks noChangeShapeType="1"/>
            </p:cNvSpPr>
            <p:nvPr/>
          </p:nvSpPr>
          <p:spPr bwMode="auto">
            <a:xfrm>
              <a:off x="3066" y="2981"/>
              <a:ext cx="211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2" name="Oval 90"/>
            <p:cNvSpPr>
              <a:spLocks noChangeArrowheads="1"/>
            </p:cNvSpPr>
            <p:nvPr/>
          </p:nvSpPr>
          <p:spPr bwMode="auto">
            <a:xfrm flipV="1">
              <a:off x="5397" y="3913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3" name="Oval 91"/>
            <p:cNvSpPr>
              <a:spLocks noChangeArrowheads="1"/>
            </p:cNvSpPr>
            <p:nvPr/>
          </p:nvSpPr>
          <p:spPr bwMode="auto">
            <a:xfrm flipV="1">
              <a:off x="5162" y="3905"/>
              <a:ext cx="47" cy="47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7030A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4" name="Line 92"/>
            <p:cNvSpPr>
              <a:spLocks noChangeShapeType="1"/>
            </p:cNvSpPr>
            <p:nvPr/>
          </p:nvSpPr>
          <p:spPr bwMode="auto">
            <a:xfrm>
              <a:off x="5178" y="2989"/>
              <a:ext cx="0" cy="93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5" name="Line 93"/>
            <p:cNvSpPr>
              <a:spLocks noChangeShapeType="1"/>
            </p:cNvSpPr>
            <p:nvPr/>
          </p:nvSpPr>
          <p:spPr bwMode="auto">
            <a:xfrm>
              <a:off x="3066" y="2496"/>
              <a:ext cx="1877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6" name="Line 94"/>
            <p:cNvSpPr>
              <a:spLocks noChangeShapeType="1"/>
            </p:cNvSpPr>
            <p:nvPr/>
          </p:nvSpPr>
          <p:spPr bwMode="auto">
            <a:xfrm>
              <a:off x="4951" y="2504"/>
              <a:ext cx="0" cy="140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7" name="Line 95"/>
            <p:cNvSpPr>
              <a:spLocks noChangeShapeType="1"/>
            </p:cNvSpPr>
            <p:nvPr/>
          </p:nvSpPr>
          <p:spPr bwMode="auto">
            <a:xfrm>
              <a:off x="3066" y="2253"/>
              <a:ext cx="1642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8" name="Line 96"/>
            <p:cNvSpPr>
              <a:spLocks noChangeShapeType="1"/>
            </p:cNvSpPr>
            <p:nvPr/>
          </p:nvSpPr>
          <p:spPr bwMode="auto">
            <a:xfrm>
              <a:off x="3058" y="1032"/>
              <a:ext cx="1408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29" name="Line 97"/>
            <p:cNvSpPr>
              <a:spLocks noChangeShapeType="1"/>
            </p:cNvSpPr>
            <p:nvPr/>
          </p:nvSpPr>
          <p:spPr bwMode="auto">
            <a:xfrm flipH="1" flipV="1">
              <a:off x="4458" y="1025"/>
              <a:ext cx="0" cy="2903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30" name="Line 98"/>
            <p:cNvSpPr>
              <a:spLocks noChangeShapeType="1"/>
            </p:cNvSpPr>
            <p:nvPr/>
          </p:nvSpPr>
          <p:spPr bwMode="auto">
            <a:xfrm>
              <a:off x="4223" y="1533"/>
              <a:ext cx="0" cy="239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31" name="Line 99"/>
            <p:cNvSpPr>
              <a:spLocks noChangeShapeType="1"/>
            </p:cNvSpPr>
            <p:nvPr/>
          </p:nvSpPr>
          <p:spPr bwMode="auto">
            <a:xfrm>
              <a:off x="3066" y="2011"/>
              <a:ext cx="938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32" name="Line 100"/>
            <p:cNvSpPr>
              <a:spLocks noChangeShapeType="1"/>
            </p:cNvSpPr>
            <p:nvPr/>
          </p:nvSpPr>
          <p:spPr bwMode="auto">
            <a:xfrm flipV="1">
              <a:off x="3997" y="2003"/>
              <a:ext cx="0" cy="1925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33" name="Text Box 101"/>
            <p:cNvSpPr txBox="1">
              <a:spLocks noChangeArrowheads="1"/>
            </p:cNvSpPr>
            <p:nvPr/>
          </p:nvSpPr>
          <p:spPr bwMode="auto">
            <a:xfrm>
              <a:off x="2874" y="335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134" name="Text Box 102"/>
            <p:cNvSpPr txBox="1">
              <a:spLocks noChangeArrowheads="1"/>
            </p:cNvSpPr>
            <p:nvPr/>
          </p:nvSpPr>
          <p:spPr bwMode="auto">
            <a:xfrm>
              <a:off x="2887" y="3592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135" name="Text Box 103"/>
            <p:cNvSpPr txBox="1">
              <a:spLocks noChangeArrowheads="1"/>
            </p:cNvSpPr>
            <p:nvPr/>
          </p:nvSpPr>
          <p:spPr bwMode="auto">
            <a:xfrm>
              <a:off x="2887" y="3115"/>
              <a:ext cx="189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136" name="Text Box 104"/>
            <p:cNvSpPr txBox="1">
              <a:spLocks noChangeArrowheads="1"/>
            </p:cNvSpPr>
            <p:nvPr/>
          </p:nvSpPr>
          <p:spPr bwMode="auto">
            <a:xfrm>
              <a:off x="2878" y="2622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137" name="Text Box 105"/>
            <p:cNvSpPr txBox="1">
              <a:spLocks noChangeArrowheads="1"/>
            </p:cNvSpPr>
            <p:nvPr/>
          </p:nvSpPr>
          <p:spPr bwMode="auto">
            <a:xfrm>
              <a:off x="2878" y="2847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138" name="Text Box 106"/>
            <p:cNvSpPr txBox="1">
              <a:spLocks noChangeArrowheads="1"/>
            </p:cNvSpPr>
            <p:nvPr/>
          </p:nvSpPr>
          <p:spPr bwMode="auto">
            <a:xfrm>
              <a:off x="2878" y="190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139" name="Text Box 107"/>
            <p:cNvSpPr txBox="1">
              <a:spLocks noChangeArrowheads="1"/>
            </p:cNvSpPr>
            <p:nvPr/>
          </p:nvSpPr>
          <p:spPr bwMode="auto">
            <a:xfrm>
              <a:off x="2874" y="2142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7</a:t>
              </a:r>
            </a:p>
          </p:txBody>
        </p:sp>
        <p:sp>
          <p:nvSpPr>
            <p:cNvPr id="140" name="Text Box 108"/>
            <p:cNvSpPr txBox="1">
              <a:spLocks noChangeArrowheads="1"/>
            </p:cNvSpPr>
            <p:nvPr/>
          </p:nvSpPr>
          <p:spPr bwMode="auto">
            <a:xfrm>
              <a:off x="2878" y="2380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6</a:t>
              </a:r>
            </a:p>
          </p:txBody>
        </p:sp>
        <p:sp>
          <p:nvSpPr>
            <p:cNvPr id="141" name="Text Box 109"/>
            <p:cNvSpPr txBox="1">
              <a:spLocks noChangeArrowheads="1"/>
            </p:cNvSpPr>
            <p:nvPr/>
          </p:nvSpPr>
          <p:spPr bwMode="auto">
            <a:xfrm>
              <a:off x="2801" y="1433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10</a:t>
              </a:r>
            </a:p>
          </p:txBody>
        </p:sp>
        <p:sp>
          <p:nvSpPr>
            <p:cNvPr id="142" name="Text Box 110"/>
            <p:cNvSpPr txBox="1">
              <a:spLocks noChangeArrowheads="1"/>
            </p:cNvSpPr>
            <p:nvPr/>
          </p:nvSpPr>
          <p:spPr bwMode="auto">
            <a:xfrm>
              <a:off x="2874" y="1665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9</a:t>
              </a:r>
            </a:p>
          </p:txBody>
        </p:sp>
        <p:sp>
          <p:nvSpPr>
            <p:cNvPr id="143" name="Text Box 111"/>
            <p:cNvSpPr txBox="1">
              <a:spLocks noChangeArrowheads="1"/>
            </p:cNvSpPr>
            <p:nvPr/>
          </p:nvSpPr>
          <p:spPr bwMode="auto">
            <a:xfrm>
              <a:off x="2801" y="924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12</a:t>
              </a:r>
            </a:p>
          </p:txBody>
        </p:sp>
        <p:sp>
          <p:nvSpPr>
            <p:cNvPr id="144" name="Text Box 112"/>
            <p:cNvSpPr txBox="1">
              <a:spLocks noChangeArrowheads="1"/>
            </p:cNvSpPr>
            <p:nvPr/>
          </p:nvSpPr>
          <p:spPr bwMode="auto">
            <a:xfrm>
              <a:off x="2816" y="1175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11</a:t>
              </a:r>
            </a:p>
          </p:txBody>
        </p:sp>
        <p:sp>
          <p:nvSpPr>
            <p:cNvPr id="145" name="Text Box 113"/>
            <p:cNvSpPr txBox="1">
              <a:spLocks noChangeArrowheads="1"/>
            </p:cNvSpPr>
            <p:nvPr/>
          </p:nvSpPr>
          <p:spPr bwMode="auto">
            <a:xfrm>
              <a:off x="5553" y="3898"/>
              <a:ext cx="188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x</a:t>
              </a:r>
            </a:p>
          </p:txBody>
        </p:sp>
        <p:sp>
          <p:nvSpPr>
            <p:cNvPr id="146" name="Text Box 114"/>
            <p:cNvSpPr txBox="1">
              <a:spLocks noChangeArrowheads="1"/>
            </p:cNvSpPr>
            <p:nvPr/>
          </p:nvSpPr>
          <p:spPr bwMode="auto">
            <a:xfrm>
              <a:off x="2878" y="688"/>
              <a:ext cx="192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n</a:t>
              </a:r>
            </a:p>
          </p:txBody>
        </p:sp>
        <p:sp>
          <p:nvSpPr>
            <p:cNvPr id="147" name="Text Box 115"/>
            <p:cNvSpPr txBox="1">
              <a:spLocks noChangeArrowheads="1"/>
            </p:cNvSpPr>
            <p:nvPr/>
          </p:nvSpPr>
          <p:spPr bwMode="auto">
            <a:xfrm>
              <a:off x="2845" y="3927"/>
              <a:ext cx="212" cy="2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0</a:t>
              </a:r>
            </a:p>
          </p:txBody>
        </p:sp>
        <p:sp>
          <p:nvSpPr>
            <p:cNvPr id="148" name="Text Box 116"/>
            <p:cNvSpPr txBox="1">
              <a:spLocks noChangeArrowheads="1"/>
            </p:cNvSpPr>
            <p:nvPr/>
          </p:nvSpPr>
          <p:spPr bwMode="auto">
            <a:xfrm>
              <a:off x="3433" y="3936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2</a:t>
              </a:r>
            </a:p>
          </p:txBody>
        </p:sp>
        <p:sp>
          <p:nvSpPr>
            <p:cNvPr id="149" name="Text Box 117"/>
            <p:cNvSpPr txBox="1">
              <a:spLocks noChangeArrowheads="1"/>
            </p:cNvSpPr>
            <p:nvPr/>
          </p:nvSpPr>
          <p:spPr bwMode="auto">
            <a:xfrm>
              <a:off x="3191" y="393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</a:t>
              </a:r>
            </a:p>
          </p:txBody>
        </p:sp>
        <p:sp>
          <p:nvSpPr>
            <p:cNvPr id="150" name="Text Box 118"/>
            <p:cNvSpPr txBox="1">
              <a:spLocks noChangeArrowheads="1"/>
            </p:cNvSpPr>
            <p:nvPr/>
          </p:nvSpPr>
          <p:spPr bwMode="auto">
            <a:xfrm>
              <a:off x="3677" y="3938"/>
              <a:ext cx="190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3</a:t>
              </a:r>
            </a:p>
          </p:txBody>
        </p:sp>
        <p:sp>
          <p:nvSpPr>
            <p:cNvPr id="151" name="Text Box 119"/>
            <p:cNvSpPr txBox="1">
              <a:spLocks noChangeArrowheads="1"/>
            </p:cNvSpPr>
            <p:nvPr/>
          </p:nvSpPr>
          <p:spPr bwMode="auto">
            <a:xfrm>
              <a:off x="4130" y="3938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5</a:t>
              </a:r>
            </a:p>
          </p:txBody>
        </p:sp>
        <p:sp>
          <p:nvSpPr>
            <p:cNvPr id="152" name="Text Box 120"/>
            <p:cNvSpPr txBox="1">
              <a:spLocks noChangeArrowheads="1"/>
            </p:cNvSpPr>
            <p:nvPr/>
          </p:nvSpPr>
          <p:spPr bwMode="auto">
            <a:xfrm>
              <a:off x="3894" y="3945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4</a:t>
              </a:r>
            </a:p>
          </p:txBody>
        </p:sp>
        <p:sp>
          <p:nvSpPr>
            <p:cNvPr id="153" name="Text Box 121"/>
            <p:cNvSpPr txBox="1">
              <a:spLocks noChangeArrowheads="1"/>
            </p:cNvSpPr>
            <p:nvPr/>
          </p:nvSpPr>
          <p:spPr bwMode="auto">
            <a:xfrm>
              <a:off x="4856" y="3931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8</a:t>
              </a:r>
            </a:p>
          </p:txBody>
        </p:sp>
        <p:sp>
          <p:nvSpPr>
            <p:cNvPr id="154" name="Text Box 122"/>
            <p:cNvSpPr txBox="1">
              <a:spLocks noChangeArrowheads="1"/>
            </p:cNvSpPr>
            <p:nvPr/>
          </p:nvSpPr>
          <p:spPr bwMode="auto">
            <a:xfrm>
              <a:off x="4607" y="3937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7</a:t>
              </a:r>
            </a:p>
          </p:txBody>
        </p:sp>
        <p:sp>
          <p:nvSpPr>
            <p:cNvPr id="155" name="Text Box 123"/>
            <p:cNvSpPr txBox="1">
              <a:spLocks noChangeArrowheads="1"/>
            </p:cNvSpPr>
            <p:nvPr/>
          </p:nvSpPr>
          <p:spPr bwMode="auto">
            <a:xfrm>
              <a:off x="4364" y="3937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6</a:t>
              </a:r>
            </a:p>
          </p:txBody>
        </p:sp>
        <p:sp>
          <p:nvSpPr>
            <p:cNvPr id="156" name="Text Box 124"/>
            <p:cNvSpPr txBox="1">
              <a:spLocks noChangeArrowheads="1"/>
            </p:cNvSpPr>
            <p:nvPr/>
          </p:nvSpPr>
          <p:spPr bwMode="auto">
            <a:xfrm>
              <a:off x="5272" y="3929"/>
              <a:ext cx="27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10</a:t>
              </a:r>
            </a:p>
          </p:txBody>
        </p:sp>
        <p:sp>
          <p:nvSpPr>
            <p:cNvPr id="157" name="Text Box 125"/>
            <p:cNvSpPr txBox="1">
              <a:spLocks noChangeArrowheads="1"/>
            </p:cNvSpPr>
            <p:nvPr/>
          </p:nvSpPr>
          <p:spPr bwMode="auto">
            <a:xfrm>
              <a:off x="5092" y="3931"/>
              <a:ext cx="196" cy="23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/>
                <a:t>9</a:t>
              </a:r>
            </a:p>
          </p:txBody>
        </p:sp>
        <p:sp>
          <p:nvSpPr>
            <p:cNvPr id="158" name="Oval 126"/>
            <p:cNvSpPr>
              <a:spLocks noChangeArrowheads="1"/>
            </p:cNvSpPr>
            <p:nvPr/>
          </p:nvSpPr>
          <p:spPr bwMode="auto">
            <a:xfrm flipV="1">
              <a:off x="3981" y="1987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9" name="Oval 127"/>
            <p:cNvSpPr>
              <a:spLocks noChangeArrowheads="1"/>
            </p:cNvSpPr>
            <p:nvPr/>
          </p:nvSpPr>
          <p:spPr bwMode="auto">
            <a:xfrm flipV="1">
              <a:off x="5162" y="295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0" name="Oval 128"/>
            <p:cNvSpPr>
              <a:spLocks noChangeArrowheads="1"/>
            </p:cNvSpPr>
            <p:nvPr/>
          </p:nvSpPr>
          <p:spPr bwMode="auto">
            <a:xfrm flipV="1">
              <a:off x="4677" y="223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1" name="Oval 129"/>
            <p:cNvSpPr>
              <a:spLocks noChangeArrowheads="1"/>
            </p:cNvSpPr>
            <p:nvPr/>
          </p:nvSpPr>
          <p:spPr bwMode="auto">
            <a:xfrm flipV="1">
              <a:off x="4435" y="1017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2" name="Oval 130"/>
            <p:cNvSpPr>
              <a:spLocks noChangeArrowheads="1"/>
            </p:cNvSpPr>
            <p:nvPr/>
          </p:nvSpPr>
          <p:spPr bwMode="auto">
            <a:xfrm flipV="1">
              <a:off x="3738" y="3440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" name="Oval 131"/>
            <p:cNvSpPr>
              <a:spLocks noChangeArrowheads="1"/>
            </p:cNvSpPr>
            <p:nvPr/>
          </p:nvSpPr>
          <p:spPr bwMode="auto">
            <a:xfrm flipV="1">
              <a:off x="5397" y="367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4" name="Oval 132"/>
            <p:cNvSpPr>
              <a:spLocks noChangeArrowheads="1"/>
            </p:cNvSpPr>
            <p:nvPr/>
          </p:nvSpPr>
          <p:spPr bwMode="auto">
            <a:xfrm flipV="1">
              <a:off x="4927" y="2480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5" name="Oval 133"/>
            <p:cNvSpPr>
              <a:spLocks noChangeArrowheads="1"/>
            </p:cNvSpPr>
            <p:nvPr/>
          </p:nvSpPr>
          <p:spPr bwMode="auto">
            <a:xfrm flipV="1">
              <a:off x="4200" y="1518"/>
              <a:ext cx="47" cy="4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6" name="Line 134"/>
            <p:cNvSpPr>
              <a:spLocks noChangeShapeType="1"/>
            </p:cNvSpPr>
            <p:nvPr/>
          </p:nvSpPr>
          <p:spPr bwMode="auto">
            <a:xfrm>
              <a:off x="5420" y="3701"/>
              <a:ext cx="0" cy="235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67" name="Line 136"/>
            <p:cNvSpPr>
              <a:spLocks noChangeShapeType="1"/>
            </p:cNvSpPr>
            <p:nvPr/>
          </p:nvSpPr>
          <p:spPr bwMode="auto">
            <a:xfrm>
              <a:off x="4701" y="2246"/>
              <a:ext cx="0" cy="1690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68" name="Line 137"/>
            <p:cNvSpPr>
              <a:spLocks noChangeShapeType="1"/>
            </p:cNvSpPr>
            <p:nvPr/>
          </p:nvSpPr>
          <p:spPr bwMode="auto">
            <a:xfrm>
              <a:off x="5178" y="2989"/>
              <a:ext cx="0" cy="939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69" name="Line 138"/>
            <p:cNvSpPr>
              <a:spLocks noChangeShapeType="1"/>
            </p:cNvSpPr>
            <p:nvPr/>
          </p:nvSpPr>
          <p:spPr bwMode="auto">
            <a:xfrm>
              <a:off x="4951" y="2504"/>
              <a:ext cx="0" cy="1409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70" name="Line 139"/>
            <p:cNvSpPr>
              <a:spLocks noChangeShapeType="1"/>
            </p:cNvSpPr>
            <p:nvPr/>
          </p:nvSpPr>
          <p:spPr bwMode="auto">
            <a:xfrm flipH="1" flipV="1">
              <a:off x="4458" y="1029"/>
              <a:ext cx="0" cy="2903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71" name="Line 140"/>
            <p:cNvSpPr>
              <a:spLocks noChangeShapeType="1"/>
            </p:cNvSpPr>
            <p:nvPr/>
          </p:nvSpPr>
          <p:spPr bwMode="auto">
            <a:xfrm>
              <a:off x="4223" y="1533"/>
              <a:ext cx="0" cy="2395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72" name="Line 141"/>
            <p:cNvSpPr>
              <a:spLocks noChangeShapeType="1"/>
            </p:cNvSpPr>
            <p:nvPr/>
          </p:nvSpPr>
          <p:spPr bwMode="auto">
            <a:xfrm flipV="1">
              <a:off x="4000" y="2003"/>
              <a:ext cx="0" cy="1925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73" name="Line 142"/>
            <p:cNvSpPr>
              <a:spLocks noChangeShapeType="1"/>
            </p:cNvSpPr>
            <p:nvPr/>
          </p:nvSpPr>
          <p:spPr bwMode="auto">
            <a:xfrm>
              <a:off x="3760" y="3456"/>
              <a:ext cx="0" cy="48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174" name="Line 143"/>
            <p:cNvSpPr>
              <a:spLocks noChangeShapeType="1"/>
            </p:cNvSpPr>
            <p:nvPr/>
          </p:nvSpPr>
          <p:spPr bwMode="auto">
            <a:xfrm>
              <a:off x="3760" y="3456"/>
              <a:ext cx="0" cy="480"/>
            </a:xfrm>
            <a:prstGeom prst="line">
              <a:avLst/>
            </a:prstGeom>
            <a:grpFill/>
            <a:ln w="2857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76" name="TextBox 175"/>
          <p:cNvSpPr txBox="1"/>
          <p:nvPr/>
        </p:nvSpPr>
        <p:spPr>
          <a:xfrm>
            <a:off x="152400" y="2128867"/>
            <a:ext cx="3122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solidFill>
                  <a:srgbClr val="00B050"/>
                </a:solidFill>
              </a:rPr>
              <a:t>b) Biểu đồ đoạn thẳng</a:t>
            </a:r>
            <a:endParaRPr lang="vi-VN" sz="2400">
              <a:solidFill>
                <a:srgbClr val="00B050"/>
              </a:solidFill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75" name="Chevron 17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77" name="Chevron 176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78" name="Pentagon 177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/>
                <a:t>Bài tập</a:t>
              </a:r>
              <a:endParaRPr lang="vi-VN" sz="2800"/>
            </a:p>
          </p:txBody>
        </p:sp>
      </p:grpSp>
    </p:spTree>
    <p:extLst>
      <p:ext uri="{BB962C8B-B14F-4D97-AF65-F5344CB8AC3E}">
        <p14:creationId xmlns:p14="http://schemas.microsoft.com/office/powerpoint/2010/main" val="212224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5" name="Chevron 1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7" name="Pentagon 1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/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Tóm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tắt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kiến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thức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cần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nhớ</a:t>
              </a:r>
              <a:r>
                <a:rPr lang="en-US" sz="2800" dirty="0" smtClean="0">
                  <a:solidFill>
                    <a:srgbClr val="FFFF00"/>
                  </a:solidFill>
                </a:rPr>
                <a:t>: (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Ghi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vào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vở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bài</a:t>
              </a:r>
              <a:r>
                <a:rPr lang="en-US" sz="2800" dirty="0" smtClean="0">
                  <a:solidFill>
                    <a:srgbClr val="FFFF00"/>
                  </a:solidFill>
                </a:rPr>
                <a:t> </a:t>
              </a:r>
              <a:r>
                <a:rPr lang="en-US" sz="2800" dirty="0" err="1" smtClean="0">
                  <a:solidFill>
                    <a:srgbClr val="FFFF00"/>
                  </a:solidFill>
                </a:rPr>
                <a:t>học</a:t>
              </a:r>
              <a:r>
                <a:rPr lang="en-US" sz="2800" dirty="0" smtClean="0">
                  <a:solidFill>
                    <a:srgbClr val="FFFF00"/>
                  </a:solidFill>
                </a:rPr>
                <a:t>)</a:t>
              </a:r>
              <a:endParaRPr lang="vi-VN" sz="2800" dirty="0">
                <a:solidFill>
                  <a:srgbClr val="FFFF00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6200" y="762000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: BIỂU ĐỒ - LUYỆN TẬP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95400"/>
            <a:ext cx="358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1. </a:t>
            </a:r>
            <a:r>
              <a:rPr lang="en-US" sz="2400" dirty="0" err="1">
                <a:solidFill>
                  <a:srgbClr val="3333FF"/>
                </a:solidFill>
              </a:rPr>
              <a:t>Biểu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đồ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đoạn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err="1">
                <a:solidFill>
                  <a:srgbClr val="3333FF"/>
                </a:solidFill>
              </a:rPr>
              <a:t>thẳng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endParaRPr lang="vi-VN" sz="2400" dirty="0">
              <a:solidFill>
                <a:srgbClr val="3333FF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-76200" y="2590800"/>
            <a:ext cx="6751339" cy="4202895"/>
            <a:chOff x="-42861" y="1154668"/>
            <a:chExt cx="10091377" cy="5774132"/>
          </a:xfrm>
        </p:grpSpPr>
        <p:sp>
          <p:nvSpPr>
            <p:cNvPr id="20" name="Text Box 72"/>
            <p:cNvSpPr txBox="1">
              <a:spLocks noChangeArrowheads="1"/>
            </p:cNvSpPr>
            <p:nvPr/>
          </p:nvSpPr>
          <p:spPr bwMode="auto">
            <a:xfrm>
              <a:off x="7953012" y="6421395"/>
              <a:ext cx="2095504" cy="507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err="1">
                  <a:latin typeface="+mn-lt"/>
                  <a:cs typeface="Arial" pitchFamily="34" charset="0"/>
                </a:rPr>
                <a:t>Giá</a:t>
              </a:r>
              <a:r>
                <a:rPr lang="en-US" dirty="0">
                  <a:latin typeface="+mn-lt"/>
                  <a:cs typeface="Arial" pitchFamily="34" charset="0"/>
                </a:rPr>
                <a:t> </a:t>
              </a:r>
              <a:r>
                <a:rPr lang="en-US" dirty="0" err="1">
                  <a:latin typeface="+mn-lt"/>
                  <a:cs typeface="Arial" pitchFamily="34" charset="0"/>
                </a:rPr>
                <a:t>trị</a:t>
              </a:r>
              <a:r>
                <a:rPr lang="en-US" dirty="0">
                  <a:latin typeface="+mn-lt"/>
                  <a:cs typeface="Arial" pitchFamily="34" charset="0"/>
                </a:rPr>
                <a:t> (x)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-42861" y="1154668"/>
              <a:ext cx="9081808" cy="5487682"/>
              <a:chOff x="-42861" y="1154668"/>
              <a:chExt cx="9081808" cy="5487682"/>
            </a:xfrm>
          </p:grpSpPr>
          <p:sp>
            <p:nvSpPr>
              <p:cNvPr id="22" name="Line 35"/>
              <p:cNvSpPr>
                <a:spLocks noChangeShapeType="1"/>
              </p:cNvSpPr>
              <p:nvPr/>
            </p:nvSpPr>
            <p:spPr bwMode="auto">
              <a:xfrm>
                <a:off x="957943" y="6199187"/>
                <a:ext cx="78424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3" name="Line 34"/>
              <p:cNvSpPr>
                <a:spLocks noChangeShapeType="1"/>
              </p:cNvSpPr>
              <p:nvPr/>
            </p:nvSpPr>
            <p:spPr bwMode="auto">
              <a:xfrm flipV="1">
                <a:off x="957944" y="1488468"/>
                <a:ext cx="0" cy="4724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24" name="Text Box 318"/>
              <p:cNvSpPr txBox="1">
                <a:spLocks noChangeArrowheads="1"/>
              </p:cNvSpPr>
              <p:nvPr/>
            </p:nvSpPr>
            <p:spPr bwMode="auto">
              <a:xfrm>
                <a:off x="2269687" y="6235379"/>
                <a:ext cx="653509" cy="4069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latin typeface=".VnTime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25" name="Text Box 320"/>
              <p:cNvSpPr txBox="1">
                <a:spLocks noChangeArrowheads="1"/>
              </p:cNvSpPr>
              <p:nvPr/>
            </p:nvSpPr>
            <p:spPr bwMode="auto">
              <a:xfrm>
                <a:off x="5410802" y="6248400"/>
                <a:ext cx="408087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30</a:t>
                </a:r>
              </a:p>
            </p:txBody>
          </p:sp>
          <p:sp>
            <p:nvSpPr>
              <p:cNvPr id="26" name="Text Box 330"/>
              <p:cNvSpPr txBox="1">
                <a:spLocks noChangeArrowheads="1"/>
              </p:cNvSpPr>
              <p:nvPr/>
            </p:nvSpPr>
            <p:spPr bwMode="auto">
              <a:xfrm>
                <a:off x="6200154" y="6248400"/>
                <a:ext cx="470230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35</a:t>
                </a:r>
              </a:p>
            </p:txBody>
          </p:sp>
          <p:sp>
            <p:nvSpPr>
              <p:cNvPr id="27" name="Text Box 332"/>
              <p:cNvSpPr txBox="1">
                <a:spLocks noChangeArrowheads="1"/>
              </p:cNvSpPr>
              <p:nvPr/>
            </p:nvSpPr>
            <p:spPr bwMode="auto">
              <a:xfrm>
                <a:off x="8502157" y="6281416"/>
                <a:ext cx="536790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50</a:t>
                </a:r>
              </a:p>
            </p:txBody>
          </p:sp>
          <p:sp>
            <p:nvSpPr>
              <p:cNvPr id="28" name="Text Box 333"/>
              <p:cNvSpPr txBox="1">
                <a:spLocks noChangeArrowheads="1"/>
              </p:cNvSpPr>
              <p:nvPr/>
            </p:nvSpPr>
            <p:spPr bwMode="auto">
              <a:xfrm>
                <a:off x="3829439" y="6217443"/>
                <a:ext cx="565522" cy="4069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latin typeface=".VnTime" pitchFamily="34" charset="0"/>
                    <a:cs typeface="Arial" pitchFamily="34" charset="0"/>
                  </a:rPr>
                  <a:t>20</a:t>
                </a:r>
              </a:p>
            </p:txBody>
          </p:sp>
          <p:sp>
            <p:nvSpPr>
              <p:cNvPr id="29" name="Text Box 333"/>
              <p:cNvSpPr txBox="1">
                <a:spLocks noChangeArrowheads="1"/>
              </p:cNvSpPr>
              <p:nvPr/>
            </p:nvSpPr>
            <p:spPr bwMode="auto">
              <a:xfrm>
                <a:off x="6906486" y="6218379"/>
                <a:ext cx="630505" cy="4069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latin typeface=".VnTime" pitchFamily="34" charset="0"/>
                    <a:cs typeface="Arial" pitchFamily="34" charset="0"/>
                  </a:rPr>
                  <a:t>40</a:t>
                </a:r>
              </a:p>
            </p:txBody>
          </p:sp>
          <p:sp>
            <p:nvSpPr>
              <p:cNvPr id="30" name="Text Box 36"/>
              <p:cNvSpPr txBox="1">
                <a:spLocks noChangeArrowheads="1"/>
              </p:cNvSpPr>
              <p:nvPr/>
            </p:nvSpPr>
            <p:spPr bwMode="auto">
              <a:xfrm>
                <a:off x="762000" y="61722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.VnTime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31" name="Text Box 320"/>
              <p:cNvSpPr txBox="1">
                <a:spLocks noChangeArrowheads="1"/>
              </p:cNvSpPr>
              <p:nvPr/>
            </p:nvSpPr>
            <p:spPr bwMode="auto">
              <a:xfrm>
                <a:off x="5029201" y="6248399"/>
                <a:ext cx="453356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28</a:t>
                </a:r>
              </a:p>
            </p:txBody>
          </p:sp>
          <p:sp>
            <p:nvSpPr>
              <p:cNvPr id="32" name="Oval 309"/>
              <p:cNvSpPr>
                <a:spLocks noChangeArrowheads="1"/>
              </p:cNvSpPr>
              <p:nvPr/>
            </p:nvSpPr>
            <p:spPr bwMode="auto">
              <a:xfrm>
                <a:off x="914400" y="6161087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3" name="Oval 311"/>
              <p:cNvSpPr>
                <a:spLocks noChangeArrowheads="1"/>
              </p:cNvSpPr>
              <p:nvPr/>
            </p:nvSpPr>
            <p:spPr bwMode="auto">
              <a:xfrm>
                <a:off x="2462365" y="6170783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4" name="Oval 311"/>
              <p:cNvSpPr>
                <a:spLocks noChangeArrowheads="1"/>
              </p:cNvSpPr>
              <p:nvPr/>
            </p:nvSpPr>
            <p:spPr bwMode="auto">
              <a:xfrm>
                <a:off x="4000889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5" name="Oval 311"/>
              <p:cNvSpPr>
                <a:spLocks noChangeArrowheads="1"/>
              </p:cNvSpPr>
              <p:nvPr/>
            </p:nvSpPr>
            <p:spPr bwMode="auto">
              <a:xfrm>
                <a:off x="5154781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6" name="Oval 311"/>
              <p:cNvSpPr>
                <a:spLocks noChangeArrowheads="1"/>
              </p:cNvSpPr>
              <p:nvPr/>
            </p:nvSpPr>
            <p:spPr bwMode="auto">
              <a:xfrm>
                <a:off x="5539412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7" name="Oval 311"/>
              <p:cNvSpPr>
                <a:spLocks noChangeArrowheads="1"/>
              </p:cNvSpPr>
              <p:nvPr/>
            </p:nvSpPr>
            <p:spPr bwMode="auto">
              <a:xfrm>
                <a:off x="6308673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8" name="Oval 311"/>
              <p:cNvSpPr>
                <a:spLocks noChangeArrowheads="1"/>
              </p:cNvSpPr>
              <p:nvPr/>
            </p:nvSpPr>
            <p:spPr bwMode="auto">
              <a:xfrm>
                <a:off x="7070723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9" name="Oval 311"/>
              <p:cNvSpPr>
                <a:spLocks noChangeArrowheads="1"/>
              </p:cNvSpPr>
              <p:nvPr/>
            </p:nvSpPr>
            <p:spPr bwMode="auto">
              <a:xfrm>
                <a:off x="8620464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0" name="Text Box 310"/>
              <p:cNvSpPr txBox="1">
                <a:spLocks noChangeArrowheads="1"/>
              </p:cNvSpPr>
              <p:nvPr/>
            </p:nvSpPr>
            <p:spPr bwMode="auto">
              <a:xfrm>
                <a:off x="-42861" y="1154668"/>
                <a:ext cx="126206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 err="1">
                    <a:latin typeface="+mn-lt"/>
                    <a:cs typeface="Arial" pitchFamily="34" charset="0"/>
                  </a:rPr>
                  <a:t>Tần</a:t>
                </a:r>
                <a:r>
                  <a:rPr lang="en-US" dirty="0">
                    <a:latin typeface="+mn-lt"/>
                    <a:cs typeface="Arial" pitchFamily="34" charset="0"/>
                  </a:rPr>
                  <a:t> </a:t>
                </a:r>
                <a:r>
                  <a:rPr lang="en-US" dirty="0" err="1">
                    <a:latin typeface="+mn-lt"/>
                    <a:cs typeface="Arial" pitchFamily="34" charset="0"/>
                  </a:rPr>
                  <a:t>số</a:t>
                </a:r>
                <a:r>
                  <a:rPr lang="en-US" dirty="0">
                    <a:latin typeface="+mn-lt"/>
                    <a:cs typeface="Arial" pitchFamily="34" charset="0"/>
                  </a:rPr>
                  <a:t> (n)</a:t>
                </a:r>
              </a:p>
            </p:txBody>
          </p:sp>
          <p:sp>
            <p:nvSpPr>
              <p:cNvPr id="41" name="Text Box 321"/>
              <p:cNvSpPr txBox="1">
                <a:spLocks noChangeArrowheads="1"/>
              </p:cNvSpPr>
              <p:nvPr/>
            </p:nvSpPr>
            <p:spPr bwMode="auto">
              <a:xfrm>
                <a:off x="609600" y="5257800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42" name="Text Box 322"/>
              <p:cNvSpPr txBox="1">
                <a:spLocks noChangeArrowheads="1"/>
              </p:cNvSpPr>
              <p:nvPr/>
            </p:nvSpPr>
            <p:spPr bwMode="auto">
              <a:xfrm>
                <a:off x="609600" y="4476842"/>
                <a:ext cx="3048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43" name="Text Box 323"/>
              <p:cNvSpPr txBox="1">
                <a:spLocks noChangeArrowheads="1"/>
              </p:cNvSpPr>
              <p:nvPr/>
            </p:nvSpPr>
            <p:spPr bwMode="auto">
              <a:xfrm>
                <a:off x="609600" y="3287009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44" name="Text Box 324"/>
              <p:cNvSpPr txBox="1">
                <a:spLocks noChangeArrowheads="1"/>
              </p:cNvSpPr>
              <p:nvPr/>
            </p:nvSpPr>
            <p:spPr bwMode="auto">
              <a:xfrm>
                <a:off x="598537" y="2902377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45" name="Text Box 337"/>
              <p:cNvSpPr txBox="1">
                <a:spLocks noChangeArrowheads="1"/>
              </p:cNvSpPr>
              <p:nvPr/>
            </p:nvSpPr>
            <p:spPr bwMode="auto">
              <a:xfrm>
                <a:off x="533400" y="2131529"/>
                <a:ext cx="4572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46" name="Text Box 322"/>
              <p:cNvSpPr txBox="1">
                <a:spLocks noChangeArrowheads="1"/>
              </p:cNvSpPr>
              <p:nvPr/>
            </p:nvSpPr>
            <p:spPr bwMode="auto">
              <a:xfrm>
                <a:off x="609600" y="3701143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6</a:t>
                </a:r>
              </a:p>
            </p:txBody>
          </p:sp>
          <p:sp>
            <p:nvSpPr>
              <p:cNvPr id="47" name="Text Box 324"/>
              <p:cNvSpPr txBox="1">
                <a:spLocks noChangeArrowheads="1"/>
              </p:cNvSpPr>
              <p:nvPr/>
            </p:nvSpPr>
            <p:spPr bwMode="auto">
              <a:xfrm>
                <a:off x="609600" y="4825531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48" name="Oval 311"/>
              <p:cNvSpPr>
                <a:spLocks noChangeArrowheads="1"/>
              </p:cNvSpPr>
              <p:nvPr/>
            </p:nvSpPr>
            <p:spPr bwMode="auto">
              <a:xfrm>
                <a:off x="914400" y="535622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9" name="Oval 311"/>
              <p:cNvSpPr>
                <a:spLocks noChangeArrowheads="1"/>
              </p:cNvSpPr>
              <p:nvPr/>
            </p:nvSpPr>
            <p:spPr bwMode="auto">
              <a:xfrm>
                <a:off x="914400" y="4587759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0" name="Oval 311"/>
              <p:cNvSpPr>
                <a:spLocks noChangeArrowheads="1"/>
              </p:cNvSpPr>
              <p:nvPr/>
            </p:nvSpPr>
            <p:spPr bwMode="auto">
              <a:xfrm>
                <a:off x="914400" y="3818498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1" name="Oval 311"/>
              <p:cNvSpPr>
                <a:spLocks noChangeArrowheads="1"/>
              </p:cNvSpPr>
              <p:nvPr/>
            </p:nvSpPr>
            <p:spPr bwMode="auto">
              <a:xfrm>
                <a:off x="914400" y="3432265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2" name="Oval 311"/>
              <p:cNvSpPr>
                <a:spLocks noChangeArrowheads="1"/>
              </p:cNvSpPr>
              <p:nvPr/>
            </p:nvSpPr>
            <p:spPr bwMode="auto">
              <a:xfrm>
                <a:off x="914400" y="3049236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" name="Oval 311"/>
              <p:cNvSpPr>
                <a:spLocks noChangeArrowheads="1"/>
              </p:cNvSpPr>
              <p:nvPr/>
            </p:nvSpPr>
            <p:spPr bwMode="auto">
              <a:xfrm>
                <a:off x="914400" y="2286385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4" name="Oval 311"/>
              <p:cNvSpPr>
                <a:spLocks noChangeArrowheads="1"/>
              </p:cNvSpPr>
              <p:nvPr/>
            </p:nvSpPr>
            <p:spPr bwMode="auto">
              <a:xfrm>
                <a:off x="926776" y="49707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flipV="1">
                <a:off x="942331" y="5393519"/>
                <a:ext cx="4288650" cy="803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35" idx="0"/>
              </p:cNvCxnSpPr>
              <p:nvPr/>
            </p:nvCxnSpPr>
            <p:spPr>
              <a:xfrm flipV="1">
                <a:off x="5192881" y="5356220"/>
                <a:ext cx="0" cy="804867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52" idx="2"/>
              </p:cNvCxnSpPr>
              <p:nvPr/>
            </p:nvCxnSpPr>
            <p:spPr>
              <a:xfrm>
                <a:off x="914400" y="3087336"/>
                <a:ext cx="4740038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36" idx="0"/>
              </p:cNvCxnSpPr>
              <p:nvPr/>
            </p:nvCxnSpPr>
            <p:spPr>
              <a:xfrm flipH="1" flipV="1">
                <a:off x="5576256" y="3085733"/>
                <a:ext cx="1256" cy="3075354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51" idx="2"/>
              </p:cNvCxnSpPr>
              <p:nvPr/>
            </p:nvCxnSpPr>
            <p:spPr>
              <a:xfrm>
                <a:off x="914400" y="3470365"/>
                <a:ext cx="5470473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37" idx="0"/>
                <a:endCxn id="65" idx="4"/>
              </p:cNvCxnSpPr>
              <p:nvPr/>
            </p:nvCxnSpPr>
            <p:spPr>
              <a:xfrm flipV="1">
                <a:off x="6346773" y="3499220"/>
                <a:ext cx="5782" cy="2661867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54" idx="2"/>
              </p:cNvCxnSpPr>
              <p:nvPr/>
            </p:nvCxnSpPr>
            <p:spPr>
              <a:xfrm>
                <a:off x="926776" y="5008887"/>
                <a:ext cx="7790285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39" idx="4"/>
              </p:cNvCxnSpPr>
              <p:nvPr/>
            </p:nvCxnSpPr>
            <p:spPr>
              <a:xfrm flipV="1">
                <a:off x="8658564" y="5008889"/>
                <a:ext cx="11426" cy="1228398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311"/>
              <p:cNvSpPr>
                <a:spLocks noChangeArrowheads="1"/>
              </p:cNvSpPr>
              <p:nvPr/>
            </p:nvSpPr>
            <p:spPr bwMode="auto">
              <a:xfrm>
                <a:off x="5130217" y="5354774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64" name="Oval 311"/>
              <p:cNvSpPr>
                <a:spLocks noChangeArrowheads="1"/>
              </p:cNvSpPr>
              <p:nvPr/>
            </p:nvSpPr>
            <p:spPr bwMode="auto">
              <a:xfrm>
                <a:off x="5514848" y="3049236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65" name="Oval 311"/>
              <p:cNvSpPr>
                <a:spLocks noChangeArrowheads="1"/>
              </p:cNvSpPr>
              <p:nvPr/>
            </p:nvSpPr>
            <p:spPr bwMode="auto">
              <a:xfrm>
                <a:off x="6302173" y="3412838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66" name="Oval 311"/>
              <p:cNvSpPr>
                <a:spLocks noChangeArrowheads="1"/>
              </p:cNvSpPr>
              <p:nvPr/>
            </p:nvSpPr>
            <p:spPr bwMode="auto">
              <a:xfrm>
                <a:off x="8608182" y="4970787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cxnSp>
            <p:nvCxnSpPr>
              <p:cNvPr id="67" name="Straight Connector 66"/>
              <p:cNvCxnSpPr>
                <a:endCxn id="66" idx="0"/>
              </p:cNvCxnSpPr>
              <p:nvPr/>
            </p:nvCxnSpPr>
            <p:spPr>
              <a:xfrm flipH="1" flipV="1">
                <a:off x="8658564" y="4970787"/>
                <a:ext cx="5713" cy="1237348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37" idx="0"/>
              </p:cNvCxnSpPr>
              <p:nvPr/>
            </p:nvCxnSpPr>
            <p:spPr>
              <a:xfrm flipV="1">
                <a:off x="6346773" y="3454496"/>
                <a:ext cx="5782" cy="2706591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endCxn id="64" idx="0"/>
              </p:cNvCxnSpPr>
              <p:nvPr/>
            </p:nvCxnSpPr>
            <p:spPr>
              <a:xfrm flipH="1" flipV="1">
                <a:off x="5565230" y="3049236"/>
                <a:ext cx="13967" cy="3149951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V="1">
                <a:off x="5192881" y="5394320"/>
                <a:ext cx="0" cy="804867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Rectangle 9"/>
          <p:cNvSpPr/>
          <p:nvPr/>
        </p:nvSpPr>
        <p:spPr>
          <a:xfrm>
            <a:off x="527944" y="1828800"/>
            <a:ext cx="3794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914400" y="2292350"/>
            <a:ext cx="4551800" cy="1065329"/>
            <a:chOff x="4501205" y="1157870"/>
            <a:chExt cx="4551800" cy="1065329"/>
          </a:xfrm>
        </p:grpSpPr>
        <p:grpSp>
          <p:nvGrpSpPr>
            <p:cNvPr id="72" name="Group 97"/>
            <p:cNvGrpSpPr>
              <a:grpSpLocks/>
            </p:cNvGrpSpPr>
            <p:nvPr/>
          </p:nvGrpSpPr>
          <p:grpSpPr bwMode="auto">
            <a:xfrm>
              <a:off x="4501205" y="1157870"/>
              <a:ext cx="4488057" cy="1060450"/>
              <a:chOff x="9" y="916"/>
              <a:chExt cx="2706" cy="668"/>
            </a:xfrm>
            <a:noFill/>
          </p:grpSpPr>
          <p:sp>
            <p:nvSpPr>
              <p:cNvPr id="83" name="Rectangle 58"/>
              <p:cNvSpPr>
                <a:spLocks noChangeArrowheads="1"/>
              </p:cNvSpPr>
              <p:nvPr/>
            </p:nvSpPr>
            <p:spPr bwMode="auto">
              <a:xfrm>
                <a:off x="9" y="1295"/>
                <a:ext cx="1211" cy="289"/>
              </a:xfrm>
              <a:prstGeom prst="rect">
                <a:avLst/>
              </a:prstGeom>
              <a:grpFill/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r>
                  <a:rPr lang="en-US" sz="20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Tần số ( n)</a:t>
                </a:r>
                <a:endParaRPr lang="en-US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84" name="Rectangle 66"/>
              <p:cNvSpPr>
                <a:spLocks noChangeArrowheads="1"/>
              </p:cNvSpPr>
              <p:nvPr/>
            </p:nvSpPr>
            <p:spPr bwMode="auto">
              <a:xfrm>
                <a:off x="9" y="916"/>
                <a:ext cx="1211" cy="379"/>
              </a:xfrm>
              <a:prstGeom prst="rect">
                <a:avLst/>
              </a:prstGeom>
              <a:grpFill/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r>
                  <a:rPr lang="en-US" sz="20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(x)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5" name="Line 67"/>
              <p:cNvSpPr>
                <a:spLocks noChangeShapeType="1"/>
              </p:cNvSpPr>
              <p:nvPr/>
            </p:nvSpPr>
            <p:spPr bwMode="auto">
              <a:xfrm>
                <a:off x="9" y="916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86" name="Rectangle 54"/>
              <p:cNvSpPr>
                <a:spLocks noChangeArrowheads="1"/>
              </p:cNvSpPr>
              <p:nvPr/>
            </p:nvSpPr>
            <p:spPr bwMode="auto">
              <a:xfrm>
                <a:off x="1990" y="1295"/>
                <a:ext cx="241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87" name="Rectangle 55"/>
              <p:cNvSpPr>
                <a:spLocks noChangeArrowheads="1"/>
              </p:cNvSpPr>
              <p:nvPr/>
            </p:nvSpPr>
            <p:spPr bwMode="auto">
              <a:xfrm>
                <a:off x="1756" y="1295"/>
                <a:ext cx="234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88" name="Rectangle 56"/>
              <p:cNvSpPr>
                <a:spLocks noChangeArrowheads="1"/>
              </p:cNvSpPr>
              <p:nvPr/>
            </p:nvSpPr>
            <p:spPr bwMode="auto">
              <a:xfrm>
                <a:off x="1509" y="1295"/>
                <a:ext cx="247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89" name="Rectangle 57"/>
              <p:cNvSpPr>
                <a:spLocks noChangeArrowheads="1"/>
              </p:cNvSpPr>
              <p:nvPr/>
            </p:nvSpPr>
            <p:spPr bwMode="auto">
              <a:xfrm>
                <a:off x="1220" y="1295"/>
                <a:ext cx="289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0" name="Rectangle 62"/>
              <p:cNvSpPr>
                <a:spLocks noChangeArrowheads="1"/>
              </p:cNvSpPr>
              <p:nvPr/>
            </p:nvSpPr>
            <p:spPr bwMode="auto">
              <a:xfrm>
                <a:off x="1990" y="916"/>
                <a:ext cx="241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1" name="Rectangle 63"/>
              <p:cNvSpPr>
                <a:spLocks noChangeArrowheads="1"/>
              </p:cNvSpPr>
              <p:nvPr/>
            </p:nvSpPr>
            <p:spPr bwMode="auto">
              <a:xfrm>
                <a:off x="1756" y="916"/>
                <a:ext cx="234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2" name="Rectangle 64"/>
              <p:cNvSpPr>
                <a:spLocks noChangeArrowheads="1"/>
              </p:cNvSpPr>
              <p:nvPr/>
            </p:nvSpPr>
            <p:spPr bwMode="auto">
              <a:xfrm>
                <a:off x="1509" y="916"/>
                <a:ext cx="247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3" name="Rectangle 65"/>
              <p:cNvSpPr>
                <a:spLocks noChangeArrowheads="1"/>
              </p:cNvSpPr>
              <p:nvPr/>
            </p:nvSpPr>
            <p:spPr bwMode="auto">
              <a:xfrm>
                <a:off x="1220" y="916"/>
                <a:ext cx="289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94" name="Line 68"/>
              <p:cNvSpPr>
                <a:spLocks noChangeShapeType="1"/>
              </p:cNvSpPr>
              <p:nvPr/>
            </p:nvSpPr>
            <p:spPr bwMode="auto">
              <a:xfrm>
                <a:off x="9" y="1584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95" name="Line 70"/>
              <p:cNvSpPr>
                <a:spLocks noChangeShapeType="1"/>
              </p:cNvSpPr>
              <p:nvPr/>
            </p:nvSpPr>
            <p:spPr bwMode="auto">
              <a:xfrm>
                <a:off x="2715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96" name="Line 71"/>
              <p:cNvSpPr>
                <a:spLocks noChangeShapeType="1"/>
              </p:cNvSpPr>
              <p:nvPr/>
            </p:nvSpPr>
            <p:spPr bwMode="auto">
              <a:xfrm>
                <a:off x="9" y="1295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97" name="Line 72"/>
              <p:cNvSpPr>
                <a:spLocks noChangeShapeType="1"/>
              </p:cNvSpPr>
              <p:nvPr/>
            </p:nvSpPr>
            <p:spPr bwMode="auto">
              <a:xfrm>
                <a:off x="1220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98" name="Line 74"/>
              <p:cNvSpPr>
                <a:spLocks noChangeShapeType="1"/>
              </p:cNvSpPr>
              <p:nvPr/>
            </p:nvSpPr>
            <p:spPr bwMode="auto">
              <a:xfrm>
                <a:off x="1756" y="916"/>
                <a:ext cx="0" cy="66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99" name="Line 76"/>
              <p:cNvSpPr>
                <a:spLocks noChangeShapeType="1"/>
              </p:cNvSpPr>
              <p:nvPr/>
            </p:nvSpPr>
            <p:spPr bwMode="auto">
              <a:xfrm>
                <a:off x="2231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6477000" y="1279639"/>
              <a:ext cx="1680034" cy="936285"/>
              <a:chOff x="2554282" y="1335365"/>
              <a:chExt cx="1680034" cy="936285"/>
            </a:xfrm>
          </p:grpSpPr>
          <p:sp>
            <p:nvSpPr>
              <p:cNvPr id="75" name="TextBox 74"/>
              <p:cNvSpPr txBox="1"/>
              <p:nvPr/>
            </p:nvSpPr>
            <p:spPr>
              <a:xfrm>
                <a:off x="2554282" y="1371600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28</a:t>
                </a:r>
                <a:endParaRPr 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991719" y="1335365"/>
                <a:ext cx="4154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</a:t>
                </a:r>
                <a:endParaRPr 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3406475" y="1335365"/>
                <a:ext cx="4411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</a:t>
                </a:r>
                <a:endParaRPr lang="vi-VN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3793170" y="1335365"/>
                <a:ext cx="4411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:endParaRPr lang="vi-VN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623211" y="1840468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sz="200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3023405" y="187154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vi-VN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3473000" y="1841645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endParaRPr lang="vi-VN" sz="200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3861297" y="1828800"/>
                <a:ext cx="3129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vi-VN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8153400" y="1823089"/>
              <a:ext cx="8996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= 20</a:t>
              </a:r>
              <a:endParaRPr lang="vi-VN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866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5" name="Chevron 1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7" name="Pentagon 1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Tóm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tắt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kiến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thức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cần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nhớ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: (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Ghi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vào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vở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bài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học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)</a:t>
              </a:r>
              <a:endPara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6200" y="762000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: BIỂU ĐỒ - LUYỆN TẬP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295400"/>
            <a:ext cx="358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1.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Biểu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đồ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đoạn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thẳng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endParaRPr kumimoji="0" lang="vi-VN" sz="24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1366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2. </a:t>
            </a:r>
            <a:r>
              <a:rPr lang="en-US" sz="2400" dirty="0" err="1">
                <a:solidFill>
                  <a:srgbClr val="3333FF"/>
                </a:solidFill>
              </a:rPr>
              <a:t>Chú</a:t>
            </a:r>
            <a:r>
              <a:rPr lang="en-US" sz="2400" dirty="0">
                <a:solidFill>
                  <a:srgbClr val="3333FF"/>
                </a:solidFill>
              </a:rPr>
              <a:t> ý </a:t>
            </a:r>
            <a:endParaRPr lang="vi-VN" sz="2400" dirty="0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286000"/>
            <a:ext cx="18517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/13, 14 </a:t>
            </a:r>
            <a:endParaRPr lang="vi-VN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69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15" name="Chevron 1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" name="Chevron 1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7" name="Pentagon 1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</a:t>
              </a: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LUYỆN</a:t>
              </a:r>
              <a:r>
                <a:rPr kumimoji="0" lang="en-US" sz="2800" b="0" i="0" u="none" strike="noStrike" kern="1200" cap="none" spc="0" normalizeH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Georgia"/>
                  <a:ea typeface="+mn-ea"/>
                  <a:cs typeface="+mn-cs"/>
                </a:rPr>
                <a:t> TẬP</a:t>
              </a:r>
              <a:endPara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6200" y="762000"/>
            <a:ext cx="44958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HS </a:t>
            </a:r>
            <a:r>
              <a:rPr kumimoji="0" lang="en-US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làm</a:t>
            </a:r>
            <a:r>
              <a:rPr kumimoji="0" lang="en-US" alt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alt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alt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11, 12 SGK/14. 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95400"/>
            <a:ext cx="3581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 smtClean="0">
                <a:solidFill>
                  <a:srgbClr val="3333FF"/>
                </a:solidFill>
                <a:latin typeface="Georgia"/>
              </a:rPr>
              <a:t>Dặn</a:t>
            </a:r>
            <a:r>
              <a:rPr lang="en-US" sz="2400" dirty="0" smtClean="0">
                <a:solidFill>
                  <a:srgbClr val="3333FF"/>
                </a:solidFill>
                <a:latin typeface="Georgia"/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  <a:latin typeface="Georgia"/>
              </a:rPr>
              <a:t>dò</a:t>
            </a:r>
            <a:r>
              <a:rPr lang="en-US" sz="2400" dirty="0" smtClean="0">
                <a:solidFill>
                  <a:srgbClr val="3333FF"/>
                </a:solidFill>
                <a:latin typeface="Georgia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endParaRPr kumimoji="0" lang="vi-VN" sz="24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844013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srgbClr val="3333FF"/>
                </a:solidFill>
              </a:rPr>
              <a:t>Rèn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luyện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cách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vẽ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biểu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đồ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đoạn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thẳng</a:t>
            </a:r>
            <a:r>
              <a:rPr lang="en-US" sz="2400" dirty="0" smtClean="0">
                <a:solidFill>
                  <a:srgbClr val="3333FF"/>
                </a:solidFill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srgbClr val="3333FF"/>
                </a:solidFill>
              </a:rPr>
              <a:t>Chụp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hình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bài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tập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đã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làm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nộp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cho</a:t>
            </a:r>
            <a:r>
              <a:rPr lang="en-US" sz="2400" dirty="0" smtClean="0">
                <a:solidFill>
                  <a:srgbClr val="3333FF"/>
                </a:solidFill>
              </a:rPr>
              <a:t> GV </a:t>
            </a:r>
            <a:r>
              <a:rPr lang="en-US" sz="2400" dirty="0" err="1" smtClean="0">
                <a:solidFill>
                  <a:srgbClr val="3333FF"/>
                </a:solidFill>
              </a:rPr>
              <a:t>để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lấy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điểm</a:t>
            </a:r>
            <a:r>
              <a:rPr lang="en-US" sz="2400" dirty="0" smtClean="0">
                <a:solidFill>
                  <a:srgbClr val="3333FF"/>
                </a:solidFill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en-US" sz="2400" dirty="0" err="1" smtClean="0">
                <a:solidFill>
                  <a:srgbClr val="3333FF"/>
                </a:solidFill>
              </a:rPr>
              <a:t>Có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thắc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gì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thêm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gọi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điện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thoại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cho</a:t>
            </a:r>
            <a:r>
              <a:rPr lang="en-US" sz="2400" dirty="0" smtClean="0">
                <a:solidFill>
                  <a:srgbClr val="3333FF"/>
                </a:solidFill>
              </a:rPr>
              <a:t> GV </a:t>
            </a:r>
            <a:r>
              <a:rPr lang="en-US" sz="2400" dirty="0" err="1" smtClean="0">
                <a:solidFill>
                  <a:srgbClr val="3333FF"/>
                </a:solidFill>
              </a:rPr>
              <a:t>hoặc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để</a:t>
            </a: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en-US" sz="2400" dirty="0" err="1" smtClean="0">
                <a:solidFill>
                  <a:srgbClr val="3333FF"/>
                </a:solidFill>
              </a:rPr>
              <a:t>lại</a:t>
            </a:r>
            <a:r>
              <a:rPr lang="en-US" sz="2400" dirty="0" smtClean="0">
                <a:solidFill>
                  <a:srgbClr val="3333FF"/>
                </a:solidFill>
              </a:rPr>
              <a:t> tin </a:t>
            </a:r>
            <a:r>
              <a:rPr lang="en-US" sz="2400" dirty="0" err="1" smtClean="0">
                <a:solidFill>
                  <a:srgbClr val="3333FF"/>
                </a:solidFill>
              </a:rPr>
              <a:t>nhắn</a:t>
            </a:r>
            <a:r>
              <a:rPr lang="en-US" sz="2400" dirty="0" smtClean="0">
                <a:solidFill>
                  <a:srgbClr val="3333FF"/>
                </a:solidFill>
              </a:rPr>
              <a:t>.</a:t>
            </a:r>
            <a:endParaRPr lang="vi-VN" sz="24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8" descr="rosecor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-152400"/>
            <a:ext cx="7696200" cy="618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18" descr="rosecorn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6588"/>
            <a:ext cx="8439150" cy="642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8"/>
          <p:cNvSpPr txBox="1">
            <a:spLocks noChangeArrowheads="1"/>
          </p:cNvSpPr>
          <p:nvPr/>
        </p:nvSpPr>
        <p:spPr bwMode="auto">
          <a:xfrm>
            <a:off x="1765300" y="661988"/>
            <a:ext cx="15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en-US" sz="24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1149350" y="2819400"/>
            <a:ext cx="6623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b="1" i="1">
                <a:solidFill>
                  <a:srgbClr val="FF0000"/>
                </a:solidFill>
                <a:latin typeface="Times New Roman" panose="02020603050405020304" pitchFamily="18" charset="0"/>
              </a:rPr>
              <a:t>Chúc các em chăm ngoan - học giỏi !</a:t>
            </a:r>
          </a:p>
        </p:txBody>
      </p:sp>
      <p:pic>
        <p:nvPicPr>
          <p:cNvPr id="22534" name="Picture 7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200150"/>
            <a:ext cx="14859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7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400550"/>
            <a:ext cx="14859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7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00150"/>
            <a:ext cx="14859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7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76750"/>
            <a:ext cx="14859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7" descr="Picture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4476750"/>
            <a:ext cx="14859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2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68"/>
          <p:cNvSpPr>
            <a:spLocks noChangeArrowheads="1"/>
          </p:cNvSpPr>
          <p:nvPr/>
        </p:nvSpPr>
        <p:spPr bwMode="auto">
          <a:xfrm>
            <a:off x="6763544" y="2390775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" name="Oval 58"/>
          <p:cNvSpPr>
            <a:spLocks noChangeArrowheads="1"/>
          </p:cNvSpPr>
          <p:nvPr/>
        </p:nvSpPr>
        <p:spPr bwMode="auto">
          <a:xfrm>
            <a:off x="6096000" y="2391569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" name="Oval 57"/>
          <p:cNvSpPr>
            <a:spLocks noChangeArrowheads="1"/>
          </p:cNvSpPr>
          <p:nvPr/>
        </p:nvSpPr>
        <p:spPr bwMode="auto">
          <a:xfrm>
            <a:off x="5486400" y="2390775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" name="Oval 65"/>
          <p:cNvSpPr>
            <a:spLocks noChangeArrowheads="1"/>
          </p:cNvSpPr>
          <p:nvPr/>
        </p:nvSpPr>
        <p:spPr bwMode="auto">
          <a:xfrm>
            <a:off x="4876800" y="2390775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3" name="Oval 64"/>
          <p:cNvSpPr>
            <a:spLocks noChangeArrowheads="1"/>
          </p:cNvSpPr>
          <p:nvPr/>
        </p:nvSpPr>
        <p:spPr bwMode="auto">
          <a:xfrm>
            <a:off x="4229100" y="2382838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4" name="Oval 56"/>
          <p:cNvSpPr>
            <a:spLocks noChangeArrowheads="1"/>
          </p:cNvSpPr>
          <p:nvPr/>
        </p:nvSpPr>
        <p:spPr bwMode="auto">
          <a:xfrm>
            <a:off x="3581400" y="2382838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" name="Oval 67"/>
          <p:cNvSpPr>
            <a:spLocks noChangeArrowheads="1"/>
          </p:cNvSpPr>
          <p:nvPr/>
        </p:nvSpPr>
        <p:spPr bwMode="auto">
          <a:xfrm>
            <a:off x="2943226" y="2391569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6" name="Oval 63"/>
          <p:cNvSpPr>
            <a:spLocks noChangeArrowheads="1"/>
          </p:cNvSpPr>
          <p:nvPr/>
        </p:nvSpPr>
        <p:spPr bwMode="auto">
          <a:xfrm>
            <a:off x="2330450" y="2409032"/>
            <a:ext cx="457200" cy="4397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" name="Oval 66"/>
          <p:cNvSpPr>
            <a:spLocks noChangeArrowheads="1"/>
          </p:cNvSpPr>
          <p:nvPr/>
        </p:nvSpPr>
        <p:spPr bwMode="auto">
          <a:xfrm>
            <a:off x="1676400" y="2391569"/>
            <a:ext cx="457200" cy="4572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" name="Oval 62"/>
          <p:cNvSpPr>
            <a:spLocks noChangeArrowheads="1"/>
          </p:cNvSpPr>
          <p:nvPr/>
        </p:nvSpPr>
        <p:spPr bwMode="auto">
          <a:xfrm>
            <a:off x="1047750" y="2409032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" name="Oval 61"/>
          <p:cNvSpPr>
            <a:spLocks noChangeArrowheads="1"/>
          </p:cNvSpPr>
          <p:nvPr/>
        </p:nvSpPr>
        <p:spPr bwMode="auto">
          <a:xfrm>
            <a:off x="6759575" y="1879600"/>
            <a:ext cx="465138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" name="Oval 55"/>
          <p:cNvSpPr>
            <a:spLocks noChangeArrowheads="1"/>
          </p:cNvSpPr>
          <p:nvPr/>
        </p:nvSpPr>
        <p:spPr bwMode="auto">
          <a:xfrm>
            <a:off x="612775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1" name="Oval 54"/>
          <p:cNvSpPr>
            <a:spLocks noChangeArrowheads="1"/>
          </p:cNvSpPr>
          <p:nvPr/>
        </p:nvSpPr>
        <p:spPr bwMode="auto">
          <a:xfrm>
            <a:off x="548640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" name="Oval 50"/>
          <p:cNvSpPr>
            <a:spLocks noChangeArrowheads="1"/>
          </p:cNvSpPr>
          <p:nvPr/>
        </p:nvSpPr>
        <p:spPr bwMode="auto">
          <a:xfrm>
            <a:off x="4876800" y="1879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3" name="Oval 60"/>
          <p:cNvSpPr>
            <a:spLocks noChangeArrowheads="1"/>
          </p:cNvSpPr>
          <p:nvPr/>
        </p:nvSpPr>
        <p:spPr bwMode="auto">
          <a:xfrm>
            <a:off x="4229100" y="1879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4" name="Oval 53"/>
          <p:cNvSpPr>
            <a:spLocks noChangeArrowheads="1"/>
          </p:cNvSpPr>
          <p:nvPr/>
        </p:nvSpPr>
        <p:spPr bwMode="auto">
          <a:xfrm>
            <a:off x="3617913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5" name="Oval 48"/>
          <p:cNvSpPr>
            <a:spLocks noChangeArrowheads="1"/>
          </p:cNvSpPr>
          <p:nvPr/>
        </p:nvSpPr>
        <p:spPr bwMode="auto">
          <a:xfrm>
            <a:off x="2343150" y="1879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6" name="Oval 51"/>
          <p:cNvSpPr>
            <a:spLocks noChangeArrowheads="1"/>
          </p:cNvSpPr>
          <p:nvPr/>
        </p:nvSpPr>
        <p:spPr bwMode="auto">
          <a:xfrm>
            <a:off x="1676400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7" name="Oval 49"/>
          <p:cNvSpPr>
            <a:spLocks noChangeArrowheads="1"/>
          </p:cNvSpPr>
          <p:nvPr/>
        </p:nvSpPr>
        <p:spPr bwMode="auto">
          <a:xfrm>
            <a:off x="1047750" y="18796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8" name="Oval 52"/>
          <p:cNvSpPr>
            <a:spLocks noChangeArrowheads="1"/>
          </p:cNvSpPr>
          <p:nvPr/>
        </p:nvSpPr>
        <p:spPr bwMode="auto">
          <a:xfrm>
            <a:off x="2943226" y="1879600"/>
            <a:ext cx="457200" cy="457200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8944690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KIỂM TRA BÀI CŨ</a:t>
              </a:r>
              <a:endParaRPr lang="vi-V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838200" y="1828800"/>
            <a:ext cx="6705600" cy="106680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152400" y="3043237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2400" y="3500437"/>
            <a:ext cx="487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Bài giải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1400175" y="3962400"/>
            <a:ext cx="7010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1371600" y="4352925"/>
            <a:ext cx="220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3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014878"/>
              </p:ext>
            </p:extLst>
          </p:nvPr>
        </p:nvGraphicFramePr>
        <p:xfrm>
          <a:off x="533400" y="5029200"/>
          <a:ext cx="8229600" cy="1295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893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2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9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(x)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 số (n</a:t>
                      </a: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7" name="Rectangle 39"/>
          <p:cNvSpPr>
            <a:spLocks noChangeArrowheads="1"/>
          </p:cNvSpPr>
          <p:nvPr/>
        </p:nvSpPr>
        <p:spPr bwMode="auto">
          <a:xfrm>
            <a:off x="27432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28</a:t>
            </a:r>
          </a:p>
        </p:txBody>
      </p:sp>
      <p:sp>
        <p:nvSpPr>
          <p:cNvPr id="38" name="Rectangle 40"/>
          <p:cNvSpPr>
            <a:spLocks noChangeArrowheads="1"/>
          </p:cNvSpPr>
          <p:nvPr/>
        </p:nvSpPr>
        <p:spPr bwMode="auto">
          <a:xfrm>
            <a:off x="38862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39" name="Rectangle 41"/>
          <p:cNvSpPr>
            <a:spLocks noChangeArrowheads="1"/>
          </p:cNvSpPr>
          <p:nvPr/>
        </p:nvSpPr>
        <p:spPr bwMode="auto">
          <a:xfrm>
            <a:off x="7467600" y="5715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N=20</a:t>
            </a:r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51816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41" name="Rectangle 43"/>
          <p:cNvSpPr>
            <a:spLocks noChangeArrowheads="1"/>
          </p:cNvSpPr>
          <p:nvPr/>
        </p:nvSpPr>
        <p:spPr bwMode="auto">
          <a:xfrm>
            <a:off x="64770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2743200" y="57150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3" name="Rectangle 45"/>
          <p:cNvSpPr>
            <a:spLocks noChangeArrowheads="1"/>
          </p:cNvSpPr>
          <p:nvPr/>
        </p:nvSpPr>
        <p:spPr bwMode="auto">
          <a:xfrm>
            <a:off x="38862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44" name="Rectangle 46"/>
          <p:cNvSpPr>
            <a:spLocks noChangeArrowheads="1"/>
          </p:cNvSpPr>
          <p:nvPr/>
        </p:nvSpPr>
        <p:spPr bwMode="auto">
          <a:xfrm>
            <a:off x="51816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35</a:t>
            </a:r>
          </a:p>
        </p:txBody>
      </p:sp>
      <p:sp>
        <p:nvSpPr>
          <p:cNvPr id="45" name="Rectangle 47"/>
          <p:cNvSpPr>
            <a:spLocks noChangeArrowheads="1"/>
          </p:cNvSpPr>
          <p:nvPr/>
        </p:nvSpPr>
        <p:spPr bwMode="auto">
          <a:xfrm>
            <a:off x="6477000" y="5105400"/>
            <a:ext cx="457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50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956608"/>
            <a:ext cx="8458200" cy="189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30     28    </a:t>
            </a: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35    28     30     30    35 </a:t>
            </a: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35 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    </a:t>
            </a:r>
            <a:r>
              <a:rPr lang="en-US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30     35   </a:t>
            </a:r>
            <a:r>
              <a:rPr lang="en-US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35     30     30    50</a:t>
            </a:r>
            <a:endParaRPr lang="en-US" sz="2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98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mph" presetSubtype="2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000"/>
                            </p:stCondLst>
                            <p:childTnLst>
                              <p:par>
                                <p:cTn id="16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0"/>
                            </p:stCondLst>
                            <p:childTnLst>
                              <p:par>
                                <p:cTn id="17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000"/>
                            </p:stCondLst>
                            <p:childTnLst>
                              <p:par>
                                <p:cTn id="18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mph" presetSubtype="2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000"/>
                            </p:stCondLst>
                            <p:childTnLst>
                              <p:par>
                                <p:cTn id="213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3" grpId="1"/>
      <p:bldP spid="44" grpId="0"/>
      <p:bldP spid="44" grpId="1"/>
      <p:bldP spid="45" grpId="0"/>
      <p:bldP spid="45" grpId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78970"/>
            <a:ext cx="8229600" cy="1066800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tế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rất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loại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đồ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</a:rPr>
              <a:t>:</a:t>
            </a:r>
            <a:endParaRPr lang="vi-VN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8" name="Rectangle 7"/>
          <p:cNvSpPr/>
          <p:nvPr/>
        </p:nvSpPr>
        <p:spPr>
          <a:xfrm>
            <a:off x="76200" y="81290"/>
            <a:ext cx="822935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 THIỆU BÀI MỚI : </a:t>
            </a:r>
            <a:r>
              <a:rPr lang="en-US" alt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BIỂU </a:t>
            </a:r>
            <a:r>
              <a:rPr lang="en-US" alt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- LUYỆN TẬP</a:t>
            </a:r>
          </a:p>
          <a:p>
            <a:pPr algn="ctr"/>
            <a:endParaRPr lang="vi-VN" sz="2800" dirty="0">
              <a:solidFill>
                <a:schemeClr val="bg1"/>
              </a:solidFill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-37310" y="1540668"/>
            <a:ext cx="4101925" cy="2345532"/>
            <a:chOff x="-37310" y="1312068"/>
            <a:chExt cx="4101925" cy="2345532"/>
          </a:xfrm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-37310" y="3276600"/>
              <a:ext cx="3886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hộp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nhật</a:t>
              </a:r>
              <a:endPara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47858339"/>
                </p:ext>
              </p:extLst>
            </p:nvPr>
          </p:nvGraphicFramePr>
          <p:xfrm>
            <a:off x="381000" y="1312068"/>
            <a:ext cx="3683615" cy="1888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6" name="Chart" r:id="rId3" imgW="7619823" imgH="5083803" progId="MSGraph.Chart.8">
                    <p:embed followColorScheme="full"/>
                  </p:oleObj>
                </mc:Choice>
                <mc:Fallback>
                  <p:oleObj name="Chart" r:id="rId3" imgW="7619823" imgH="5083803" progId="MSGraph.Chart.8">
                    <p:embed followColorScheme="full"/>
                    <p:pic>
                      <p:nvPicPr>
                        <p:cNvPr id="0" name="Picture 2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1312068"/>
                          <a:ext cx="3683615" cy="18883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9" name="Group 108"/>
          <p:cNvGrpSpPr/>
          <p:nvPr/>
        </p:nvGrpSpPr>
        <p:grpSpPr>
          <a:xfrm>
            <a:off x="4758615" y="1243120"/>
            <a:ext cx="3394785" cy="2414480"/>
            <a:chOff x="4758615" y="1243120"/>
            <a:chExt cx="3394785" cy="2414480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4758615" y="3200400"/>
              <a:ext cx="308998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3200" dirty="0">
                  <a:solidFill>
                    <a:srgbClr val="002060"/>
                  </a:solidFill>
                  <a:latin typeface="Times New Roman" pitchFamily="18" charset="0"/>
                </a:rPr>
                <a:t>        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quạt</a:t>
              </a:r>
              <a:endPara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3" name="Picture 7" descr="1301200916011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3505" y="1243120"/>
              <a:ext cx="2399895" cy="1881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1" name="Group 110"/>
          <p:cNvGrpSpPr/>
          <p:nvPr/>
        </p:nvGrpSpPr>
        <p:grpSpPr>
          <a:xfrm>
            <a:off x="4419600" y="4021808"/>
            <a:ext cx="4616601" cy="2683792"/>
            <a:chOff x="4451199" y="4021808"/>
            <a:chExt cx="4616601" cy="2683792"/>
          </a:xfrm>
        </p:grpSpPr>
        <p:sp>
          <p:nvSpPr>
            <p:cNvPr id="60" name="Rectangle 103"/>
            <p:cNvSpPr>
              <a:spLocks noChangeArrowheads="1"/>
            </p:cNvSpPr>
            <p:nvPr/>
          </p:nvSpPr>
          <p:spPr bwMode="auto">
            <a:xfrm>
              <a:off x="4799935" y="6324600"/>
              <a:ext cx="38862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       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nhật</a:t>
              </a:r>
              <a:endPara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4451199" y="4021808"/>
              <a:ext cx="4616601" cy="2683792"/>
              <a:chOff x="4267816" y="3954025"/>
              <a:chExt cx="4616601" cy="2683792"/>
            </a:xfrm>
          </p:grpSpPr>
          <p:sp>
            <p:nvSpPr>
              <p:cNvPr id="77" name="Text Box 116"/>
              <p:cNvSpPr txBox="1">
                <a:spLocks noChangeArrowheads="1"/>
              </p:cNvSpPr>
              <p:nvPr/>
            </p:nvSpPr>
            <p:spPr bwMode="auto">
              <a:xfrm>
                <a:off x="4810805" y="5867400"/>
                <a:ext cx="4073612" cy="3768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/>
                  <a:t> 1995   1996     1997   1998               </a:t>
                </a:r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4267816" y="3954025"/>
                <a:ext cx="4423891" cy="2683792"/>
                <a:chOff x="4267816" y="3954025"/>
                <a:chExt cx="4423891" cy="2683792"/>
              </a:xfrm>
            </p:grpSpPr>
            <p:sp>
              <p:nvSpPr>
                <p:cNvPr id="78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4267816" y="4114601"/>
                  <a:ext cx="445551" cy="2523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20</a:t>
                  </a:r>
                </a:p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15</a:t>
                  </a:r>
                </a:p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10</a:t>
                  </a:r>
                </a:p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 5  </a:t>
                  </a:r>
                </a:p>
                <a:p>
                  <a:pPr eaLnBrk="1" hangingPunct="1">
                    <a:spcBef>
                      <a:spcPct val="50000"/>
                    </a:spcBef>
                  </a:pPr>
                  <a:endParaRPr lang="en-US" sz="100"/>
                </a:p>
                <a:p>
                  <a:pPr eaLnBrk="1" hangingPunct="1">
                    <a:spcBef>
                      <a:spcPct val="50000"/>
                    </a:spcBef>
                  </a:pPr>
                  <a:endParaRPr lang="en-US"/>
                </a:p>
                <a:p>
                  <a:pPr eaLnBrk="1" hangingPunct="1">
                    <a:spcBef>
                      <a:spcPct val="50000"/>
                    </a:spcBef>
                  </a:pPr>
                  <a:r>
                    <a:rPr lang="en-US"/>
                    <a:t>  </a:t>
                  </a:r>
                </a:p>
              </p:txBody>
            </p:sp>
            <p:grpSp>
              <p:nvGrpSpPr>
                <p:cNvPr id="91" name="Group 90"/>
                <p:cNvGrpSpPr/>
                <p:nvPr/>
              </p:nvGrpSpPr>
              <p:grpSpPr>
                <a:xfrm>
                  <a:off x="4419600" y="3954025"/>
                  <a:ext cx="4272107" cy="2218175"/>
                  <a:chOff x="4419600" y="3954025"/>
                  <a:chExt cx="4272107" cy="2218175"/>
                </a:xfrm>
              </p:grpSpPr>
              <p:grpSp>
                <p:nvGrpSpPr>
                  <p:cNvPr id="76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4490795" y="3954025"/>
                    <a:ext cx="4200912" cy="2008872"/>
                    <a:chOff x="1803" y="3060"/>
                    <a:chExt cx="9180" cy="5940"/>
                  </a:xfrm>
                </p:grpSpPr>
                <p:sp>
                  <p:nvSpPr>
                    <p:cNvPr id="79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03" y="8637"/>
                      <a:ext cx="918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0" name="Line 107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340" y="3060"/>
                      <a:ext cx="20" cy="59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1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47" y="4140"/>
                      <a:ext cx="900" cy="4497"/>
                    </a:xfrm>
                    <a:prstGeom prst="rect">
                      <a:avLst/>
                    </a:prstGeom>
                    <a:solidFill>
                      <a:srgbClr val="00FF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2" name="Line 10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81" y="7766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3" name="Line 11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80" y="414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4" name="Line 11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80" y="5338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5" name="Line 11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81" y="656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6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78" y="7787"/>
                      <a:ext cx="900" cy="850"/>
                    </a:xfrm>
                    <a:prstGeom prst="rect">
                      <a:avLst/>
                    </a:prstGeom>
                    <a:solidFill>
                      <a:srgbClr val="00FF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7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169" y="6605"/>
                      <a:ext cx="900" cy="2032"/>
                    </a:xfrm>
                    <a:prstGeom prst="rect">
                      <a:avLst/>
                    </a:prstGeom>
                    <a:solidFill>
                      <a:srgbClr val="00FF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88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778" y="5338"/>
                      <a:ext cx="900" cy="3296"/>
                    </a:xfrm>
                    <a:prstGeom prst="rect">
                      <a:avLst/>
                    </a:prstGeom>
                    <a:solidFill>
                      <a:srgbClr val="00FF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89" name="TextBox 88"/>
                  <p:cNvSpPr txBox="1"/>
                  <p:nvPr/>
                </p:nvSpPr>
                <p:spPr>
                  <a:xfrm>
                    <a:off x="4419600" y="5802868"/>
                    <a:ext cx="30008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endParaRPr lang="vi-VN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110" name="Group 109"/>
          <p:cNvGrpSpPr/>
          <p:nvPr/>
        </p:nvGrpSpPr>
        <p:grpSpPr>
          <a:xfrm>
            <a:off x="152400" y="3657600"/>
            <a:ext cx="4078636" cy="3048000"/>
            <a:chOff x="152400" y="3657600"/>
            <a:chExt cx="4078636" cy="3048000"/>
          </a:xfrm>
        </p:grpSpPr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52400" y="6248400"/>
              <a:ext cx="3962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endPara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533400" y="3657600"/>
              <a:ext cx="3697636" cy="2517057"/>
              <a:chOff x="685800" y="4122025"/>
              <a:chExt cx="3316636" cy="2431983"/>
            </a:xfrm>
          </p:grpSpPr>
          <p:grpSp>
            <p:nvGrpSpPr>
              <p:cNvPr id="14" name="Group 8"/>
              <p:cNvGrpSpPr>
                <a:grpSpLocks/>
              </p:cNvGrpSpPr>
              <p:nvPr/>
            </p:nvGrpSpPr>
            <p:grpSpPr bwMode="auto">
              <a:xfrm>
                <a:off x="816182" y="4122025"/>
                <a:ext cx="3186254" cy="2431983"/>
                <a:chOff x="4128" y="2736"/>
                <a:chExt cx="1398" cy="1222"/>
              </a:xfrm>
            </p:grpSpPr>
            <p:grpSp>
              <p:nvGrpSpPr>
                <p:cNvPr id="15" name="Group 9"/>
                <p:cNvGrpSpPr>
                  <a:grpSpLocks/>
                </p:cNvGrpSpPr>
                <p:nvPr/>
              </p:nvGrpSpPr>
              <p:grpSpPr bwMode="auto">
                <a:xfrm>
                  <a:off x="4128" y="2736"/>
                  <a:ext cx="1189" cy="1184"/>
                  <a:chOff x="1800" y="1260"/>
                  <a:chExt cx="10440" cy="8640"/>
                </a:xfrm>
              </p:grpSpPr>
              <p:sp>
                <p:nvSpPr>
                  <p:cNvPr id="32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340" y="8640"/>
                    <a:ext cx="0" cy="72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1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440" y="7920"/>
                    <a:ext cx="0" cy="144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0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540" y="2160"/>
                    <a:ext cx="0" cy="720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grpSp>
                <p:nvGrpSpPr>
                  <p:cNvPr id="18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2160" y="1260"/>
                    <a:ext cx="360" cy="8640"/>
                    <a:chOff x="2160" y="1260"/>
                    <a:chExt cx="360" cy="8640"/>
                  </a:xfrm>
                </p:grpSpPr>
                <p:sp>
                  <p:nvSpPr>
                    <p:cNvPr id="49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40" y="1260"/>
                      <a:ext cx="0" cy="86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arrow" w="med" len="med"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0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720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1" name="Lin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864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2" name="Line 1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432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3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504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4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792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5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216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6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288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7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648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8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360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59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5760"/>
                      <a:ext cx="36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19" name="Line 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55" y="7200"/>
                    <a:ext cx="0" cy="216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0" name="Line 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40" y="8628"/>
                    <a:ext cx="0" cy="72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1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640" y="3600"/>
                    <a:ext cx="0" cy="576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2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00" y="8628"/>
                    <a:ext cx="8640" cy="1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3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7200"/>
                    <a:ext cx="16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5760"/>
                    <a:ext cx="52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5" name="Line 2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940" y="7200"/>
                    <a:ext cx="0" cy="216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6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840" y="4320"/>
                    <a:ext cx="0" cy="5040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7" name="Line 3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7740" y="5755"/>
                    <a:ext cx="0" cy="3605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28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4320"/>
                    <a:ext cx="468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grpSp>
                <p:nvGrpSpPr>
                  <p:cNvPr id="29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1800" y="9180"/>
                    <a:ext cx="10440" cy="360"/>
                    <a:chOff x="1800" y="9180"/>
                    <a:chExt cx="10440" cy="360"/>
                  </a:xfrm>
                </p:grpSpPr>
                <p:sp>
                  <p:nvSpPr>
                    <p:cNvPr id="38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00" y="9360"/>
                      <a:ext cx="10440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39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0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1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1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2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9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3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6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4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5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7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6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5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7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4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8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340" y="9180"/>
                      <a:ext cx="0" cy="36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vi-VN"/>
                    </a:p>
                  </p:txBody>
                </p:sp>
              </p:grpSp>
              <p:sp>
                <p:nvSpPr>
                  <p:cNvPr id="33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3600"/>
                    <a:ext cx="61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7200"/>
                    <a:ext cx="32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5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2340" y="8640"/>
                    <a:ext cx="270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6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340" y="2160"/>
                    <a:ext cx="720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3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7920"/>
                    <a:ext cx="79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7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4231" y="3857"/>
                  <a:ext cx="1295" cy="1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700">
                      <a:latin typeface="Times New Roman" pitchFamily="18" charset="0"/>
                    </a:rPr>
                    <a:t> 1         2        3        4         5         6        7         8        9        10         x</a:t>
                  </a:r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685800" y="4267451"/>
                <a:ext cx="279939" cy="2280962"/>
                <a:chOff x="685800" y="4267451"/>
                <a:chExt cx="279939" cy="2280962"/>
              </a:xfrm>
            </p:grpSpPr>
            <p:sp>
              <p:nvSpPr>
                <p:cNvPr id="94" name="TextBox 93"/>
                <p:cNvSpPr txBox="1"/>
                <p:nvPr/>
              </p:nvSpPr>
              <p:spPr>
                <a:xfrm>
                  <a:off x="726799" y="6031489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5" name="TextBox 94"/>
                <p:cNvSpPr txBox="1"/>
                <p:nvPr/>
              </p:nvSpPr>
              <p:spPr>
                <a:xfrm>
                  <a:off x="736189" y="6348358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6" name="TextBox 95"/>
                <p:cNvSpPr txBox="1"/>
                <p:nvPr/>
              </p:nvSpPr>
              <p:spPr>
                <a:xfrm>
                  <a:off x="726799" y="4660177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726799" y="4463814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8" name="TextBox 97"/>
                <p:cNvSpPr txBox="1"/>
                <p:nvPr/>
              </p:nvSpPr>
              <p:spPr>
                <a:xfrm>
                  <a:off x="726800" y="4856540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685800" y="4267451"/>
                  <a:ext cx="274434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10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726799" y="5831434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>
                  <a:off x="736189" y="5640511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" name="TextBox 101"/>
                <p:cNvSpPr txBox="1"/>
                <p:nvPr/>
              </p:nvSpPr>
              <p:spPr>
                <a:xfrm>
                  <a:off x="726799" y="5247781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3" name="TextBox 102"/>
                <p:cNvSpPr txBox="1"/>
                <p:nvPr/>
              </p:nvSpPr>
              <p:spPr>
                <a:xfrm>
                  <a:off x="726799" y="5052903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4" name="TextBox 103"/>
                <p:cNvSpPr txBox="1"/>
                <p:nvPr/>
              </p:nvSpPr>
              <p:spPr>
                <a:xfrm>
                  <a:off x="726799" y="5443784"/>
                  <a:ext cx="22955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700"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vi-VN" sz="7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3846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5"/>
          <p:cNvSpPr txBox="1">
            <a:spLocks noChangeArrowheads="1"/>
          </p:cNvSpPr>
          <p:nvPr/>
        </p:nvSpPr>
        <p:spPr bwMode="auto">
          <a:xfrm>
            <a:off x="0" y="70067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7" name="Chevron 6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8" name="Chevron 7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9" name="Pentagon 8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/>
                <a:t>1. Biểu đồ đoạn thẳng </a:t>
              </a:r>
              <a:endParaRPr lang="vi-VN" sz="2800"/>
            </a:p>
          </p:txBody>
        </p:sp>
      </p:grpSp>
      <p:grpSp>
        <p:nvGrpSpPr>
          <p:cNvPr id="770" name="Group 769"/>
          <p:cNvGrpSpPr/>
          <p:nvPr/>
        </p:nvGrpSpPr>
        <p:grpSpPr>
          <a:xfrm>
            <a:off x="1143000" y="1149350"/>
            <a:ext cx="4551800" cy="1089714"/>
            <a:chOff x="4501205" y="1157870"/>
            <a:chExt cx="4551800" cy="1089714"/>
          </a:xfrm>
        </p:grpSpPr>
        <p:grpSp>
          <p:nvGrpSpPr>
            <p:cNvPr id="481" name="Group 97"/>
            <p:cNvGrpSpPr>
              <a:grpSpLocks/>
            </p:cNvGrpSpPr>
            <p:nvPr/>
          </p:nvGrpSpPr>
          <p:grpSpPr bwMode="auto">
            <a:xfrm>
              <a:off x="4501205" y="1157870"/>
              <a:ext cx="4488057" cy="1060450"/>
              <a:chOff x="9" y="916"/>
              <a:chExt cx="2706" cy="668"/>
            </a:xfrm>
            <a:noFill/>
          </p:grpSpPr>
          <p:sp>
            <p:nvSpPr>
              <p:cNvPr id="482" name="Rectangle 58"/>
              <p:cNvSpPr>
                <a:spLocks noChangeArrowheads="1"/>
              </p:cNvSpPr>
              <p:nvPr/>
            </p:nvSpPr>
            <p:spPr bwMode="auto">
              <a:xfrm>
                <a:off x="9" y="1295"/>
                <a:ext cx="1211" cy="289"/>
              </a:xfrm>
              <a:prstGeom prst="rect">
                <a:avLst/>
              </a:prstGeom>
              <a:grpFill/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r>
                  <a:rPr lang="en-US" sz="200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Tần số ( n)</a:t>
                </a:r>
                <a:endParaRPr lang="en-US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83" name="Rectangle 66"/>
              <p:cNvSpPr>
                <a:spLocks noChangeArrowheads="1"/>
              </p:cNvSpPr>
              <p:nvPr/>
            </p:nvSpPr>
            <p:spPr bwMode="auto">
              <a:xfrm>
                <a:off x="9" y="916"/>
                <a:ext cx="1211" cy="379"/>
              </a:xfrm>
              <a:prstGeom prst="rect">
                <a:avLst/>
              </a:prstGeom>
              <a:grpFill/>
              <a:ln w="9525">
                <a:solidFill>
                  <a:srgbClr val="00206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r>
                  <a:rPr lang="en-US" sz="20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(x)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484" name="Line 67"/>
              <p:cNvSpPr>
                <a:spLocks noChangeShapeType="1"/>
              </p:cNvSpPr>
              <p:nvPr/>
            </p:nvSpPr>
            <p:spPr bwMode="auto">
              <a:xfrm>
                <a:off x="9" y="916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7" name="Rectangle 54"/>
              <p:cNvSpPr>
                <a:spLocks noChangeArrowheads="1"/>
              </p:cNvSpPr>
              <p:nvPr/>
            </p:nvSpPr>
            <p:spPr bwMode="auto">
              <a:xfrm>
                <a:off x="1990" y="1295"/>
                <a:ext cx="241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88" name="Rectangle 55"/>
              <p:cNvSpPr>
                <a:spLocks noChangeArrowheads="1"/>
              </p:cNvSpPr>
              <p:nvPr/>
            </p:nvSpPr>
            <p:spPr bwMode="auto">
              <a:xfrm>
                <a:off x="1756" y="1295"/>
                <a:ext cx="234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89" name="Rectangle 56"/>
              <p:cNvSpPr>
                <a:spLocks noChangeArrowheads="1"/>
              </p:cNvSpPr>
              <p:nvPr/>
            </p:nvSpPr>
            <p:spPr bwMode="auto">
              <a:xfrm>
                <a:off x="1509" y="1295"/>
                <a:ext cx="247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90" name="Rectangle 57"/>
              <p:cNvSpPr>
                <a:spLocks noChangeArrowheads="1"/>
              </p:cNvSpPr>
              <p:nvPr/>
            </p:nvSpPr>
            <p:spPr bwMode="auto">
              <a:xfrm>
                <a:off x="1220" y="1295"/>
                <a:ext cx="289" cy="28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94" name="Rectangle 62"/>
              <p:cNvSpPr>
                <a:spLocks noChangeArrowheads="1"/>
              </p:cNvSpPr>
              <p:nvPr/>
            </p:nvSpPr>
            <p:spPr bwMode="auto">
              <a:xfrm>
                <a:off x="1990" y="916"/>
                <a:ext cx="241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95" name="Rectangle 63"/>
              <p:cNvSpPr>
                <a:spLocks noChangeArrowheads="1"/>
              </p:cNvSpPr>
              <p:nvPr/>
            </p:nvSpPr>
            <p:spPr bwMode="auto">
              <a:xfrm>
                <a:off x="1756" y="916"/>
                <a:ext cx="234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96" name="Rectangle 64"/>
              <p:cNvSpPr>
                <a:spLocks noChangeArrowheads="1"/>
              </p:cNvSpPr>
              <p:nvPr/>
            </p:nvSpPr>
            <p:spPr bwMode="auto">
              <a:xfrm>
                <a:off x="1509" y="916"/>
                <a:ext cx="247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97" name="Rectangle 65"/>
              <p:cNvSpPr>
                <a:spLocks noChangeArrowheads="1"/>
              </p:cNvSpPr>
              <p:nvPr/>
            </p:nvSpPr>
            <p:spPr bwMode="auto">
              <a:xfrm>
                <a:off x="1220" y="916"/>
                <a:ext cx="289" cy="379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/>
                <a:endParaRPr lang="vi-VN" sz="2000">
                  <a:solidFill>
                    <a:srgbClr val="002060"/>
                  </a:solidFill>
                </a:endParaRPr>
              </a:p>
            </p:txBody>
          </p:sp>
          <p:sp>
            <p:nvSpPr>
              <p:cNvPr id="498" name="Line 68"/>
              <p:cNvSpPr>
                <a:spLocks noChangeShapeType="1"/>
              </p:cNvSpPr>
              <p:nvPr/>
            </p:nvSpPr>
            <p:spPr bwMode="auto">
              <a:xfrm>
                <a:off x="9" y="1584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499" name="Line 70"/>
              <p:cNvSpPr>
                <a:spLocks noChangeShapeType="1"/>
              </p:cNvSpPr>
              <p:nvPr/>
            </p:nvSpPr>
            <p:spPr bwMode="auto">
              <a:xfrm>
                <a:off x="2715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500" name="Line 71"/>
              <p:cNvSpPr>
                <a:spLocks noChangeShapeType="1"/>
              </p:cNvSpPr>
              <p:nvPr/>
            </p:nvSpPr>
            <p:spPr bwMode="auto">
              <a:xfrm>
                <a:off x="9" y="1295"/>
                <a:ext cx="2706" cy="0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501" name="Line 72"/>
              <p:cNvSpPr>
                <a:spLocks noChangeShapeType="1"/>
              </p:cNvSpPr>
              <p:nvPr/>
            </p:nvSpPr>
            <p:spPr bwMode="auto">
              <a:xfrm>
                <a:off x="1220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503" name="Line 74"/>
              <p:cNvSpPr>
                <a:spLocks noChangeShapeType="1"/>
              </p:cNvSpPr>
              <p:nvPr/>
            </p:nvSpPr>
            <p:spPr bwMode="auto">
              <a:xfrm>
                <a:off x="1756" y="916"/>
                <a:ext cx="0" cy="66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  <p:sp>
            <p:nvSpPr>
              <p:cNvPr id="505" name="Line 76"/>
              <p:cNvSpPr>
                <a:spLocks noChangeShapeType="1"/>
              </p:cNvSpPr>
              <p:nvPr/>
            </p:nvSpPr>
            <p:spPr bwMode="auto">
              <a:xfrm>
                <a:off x="2231" y="916"/>
                <a:ext cx="0" cy="668"/>
              </a:xfrm>
              <a:prstGeom prst="line">
                <a:avLst/>
              </a:prstGeom>
              <a:grp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769" name="Group 768"/>
            <p:cNvGrpSpPr/>
            <p:nvPr/>
          </p:nvGrpSpPr>
          <p:grpSpPr>
            <a:xfrm>
              <a:off x="6477000" y="1279639"/>
              <a:ext cx="1731331" cy="967945"/>
              <a:chOff x="2554282" y="1335365"/>
              <a:chExt cx="1731331" cy="967945"/>
            </a:xfrm>
          </p:grpSpPr>
          <p:sp>
            <p:nvSpPr>
              <p:cNvPr id="520" name="TextBox 519"/>
              <p:cNvSpPr txBox="1"/>
              <p:nvPr/>
            </p:nvSpPr>
            <p:spPr>
              <a:xfrm>
                <a:off x="2554282" y="1371600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28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1" name="TextBox 520"/>
              <p:cNvSpPr txBox="1"/>
              <p:nvPr/>
            </p:nvSpPr>
            <p:spPr>
              <a:xfrm>
                <a:off x="3036689" y="1350355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2" name="TextBox 521"/>
              <p:cNvSpPr txBox="1"/>
              <p:nvPr/>
            </p:nvSpPr>
            <p:spPr>
              <a:xfrm>
                <a:off x="3436455" y="1335365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35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3" name="TextBox 522"/>
              <p:cNvSpPr txBox="1"/>
              <p:nvPr/>
            </p:nvSpPr>
            <p:spPr>
              <a:xfrm>
                <a:off x="3793170" y="1335365"/>
                <a:ext cx="4924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50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4" name="TextBox 523"/>
              <p:cNvSpPr txBox="1"/>
              <p:nvPr/>
            </p:nvSpPr>
            <p:spPr>
              <a:xfrm>
                <a:off x="2623211" y="1840468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5" name="TextBox 524"/>
              <p:cNvSpPr txBox="1"/>
              <p:nvPr/>
            </p:nvSpPr>
            <p:spPr>
              <a:xfrm>
                <a:off x="3068375" y="182657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6" name="TextBox 525"/>
              <p:cNvSpPr txBox="1"/>
              <p:nvPr/>
            </p:nvSpPr>
            <p:spPr>
              <a:xfrm>
                <a:off x="3473000" y="1841645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7" name="TextBox 526"/>
              <p:cNvSpPr txBox="1"/>
              <p:nvPr/>
            </p:nvSpPr>
            <p:spPr>
              <a:xfrm>
                <a:off x="3861297" y="1828800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vi-VN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528" name="TextBox 527"/>
            <p:cNvSpPr txBox="1"/>
            <p:nvPr/>
          </p:nvSpPr>
          <p:spPr>
            <a:xfrm>
              <a:off x="8153400" y="1823089"/>
              <a:ext cx="8996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= 20</a:t>
              </a:r>
              <a:endParaRPr lang="vi-VN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29" name="Text Box 31" descr="Water droplets"/>
          <p:cNvSpPr txBox="1">
            <a:spLocks noChangeArrowheads="1"/>
          </p:cNvSpPr>
          <p:nvPr/>
        </p:nvSpPr>
        <p:spPr bwMode="auto">
          <a:xfrm>
            <a:off x="5867399" y="838200"/>
            <a:ext cx="3215715" cy="249299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5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u="sng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1" name="Line 35"/>
          <p:cNvSpPr>
            <a:spLocks noChangeShapeType="1"/>
          </p:cNvSpPr>
          <p:nvPr/>
        </p:nvSpPr>
        <p:spPr bwMode="auto">
          <a:xfrm>
            <a:off x="957943" y="6199187"/>
            <a:ext cx="784245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532" name="Group 73"/>
          <p:cNvGrpSpPr>
            <a:grpSpLocks/>
          </p:cNvGrpSpPr>
          <p:nvPr/>
        </p:nvGrpSpPr>
        <p:grpSpPr bwMode="auto">
          <a:xfrm>
            <a:off x="800077" y="6196113"/>
            <a:ext cx="8077246" cy="515921"/>
            <a:chOff x="571" y="794"/>
            <a:chExt cx="5040" cy="599"/>
          </a:xfrm>
        </p:grpSpPr>
        <p:sp>
          <p:nvSpPr>
            <p:cNvPr id="533" name="Rectangle 74"/>
            <p:cNvSpPr>
              <a:spLocks noChangeArrowheads="1"/>
            </p:cNvSpPr>
            <p:nvPr/>
          </p:nvSpPr>
          <p:spPr bwMode="auto">
            <a:xfrm>
              <a:off x="571" y="794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vi-VN">
                <a:solidFill>
                  <a:srgbClr val="FF3300"/>
                </a:solidFill>
                <a:cs typeface="Arial" pitchFamily="34" charset="0"/>
              </a:endParaRPr>
            </a:p>
          </p:txBody>
        </p:sp>
        <p:sp>
          <p:nvSpPr>
            <p:cNvPr id="534" name="Line 75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" name="Line 76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" name="Line 77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" name="Line 78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" name="Line 79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9" name="Line 80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" name="Line 81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1" name="Line 82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" name="Line 83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3" name="Line 84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4" name="Line 85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5" name="Line 86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6" name="Line 87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7" name="Line 88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8" name="Line 89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9" name="Line 90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0" name="Line 91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1" name="Line 92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2" name="Line 93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3" name="Line 94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4" name="Line 95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5" name="Line 96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6" name="Line 97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7" name="Line 98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8" name="Line 99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59" name="Line 100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0" name="Line 101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1" name="Line 102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2" name="Line 103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3" name="Line 104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4" name="Line 105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5" name="Line 106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6" name="Line 107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7" name="Line 108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8" name="Line 109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69" name="Line 110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0" name="Line 111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1" name="Line 112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2" name="Line 113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3" name="Line 114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4" name="Line 115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5" name="Line 116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6" name="Line 117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7" name="Line 118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8" name="Line 119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79" name="Line 120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0" name="Line 121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1" name="Line 122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2" name="Line 123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3" name="Line 124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4" name="Line 125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5" name="Line 126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6" name="Line 127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7" name="Line 128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8" name="Line 129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89" name="Line 130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0" name="Line 131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1" name="Line 132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2" name="Line 133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3" name="Line 134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4" name="Line 135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5" name="Line 136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6" name="Line 137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7" name="Line 138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8" name="Line 139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99" name="Line 140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0" name="Line 141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1" name="Line 142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2" name="Line 143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3" name="Line 144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4" name="Line 145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5" name="Line 146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6" name="Line 147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7" name="Line 148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8" name="Line 149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09" name="Line 150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0" name="Line 151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1" name="Line 152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2" name="Line 153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3" name="Line 154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4" name="Line 155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5" name="Line 156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6" name="Line 157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7" name="Line 158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8" name="Line 159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19" name="Line 160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0" name="Line 161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1" name="Line 162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2" name="Line 163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3" name="Line 164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4" name="Line 165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5" name="Line 166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6" name="Line 167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27" name="Text Box 168"/>
            <p:cNvSpPr txBox="1">
              <a:spLocks noChangeArrowheads="1"/>
            </p:cNvSpPr>
            <p:nvPr/>
          </p:nvSpPr>
          <p:spPr bwMode="auto">
            <a:xfrm>
              <a:off x="574" y="965"/>
              <a:ext cx="456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0 Cm</a:t>
              </a:r>
            </a:p>
          </p:txBody>
        </p:sp>
        <p:sp>
          <p:nvSpPr>
            <p:cNvPr id="628" name="Text Box 169"/>
            <p:cNvSpPr txBox="1">
              <a:spLocks noChangeArrowheads="1"/>
            </p:cNvSpPr>
            <p:nvPr/>
          </p:nvSpPr>
          <p:spPr bwMode="auto">
            <a:xfrm>
              <a:off x="1054" y="967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629" name="Text Box 170"/>
            <p:cNvSpPr txBox="1">
              <a:spLocks noChangeArrowheads="1"/>
            </p:cNvSpPr>
            <p:nvPr/>
          </p:nvSpPr>
          <p:spPr bwMode="auto">
            <a:xfrm>
              <a:off x="153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630" name="Text Box 171"/>
            <p:cNvSpPr txBox="1">
              <a:spLocks noChangeArrowheads="1"/>
            </p:cNvSpPr>
            <p:nvPr/>
          </p:nvSpPr>
          <p:spPr bwMode="auto">
            <a:xfrm>
              <a:off x="2014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631" name="Text Box 172"/>
            <p:cNvSpPr txBox="1">
              <a:spLocks noChangeArrowheads="1"/>
            </p:cNvSpPr>
            <p:nvPr/>
          </p:nvSpPr>
          <p:spPr bwMode="auto">
            <a:xfrm>
              <a:off x="249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632" name="Text Box 173"/>
            <p:cNvSpPr txBox="1">
              <a:spLocks noChangeArrowheads="1"/>
            </p:cNvSpPr>
            <p:nvPr/>
          </p:nvSpPr>
          <p:spPr bwMode="auto">
            <a:xfrm>
              <a:off x="297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5</a:t>
              </a:r>
            </a:p>
          </p:txBody>
        </p:sp>
        <p:sp>
          <p:nvSpPr>
            <p:cNvPr id="633" name="Text Box 174"/>
            <p:cNvSpPr txBox="1">
              <a:spLocks noChangeArrowheads="1"/>
            </p:cNvSpPr>
            <p:nvPr/>
          </p:nvSpPr>
          <p:spPr bwMode="auto">
            <a:xfrm>
              <a:off x="345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6</a:t>
              </a:r>
            </a:p>
          </p:txBody>
        </p:sp>
        <p:sp>
          <p:nvSpPr>
            <p:cNvPr id="634" name="Text Box 175"/>
            <p:cNvSpPr txBox="1">
              <a:spLocks noChangeArrowheads="1"/>
            </p:cNvSpPr>
            <p:nvPr/>
          </p:nvSpPr>
          <p:spPr bwMode="auto">
            <a:xfrm>
              <a:off x="3931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7</a:t>
              </a:r>
            </a:p>
          </p:txBody>
        </p:sp>
        <p:sp>
          <p:nvSpPr>
            <p:cNvPr id="635" name="Text Box 176"/>
            <p:cNvSpPr txBox="1">
              <a:spLocks noChangeArrowheads="1"/>
            </p:cNvSpPr>
            <p:nvPr/>
          </p:nvSpPr>
          <p:spPr bwMode="auto">
            <a:xfrm>
              <a:off x="4410" y="965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8</a:t>
              </a:r>
            </a:p>
          </p:txBody>
        </p:sp>
        <p:sp>
          <p:nvSpPr>
            <p:cNvPr id="636" name="Text Box 177"/>
            <p:cNvSpPr txBox="1">
              <a:spLocks noChangeArrowheads="1"/>
            </p:cNvSpPr>
            <p:nvPr/>
          </p:nvSpPr>
          <p:spPr bwMode="auto">
            <a:xfrm>
              <a:off x="489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9</a:t>
              </a:r>
            </a:p>
          </p:txBody>
        </p:sp>
        <p:sp>
          <p:nvSpPr>
            <p:cNvPr id="637" name="Line 178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38" name="Line 179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39" name="Line 180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0" name="Line 181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1" name="Line 182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2" name="Line 183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3" name="Line 184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4" name="Line 185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5" name="Text Box 186"/>
            <p:cNvSpPr txBox="1">
              <a:spLocks noChangeArrowheads="1"/>
            </p:cNvSpPr>
            <p:nvPr/>
          </p:nvSpPr>
          <p:spPr bwMode="auto">
            <a:xfrm>
              <a:off x="5338" y="965"/>
              <a:ext cx="27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10</a:t>
              </a:r>
            </a:p>
          </p:txBody>
        </p:sp>
        <p:sp>
          <p:nvSpPr>
            <p:cNvPr id="647" name="Line 188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48" name="Line 189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649" name="Picture 37" descr="imag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744" y="5208587"/>
            <a:ext cx="1371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0" name="Line 34"/>
          <p:cNvSpPr>
            <a:spLocks noChangeShapeType="1"/>
          </p:cNvSpPr>
          <p:nvPr/>
        </p:nvSpPr>
        <p:spPr bwMode="auto">
          <a:xfrm flipV="1">
            <a:off x="957944" y="1488468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651" name="Group 191"/>
          <p:cNvGrpSpPr>
            <a:grpSpLocks/>
          </p:cNvGrpSpPr>
          <p:nvPr/>
        </p:nvGrpSpPr>
        <p:grpSpPr bwMode="auto">
          <a:xfrm rot="-5400000">
            <a:off x="-2795589" y="2000250"/>
            <a:ext cx="8072438" cy="566738"/>
            <a:chOff x="574" y="816"/>
            <a:chExt cx="5037" cy="658"/>
          </a:xfrm>
        </p:grpSpPr>
        <p:sp>
          <p:nvSpPr>
            <p:cNvPr id="652" name="Rectangle 192"/>
            <p:cNvSpPr>
              <a:spLocks noChangeArrowheads="1"/>
            </p:cNvSpPr>
            <p:nvPr/>
          </p:nvSpPr>
          <p:spPr bwMode="auto">
            <a:xfrm>
              <a:off x="576" y="816"/>
              <a:ext cx="4992" cy="57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vi-VN">
                <a:solidFill>
                  <a:srgbClr val="FF3300"/>
                </a:solidFill>
                <a:cs typeface="Arial" pitchFamily="34" charset="0"/>
              </a:endParaRPr>
            </a:p>
          </p:txBody>
        </p:sp>
        <p:sp>
          <p:nvSpPr>
            <p:cNvPr id="653" name="Line 193"/>
            <p:cNvSpPr>
              <a:spLocks noChangeShapeType="1"/>
            </p:cNvSpPr>
            <p:nvPr/>
          </p:nvSpPr>
          <p:spPr bwMode="auto">
            <a:xfrm>
              <a:off x="6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4" name="Line 194"/>
            <p:cNvSpPr>
              <a:spLocks noChangeShapeType="1"/>
            </p:cNvSpPr>
            <p:nvPr/>
          </p:nvSpPr>
          <p:spPr bwMode="auto">
            <a:xfrm>
              <a:off x="7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5" name="Line 195"/>
            <p:cNvSpPr>
              <a:spLocks noChangeShapeType="1"/>
            </p:cNvSpPr>
            <p:nvPr/>
          </p:nvSpPr>
          <p:spPr bwMode="auto">
            <a:xfrm>
              <a:off x="7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6" name="Line 196"/>
            <p:cNvSpPr>
              <a:spLocks noChangeShapeType="1"/>
            </p:cNvSpPr>
            <p:nvPr/>
          </p:nvSpPr>
          <p:spPr bwMode="auto">
            <a:xfrm>
              <a:off x="8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7" name="Line 197"/>
            <p:cNvSpPr>
              <a:spLocks noChangeShapeType="1"/>
            </p:cNvSpPr>
            <p:nvPr/>
          </p:nvSpPr>
          <p:spPr bwMode="auto">
            <a:xfrm>
              <a:off x="8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8" name="Line 198"/>
            <p:cNvSpPr>
              <a:spLocks noChangeShapeType="1"/>
            </p:cNvSpPr>
            <p:nvPr/>
          </p:nvSpPr>
          <p:spPr bwMode="auto">
            <a:xfrm>
              <a:off x="9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59" name="Line 199"/>
            <p:cNvSpPr>
              <a:spLocks noChangeShapeType="1"/>
            </p:cNvSpPr>
            <p:nvPr/>
          </p:nvSpPr>
          <p:spPr bwMode="auto">
            <a:xfrm>
              <a:off x="9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0" name="Line 200"/>
            <p:cNvSpPr>
              <a:spLocks noChangeShapeType="1"/>
            </p:cNvSpPr>
            <p:nvPr/>
          </p:nvSpPr>
          <p:spPr bwMode="auto">
            <a:xfrm>
              <a:off x="10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1" name="Line 201"/>
            <p:cNvSpPr>
              <a:spLocks noChangeShapeType="1"/>
            </p:cNvSpPr>
            <p:nvPr/>
          </p:nvSpPr>
          <p:spPr bwMode="auto">
            <a:xfrm>
              <a:off x="10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2" name="Line 202"/>
            <p:cNvSpPr>
              <a:spLocks noChangeShapeType="1"/>
            </p:cNvSpPr>
            <p:nvPr/>
          </p:nvSpPr>
          <p:spPr bwMode="auto">
            <a:xfrm>
              <a:off x="11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3" name="Line 203"/>
            <p:cNvSpPr>
              <a:spLocks noChangeShapeType="1"/>
            </p:cNvSpPr>
            <p:nvPr/>
          </p:nvSpPr>
          <p:spPr bwMode="auto">
            <a:xfrm>
              <a:off x="12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4" name="Line 204"/>
            <p:cNvSpPr>
              <a:spLocks noChangeShapeType="1"/>
            </p:cNvSpPr>
            <p:nvPr/>
          </p:nvSpPr>
          <p:spPr bwMode="auto">
            <a:xfrm>
              <a:off x="12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5" name="Line 205"/>
            <p:cNvSpPr>
              <a:spLocks noChangeShapeType="1"/>
            </p:cNvSpPr>
            <p:nvPr/>
          </p:nvSpPr>
          <p:spPr bwMode="auto">
            <a:xfrm>
              <a:off x="12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6" name="Line 206"/>
            <p:cNvSpPr>
              <a:spLocks noChangeShapeType="1"/>
            </p:cNvSpPr>
            <p:nvPr/>
          </p:nvSpPr>
          <p:spPr bwMode="auto">
            <a:xfrm>
              <a:off x="13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7" name="Line 207"/>
            <p:cNvSpPr>
              <a:spLocks noChangeShapeType="1"/>
            </p:cNvSpPr>
            <p:nvPr/>
          </p:nvSpPr>
          <p:spPr bwMode="auto">
            <a:xfrm>
              <a:off x="14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8" name="Line 208"/>
            <p:cNvSpPr>
              <a:spLocks noChangeShapeType="1"/>
            </p:cNvSpPr>
            <p:nvPr/>
          </p:nvSpPr>
          <p:spPr bwMode="auto">
            <a:xfrm>
              <a:off x="14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69" name="Line 209"/>
            <p:cNvSpPr>
              <a:spLocks noChangeShapeType="1"/>
            </p:cNvSpPr>
            <p:nvPr/>
          </p:nvSpPr>
          <p:spPr bwMode="auto">
            <a:xfrm>
              <a:off x="15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0" name="Line 210"/>
            <p:cNvSpPr>
              <a:spLocks noChangeShapeType="1"/>
            </p:cNvSpPr>
            <p:nvPr/>
          </p:nvSpPr>
          <p:spPr bwMode="auto">
            <a:xfrm>
              <a:off x="15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1" name="Line 211"/>
            <p:cNvSpPr>
              <a:spLocks noChangeShapeType="1"/>
            </p:cNvSpPr>
            <p:nvPr/>
          </p:nvSpPr>
          <p:spPr bwMode="auto">
            <a:xfrm>
              <a:off x="16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2" name="Line 212"/>
            <p:cNvSpPr>
              <a:spLocks noChangeShapeType="1"/>
            </p:cNvSpPr>
            <p:nvPr/>
          </p:nvSpPr>
          <p:spPr bwMode="auto">
            <a:xfrm>
              <a:off x="17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3" name="Line 213"/>
            <p:cNvSpPr>
              <a:spLocks noChangeShapeType="1"/>
            </p:cNvSpPr>
            <p:nvPr/>
          </p:nvSpPr>
          <p:spPr bwMode="auto">
            <a:xfrm>
              <a:off x="17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4" name="Line 214"/>
            <p:cNvSpPr>
              <a:spLocks noChangeShapeType="1"/>
            </p:cNvSpPr>
            <p:nvPr/>
          </p:nvSpPr>
          <p:spPr bwMode="auto">
            <a:xfrm>
              <a:off x="18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5" name="Line 215"/>
            <p:cNvSpPr>
              <a:spLocks noChangeShapeType="1"/>
            </p:cNvSpPr>
            <p:nvPr/>
          </p:nvSpPr>
          <p:spPr bwMode="auto">
            <a:xfrm>
              <a:off x="19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6" name="Line 216"/>
            <p:cNvSpPr>
              <a:spLocks noChangeShapeType="1"/>
            </p:cNvSpPr>
            <p:nvPr/>
          </p:nvSpPr>
          <p:spPr bwMode="auto">
            <a:xfrm>
              <a:off x="19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7" name="Line 217"/>
            <p:cNvSpPr>
              <a:spLocks noChangeShapeType="1"/>
            </p:cNvSpPr>
            <p:nvPr/>
          </p:nvSpPr>
          <p:spPr bwMode="auto">
            <a:xfrm>
              <a:off x="20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8" name="Line 218"/>
            <p:cNvSpPr>
              <a:spLocks noChangeShapeType="1"/>
            </p:cNvSpPr>
            <p:nvPr/>
          </p:nvSpPr>
          <p:spPr bwMode="auto">
            <a:xfrm>
              <a:off x="20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79" name="Line 219"/>
            <p:cNvSpPr>
              <a:spLocks noChangeShapeType="1"/>
            </p:cNvSpPr>
            <p:nvPr/>
          </p:nvSpPr>
          <p:spPr bwMode="auto">
            <a:xfrm>
              <a:off x="21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0" name="Line 220"/>
            <p:cNvSpPr>
              <a:spLocks noChangeShapeType="1"/>
            </p:cNvSpPr>
            <p:nvPr/>
          </p:nvSpPr>
          <p:spPr bwMode="auto">
            <a:xfrm>
              <a:off x="22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1" name="Line 221"/>
            <p:cNvSpPr>
              <a:spLocks noChangeShapeType="1"/>
            </p:cNvSpPr>
            <p:nvPr/>
          </p:nvSpPr>
          <p:spPr bwMode="auto">
            <a:xfrm>
              <a:off x="22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2" name="Line 222"/>
            <p:cNvSpPr>
              <a:spLocks noChangeShapeType="1"/>
            </p:cNvSpPr>
            <p:nvPr/>
          </p:nvSpPr>
          <p:spPr bwMode="auto">
            <a:xfrm>
              <a:off x="23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3" name="Line 223"/>
            <p:cNvSpPr>
              <a:spLocks noChangeShapeType="1"/>
            </p:cNvSpPr>
            <p:nvPr/>
          </p:nvSpPr>
          <p:spPr bwMode="auto">
            <a:xfrm>
              <a:off x="24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4" name="Line 224"/>
            <p:cNvSpPr>
              <a:spLocks noChangeShapeType="1"/>
            </p:cNvSpPr>
            <p:nvPr/>
          </p:nvSpPr>
          <p:spPr bwMode="auto">
            <a:xfrm>
              <a:off x="24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5" name="Line 225"/>
            <p:cNvSpPr>
              <a:spLocks noChangeShapeType="1"/>
            </p:cNvSpPr>
            <p:nvPr/>
          </p:nvSpPr>
          <p:spPr bwMode="auto">
            <a:xfrm>
              <a:off x="24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6" name="Line 226"/>
            <p:cNvSpPr>
              <a:spLocks noChangeShapeType="1"/>
            </p:cNvSpPr>
            <p:nvPr/>
          </p:nvSpPr>
          <p:spPr bwMode="auto">
            <a:xfrm>
              <a:off x="25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7" name="Line 227"/>
            <p:cNvSpPr>
              <a:spLocks noChangeShapeType="1"/>
            </p:cNvSpPr>
            <p:nvPr/>
          </p:nvSpPr>
          <p:spPr bwMode="auto">
            <a:xfrm>
              <a:off x="26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8" name="Line 228"/>
            <p:cNvSpPr>
              <a:spLocks noChangeShapeType="1"/>
            </p:cNvSpPr>
            <p:nvPr/>
          </p:nvSpPr>
          <p:spPr bwMode="auto">
            <a:xfrm>
              <a:off x="26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89" name="Line 229"/>
            <p:cNvSpPr>
              <a:spLocks noChangeShapeType="1"/>
            </p:cNvSpPr>
            <p:nvPr/>
          </p:nvSpPr>
          <p:spPr bwMode="auto">
            <a:xfrm>
              <a:off x="27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0" name="Line 230"/>
            <p:cNvSpPr>
              <a:spLocks noChangeShapeType="1"/>
            </p:cNvSpPr>
            <p:nvPr/>
          </p:nvSpPr>
          <p:spPr bwMode="auto">
            <a:xfrm>
              <a:off x="27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1" name="Line 231"/>
            <p:cNvSpPr>
              <a:spLocks noChangeShapeType="1"/>
            </p:cNvSpPr>
            <p:nvPr/>
          </p:nvSpPr>
          <p:spPr bwMode="auto">
            <a:xfrm>
              <a:off x="28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2" name="Line 232"/>
            <p:cNvSpPr>
              <a:spLocks noChangeShapeType="1"/>
            </p:cNvSpPr>
            <p:nvPr/>
          </p:nvSpPr>
          <p:spPr bwMode="auto">
            <a:xfrm>
              <a:off x="29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3" name="Line 233"/>
            <p:cNvSpPr>
              <a:spLocks noChangeShapeType="1"/>
            </p:cNvSpPr>
            <p:nvPr/>
          </p:nvSpPr>
          <p:spPr bwMode="auto">
            <a:xfrm>
              <a:off x="29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4" name="Line 234"/>
            <p:cNvSpPr>
              <a:spLocks noChangeShapeType="1"/>
            </p:cNvSpPr>
            <p:nvPr/>
          </p:nvSpPr>
          <p:spPr bwMode="auto">
            <a:xfrm>
              <a:off x="30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5" name="Line 235"/>
            <p:cNvSpPr>
              <a:spLocks noChangeShapeType="1"/>
            </p:cNvSpPr>
            <p:nvPr/>
          </p:nvSpPr>
          <p:spPr bwMode="auto">
            <a:xfrm>
              <a:off x="31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6" name="Line 236"/>
            <p:cNvSpPr>
              <a:spLocks noChangeShapeType="1"/>
            </p:cNvSpPr>
            <p:nvPr/>
          </p:nvSpPr>
          <p:spPr bwMode="auto">
            <a:xfrm>
              <a:off x="31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7" name="Line 237"/>
            <p:cNvSpPr>
              <a:spLocks noChangeShapeType="1"/>
            </p:cNvSpPr>
            <p:nvPr/>
          </p:nvSpPr>
          <p:spPr bwMode="auto">
            <a:xfrm>
              <a:off x="32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8" name="Line 238"/>
            <p:cNvSpPr>
              <a:spLocks noChangeShapeType="1"/>
            </p:cNvSpPr>
            <p:nvPr/>
          </p:nvSpPr>
          <p:spPr bwMode="auto">
            <a:xfrm>
              <a:off x="32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99" name="Line 239"/>
            <p:cNvSpPr>
              <a:spLocks noChangeShapeType="1"/>
            </p:cNvSpPr>
            <p:nvPr/>
          </p:nvSpPr>
          <p:spPr bwMode="auto">
            <a:xfrm>
              <a:off x="33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0" name="Line 240"/>
            <p:cNvSpPr>
              <a:spLocks noChangeShapeType="1"/>
            </p:cNvSpPr>
            <p:nvPr/>
          </p:nvSpPr>
          <p:spPr bwMode="auto">
            <a:xfrm>
              <a:off x="34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1" name="Line 241"/>
            <p:cNvSpPr>
              <a:spLocks noChangeShapeType="1"/>
            </p:cNvSpPr>
            <p:nvPr/>
          </p:nvSpPr>
          <p:spPr bwMode="auto">
            <a:xfrm>
              <a:off x="34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2" name="Line 242"/>
            <p:cNvSpPr>
              <a:spLocks noChangeShapeType="1"/>
            </p:cNvSpPr>
            <p:nvPr/>
          </p:nvSpPr>
          <p:spPr bwMode="auto">
            <a:xfrm>
              <a:off x="35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3" name="Line 243"/>
            <p:cNvSpPr>
              <a:spLocks noChangeShapeType="1"/>
            </p:cNvSpPr>
            <p:nvPr/>
          </p:nvSpPr>
          <p:spPr bwMode="auto">
            <a:xfrm>
              <a:off x="36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4" name="Line 244"/>
            <p:cNvSpPr>
              <a:spLocks noChangeShapeType="1"/>
            </p:cNvSpPr>
            <p:nvPr/>
          </p:nvSpPr>
          <p:spPr bwMode="auto">
            <a:xfrm>
              <a:off x="36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5" name="Line 245"/>
            <p:cNvSpPr>
              <a:spLocks noChangeShapeType="1"/>
            </p:cNvSpPr>
            <p:nvPr/>
          </p:nvSpPr>
          <p:spPr bwMode="auto">
            <a:xfrm>
              <a:off x="36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6" name="Line 246"/>
            <p:cNvSpPr>
              <a:spLocks noChangeShapeType="1"/>
            </p:cNvSpPr>
            <p:nvPr/>
          </p:nvSpPr>
          <p:spPr bwMode="auto">
            <a:xfrm>
              <a:off x="37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7" name="Line 247"/>
            <p:cNvSpPr>
              <a:spLocks noChangeShapeType="1"/>
            </p:cNvSpPr>
            <p:nvPr/>
          </p:nvSpPr>
          <p:spPr bwMode="auto">
            <a:xfrm>
              <a:off x="38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8" name="Line 248"/>
            <p:cNvSpPr>
              <a:spLocks noChangeShapeType="1"/>
            </p:cNvSpPr>
            <p:nvPr/>
          </p:nvSpPr>
          <p:spPr bwMode="auto">
            <a:xfrm>
              <a:off x="38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09" name="Line 249"/>
            <p:cNvSpPr>
              <a:spLocks noChangeShapeType="1"/>
            </p:cNvSpPr>
            <p:nvPr/>
          </p:nvSpPr>
          <p:spPr bwMode="auto">
            <a:xfrm>
              <a:off x="39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0" name="Line 250"/>
            <p:cNvSpPr>
              <a:spLocks noChangeShapeType="1"/>
            </p:cNvSpPr>
            <p:nvPr/>
          </p:nvSpPr>
          <p:spPr bwMode="auto">
            <a:xfrm>
              <a:off x="39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1" name="Line 251"/>
            <p:cNvSpPr>
              <a:spLocks noChangeShapeType="1"/>
            </p:cNvSpPr>
            <p:nvPr/>
          </p:nvSpPr>
          <p:spPr bwMode="auto">
            <a:xfrm>
              <a:off x="40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2" name="Line 252"/>
            <p:cNvSpPr>
              <a:spLocks noChangeShapeType="1"/>
            </p:cNvSpPr>
            <p:nvPr/>
          </p:nvSpPr>
          <p:spPr bwMode="auto">
            <a:xfrm>
              <a:off x="41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3" name="Line 253"/>
            <p:cNvSpPr>
              <a:spLocks noChangeShapeType="1"/>
            </p:cNvSpPr>
            <p:nvPr/>
          </p:nvSpPr>
          <p:spPr bwMode="auto">
            <a:xfrm>
              <a:off x="41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4" name="Line 254"/>
            <p:cNvSpPr>
              <a:spLocks noChangeShapeType="1"/>
            </p:cNvSpPr>
            <p:nvPr/>
          </p:nvSpPr>
          <p:spPr bwMode="auto">
            <a:xfrm>
              <a:off x="42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5" name="Line 255"/>
            <p:cNvSpPr>
              <a:spLocks noChangeShapeType="1"/>
            </p:cNvSpPr>
            <p:nvPr/>
          </p:nvSpPr>
          <p:spPr bwMode="auto">
            <a:xfrm>
              <a:off x="432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6" name="Line 256"/>
            <p:cNvSpPr>
              <a:spLocks noChangeShapeType="1"/>
            </p:cNvSpPr>
            <p:nvPr/>
          </p:nvSpPr>
          <p:spPr bwMode="auto">
            <a:xfrm>
              <a:off x="436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7" name="Line 257"/>
            <p:cNvSpPr>
              <a:spLocks noChangeShapeType="1"/>
            </p:cNvSpPr>
            <p:nvPr/>
          </p:nvSpPr>
          <p:spPr bwMode="auto">
            <a:xfrm>
              <a:off x="441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8" name="Line 258"/>
            <p:cNvSpPr>
              <a:spLocks noChangeShapeType="1"/>
            </p:cNvSpPr>
            <p:nvPr/>
          </p:nvSpPr>
          <p:spPr bwMode="auto">
            <a:xfrm>
              <a:off x="446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19" name="Line 259"/>
            <p:cNvSpPr>
              <a:spLocks noChangeShapeType="1"/>
            </p:cNvSpPr>
            <p:nvPr/>
          </p:nvSpPr>
          <p:spPr bwMode="auto">
            <a:xfrm>
              <a:off x="456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0" name="Line 260"/>
            <p:cNvSpPr>
              <a:spLocks noChangeShapeType="1"/>
            </p:cNvSpPr>
            <p:nvPr/>
          </p:nvSpPr>
          <p:spPr bwMode="auto">
            <a:xfrm>
              <a:off x="460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1" name="Line 261"/>
            <p:cNvSpPr>
              <a:spLocks noChangeShapeType="1"/>
            </p:cNvSpPr>
            <p:nvPr/>
          </p:nvSpPr>
          <p:spPr bwMode="auto">
            <a:xfrm>
              <a:off x="465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2" name="Line 262"/>
            <p:cNvSpPr>
              <a:spLocks noChangeShapeType="1"/>
            </p:cNvSpPr>
            <p:nvPr/>
          </p:nvSpPr>
          <p:spPr bwMode="auto">
            <a:xfrm>
              <a:off x="470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3" name="Line 263"/>
            <p:cNvSpPr>
              <a:spLocks noChangeShapeType="1"/>
            </p:cNvSpPr>
            <p:nvPr/>
          </p:nvSpPr>
          <p:spPr bwMode="auto">
            <a:xfrm>
              <a:off x="480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4" name="Line 264"/>
            <p:cNvSpPr>
              <a:spLocks noChangeShapeType="1"/>
            </p:cNvSpPr>
            <p:nvPr/>
          </p:nvSpPr>
          <p:spPr bwMode="auto">
            <a:xfrm>
              <a:off x="484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5" name="Line 265"/>
            <p:cNvSpPr>
              <a:spLocks noChangeShapeType="1"/>
            </p:cNvSpPr>
            <p:nvPr/>
          </p:nvSpPr>
          <p:spPr bwMode="auto">
            <a:xfrm>
              <a:off x="489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6" name="Line 266"/>
            <p:cNvSpPr>
              <a:spLocks noChangeShapeType="1"/>
            </p:cNvSpPr>
            <p:nvPr/>
          </p:nvSpPr>
          <p:spPr bwMode="auto">
            <a:xfrm>
              <a:off x="494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7" name="Line 267"/>
            <p:cNvSpPr>
              <a:spLocks noChangeShapeType="1"/>
            </p:cNvSpPr>
            <p:nvPr/>
          </p:nvSpPr>
          <p:spPr bwMode="auto">
            <a:xfrm>
              <a:off x="504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8" name="Line 268"/>
            <p:cNvSpPr>
              <a:spLocks noChangeShapeType="1"/>
            </p:cNvSpPr>
            <p:nvPr/>
          </p:nvSpPr>
          <p:spPr bwMode="auto">
            <a:xfrm>
              <a:off x="508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29" name="Line 269"/>
            <p:cNvSpPr>
              <a:spLocks noChangeShapeType="1"/>
            </p:cNvSpPr>
            <p:nvPr/>
          </p:nvSpPr>
          <p:spPr bwMode="auto">
            <a:xfrm>
              <a:off x="11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0" name="Line 270"/>
            <p:cNvSpPr>
              <a:spLocks noChangeShapeType="1"/>
            </p:cNvSpPr>
            <p:nvPr/>
          </p:nvSpPr>
          <p:spPr bwMode="auto">
            <a:xfrm>
              <a:off x="16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1" name="Line 271"/>
            <p:cNvSpPr>
              <a:spLocks noChangeShapeType="1"/>
            </p:cNvSpPr>
            <p:nvPr/>
          </p:nvSpPr>
          <p:spPr bwMode="auto">
            <a:xfrm>
              <a:off x="21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2" name="Line 272"/>
            <p:cNvSpPr>
              <a:spLocks noChangeShapeType="1"/>
            </p:cNvSpPr>
            <p:nvPr/>
          </p:nvSpPr>
          <p:spPr bwMode="auto">
            <a:xfrm>
              <a:off x="25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3" name="Line 273"/>
            <p:cNvSpPr>
              <a:spLocks noChangeShapeType="1"/>
            </p:cNvSpPr>
            <p:nvPr/>
          </p:nvSpPr>
          <p:spPr bwMode="auto">
            <a:xfrm>
              <a:off x="30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4" name="Line 274"/>
            <p:cNvSpPr>
              <a:spLocks noChangeShapeType="1"/>
            </p:cNvSpPr>
            <p:nvPr/>
          </p:nvSpPr>
          <p:spPr bwMode="auto">
            <a:xfrm>
              <a:off x="355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5" name="Line 275"/>
            <p:cNvSpPr>
              <a:spLocks noChangeShapeType="1"/>
            </p:cNvSpPr>
            <p:nvPr/>
          </p:nvSpPr>
          <p:spPr bwMode="auto">
            <a:xfrm>
              <a:off x="403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6" name="Line 276"/>
            <p:cNvSpPr>
              <a:spLocks noChangeShapeType="1"/>
            </p:cNvSpPr>
            <p:nvPr/>
          </p:nvSpPr>
          <p:spPr bwMode="auto">
            <a:xfrm>
              <a:off x="451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7" name="Line 277"/>
            <p:cNvSpPr>
              <a:spLocks noChangeShapeType="1"/>
            </p:cNvSpPr>
            <p:nvPr/>
          </p:nvSpPr>
          <p:spPr bwMode="auto">
            <a:xfrm>
              <a:off x="499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8" name="Line 278"/>
            <p:cNvSpPr>
              <a:spLocks noChangeShapeType="1"/>
            </p:cNvSpPr>
            <p:nvPr/>
          </p:nvSpPr>
          <p:spPr bwMode="auto">
            <a:xfrm>
              <a:off x="13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39" name="Line 279"/>
            <p:cNvSpPr>
              <a:spLocks noChangeShapeType="1"/>
            </p:cNvSpPr>
            <p:nvPr/>
          </p:nvSpPr>
          <p:spPr bwMode="auto">
            <a:xfrm>
              <a:off x="18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0" name="Line 280"/>
            <p:cNvSpPr>
              <a:spLocks noChangeShapeType="1"/>
            </p:cNvSpPr>
            <p:nvPr/>
          </p:nvSpPr>
          <p:spPr bwMode="auto">
            <a:xfrm>
              <a:off x="23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1" name="Line 281"/>
            <p:cNvSpPr>
              <a:spLocks noChangeShapeType="1"/>
            </p:cNvSpPr>
            <p:nvPr/>
          </p:nvSpPr>
          <p:spPr bwMode="auto">
            <a:xfrm>
              <a:off x="28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2" name="Line 282"/>
            <p:cNvSpPr>
              <a:spLocks noChangeShapeType="1"/>
            </p:cNvSpPr>
            <p:nvPr/>
          </p:nvSpPr>
          <p:spPr bwMode="auto">
            <a:xfrm>
              <a:off x="331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3" name="Line 283"/>
            <p:cNvSpPr>
              <a:spLocks noChangeShapeType="1"/>
            </p:cNvSpPr>
            <p:nvPr/>
          </p:nvSpPr>
          <p:spPr bwMode="auto">
            <a:xfrm>
              <a:off x="379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4" name="Line 284"/>
            <p:cNvSpPr>
              <a:spLocks noChangeShapeType="1"/>
            </p:cNvSpPr>
            <p:nvPr/>
          </p:nvSpPr>
          <p:spPr bwMode="auto">
            <a:xfrm>
              <a:off x="427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5" name="Line 285"/>
            <p:cNvSpPr>
              <a:spLocks noChangeShapeType="1"/>
            </p:cNvSpPr>
            <p:nvPr/>
          </p:nvSpPr>
          <p:spPr bwMode="auto">
            <a:xfrm>
              <a:off x="475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46" name="Text Box 286"/>
            <p:cNvSpPr txBox="1">
              <a:spLocks noChangeArrowheads="1"/>
            </p:cNvSpPr>
            <p:nvPr/>
          </p:nvSpPr>
          <p:spPr bwMode="auto">
            <a:xfrm>
              <a:off x="574" y="965"/>
              <a:ext cx="456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FF3300"/>
                  </a:solidFill>
                  <a:cs typeface="Arial" pitchFamily="34" charset="0"/>
                </a:rPr>
                <a:t>0 Cm</a:t>
              </a:r>
            </a:p>
          </p:txBody>
        </p:sp>
        <p:sp>
          <p:nvSpPr>
            <p:cNvPr id="747" name="Text Box 287"/>
            <p:cNvSpPr txBox="1">
              <a:spLocks noChangeArrowheads="1"/>
            </p:cNvSpPr>
            <p:nvPr/>
          </p:nvSpPr>
          <p:spPr bwMode="auto">
            <a:xfrm>
              <a:off x="1054" y="967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</a:t>
              </a:r>
            </a:p>
          </p:txBody>
        </p:sp>
        <p:sp>
          <p:nvSpPr>
            <p:cNvPr id="748" name="Text Box 288"/>
            <p:cNvSpPr txBox="1">
              <a:spLocks noChangeArrowheads="1"/>
            </p:cNvSpPr>
            <p:nvPr/>
          </p:nvSpPr>
          <p:spPr bwMode="auto">
            <a:xfrm>
              <a:off x="153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2</a:t>
              </a:r>
            </a:p>
          </p:txBody>
        </p:sp>
        <p:sp>
          <p:nvSpPr>
            <p:cNvPr id="749" name="Text Box 289"/>
            <p:cNvSpPr txBox="1">
              <a:spLocks noChangeArrowheads="1"/>
            </p:cNvSpPr>
            <p:nvPr/>
          </p:nvSpPr>
          <p:spPr bwMode="auto">
            <a:xfrm>
              <a:off x="2014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3</a:t>
              </a:r>
            </a:p>
          </p:txBody>
        </p:sp>
        <p:sp>
          <p:nvSpPr>
            <p:cNvPr id="750" name="Text Box 290"/>
            <p:cNvSpPr txBox="1">
              <a:spLocks noChangeArrowheads="1"/>
            </p:cNvSpPr>
            <p:nvPr/>
          </p:nvSpPr>
          <p:spPr bwMode="auto">
            <a:xfrm>
              <a:off x="2494" y="963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4</a:t>
              </a:r>
            </a:p>
          </p:txBody>
        </p:sp>
        <p:sp>
          <p:nvSpPr>
            <p:cNvPr id="751" name="Text Box 291"/>
            <p:cNvSpPr txBox="1">
              <a:spLocks noChangeArrowheads="1"/>
            </p:cNvSpPr>
            <p:nvPr/>
          </p:nvSpPr>
          <p:spPr bwMode="auto">
            <a:xfrm>
              <a:off x="297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5</a:t>
              </a:r>
            </a:p>
          </p:txBody>
        </p:sp>
        <p:sp>
          <p:nvSpPr>
            <p:cNvPr id="752" name="Text Box 292"/>
            <p:cNvSpPr txBox="1">
              <a:spLocks noChangeArrowheads="1"/>
            </p:cNvSpPr>
            <p:nvPr/>
          </p:nvSpPr>
          <p:spPr bwMode="auto">
            <a:xfrm>
              <a:off x="345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6</a:t>
              </a:r>
            </a:p>
          </p:txBody>
        </p:sp>
        <p:sp>
          <p:nvSpPr>
            <p:cNvPr id="753" name="Text Box 293"/>
            <p:cNvSpPr txBox="1">
              <a:spLocks noChangeArrowheads="1"/>
            </p:cNvSpPr>
            <p:nvPr/>
          </p:nvSpPr>
          <p:spPr bwMode="auto">
            <a:xfrm>
              <a:off x="3931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7</a:t>
              </a:r>
            </a:p>
          </p:txBody>
        </p:sp>
        <p:sp>
          <p:nvSpPr>
            <p:cNvPr id="754" name="Text Box 294"/>
            <p:cNvSpPr txBox="1">
              <a:spLocks noChangeArrowheads="1"/>
            </p:cNvSpPr>
            <p:nvPr/>
          </p:nvSpPr>
          <p:spPr bwMode="auto">
            <a:xfrm>
              <a:off x="4410" y="965"/>
              <a:ext cx="195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8</a:t>
              </a:r>
            </a:p>
          </p:txBody>
        </p:sp>
        <p:sp>
          <p:nvSpPr>
            <p:cNvPr id="755" name="Text Box 295"/>
            <p:cNvSpPr txBox="1">
              <a:spLocks noChangeArrowheads="1"/>
            </p:cNvSpPr>
            <p:nvPr/>
          </p:nvSpPr>
          <p:spPr bwMode="auto">
            <a:xfrm>
              <a:off x="4890" y="965"/>
              <a:ext cx="194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9</a:t>
              </a:r>
            </a:p>
          </p:txBody>
        </p:sp>
        <p:sp>
          <p:nvSpPr>
            <p:cNvPr id="756" name="Line 296"/>
            <p:cNvSpPr>
              <a:spLocks noChangeShapeType="1"/>
            </p:cNvSpPr>
            <p:nvPr/>
          </p:nvSpPr>
          <p:spPr bwMode="auto">
            <a:xfrm>
              <a:off x="513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57" name="Line 297"/>
            <p:cNvSpPr>
              <a:spLocks noChangeShapeType="1"/>
            </p:cNvSpPr>
            <p:nvPr/>
          </p:nvSpPr>
          <p:spPr bwMode="auto">
            <a:xfrm>
              <a:off x="518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58" name="Line 298"/>
            <p:cNvSpPr>
              <a:spLocks noChangeShapeType="1"/>
            </p:cNvSpPr>
            <p:nvPr/>
          </p:nvSpPr>
          <p:spPr bwMode="auto">
            <a:xfrm>
              <a:off x="5280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59" name="Line 299"/>
            <p:cNvSpPr>
              <a:spLocks noChangeShapeType="1"/>
            </p:cNvSpPr>
            <p:nvPr/>
          </p:nvSpPr>
          <p:spPr bwMode="auto">
            <a:xfrm>
              <a:off x="5328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60" name="Line 300"/>
            <p:cNvSpPr>
              <a:spLocks noChangeShapeType="1"/>
            </p:cNvSpPr>
            <p:nvPr/>
          </p:nvSpPr>
          <p:spPr bwMode="auto">
            <a:xfrm>
              <a:off x="5376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61" name="Line 301"/>
            <p:cNvSpPr>
              <a:spLocks noChangeShapeType="1"/>
            </p:cNvSpPr>
            <p:nvPr/>
          </p:nvSpPr>
          <p:spPr bwMode="auto">
            <a:xfrm>
              <a:off x="5424" y="8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62" name="Line 302"/>
            <p:cNvSpPr>
              <a:spLocks noChangeShapeType="1"/>
            </p:cNvSpPr>
            <p:nvPr/>
          </p:nvSpPr>
          <p:spPr bwMode="auto">
            <a:xfrm>
              <a:off x="5232" y="8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63" name="Line 303"/>
            <p:cNvSpPr>
              <a:spLocks noChangeShapeType="1"/>
            </p:cNvSpPr>
            <p:nvPr/>
          </p:nvSpPr>
          <p:spPr bwMode="auto">
            <a:xfrm>
              <a:off x="5472" y="81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64" name="Text Box 304"/>
            <p:cNvSpPr txBox="1">
              <a:spLocks noChangeArrowheads="1"/>
            </p:cNvSpPr>
            <p:nvPr/>
          </p:nvSpPr>
          <p:spPr bwMode="auto">
            <a:xfrm>
              <a:off x="5338" y="965"/>
              <a:ext cx="273" cy="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3300"/>
                  </a:solidFill>
                  <a:cs typeface="Arial" pitchFamily="34" charset="0"/>
                </a:rPr>
                <a:t>10</a:t>
              </a:r>
            </a:p>
          </p:txBody>
        </p:sp>
        <p:sp>
          <p:nvSpPr>
            <p:cNvPr id="765" name="Text Box 305"/>
            <p:cNvSpPr txBox="1">
              <a:spLocks noChangeArrowheads="1"/>
            </p:cNvSpPr>
            <p:nvPr/>
          </p:nvSpPr>
          <p:spPr bwMode="auto">
            <a:xfrm>
              <a:off x="4918" y="1190"/>
              <a:ext cx="593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sz="1000">
                  <a:solidFill>
                    <a:schemeClr val="bg1"/>
                  </a:solidFill>
                  <a:cs typeface="Arial" pitchFamily="34" charset="0"/>
                </a:rPr>
                <a:t>THCS Phulac</a:t>
              </a:r>
            </a:p>
          </p:txBody>
        </p:sp>
        <p:sp>
          <p:nvSpPr>
            <p:cNvPr id="766" name="Line 306"/>
            <p:cNvSpPr>
              <a:spLocks noChangeShapeType="1"/>
            </p:cNvSpPr>
            <p:nvPr/>
          </p:nvSpPr>
          <p:spPr bwMode="auto">
            <a:xfrm>
              <a:off x="576" y="1392"/>
              <a:ext cx="499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67" name="Line 307"/>
            <p:cNvSpPr>
              <a:spLocks noChangeShapeType="1"/>
            </p:cNvSpPr>
            <p:nvPr/>
          </p:nvSpPr>
          <p:spPr bwMode="auto">
            <a:xfrm>
              <a:off x="576" y="816"/>
              <a:ext cx="0" cy="5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768" name="Picture 37" descr="imag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81" y="4876800"/>
            <a:ext cx="1076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1" name="Text Box 318"/>
          <p:cNvSpPr txBox="1">
            <a:spLocks noChangeArrowheads="1"/>
          </p:cNvSpPr>
          <p:nvPr/>
        </p:nvSpPr>
        <p:spPr bwMode="auto">
          <a:xfrm>
            <a:off x="2272805" y="6235379"/>
            <a:ext cx="5977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latin typeface=".VnTime" pitchFamily="34" charset="0"/>
                <a:cs typeface="Arial" pitchFamily="34" charset="0"/>
              </a:rPr>
              <a:t>10</a:t>
            </a:r>
            <a:endParaRPr lang="en-US" b="1" dirty="0">
              <a:latin typeface=".VnTime" pitchFamily="34" charset="0"/>
              <a:cs typeface="Arial" pitchFamily="34" charset="0"/>
            </a:endParaRPr>
          </a:p>
        </p:txBody>
      </p:sp>
      <p:sp>
        <p:nvSpPr>
          <p:cNvPr id="773" name="Text Box 320"/>
          <p:cNvSpPr txBox="1">
            <a:spLocks noChangeArrowheads="1"/>
          </p:cNvSpPr>
          <p:nvPr/>
        </p:nvSpPr>
        <p:spPr bwMode="auto">
          <a:xfrm>
            <a:off x="5410802" y="624840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30</a:t>
            </a:r>
          </a:p>
        </p:txBody>
      </p:sp>
      <p:sp>
        <p:nvSpPr>
          <p:cNvPr id="774" name="Text Box 330"/>
          <p:cNvSpPr txBox="1">
            <a:spLocks noChangeArrowheads="1"/>
          </p:cNvSpPr>
          <p:nvPr/>
        </p:nvSpPr>
        <p:spPr bwMode="auto">
          <a:xfrm>
            <a:off x="6200155" y="6248400"/>
            <a:ext cx="304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35</a:t>
            </a:r>
          </a:p>
        </p:txBody>
      </p:sp>
      <p:sp>
        <p:nvSpPr>
          <p:cNvPr id="775" name="Text Box 332"/>
          <p:cNvSpPr txBox="1">
            <a:spLocks noChangeArrowheads="1"/>
          </p:cNvSpPr>
          <p:nvPr/>
        </p:nvSpPr>
        <p:spPr bwMode="auto">
          <a:xfrm>
            <a:off x="8502158" y="6281416"/>
            <a:ext cx="304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50</a:t>
            </a:r>
          </a:p>
        </p:txBody>
      </p:sp>
      <p:sp>
        <p:nvSpPr>
          <p:cNvPr id="776" name="Text Box 333"/>
          <p:cNvSpPr txBox="1">
            <a:spLocks noChangeArrowheads="1"/>
          </p:cNvSpPr>
          <p:nvPr/>
        </p:nvSpPr>
        <p:spPr bwMode="auto">
          <a:xfrm>
            <a:off x="3829438" y="6217444"/>
            <a:ext cx="56008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.VnTime" pitchFamily="34" charset="0"/>
                <a:cs typeface="Arial" pitchFamily="34" charset="0"/>
              </a:rPr>
              <a:t>20</a:t>
            </a:r>
          </a:p>
        </p:txBody>
      </p:sp>
      <p:sp>
        <p:nvSpPr>
          <p:cNvPr id="777" name="Text Box 333"/>
          <p:cNvSpPr txBox="1">
            <a:spLocks noChangeArrowheads="1"/>
          </p:cNvSpPr>
          <p:nvPr/>
        </p:nvSpPr>
        <p:spPr bwMode="auto">
          <a:xfrm>
            <a:off x="6906484" y="6218379"/>
            <a:ext cx="58978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.VnTime" pitchFamily="34" charset="0"/>
                <a:cs typeface="Arial" pitchFamily="34" charset="0"/>
              </a:rPr>
              <a:t>40</a:t>
            </a:r>
          </a:p>
        </p:txBody>
      </p:sp>
      <p:sp>
        <p:nvSpPr>
          <p:cNvPr id="778" name="Text Box 36"/>
          <p:cNvSpPr txBox="1">
            <a:spLocks noChangeArrowheads="1"/>
          </p:cNvSpPr>
          <p:nvPr/>
        </p:nvSpPr>
        <p:spPr bwMode="auto">
          <a:xfrm>
            <a:off x="762000" y="6172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Time" pitchFamily="34" charset="0"/>
                <a:cs typeface="Arial" pitchFamily="34" charset="0"/>
              </a:rPr>
              <a:t>0</a:t>
            </a:r>
          </a:p>
        </p:txBody>
      </p:sp>
      <p:sp>
        <p:nvSpPr>
          <p:cNvPr id="780" name="Text Box 320"/>
          <p:cNvSpPr txBox="1">
            <a:spLocks noChangeArrowheads="1"/>
          </p:cNvSpPr>
          <p:nvPr/>
        </p:nvSpPr>
        <p:spPr bwMode="auto">
          <a:xfrm>
            <a:off x="5029200" y="6248400"/>
            <a:ext cx="304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800000"/>
                </a:solidFill>
                <a:latin typeface=".VnTime" pitchFamily="34" charset="0"/>
                <a:cs typeface="Arial" pitchFamily="34" charset="0"/>
              </a:rPr>
              <a:t>28</a:t>
            </a:r>
          </a:p>
        </p:txBody>
      </p:sp>
      <p:sp>
        <p:nvSpPr>
          <p:cNvPr id="781" name="Oval 309"/>
          <p:cNvSpPr>
            <a:spLocks noChangeArrowheads="1"/>
          </p:cNvSpPr>
          <p:nvPr/>
        </p:nvSpPr>
        <p:spPr bwMode="auto">
          <a:xfrm>
            <a:off x="914400" y="616108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2" name="Oval 311"/>
          <p:cNvSpPr>
            <a:spLocks noChangeArrowheads="1"/>
          </p:cNvSpPr>
          <p:nvPr/>
        </p:nvSpPr>
        <p:spPr bwMode="auto">
          <a:xfrm>
            <a:off x="2462365" y="6170783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3" name="Oval 311"/>
          <p:cNvSpPr>
            <a:spLocks noChangeArrowheads="1"/>
          </p:cNvSpPr>
          <p:nvPr/>
        </p:nvSpPr>
        <p:spPr bwMode="auto">
          <a:xfrm>
            <a:off x="4000889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4" name="Oval 311"/>
          <p:cNvSpPr>
            <a:spLocks noChangeArrowheads="1"/>
          </p:cNvSpPr>
          <p:nvPr/>
        </p:nvSpPr>
        <p:spPr bwMode="auto">
          <a:xfrm>
            <a:off x="5154781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5" name="Oval 311"/>
          <p:cNvSpPr>
            <a:spLocks noChangeArrowheads="1"/>
          </p:cNvSpPr>
          <p:nvPr/>
        </p:nvSpPr>
        <p:spPr bwMode="auto">
          <a:xfrm>
            <a:off x="5539412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6" name="Oval 311"/>
          <p:cNvSpPr>
            <a:spLocks noChangeArrowheads="1"/>
          </p:cNvSpPr>
          <p:nvPr/>
        </p:nvSpPr>
        <p:spPr bwMode="auto">
          <a:xfrm>
            <a:off x="6308673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7" name="Oval 311"/>
          <p:cNvSpPr>
            <a:spLocks noChangeArrowheads="1"/>
          </p:cNvSpPr>
          <p:nvPr/>
        </p:nvSpPr>
        <p:spPr bwMode="auto">
          <a:xfrm>
            <a:off x="7070723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8" name="Oval 311"/>
          <p:cNvSpPr>
            <a:spLocks noChangeArrowheads="1"/>
          </p:cNvSpPr>
          <p:nvPr/>
        </p:nvSpPr>
        <p:spPr bwMode="auto">
          <a:xfrm>
            <a:off x="8620464" y="61610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89" name="Text Box 72"/>
          <p:cNvSpPr txBox="1">
            <a:spLocks noChangeArrowheads="1"/>
          </p:cNvSpPr>
          <p:nvPr/>
        </p:nvSpPr>
        <p:spPr bwMode="auto">
          <a:xfrm>
            <a:off x="7953014" y="6400800"/>
            <a:ext cx="1190986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+mn-lt"/>
                <a:cs typeface="Arial" pitchFamily="34" charset="0"/>
              </a:rPr>
              <a:t>Giá trị (x)</a:t>
            </a:r>
          </a:p>
        </p:txBody>
      </p:sp>
      <p:sp>
        <p:nvSpPr>
          <p:cNvPr id="790" name="Text Box 310"/>
          <p:cNvSpPr txBox="1">
            <a:spLocks noChangeArrowheads="1"/>
          </p:cNvSpPr>
          <p:nvPr/>
        </p:nvSpPr>
        <p:spPr bwMode="auto">
          <a:xfrm>
            <a:off x="-42861" y="1154668"/>
            <a:ext cx="1262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+mn-lt"/>
                <a:cs typeface="Arial" pitchFamily="34" charset="0"/>
              </a:rPr>
              <a:t>Tần số (n)</a:t>
            </a:r>
          </a:p>
        </p:txBody>
      </p:sp>
      <p:sp>
        <p:nvSpPr>
          <p:cNvPr id="791" name="Text Box 321"/>
          <p:cNvSpPr txBox="1">
            <a:spLocks noChangeArrowheads="1"/>
          </p:cNvSpPr>
          <p:nvPr/>
        </p:nvSpPr>
        <p:spPr bwMode="auto">
          <a:xfrm>
            <a:off x="609600" y="5257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2</a:t>
            </a:r>
          </a:p>
        </p:txBody>
      </p:sp>
      <p:sp>
        <p:nvSpPr>
          <p:cNvPr id="792" name="Text Box 322"/>
          <p:cNvSpPr txBox="1">
            <a:spLocks noChangeArrowheads="1"/>
          </p:cNvSpPr>
          <p:nvPr/>
        </p:nvSpPr>
        <p:spPr bwMode="auto">
          <a:xfrm>
            <a:off x="609600" y="4476842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4</a:t>
            </a:r>
          </a:p>
        </p:txBody>
      </p:sp>
      <p:sp>
        <p:nvSpPr>
          <p:cNvPr id="793" name="Text Box 323"/>
          <p:cNvSpPr txBox="1">
            <a:spLocks noChangeArrowheads="1"/>
          </p:cNvSpPr>
          <p:nvPr/>
        </p:nvSpPr>
        <p:spPr bwMode="auto">
          <a:xfrm>
            <a:off x="609600" y="3287009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Time" pitchFamily="34" charset="0"/>
                <a:cs typeface="Arial" pitchFamily="34" charset="0"/>
              </a:rPr>
              <a:t>7</a:t>
            </a:r>
          </a:p>
        </p:txBody>
      </p:sp>
      <p:sp>
        <p:nvSpPr>
          <p:cNvPr id="794" name="Text Box 324"/>
          <p:cNvSpPr txBox="1">
            <a:spLocks noChangeArrowheads="1"/>
          </p:cNvSpPr>
          <p:nvPr/>
        </p:nvSpPr>
        <p:spPr bwMode="auto">
          <a:xfrm>
            <a:off x="598537" y="2902377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Time" pitchFamily="34" charset="0"/>
                <a:cs typeface="Arial" pitchFamily="34" charset="0"/>
              </a:rPr>
              <a:t>8</a:t>
            </a:r>
          </a:p>
        </p:txBody>
      </p:sp>
      <p:sp>
        <p:nvSpPr>
          <p:cNvPr id="795" name="Text Box 337"/>
          <p:cNvSpPr txBox="1">
            <a:spLocks noChangeArrowheads="1"/>
          </p:cNvSpPr>
          <p:nvPr/>
        </p:nvSpPr>
        <p:spPr bwMode="auto">
          <a:xfrm>
            <a:off x="533400" y="2131529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10</a:t>
            </a:r>
          </a:p>
        </p:txBody>
      </p:sp>
      <p:sp>
        <p:nvSpPr>
          <p:cNvPr id="796" name="Text Box 322"/>
          <p:cNvSpPr txBox="1">
            <a:spLocks noChangeArrowheads="1"/>
          </p:cNvSpPr>
          <p:nvPr/>
        </p:nvSpPr>
        <p:spPr bwMode="auto">
          <a:xfrm>
            <a:off x="609600" y="3701143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.VnTime" pitchFamily="34" charset="0"/>
                <a:cs typeface="Arial" pitchFamily="34" charset="0"/>
              </a:rPr>
              <a:t>6</a:t>
            </a:r>
          </a:p>
        </p:txBody>
      </p:sp>
      <p:sp>
        <p:nvSpPr>
          <p:cNvPr id="797" name="Text Box 324"/>
          <p:cNvSpPr txBox="1">
            <a:spLocks noChangeArrowheads="1"/>
          </p:cNvSpPr>
          <p:nvPr/>
        </p:nvSpPr>
        <p:spPr bwMode="auto">
          <a:xfrm>
            <a:off x="609600" y="482553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.VnTime" pitchFamily="34" charset="0"/>
                <a:cs typeface="Arial" pitchFamily="34" charset="0"/>
              </a:rPr>
              <a:t>3</a:t>
            </a:r>
          </a:p>
        </p:txBody>
      </p:sp>
      <p:sp>
        <p:nvSpPr>
          <p:cNvPr id="798" name="Oval 311"/>
          <p:cNvSpPr>
            <a:spLocks noChangeArrowheads="1"/>
          </p:cNvSpPr>
          <p:nvPr/>
        </p:nvSpPr>
        <p:spPr bwMode="auto">
          <a:xfrm>
            <a:off x="914400" y="535622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99" name="Oval 311"/>
          <p:cNvSpPr>
            <a:spLocks noChangeArrowheads="1"/>
          </p:cNvSpPr>
          <p:nvPr/>
        </p:nvSpPr>
        <p:spPr bwMode="auto">
          <a:xfrm>
            <a:off x="914400" y="4587759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00" name="Oval 311"/>
          <p:cNvSpPr>
            <a:spLocks noChangeArrowheads="1"/>
          </p:cNvSpPr>
          <p:nvPr/>
        </p:nvSpPr>
        <p:spPr bwMode="auto">
          <a:xfrm>
            <a:off x="914400" y="381849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01" name="Oval 311"/>
          <p:cNvSpPr>
            <a:spLocks noChangeArrowheads="1"/>
          </p:cNvSpPr>
          <p:nvPr/>
        </p:nvSpPr>
        <p:spPr bwMode="auto">
          <a:xfrm>
            <a:off x="914400" y="343226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02" name="Oval 311"/>
          <p:cNvSpPr>
            <a:spLocks noChangeArrowheads="1"/>
          </p:cNvSpPr>
          <p:nvPr/>
        </p:nvSpPr>
        <p:spPr bwMode="auto">
          <a:xfrm>
            <a:off x="914400" y="3049236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03" name="Oval 311"/>
          <p:cNvSpPr>
            <a:spLocks noChangeArrowheads="1"/>
          </p:cNvSpPr>
          <p:nvPr/>
        </p:nvSpPr>
        <p:spPr bwMode="auto">
          <a:xfrm>
            <a:off x="914400" y="2286385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04" name="Oval 311"/>
          <p:cNvSpPr>
            <a:spLocks noChangeArrowheads="1"/>
          </p:cNvSpPr>
          <p:nvPr/>
        </p:nvSpPr>
        <p:spPr bwMode="auto">
          <a:xfrm>
            <a:off x="926776" y="4970787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05" name="Text Box 32"/>
          <p:cNvSpPr txBox="1">
            <a:spLocks noChangeArrowheads="1"/>
          </p:cNvSpPr>
          <p:nvPr/>
        </p:nvSpPr>
        <p:spPr bwMode="auto">
          <a:xfrm>
            <a:off x="5914504" y="892076"/>
            <a:ext cx="3381896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u="sng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b="1" u="sng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(28;2), (30;8), (35;7), (50;3).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tần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809" name="Straight Connector 808"/>
          <p:cNvCxnSpPr/>
          <p:nvPr/>
        </p:nvCxnSpPr>
        <p:spPr>
          <a:xfrm flipV="1">
            <a:off x="942331" y="5393519"/>
            <a:ext cx="4288650" cy="803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2" name="Straight Connector 821"/>
          <p:cNvCxnSpPr>
            <a:stCxn id="784" idx="0"/>
          </p:cNvCxnSpPr>
          <p:nvPr/>
        </p:nvCxnSpPr>
        <p:spPr>
          <a:xfrm flipV="1">
            <a:off x="5192881" y="5356220"/>
            <a:ext cx="0" cy="804867"/>
          </a:xfrm>
          <a:prstGeom prst="line">
            <a:avLst/>
          </a:prstGeom>
          <a:ln w="381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6" name="Straight Connector 825"/>
          <p:cNvCxnSpPr>
            <a:stCxn id="802" idx="2"/>
          </p:cNvCxnSpPr>
          <p:nvPr/>
        </p:nvCxnSpPr>
        <p:spPr>
          <a:xfrm>
            <a:off x="914400" y="3087336"/>
            <a:ext cx="4740038" cy="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8" name="Straight Connector 827"/>
          <p:cNvCxnSpPr>
            <a:stCxn id="785" idx="0"/>
          </p:cNvCxnSpPr>
          <p:nvPr/>
        </p:nvCxnSpPr>
        <p:spPr>
          <a:xfrm flipH="1" flipV="1">
            <a:off x="5576256" y="3085733"/>
            <a:ext cx="1256" cy="3075354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0" name="Straight Connector 829"/>
          <p:cNvCxnSpPr>
            <a:stCxn id="801" idx="2"/>
          </p:cNvCxnSpPr>
          <p:nvPr/>
        </p:nvCxnSpPr>
        <p:spPr>
          <a:xfrm>
            <a:off x="914400" y="3470365"/>
            <a:ext cx="5470473" cy="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2" name="Straight Connector 831"/>
          <p:cNvCxnSpPr>
            <a:stCxn id="786" idx="0"/>
            <a:endCxn id="842" idx="4"/>
          </p:cNvCxnSpPr>
          <p:nvPr/>
        </p:nvCxnSpPr>
        <p:spPr>
          <a:xfrm flipV="1">
            <a:off x="6346773" y="3499220"/>
            <a:ext cx="5782" cy="2661867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4" name="Straight Connector 833"/>
          <p:cNvCxnSpPr>
            <a:stCxn id="804" idx="2"/>
          </p:cNvCxnSpPr>
          <p:nvPr/>
        </p:nvCxnSpPr>
        <p:spPr>
          <a:xfrm>
            <a:off x="926776" y="5008887"/>
            <a:ext cx="7790285" cy="0"/>
          </a:xfrm>
          <a:prstGeom prst="line">
            <a:avLst/>
          </a:prstGeom>
          <a:ln w="28575">
            <a:solidFill>
              <a:srgbClr val="00206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6" name="Straight Connector 835"/>
          <p:cNvCxnSpPr>
            <a:stCxn id="788" idx="4"/>
          </p:cNvCxnSpPr>
          <p:nvPr/>
        </p:nvCxnSpPr>
        <p:spPr>
          <a:xfrm flipV="1">
            <a:off x="8658564" y="5008889"/>
            <a:ext cx="11426" cy="1228398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0" name="Oval 311"/>
          <p:cNvSpPr>
            <a:spLocks noChangeArrowheads="1"/>
          </p:cNvSpPr>
          <p:nvPr/>
        </p:nvSpPr>
        <p:spPr bwMode="auto">
          <a:xfrm>
            <a:off x="5130217" y="5354774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41" name="Oval 311"/>
          <p:cNvSpPr>
            <a:spLocks noChangeArrowheads="1"/>
          </p:cNvSpPr>
          <p:nvPr/>
        </p:nvSpPr>
        <p:spPr bwMode="auto">
          <a:xfrm>
            <a:off x="5514848" y="3049236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42" name="Oval 311"/>
          <p:cNvSpPr>
            <a:spLocks noChangeArrowheads="1"/>
          </p:cNvSpPr>
          <p:nvPr/>
        </p:nvSpPr>
        <p:spPr bwMode="auto">
          <a:xfrm>
            <a:off x="6302173" y="3412838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43" name="Oval 311"/>
          <p:cNvSpPr>
            <a:spLocks noChangeArrowheads="1"/>
          </p:cNvSpPr>
          <p:nvPr/>
        </p:nvSpPr>
        <p:spPr bwMode="auto">
          <a:xfrm>
            <a:off x="8608182" y="4970787"/>
            <a:ext cx="100764" cy="86382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44" name="Text Box 56" descr="Water droplets"/>
          <p:cNvSpPr txBox="1">
            <a:spLocks noChangeArrowheads="1"/>
          </p:cNvSpPr>
          <p:nvPr/>
        </p:nvSpPr>
        <p:spPr bwMode="auto">
          <a:xfrm>
            <a:off x="5913267" y="914400"/>
            <a:ext cx="3383133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b="1" u="sng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5" name="Straight Connector 844"/>
          <p:cNvCxnSpPr/>
          <p:nvPr/>
        </p:nvCxnSpPr>
        <p:spPr>
          <a:xfrm flipH="1" flipV="1">
            <a:off x="8666097" y="4964832"/>
            <a:ext cx="5713" cy="123734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47" name="Straight Connector 846"/>
          <p:cNvCxnSpPr/>
          <p:nvPr/>
        </p:nvCxnSpPr>
        <p:spPr>
          <a:xfrm flipV="1">
            <a:off x="6339590" y="3475220"/>
            <a:ext cx="5782" cy="270659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4" name="Straight Connector 853"/>
          <p:cNvCxnSpPr/>
          <p:nvPr/>
        </p:nvCxnSpPr>
        <p:spPr>
          <a:xfrm flipH="1" flipV="1">
            <a:off x="5564873" y="3083459"/>
            <a:ext cx="13967" cy="314995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5" name="Straight Connector 864"/>
          <p:cNvCxnSpPr/>
          <p:nvPr/>
        </p:nvCxnSpPr>
        <p:spPr>
          <a:xfrm flipV="1">
            <a:off x="5181600" y="5425190"/>
            <a:ext cx="0" cy="80486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37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59 -0.02546 L 0.82205 -0.0300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24" y="-23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-0.00417 -0.61181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060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1000"/>
                                        <p:tgtEl>
                                          <p:spTgt spid="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10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4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9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0" dur="500"/>
                                        <p:tgtEl>
                                          <p:spTgt spid="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8" dur="5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1" dur="5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" grpId="0" animBg="1"/>
      <p:bldP spid="529" grpId="1" animBg="1"/>
      <p:bldP spid="531" grpId="0" animBg="1"/>
      <p:bldP spid="650" grpId="0" animBg="1"/>
      <p:bldP spid="771" grpId="0"/>
      <p:bldP spid="773" grpId="0"/>
      <p:bldP spid="774" grpId="0"/>
      <p:bldP spid="775" grpId="0"/>
      <p:bldP spid="776" grpId="0"/>
      <p:bldP spid="777" grpId="0"/>
      <p:bldP spid="778" grpId="0"/>
      <p:bldP spid="780" grpId="0"/>
      <p:bldP spid="781" grpId="0" animBg="1"/>
      <p:bldP spid="782" grpId="0" animBg="1"/>
      <p:bldP spid="783" grpId="0" animBg="1"/>
      <p:bldP spid="784" grpId="0" animBg="1"/>
      <p:bldP spid="785" grpId="0" animBg="1"/>
      <p:bldP spid="786" grpId="0" animBg="1"/>
      <p:bldP spid="787" grpId="0" animBg="1"/>
      <p:bldP spid="788" grpId="0" animBg="1"/>
      <p:bldP spid="789" grpId="0"/>
      <p:bldP spid="790" grpId="0"/>
      <p:bldP spid="791" grpId="0"/>
      <p:bldP spid="792" grpId="0"/>
      <p:bldP spid="793" grpId="0"/>
      <p:bldP spid="794" grpId="0"/>
      <p:bldP spid="795" grpId="0"/>
      <p:bldP spid="796" grpId="0"/>
      <p:bldP spid="797" grpId="0"/>
      <p:bldP spid="798" grpId="0" animBg="1"/>
      <p:bldP spid="799" grpId="0" animBg="1"/>
      <p:bldP spid="800" grpId="0" animBg="1"/>
      <p:bldP spid="801" grpId="0" animBg="1"/>
      <p:bldP spid="802" grpId="0" animBg="1"/>
      <p:bldP spid="803" grpId="0" animBg="1"/>
      <p:bldP spid="804" grpId="0" animBg="1"/>
      <p:bldP spid="805" grpId="0" animBg="1"/>
      <p:bldP spid="805" grpId="1" animBg="1"/>
      <p:bldP spid="840" grpId="0" animBg="1"/>
      <p:bldP spid="841" grpId="0" animBg="1"/>
      <p:bldP spid="842" grpId="0" animBg="1"/>
      <p:bldP spid="843" grpId="0" animBg="1"/>
      <p:bldP spid="844" grpId="0" animBg="1"/>
      <p:bldP spid="84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vi-V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9539" y="1422932"/>
            <a:ext cx="7662861" cy="5130268"/>
            <a:chOff x="-42861" y="1154668"/>
            <a:chExt cx="9567417" cy="5653103"/>
          </a:xfrm>
        </p:grpSpPr>
        <p:sp>
          <p:nvSpPr>
            <p:cNvPr id="26" name="Text Box 72"/>
            <p:cNvSpPr txBox="1">
              <a:spLocks noChangeArrowheads="1"/>
            </p:cNvSpPr>
            <p:nvPr/>
          </p:nvSpPr>
          <p:spPr bwMode="auto">
            <a:xfrm>
              <a:off x="7953014" y="6400800"/>
              <a:ext cx="1571542" cy="406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 err="1">
                  <a:latin typeface="+mn-lt"/>
                  <a:cs typeface="Arial" pitchFamily="34" charset="0"/>
                </a:rPr>
                <a:t>Giá</a:t>
              </a:r>
              <a:r>
                <a:rPr lang="en-US" dirty="0">
                  <a:latin typeface="+mn-lt"/>
                  <a:cs typeface="Arial" pitchFamily="34" charset="0"/>
                </a:rPr>
                <a:t> </a:t>
              </a:r>
              <a:r>
                <a:rPr lang="en-US" dirty="0" err="1">
                  <a:latin typeface="+mn-lt"/>
                  <a:cs typeface="Arial" pitchFamily="34" charset="0"/>
                </a:rPr>
                <a:t>trị</a:t>
              </a:r>
              <a:r>
                <a:rPr lang="en-US" dirty="0">
                  <a:latin typeface="+mn-lt"/>
                  <a:cs typeface="Arial" pitchFamily="34" charset="0"/>
                </a:rPr>
                <a:t> (x)</a:t>
              </a: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-42861" y="1154668"/>
              <a:ext cx="9081808" cy="5487682"/>
              <a:chOff x="-42861" y="1154668"/>
              <a:chExt cx="9081808" cy="5487682"/>
            </a:xfrm>
          </p:grpSpPr>
          <p:sp>
            <p:nvSpPr>
              <p:cNvPr id="8" name="Line 35"/>
              <p:cNvSpPr>
                <a:spLocks noChangeShapeType="1"/>
              </p:cNvSpPr>
              <p:nvPr/>
            </p:nvSpPr>
            <p:spPr bwMode="auto">
              <a:xfrm>
                <a:off x="957943" y="6199187"/>
                <a:ext cx="78424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9" name="Line 34"/>
              <p:cNvSpPr>
                <a:spLocks noChangeShapeType="1"/>
              </p:cNvSpPr>
              <p:nvPr/>
            </p:nvSpPr>
            <p:spPr bwMode="auto">
              <a:xfrm flipV="1">
                <a:off x="957944" y="1488468"/>
                <a:ext cx="0" cy="47244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" name="Text Box 318"/>
              <p:cNvSpPr txBox="1">
                <a:spLocks noChangeArrowheads="1"/>
              </p:cNvSpPr>
              <p:nvPr/>
            </p:nvSpPr>
            <p:spPr bwMode="auto">
              <a:xfrm>
                <a:off x="2269687" y="6235379"/>
                <a:ext cx="653509" cy="4069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latin typeface=".VnTime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11" name="Text Box 320"/>
              <p:cNvSpPr txBox="1">
                <a:spLocks noChangeArrowheads="1"/>
              </p:cNvSpPr>
              <p:nvPr/>
            </p:nvSpPr>
            <p:spPr bwMode="auto">
              <a:xfrm>
                <a:off x="5410802" y="6248400"/>
                <a:ext cx="408087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30</a:t>
                </a:r>
              </a:p>
            </p:txBody>
          </p:sp>
          <p:sp>
            <p:nvSpPr>
              <p:cNvPr id="12" name="Text Box 330"/>
              <p:cNvSpPr txBox="1">
                <a:spLocks noChangeArrowheads="1"/>
              </p:cNvSpPr>
              <p:nvPr/>
            </p:nvSpPr>
            <p:spPr bwMode="auto">
              <a:xfrm>
                <a:off x="6200154" y="6248400"/>
                <a:ext cx="470230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35</a:t>
                </a:r>
              </a:p>
            </p:txBody>
          </p:sp>
          <p:sp>
            <p:nvSpPr>
              <p:cNvPr id="13" name="Text Box 332"/>
              <p:cNvSpPr txBox="1">
                <a:spLocks noChangeArrowheads="1"/>
              </p:cNvSpPr>
              <p:nvPr/>
            </p:nvSpPr>
            <p:spPr bwMode="auto">
              <a:xfrm>
                <a:off x="8502157" y="6281416"/>
                <a:ext cx="536790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50</a:t>
                </a:r>
              </a:p>
            </p:txBody>
          </p:sp>
          <p:sp>
            <p:nvSpPr>
              <p:cNvPr id="14" name="Text Box 333"/>
              <p:cNvSpPr txBox="1">
                <a:spLocks noChangeArrowheads="1"/>
              </p:cNvSpPr>
              <p:nvPr/>
            </p:nvSpPr>
            <p:spPr bwMode="auto">
              <a:xfrm>
                <a:off x="3829439" y="6217443"/>
                <a:ext cx="565522" cy="4069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latin typeface=".VnTime" pitchFamily="34" charset="0"/>
                    <a:cs typeface="Arial" pitchFamily="34" charset="0"/>
                  </a:rPr>
                  <a:t>20</a:t>
                </a:r>
              </a:p>
            </p:txBody>
          </p:sp>
          <p:sp>
            <p:nvSpPr>
              <p:cNvPr id="15" name="Text Box 333"/>
              <p:cNvSpPr txBox="1">
                <a:spLocks noChangeArrowheads="1"/>
              </p:cNvSpPr>
              <p:nvPr/>
            </p:nvSpPr>
            <p:spPr bwMode="auto">
              <a:xfrm>
                <a:off x="6906486" y="6218379"/>
                <a:ext cx="630505" cy="4069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latin typeface=".VnTime" pitchFamily="34" charset="0"/>
                    <a:cs typeface="Arial" pitchFamily="34" charset="0"/>
                  </a:rPr>
                  <a:t>40</a:t>
                </a:r>
              </a:p>
            </p:txBody>
          </p:sp>
          <p:sp>
            <p:nvSpPr>
              <p:cNvPr id="16" name="Text Box 36"/>
              <p:cNvSpPr txBox="1">
                <a:spLocks noChangeArrowheads="1"/>
              </p:cNvSpPr>
              <p:nvPr/>
            </p:nvSpPr>
            <p:spPr bwMode="auto">
              <a:xfrm>
                <a:off x="762000" y="61722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400" b="1">
                    <a:latin typeface=".VnTime" pitchFamily="34" charset="0"/>
                    <a:cs typeface="Arial" pitchFamily="34" charset="0"/>
                  </a:rPr>
                  <a:t>0</a:t>
                </a:r>
              </a:p>
            </p:txBody>
          </p:sp>
          <p:sp>
            <p:nvSpPr>
              <p:cNvPr id="17" name="Text Box 320"/>
              <p:cNvSpPr txBox="1">
                <a:spLocks noChangeArrowheads="1"/>
              </p:cNvSpPr>
              <p:nvPr/>
            </p:nvSpPr>
            <p:spPr bwMode="auto">
              <a:xfrm>
                <a:off x="5029201" y="6248399"/>
                <a:ext cx="453356" cy="305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800000"/>
                    </a:solidFill>
                    <a:latin typeface=".VnTime" pitchFamily="34" charset="0"/>
                    <a:cs typeface="Arial" pitchFamily="34" charset="0"/>
                  </a:rPr>
                  <a:t>28</a:t>
                </a:r>
              </a:p>
            </p:txBody>
          </p:sp>
          <p:sp>
            <p:nvSpPr>
              <p:cNvPr id="18" name="Oval 309"/>
              <p:cNvSpPr>
                <a:spLocks noChangeArrowheads="1"/>
              </p:cNvSpPr>
              <p:nvPr/>
            </p:nvSpPr>
            <p:spPr bwMode="auto">
              <a:xfrm>
                <a:off x="914400" y="6161087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9" name="Oval 311"/>
              <p:cNvSpPr>
                <a:spLocks noChangeArrowheads="1"/>
              </p:cNvSpPr>
              <p:nvPr/>
            </p:nvSpPr>
            <p:spPr bwMode="auto">
              <a:xfrm>
                <a:off x="2462365" y="6170783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" name="Oval 311"/>
              <p:cNvSpPr>
                <a:spLocks noChangeArrowheads="1"/>
              </p:cNvSpPr>
              <p:nvPr/>
            </p:nvSpPr>
            <p:spPr bwMode="auto">
              <a:xfrm>
                <a:off x="4000889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1" name="Oval 311"/>
              <p:cNvSpPr>
                <a:spLocks noChangeArrowheads="1"/>
              </p:cNvSpPr>
              <p:nvPr/>
            </p:nvSpPr>
            <p:spPr bwMode="auto">
              <a:xfrm>
                <a:off x="5154781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2" name="Oval 311"/>
              <p:cNvSpPr>
                <a:spLocks noChangeArrowheads="1"/>
              </p:cNvSpPr>
              <p:nvPr/>
            </p:nvSpPr>
            <p:spPr bwMode="auto">
              <a:xfrm>
                <a:off x="5539412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3" name="Oval 311"/>
              <p:cNvSpPr>
                <a:spLocks noChangeArrowheads="1"/>
              </p:cNvSpPr>
              <p:nvPr/>
            </p:nvSpPr>
            <p:spPr bwMode="auto">
              <a:xfrm>
                <a:off x="6308673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4" name="Oval 311"/>
              <p:cNvSpPr>
                <a:spLocks noChangeArrowheads="1"/>
              </p:cNvSpPr>
              <p:nvPr/>
            </p:nvSpPr>
            <p:spPr bwMode="auto">
              <a:xfrm>
                <a:off x="7070723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5" name="Oval 311"/>
              <p:cNvSpPr>
                <a:spLocks noChangeArrowheads="1"/>
              </p:cNvSpPr>
              <p:nvPr/>
            </p:nvSpPr>
            <p:spPr bwMode="auto">
              <a:xfrm>
                <a:off x="8620464" y="61610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7" name="Text Box 310"/>
              <p:cNvSpPr txBox="1">
                <a:spLocks noChangeArrowheads="1"/>
              </p:cNvSpPr>
              <p:nvPr/>
            </p:nvSpPr>
            <p:spPr bwMode="auto">
              <a:xfrm>
                <a:off x="-42861" y="1154668"/>
                <a:ext cx="126206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latin typeface="+mn-lt"/>
                    <a:cs typeface="Arial" pitchFamily="34" charset="0"/>
                  </a:rPr>
                  <a:t>Tần số (n)</a:t>
                </a:r>
              </a:p>
            </p:txBody>
          </p:sp>
          <p:sp>
            <p:nvSpPr>
              <p:cNvPr id="28" name="Text Box 321"/>
              <p:cNvSpPr txBox="1">
                <a:spLocks noChangeArrowheads="1"/>
              </p:cNvSpPr>
              <p:nvPr/>
            </p:nvSpPr>
            <p:spPr bwMode="auto">
              <a:xfrm>
                <a:off x="609600" y="5257800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2</a:t>
                </a:r>
              </a:p>
            </p:txBody>
          </p:sp>
          <p:sp>
            <p:nvSpPr>
              <p:cNvPr id="29" name="Text Box 322"/>
              <p:cNvSpPr txBox="1">
                <a:spLocks noChangeArrowheads="1"/>
              </p:cNvSpPr>
              <p:nvPr/>
            </p:nvSpPr>
            <p:spPr bwMode="auto">
              <a:xfrm>
                <a:off x="609600" y="4476842"/>
                <a:ext cx="3048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0" name="Text Box 323"/>
              <p:cNvSpPr txBox="1">
                <a:spLocks noChangeArrowheads="1"/>
              </p:cNvSpPr>
              <p:nvPr/>
            </p:nvSpPr>
            <p:spPr bwMode="auto">
              <a:xfrm>
                <a:off x="609600" y="3287009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7</a:t>
                </a:r>
              </a:p>
            </p:txBody>
          </p:sp>
          <p:sp>
            <p:nvSpPr>
              <p:cNvPr id="31" name="Text Box 324"/>
              <p:cNvSpPr txBox="1">
                <a:spLocks noChangeArrowheads="1"/>
              </p:cNvSpPr>
              <p:nvPr/>
            </p:nvSpPr>
            <p:spPr bwMode="auto">
              <a:xfrm>
                <a:off x="598537" y="2902377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8</a:t>
                </a:r>
              </a:p>
            </p:txBody>
          </p:sp>
          <p:sp>
            <p:nvSpPr>
              <p:cNvPr id="32" name="Text Box 337"/>
              <p:cNvSpPr txBox="1">
                <a:spLocks noChangeArrowheads="1"/>
              </p:cNvSpPr>
              <p:nvPr/>
            </p:nvSpPr>
            <p:spPr bwMode="auto">
              <a:xfrm>
                <a:off x="533400" y="2131529"/>
                <a:ext cx="4572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10</a:t>
                </a:r>
              </a:p>
            </p:txBody>
          </p:sp>
          <p:sp>
            <p:nvSpPr>
              <p:cNvPr id="33" name="Text Box 322"/>
              <p:cNvSpPr txBox="1">
                <a:spLocks noChangeArrowheads="1"/>
              </p:cNvSpPr>
              <p:nvPr/>
            </p:nvSpPr>
            <p:spPr bwMode="auto">
              <a:xfrm>
                <a:off x="609600" y="3701143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.VnTime" pitchFamily="34" charset="0"/>
                    <a:cs typeface="Arial" pitchFamily="34" charset="0"/>
                  </a:rPr>
                  <a:t>6</a:t>
                </a:r>
              </a:p>
            </p:txBody>
          </p:sp>
          <p:sp>
            <p:nvSpPr>
              <p:cNvPr id="34" name="Text Box 324"/>
              <p:cNvSpPr txBox="1">
                <a:spLocks noChangeArrowheads="1"/>
              </p:cNvSpPr>
              <p:nvPr/>
            </p:nvSpPr>
            <p:spPr bwMode="auto">
              <a:xfrm>
                <a:off x="609600" y="4825531"/>
                <a:ext cx="3048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solidFill>
                      <a:srgbClr val="FF0000"/>
                    </a:solidFill>
                    <a:latin typeface=".VnTime" pitchFamily="34" charset="0"/>
                    <a:cs typeface="Arial" pitchFamily="34" charset="0"/>
                  </a:rPr>
                  <a:t>3</a:t>
                </a:r>
              </a:p>
            </p:txBody>
          </p:sp>
          <p:sp>
            <p:nvSpPr>
              <p:cNvPr id="35" name="Oval 311"/>
              <p:cNvSpPr>
                <a:spLocks noChangeArrowheads="1"/>
              </p:cNvSpPr>
              <p:nvPr/>
            </p:nvSpPr>
            <p:spPr bwMode="auto">
              <a:xfrm>
                <a:off x="914400" y="535622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6" name="Oval 311"/>
              <p:cNvSpPr>
                <a:spLocks noChangeArrowheads="1"/>
              </p:cNvSpPr>
              <p:nvPr/>
            </p:nvSpPr>
            <p:spPr bwMode="auto">
              <a:xfrm>
                <a:off x="914400" y="4587759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7" name="Oval 311"/>
              <p:cNvSpPr>
                <a:spLocks noChangeArrowheads="1"/>
              </p:cNvSpPr>
              <p:nvPr/>
            </p:nvSpPr>
            <p:spPr bwMode="auto">
              <a:xfrm>
                <a:off x="914400" y="3818498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8" name="Oval 311"/>
              <p:cNvSpPr>
                <a:spLocks noChangeArrowheads="1"/>
              </p:cNvSpPr>
              <p:nvPr/>
            </p:nvSpPr>
            <p:spPr bwMode="auto">
              <a:xfrm>
                <a:off x="914400" y="3432265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9" name="Oval 311"/>
              <p:cNvSpPr>
                <a:spLocks noChangeArrowheads="1"/>
              </p:cNvSpPr>
              <p:nvPr/>
            </p:nvSpPr>
            <p:spPr bwMode="auto">
              <a:xfrm>
                <a:off x="914400" y="3049236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0" name="Oval 311"/>
              <p:cNvSpPr>
                <a:spLocks noChangeArrowheads="1"/>
              </p:cNvSpPr>
              <p:nvPr/>
            </p:nvSpPr>
            <p:spPr bwMode="auto">
              <a:xfrm>
                <a:off x="914400" y="2286385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1" name="Oval 311"/>
              <p:cNvSpPr>
                <a:spLocks noChangeArrowheads="1"/>
              </p:cNvSpPr>
              <p:nvPr/>
            </p:nvSpPr>
            <p:spPr bwMode="auto">
              <a:xfrm>
                <a:off x="926776" y="4970787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 flipV="1">
                <a:off x="942331" y="5393519"/>
                <a:ext cx="4288650" cy="803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21" idx="0"/>
              </p:cNvCxnSpPr>
              <p:nvPr/>
            </p:nvCxnSpPr>
            <p:spPr>
              <a:xfrm flipV="1">
                <a:off x="5192881" y="5356220"/>
                <a:ext cx="0" cy="804867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39" idx="2"/>
              </p:cNvCxnSpPr>
              <p:nvPr/>
            </p:nvCxnSpPr>
            <p:spPr>
              <a:xfrm>
                <a:off x="914400" y="3087336"/>
                <a:ext cx="4740038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22" idx="0"/>
              </p:cNvCxnSpPr>
              <p:nvPr/>
            </p:nvCxnSpPr>
            <p:spPr>
              <a:xfrm flipH="1" flipV="1">
                <a:off x="5576256" y="3085733"/>
                <a:ext cx="1256" cy="3075354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38" idx="2"/>
              </p:cNvCxnSpPr>
              <p:nvPr/>
            </p:nvCxnSpPr>
            <p:spPr>
              <a:xfrm>
                <a:off x="914400" y="3470365"/>
                <a:ext cx="5470473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23" idx="0"/>
                <a:endCxn id="52" idx="4"/>
              </p:cNvCxnSpPr>
              <p:nvPr/>
            </p:nvCxnSpPr>
            <p:spPr>
              <a:xfrm flipV="1">
                <a:off x="6346773" y="3499220"/>
                <a:ext cx="5782" cy="2661867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41" idx="2"/>
              </p:cNvCxnSpPr>
              <p:nvPr/>
            </p:nvCxnSpPr>
            <p:spPr>
              <a:xfrm>
                <a:off x="926776" y="5008887"/>
                <a:ext cx="7790285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5" idx="4"/>
              </p:cNvCxnSpPr>
              <p:nvPr/>
            </p:nvCxnSpPr>
            <p:spPr>
              <a:xfrm flipV="1">
                <a:off x="8658564" y="5008889"/>
                <a:ext cx="11426" cy="1228398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311"/>
              <p:cNvSpPr>
                <a:spLocks noChangeArrowheads="1"/>
              </p:cNvSpPr>
              <p:nvPr/>
            </p:nvSpPr>
            <p:spPr bwMode="auto">
              <a:xfrm>
                <a:off x="5130217" y="5354774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1" name="Oval 311"/>
              <p:cNvSpPr>
                <a:spLocks noChangeArrowheads="1"/>
              </p:cNvSpPr>
              <p:nvPr/>
            </p:nvSpPr>
            <p:spPr bwMode="auto">
              <a:xfrm>
                <a:off x="5514848" y="3049236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2" name="Oval 311"/>
              <p:cNvSpPr>
                <a:spLocks noChangeArrowheads="1"/>
              </p:cNvSpPr>
              <p:nvPr/>
            </p:nvSpPr>
            <p:spPr bwMode="auto">
              <a:xfrm>
                <a:off x="6302173" y="3412838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3" name="Oval 311"/>
              <p:cNvSpPr>
                <a:spLocks noChangeArrowheads="1"/>
              </p:cNvSpPr>
              <p:nvPr/>
            </p:nvSpPr>
            <p:spPr bwMode="auto">
              <a:xfrm>
                <a:off x="8608182" y="4970787"/>
                <a:ext cx="100764" cy="86382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rgbClr val="00B05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cxnSp>
            <p:nvCxnSpPr>
              <p:cNvPr id="54" name="Straight Connector 53"/>
              <p:cNvCxnSpPr>
                <a:endCxn id="53" idx="0"/>
              </p:cNvCxnSpPr>
              <p:nvPr/>
            </p:nvCxnSpPr>
            <p:spPr>
              <a:xfrm flipH="1" flipV="1">
                <a:off x="8658564" y="4970787"/>
                <a:ext cx="5713" cy="1237348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23" idx="0"/>
              </p:cNvCxnSpPr>
              <p:nvPr/>
            </p:nvCxnSpPr>
            <p:spPr>
              <a:xfrm flipV="1">
                <a:off x="6346773" y="3454496"/>
                <a:ext cx="5782" cy="2706591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endCxn id="51" idx="0"/>
              </p:cNvCxnSpPr>
              <p:nvPr/>
            </p:nvCxnSpPr>
            <p:spPr>
              <a:xfrm flipH="1" flipV="1">
                <a:off x="5565230" y="3049236"/>
                <a:ext cx="13967" cy="3149951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5192881" y="5394320"/>
                <a:ext cx="0" cy="804867"/>
              </a:xfrm>
              <a:prstGeom prst="line">
                <a:avLst/>
              </a:prstGeom>
              <a:ln w="57150">
                <a:solidFill>
                  <a:schemeClr val="accent6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Text Box 356"/>
          <p:cNvSpPr txBox="1">
            <a:spLocks noChangeArrowheads="1"/>
          </p:cNvSpPr>
          <p:nvPr/>
        </p:nvSpPr>
        <p:spPr bwMode="auto">
          <a:xfrm>
            <a:off x="5486400" y="1066800"/>
            <a:ext cx="3401112" cy="2677656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1" name="AutoShape 357"/>
          <p:cNvSpPr>
            <a:spLocks noChangeArrowheads="1"/>
          </p:cNvSpPr>
          <p:nvPr/>
        </p:nvSpPr>
        <p:spPr bwMode="auto">
          <a:xfrm>
            <a:off x="5446901" y="1066800"/>
            <a:ext cx="3468499" cy="1828800"/>
          </a:xfrm>
          <a:prstGeom prst="wedgeRoundRectCallout">
            <a:avLst>
              <a:gd name="adj1" fmla="val -43750"/>
              <a:gd name="adj2" fmla="val 8152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US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10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thẳng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vi-V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0" y="1062335"/>
            <a:ext cx="4800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951912" y="2039540"/>
            <a:ext cx="7039688" cy="245626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2104311" y="2197310"/>
            <a:ext cx="67818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</a:p>
          <a:p>
            <a:pPr algn="just"/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1981200"/>
            <a:ext cx="1543050" cy="199185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1524000"/>
            <a:ext cx="4762500" cy="461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5" name="Chevron 4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6" name="Chevron 5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7" name="Pentagon 6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2. </a:t>
              </a:r>
              <a:r>
                <a:rPr lang="en-US" sz="2800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28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endParaRPr lang="vi-VN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Line 314"/>
          <p:cNvSpPr>
            <a:spLocks noChangeShapeType="1"/>
          </p:cNvSpPr>
          <p:nvPr/>
        </p:nvSpPr>
        <p:spPr bwMode="auto">
          <a:xfrm>
            <a:off x="4419600" y="4038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9" name="Group 69"/>
          <p:cNvGrpSpPr>
            <a:grpSpLocks/>
          </p:cNvGrpSpPr>
          <p:nvPr/>
        </p:nvGrpSpPr>
        <p:grpSpPr bwMode="auto">
          <a:xfrm>
            <a:off x="6394450" y="4038600"/>
            <a:ext cx="1758950" cy="1219200"/>
            <a:chOff x="6899385" y="1066800"/>
            <a:chExt cx="1759168" cy="1219200"/>
          </a:xfrm>
        </p:grpSpPr>
        <p:sp>
          <p:nvSpPr>
            <p:cNvPr id="10" name="Line 314"/>
            <p:cNvSpPr>
              <a:spLocks noChangeShapeType="1"/>
            </p:cNvSpPr>
            <p:nvPr/>
          </p:nvSpPr>
          <p:spPr bwMode="auto">
            <a:xfrm flipV="1">
              <a:off x="6899385" y="1066800"/>
              <a:ext cx="17112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" name="Rectangle 318"/>
            <p:cNvSpPr>
              <a:spLocks noChangeArrowheads="1"/>
            </p:cNvSpPr>
            <p:nvPr/>
          </p:nvSpPr>
          <p:spPr bwMode="auto">
            <a:xfrm>
              <a:off x="8077200" y="1066800"/>
              <a:ext cx="581353" cy="1219200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6011863" y="2286000"/>
            <a:ext cx="6096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52400" y="2057400"/>
            <a:ext cx="3733800" cy="120032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52399" y="1127125"/>
            <a:ext cx="4000375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Line 293"/>
          <p:cNvSpPr>
            <a:spLocks noChangeShapeType="1"/>
          </p:cNvSpPr>
          <p:nvPr/>
        </p:nvSpPr>
        <p:spPr bwMode="auto">
          <a:xfrm flipV="1">
            <a:off x="4391025" y="990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7" name="Line 294"/>
          <p:cNvSpPr>
            <a:spLocks noChangeShapeType="1"/>
          </p:cNvSpPr>
          <p:nvPr/>
        </p:nvSpPr>
        <p:spPr bwMode="auto">
          <a:xfrm>
            <a:off x="3886200" y="5257800"/>
            <a:ext cx="4751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8" name="Text Box 295"/>
          <p:cNvSpPr txBox="1">
            <a:spLocks noChangeArrowheads="1"/>
          </p:cNvSpPr>
          <p:nvPr/>
        </p:nvSpPr>
        <p:spPr bwMode="auto">
          <a:xfrm>
            <a:off x="3973513" y="5226050"/>
            <a:ext cx="3857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latin typeface=".VnTime" pitchFamily="34" charset="0"/>
                <a:cs typeface="Arial" charset="0"/>
              </a:rPr>
              <a:t>O</a:t>
            </a:r>
          </a:p>
        </p:txBody>
      </p:sp>
      <p:sp>
        <p:nvSpPr>
          <p:cNvPr id="19" name="Text Box 296"/>
          <p:cNvSpPr txBox="1">
            <a:spLocks noChangeArrowheads="1"/>
          </p:cNvSpPr>
          <p:nvPr/>
        </p:nvSpPr>
        <p:spPr bwMode="auto">
          <a:xfrm>
            <a:off x="4454525" y="990600"/>
            <a:ext cx="15128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Tần số (n)</a:t>
            </a:r>
          </a:p>
        </p:txBody>
      </p:sp>
      <p:sp>
        <p:nvSpPr>
          <p:cNvPr id="20" name="Text Box 297"/>
          <p:cNvSpPr txBox="1">
            <a:spLocks noChangeArrowheads="1"/>
          </p:cNvSpPr>
          <p:nvPr/>
        </p:nvSpPr>
        <p:spPr bwMode="auto">
          <a:xfrm>
            <a:off x="4733925" y="5245100"/>
            <a:ext cx="5572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28</a:t>
            </a:r>
          </a:p>
        </p:txBody>
      </p:sp>
      <p:sp>
        <p:nvSpPr>
          <p:cNvPr id="21" name="Text Box 298"/>
          <p:cNvSpPr txBox="1">
            <a:spLocks noChangeArrowheads="1"/>
          </p:cNvSpPr>
          <p:nvPr/>
        </p:nvSpPr>
        <p:spPr bwMode="auto">
          <a:xfrm>
            <a:off x="5688013" y="5245100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30</a:t>
            </a:r>
          </a:p>
        </p:txBody>
      </p:sp>
      <p:sp>
        <p:nvSpPr>
          <p:cNvPr id="22" name="Text Box 299"/>
          <p:cNvSpPr txBox="1">
            <a:spLocks noChangeArrowheads="1"/>
          </p:cNvSpPr>
          <p:nvPr/>
        </p:nvSpPr>
        <p:spPr bwMode="auto">
          <a:xfrm>
            <a:off x="6678613" y="5245100"/>
            <a:ext cx="560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35</a:t>
            </a:r>
          </a:p>
        </p:txBody>
      </p:sp>
      <p:sp>
        <p:nvSpPr>
          <p:cNvPr id="23" name="Text Box 300"/>
          <p:cNvSpPr txBox="1">
            <a:spLocks noChangeArrowheads="1"/>
          </p:cNvSpPr>
          <p:nvPr/>
        </p:nvSpPr>
        <p:spPr bwMode="auto">
          <a:xfrm>
            <a:off x="7672388" y="5254625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50</a:t>
            </a:r>
          </a:p>
        </p:txBody>
      </p:sp>
      <p:sp>
        <p:nvSpPr>
          <p:cNvPr id="24" name="Text Box 301"/>
          <p:cNvSpPr txBox="1">
            <a:spLocks noChangeArrowheads="1"/>
          </p:cNvSpPr>
          <p:nvPr/>
        </p:nvSpPr>
        <p:spPr bwMode="auto">
          <a:xfrm>
            <a:off x="4243388" y="4251325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5" name="Text Box 302"/>
          <p:cNvSpPr txBox="1">
            <a:spLocks noChangeArrowheads="1"/>
          </p:cNvSpPr>
          <p:nvPr/>
        </p:nvSpPr>
        <p:spPr bwMode="auto">
          <a:xfrm>
            <a:off x="4071938" y="4292600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2</a:t>
            </a:r>
          </a:p>
        </p:txBody>
      </p:sp>
      <p:sp>
        <p:nvSpPr>
          <p:cNvPr id="26" name="Text Box 303"/>
          <p:cNvSpPr txBox="1">
            <a:spLocks noChangeArrowheads="1"/>
          </p:cNvSpPr>
          <p:nvPr/>
        </p:nvSpPr>
        <p:spPr bwMode="auto">
          <a:xfrm>
            <a:off x="4243388" y="33528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7" name="Text Box 304"/>
          <p:cNvSpPr txBox="1">
            <a:spLocks noChangeArrowheads="1"/>
          </p:cNvSpPr>
          <p:nvPr/>
        </p:nvSpPr>
        <p:spPr bwMode="auto">
          <a:xfrm>
            <a:off x="4243388" y="24765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8" name="Text Box 305"/>
          <p:cNvSpPr txBox="1">
            <a:spLocks noChangeArrowheads="1"/>
          </p:cNvSpPr>
          <p:nvPr/>
        </p:nvSpPr>
        <p:spPr bwMode="auto">
          <a:xfrm>
            <a:off x="4243388" y="15875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29" name="Text Box 306"/>
          <p:cNvSpPr txBox="1">
            <a:spLocks noChangeArrowheads="1"/>
          </p:cNvSpPr>
          <p:nvPr/>
        </p:nvSpPr>
        <p:spPr bwMode="auto">
          <a:xfrm>
            <a:off x="4243388" y="37846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30" name="Text Box 307"/>
          <p:cNvSpPr txBox="1">
            <a:spLocks noChangeArrowheads="1"/>
          </p:cNvSpPr>
          <p:nvPr/>
        </p:nvSpPr>
        <p:spPr bwMode="auto">
          <a:xfrm>
            <a:off x="4049713" y="3822700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3</a:t>
            </a:r>
          </a:p>
        </p:txBody>
      </p:sp>
      <p:sp>
        <p:nvSpPr>
          <p:cNvPr id="31" name="Text Box 308"/>
          <p:cNvSpPr txBox="1">
            <a:spLocks noChangeArrowheads="1"/>
          </p:cNvSpPr>
          <p:nvPr/>
        </p:nvSpPr>
        <p:spPr bwMode="auto">
          <a:xfrm>
            <a:off x="4243388" y="2019300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32" name="Text Box 309"/>
          <p:cNvSpPr txBox="1">
            <a:spLocks noChangeArrowheads="1"/>
          </p:cNvSpPr>
          <p:nvPr/>
        </p:nvSpPr>
        <p:spPr bwMode="auto">
          <a:xfrm>
            <a:off x="4049713" y="2057400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7</a:t>
            </a:r>
          </a:p>
        </p:txBody>
      </p:sp>
      <p:sp>
        <p:nvSpPr>
          <p:cNvPr id="33" name="Text Box 310"/>
          <p:cNvSpPr txBox="1">
            <a:spLocks noChangeArrowheads="1"/>
          </p:cNvSpPr>
          <p:nvPr/>
        </p:nvSpPr>
        <p:spPr bwMode="auto">
          <a:xfrm>
            <a:off x="4071938" y="1660525"/>
            <a:ext cx="557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800000"/>
                </a:solidFill>
                <a:latin typeface=".VnTime" pitchFamily="34" charset="0"/>
                <a:cs typeface="Arial" charset="0"/>
              </a:rPr>
              <a:t>8</a:t>
            </a:r>
          </a:p>
        </p:txBody>
      </p:sp>
      <p:sp>
        <p:nvSpPr>
          <p:cNvPr id="34" name="Line 311"/>
          <p:cNvSpPr>
            <a:spLocks noChangeShapeType="1"/>
          </p:cNvSpPr>
          <p:nvPr/>
        </p:nvSpPr>
        <p:spPr bwMode="auto">
          <a:xfrm flipV="1">
            <a:off x="4349750" y="4495800"/>
            <a:ext cx="836613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5" name="Line 312"/>
          <p:cNvSpPr>
            <a:spLocks noChangeShapeType="1"/>
          </p:cNvSpPr>
          <p:nvPr/>
        </p:nvSpPr>
        <p:spPr bwMode="auto">
          <a:xfrm>
            <a:off x="4419600" y="1843088"/>
            <a:ext cx="1096963" cy="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6" name="Line 313"/>
          <p:cNvSpPr>
            <a:spLocks noChangeShapeType="1"/>
          </p:cNvSpPr>
          <p:nvPr/>
        </p:nvSpPr>
        <p:spPr bwMode="auto">
          <a:xfrm>
            <a:off x="4349750" y="2273300"/>
            <a:ext cx="1646238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7" name="Rectangle 315"/>
          <p:cNvSpPr>
            <a:spLocks noChangeArrowheads="1"/>
          </p:cNvSpPr>
          <p:nvPr/>
        </p:nvSpPr>
        <p:spPr bwMode="auto">
          <a:xfrm>
            <a:off x="4686300" y="4481513"/>
            <a:ext cx="51435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8" name="Rectangle 316"/>
          <p:cNvSpPr>
            <a:spLocks noChangeArrowheads="1"/>
          </p:cNvSpPr>
          <p:nvPr/>
        </p:nvSpPr>
        <p:spPr bwMode="auto">
          <a:xfrm>
            <a:off x="5602288" y="1814513"/>
            <a:ext cx="569912" cy="3429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9" name="Rectangle 317"/>
          <p:cNvSpPr>
            <a:spLocks noChangeArrowheads="1"/>
          </p:cNvSpPr>
          <p:nvPr/>
        </p:nvSpPr>
        <p:spPr bwMode="auto">
          <a:xfrm>
            <a:off x="6659563" y="2286000"/>
            <a:ext cx="579437" cy="29718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0" name="Text Box 320"/>
          <p:cNvSpPr txBox="1">
            <a:spLocks noChangeArrowheads="1"/>
          </p:cNvSpPr>
          <p:nvPr/>
        </p:nvSpPr>
        <p:spPr bwMode="auto">
          <a:xfrm>
            <a:off x="7935913" y="53340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  <a:cs typeface="Arial" charset="0"/>
              </a:rPr>
              <a:t>Giá trị (x)</a:t>
            </a:r>
          </a:p>
        </p:txBody>
      </p:sp>
      <p:sp>
        <p:nvSpPr>
          <p:cNvPr id="41" name="Text Box 304"/>
          <p:cNvSpPr txBox="1">
            <a:spLocks noChangeArrowheads="1"/>
          </p:cNvSpPr>
          <p:nvPr/>
        </p:nvSpPr>
        <p:spPr bwMode="auto">
          <a:xfrm>
            <a:off x="4800600" y="4957763"/>
            <a:ext cx="320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42" name="Text Box 304"/>
          <p:cNvSpPr txBox="1">
            <a:spLocks noChangeArrowheads="1"/>
          </p:cNvSpPr>
          <p:nvPr/>
        </p:nvSpPr>
        <p:spPr bwMode="auto">
          <a:xfrm>
            <a:off x="5354638" y="4967288"/>
            <a:ext cx="320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43" name="Text Box 304"/>
          <p:cNvSpPr txBox="1">
            <a:spLocks noChangeArrowheads="1"/>
          </p:cNvSpPr>
          <p:nvPr/>
        </p:nvSpPr>
        <p:spPr bwMode="auto">
          <a:xfrm>
            <a:off x="6553200" y="4967288"/>
            <a:ext cx="320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  <p:sp>
        <p:nvSpPr>
          <p:cNvPr id="44" name="Text Box 304"/>
          <p:cNvSpPr txBox="1">
            <a:spLocks noChangeArrowheads="1"/>
          </p:cNvSpPr>
          <p:nvPr/>
        </p:nvSpPr>
        <p:spPr bwMode="auto">
          <a:xfrm>
            <a:off x="5975350" y="4967288"/>
            <a:ext cx="3206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.VnBodoniH" pitchFamily="34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492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8.69565E-7 L -0.04167 8.69565E-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0485 L -0.04948 4.27382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62812E-6 L -0.09323 -1.62812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0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7687E-6 L -0.06667 -4.97687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042E-8 L -0.09219 -0.0013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1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86309E-7 L -0.12882 -7.86309E-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41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11 -0.00416 L -0.13611 -0.004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1" grpId="0"/>
      <p:bldP spid="22" grpId="0"/>
      <p:bldP spid="23" grpId="0"/>
      <p:bldP spid="38" grpId="0" animBg="1"/>
      <p:bldP spid="39" grpId="0" animBg="1"/>
      <p:bldP spid="41" grpId="0"/>
      <p:bldP spid="42" grpId="0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28600" y="1350961"/>
            <a:ext cx="7772400" cy="5430839"/>
            <a:chOff x="-30" y="48"/>
            <a:chExt cx="4896" cy="3421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V="1">
              <a:off x="768" y="336"/>
              <a:ext cx="0" cy="27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768" y="3120"/>
              <a:ext cx="36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720" y="25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720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720" y="129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720" y="6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200" y="672"/>
              <a:ext cx="432" cy="243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992" y="2624"/>
              <a:ext cx="432" cy="487"/>
            </a:xfrm>
            <a:prstGeom prst="rect">
              <a:avLst/>
            </a:prstGeom>
            <a:gradFill rotWithShape="1">
              <a:gsLst>
                <a:gs pos="0">
                  <a:srgbClr val="FF8200"/>
                </a:gs>
                <a:gs pos="5000">
                  <a:srgbClr val="FF0000"/>
                </a:gs>
                <a:gs pos="17500">
                  <a:srgbClr val="BA0066"/>
                </a:gs>
                <a:gs pos="35001">
                  <a:srgbClr val="66008F"/>
                </a:gs>
                <a:gs pos="50000">
                  <a:srgbClr val="000082"/>
                </a:gs>
                <a:gs pos="64999">
                  <a:srgbClr val="66008F"/>
                </a:gs>
                <a:gs pos="82500">
                  <a:srgbClr val="BA0066"/>
                </a:gs>
                <a:gs pos="95000">
                  <a:srgbClr val="FF0000"/>
                </a:gs>
                <a:gs pos="100000">
                  <a:srgbClr val="FF82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850" y="2295"/>
              <a:ext cx="432" cy="816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640" y="2160"/>
              <a:ext cx="480" cy="95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628" y="3153"/>
              <a:ext cx="5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1998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825" y="3158"/>
              <a:ext cx="4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1997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935" y="3156"/>
              <a:ext cx="54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1996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176" y="3158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1995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624" y="312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0</a:t>
              </a:r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528" y="2400"/>
              <a:ext cx="2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5</a:t>
              </a:r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432" y="1776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10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432" y="1200"/>
              <a:ext cx="33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15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432" y="566"/>
              <a:ext cx="4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/>
                <a:t>20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-30" y="48"/>
              <a:ext cx="96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+mn-lt"/>
                </a:rPr>
                <a:t>Nghìn ha</a:t>
              </a:r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4290" y="3181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latin typeface="+mn-lt"/>
                </a:rPr>
                <a:t>Năm</a:t>
              </a:r>
            </a:p>
          </p:txBody>
        </p:sp>
      </p:grp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0" y="914400"/>
            <a:ext cx="9143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1995 </a:t>
            </a:r>
            <a:r>
              <a:rPr lang="en-US" sz="24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1998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-5832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37" name="Chevron 36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rgbClr val="00B05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38" name="Chevron 37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39" name="Pentagon 38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rgbClr val="FFFF00"/>
                  </a:solidFill>
                </a:rPr>
                <a:t>2. </a:t>
              </a:r>
              <a:r>
                <a:rPr lang="en-US" sz="2800" dirty="0" err="1">
                  <a:solidFill>
                    <a:srgbClr val="FFFF00"/>
                  </a:solidFill>
                </a:rPr>
                <a:t>Chú</a:t>
              </a:r>
              <a:r>
                <a:rPr lang="en-US" sz="2800" dirty="0">
                  <a:solidFill>
                    <a:srgbClr val="FFFF00"/>
                  </a:solidFill>
                </a:rPr>
                <a:t> ý </a:t>
              </a:r>
              <a:endParaRPr lang="vi-VN" sz="28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67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2"/>
          <p:cNvSpPr>
            <a:spLocks noGrp="1"/>
          </p:cNvSpPr>
          <p:nvPr>
            <p:ph idx="1"/>
          </p:nvPr>
        </p:nvSpPr>
        <p:spPr>
          <a:xfrm>
            <a:off x="76200" y="838200"/>
            <a:ext cx="8792287" cy="950976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(SGK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/14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I)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7C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15:</a:t>
            </a:r>
            <a:endParaRPr lang="vi-VN" sz="24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148360"/>
              </p:ext>
            </p:extLst>
          </p:nvPr>
        </p:nvGraphicFramePr>
        <p:xfrm>
          <a:off x="543642" y="1752600"/>
          <a:ext cx="8020045" cy="15240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489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6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43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04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78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00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24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21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140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(x)</a:t>
                      </a:r>
                      <a:endParaRPr lang="vi-VN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vi-VN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vi-VN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vi-VN" sz="2400" b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 số</a:t>
                      </a:r>
                      <a:r>
                        <a:rPr lang="en-US" sz="2400" baseline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(n)</a:t>
                      </a:r>
                      <a:endParaRPr lang="vi-VN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vi-VN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vi-VN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= 50</a:t>
                      </a:r>
                      <a:endParaRPr lang="vi-V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47784" y="3276600"/>
            <a:ext cx="1218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endParaRPr lang="vi-VN" sz="24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487" y="3791260"/>
            <a:ext cx="65662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4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8944688" cy="685800"/>
            <a:chOff x="0" y="0"/>
            <a:chExt cx="8534637" cy="609600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9" name="Chevron 8"/>
            <p:cNvSpPr/>
            <p:nvPr/>
          </p:nvSpPr>
          <p:spPr>
            <a:xfrm>
              <a:off x="7852330" y="0"/>
              <a:ext cx="682307" cy="6096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7561503" y="0"/>
              <a:ext cx="640387" cy="609600"/>
            </a:xfrm>
            <a:prstGeom prst="chevron">
              <a:avLst/>
            </a:prstGeom>
            <a:solidFill>
              <a:srgbClr val="FFC00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  <p:sp>
          <p:nvSpPr>
            <p:cNvPr id="11" name="Pentagon 10"/>
            <p:cNvSpPr/>
            <p:nvPr/>
          </p:nvSpPr>
          <p:spPr>
            <a:xfrm>
              <a:off x="0" y="0"/>
              <a:ext cx="7924800" cy="6096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err="1">
                  <a:solidFill>
                    <a:srgbClr val="FFFF00"/>
                  </a:solidFill>
                </a:rPr>
                <a:t>Bài</a:t>
              </a:r>
              <a:r>
                <a:rPr lang="en-US" sz="2800" dirty="0">
                  <a:solidFill>
                    <a:srgbClr val="FFFF00"/>
                  </a:solidFill>
                </a:rPr>
                <a:t> </a:t>
              </a:r>
              <a:r>
                <a:rPr lang="en-US" sz="2800" dirty="0" err="1">
                  <a:solidFill>
                    <a:srgbClr val="FFFF00"/>
                  </a:solidFill>
                </a:rPr>
                <a:t>tập</a:t>
              </a:r>
              <a:endParaRPr lang="vi-VN" sz="28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2" name="Rectangle 54"/>
          <p:cNvSpPr>
            <a:spLocks noChangeArrowheads="1"/>
          </p:cNvSpPr>
          <p:nvPr/>
        </p:nvSpPr>
        <p:spPr bwMode="auto">
          <a:xfrm>
            <a:off x="123112" y="5105400"/>
            <a:ext cx="8868488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7C</a:t>
            </a:r>
          </a:p>
        </p:txBody>
      </p:sp>
      <p:sp>
        <p:nvSpPr>
          <p:cNvPr id="13" name="Rectangle 55"/>
          <p:cNvSpPr>
            <a:spLocks noChangeArrowheads="1"/>
          </p:cNvSpPr>
          <p:nvPr/>
        </p:nvSpPr>
        <p:spPr bwMode="auto">
          <a:xfrm>
            <a:off x="436409" y="55626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512" y="4643735"/>
            <a:ext cx="1192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24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57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  <p:bldP spid="7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710</TotalTime>
  <Words>1073</Words>
  <Application>Microsoft Office PowerPoint</Application>
  <PresentationFormat>On-screen Show (4:3)</PresentationFormat>
  <Paragraphs>307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.VnBodoniH</vt:lpstr>
      <vt:lpstr>.VnTime</vt:lpstr>
      <vt:lpstr>Arial</vt:lpstr>
      <vt:lpstr>Calibri</vt:lpstr>
      <vt:lpstr>Georgia</vt:lpstr>
      <vt:lpstr>Tahoma</vt:lpstr>
      <vt:lpstr>Times New Roman</vt:lpstr>
      <vt:lpstr>Trebuchet MS</vt:lpstr>
      <vt:lpstr>Wingdings 2</vt:lpstr>
      <vt:lpstr>Urban</vt:lpstr>
      <vt:lpstr>Office Theme</vt:lpstr>
      <vt:lpstr>Chart</vt:lpstr>
      <vt:lpstr>PowerPoint Presentation</vt:lpstr>
      <vt:lpstr>PowerPoint Presentation</vt:lpstr>
      <vt:lpstr>Trong thực tế có rất nhiều loại biểu đồ như: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PC</cp:lastModifiedBy>
  <cp:revision>166</cp:revision>
  <dcterms:created xsi:type="dcterms:W3CDTF">2016-10-25T11:41:36Z</dcterms:created>
  <dcterms:modified xsi:type="dcterms:W3CDTF">2020-04-16T12:48:22Z</dcterms:modified>
</cp:coreProperties>
</file>