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7" r:id="rId9"/>
    <p:sldId id="264" r:id="rId10"/>
    <p:sldId id="265" r:id="rId11"/>
    <p:sldId id="266"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33FF"/>
    <a:srgbClr val="0062AC"/>
    <a:srgbClr val="0000FF"/>
    <a:srgbClr val="FF0000"/>
    <a:srgbClr val="FFCCFF"/>
    <a:srgbClr val="CCFFFF"/>
    <a:srgbClr val="00FF00"/>
    <a:srgbClr val="CCFFCC"/>
    <a:srgbClr val="FADF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2.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4.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2.wmf"/><Relationship Id="rId1" Type="http://schemas.openxmlformats.org/officeDocument/2006/relationships/image" Target="../media/image14.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12.wmf"/><Relationship Id="rId1" Type="http://schemas.openxmlformats.org/officeDocument/2006/relationships/image" Target="../media/image14.wmf"/><Relationship Id="rId4"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12.wmf"/><Relationship Id="rId1" Type="http://schemas.openxmlformats.org/officeDocument/2006/relationships/image" Target="../media/image14.wmf"/><Relationship Id="rId5" Type="http://schemas.openxmlformats.org/officeDocument/2006/relationships/image" Target="../media/image29.wmf"/><Relationship Id="rId4"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7" Type="http://schemas.openxmlformats.org/officeDocument/2006/relationships/image" Target="../media/image34.wmf"/><Relationship Id="rId2" Type="http://schemas.openxmlformats.org/officeDocument/2006/relationships/image" Target="../media/image12.wmf"/><Relationship Id="rId1" Type="http://schemas.openxmlformats.org/officeDocument/2006/relationships/image" Target="../media/image14.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5511442-6EEC-456D-BBC8-BA7E772D1709}" type="datetimeFigureOut">
              <a:rPr lang="en-US" smtClean="0"/>
              <a:t>4/17/2020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72C467F-85D8-4806-A9C8-BB7B98782D8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11442-6EEC-456D-BBC8-BA7E772D17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C467F-85D8-4806-A9C8-BB7B98782D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11442-6EEC-456D-BBC8-BA7E772D17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C467F-85D8-4806-A9C8-BB7B98782D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5511442-6EEC-456D-BBC8-BA7E772D17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C467F-85D8-4806-A9C8-BB7B98782D8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511442-6EEC-456D-BBC8-BA7E772D1709}" type="datetimeFigureOut">
              <a:rPr lang="en-US" smtClean="0"/>
              <a:t>4/17/2020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72C467F-85D8-4806-A9C8-BB7B98782D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5511442-6EEC-456D-BBC8-BA7E772D1709}"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2C467F-85D8-4806-A9C8-BB7B98782D8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5511442-6EEC-456D-BBC8-BA7E772D1709}"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2C467F-85D8-4806-A9C8-BB7B98782D8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511442-6EEC-456D-BBC8-BA7E772D1709}"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2C467F-85D8-4806-A9C8-BB7B98782D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11442-6EEC-456D-BBC8-BA7E772D1709}"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2C467F-85D8-4806-A9C8-BB7B98782D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511442-6EEC-456D-BBC8-BA7E772D1709}"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2C467F-85D8-4806-A9C8-BB7B98782D8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511442-6EEC-456D-BBC8-BA7E772D1709}" type="datetimeFigureOut">
              <a:rPr lang="en-US" smtClean="0"/>
              <a:t>4/17/2020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72C467F-85D8-4806-A9C8-BB7B98782D8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5511442-6EEC-456D-BBC8-BA7E772D1709}" type="datetimeFigureOut">
              <a:rPr lang="en-US" smtClean="0"/>
              <a:t>4/17/2020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72C467F-85D8-4806-A9C8-BB7B98782D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29.wmf"/><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2.wmf"/><Relationship Id="rId11" Type="http://schemas.openxmlformats.org/officeDocument/2006/relationships/image" Target="../media/image30.png"/><Relationship Id="rId5" Type="http://schemas.openxmlformats.org/officeDocument/2006/relationships/oleObject" Target="../embeddings/oleObject28.bin"/><Relationship Id="rId10" Type="http://schemas.openxmlformats.org/officeDocument/2006/relationships/image" Target="../media/image28.wmf"/><Relationship Id="rId4" Type="http://schemas.openxmlformats.org/officeDocument/2006/relationships/image" Target="../media/image14.wmf"/><Relationship Id="rId9" Type="http://schemas.openxmlformats.org/officeDocument/2006/relationships/oleObject" Target="../embeddings/oleObject30.bin"/></Relationships>
</file>

<file path=ppt/slides/_rels/slide11.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4.bin"/><Relationship Id="rId12" Type="http://schemas.openxmlformats.org/officeDocument/2006/relationships/image" Target="../media/image32.wmf"/><Relationship Id="rId2" Type="http://schemas.openxmlformats.org/officeDocument/2006/relationships/slideLayout" Target="../slideLayouts/slideLayout2.xml"/><Relationship Id="rId16" Type="http://schemas.openxmlformats.org/officeDocument/2006/relationships/image" Target="../media/image34.wmf"/><Relationship Id="rId1" Type="http://schemas.openxmlformats.org/officeDocument/2006/relationships/vmlDrawing" Target="../drawings/vmlDrawing9.vml"/><Relationship Id="rId6" Type="http://schemas.openxmlformats.org/officeDocument/2006/relationships/image" Target="../media/image12.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oleObject" Target="../embeddings/oleObject38.bin"/><Relationship Id="rId10" Type="http://schemas.openxmlformats.org/officeDocument/2006/relationships/image" Target="../media/image31.wmf"/><Relationship Id="rId4" Type="http://schemas.openxmlformats.org/officeDocument/2006/relationships/image" Target="../media/image14.wmf"/><Relationship Id="rId9" Type="http://schemas.openxmlformats.org/officeDocument/2006/relationships/oleObject" Target="../embeddings/oleObject35.bin"/><Relationship Id="rId14" Type="http://schemas.openxmlformats.org/officeDocument/2006/relationships/image" Target="../media/image33.wmf"/></Relationships>
</file>

<file path=ppt/slides/_rels/slide1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image" Target="../media/image42.png"/><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0.bin"/><Relationship Id="rId5" Type="http://schemas.openxmlformats.org/officeDocument/2006/relationships/image" Target="../media/image39.wmf"/><Relationship Id="rId4" Type="http://schemas.openxmlformats.org/officeDocument/2006/relationships/oleObject" Target="../embeddings/oleObject39.bin"/><Relationship Id="rId9" Type="http://schemas.openxmlformats.org/officeDocument/2006/relationships/image" Target="../media/image4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8.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8.png"/><Relationship Id="rId7" Type="http://schemas.openxmlformats.org/officeDocument/2006/relationships/oleObject" Target="../embeddings/oleObject4.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2.wmf"/><Relationship Id="rId4" Type="http://schemas.openxmlformats.org/officeDocument/2006/relationships/image" Target="../media/image9.png"/><Relationship Id="rId9"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7.bin"/><Relationship Id="rId7"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4.wmf"/><Relationship Id="rId9" Type="http://schemas.openxmlformats.org/officeDocument/2006/relationships/image" Target="../media/image1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10.bin"/><Relationship Id="rId7"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image" Target="../media/image18.wmf"/><Relationship Id="rId5" Type="http://schemas.openxmlformats.org/officeDocument/2006/relationships/oleObject" Target="../embeddings/oleObject11.bin"/><Relationship Id="rId10" Type="http://schemas.openxmlformats.org/officeDocument/2006/relationships/oleObject" Target="../embeddings/oleObject13.bin"/><Relationship Id="rId4" Type="http://schemas.openxmlformats.org/officeDocument/2006/relationships/image" Target="../media/image14.wmf"/><Relationship Id="rId9" Type="http://schemas.openxmlformats.org/officeDocument/2006/relationships/image" Target="../media/image17.wmf"/></Relationships>
</file>

<file path=ppt/slides/_rels/slide7.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oleObject" Target="../embeddings/oleObject18.bin"/><Relationship Id="rId18" Type="http://schemas.openxmlformats.org/officeDocument/2006/relationships/image" Target="../media/image24.wmf"/><Relationship Id="rId3" Type="http://schemas.openxmlformats.org/officeDocument/2006/relationships/oleObject" Target="../embeddings/oleObject14.bin"/><Relationship Id="rId7" Type="http://schemas.openxmlformats.org/officeDocument/2006/relationships/image" Target="../media/image25.png"/><Relationship Id="rId12" Type="http://schemas.openxmlformats.org/officeDocument/2006/relationships/image" Target="../media/image21.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23.wmf"/><Relationship Id="rId1" Type="http://schemas.openxmlformats.org/officeDocument/2006/relationships/vmlDrawing" Target="../drawings/vmlDrawing5.vml"/><Relationship Id="rId6" Type="http://schemas.openxmlformats.org/officeDocument/2006/relationships/image" Target="../media/image12.wmf"/><Relationship Id="rId11" Type="http://schemas.openxmlformats.org/officeDocument/2006/relationships/oleObject" Target="../embeddings/oleObject17.bin"/><Relationship Id="rId5" Type="http://schemas.openxmlformats.org/officeDocument/2006/relationships/oleObject" Target="../embeddings/oleObject15.bin"/><Relationship Id="rId15" Type="http://schemas.openxmlformats.org/officeDocument/2006/relationships/oleObject" Target="../embeddings/oleObject19.bin"/><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oleObject" Target="../embeddings/oleObject16.bin"/><Relationship Id="rId14" Type="http://schemas.openxmlformats.org/officeDocument/2006/relationships/image" Target="../media/image2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22.bin"/><Relationship Id="rId4" Type="http://schemas.openxmlformats.org/officeDocument/2006/relationships/image" Target="../media/image14.wmf"/></Relationships>
</file>

<file path=ppt/slides/_rels/slide9.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2.wmf"/><Relationship Id="rId11" Type="http://schemas.openxmlformats.org/officeDocument/2006/relationships/image" Target="../media/image19.png"/><Relationship Id="rId5" Type="http://schemas.openxmlformats.org/officeDocument/2006/relationships/oleObject" Target="../embeddings/oleObject24.bin"/><Relationship Id="rId10" Type="http://schemas.openxmlformats.org/officeDocument/2006/relationships/image" Target="../media/image28.wmf"/><Relationship Id="rId4" Type="http://schemas.openxmlformats.org/officeDocument/2006/relationships/image" Target="../media/image14.wmf"/><Relationship Id="rId9" Type="http://schemas.openxmlformats.org/officeDocument/2006/relationships/oleObject" Target="../embeddings/oleObject2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92696"/>
            <a:ext cx="1656184" cy="504056"/>
          </a:xfrm>
        </p:spPr>
        <p:txBody>
          <a:bodyPr>
            <a:noAutofit/>
          </a:bodyPr>
          <a:lstStyle/>
          <a:p>
            <a:r>
              <a:rPr lang="en-US" sz="2800" smtClean="0">
                <a:solidFill>
                  <a:schemeClr val="tx1"/>
                </a:solidFill>
                <a:latin typeface="Times New Roman" pitchFamily="18" charset="0"/>
                <a:cs typeface="Times New Roman" pitchFamily="18" charset="0"/>
              </a:rPr>
              <a:t>Bài học</a:t>
            </a:r>
            <a:endParaRPr lang="en-US" sz="2800">
              <a:solidFill>
                <a:schemeClr val="tx1"/>
              </a:solidFill>
              <a:latin typeface="Times New Roman" pitchFamily="18" charset="0"/>
              <a:cs typeface="Times New Roman" pitchFamily="18" charset="0"/>
            </a:endParaRPr>
          </a:p>
        </p:txBody>
      </p:sp>
      <p:sp>
        <p:nvSpPr>
          <p:cNvPr id="2" name="Title 1"/>
          <p:cNvSpPr>
            <a:spLocks noGrp="1"/>
          </p:cNvSpPr>
          <p:nvPr>
            <p:ph type="ctrTitle"/>
          </p:nvPr>
        </p:nvSpPr>
        <p:spPr/>
        <p:txBody>
          <a:bodyPr>
            <a:normAutofit fontScale="90000"/>
          </a:bodyPr>
          <a:lstStyle/>
          <a:p>
            <a:pPr algn="l"/>
            <a:r>
              <a:rPr lang="en-US" b="1" smtClean="0"/>
              <a:t>Khái niệm hai tam giác đồng dạng</a:t>
            </a:r>
            <a:br>
              <a:rPr lang="en-US" b="1" smtClean="0"/>
            </a:br>
            <a:r>
              <a:rPr lang="en-US" b="1" smtClean="0"/>
              <a:t>Luyện tập</a:t>
            </a:r>
            <a:endParaRPr lang="en-US" b="1"/>
          </a:p>
        </p:txBody>
      </p:sp>
      <p:grpSp>
        <p:nvGrpSpPr>
          <p:cNvPr id="6" name="Group 5"/>
          <p:cNvGrpSpPr/>
          <p:nvPr/>
        </p:nvGrpSpPr>
        <p:grpSpPr>
          <a:xfrm>
            <a:off x="1835696" y="3429000"/>
            <a:ext cx="5184576" cy="2664296"/>
            <a:chOff x="1835696" y="3429000"/>
            <a:chExt cx="5184576" cy="2664296"/>
          </a:xfrm>
        </p:grpSpPr>
        <p:sp>
          <p:nvSpPr>
            <p:cNvPr id="4" name="Isosceles Triangle 3"/>
            <p:cNvSpPr/>
            <p:nvPr/>
          </p:nvSpPr>
          <p:spPr>
            <a:xfrm>
              <a:off x="1835696" y="3429000"/>
              <a:ext cx="2808312" cy="2664296"/>
            </a:xfrm>
            <a:prstGeom prst="triangle">
              <a:avLst>
                <a:gd name="adj" fmla="val 27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4932040" y="4405131"/>
              <a:ext cx="2088232" cy="1656184"/>
            </a:xfrm>
            <a:prstGeom prst="triangle">
              <a:avLst>
                <a:gd name="adj" fmla="val 27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8047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107504" y="1340766"/>
            <a:ext cx="2640522"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3912377364"/>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9350"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888781400"/>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9351"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cxnSp>
        <p:nvCxnSpPr>
          <p:cNvPr id="14" name="Straight Connector 13"/>
          <p:cNvCxnSpPr/>
          <p:nvPr/>
        </p:nvCxnSpPr>
        <p:spPr>
          <a:xfrm>
            <a:off x="2843808" y="1497293"/>
            <a:ext cx="48117" cy="5112568"/>
          </a:xfrm>
          <a:prstGeom prst="line">
            <a:avLst/>
          </a:prstGeom>
          <a:ln/>
        </p:spPr>
        <p:style>
          <a:lnRef idx="1">
            <a:schemeClr val="dk1"/>
          </a:lnRef>
          <a:fillRef idx="0">
            <a:schemeClr val="dk1"/>
          </a:fillRef>
          <a:effectRef idx="0">
            <a:schemeClr val="dk1"/>
          </a:effectRef>
          <a:fontRef idx="minor">
            <a:schemeClr val="tx1"/>
          </a:fontRef>
        </p:style>
      </p:cxnSp>
      <p:sp>
        <p:nvSpPr>
          <p:cNvPr id="2" name="Rectangle 1"/>
          <p:cNvSpPr/>
          <p:nvPr/>
        </p:nvSpPr>
        <p:spPr>
          <a:xfrm>
            <a:off x="107504" y="3727552"/>
            <a:ext cx="2736304" cy="2585323"/>
          </a:xfrm>
          <a:prstGeom prst="rect">
            <a:avLst/>
          </a:prstGeom>
        </p:spPr>
        <p:txBody>
          <a:bodyPr wrap="square">
            <a:spAutoFit/>
          </a:bodyPr>
          <a:lstStyle/>
          <a:p>
            <a:pPr algn="just"/>
            <a:r>
              <a:rPr lang="en-US" b="1" i="1" smtClean="0">
                <a:latin typeface="Times New Roman" pitchFamily="18" charset="0"/>
                <a:cs typeface="Times New Roman" pitchFamily="18" charset="0"/>
              </a:rPr>
              <a:t>b) Tính chất</a:t>
            </a:r>
          </a:p>
          <a:p>
            <a:pPr algn="just"/>
            <a:r>
              <a:rPr lang="en-US" b="1" i="1" smtClean="0">
                <a:latin typeface="Times New Roman" pitchFamily="18" charset="0"/>
                <a:cs typeface="Times New Roman" pitchFamily="18" charset="0"/>
              </a:rPr>
              <a:t>TC1. </a:t>
            </a:r>
            <a:r>
              <a:rPr lang="en-US">
                <a:latin typeface="Times New Roman" pitchFamily="18" charset="0"/>
                <a:cs typeface="Times New Roman" pitchFamily="18" charset="0"/>
              </a:rPr>
              <a:t>Mỗi tam giác đồng dạng với chính nó.</a:t>
            </a:r>
          </a:p>
          <a:p>
            <a:pPr algn="just"/>
            <a:r>
              <a:rPr lang="en-US" b="1" i="1" smtClean="0">
                <a:latin typeface="Times New Roman" pitchFamily="18" charset="0"/>
                <a:cs typeface="Times New Roman" pitchFamily="18" charset="0"/>
              </a:rPr>
              <a:t>TC2.</a:t>
            </a:r>
            <a:r>
              <a:rPr lang="en-US" b="1" smtClean="0">
                <a:latin typeface="Times New Roman" pitchFamily="18" charset="0"/>
                <a:cs typeface="Times New Roman" pitchFamily="18" charset="0"/>
              </a:rPr>
              <a:t> </a:t>
            </a:r>
            <a:r>
              <a:rPr lang="en-US" smtClean="0">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r>
              <a:rPr lang="en-US" smtClean="0">
                <a:latin typeface="Times New Roman" pitchFamily="18" charset="0"/>
                <a:cs typeface="Times New Roman" pitchFamily="18" charset="0"/>
                <a:sym typeface="Symbol"/>
              </a:rPr>
              <a:t>’.</a:t>
            </a:r>
            <a:endParaRPr lang="en-US">
              <a:latin typeface="Times New Roman" pitchFamily="18" charset="0"/>
              <a:cs typeface="Times New Roman" pitchFamily="18" charset="0"/>
              <a:sym typeface="Symbol"/>
            </a:endParaRPr>
          </a:p>
          <a:p>
            <a:pPr algn="just"/>
            <a:r>
              <a:rPr lang="en-US" b="1" i="1" smtClean="0">
                <a:latin typeface="Times New Roman" pitchFamily="18" charset="0"/>
                <a:cs typeface="Times New Roman" pitchFamily="18" charset="0"/>
              </a:rPr>
              <a:t>TC3</a:t>
            </a:r>
            <a:r>
              <a:rPr lang="en-US" b="1" i="1">
                <a:latin typeface="Times New Roman" pitchFamily="18" charset="0"/>
                <a:cs typeface="Times New Roman" pitchFamily="18" charset="0"/>
              </a:rPr>
              <a:t>.</a:t>
            </a:r>
            <a:r>
              <a:rPr lang="en-US" b="1">
                <a:latin typeface="Times New Roman" pitchFamily="18" charset="0"/>
                <a:cs typeface="Times New Roman" pitchFamily="18" charset="0"/>
              </a:rPr>
              <a:t> </a:t>
            </a:r>
            <a:r>
              <a:rPr lang="en-US">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MNP và MNP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p>
        </p:txBody>
      </p:sp>
      <p:grpSp>
        <p:nvGrpSpPr>
          <p:cNvPr id="11" name="Group 10"/>
          <p:cNvGrpSpPr/>
          <p:nvPr/>
        </p:nvGrpSpPr>
        <p:grpSpPr>
          <a:xfrm>
            <a:off x="2963764" y="1340766"/>
            <a:ext cx="6098446" cy="2569934"/>
            <a:chOff x="323528" y="3990877"/>
            <a:chExt cx="8568952" cy="1326718"/>
          </a:xfrm>
          <a:solidFill>
            <a:srgbClr val="FFFFCC"/>
          </a:solidFill>
        </p:grpSpPr>
        <p:sp>
          <p:nvSpPr>
            <p:cNvPr id="12" name="TextBox 11"/>
            <p:cNvSpPr txBox="1"/>
            <p:nvPr/>
          </p:nvSpPr>
          <p:spPr>
            <a:xfrm>
              <a:off x="323528" y="3990877"/>
              <a:ext cx="8568952" cy="1326718"/>
            </a:xfrm>
            <a:prstGeom prst="rect">
              <a:avLst/>
            </a:prstGeom>
            <a:grpFill/>
          </p:spPr>
          <p:txBody>
            <a:bodyPr wrap="square" rtlCol="0">
              <a:spAutoFit/>
            </a:bodyPr>
            <a:lstStyle/>
            <a:p>
              <a:r>
                <a:rPr lang="en-US" sz="2300" b="1" u="sng" smtClean="0">
                  <a:solidFill>
                    <a:srgbClr val="C00000"/>
                  </a:solidFill>
                  <a:latin typeface="Times New Roman" pitchFamily="18" charset="0"/>
                  <a:cs typeface="Times New Roman" pitchFamily="18" charset="0"/>
                </a:rPr>
                <a:t>Bài tập củng cố</a:t>
              </a:r>
              <a:r>
                <a:rPr lang="en-US" sz="2300" smtClean="0">
                  <a:solidFill>
                    <a:srgbClr val="C00000"/>
                  </a:solidFill>
                  <a:latin typeface="Times New Roman" pitchFamily="18" charset="0"/>
                  <a:cs typeface="Times New Roman" pitchFamily="18" charset="0"/>
                </a:rPr>
                <a:t>: </a:t>
              </a:r>
              <a:r>
                <a:rPr lang="en-US" sz="2300" smtClean="0">
                  <a:latin typeface="Times New Roman" pitchFamily="18" charset="0"/>
                  <a:cs typeface="Times New Roman" pitchFamily="18" charset="0"/>
                </a:rPr>
                <a:t>Trong các kết luận sau, kết luận nào đúng, kết luận nào sai:</a:t>
              </a:r>
            </a:p>
            <a:p>
              <a:r>
                <a:rPr lang="en-US" sz="2300" smtClean="0">
                  <a:latin typeface="Times New Roman" pitchFamily="18" charset="0"/>
                  <a:cs typeface="Times New Roman" pitchFamily="18" charset="0"/>
                </a:rPr>
                <a:t>a) Hai tam giác bằng nhau thì đồng dạng với nhau</a:t>
              </a:r>
            </a:p>
            <a:p>
              <a:r>
                <a:rPr lang="en-US" sz="2300" smtClean="0">
                  <a:latin typeface="Times New Roman" pitchFamily="18" charset="0"/>
                  <a:cs typeface="Times New Roman" pitchFamily="18" charset="0"/>
                </a:rPr>
                <a:t>b) Hai tam giác đồng dạng với nhau thì bằng nhau</a:t>
              </a:r>
            </a:p>
            <a:p>
              <a:r>
                <a:rPr lang="en-US" sz="2300" smtClean="0">
                  <a:latin typeface="Times New Roman" pitchFamily="18" charset="0"/>
                  <a:cs typeface="Times New Roman" pitchFamily="18" charset="0"/>
                </a:rPr>
                <a:t>c) </a:t>
              </a:r>
              <a:r>
                <a:rPr lang="en-US" sz="2300">
                  <a:latin typeface="Times New Roman" pitchFamily="18" charset="0"/>
                  <a:cs typeface="Times New Roman" pitchFamily="18" charset="0"/>
                  <a:sym typeface="Symbol"/>
                </a:rPr>
                <a:t>ABC </a:t>
              </a:r>
              <a:r>
                <a:rPr lang="en-US" sz="2300" b="1">
                  <a:latin typeface="Times New Roman" pitchFamily="18" charset="0"/>
                  <a:cs typeface="Times New Roman" pitchFamily="18" charset="0"/>
                </a:rPr>
                <a:t>∽ </a:t>
              </a:r>
              <a:r>
                <a:rPr lang="en-US" sz="2300" smtClean="0">
                  <a:latin typeface="Times New Roman" pitchFamily="18" charset="0"/>
                  <a:cs typeface="Times New Roman" pitchFamily="18" charset="0"/>
                  <a:sym typeface="Symbol"/>
                </a:rPr>
                <a:t>MNP theo tỉ số đồng dạng k = 3 thì 	        và </a:t>
              </a:r>
            </a:p>
            <a:p>
              <a:endParaRPr lang="en-US" sz="2300" smtClean="0">
                <a:latin typeface="Times New Roman" pitchFamily="18" charset="0"/>
                <a:cs typeface="Times New Roman"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785163287"/>
                </p:ext>
              </p:extLst>
            </p:nvPr>
          </p:nvGraphicFramePr>
          <p:xfrm>
            <a:off x="984342" y="4902484"/>
            <a:ext cx="1517681" cy="202668"/>
          </p:xfrm>
          <a:graphic>
            <a:graphicData uri="http://schemas.openxmlformats.org/presentationml/2006/ole">
              <mc:AlternateContent xmlns:mc="http://schemas.openxmlformats.org/markup-compatibility/2006">
                <mc:Choice xmlns:v="urn:schemas-microsoft-com:vml" Requires="v">
                  <p:oleObj spid="_x0000_s9352" name="Equation" r:id="rId7" imgW="457200" imgH="241200" progId="Equation.DSMT4">
                    <p:embed/>
                  </p:oleObj>
                </mc:Choice>
                <mc:Fallback>
                  <p:oleObj name="Equation" r:id="rId7" imgW="457200" imgH="241200" progId="Equation.DSMT4">
                    <p:embed/>
                    <p:pic>
                      <p:nvPicPr>
                        <p:cNvPr id="0" name=""/>
                        <p:cNvPicPr>
                          <a:picLocks noChangeAspect="1" noChangeArrowheads="1"/>
                        </p:cNvPicPr>
                        <p:nvPr/>
                      </p:nvPicPr>
                      <p:blipFill>
                        <a:blip r:embed="rId8"/>
                        <a:srcRect/>
                        <a:stretch>
                          <a:fillRect/>
                        </a:stretch>
                      </p:blipFill>
                      <p:spPr bwMode="auto">
                        <a:xfrm>
                          <a:off x="984342" y="4902484"/>
                          <a:ext cx="1517681" cy="202668"/>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02215242"/>
                </p:ext>
              </p:extLst>
            </p:nvPr>
          </p:nvGraphicFramePr>
          <p:xfrm>
            <a:off x="3210264" y="4894994"/>
            <a:ext cx="1566215" cy="345581"/>
          </p:xfrm>
          <a:graphic>
            <a:graphicData uri="http://schemas.openxmlformats.org/presentationml/2006/ole">
              <mc:AlternateContent xmlns:mc="http://schemas.openxmlformats.org/markup-compatibility/2006">
                <mc:Choice xmlns:v="urn:schemas-microsoft-com:vml" Requires="v">
                  <p:oleObj spid="_x0000_s9353" name="Equation" r:id="rId9" imgW="825480" imgH="634680" progId="Equation.DSMT4">
                    <p:embed/>
                  </p:oleObj>
                </mc:Choice>
                <mc:Fallback>
                  <p:oleObj name="Equation" r:id="rId9" imgW="825480" imgH="634680" progId="Equation.DSMT4">
                    <p:embed/>
                    <p:pic>
                      <p:nvPicPr>
                        <p:cNvPr id="0" name=""/>
                        <p:cNvPicPr>
                          <a:picLocks noChangeAspect="1" noChangeArrowheads="1"/>
                        </p:cNvPicPr>
                        <p:nvPr/>
                      </p:nvPicPr>
                      <p:blipFill>
                        <a:blip r:embed="rId10"/>
                        <a:srcRect/>
                        <a:stretch>
                          <a:fillRect/>
                        </a:stretch>
                      </p:blipFill>
                      <p:spPr bwMode="auto">
                        <a:xfrm>
                          <a:off x="3210264" y="4894994"/>
                          <a:ext cx="1566215" cy="345581"/>
                        </a:xfrm>
                        <a:prstGeom prst="rect">
                          <a:avLst/>
                        </a:prstGeom>
                        <a:noFill/>
                        <a:ln>
                          <a:noFill/>
                        </a:ln>
                      </p:spPr>
                    </p:pic>
                  </p:oleObj>
                </mc:Fallback>
              </mc:AlternateContent>
            </a:graphicData>
          </a:graphic>
        </p:graphicFrame>
      </p:grpSp>
      <p:sp>
        <p:nvSpPr>
          <p:cNvPr id="8" name="TextBox 7"/>
          <p:cNvSpPr txBox="1"/>
          <p:nvPr/>
        </p:nvSpPr>
        <p:spPr>
          <a:xfrm>
            <a:off x="2963764" y="4079440"/>
            <a:ext cx="744140" cy="477054"/>
          </a:xfrm>
          <a:prstGeom prst="rect">
            <a:avLst/>
          </a:prstGeom>
          <a:noFill/>
        </p:spPr>
        <p:txBody>
          <a:bodyPr wrap="square" rtlCol="0">
            <a:spAutoFit/>
          </a:bodyPr>
          <a:lstStyle/>
          <a:p>
            <a:r>
              <a:rPr lang="en-US" sz="2500" b="1">
                <a:solidFill>
                  <a:srgbClr val="C00000"/>
                </a:solidFill>
                <a:latin typeface="Times New Roman" pitchFamily="18" charset="0"/>
                <a:cs typeface="Times New Roman" pitchFamily="18" charset="0"/>
              </a:rPr>
              <a:t>b</a:t>
            </a:r>
            <a:r>
              <a:rPr lang="en-US" sz="2500" b="1" smtClean="0">
                <a:solidFill>
                  <a:srgbClr val="C00000"/>
                </a:solidFill>
                <a:latin typeface="Times New Roman" pitchFamily="18" charset="0"/>
                <a:cs typeface="Times New Roman" pitchFamily="18" charset="0"/>
              </a:rPr>
              <a:t>)</a:t>
            </a:r>
            <a:endParaRPr lang="en-US" sz="2500" smtClean="0">
              <a:latin typeface="Times New Roman" pitchFamily="18" charset="0"/>
              <a:cs typeface="Times New Roman" pitchFamily="18" charset="0"/>
              <a:sym typeface="Symbol"/>
            </a:endParaRPr>
          </a:p>
        </p:txBody>
      </p:sp>
      <p:pic>
        <p:nvPicPr>
          <p:cNvPr id="9234"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13463" y="3293077"/>
            <a:ext cx="3030537" cy="347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p:nvGrpSpPr>
        <p:grpSpPr>
          <a:xfrm>
            <a:off x="2963764" y="4647150"/>
            <a:ext cx="3965508" cy="746125"/>
            <a:chOff x="2982756" y="4329624"/>
            <a:chExt cx="3965508" cy="746125"/>
          </a:xfrm>
        </p:grpSpPr>
        <p:sp>
          <p:nvSpPr>
            <p:cNvPr id="9" name="Rectangle 8"/>
            <p:cNvSpPr/>
            <p:nvPr/>
          </p:nvSpPr>
          <p:spPr>
            <a:xfrm>
              <a:off x="2982756" y="4518021"/>
              <a:ext cx="3965508" cy="430887"/>
            </a:xfrm>
            <a:prstGeom prst="rect">
              <a:avLst/>
            </a:prstGeom>
          </p:spPr>
          <p:txBody>
            <a:bodyPr wrap="square">
              <a:spAutoFit/>
            </a:bodyPr>
            <a:lstStyle/>
            <a:p>
              <a:r>
                <a:rPr lang="en-US" sz="2200">
                  <a:latin typeface="Times New Roman" pitchFamily="18" charset="0"/>
                  <a:cs typeface="Times New Roman" pitchFamily="18" charset="0"/>
                  <a:sym typeface="Symbol"/>
                </a:rPr>
                <a:t>A’B’C’ </a:t>
              </a:r>
              <a:r>
                <a:rPr lang="en-US" sz="2200" b="1">
                  <a:latin typeface="Times New Roman" pitchFamily="18" charset="0"/>
                  <a:cs typeface="Times New Roman" pitchFamily="18" charset="0"/>
                </a:rPr>
                <a:t>∽ </a:t>
              </a:r>
              <a:r>
                <a:rPr lang="en-US" sz="2200">
                  <a:latin typeface="Times New Roman" pitchFamily="18" charset="0"/>
                  <a:cs typeface="Times New Roman" pitchFamily="18" charset="0"/>
                  <a:sym typeface="Symbol"/>
                </a:rPr>
                <a:t>ABC theo tỉ số k = </a:t>
              </a:r>
            </a:p>
          </p:txBody>
        </p:sp>
        <p:graphicFrame>
          <p:nvGraphicFramePr>
            <p:cNvPr id="10" name="Object 9"/>
            <p:cNvGraphicFramePr>
              <a:graphicFrameLocks noChangeAspect="1"/>
            </p:cNvGraphicFramePr>
            <p:nvPr>
              <p:extLst>
                <p:ext uri="{D42A27DB-BD31-4B8C-83A1-F6EECF244321}">
                  <p14:modId xmlns:p14="http://schemas.microsoft.com/office/powerpoint/2010/main" val="3724529415"/>
                </p:ext>
              </p:extLst>
            </p:nvPr>
          </p:nvGraphicFramePr>
          <p:xfrm>
            <a:off x="6660926" y="4329624"/>
            <a:ext cx="287338" cy="746125"/>
          </p:xfrm>
          <a:graphic>
            <a:graphicData uri="http://schemas.openxmlformats.org/presentationml/2006/ole">
              <mc:AlternateContent xmlns:mc="http://schemas.openxmlformats.org/markup-compatibility/2006">
                <mc:Choice xmlns:v="urn:schemas-microsoft-com:vml" Requires="v">
                  <p:oleObj spid="_x0000_s9354" name="Equation" r:id="rId12" imgW="152280" imgH="393480" progId="Equation.DSMT4">
                    <p:embed/>
                  </p:oleObj>
                </mc:Choice>
                <mc:Fallback>
                  <p:oleObj name="Equation" r:id="rId12" imgW="152280" imgH="393480" progId="Equation.DSMT4">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60926" y="4329624"/>
                          <a:ext cx="287338"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9" name="Rectangle 18"/>
          <p:cNvSpPr/>
          <p:nvPr/>
        </p:nvSpPr>
        <p:spPr>
          <a:xfrm>
            <a:off x="3016101" y="5325935"/>
            <a:ext cx="3500115" cy="1107996"/>
          </a:xfrm>
          <a:prstGeom prst="rect">
            <a:avLst/>
          </a:prstGeom>
        </p:spPr>
        <p:txBody>
          <a:bodyPr wrap="square">
            <a:spAutoFit/>
          </a:bodyPr>
          <a:lstStyle/>
          <a:p>
            <a:pPr algn="just"/>
            <a:r>
              <a:rPr lang="en-US" sz="2200">
                <a:latin typeface="Times New Roman" pitchFamily="18" charset="0"/>
                <a:cs typeface="Times New Roman" pitchFamily="18" charset="0"/>
                <a:sym typeface="Symbol"/>
              </a:rPr>
              <a:t>A’B’C’ </a:t>
            </a:r>
            <a:r>
              <a:rPr lang="en-US" sz="2200" smtClean="0">
                <a:latin typeface="Times New Roman" pitchFamily="18" charset="0"/>
                <a:cs typeface="Times New Roman" pitchFamily="18" charset="0"/>
                <a:sym typeface="Symbol"/>
              </a:rPr>
              <a:t>và</a:t>
            </a:r>
            <a:r>
              <a:rPr lang="en-US" sz="2200" b="1" smtClean="0">
                <a:latin typeface="Times New Roman" pitchFamily="18" charset="0"/>
                <a:cs typeface="Times New Roman" pitchFamily="18" charset="0"/>
              </a:rPr>
              <a:t> </a:t>
            </a:r>
            <a:r>
              <a:rPr lang="en-US" sz="2200">
                <a:latin typeface="Times New Roman" pitchFamily="18" charset="0"/>
                <a:cs typeface="Times New Roman" pitchFamily="18" charset="0"/>
                <a:sym typeface="Symbol"/>
              </a:rPr>
              <a:t></a:t>
            </a:r>
            <a:r>
              <a:rPr lang="en-US" sz="2200" smtClean="0">
                <a:latin typeface="Times New Roman" pitchFamily="18" charset="0"/>
                <a:cs typeface="Times New Roman" pitchFamily="18" charset="0"/>
                <a:sym typeface="Symbol"/>
              </a:rPr>
              <a:t>ABC không bằng nhau do các cạnh tương ứng không bằng nhau</a:t>
            </a:r>
            <a:endParaRPr lang="en-US" sz="2200"/>
          </a:p>
        </p:txBody>
      </p:sp>
      <p:sp>
        <p:nvSpPr>
          <p:cNvPr id="21" name="Cloud 20"/>
          <p:cNvSpPr/>
          <p:nvPr/>
        </p:nvSpPr>
        <p:spPr>
          <a:xfrm>
            <a:off x="3851920" y="3910700"/>
            <a:ext cx="2261543" cy="924847"/>
          </a:xfrm>
          <a:prstGeom prst="cloud">
            <a:avLst/>
          </a:prstGeom>
          <a:solidFill>
            <a:srgbClr val="FADF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C00000"/>
                </a:solidFill>
                <a:latin typeface="Times New Roman" pitchFamily="18" charset="0"/>
                <a:cs typeface="Times New Roman" pitchFamily="18" charset="0"/>
              </a:rPr>
              <a:t>SAI</a:t>
            </a:r>
            <a:endParaRPr lang="en-US" sz="3200"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6658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9234"/>
                                        </p:tgtEl>
                                        <p:attrNameLst>
                                          <p:attrName>style.visibility</p:attrName>
                                        </p:attrNameLst>
                                      </p:cBhvr>
                                      <p:to>
                                        <p:strVal val="visible"/>
                                      </p:to>
                                    </p:set>
                                    <p:anim calcmode="lin" valueType="num">
                                      <p:cBhvr additive="base">
                                        <p:cTn id="11" dur="500" fill="hold"/>
                                        <p:tgtEl>
                                          <p:spTgt spid="9234"/>
                                        </p:tgtEl>
                                        <p:attrNameLst>
                                          <p:attrName>ppt_x</p:attrName>
                                        </p:attrNameLst>
                                      </p:cBhvr>
                                      <p:tavLst>
                                        <p:tav tm="0">
                                          <p:val>
                                            <p:strVal val="#ppt_x"/>
                                          </p:val>
                                        </p:tav>
                                        <p:tav tm="100000">
                                          <p:val>
                                            <p:strVal val="#ppt_x"/>
                                          </p:val>
                                        </p:tav>
                                      </p:tavLst>
                                    </p:anim>
                                    <p:anim calcmode="lin" valueType="num">
                                      <p:cBhvr additive="base">
                                        <p:cTn id="12" dur="500" fill="hold"/>
                                        <p:tgtEl>
                                          <p:spTgt spid="923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circle(in)">
                                      <p:cBhvr>
                                        <p:cTn id="29"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107504" y="1340766"/>
            <a:ext cx="2640522"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3373615424"/>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10414"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05066875"/>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10415"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cxnSp>
        <p:nvCxnSpPr>
          <p:cNvPr id="14" name="Straight Connector 13"/>
          <p:cNvCxnSpPr/>
          <p:nvPr/>
        </p:nvCxnSpPr>
        <p:spPr>
          <a:xfrm>
            <a:off x="2843808" y="1497293"/>
            <a:ext cx="48117" cy="5112568"/>
          </a:xfrm>
          <a:prstGeom prst="line">
            <a:avLst/>
          </a:prstGeom>
          <a:ln/>
        </p:spPr>
        <p:style>
          <a:lnRef idx="1">
            <a:schemeClr val="dk1"/>
          </a:lnRef>
          <a:fillRef idx="0">
            <a:schemeClr val="dk1"/>
          </a:fillRef>
          <a:effectRef idx="0">
            <a:schemeClr val="dk1"/>
          </a:effectRef>
          <a:fontRef idx="minor">
            <a:schemeClr val="tx1"/>
          </a:fontRef>
        </p:style>
      </p:cxnSp>
      <p:sp>
        <p:nvSpPr>
          <p:cNvPr id="2" name="Rectangle 1"/>
          <p:cNvSpPr/>
          <p:nvPr/>
        </p:nvSpPr>
        <p:spPr>
          <a:xfrm>
            <a:off x="107504" y="3727552"/>
            <a:ext cx="2736304" cy="2585323"/>
          </a:xfrm>
          <a:prstGeom prst="rect">
            <a:avLst/>
          </a:prstGeom>
        </p:spPr>
        <p:txBody>
          <a:bodyPr wrap="square">
            <a:spAutoFit/>
          </a:bodyPr>
          <a:lstStyle/>
          <a:p>
            <a:pPr algn="just"/>
            <a:r>
              <a:rPr lang="en-US" b="1" i="1" smtClean="0">
                <a:latin typeface="Times New Roman" pitchFamily="18" charset="0"/>
                <a:cs typeface="Times New Roman" pitchFamily="18" charset="0"/>
              </a:rPr>
              <a:t>b) Tính chất</a:t>
            </a:r>
          </a:p>
          <a:p>
            <a:pPr algn="just"/>
            <a:r>
              <a:rPr lang="en-US" b="1" i="1" smtClean="0">
                <a:latin typeface="Times New Roman" pitchFamily="18" charset="0"/>
                <a:cs typeface="Times New Roman" pitchFamily="18" charset="0"/>
              </a:rPr>
              <a:t>TC1. </a:t>
            </a:r>
            <a:r>
              <a:rPr lang="en-US">
                <a:latin typeface="Times New Roman" pitchFamily="18" charset="0"/>
                <a:cs typeface="Times New Roman" pitchFamily="18" charset="0"/>
              </a:rPr>
              <a:t>Mỗi tam giác đồng dạng với chính nó.</a:t>
            </a:r>
          </a:p>
          <a:p>
            <a:pPr algn="just"/>
            <a:r>
              <a:rPr lang="en-US" b="1" i="1" smtClean="0">
                <a:latin typeface="Times New Roman" pitchFamily="18" charset="0"/>
                <a:cs typeface="Times New Roman" pitchFamily="18" charset="0"/>
              </a:rPr>
              <a:t>TC2.</a:t>
            </a:r>
            <a:r>
              <a:rPr lang="en-US" b="1" smtClean="0">
                <a:latin typeface="Times New Roman" pitchFamily="18" charset="0"/>
                <a:cs typeface="Times New Roman" pitchFamily="18" charset="0"/>
              </a:rPr>
              <a:t> </a:t>
            </a:r>
            <a:r>
              <a:rPr lang="en-US" smtClean="0">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r>
              <a:rPr lang="en-US" smtClean="0">
                <a:latin typeface="Times New Roman" pitchFamily="18" charset="0"/>
                <a:cs typeface="Times New Roman" pitchFamily="18" charset="0"/>
                <a:sym typeface="Symbol"/>
              </a:rPr>
              <a:t>’.</a:t>
            </a:r>
            <a:endParaRPr lang="en-US">
              <a:latin typeface="Times New Roman" pitchFamily="18" charset="0"/>
              <a:cs typeface="Times New Roman" pitchFamily="18" charset="0"/>
              <a:sym typeface="Symbol"/>
            </a:endParaRPr>
          </a:p>
          <a:p>
            <a:pPr algn="just"/>
            <a:r>
              <a:rPr lang="en-US" b="1" i="1" smtClean="0">
                <a:latin typeface="Times New Roman" pitchFamily="18" charset="0"/>
                <a:cs typeface="Times New Roman" pitchFamily="18" charset="0"/>
              </a:rPr>
              <a:t>TC3</a:t>
            </a:r>
            <a:r>
              <a:rPr lang="en-US" b="1" i="1">
                <a:latin typeface="Times New Roman" pitchFamily="18" charset="0"/>
                <a:cs typeface="Times New Roman" pitchFamily="18" charset="0"/>
              </a:rPr>
              <a:t>.</a:t>
            </a:r>
            <a:r>
              <a:rPr lang="en-US" b="1">
                <a:latin typeface="Times New Roman" pitchFamily="18" charset="0"/>
                <a:cs typeface="Times New Roman" pitchFamily="18" charset="0"/>
              </a:rPr>
              <a:t> </a:t>
            </a:r>
            <a:r>
              <a:rPr lang="en-US">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MNP và MNP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p>
        </p:txBody>
      </p:sp>
      <p:grpSp>
        <p:nvGrpSpPr>
          <p:cNvPr id="11" name="Group 10"/>
          <p:cNvGrpSpPr/>
          <p:nvPr/>
        </p:nvGrpSpPr>
        <p:grpSpPr>
          <a:xfrm>
            <a:off x="2963764" y="1340766"/>
            <a:ext cx="6098446" cy="2569934"/>
            <a:chOff x="323528" y="3990877"/>
            <a:chExt cx="8568952" cy="1326718"/>
          </a:xfrm>
          <a:solidFill>
            <a:srgbClr val="FFFFCC"/>
          </a:solidFill>
        </p:grpSpPr>
        <p:sp>
          <p:nvSpPr>
            <p:cNvPr id="12" name="TextBox 11"/>
            <p:cNvSpPr txBox="1"/>
            <p:nvPr/>
          </p:nvSpPr>
          <p:spPr>
            <a:xfrm>
              <a:off x="323528" y="3990877"/>
              <a:ext cx="8568952" cy="1326718"/>
            </a:xfrm>
            <a:prstGeom prst="rect">
              <a:avLst/>
            </a:prstGeom>
            <a:grpFill/>
          </p:spPr>
          <p:txBody>
            <a:bodyPr wrap="square" rtlCol="0">
              <a:spAutoFit/>
            </a:bodyPr>
            <a:lstStyle/>
            <a:p>
              <a:r>
                <a:rPr lang="en-US" sz="2300" b="1" u="sng" smtClean="0">
                  <a:solidFill>
                    <a:srgbClr val="C00000"/>
                  </a:solidFill>
                  <a:latin typeface="Times New Roman" pitchFamily="18" charset="0"/>
                  <a:cs typeface="Times New Roman" pitchFamily="18" charset="0"/>
                </a:rPr>
                <a:t>Bài tập củng cố</a:t>
              </a:r>
              <a:r>
                <a:rPr lang="en-US" sz="2300" smtClean="0">
                  <a:solidFill>
                    <a:srgbClr val="C00000"/>
                  </a:solidFill>
                  <a:latin typeface="Times New Roman" pitchFamily="18" charset="0"/>
                  <a:cs typeface="Times New Roman" pitchFamily="18" charset="0"/>
                </a:rPr>
                <a:t>: </a:t>
              </a:r>
              <a:r>
                <a:rPr lang="en-US" sz="2300" smtClean="0">
                  <a:latin typeface="Times New Roman" pitchFamily="18" charset="0"/>
                  <a:cs typeface="Times New Roman" pitchFamily="18" charset="0"/>
                </a:rPr>
                <a:t>Trong các kết luận sau, kết luận nào đúng, kết luận nào sai:</a:t>
              </a:r>
            </a:p>
            <a:p>
              <a:r>
                <a:rPr lang="en-US" sz="2300" smtClean="0">
                  <a:latin typeface="Times New Roman" pitchFamily="18" charset="0"/>
                  <a:cs typeface="Times New Roman" pitchFamily="18" charset="0"/>
                </a:rPr>
                <a:t>a) Hai tam giác bằng nhau thì đồng dạng với nhau</a:t>
              </a:r>
            </a:p>
            <a:p>
              <a:r>
                <a:rPr lang="en-US" sz="2300" smtClean="0">
                  <a:latin typeface="Times New Roman" pitchFamily="18" charset="0"/>
                  <a:cs typeface="Times New Roman" pitchFamily="18" charset="0"/>
                </a:rPr>
                <a:t>b) Hai tam giác đồng dạng với nhau thì bằng nhau</a:t>
              </a:r>
            </a:p>
            <a:p>
              <a:r>
                <a:rPr lang="en-US" sz="2300" smtClean="0">
                  <a:latin typeface="Times New Roman" pitchFamily="18" charset="0"/>
                  <a:cs typeface="Times New Roman" pitchFamily="18" charset="0"/>
                </a:rPr>
                <a:t>c) </a:t>
              </a:r>
              <a:r>
                <a:rPr lang="en-US" sz="2300">
                  <a:latin typeface="Times New Roman" pitchFamily="18" charset="0"/>
                  <a:cs typeface="Times New Roman" pitchFamily="18" charset="0"/>
                  <a:sym typeface="Symbol"/>
                </a:rPr>
                <a:t>ABC </a:t>
              </a:r>
              <a:r>
                <a:rPr lang="en-US" sz="2300" b="1">
                  <a:latin typeface="Times New Roman" pitchFamily="18" charset="0"/>
                  <a:cs typeface="Times New Roman" pitchFamily="18" charset="0"/>
                </a:rPr>
                <a:t>∽ </a:t>
              </a:r>
              <a:r>
                <a:rPr lang="en-US" sz="2300" smtClean="0">
                  <a:latin typeface="Times New Roman" pitchFamily="18" charset="0"/>
                  <a:cs typeface="Times New Roman" pitchFamily="18" charset="0"/>
                  <a:sym typeface="Symbol"/>
                </a:rPr>
                <a:t>MNP theo tỉ số đồng dạng k = 3 thì 	        và </a:t>
              </a:r>
            </a:p>
            <a:p>
              <a:endParaRPr lang="en-US" sz="2300" smtClean="0">
                <a:latin typeface="Times New Roman" pitchFamily="18" charset="0"/>
                <a:cs typeface="Times New Roman"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198389926"/>
                </p:ext>
              </p:extLst>
            </p:nvPr>
          </p:nvGraphicFramePr>
          <p:xfrm>
            <a:off x="984342" y="4902484"/>
            <a:ext cx="1517681" cy="202668"/>
          </p:xfrm>
          <a:graphic>
            <a:graphicData uri="http://schemas.openxmlformats.org/presentationml/2006/ole">
              <mc:AlternateContent xmlns:mc="http://schemas.openxmlformats.org/markup-compatibility/2006">
                <mc:Choice xmlns:v="urn:schemas-microsoft-com:vml" Requires="v">
                  <p:oleObj spid="_x0000_s10416" name="Equation" r:id="rId7" imgW="457200" imgH="241200" progId="Equation.DSMT4">
                    <p:embed/>
                  </p:oleObj>
                </mc:Choice>
                <mc:Fallback>
                  <p:oleObj name="Equation" r:id="rId7" imgW="457200" imgH="241200" progId="Equation.DSMT4">
                    <p:embed/>
                    <p:pic>
                      <p:nvPicPr>
                        <p:cNvPr id="0" name=""/>
                        <p:cNvPicPr>
                          <a:picLocks noChangeAspect="1" noChangeArrowheads="1"/>
                        </p:cNvPicPr>
                        <p:nvPr/>
                      </p:nvPicPr>
                      <p:blipFill>
                        <a:blip r:embed="rId8"/>
                        <a:srcRect/>
                        <a:stretch>
                          <a:fillRect/>
                        </a:stretch>
                      </p:blipFill>
                      <p:spPr bwMode="auto">
                        <a:xfrm>
                          <a:off x="984342" y="4902484"/>
                          <a:ext cx="1517681" cy="202668"/>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561820063"/>
                </p:ext>
              </p:extLst>
            </p:nvPr>
          </p:nvGraphicFramePr>
          <p:xfrm>
            <a:off x="3210264" y="4894994"/>
            <a:ext cx="1566215" cy="345581"/>
          </p:xfrm>
          <a:graphic>
            <a:graphicData uri="http://schemas.openxmlformats.org/presentationml/2006/ole">
              <mc:AlternateContent xmlns:mc="http://schemas.openxmlformats.org/markup-compatibility/2006">
                <mc:Choice xmlns:v="urn:schemas-microsoft-com:vml" Requires="v">
                  <p:oleObj spid="_x0000_s10417" name="Equation" r:id="rId9" imgW="825480" imgH="634680" progId="Equation.DSMT4">
                    <p:embed/>
                  </p:oleObj>
                </mc:Choice>
                <mc:Fallback>
                  <p:oleObj name="Equation" r:id="rId9" imgW="825480" imgH="634680" progId="Equation.DSMT4">
                    <p:embed/>
                    <p:pic>
                      <p:nvPicPr>
                        <p:cNvPr id="0" name=""/>
                        <p:cNvPicPr>
                          <a:picLocks noChangeAspect="1" noChangeArrowheads="1"/>
                        </p:cNvPicPr>
                        <p:nvPr/>
                      </p:nvPicPr>
                      <p:blipFill>
                        <a:blip r:embed="rId10"/>
                        <a:srcRect/>
                        <a:stretch>
                          <a:fillRect/>
                        </a:stretch>
                      </p:blipFill>
                      <p:spPr bwMode="auto">
                        <a:xfrm>
                          <a:off x="3210264" y="4894994"/>
                          <a:ext cx="1566215" cy="345581"/>
                        </a:xfrm>
                        <a:prstGeom prst="rect">
                          <a:avLst/>
                        </a:prstGeom>
                        <a:noFill/>
                        <a:ln>
                          <a:noFill/>
                        </a:ln>
                      </p:spPr>
                    </p:pic>
                  </p:oleObj>
                </mc:Fallback>
              </mc:AlternateContent>
            </a:graphicData>
          </a:graphic>
        </p:graphicFrame>
      </p:grpSp>
      <p:sp>
        <p:nvSpPr>
          <p:cNvPr id="8" name="TextBox 7"/>
          <p:cNvSpPr txBox="1"/>
          <p:nvPr/>
        </p:nvSpPr>
        <p:spPr>
          <a:xfrm>
            <a:off x="2963764" y="4079440"/>
            <a:ext cx="6098446" cy="2508379"/>
          </a:xfrm>
          <a:prstGeom prst="rect">
            <a:avLst/>
          </a:prstGeom>
          <a:noFill/>
        </p:spPr>
        <p:txBody>
          <a:bodyPr wrap="square" rtlCol="0">
            <a:spAutoFit/>
          </a:bodyPr>
          <a:lstStyle/>
          <a:p>
            <a:r>
              <a:rPr lang="en-US" sz="2500" b="1" smtClean="0">
                <a:solidFill>
                  <a:srgbClr val="C00000"/>
                </a:solidFill>
                <a:latin typeface="Times New Roman" pitchFamily="18" charset="0"/>
                <a:cs typeface="Times New Roman" pitchFamily="18" charset="0"/>
              </a:rPr>
              <a:t>c) </a:t>
            </a:r>
          </a:p>
          <a:p>
            <a:r>
              <a:rPr lang="en-US" sz="2400" smtClean="0">
                <a:latin typeface="Times New Roman" pitchFamily="18" charset="0"/>
                <a:cs typeface="Times New Roman" pitchFamily="18" charset="0"/>
                <a:sym typeface="Symbol"/>
              </a:rPr>
              <a:t></a:t>
            </a:r>
            <a:r>
              <a:rPr lang="en-US" sz="2400">
                <a:latin typeface="Times New Roman" pitchFamily="18" charset="0"/>
                <a:cs typeface="Times New Roman" pitchFamily="18" charset="0"/>
                <a:sym typeface="Symbol"/>
              </a:rPr>
              <a:t>ABC </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sym typeface="Symbol"/>
              </a:rPr>
              <a:t></a:t>
            </a:r>
            <a:r>
              <a:rPr lang="en-US" sz="2400" smtClean="0">
                <a:latin typeface="Times New Roman" pitchFamily="18" charset="0"/>
                <a:cs typeface="Times New Roman" pitchFamily="18" charset="0"/>
                <a:sym typeface="Symbol"/>
              </a:rPr>
              <a:t>MNP  </a:t>
            </a:r>
            <a:endParaRPr lang="en-US" sz="2400" b="1" smtClean="0">
              <a:solidFill>
                <a:srgbClr val="C00000"/>
              </a:solidFill>
              <a:latin typeface="Times New Roman" pitchFamily="18" charset="0"/>
              <a:cs typeface="Times New Roman" pitchFamily="18" charset="0"/>
            </a:endParaRPr>
          </a:p>
          <a:p>
            <a:r>
              <a:rPr lang="en-US" sz="2400">
                <a:latin typeface="Times New Roman" pitchFamily="18" charset="0"/>
                <a:cs typeface="Times New Roman" pitchFamily="18" charset="0"/>
                <a:sym typeface="Symbol"/>
              </a:rPr>
              <a:t>ABC </a:t>
            </a:r>
            <a:r>
              <a:rPr lang="en-US" sz="2400" b="1">
                <a:latin typeface="Times New Roman" pitchFamily="18" charset="0"/>
                <a:cs typeface="Times New Roman" pitchFamily="18" charset="0"/>
              </a:rPr>
              <a:t>∽ </a:t>
            </a:r>
            <a:r>
              <a:rPr lang="en-US" sz="2400">
                <a:latin typeface="Times New Roman" pitchFamily="18" charset="0"/>
                <a:cs typeface="Times New Roman" pitchFamily="18" charset="0"/>
                <a:sym typeface="Symbol"/>
              </a:rPr>
              <a:t>MNP theo tỉ số đồng dạng k = 3</a:t>
            </a:r>
            <a:endParaRPr lang="en-US" sz="2400" b="1" smtClean="0">
              <a:solidFill>
                <a:srgbClr val="C00000"/>
              </a:solidFill>
              <a:latin typeface="Times New Roman" pitchFamily="18" charset="0"/>
              <a:cs typeface="Times New Roman" pitchFamily="18" charset="0"/>
            </a:endParaRPr>
          </a:p>
          <a:p>
            <a:r>
              <a:rPr lang="en-US" sz="2800" smtClean="0">
                <a:latin typeface="Times New Roman" pitchFamily="18" charset="0"/>
                <a:cs typeface="Times New Roman" pitchFamily="18" charset="0"/>
                <a:sym typeface="Symbol"/>
              </a:rPr>
              <a:t>              </a:t>
            </a:r>
          </a:p>
          <a:p>
            <a:endParaRPr lang="en-US" sz="2800">
              <a:latin typeface="Times New Roman" pitchFamily="18" charset="0"/>
              <a:cs typeface="Times New Roman" pitchFamily="18" charset="0"/>
              <a:sym typeface="Symbol"/>
            </a:endParaRPr>
          </a:p>
          <a:p>
            <a:r>
              <a:rPr lang="en-US" sz="2800" smtClean="0">
                <a:latin typeface="Times New Roman" pitchFamily="18" charset="0"/>
                <a:cs typeface="Times New Roman" pitchFamily="18" charset="0"/>
                <a:sym typeface="Symbol"/>
              </a:rPr>
              <a:t> </a:t>
            </a:r>
            <a:endParaRPr lang="en-US" sz="2500" smtClean="0">
              <a:latin typeface="Times New Roman" pitchFamily="18" charset="0"/>
              <a:cs typeface="Times New Roman" pitchFamily="18" charset="0"/>
              <a:sym typeface="Symbol"/>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318724122"/>
              </p:ext>
            </p:extLst>
          </p:nvPr>
        </p:nvGraphicFramePr>
        <p:xfrm>
          <a:off x="5549900" y="4427538"/>
          <a:ext cx="1139825" cy="412750"/>
        </p:xfrm>
        <a:graphic>
          <a:graphicData uri="http://schemas.openxmlformats.org/presentationml/2006/ole">
            <mc:AlternateContent xmlns:mc="http://schemas.openxmlformats.org/markup-compatibility/2006">
              <mc:Choice xmlns:v="urn:schemas-microsoft-com:vml" Requires="v">
                <p:oleObj spid="_x0000_s10418" name="Equation" r:id="rId11" imgW="482400" imgH="253800" progId="Equation.DSMT4">
                  <p:embed/>
                </p:oleObj>
              </mc:Choice>
              <mc:Fallback>
                <p:oleObj name="Equation" r:id="rId11" imgW="482400" imgH="253800" progId="Equation.DSMT4">
                  <p:embed/>
                  <p:pic>
                    <p:nvPicPr>
                      <p:cNvPr id="0" name=""/>
                      <p:cNvPicPr>
                        <a:picLocks noChangeAspect="1" noChangeArrowheads="1"/>
                      </p:cNvPicPr>
                      <p:nvPr/>
                    </p:nvPicPr>
                    <p:blipFill>
                      <a:blip r:embed="rId12"/>
                      <a:srcRect/>
                      <a:stretch>
                        <a:fillRect/>
                      </a:stretch>
                    </p:blipFill>
                    <p:spPr bwMode="auto">
                      <a:xfrm>
                        <a:off x="5549900" y="4427538"/>
                        <a:ext cx="1139825" cy="412750"/>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558362197"/>
              </p:ext>
            </p:extLst>
          </p:nvPr>
        </p:nvGraphicFramePr>
        <p:xfrm>
          <a:off x="3485743" y="5229200"/>
          <a:ext cx="1114661" cy="669412"/>
        </p:xfrm>
        <a:graphic>
          <a:graphicData uri="http://schemas.openxmlformats.org/presentationml/2006/ole">
            <mc:AlternateContent xmlns:mc="http://schemas.openxmlformats.org/markup-compatibility/2006">
              <mc:Choice xmlns:v="urn:schemas-microsoft-com:vml" Requires="v">
                <p:oleObj spid="_x0000_s10419" name="Equation" r:id="rId13" imgW="825480" imgH="634680" progId="Equation.DSMT4">
                  <p:embed/>
                </p:oleObj>
              </mc:Choice>
              <mc:Fallback>
                <p:oleObj name="Equation" r:id="rId13" imgW="825480" imgH="634680" progId="Equation.DSMT4">
                  <p:embed/>
                  <p:pic>
                    <p:nvPicPr>
                      <p:cNvPr id="0" name=""/>
                      <p:cNvPicPr>
                        <a:picLocks noChangeAspect="1" noChangeArrowheads="1"/>
                      </p:cNvPicPr>
                      <p:nvPr/>
                    </p:nvPicPr>
                    <p:blipFill>
                      <a:blip r:embed="rId14"/>
                      <a:srcRect/>
                      <a:stretch>
                        <a:fillRect/>
                      </a:stretch>
                    </p:blipFill>
                    <p:spPr bwMode="auto">
                      <a:xfrm>
                        <a:off x="3485743" y="5229200"/>
                        <a:ext cx="1114661" cy="669412"/>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276506800"/>
              </p:ext>
            </p:extLst>
          </p:nvPr>
        </p:nvGraphicFramePr>
        <p:xfrm>
          <a:off x="3422656" y="5977912"/>
          <a:ext cx="1149350" cy="669925"/>
        </p:xfrm>
        <a:graphic>
          <a:graphicData uri="http://schemas.openxmlformats.org/presentationml/2006/ole">
            <mc:AlternateContent xmlns:mc="http://schemas.openxmlformats.org/markup-compatibility/2006">
              <mc:Choice xmlns:v="urn:schemas-microsoft-com:vml" Requires="v">
                <p:oleObj spid="_x0000_s10420" name="Equation" r:id="rId15" imgW="850680" imgH="634680" progId="Equation.DSMT4">
                  <p:embed/>
                </p:oleObj>
              </mc:Choice>
              <mc:Fallback>
                <p:oleObj name="Equation" r:id="rId15" imgW="850680" imgH="634680" progId="Equation.DSMT4">
                  <p:embed/>
                  <p:pic>
                    <p:nvPicPr>
                      <p:cNvPr id="0" name=""/>
                      <p:cNvPicPr>
                        <a:picLocks noChangeAspect="1" noChangeArrowheads="1"/>
                      </p:cNvPicPr>
                      <p:nvPr/>
                    </p:nvPicPr>
                    <p:blipFill>
                      <a:blip r:embed="rId16"/>
                      <a:srcRect/>
                      <a:stretch>
                        <a:fillRect/>
                      </a:stretch>
                    </p:blipFill>
                    <p:spPr bwMode="auto">
                      <a:xfrm>
                        <a:off x="3422656" y="5977912"/>
                        <a:ext cx="1149350" cy="669925"/>
                      </a:xfrm>
                      <a:prstGeom prst="rect">
                        <a:avLst/>
                      </a:prstGeom>
                      <a:noFill/>
                      <a:ln>
                        <a:noFill/>
                      </a:ln>
                    </p:spPr>
                  </p:pic>
                </p:oleObj>
              </mc:Fallback>
            </mc:AlternateContent>
          </a:graphicData>
        </a:graphic>
      </p:graphicFrame>
      <p:sp>
        <p:nvSpPr>
          <p:cNvPr id="9" name="6-Point Star 8"/>
          <p:cNvSpPr/>
          <p:nvPr/>
        </p:nvSpPr>
        <p:spPr>
          <a:xfrm>
            <a:off x="6852932" y="5240761"/>
            <a:ext cx="1607500" cy="1369099"/>
          </a:xfrm>
          <a:prstGeom prst="star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solidFill>
                  <a:srgbClr val="C00000"/>
                </a:solidFill>
              </a:rPr>
              <a:t>SAI</a:t>
            </a:r>
            <a:endParaRPr lang="en-US" sz="2800" b="1">
              <a:solidFill>
                <a:srgbClr val="C00000"/>
              </a:solidFill>
            </a:endParaRPr>
          </a:p>
        </p:txBody>
      </p:sp>
    </p:spTree>
    <p:extLst>
      <p:ext uri="{BB962C8B-B14F-4D97-AF65-F5344CB8AC3E}">
        <p14:creationId xmlns:p14="http://schemas.microsoft.com/office/powerpoint/2010/main" val="104818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500"/>
                                        <p:tgtEl>
                                          <p:spTgt spid="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500"/>
                                        <p:tgtEl>
                                          <p:spTgt spid="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8723387" cy="1224136"/>
          </a:xfrm>
          <a:solidFill>
            <a:srgbClr val="CCFFFF"/>
          </a:solidFill>
        </p:spPr>
        <p:txBody>
          <a:bodyPr>
            <a:noAutofit/>
          </a:bodyPr>
          <a:lstStyle/>
          <a:p>
            <a:pPr marL="0" indent="0" algn="just">
              <a:buNone/>
            </a:pPr>
            <a:r>
              <a:rPr lang="en-US" sz="2500" b="1" u="sng" smtClean="0">
                <a:solidFill>
                  <a:srgbClr val="C00000"/>
                </a:solidFill>
                <a:latin typeface="Times New Roman" pitchFamily="18" charset="0"/>
                <a:cs typeface="Times New Roman" pitchFamily="18" charset="0"/>
              </a:rPr>
              <a:t>Bài toán 3</a:t>
            </a:r>
            <a:r>
              <a:rPr lang="en-US" sz="2500" b="1" smtClean="0">
                <a:solidFill>
                  <a:srgbClr val="C0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Cho </a:t>
            </a:r>
            <a:r>
              <a:rPr lang="en-US" sz="2500" smtClean="0">
                <a:latin typeface="Times New Roman" pitchFamily="18" charset="0"/>
                <a:cs typeface="Times New Roman" pitchFamily="18" charset="0"/>
                <a:sym typeface="Symbol"/>
              </a:rPr>
              <a:t></a:t>
            </a:r>
            <a:r>
              <a:rPr lang="en-US" sz="2500" smtClean="0">
                <a:latin typeface="Times New Roman" pitchFamily="18" charset="0"/>
                <a:cs typeface="Times New Roman" pitchFamily="18" charset="0"/>
              </a:rPr>
              <a:t>ABC. Kẻ đường thẳng a song song với cạnh BC và cắt hai cạnh AB, AC theo thứ tự tại M, N. Hai tam giác AMN và ABC có các góc và các cạnh tương ứng như thế nào?</a:t>
            </a:r>
            <a:endParaRPr lang="vi-VN" sz="2500">
              <a:latin typeface="Times New Roman" pitchFamily="18" charset="0"/>
              <a:cs typeface="Times New Roman" pitchFamily="18" charset="0"/>
            </a:endParaRP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Rectangle 1"/>
          <p:cNvSpPr/>
          <p:nvPr/>
        </p:nvSpPr>
        <p:spPr>
          <a:xfrm>
            <a:off x="395536" y="2229362"/>
            <a:ext cx="5256584" cy="3554819"/>
          </a:xfrm>
          <a:prstGeom prst="rect">
            <a:avLst/>
          </a:prstGeom>
        </p:spPr>
        <p:txBody>
          <a:bodyPr wrap="square">
            <a:spAutoFit/>
          </a:bodyPr>
          <a:lstStyle/>
          <a:p>
            <a:r>
              <a:rPr lang="en-US" sz="2500">
                <a:solidFill>
                  <a:prstClr val="black"/>
                </a:solidFill>
                <a:latin typeface="Times New Roman" pitchFamily="18" charset="0"/>
                <a:cs typeface="Times New Roman" pitchFamily="18" charset="0"/>
              </a:rPr>
              <a:t>Hai tam giác AMN và ABC </a:t>
            </a:r>
            <a:r>
              <a:rPr lang="en-US" sz="2500" smtClean="0">
                <a:solidFill>
                  <a:prstClr val="black"/>
                </a:solidFill>
                <a:latin typeface="Times New Roman" pitchFamily="18" charset="0"/>
                <a:cs typeface="Times New Roman" pitchFamily="18" charset="0"/>
              </a:rPr>
              <a:t>có</a:t>
            </a:r>
          </a:p>
          <a:p>
            <a:r>
              <a:rPr lang="en-US" sz="2500" smtClean="0">
                <a:solidFill>
                  <a:prstClr val="black"/>
                </a:solidFill>
                <a:latin typeface="Times New Roman" pitchFamily="18" charset="0"/>
                <a:cs typeface="Times New Roman" pitchFamily="18" charset="0"/>
              </a:rPr>
              <a:t>- Các góc tương ứng là</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góc BAC chung</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góc AMN với góc ABC</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góc ANM với góc ACB </a:t>
            </a:r>
          </a:p>
          <a:p>
            <a:r>
              <a:rPr lang="en-US" sz="2500" smtClean="0">
                <a:solidFill>
                  <a:prstClr val="black"/>
                </a:solidFill>
                <a:latin typeface="Times New Roman" pitchFamily="18" charset="0"/>
                <a:cs typeface="Times New Roman" pitchFamily="18" charset="0"/>
              </a:rPr>
              <a:t> - Các </a:t>
            </a:r>
            <a:r>
              <a:rPr lang="en-US" sz="2500">
                <a:solidFill>
                  <a:prstClr val="black"/>
                </a:solidFill>
                <a:latin typeface="Times New Roman" pitchFamily="18" charset="0"/>
                <a:cs typeface="Times New Roman" pitchFamily="18" charset="0"/>
              </a:rPr>
              <a:t>cạnh tương </a:t>
            </a:r>
            <a:r>
              <a:rPr lang="en-US" sz="2500" smtClean="0">
                <a:solidFill>
                  <a:prstClr val="black"/>
                </a:solidFill>
                <a:latin typeface="Times New Roman" pitchFamily="18" charset="0"/>
                <a:cs typeface="Times New Roman" pitchFamily="18" charset="0"/>
              </a:rPr>
              <a:t>ứng là</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cạnh AM với cạnh AB</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cạnh AN với cạnh AC</a:t>
            </a:r>
          </a:p>
          <a:p>
            <a:r>
              <a:rPr lang="en-US" sz="2500">
                <a:solidFill>
                  <a:prstClr val="black"/>
                </a:solidFill>
                <a:latin typeface="Times New Roman" pitchFamily="18" charset="0"/>
                <a:cs typeface="Times New Roman" pitchFamily="18" charset="0"/>
              </a:rPr>
              <a:t>	</a:t>
            </a:r>
            <a:r>
              <a:rPr lang="en-US" sz="2500" smtClean="0">
                <a:solidFill>
                  <a:prstClr val="black"/>
                </a:solidFill>
                <a:latin typeface="Times New Roman" pitchFamily="18" charset="0"/>
                <a:cs typeface="Times New Roman" pitchFamily="18" charset="0"/>
              </a:rPr>
              <a:t>cạnh MN với cạnh BC</a:t>
            </a:r>
            <a:endParaRPr lang="en-US"/>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606048"/>
            <a:ext cx="3598068" cy="2801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triped Right Arrow 6"/>
          <p:cNvSpPr/>
          <p:nvPr/>
        </p:nvSpPr>
        <p:spPr>
          <a:xfrm>
            <a:off x="323528" y="5517232"/>
            <a:ext cx="8496944" cy="1124744"/>
          </a:xfrm>
          <a:prstGeom prst="striped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solidFill>
                  <a:srgbClr val="FF0000"/>
                </a:solidFill>
                <a:latin typeface="Times New Roman" pitchFamily="18" charset="0"/>
                <a:cs typeface="Times New Roman" pitchFamily="18" charset="0"/>
              </a:rPr>
              <a:t>Ta nói: tam giác AMN đồng dạng tam giác ABC</a:t>
            </a:r>
            <a:endParaRPr lang="en-US" sz="28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0936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292"/>
                                        </p:tgtEl>
                                        <p:attrNameLst>
                                          <p:attrName>style.visibility</p:attrName>
                                        </p:attrNameLst>
                                      </p:cBhvr>
                                      <p:to>
                                        <p:strVal val="visible"/>
                                      </p:to>
                                    </p:set>
                                    <p:animEffect transition="in" filter="barn(inVertical)">
                                      <p:cBhvr>
                                        <p:cTn id="17" dur="500"/>
                                        <p:tgtEl>
                                          <p:spTgt spid="1229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fade">
                                      <p:cBhvr>
                                        <p:cTn id="22" dur="1000"/>
                                        <p:tgtEl>
                                          <p:spTgt spid="2">
                                            <p:txEl>
                                              <p:pRg st="0" end="0"/>
                                            </p:txEl>
                                          </p:spTgt>
                                        </p:tgtEl>
                                      </p:cBhvr>
                                    </p:animEffect>
                                    <p:anim calcmode="lin" valueType="num">
                                      <p:cBhvr>
                                        <p:cTn id="2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Effect transition="in" filter="wipe(down)">
                                      <p:cBhvr>
                                        <p:cTn id="29" dur="500"/>
                                        <p:tgtEl>
                                          <p:spTgt spid="2">
                                            <p:txEl>
                                              <p:pRg st="1" end="1"/>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wipe(down)">
                                      <p:cBhvr>
                                        <p:cTn id="32" dur="500"/>
                                        <p:tgtEl>
                                          <p:spTgt spid="2">
                                            <p:txEl>
                                              <p:pRg st="2" end="2"/>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wipe(down)">
                                      <p:cBhvr>
                                        <p:cTn id="35" dur="500"/>
                                        <p:tgtEl>
                                          <p:spTgt spid="2">
                                            <p:txEl>
                                              <p:pRg st="3" end="3"/>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wipe(down)">
                                      <p:cBhvr>
                                        <p:cTn id="38" dur="500"/>
                                        <p:tgtEl>
                                          <p:spTgt spid="2">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Effect transition="in" filter="circle(in)">
                                      <p:cBhvr>
                                        <p:cTn id="43" dur="2000"/>
                                        <p:tgtEl>
                                          <p:spTgt spid="2">
                                            <p:txEl>
                                              <p:pRg st="5" end="5"/>
                                            </p:txEl>
                                          </p:spTgt>
                                        </p:tgtEl>
                                      </p:cBhvr>
                                    </p:animEffect>
                                  </p:childTnLst>
                                </p:cTn>
                              </p:par>
                              <p:par>
                                <p:cTn id="44" presetID="6" presetClass="entr" presetSubtype="16" fill="hold" nodeType="with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circle(in)">
                                      <p:cBhvr>
                                        <p:cTn id="46" dur="2000"/>
                                        <p:tgtEl>
                                          <p:spTgt spid="2">
                                            <p:txEl>
                                              <p:pRg st="6" end="6"/>
                                            </p:txEl>
                                          </p:spTgt>
                                        </p:tgtEl>
                                      </p:cBhvr>
                                    </p:animEffect>
                                  </p:childTnLst>
                                </p:cTn>
                              </p:par>
                              <p:par>
                                <p:cTn id="47" presetID="6" presetClass="entr" presetSubtype="16" fill="hold" nodeType="with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circle(in)">
                                      <p:cBhvr>
                                        <p:cTn id="49" dur="2000"/>
                                        <p:tgtEl>
                                          <p:spTgt spid="2">
                                            <p:txEl>
                                              <p:pRg st="7" end="7"/>
                                            </p:txEl>
                                          </p:spTgt>
                                        </p:tgtEl>
                                      </p:cBhvr>
                                    </p:animEffect>
                                  </p:childTnLst>
                                </p:cTn>
                              </p:par>
                              <p:par>
                                <p:cTn id="50" presetID="6" presetClass="entr" presetSubtype="16" fill="hold" nodeType="with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circle(in)">
                                      <p:cBhvr>
                                        <p:cTn id="52" dur="20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randombar(horizontal)">
                                      <p:cBhvr>
                                        <p:cTn id="5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259699"/>
            <a:ext cx="8710635" cy="1224136"/>
          </a:xfrm>
          <a:noFill/>
        </p:spPr>
        <p:txBody>
          <a:bodyPr>
            <a:noAutofit/>
          </a:bodyPr>
          <a:lstStyle/>
          <a:p>
            <a:pPr marL="0" indent="0" algn="just">
              <a:buNone/>
            </a:pPr>
            <a:r>
              <a:rPr lang="en-US" sz="2800" smtClean="0">
                <a:solidFill>
                  <a:srgbClr val="0070C0"/>
                </a:solidFill>
                <a:latin typeface="Times New Roman" pitchFamily="18" charset="0"/>
                <a:cs typeface="Times New Roman" pitchFamily="18" charset="0"/>
              </a:rPr>
              <a:t>Nếu một đường thẳng cắt hai cạnh của tam giác và song song với cạnh còn lại thì nó tạo thành một tam giác mới đồng dạng với tam giác đã cho.</a:t>
            </a:r>
            <a:endParaRPr lang="vi-VN" sz="2800">
              <a:solidFill>
                <a:srgbClr val="0070C0"/>
              </a:solidFill>
              <a:latin typeface="Times New Roman" pitchFamily="18" charset="0"/>
              <a:cs typeface="Times New Roman" pitchFamily="18" charset="0"/>
            </a:endParaRP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Rectangle 1"/>
          <p:cNvSpPr/>
          <p:nvPr/>
        </p:nvSpPr>
        <p:spPr>
          <a:xfrm>
            <a:off x="323528" y="3221942"/>
            <a:ext cx="5184576" cy="1569660"/>
          </a:xfrm>
          <a:prstGeom prst="rect">
            <a:avLst/>
          </a:prstGeom>
        </p:spPr>
        <p:txBody>
          <a:bodyPr wrap="square">
            <a:spAutoFit/>
          </a:bodyPr>
          <a:lstStyle/>
          <a:p>
            <a:r>
              <a:rPr lang="en-US" sz="3200" smtClean="0">
                <a:solidFill>
                  <a:prstClr val="black"/>
                </a:solidFill>
                <a:latin typeface="Times New Roman" pitchFamily="18" charset="0"/>
                <a:cs typeface="Times New Roman" pitchFamily="18" charset="0"/>
              </a:rPr>
              <a:t>Xét </a:t>
            </a:r>
            <a:r>
              <a:rPr lang="en-US" sz="3200" smtClean="0">
                <a:solidFill>
                  <a:prstClr val="black"/>
                </a:solidFill>
                <a:latin typeface="Times New Roman" pitchFamily="18" charset="0"/>
                <a:cs typeface="Times New Roman" pitchFamily="18" charset="0"/>
                <a:sym typeface="Symbol"/>
              </a:rPr>
              <a:t></a:t>
            </a:r>
            <a:r>
              <a:rPr lang="en-US" sz="3200" smtClean="0">
                <a:solidFill>
                  <a:prstClr val="black"/>
                </a:solidFill>
                <a:latin typeface="Times New Roman" pitchFamily="18" charset="0"/>
                <a:cs typeface="Times New Roman" pitchFamily="18" charset="0"/>
              </a:rPr>
              <a:t>ABC có:</a:t>
            </a:r>
          </a:p>
          <a:p>
            <a:r>
              <a:rPr lang="en-US" sz="3200" smtClean="0">
                <a:solidFill>
                  <a:prstClr val="black"/>
                </a:solidFill>
                <a:latin typeface="Times New Roman" pitchFamily="18" charset="0"/>
                <a:cs typeface="Times New Roman" pitchFamily="18" charset="0"/>
              </a:rPr>
              <a:t>MN // BC (M </a:t>
            </a:r>
            <a:r>
              <a:rPr lang="en-US" sz="3200" smtClean="0">
                <a:solidFill>
                  <a:prstClr val="black"/>
                </a:solidFill>
                <a:latin typeface="Times New Roman" pitchFamily="18" charset="0"/>
                <a:cs typeface="Times New Roman" pitchFamily="18" charset="0"/>
                <a:sym typeface="Symbol"/>
              </a:rPr>
              <a:t> AB, N  AC)</a:t>
            </a:r>
          </a:p>
          <a:p>
            <a:r>
              <a:rPr lang="en-US" sz="3200" smtClean="0">
                <a:solidFill>
                  <a:prstClr val="black"/>
                </a:solidFill>
                <a:latin typeface="Times New Roman" pitchFamily="18" charset="0"/>
                <a:cs typeface="Times New Roman" pitchFamily="18" charset="0"/>
                <a:sym typeface="Symbol"/>
              </a:rPr>
              <a:t> </a:t>
            </a:r>
            <a:r>
              <a:rPr lang="en-US" sz="3200">
                <a:solidFill>
                  <a:prstClr val="black"/>
                </a:solidFill>
                <a:latin typeface="Times New Roman" pitchFamily="18" charset="0"/>
                <a:cs typeface="Times New Roman" pitchFamily="18" charset="0"/>
                <a:sym typeface="Symbol"/>
              </a:rPr>
              <a:t></a:t>
            </a:r>
            <a:r>
              <a:rPr lang="en-US" sz="3200" smtClean="0">
                <a:solidFill>
                  <a:prstClr val="black"/>
                </a:solidFill>
                <a:latin typeface="Times New Roman" pitchFamily="18" charset="0"/>
                <a:cs typeface="Times New Roman" pitchFamily="18" charset="0"/>
                <a:sym typeface="Symbol"/>
              </a:rPr>
              <a:t>AMN </a:t>
            </a:r>
            <a:r>
              <a:rPr lang="en-US" sz="3200" b="1">
                <a:solidFill>
                  <a:prstClr val="black"/>
                </a:solidFill>
                <a:latin typeface="Times New Roman" pitchFamily="18" charset="0"/>
                <a:cs typeface="Times New Roman" pitchFamily="18" charset="0"/>
              </a:rPr>
              <a:t>∽ </a:t>
            </a:r>
            <a:r>
              <a:rPr lang="en-US" sz="3200" smtClean="0">
                <a:solidFill>
                  <a:prstClr val="black"/>
                </a:solidFill>
                <a:latin typeface="Times New Roman" pitchFamily="18" charset="0"/>
                <a:cs typeface="Times New Roman" pitchFamily="18" charset="0"/>
                <a:sym typeface="Symbol"/>
              </a:rPr>
              <a:t>ABC </a:t>
            </a:r>
            <a:endParaRPr lang="en-US" sz="2400"/>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606048"/>
            <a:ext cx="3598068" cy="2801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txBox="1">
            <a:spLocks/>
          </p:cNvSpPr>
          <p:nvPr/>
        </p:nvSpPr>
        <p:spPr>
          <a:xfrm>
            <a:off x="210312" y="836712"/>
            <a:ext cx="4793736" cy="432048"/>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just">
              <a:buFont typeface="Wingdings 2"/>
              <a:buNone/>
            </a:pPr>
            <a:r>
              <a:rPr lang="en-US" sz="2500" b="1" smtClean="0">
                <a:latin typeface="Times New Roman" pitchFamily="18" charset="0"/>
                <a:cs typeface="Times New Roman" pitchFamily="18" charset="0"/>
              </a:rPr>
              <a:t>2. Định lí</a:t>
            </a:r>
          </a:p>
        </p:txBody>
      </p:sp>
    </p:spTree>
    <p:extLst>
      <p:ext uri="{BB962C8B-B14F-4D97-AF65-F5344CB8AC3E}">
        <p14:creationId xmlns:p14="http://schemas.microsoft.com/office/powerpoint/2010/main" val="75713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2292"/>
                                        </p:tgtEl>
                                        <p:attrNameLst>
                                          <p:attrName>style.visibility</p:attrName>
                                        </p:attrNameLst>
                                      </p:cBhvr>
                                      <p:to>
                                        <p:strVal val="visible"/>
                                      </p:to>
                                    </p:set>
                                    <p:animEffect transition="in" filter="barn(inVertical)">
                                      <p:cBhvr>
                                        <p:cTn id="19" dur="500"/>
                                        <p:tgtEl>
                                          <p:spTgt spid="12292"/>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fade">
                                      <p:cBhvr>
                                        <p:cTn id="24" dur="1000"/>
                                        <p:tgtEl>
                                          <p:spTgt spid="2">
                                            <p:txEl>
                                              <p:pRg st="0" end="0"/>
                                            </p:txEl>
                                          </p:spTgt>
                                        </p:tgtEl>
                                      </p:cBhvr>
                                    </p:animEffect>
                                    <p:anim calcmode="lin" valueType="num">
                                      <p:cBhvr>
                                        <p:cTn id="2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
                                            <p:txEl>
                                              <p:pRg st="1" end="1"/>
                                            </p:txEl>
                                          </p:spTgt>
                                        </p:tgtEl>
                                        <p:attrNameLst>
                                          <p:attrName>style.visibility</p:attrName>
                                        </p:attrNameLst>
                                      </p:cBhvr>
                                      <p:to>
                                        <p:strVal val="visible"/>
                                      </p:to>
                                    </p:set>
                                    <p:animEffect transition="in" filter="wipe(down)">
                                      <p:cBhvr>
                                        <p:cTn id="31" dur="500"/>
                                        <p:tgtEl>
                                          <p:spTgt spid="2">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Effect transition="in" filter="wipe(down)">
                                      <p:cBhvr>
                                        <p:cTn id="3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Content Placeholder 2"/>
          <p:cNvSpPr txBox="1">
            <a:spLocks/>
          </p:cNvSpPr>
          <p:nvPr/>
        </p:nvSpPr>
        <p:spPr>
          <a:xfrm>
            <a:off x="210312" y="836712"/>
            <a:ext cx="4793736" cy="432048"/>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just">
              <a:buFont typeface="Wingdings 2"/>
              <a:buNone/>
            </a:pPr>
            <a:r>
              <a:rPr lang="en-US" sz="2500" b="1" smtClean="0">
                <a:latin typeface="Times New Roman" pitchFamily="18" charset="0"/>
                <a:cs typeface="Times New Roman" pitchFamily="18" charset="0"/>
              </a:rPr>
              <a:t>2. Định lí</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2278013"/>
            <a:ext cx="272415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6" y="2420888"/>
            <a:ext cx="4381500"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ontent Placeholder 2"/>
          <p:cNvSpPr>
            <a:spLocks noGrp="1"/>
          </p:cNvSpPr>
          <p:nvPr>
            <p:ph sz="quarter" idx="1"/>
          </p:nvPr>
        </p:nvSpPr>
        <p:spPr>
          <a:xfrm>
            <a:off x="323528" y="1255507"/>
            <a:ext cx="8710635" cy="877349"/>
          </a:xfrm>
          <a:noFill/>
        </p:spPr>
        <p:txBody>
          <a:bodyPr>
            <a:noAutofit/>
          </a:bodyPr>
          <a:lstStyle/>
          <a:p>
            <a:pPr marL="0" indent="0" algn="just">
              <a:buNone/>
            </a:pPr>
            <a:r>
              <a:rPr lang="en-US" sz="2500" b="1" i="1" u="sng" smtClean="0">
                <a:solidFill>
                  <a:srgbClr val="FF0000"/>
                </a:solidFill>
                <a:latin typeface="Times New Roman" pitchFamily="18" charset="0"/>
                <a:cs typeface="Times New Roman" pitchFamily="18" charset="0"/>
              </a:rPr>
              <a:t>Chú ý</a:t>
            </a:r>
            <a:r>
              <a:rPr lang="en-US" sz="2500" b="1" i="1" smtClean="0">
                <a:solidFill>
                  <a:srgbClr val="FF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Định lí cũng đúng cho trường hợp a cắt phần kéo dài hai cạnh của tam giác và song song với cạnh còn lại.</a:t>
            </a:r>
            <a:endParaRPr lang="vi-VN" sz="2500">
              <a:solidFill>
                <a:srgbClr val="FF0000"/>
              </a:solidFill>
              <a:latin typeface="Times New Roman" pitchFamily="18" charset="0"/>
              <a:cs typeface="Times New Roman" pitchFamily="18" charset="0"/>
            </a:endParaRPr>
          </a:p>
        </p:txBody>
      </p:sp>
      <p:sp>
        <p:nvSpPr>
          <p:cNvPr id="2" name="TextBox 1"/>
          <p:cNvSpPr txBox="1"/>
          <p:nvPr/>
        </p:nvSpPr>
        <p:spPr>
          <a:xfrm>
            <a:off x="1115616" y="4883968"/>
            <a:ext cx="6552728" cy="461665"/>
          </a:xfrm>
          <a:prstGeom prst="rect">
            <a:avLst/>
          </a:prstGeom>
          <a:noFill/>
        </p:spPr>
        <p:txBody>
          <a:bodyPr wrap="square" rtlCol="0">
            <a:spAutoFit/>
          </a:bodyPr>
          <a:lstStyle/>
          <a:p>
            <a:r>
              <a:rPr lang="en-US" sz="2400" smtClean="0">
                <a:latin typeface="Times New Roman" pitchFamily="18" charset="0"/>
                <a:cs typeface="Times New Roman" pitchFamily="18" charset="0"/>
              </a:rPr>
              <a:t>Trong cả 2 trường hợp trên đều là </a:t>
            </a:r>
            <a:r>
              <a:rPr lang="en-US" sz="2400">
                <a:solidFill>
                  <a:prstClr val="black"/>
                </a:solidFill>
                <a:latin typeface="Times New Roman" pitchFamily="18" charset="0"/>
                <a:cs typeface="Times New Roman" pitchFamily="18" charset="0"/>
                <a:sym typeface="Symbol"/>
              </a:rPr>
              <a:t>AMN </a:t>
            </a:r>
            <a:r>
              <a:rPr lang="en-US" sz="2400" b="1">
                <a:solidFill>
                  <a:prstClr val="black"/>
                </a:solidFill>
                <a:latin typeface="Times New Roman" pitchFamily="18" charset="0"/>
                <a:cs typeface="Times New Roman" pitchFamily="18" charset="0"/>
              </a:rPr>
              <a:t>∽ </a:t>
            </a:r>
            <a:r>
              <a:rPr lang="en-US" sz="2400">
                <a:solidFill>
                  <a:prstClr val="black"/>
                </a:solidFill>
                <a:latin typeface="Times New Roman" pitchFamily="18" charset="0"/>
                <a:cs typeface="Times New Roman" pitchFamily="18" charset="0"/>
                <a:sym typeface="Symbol"/>
              </a:rPr>
              <a:t>ABC</a:t>
            </a:r>
            <a:r>
              <a:rPr lang="en-US" sz="2400" smtClean="0">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77725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315"/>
                                        </p:tgtEl>
                                        <p:attrNameLst>
                                          <p:attrName>style.visibility</p:attrName>
                                        </p:attrNameLst>
                                      </p:cBhvr>
                                      <p:to>
                                        <p:strVal val="visible"/>
                                      </p:to>
                                    </p:set>
                                    <p:animEffect transition="in" filter="fade">
                                      <p:cBhvr>
                                        <p:cTn id="12" dur="1000"/>
                                        <p:tgtEl>
                                          <p:spTgt spid="13315"/>
                                        </p:tgtEl>
                                      </p:cBhvr>
                                    </p:animEffect>
                                    <p:anim calcmode="lin" valueType="num">
                                      <p:cBhvr>
                                        <p:cTn id="13" dur="1000" fill="hold"/>
                                        <p:tgtEl>
                                          <p:spTgt spid="13315"/>
                                        </p:tgtEl>
                                        <p:attrNameLst>
                                          <p:attrName>ppt_x</p:attrName>
                                        </p:attrNameLst>
                                      </p:cBhvr>
                                      <p:tavLst>
                                        <p:tav tm="0">
                                          <p:val>
                                            <p:strVal val="#ppt_x"/>
                                          </p:val>
                                        </p:tav>
                                        <p:tav tm="100000">
                                          <p:val>
                                            <p:strVal val="#ppt_x"/>
                                          </p:val>
                                        </p:tav>
                                      </p:tavLst>
                                    </p:anim>
                                    <p:anim calcmode="lin" valueType="num">
                                      <p:cBhvr>
                                        <p:cTn id="14" dur="1000" fill="hold"/>
                                        <p:tgtEl>
                                          <p:spTgt spid="133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3314"/>
                                        </p:tgtEl>
                                        <p:attrNameLst>
                                          <p:attrName>style.visibility</p:attrName>
                                        </p:attrNameLst>
                                      </p:cBhvr>
                                      <p:to>
                                        <p:strVal val="visible"/>
                                      </p:to>
                                    </p:set>
                                    <p:animEffect transition="in" filter="fade">
                                      <p:cBhvr>
                                        <p:cTn id="19" dur="1000"/>
                                        <p:tgtEl>
                                          <p:spTgt spid="13314"/>
                                        </p:tgtEl>
                                      </p:cBhvr>
                                    </p:animEffect>
                                    <p:anim calcmode="lin" valueType="num">
                                      <p:cBhvr>
                                        <p:cTn id="20" dur="1000" fill="hold"/>
                                        <p:tgtEl>
                                          <p:spTgt spid="13314"/>
                                        </p:tgtEl>
                                        <p:attrNameLst>
                                          <p:attrName>ppt_x</p:attrName>
                                        </p:attrNameLst>
                                      </p:cBhvr>
                                      <p:tavLst>
                                        <p:tav tm="0">
                                          <p:val>
                                            <p:strVal val="#ppt_x"/>
                                          </p:val>
                                        </p:tav>
                                        <p:tav tm="100000">
                                          <p:val>
                                            <p:strVal val="#ppt_x"/>
                                          </p:val>
                                        </p:tav>
                                      </p:tavLst>
                                    </p:anim>
                                    <p:anim calcmode="lin" valueType="num">
                                      <p:cBhvr>
                                        <p:cTn id="21" dur="1000" fill="hold"/>
                                        <p:tgtEl>
                                          <p:spTgt spid="1331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down)">
                                      <p:cBhvr>
                                        <p:cTn id="26" dur="580">
                                          <p:stCondLst>
                                            <p:cond delay="0"/>
                                          </p:stCondLst>
                                        </p:cTn>
                                        <p:tgtEl>
                                          <p:spTgt spid="2"/>
                                        </p:tgtEl>
                                      </p:cBhvr>
                                    </p:animEffect>
                                    <p:anim calcmode="lin" valueType="num">
                                      <p:cBhvr>
                                        <p:cTn id="27"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2" dur="26">
                                          <p:stCondLst>
                                            <p:cond delay="650"/>
                                          </p:stCondLst>
                                        </p:cTn>
                                        <p:tgtEl>
                                          <p:spTgt spid="2"/>
                                        </p:tgtEl>
                                      </p:cBhvr>
                                      <p:to x="100000" y="60000"/>
                                    </p:animScale>
                                    <p:animScale>
                                      <p:cBhvr>
                                        <p:cTn id="33" dur="166" decel="50000">
                                          <p:stCondLst>
                                            <p:cond delay="676"/>
                                          </p:stCondLst>
                                        </p:cTn>
                                        <p:tgtEl>
                                          <p:spTgt spid="2"/>
                                        </p:tgtEl>
                                      </p:cBhvr>
                                      <p:to x="100000" y="100000"/>
                                    </p:animScale>
                                    <p:animScale>
                                      <p:cBhvr>
                                        <p:cTn id="34" dur="26">
                                          <p:stCondLst>
                                            <p:cond delay="1312"/>
                                          </p:stCondLst>
                                        </p:cTn>
                                        <p:tgtEl>
                                          <p:spTgt spid="2"/>
                                        </p:tgtEl>
                                      </p:cBhvr>
                                      <p:to x="100000" y="80000"/>
                                    </p:animScale>
                                    <p:animScale>
                                      <p:cBhvr>
                                        <p:cTn id="35" dur="166" decel="50000">
                                          <p:stCondLst>
                                            <p:cond delay="1338"/>
                                          </p:stCondLst>
                                        </p:cTn>
                                        <p:tgtEl>
                                          <p:spTgt spid="2"/>
                                        </p:tgtEl>
                                      </p:cBhvr>
                                      <p:to x="100000" y="100000"/>
                                    </p:animScale>
                                    <p:animScale>
                                      <p:cBhvr>
                                        <p:cTn id="36" dur="26">
                                          <p:stCondLst>
                                            <p:cond delay="1642"/>
                                          </p:stCondLst>
                                        </p:cTn>
                                        <p:tgtEl>
                                          <p:spTgt spid="2"/>
                                        </p:tgtEl>
                                      </p:cBhvr>
                                      <p:to x="100000" y="90000"/>
                                    </p:animScale>
                                    <p:animScale>
                                      <p:cBhvr>
                                        <p:cTn id="37" dur="166" decel="50000">
                                          <p:stCondLst>
                                            <p:cond delay="1668"/>
                                          </p:stCondLst>
                                        </p:cTn>
                                        <p:tgtEl>
                                          <p:spTgt spid="2"/>
                                        </p:tgtEl>
                                      </p:cBhvr>
                                      <p:to x="100000" y="100000"/>
                                    </p:animScale>
                                    <p:animScale>
                                      <p:cBhvr>
                                        <p:cTn id="38" dur="26">
                                          <p:stCondLst>
                                            <p:cond delay="1808"/>
                                          </p:stCondLst>
                                        </p:cTn>
                                        <p:tgtEl>
                                          <p:spTgt spid="2"/>
                                        </p:tgtEl>
                                      </p:cBhvr>
                                      <p:to x="100000" y="95000"/>
                                    </p:animScale>
                                    <p:animScale>
                                      <p:cBhvr>
                                        <p:cTn id="39"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Content Placeholder 2"/>
          <p:cNvSpPr txBox="1">
            <a:spLocks/>
          </p:cNvSpPr>
          <p:nvPr/>
        </p:nvSpPr>
        <p:spPr>
          <a:xfrm>
            <a:off x="210312" y="836712"/>
            <a:ext cx="4793736" cy="432048"/>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just">
              <a:buFont typeface="Wingdings 2"/>
              <a:buNone/>
            </a:pPr>
            <a:r>
              <a:rPr lang="en-US" sz="2500" b="1" smtClean="0">
                <a:latin typeface="Times New Roman" pitchFamily="18" charset="0"/>
                <a:cs typeface="Times New Roman" pitchFamily="18" charset="0"/>
              </a:rPr>
              <a:t>2. Định lí</a:t>
            </a:r>
          </a:p>
        </p:txBody>
      </p:sp>
      <p:sp>
        <p:nvSpPr>
          <p:cNvPr id="10" name="Content Placeholder 2"/>
          <p:cNvSpPr>
            <a:spLocks noGrp="1"/>
          </p:cNvSpPr>
          <p:nvPr>
            <p:ph sz="quarter" idx="1"/>
          </p:nvPr>
        </p:nvSpPr>
        <p:spPr>
          <a:xfrm>
            <a:off x="323528" y="1255507"/>
            <a:ext cx="8710635" cy="1669437"/>
          </a:xfrm>
          <a:noFill/>
        </p:spPr>
        <p:txBody>
          <a:bodyPr>
            <a:noAutofit/>
          </a:bodyPr>
          <a:lstStyle/>
          <a:p>
            <a:pPr marL="0" indent="0" algn="just">
              <a:buNone/>
            </a:pPr>
            <a:r>
              <a:rPr lang="en-US" sz="2500" b="1" i="1" u="sng" smtClean="0">
                <a:solidFill>
                  <a:srgbClr val="FF0000"/>
                </a:solidFill>
                <a:latin typeface="Times New Roman" pitchFamily="18" charset="0"/>
                <a:cs typeface="Times New Roman" pitchFamily="18" charset="0"/>
              </a:rPr>
              <a:t>Bài tập củng cố</a:t>
            </a:r>
            <a:r>
              <a:rPr lang="en-US" sz="2500" b="1" i="1" smtClean="0">
                <a:solidFill>
                  <a:srgbClr val="FF0000"/>
                </a:solidFill>
                <a:latin typeface="Times New Roman" pitchFamily="18" charset="0"/>
                <a:cs typeface="Times New Roman" pitchFamily="18" charset="0"/>
              </a:rPr>
              <a:t>: (bài 27a sgk/72) </a:t>
            </a:r>
            <a:r>
              <a:rPr lang="en-US" sz="2500" smtClean="0">
                <a:latin typeface="Times New Roman" pitchFamily="18" charset="0"/>
                <a:cs typeface="Times New Roman" pitchFamily="18" charset="0"/>
              </a:rPr>
              <a:t>Từ điểm M thuộc cạnh AB của tam giác ABC với AM = 1/2 MB, kẻ các tia song song với AC, BC, chúng cắt BC và AC lần lượt tại L và N. </a:t>
            </a:r>
            <a:r>
              <a:rPr lang="en-US" sz="2500" b="1" smtClean="0">
                <a:latin typeface="Times New Roman" pitchFamily="18" charset="0"/>
                <a:cs typeface="Times New Roman" pitchFamily="18" charset="0"/>
              </a:rPr>
              <a:t>Nêu tất cả các cặp tam giác đồng dạng.</a:t>
            </a:r>
            <a:endParaRPr lang="vi-VN" sz="2500" b="1">
              <a:solidFill>
                <a:srgbClr val="FF0000"/>
              </a:solidFill>
              <a:latin typeface="Times New Roman" pitchFamily="18" charset="0"/>
              <a:cs typeface="Times New Roman" pitchFamily="18" charset="0"/>
            </a:endParaRPr>
          </a:p>
        </p:txBody>
      </p:sp>
      <p:sp>
        <p:nvSpPr>
          <p:cNvPr id="2" name="TextBox 1"/>
          <p:cNvSpPr txBox="1"/>
          <p:nvPr/>
        </p:nvSpPr>
        <p:spPr>
          <a:xfrm>
            <a:off x="541896" y="3284984"/>
            <a:ext cx="5398255" cy="2246769"/>
          </a:xfrm>
          <a:prstGeom prst="rect">
            <a:avLst/>
          </a:prstGeom>
          <a:noFill/>
        </p:spPr>
        <p:txBody>
          <a:bodyPr wrap="square" rtlCol="0">
            <a:spAutoFit/>
          </a:bodyPr>
          <a:lstStyle/>
          <a:p>
            <a:pPr marL="30480" marR="30480" algn="just">
              <a:lnSpc>
                <a:spcPts val="1800"/>
              </a:lnSpc>
              <a:spcAft>
                <a:spcPts val="1200"/>
              </a:spcAft>
            </a:pPr>
            <a:r>
              <a:rPr lang="en-US" sz="2500">
                <a:solidFill>
                  <a:srgbClr val="C00000"/>
                </a:solidFill>
                <a:latin typeface="Times New Roman"/>
                <a:ea typeface="Times New Roman"/>
              </a:rPr>
              <a:t>ΔABC có MN // BC (M </a:t>
            </a:r>
            <a:r>
              <a:rPr lang="en-US" sz="2500">
                <a:solidFill>
                  <a:srgbClr val="C00000"/>
                </a:solidFill>
                <a:latin typeface="Cambria Math"/>
                <a:ea typeface="Times New Roman"/>
                <a:cs typeface="Cambria Math"/>
              </a:rPr>
              <a:t>∈</a:t>
            </a:r>
            <a:r>
              <a:rPr lang="en-US" sz="2500">
                <a:solidFill>
                  <a:srgbClr val="C00000"/>
                </a:solidFill>
                <a:latin typeface="Times New Roman"/>
                <a:ea typeface="Times New Roman"/>
              </a:rPr>
              <a:t> AB; N </a:t>
            </a:r>
            <a:r>
              <a:rPr lang="en-US" sz="2500">
                <a:solidFill>
                  <a:srgbClr val="C00000"/>
                </a:solidFill>
                <a:latin typeface="Cambria Math"/>
                <a:ea typeface="Times New Roman"/>
                <a:cs typeface="Cambria Math"/>
              </a:rPr>
              <a:t>∈</a:t>
            </a:r>
            <a:r>
              <a:rPr lang="en-US" sz="2500">
                <a:solidFill>
                  <a:srgbClr val="C00000"/>
                </a:solidFill>
                <a:latin typeface="Times New Roman"/>
                <a:ea typeface="Times New Roman"/>
              </a:rPr>
              <a:t> AC) </a:t>
            </a:r>
            <a:endParaRPr lang="en-US" sz="2500" smtClean="0">
              <a:solidFill>
                <a:srgbClr val="C00000"/>
              </a:solidFill>
              <a:latin typeface="Times New Roman"/>
              <a:ea typeface="Times New Roman"/>
            </a:endParaRPr>
          </a:p>
          <a:p>
            <a:pPr marL="30480" marR="30480" algn="just">
              <a:lnSpc>
                <a:spcPts val="1800"/>
              </a:lnSpc>
              <a:spcAft>
                <a:spcPts val="1200"/>
              </a:spcAft>
            </a:pPr>
            <a:r>
              <a:rPr lang="en-US" sz="2500" smtClean="0">
                <a:solidFill>
                  <a:srgbClr val="C00000"/>
                </a:solidFill>
                <a:latin typeface="Cambria Math"/>
                <a:ea typeface="Times New Roman"/>
                <a:cs typeface="Cambria Math"/>
              </a:rPr>
              <a:t>⇒</a:t>
            </a:r>
            <a:r>
              <a:rPr lang="en-US" sz="2500" smtClean="0">
                <a:solidFill>
                  <a:srgbClr val="C00000"/>
                </a:solidFill>
                <a:latin typeface="Times New Roman"/>
                <a:ea typeface="Times New Roman"/>
              </a:rPr>
              <a:t> </a:t>
            </a:r>
            <a:r>
              <a:rPr lang="en-US" sz="2500">
                <a:solidFill>
                  <a:srgbClr val="C00000"/>
                </a:solidFill>
                <a:latin typeface="Times New Roman"/>
                <a:ea typeface="Times New Roman"/>
              </a:rPr>
              <a:t>ΔAMN </a:t>
            </a:r>
            <a:r>
              <a:rPr lang="en-US" sz="2500" b="1">
                <a:solidFill>
                  <a:srgbClr val="C00000"/>
                </a:solidFill>
                <a:latin typeface="Times New Roman" pitchFamily="18" charset="0"/>
                <a:cs typeface="Times New Roman" pitchFamily="18" charset="0"/>
              </a:rPr>
              <a:t> ∽</a:t>
            </a:r>
            <a:r>
              <a:rPr lang="en-US" sz="2500" smtClean="0">
                <a:solidFill>
                  <a:srgbClr val="C00000"/>
                </a:solidFill>
                <a:latin typeface="Times New Roman"/>
                <a:ea typeface="Times New Roman"/>
              </a:rPr>
              <a:t> </a:t>
            </a:r>
            <a:r>
              <a:rPr lang="en-US" sz="2500">
                <a:solidFill>
                  <a:srgbClr val="C00000"/>
                </a:solidFill>
                <a:latin typeface="Times New Roman"/>
                <a:ea typeface="Times New Roman"/>
              </a:rPr>
              <a:t> ΔABC.</a:t>
            </a:r>
          </a:p>
          <a:p>
            <a:pPr marL="30480" marR="30480" algn="just">
              <a:lnSpc>
                <a:spcPts val="1800"/>
              </a:lnSpc>
              <a:spcAft>
                <a:spcPts val="1200"/>
              </a:spcAft>
            </a:pPr>
            <a:r>
              <a:rPr lang="en-US" sz="2500">
                <a:solidFill>
                  <a:srgbClr val="000000"/>
                </a:solidFill>
                <a:latin typeface="Times New Roman"/>
                <a:ea typeface="Times New Roman"/>
              </a:rPr>
              <a:t>ΔABC có ML // AC (M </a:t>
            </a:r>
            <a:r>
              <a:rPr lang="en-US" sz="2500">
                <a:solidFill>
                  <a:srgbClr val="000000"/>
                </a:solidFill>
                <a:latin typeface="Cambria Math"/>
                <a:ea typeface="Times New Roman"/>
                <a:cs typeface="Cambria Math"/>
              </a:rPr>
              <a:t>∈</a:t>
            </a:r>
            <a:r>
              <a:rPr lang="en-US" sz="2500">
                <a:solidFill>
                  <a:srgbClr val="000000"/>
                </a:solidFill>
                <a:latin typeface="Times New Roman"/>
                <a:ea typeface="Times New Roman"/>
              </a:rPr>
              <a:t> AB; L </a:t>
            </a:r>
            <a:r>
              <a:rPr lang="en-US" sz="2500">
                <a:solidFill>
                  <a:srgbClr val="000000"/>
                </a:solidFill>
                <a:latin typeface="Cambria Math"/>
                <a:ea typeface="Times New Roman"/>
                <a:cs typeface="Cambria Math"/>
              </a:rPr>
              <a:t>∈</a:t>
            </a:r>
            <a:r>
              <a:rPr lang="en-US" sz="2500">
                <a:solidFill>
                  <a:srgbClr val="000000"/>
                </a:solidFill>
                <a:latin typeface="Times New Roman"/>
                <a:ea typeface="Times New Roman"/>
              </a:rPr>
              <a:t> BC) </a:t>
            </a:r>
            <a:endParaRPr lang="en-US" sz="2500" smtClean="0">
              <a:solidFill>
                <a:srgbClr val="000000"/>
              </a:solidFill>
              <a:latin typeface="Times New Roman"/>
              <a:ea typeface="Times New Roman"/>
            </a:endParaRPr>
          </a:p>
          <a:p>
            <a:pPr marL="30480" marR="30480" algn="just">
              <a:lnSpc>
                <a:spcPts val="1800"/>
              </a:lnSpc>
              <a:spcAft>
                <a:spcPts val="1200"/>
              </a:spcAft>
            </a:pPr>
            <a:r>
              <a:rPr lang="en-US" sz="2500" smtClean="0">
                <a:solidFill>
                  <a:srgbClr val="000000"/>
                </a:solidFill>
                <a:latin typeface="Cambria Math"/>
                <a:ea typeface="Times New Roman"/>
                <a:cs typeface="Cambria Math"/>
              </a:rPr>
              <a:t>⇒</a:t>
            </a:r>
            <a:r>
              <a:rPr lang="en-US" sz="2500" smtClean="0">
                <a:solidFill>
                  <a:srgbClr val="000000"/>
                </a:solidFill>
                <a:latin typeface="Times New Roman"/>
                <a:ea typeface="Times New Roman"/>
              </a:rPr>
              <a:t> </a:t>
            </a:r>
            <a:r>
              <a:rPr lang="en-US" sz="2500">
                <a:solidFill>
                  <a:srgbClr val="000000"/>
                </a:solidFill>
                <a:latin typeface="Times New Roman"/>
                <a:ea typeface="Times New Roman"/>
              </a:rPr>
              <a:t>ΔMBL </a:t>
            </a:r>
            <a:r>
              <a:rPr lang="en-US" sz="2500" b="1">
                <a:solidFill>
                  <a:prstClr val="black"/>
                </a:solidFill>
                <a:latin typeface="Times New Roman" pitchFamily="18" charset="0"/>
                <a:cs typeface="Times New Roman" pitchFamily="18" charset="0"/>
              </a:rPr>
              <a:t> ∽</a:t>
            </a:r>
            <a:r>
              <a:rPr lang="en-US" sz="2500" smtClean="0">
                <a:solidFill>
                  <a:srgbClr val="000000"/>
                </a:solidFill>
                <a:latin typeface="Times New Roman"/>
                <a:ea typeface="Times New Roman"/>
              </a:rPr>
              <a:t> </a:t>
            </a:r>
            <a:r>
              <a:rPr lang="en-US" sz="2500">
                <a:solidFill>
                  <a:srgbClr val="000000"/>
                </a:solidFill>
                <a:latin typeface="Times New Roman"/>
                <a:ea typeface="Times New Roman"/>
              </a:rPr>
              <a:t> ΔABC</a:t>
            </a:r>
            <a:endParaRPr lang="en-US" sz="2500">
              <a:latin typeface="Times New Roman"/>
              <a:ea typeface="Times New Roman"/>
            </a:endParaRPr>
          </a:p>
          <a:p>
            <a:pPr marL="30480" marR="30480" algn="just">
              <a:lnSpc>
                <a:spcPts val="1800"/>
              </a:lnSpc>
              <a:spcAft>
                <a:spcPts val="1200"/>
              </a:spcAft>
            </a:pPr>
            <a:r>
              <a:rPr lang="en-US" sz="2500">
                <a:solidFill>
                  <a:srgbClr val="0062AC"/>
                </a:solidFill>
                <a:latin typeface="Times New Roman"/>
                <a:ea typeface="Times New Roman"/>
              </a:rPr>
              <a:t>ΔAMN </a:t>
            </a:r>
            <a:r>
              <a:rPr lang="en-US" sz="2500" b="1">
                <a:solidFill>
                  <a:srgbClr val="0062AC"/>
                </a:solidFill>
                <a:latin typeface="Times New Roman" pitchFamily="18" charset="0"/>
                <a:cs typeface="Times New Roman" pitchFamily="18" charset="0"/>
              </a:rPr>
              <a:t> ∽</a:t>
            </a:r>
            <a:r>
              <a:rPr lang="en-US" sz="2500" smtClean="0">
                <a:solidFill>
                  <a:srgbClr val="0062AC"/>
                </a:solidFill>
                <a:latin typeface="Times New Roman"/>
                <a:ea typeface="Times New Roman"/>
              </a:rPr>
              <a:t> </a:t>
            </a:r>
            <a:r>
              <a:rPr lang="en-US" sz="2500">
                <a:solidFill>
                  <a:srgbClr val="0062AC"/>
                </a:solidFill>
                <a:latin typeface="Times New Roman"/>
                <a:ea typeface="Times New Roman"/>
              </a:rPr>
              <a:t> </a:t>
            </a:r>
            <a:r>
              <a:rPr lang="en-US" sz="2500" smtClean="0">
                <a:solidFill>
                  <a:srgbClr val="0062AC"/>
                </a:solidFill>
                <a:latin typeface="Times New Roman"/>
                <a:ea typeface="Times New Roman"/>
              </a:rPr>
              <a:t>ΔABC và </a:t>
            </a:r>
            <a:r>
              <a:rPr lang="en-US" sz="2500">
                <a:solidFill>
                  <a:srgbClr val="0062AC"/>
                </a:solidFill>
                <a:latin typeface="Times New Roman"/>
                <a:ea typeface="Times New Roman"/>
              </a:rPr>
              <a:t>ΔMBL </a:t>
            </a:r>
            <a:r>
              <a:rPr lang="en-US" sz="2500" b="1">
                <a:solidFill>
                  <a:srgbClr val="0062AC"/>
                </a:solidFill>
                <a:latin typeface="Times New Roman" pitchFamily="18" charset="0"/>
                <a:cs typeface="Times New Roman" pitchFamily="18" charset="0"/>
              </a:rPr>
              <a:t> ∽</a:t>
            </a:r>
            <a:r>
              <a:rPr lang="en-US" sz="2500" smtClean="0">
                <a:solidFill>
                  <a:srgbClr val="0062AC"/>
                </a:solidFill>
                <a:latin typeface="Times New Roman"/>
                <a:ea typeface="Times New Roman"/>
              </a:rPr>
              <a:t> </a:t>
            </a:r>
            <a:r>
              <a:rPr lang="en-US" sz="2500">
                <a:solidFill>
                  <a:srgbClr val="0062AC"/>
                </a:solidFill>
                <a:latin typeface="Times New Roman"/>
                <a:ea typeface="Times New Roman"/>
              </a:rPr>
              <a:t> ΔABC </a:t>
            </a:r>
            <a:endParaRPr lang="en-US" sz="2500" smtClean="0">
              <a:solidFill>
                <a:srgbClr val="0062AC"/>
              </a:solidFill>
              <a:latin typeface="Times New Roman"/>
              <a:ea typeface="Times New Roman"/>
            </a:endParaRPr>
          </a:p>
          <a:p>
            <a:pPr marL="30480" marR="30480" algn="just">
              <a:lnSpc>
                <a:spcPts val="1800"/>
              </a:lnSpc>
              <a:spcAft>
                <a:spcPts val="1200"/>
              </a:spcAft>
            </a:pPr>
            <a:r>
              <a:rPr lang="en-US" sz="2500" smtClean="0">
                <a:solidFill>
                  <a:srgbClr val="0062AC"/>
                </a:solidFill>
                <a:latin typeface="Cambria Math"/>
                <a:ea typeface="Times New Roman"/>
                <a:cs typeface="Cambria Math"/>
              </a:rPr>
              <a:t>⇒</a:t>
            </a:r>
            <a:r>
              <a:rPr lang="en-US" sz="2500" smtClean="0">
                <a:solidFill>
                  <a:srgbClr val="0062AC"/>
                </a:solidFill>
                <a:latin typeface="Times New Roman"/>
                <a:ea typeface="Times New Roman"/>
              </a:rPr>
              <a:t> </a:t>
            </a:r>
            <a:r>
              <a:rPr lang="en-US" sz="2500">
                <a:solidFill>
                  <a:srgbClr val="0062AC"/>
                </a:solidFill>
                <a:latin typeface="Times New Roman"/>
                <a:ea typeface="Times New Roman"/>
              </a:rPr>
              <a:t>ΔAMN  </a:t>
            </a:r>
            <a:r>
              <a:rPr lang="en-US" sz="2500" b="1">
                <a:solidFill>
                  <a:srgbClr val="0062AC"/>
                </a:solidFill>
                <a:latin typeface="Times New Roman" pitchFamily="18" charset="0"/>
                <a:cs typeface="Times New Roman" pitchFamily="18" charset="0"/>
              </a:rPr>
              <a:t>∽ </a:t>
            </a:r>
            <a:r>
              <a:rPr lang="en-US" sz="2500">
                <a:solidFill>
                  <a:srgbClr val="0062AC"/>
                </a:solidFill>
                <a:latin typeface="Times New Roman"/>
                <a:ea typeface="Times New Roman"/>
              </a:rPr>
              <a:t> ΔMBL</a:t>
            </a:r>
            <a:r>
              <a:rPr lang="en-US" sz="2500" smtClean="0">
                <a:solidFill>
                  <a:srgbClr val="0062AC"/>
                </a:solidFill>
                <a:latin typeface="Times New Roman"/>
                <a:ea typeface="Times New Roman"/>
              </a:rPr>
              <a:t>.</a:t>
            </a:r>
            <a:endParaRPr lang="en-US" sz="2500">
              <a:solidFill>
                <a:srgbClr val="0062AC"/>
              </a:solidFill>
              <a:latin typeface="Times New Roman"/>
              <a:ea typeface="Times New Roman"/>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475880"/>
            <a:ext cx="3062308" cy="2408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26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 calcmode="lin" valueType="num">
                                      <p:cBhvr additive="base">
                                        <p:cTn id="12" dur="500" fill="hold"/>
                                        <p:tgtEl>
                                          <p:spTgt spid="12290"/>
                                        </p:tgtEl>
                                        <p:attrNameLst>
                                          <p:attrName>ppt_x</p:attrName>
                                        </p:attrNameLst>
                                      </p:cBhvr>
                                      <p:tavLst>
                                        <p:tav tm="0">
                                          <p:val>
                                            <p:strVal val="#ppt_x"/>
                                          </p:val>
                                        </p:tav>
                                        <p:tav tm="100000">
                                          <p:val>
                                            <p:strVal val="#ppt_x"/>
                                          </p:val>
                                        </p:tav>
                                      </p:tavLst>
                                    </p:anim>
                                    <p:anim calcmode="lin" valueType="num">
                                      <p:cBhvr additive="base">
                                        <p:cTn id="13"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80">
                                          <p:stCondLst>
                                            <p:cond delay="0"/>
                                          </p:stCondLst>
                                        </p:cTn>
                                        <p:tgtEl>
                                          <p:spTgt spid="2"/>
                                        </p:tgtEl>
                                      </p:cBhvr>
                                    </p:animEffect>
                                    <p:anim calcmode="lin" valueType="num">
                                      <p:cBhvr>
                                        <p:cTn id="19"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4" dur="26">
                                          <p:stCondLst>
                                            <p:cond delay="650"/>
                                          </p:stCondLst>
                                        </p:cTn>
                                        <p:tgtEl>
                                          <p:spTgt spid="2"/>
                                        </p:tgtEl>
                                      </p:cBhvr>
                                      <p:to x="100000" y="60000"/>
                                    </p:animScale>
                                    <p:animScale>
                                      <p:cBhvr>
                                        <p:cTn id="25" dur="166" decel="50000">
                                          <p:stCondLst>
                                            <p:cond delay="676"/>
                                          </p:stCondLst>
                                        </p:cTn>
                                        <p:tgtEl>
                                          <p:spTgt spid="2"/>
                                        </p:tgtEl>
                                      </p:cBhvr>
                                      <p:to x="100000" y="100000"/>
                                    </p:animScale>
                                    <p:animScale>
                                      <p:cBhvr>
                                        <p:cTn id="26" dur="26">
                                          <p:stCondLst>
                                            <p:cond delay="1312"/>
                                          </p:stCondLst>
                                        </p:cTn>
                                        <p:tgtEl>
                                          <p:spTgt spid="2"/>
                                        </p:tgtEl>
                                      </p:cBhvr>
                                      <p:to x="100000" y="80000"/>
                                    </p:animScale>
                                    <p:animScale>
                                      <p:cBhvr>
                                        <p:cTn id="27" dur="166" decel="50000">
                                          <p:stCondLst>
                                            <p:cond delay="1338"/>
                                          </p:stCondLst>
                                        </p:cTn>
                                        <p:tgtEl>
                                          <p:spTgt spid="2"/>
                                        </p:tgtEl>
                                      </p:cBhvr>
                                      <p:to x="100000" y="100000"/>
                                    </p:animScale>
                                    <p:animScale>
                                      <p:cBhvr>
                                        <p:cTn id="28" dur="26">
                                          <p:stCondLst>
                                            <p:cond delay="1642"/>
                                          </p:stCondLst>
                                        </p:cTn>
                                        <p:tgtEl>
                                          <p:spTgt spid="2"/>
                                        </p:tgtEl>
                                      </p:cBhvr>
                                      <p:to x="100000" y="90000"/>
                                    </p:animScale>
                                    <p:animScale>
                                      <p:cBhvr>
                                        <p:cTn id="29" dur="166" decel="50000">
                                          <p:stCondLst>
                                            <p:cond delay="1668"/>
                                          </p:stCondLst>
                                        </p:cTn>
                                        <p:tgtEl>
                                          <p:spTgt spid="2"/>
                                        </p:tgtEl>
                                      </p:cBhvr>
                                      <p:to x="100000" y="100000"/>
                                    </p:animScale>
                                    <p:animScale>
                                      <p:cBhvr>
                                        <p:cTn id="30" dur="26">
                                          <p:stCondLst>
                                            <p:cond delay="1808"/>
                                          </p:stCondLst>
                                        </p:cTn>
                                        <p:tgtEl>
                                          <p:spTgt spid="2"/>
                                        </p:tgtEl>
                                      </p:cBhvr>
                                      <p:to x="100000" y="95000"/>
                                    </p:animScale>
                                    <p:animScale>
                                      <p:cBhvr>
                                        <p:cTn id="31" dur="166" decel="50000">
                                          <p:stCondLst>
                                            <p:cond delay="1834"/>
                                          </p:stCondLst>
                                        </p:cTn>
                                        <p:tgtEl>
                                          <p:spTgt spid="2"/>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 calcmode="lin" valueType="num">
                                      <p:cBhvr>
                                        <p:cTn id="36"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8" dur="500"/>
                                        <p:tgtEl>
                                          <p:spTgt spid="2">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2">
                                            <p:txEl>
                                              <p:pRg st="1" end="1"/>
                                            </p:txEl>
                                          </p:spTgt>
                                        </p:tgtEl>
                                        <p:attrNameLst>
                                          <p:attrName>style.visibility</p:attrName>
                                        </p:attrNameLst>
                                      </p:cBhvr>
                                      <p:to>
                                        <p:strVal val="visible"/>
                                      </p:to>
                                    </p:set>
                                    <p:animEffect transition="in" filter="circle(in)">
                                      <p:cBhvr>
                                        <p:cTn id="43" dur="2000"/>
                                        <p:tgtEl>
                                          <p:spTgt spid="2">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2">
                                            <p:txEl>
                                              <p:pRg st="2" end="2"/>
                                            </p:txEl>
                                          </p:spTgt>
                                        </p:tgtEl>
                                        <p:attrNameLst>
                                          <p:attrName>style.visibility</p:attrName>
                                        </p:attrNameLst>
                                      </p:cBhvr>
                                      <p:to>
                                        <p:strVal val="visible"/>
                                      </p:to>
                                    </p:set>
                                    <p:animEffect transition="in" filter="wheel(1)">
                                      <p:cBhvr>
                                        <p:cTn id="48" dur="2000"/>
                                        <p:tgtEl>
                                          <p:spTgt spid="2">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2">
                                            <p:txEl>
                                              <p:pRg st="3" end="3"/>
                                            </p:txEl>
                                          </p:spTgt>
                                        </p:tgtEl>
                                        <p:attrNameLst>
                                          <p:attrName>style.visibility</p:attrName>
                                        </p:attrNameLst>
                                      </p:cBhvr>
                                      <p:to>
                                        <p:strVal val="visible"/>
                                      </p:to>
                                    </p:set>
                                    <p:animEffect transition="in" filter="wheel(1)">
                                      <p:cBhvr>
                                        <p:cTn id="53" dur="2000"/>
                                        <p:tgtEl>
                                          <p:spTgt spid="2">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2">
                                            <p:txEl>
                                              <p:pRg st="4" end="4"/>
                                            </p:txEl>
                                          </p:spTgt>
                                        </p:tgtEl>
                                        <p:attrNameLst>
                                          <p:attrName>style.visibility</p:attrName>
                                        </p:attrNameLst>
                                      </p:cBhvr>
                                      <p:to>
                                        <p:strVal val="visible"/>
                                      </p:to>
                                    </p:set>
                                    <p:animEffect transition="in" filter="barn(inVertical)">
                                      <p:cBhvr>
                                        <p:cTn id="58" dur="500"/>
                                        <p:tgtEl>
                                          <p:spTgt spid="2">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2">
                                            <p:txEl>
                                              <p:pRg st="5" end="5"/>
                                            </p:txEl>
                                          </p:spTgt>
                                        </p:tgtEl>
                                        <p:attrNameLst>
                                          <p:attrName>style.visibility</p:attrName>
                                        </p:attrNameLst>
                                      </p:cBhvr>
                                      <p:to>
                                        <p:strVal val="visible"/>
                                      </p:to>
                                    </p:set>
                                    <p:animEffect transition="in" filter="barn(inVertical)">
                                      <p:cBhvr>
                                        <p:cTn id="6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4" y="836712"/>
            <a:ext cx="3218309"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Content Placeholder 2"/>
          <p:cNvSpPr txBox="1">
            <a:spLocks/>
          </p:cNvSpPr>
          <p:nvPr/>
        </p:nvSpPr>
        <p:spPr>
          <a:xfrm>
            <a:off x="210312" y="836712"/>
            <a:ext cx="4793736" cy="432048"/>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just">
              <a:buFont typeface="Wingdings 2"/>
              <a:buNone/>
            </a:pPr>
            <a:r>
              <a:rPr lang="en-US" sz="2500" b="1">
                <a:latin typeface="Times New Roman" pitchFamily="18" charset="0"/>
                <a:cs typeface="Times New Roman" pitchFamily="18" charset="0"/>
              </a:rPr>
              <a:t>3</a:t>
            </a:r>
            <a:r>
              <a:rPr lang="en-US" sz="2500" b="1" smtClean="0">
                <a:latin typeface="Times New Roman" pitchFamily="18" charset="0"/>
                <a:cs typeface="Times New Roman" pitchFamily="18" charset="0"/>
              </a:rPr>
              <a:t>. Luyện tập</a:t>
            </a:r>
          </a:p>
        </p:txBody>
      </p:sp>
      <p:sp>
        <p:nvSpPr>
          <p:cNvPr id="10" name="Content Placeholder 2"/>
          <p:cNvSpPr>
            <a:spLocks noGrp="1"/>
          </p:cNvSpPr>
          <p:nvPr>
            <p:ph sz="quarter" idx="1"/>
          </p:nvPr>
        </p:nvSpPr>
        <p:spPr>
          <a:xfrm>
            <a:off x="323529" y="1255507"/>
            <a:ext cx="6192687" cy="1669437"/>
          </a:xfrm>
          <a:noFill/>
        </p:spPr>
        <p:txBody>
          <a:bodyPr>
            <a:noAutofit/>
          </a:bodyPr>
          <a:lstStyle/>
          <a:p>
            <a:pPr marL="0" indent="0" algn="just">
              <a:buNone/>
            </a:pPr>
            <a:r>
              <a:rPr lang="en-US" sz="2500" smtClean="0">
                <a:latin typeface="Times New Roman" pitchFamily="18" charset="0"/>
                <a:cs typeface="Times New Roman" pitchFamily="18" charset="0"/>
              </a:rPr>
              <a:t>Cho hình vẽ. Biết E, F lần lượt là trung điểm OP và OQ, MN // EF, O là trung điểm của EN. </a:t>
            </a:r>
            <a:r>
              <a:rPr lang="en-US" sz="2500" b="1" smtClean="0">
                <a:latin typeface="Times New Roman" pitchFamily="18" charset="0"/>
                <a:cs typeface="Times New Roman" pitchFamily="18" charset="0"/>
              </a:rPr>
              <a:t>Nêu tất cả các cặp tam giác đồng dạng và tỉ số đồng dạng tương ứng.</a:t>
            </a:r>
            <a:endParaRPr lang="vi-VN" sz="2500" b="1">
              <a:solidFill>
                <a:srgbClr val="FF0000"/>
              </a:solidFill>
              <a:latin typeface="Times New Roman" pitchFamily="18" charset="0"/>
              <a:cs typeface="Times New Roman" pitchFamily="18" charset="0"/>
            </a:endParaRPr>
          </a:p>
        </p:txBody>
      </p:sp>
      <p:sp>
        <p:nvSpPr>
          <p:cNvPr id="2" name="TextBox 1"/>
          <p:cNvSpPr txBox="1"/>
          <p:nvPr/>
        </p:nvSpPr>
        <p:spPr>
          <a:xfrm>
            <a:off x="107505" y="2996952"/>
            <a:ext cx="6264695" cy="1092607"/>
          </a:xfrm>
          <a:prstGeom prst="rect">
            <a:avLst/>
          </a:prstGeom>
          <a:noFill/>
        </p:spPr>
        <p:txBody>
          <a:bodyPr wrap="square" rtlCol="0">
            <a:spAutoFit/>
          </a:bodyPr>
          <a:lstStyle/>
          <a:p>
            <a:pPr marL="30480" marR="30480" algn="just">
              <a:lnSpc>
                <a:spcPts val="1800"/>
              </a:lnSpc>
              <a:spcAft>
                <a:spcPts val="1200"/>
              </a:spcAft>
            </a:pPr>
            <a:r>
              <a:rPr lang="en-US" sz="2300" smtClean="0">
                <a:latin typeface="Times New Roman"/>
                <a:ea typeface="Times New Roman"/>
              </a:rPr>
              <a:t>ΔOPQ có E, F lần lượt là trung điểm OP, OQ</a:t>
            </a:r>
          </a:p>
          <a:p>
            <a:pPr marL="30480" marR="30480" algn="just">
              <a:lnSpc>
                <a:spcPts val="1800"/>
              </a:lnSpc>
              <a:spcAft>
                <a:spcPts val="1200"/>
              </a:spcAft>
            </a:pPr>
            <a:r>
              <a:rPr lang="en-US" sz="2300" smtClean="0">
                <a:latin typeface="Cambria Math"/>
                <a:ea typeface="Times New Roman"/>
                <a:cs typeface="Cambria Math"/>
              </a:rPr>
              <a:t>⇒ EF là đường trung bình </a:t>
            </a:r>
            <a:r>
              <a:rPr lang="en-US" sz="2300" smtClean="0">
                <a:latin typeface="Cambria Math"/>
                <a:ea typeface="Times New Roman"/>
                <a:cs typeface="Cambria Math"/>
                <a:sym typeface="Symbol"/>
              </a:rPr>
              <a:t></a:t>
            </a:r>
            <a:r>
              <a:rPr lang="en-US" sz="2300" smtClean="0">
                <a:latin typeface="Times New Roman" pitchFamily="18" charset="0"/>
                <a:ea typeface="Times New Roman"/>
                <a:cs typeface="Times New Roman" pitchFamily="18" charset="0"/>
                <a:sym typeface="Symbol"/>
              </a:rPr>
              <a:t>OPQ</a:t>
            </a:r>
          </a:p>
          <a:p>
            <a:pPr marL="30480" marR="30480" algn="just">
              <a:lnSpc>
                <a:spcPts val="1800"/>
              </a:lnSpc>
              <a:spcAft>
                <a:spcPts val="1200"/>
              </a:spcAft>
            </a:pPr>
            <a:r>
              <a:rPr lang="en-US" sz="2300" smtClean="0">
                <a:latin typeface="Times New Roman" pitchFamily="18" charset="0"/>
                <a:ea typeface="Times New Roman"/>
                <a:cs typeface="Times New Roman" pitchFamily="18" charset="0"/>
              </a:rPr>
              <a:t>⇒ EF // PQ</a:t>
            </a:r>
          </a:p>
        </p:txBody>
      </p:sp>
      <p:grpSp>
        <p:nvGrpSpPr>
          <p:cNvPr id="6" name="Group 5"/>
          <p:cNvGrpSpPr/>
          <p:nvPr/>
        </p:nvGrpSpPr>
        <p:grpSpPr>
          <a:xfrm>
            <a:off x="100067" y="4104666"/>
            <a:ext cx="8906938" cy="858355"/>
            <a:chOff x="100067" y="4104666"/>
            <a:chExt cx="8906938" cy="858355"/>
          </a:xfrm>
        </p:grpSpPr>
        <p:graphicFrame>
          <p:nvGraphicFramePr>
            <p:cNvPr id="8" name="Object 7"/>
            <p:cNvGraphicFramePr>
              <a:graphicFrameLocks noChangeAspect="1"/>
            </p:cNvGraphicFramePr>
            <p:nvPr>
              <p:extLst>
                <p:ext uri="{D42A27DB-BD31-4B8C-83A1-F6EECF244321}">
                  <p14:modId xmlns:p14="http://schemas.microsoft.com/office/powerpoint/2010/main" val="3866003964"/>
                </p:ext>
              </p:extLst>
            </p:nvPr>
          </p:nvGraphicFramePr>
          <p:xfrm>
            <a:off x="3563888" y="4293096"/>
            <a:ext cx="1543050" cy="669925"/>
          </p:xfrm>
          <a:graphic>
            <a:graphicData uri="http://schemas.openxmlformats.org/presentationml/2006/ole">
              <mc:AlternateContent xmlns:mc="http://schemas.openxmlformats.org/markup-compatibility/2006">
                <mc:Choice xmlns:v="urn:schemas-microsoft-com:vml" Requires="v">
                  <p:oleObj spid="_x0000_s13343" name="Equation" r:id="rId4" imgW="1143000" imgH="634680" progId="Equation.DSMT4">
                    <p:embed/>
                  </p:oleObj>
                </mc:Choice>
                <mc:Fallback>
                  <p:oleObj name="Equation" r:id="rId4" imgW="1143000" imgH="634680" progId="Equation.DSMT4">
                    <p:embed/>
                    <p:pic>
                      <p:nvPicPr>
                        <p:cNvPr id="0" name=""/>
                        <p:cNvPicPr>
                          <a:picLocks noChangeAspect="1" noChangeArrowheads="1"/>
                        </p:cNvPicPr>
                        <p:nvPr/>
                      </p:nvPicPr>
                      <p:blipFill>
                        <a:blip r:embed="rId5"/>
                        <a:srcRect/>
                        <a:stretch>
                          <a:fillRect/>
                        </a:stretch>
                      </p:blipFill>
                      <p:spPr bwMode="auto">
                        <a:xfrm>
                          <a:off x="3563888" y="4293096"/>
                          <a:ext cx="1543050" cy="669925"/>
                        </a:xfrm>
                        <a:prstGeom prst="rect">
                          <a:avLst/>
                        </a:prstGeom>
                        <a:noFill/>
                        <a:ln>
                          <a:noFill/>
                        </a:ln>
                      </p:spPr>
                    </p:pic>
                  </p:oleObj>
                </mc:Fallback>
              </mc:AlternateContent>
            </a:graphicData>
          </a:graphic>
        </p:graphicFrame>
        <p:sp>
          <p:nvSpPr>
            <p:cNvPr id="11" name="TextBox 10"/>
            <p:cNvSpPr txBox="1"/>
            <p:nvPr/>
          </p:nvSpPr>
          <p:spPr>
            <a:xfrm>
              <a:off x="100067" y="4104666"/>
              <a:ext cx="8906938" cy="707886"/>
            </a:xfrm>
            <a:prstGeom prst="rect">
              <a:avLst/>
            </a:prstGeom>
            <a:noFill/>
          </p:spPr>
          <p:txBody>
            <a:bodyPr wrap="square" rtlCol="0">
              <a:spAutoFit/>
            </a:bodyPr>
            <a:lstStyle/>
            <a:p>
              <a:pPr marL="30480" marR="30480" algn="just">
                <a:lnSpc>
                  <a:spcPts val="1800"/>
                </a:lnSpc>
                <a:spcAft>
                  <a:spcPts val="1200"/>
                </a:spcAft>
              </a:pPr>
              <a:r>
                <a:rPr lang="en-US" sz="2300" smtClean="0">
                  <a:solidFill>
                    <a:srgbClr val="FF0066"/>
                  </a:solidFill>
                  <a:latin typeface="Times New Roman"/>
                  <a:ea typeface="Times New Roman"/>
                  <a:sym typeface="Wingdings"/>
                </a:rPr>
                <a:t></a:t>
              </a:r>
              <a:r>
                <a:rPr lang="en-US" sz="2300" smtClean="0">
                  <a:latin typeface="Times New Roman"/>
                  <a:ea typeface="Times New Roman"/>
                  <a:sym typeface="Wingdings"/>
                </a:rPr>
                <a:t> </a:t>
              </a:r>
              <a:r>
                <a:rPr lang="en-US" sz="2300" smtClean="0">
                  <a:latin typeface="Times New Roman"/>
                  <a:ea typeface="Times New Roman"/>
                </a:rPr>
                <a:t>ΔOPQ </a:t>
              </a:r>
              <a:r>
                <a:rPr lang="en-US" sz="2300">
                  <a:latin typeface="Times New Roman"/>
                  <a:ea typeface="Times New Roman"/>
                </a:rPr>
                <a:t>có </a:t>
              </a:r>
              <a:r>
                <a:rPr lang="en-US" sz="2300" smtClean="0">
                  <a:latin typeface="Times New Roman"/>
                  <a:ea typeface="Times New Roman"/>
                </a:rPr>
                <a:t>EF </a:t>
              </a:r>
              <a:r>
                <a:rPr lang="en-US" sz="2300">
                  <a:latin typeface="Times New Roman"/>
                  <a:ea typeface="Times New Roman"/>
                </a:rPr>
                <a:t>// </a:t>
              </a:r>
              <a:r>
                <a:rPr lang="en-US" sz="2300" smtClean="0">
                  <a:latin typeface="Times New Roman"/>
                  <a:ea typeface="Times New Roman"/>
                </a:rPr>
                <a:t>PQ (cmt)</a:t>
              </a:r>
            </a:p>
            <a:p>
              <a:pPr marL="30480" marR="30480" algn="just">
                <a:lnSpc>
                  <a:spcPts val="1800"/>
                </a:lnSpc>
                <a:spcAft>
                  <a:spcPts val="1200"/>
                </a:spcAft>
              </a:pPr>
              <a:r>
                <a:rPr lang="en-US" sz="2300" smtClean="0">
                  <a:latin typeface="Cambria Math"/>
                  <a:ea typeface="Times New Roman"/>
                  <a:cs typeface="Cambria Math"/>
                </a:rPr>
                <a:t>⇒</a:t>
              </a:r>
              <a:r>
                <a:rPr lang="en-US" sz="2300" smtClean="0">
                  <a:latin typeface="Times New Roman"/>
                  <a:ea typeface="Times New Roman"/>
                </a:rPr>
                <a:t> ΔOEF</a:t>
              </a:r>
              <a:r>
                <a:rPr lang="en-US" sz="2300">
                  <a:latin typeface="Times New Roman"/>
                  <a:ea typeface="Times New Roman"/>
                </a:rPr>
                <a:t> </a:t>
              </a:r>
              <a:r>
                <a:rPr lang="en-US" sz="2300" b="1" smtClean="0">
                  <a:latin typeface="Times New Roman" pitchFamily="18" charset="0"/>
                  <a:cs typeface="Times New Roman" pitchFamily="18" charset="0"/>
                </a:rPr>
                <a:t>∽</a:t>
              </a:r>
              <a:r>
                <a:rPr lang="en-US" sz="2300" smtClean="0">
                  <a:latin typeface="Times New Roman"/>
                  <a:ea typeface="Times New Roman"/>
                </a:rPr>
                <a:t> ΔOPQ theo tỉ số                      (E là trung điểm OP)  </a:t>
              </a:r>
              <a:endParaRPr lang="en-US" sz="2300">
                <a:latin typeface="Times New Roman"/>
                <a:ea typeface="Times New Roman"/>
              </a:endParaRPr>
            </a:p>
          </p:txBody>
        </p:sp>
      </p:grpSp>
      <p:grpSp>
        <p:nvGrpSpPr>
          <p:cNvPr id="7" name="Group 6"/>
          <p:cNvGrpSpPr/>
          <p:nvPr/>
        </p:nvGrpSpPr>
        <p:grpSpPr>
          <a:xfrm>
            <a:off x="85801" y="4845794"/>
            <a:ext cx="8906938" cy="837456"/>
            <a:chOff x="85801" y="4845794"/>
            <a:chExt cx="8906938" cy="837456"/>
          </a:xfrm>
        </p:grpSpPr>
        <p:graphicFrame>
          <p:nvGraphicFramePr>
            <p:cNvPr id="3" name="Object 2"/>
            <p:cNvGraphicFramePr>
              <a:graphicFrameLocks noChangeAspect="1"/>
            </p:cNvGraphicFramePr>
            <p:nvPr>
              <p:extLst>
                <p:ext uri="{D42A27DB-BD31-4B8C-83A1-F6EECF244321}">
                  <p14:modId xmlns:p14="http://schemas.microsoft.com/office/powerpoint/2010/main" val="798062781"/>
                </p:ext>
              </p:extLst>
            </p:nvPr>
          </p:nvGraphicFramePr>
          <p:xfrm>
            <a:off x="3792538" y="5013325"/>
            <a:ext cx="1560512" cy="669925"/>
          </p:xfrm>
          <a:graphic>
            <a:graphicData uri="http://schemas.openxmlformats.org/presentationml/2006/ole">
              <mc:AlternateContent xmlns:mc="http://schemas.openxmlformats.org/markup-compatibility/2006">
                <mc:Choice xmlns:v="urn:schemas-microsoft-com:vml" Requires="v">
                  <p:oleObj spid="_x0000_s13344" name="Equation" r:id="rId6" imgW="1155600" imgH="634680" progId="Equation.DSMT4">
                    <p:embed/>
                  </p:oleObj>
                </mc:Choice>
                <mc:Fallback>
                  <p:oleObj name="Equation" r:id="rId6" imgW="1155600" imgH="634680" progId="Equation.DSMT4">
                    <p:embed/>
                    <p:pic>
                      <p:nvPicPr>
                        <p:cNvPr id="0" name="Object 7"/>
                        <p:cNvPicPr>
                          <a:picLocks noChangeAspect="1" noChangeArrowheads="1"/>
                        </p:cNvPicPr>
                        <p:nvPr/>
                      </p:nvPicPr>
                      <p:blipFill>
                        <a:blip r:embed="rId7"/>
                        <a:srcRect/>
                        <a:stretch>
                          <a:fillRect/>
                        </a:stretch>
                      </p:blipFill>
                      <p:spPr bwMode="auto">
                        <a:xfrm>
                          <a:off x="3792538" y="5013325"/>
                          <a:ext cx="15605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85801" y="4845794"/>
              <a:ext cx="8906938" cy="707886"/>
            </a:xfrm>
            <a:prstGeom prst="rect">
              <a:avLst/>
            </a:prstGeom>
            <a:noFill/>
          </p:spPr>
          <p:txBody>
            <a:bodyPr wrap="square" rtlCol="0">
              <a:spAutoFit/>
            </a:bodyPr>
            <a:lstStyle/>
            <a:p>
              <a:pPr marL="30480" marR="30480" algn="just">
                <a:lnSpc>
                  <a:spcPts val="1800"/>
                </a:lnSpc>
                <a:spcAft>
                  <a:spcPts val="1200"/>
                </a:spcAft>
              </a:pPr>
              <a:r>
                <a:rPr lang="en-US" sz="2300" smtClean="0">
                  <a:solidFill>
                    <a:srgbClr val="FF0066"/>
                  </a:solidFill>
                  <a:latin typeface="Times New Roman"/>
                  <a:ea typeface="Times New Roman"/>
                  <a:sym typeface="Wingdings"/>
                </a:rPr>
                <a:t> </a:t>
              </a:r>
              <a:r>
                <a:rPr lang="en-US" sz="2300" smtClean="0">
                  <a:latin typeface="Times New Roman"/>
                  <a:ea typeface="Times New Roman"/>
                </a:rPr>
                <a:t>ΔOMN </a:t>
              </a:r>
              <a:r>
                <a:rPr lang="en-US" sz="2300">
                  <a:latin typeface="Times New Roman"/>
                  <a:ea typeface="Times New Roman"/>
                </a:rPr>
                <a:t>có </a:t>
              </a:r>
              <a:r>
                <a:rPr lang="en-US" sz="2300" smtClean="0">
                  <a:latin typeface="Times New Roman"/>
                  <a:ea typeface="Times New Roman"/>
                </a:rPr>
                <a:t>MN </a:t>
              </a:r>
              <a:r>
                <a:rPr lang="en-US" sz="2300">
                  <a:latin typeface="Times New Roman"/>
                  <a:ea typeface="Times New Roman"/>
                </a:rPr>
                <a:t>// </a:t>
              </a:r>
              <a:r>
                <a:rPr lang="en-US" sz="2300" smtClean="0">
                  <a:latin typeface="Times New Roman"/>
                  <a:ea typeface="Times New Roman"/>
                </a:rPr>
                <a:t>EF (gt) </a:t>
              </a:r>
            </a:p>
            <a:p>
              <a:pPr marL="30480" marR="30480" algn="just">
                <a:lnSpc>
                  <a:spcPts val="1800"/>
                </a:lnSpc>
                <a:spcAft>
                  <a:spcPts val="1200"/>
                </a:spcAft>
              </a:pPr>
              <a:r>
                <a:rPr lang="en-US" sz="2300" smtClean="0">
                  <a:latin typeface="Cambria Math"/>
                  <a:ea typeface="Times New Roman"/>
                  <a:cs typeface="Cambria Math"/>
                </a:rPr>
                <a:t>⇒</a:t>
              </a:r>
              <a:r>
                <a:rPr lang="en-US" sz="2300" smtClean="0">
                  <a:latin typeface="Times New Roman"/>
                  <a:ea typeface="Times New Roman"/>
                </a:rPr>
                <a:t> ΔOEF</a:t>
              </a:r>
              <a:r>
                <a:rPr lang="en-US" sz="2300">
                  <a:latin typeface="Times New Roman"/>
                  <a:ea typeface="Times New Roman"/>
                </a:rPr>
                <a:t> </a:t>
              </a:r>
              <a:r>
                <a:rPr lang="en-US" sz="2300" b="1">
                  <a:latin typeface="Times New Roman" pitchFamily="18" charset="0"/>
                  <a:cs typeface="Times New Roman" pitchFamily="18" charset="0"/>
                </a:rPr>
                <a:t> ∽</a:t>
              </a:r>
              <a:r>
                <a:rPr lang="en-US" sz="2300" smtClean="0">
                  <a:latin typeface="Times New Roman"/>
                  <a:ea typeface="Times New Roman"/>
                </a:rPr>
                <a:t> </a:t>
              </a:r>
              <a:r>
                <a:rPr lang="en-US" sz="2300">
                  <a:latin typeface="Times New Roman"/>
                  <a:ea typeface="Times New Roman"/>
                </a:rPr>
                <a:t> </a:t>
              </a:r>
              <a:r>
                <a:rPr lang="en-US" sz="2300" smtClean="0">
                  <a:latin typeface="Times New Roman"/>
                  <a:ea typeface="Times New Roman"/>
                </a:rPr>
                <a:t>ΔONM theo tỉ số                      (O là trung điểm EN) </a:t>
              </a:r>
              <a:endParaRPr lang="en-US" sz="2300">
                <a:latin typeface="Times New Roman"/>
                <a:ea typeface="Times New Roman"/>
              </a:endParaRPr>
            </a:p>
          </p:txBody>
        </p:sp>
      </p:grpSp>
      <p:grpSp>
        <p:nvGrpSpPr>
          <p:cNvPr id="14" name="Group 13"/>
          <p:cNvGrpSpPr/>
          <p:nvPr/>
        </p:nvGrpSpPr>
        <p:grpSpPr>
          <a:xfrm>
            <a:off x="85801" y="5744818"/>
            <a:ext cx="8906938" cy="885949"/>
            <a:chOff x="85801" y="5733256"/>
            <a:chExt cx="8906938" cy="885949"/>
          </a:xfrm>
        </p:grpSpPr>
        <p:graphicFrame>
          <p:nvGraphicFramePr>
            <p:cNvPr id="4" name="Object 3"/>
            <p:cNvGraphicFramePr>
              <a:graphicFrameLocks noChangeAspect="1"/>
            </p:cNvGraphicFramePr>
            <p:nvPr>
              <p:extLst>
                <p:ext uri="{D42A27DB-BD31-4B8C-83A1-F6EECF244321}">
                  <p14:modId xmlns:p14="http://schemas.microsoft.com/office/powerpoint/2010/main" val="187860957"/>
                </p:ext>
              </p:extLst>
            </p:nvPr>
          </p:nvGraphicFramePr>
          <p:xfrm>
            <a:off x="3851920" y="5949280"/>
            <a:ext cx="1679575" cy="669925"/>
          </p:xfrm>
          <a:graphic>
            <a:graphicData uri="http://schemas.openxmlformats.org/presentationml/2006/ole">
              <mc:AlternateContent xmlns:mc="http://schemas.openxmlformats.org/markup-compatibility/2006">
                <mc:Choice xmlns:v="urn:schemas-microsoft-com:vml" Requires="v">
                  <p:oleObj spid="_x0000_s13345" name="Equation" r:id="rId8" imgW="1244520" imgH="634680" progId="Equation.DSMT4">
                    <p:embed/>
                  </p:oleObj>
                </mc:Choice>
                <mc:Fallback>
                  <p:oleObj name="Equation" r:id="rId8" imgW="1244520" imgH="634680" progId="Equation.DSMT4">
                    <p:embed/>
                    <p:pic>
                      <p:nvPicPr>
                        <p:cNvPr id="0" name="Object 7"/>
                        <p:cNvPicPr>
                          <a:picLocks noChangeAspect="1" noChangeArrowheads="1"/>
                        </p:cNvPicPr>
                        <p:nvPr/>
                      </p:nvPicPr>
                      <p:blipFill>
                        <a:blip r:embed="rId9"/>
                        <a:srcRect/>
                        <a:stretch>
                          <a:fillRect/>
                        </a:stretch>
                      </p:blipFill>
                      <p:spPr bwMode="auto">
                        <a:xfrm>
                          <a:off x="3851920" y="5949280"/>
                          <a:ext cx="16795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Box 12"/>
            <p:cNvSpPr txBox="1"/>
            <p:nvPr/>
          </p:nvSpPr>
          <p:spPr>
            <a:xfrm>
              <a:off x="85801" y="5733256"/>
              <a:ext cx="8906938" cy="707886"/>
            </a:xfrm>
            <a:prstGeom prst="rect">
              <a:avLst/>
            </a:prstGeom>
            <a:noFill/>
          </p:spPr>
          <p:txBody>
            <a:bodyPr wrap="square" rtlCol="0">
              <a:spAutoFit/>
            </a:bodyPr>
            <a:lstStyle/>
            <a:p>
              <a:pPr marL="30480" marR="30480" algn="just">
                <a:lnSpc>
                  <a:spcPts val="1800"/>
                </a:lnSpc>
                <a:spcAft>
                  <a:spcPts val="1200"/>
                </a:spcAft>
              </a:pPr>
              <a:r>
                <a:rPr lang="en-US" sz="2300" smtClean="0">
                  <a:solidFill>
                    <a:srgbClr val="FF0066"/>
                  </a:solidFill>
                  <a:latin typeface="Times New Roman"/>
                  <a:ea typeface="Times New Roman"/>
                  <a:sym typeface="Wingdings"/>
                </a:rPr>
                <a:t> </a:t>
              </a:r>
              <a:r>
                <a:rPr lang="en-US" sz="2300" smtClean="0">
                  <a:latin typeface="Times New Roman"/>
                  <a:ea typeface="Times New Roman"/>
                </a:rPr>
                <a:t>ΔOEF</a:t>
              </a:r>
              <a:r>
                <a:rPr lang="en-US" sz="2300">
                  <a:latin typeface="Times New Roman"/>
                  <a:ea typeface="Times New Roman"/>
                </a:rPr>
                <a:t> </a:t>
              </a:r>
              <a:r>
                <a:rPr lang="en-US" sz="2300" b="1">
                  <a:latin typeface="Times New Roman" pitchFamily="18" charset="0"/>
                  <a:cs typeface="Times New Roman" pitchFamily="18" charset="0"/>
                </a:rPr>
                <a:t> ∽</a:t>
              </a:r>
              <a:r>
                <a:rPr lang="en-US" sz="2300" smtClean="0">
                  <a:latin typeface="Times New Roman"/>
                  <a:ea typeface="Times New Roman"/>
                </a:rPr>
                <a:t> </a:t>
              </a:r>
              <a:r>
                <a:rPr lang="en-US" sz="2300">
                  <a:latin typeface="Times New Roman"/>
                  <a:ea typeface="Times New Roman"/>
                </a:rPr>
                <a:t> </a:t>
              </a:r>
              <a:r>
                <a:rPr lang="en-US" sz="2300" smtClean="0">
                  <a:latin typeface="Times New Roman"/>
                  <a:ea typeface="Times New Roman"/>
                </a:rPr>
                <a:t>ΔOPQ và ΔOEF</a:t>
              </a:r>
              <a:r>
                <a:rPr lang="en-US" sz="2300">
                  <a:latin typeface="Times New Roman"/>
                  <a:ea typeface="Times New Roman"/>
                </a:rPr>
                <a:t> </a:t>
              </a:r>
              <a:r>
                <a:rPr lang="en-US" sz="2300" b="1">
                  <a:latin typeface="Times New Roman" pitchFamily="18" charset="0"/>
                  <a:cs typeface="Times New Roman" pitchFamily="18" charset="0"/>
                </a:rPr>
                <a:t> ∽</a:t>
              </a:r>
              <a:r>
                <a:rPr lang="en-US" sz="2300" smtClean="0">
                  <a:latin typeface="Times New Roman"/>
                  <a:ea typeface="Times New Roman"/>
                </a:rPr>
                <a:t> </a:t>
              </a:r>
              <a:r>
                <a:rPr lang="en-US" sz="2300">
                  <a:latin typeface="Times New Roman"/>
                  <a:ea typeface="Times New Roman"/>
                </a:rPr>
                <a:t> </a:t>
              </a:r>
              <a:r>
                <a:rPr lang="en-US" sz="2300" smtClean="0">
                  <a:latin typeface="Times New Roman"/>
                  <a:ea typeface="Times New Roman"/>
                </a:rPr>
                <a:t>ΔONM </a:t>
              </a:r>
            </a:p>
            <a:p>
              <a:pPr marL="30480" marR="30480" algn="just">
                <a:lnSpc>
                  <a:spcPts val="1800"/>
                </a:lnSpc>
                <a:spcAft>
                  <a:spcPts val="1200"/>
                </a:spcAft>
              </a:pPr>
              <a:r>
                <a:rPr lang="en-US" sz="2300" smtClean="0">
                  <a:latin typeface="Cambria Math"/>
                  <a:ea typeface="Times New Roman"/>
                  <a:cs typeface="Cambria Math"/>
                </a:rPr>
                <a:t>⇒</a:t>
              </a:r>
              <a:r>
                <a:rPr lang="en-US" sz="2300" smtClean="0">
                  <a:latin typeface="Times New Roman"/>
                  <a:ea typeface="Times New Roman"/>
                </a:rPr>
                <a:t> ΔOPQ</a:t>
              </a:r>
              <a:r>
                <a:rPr lang="en-US" sz="2300">
                  <a:latin typeface="Times New Roman"/>
                  <a:ea typeface="Times New Roman"/>
                </a:rPr>
                <a:t>  </a:t>
              </a:r>
              <a:r>
                <a:rPr lang="en-US" sz="2300" b="1">
                  <a:latin typeface="Times New Roman" pitchFamily="18" charset="0"/>
                  <a:cs typeface="Times New Roman" pitchFamily="18" charset="0"/>
                </a:rPr>
                <a:t>∽ </a:t>
              </a:r>
              <a:r>
                <a:rPr lang="en-US" sz="2300">
                  <a:latin typeface="Times New Roman"/>
                  <a:ea typeface="Times New Roman"/>
                </a:rPr>
                <a:t> </a:t>
              </a:r>
              <a:r>
                <a:rPr lang="en-US" sz="2300" smtClean="0">
                  <a:latin typeface="Times New Roman"/>
                  <a:ea typeface="Times New Roman"/>
                </a:rPr>
                <a:t>ΔONM theo tỉ số                        (OP = 2ON và OE = ON) </a:t>
              </a:r>
              <a:endParaRPr lang="en-US" sz="2300">
                <a:latin typeface="Times New Roman"/>
                <a:ea typeface="Times New Roman"/>
              </a:endParaRPr>
            </a:p>
          </p:txBody>
        </p:sp>
      </p:grpSp>
    </p:spTree>
    <p:extLst>
      <p:ext uri="{BB962C8B-B14F-4D97-AF65-F5344CB8AC3E}">
        <p14:creationId xmlns:p14="http://schemas.microsoft.com/office/powerpoint/2010/main" val="299485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500"/>
                                        <p:tgtEl>
                                          <p:spTgt spid="1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nodeType="clickEffect">
                                  <p:stCondLst>
                                    <p:cond delay="0"/>
                                  </p:stCondLst>
                                  <p:childTnLst>
                                    <p:set>
                                      <p:cBhvr>
                                        <p:cTn id="17" dur="1" fill="hold">
                                          <p:stCondLst>
                                            <p:cond delay="0"/>
                                          </p:stCondLst>
                                        </p:cTn>
                                        <p:tgtEl>
                                          <p:spTgt spid="13314"/>
                                        </p:tgtEl>
                                        <p:attrNameLst>
                                          <p:attrName>style.visibility</p:attrName>
                                        </p:attrNameLst>
                                      </p:cBhvr>
                                      <p:to>
                                        <p:strVal val="visible"/>
                                      </p:to>
                                    </p:set>
                                    <p:anim calcmode="lin" valueType="num">
                                      <p:cBhvr additive="base">
                                        <p:cTn id="18" dur="500" fill="hold"/>
                                        <p:tgtEl>
                                          <p:spTgt spid="13314"/>
                                        </p:tgtEl>
                                        <p:attrNameLst>
                                          <p:attrName>ppt_x</p:attrName>
                                        </p:attrNameLst>
                                      </p:cBhvr>
                                      <p:tavLst>
                                        <p:tav tm="0">
                                          <p:val>
                                            <p:strVal val="#ppt_x"/>
                                          </p:val>
                                        </p:tav>
                                        <p:tav tm="100000">
                                          <p:val>
                                            <p:strVal val="#ppt_x"/>
                                          </p:val>
                                        </p:tav>
                                      </p:tavLst>
                                    </p:anim>
                                    <p:anim calcmode="lin" valueType="num">
                                      <p:cBhvr additive="base">
                                        <p:cTn id="19" dur="500" fill="hold"/>
                                        <p:tgtEl>
                                          <p:spTgt spid="13314"/>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wipe(down)">
                                      <p:cBhvr>
                                        <p:cTn id="24" dur="500"/>
                                        <p:tgtEl>
                                          <p:spTgt spid="2">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wipe(down)">
                                      <p:cBhvr>
                                        <p:cTn id="27" dur="500"/>
                                        <p:tgtEl>
                                          <p:spTgt spid="2">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down)">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smtClean="0"/>
              <a:t>Bài học kết thúc</a:t>
            </a:r>
            <a:br>
              <a:rPr lang="en-US" b="1" smtClean="0"/>
            </a:br>
            <a:r>
              <a:rPr lang="en-US" b="1" smtClean="0"/>
              <a:t>Chúc các em buổi học vui</a:t>
            </a:r>
            <a:endParaRPr lang="en-US" b="1"/>
          </a:p>
        </p:txBody>
      </p:sp>
    </p:spTree>
    <p:extLst>
      <p:ext uri="{BB962C8B-B14F-4D97-AF65-F5344CB8AC3E}">
        <p14:creationId xmlns:p14="http://schemas.microsoft.com/office/powerpoint/2010/main" val="259239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6049617" y="1469838"/>
            <a:ext cx="2705100" cy="3324225"/>
            <a:chOff x="6049617" y="1469838"/>
            <a:chExt cx="2705100" cy="3324225"/>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6340" y="3241488"/>
              <a:ext cx="21812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9617" y="1469838"/>
              <a:ext cx="2705100"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Content Placeholder 2"/>
          <p:cNvSpPr>
            <a:spLocks noGrp="1"/>
          </p:cNvSpPr>
          <p:nvPr>
            <p:ph sz="quarter" idx="1"/>
          </p:nvPr>
        </p:nvSpPr>
        <p:spPr>
          <a:xfrm>
            <a:off x="210312" y="836712"/>
            <a:ext cx="8723387" cy="936104"/>
          </a:xfrm>
        </p:spPr>
        <p:txBody>
          <a:bodyPr>
            <a:normAutofit/>
          </a:bodyPr>
          <a:lstStyle/>
          <a:p>
            <a:pPr marL="0" indent="0" algn="just">
              <a:buNone/>
            </a:pPr>
            <a:r>
              <a:rPr lang="vi-VN" sz="2500" b="1" smtClean="0"/>
              <a:t>Trong </a:t>
            </a:r>
            <a:r>
              <a:rPr lang="vi-VN" sz="2500" b="1"/>
              <a:t>cuộc sống ta thường gặp những cặp hình có hình dạng giống nhau nhưng kích thước có thể khác </a:t>
            </a:r>
            <a:r>
              <a:rPr lang="vi-VN" sz="2500" b="1" smtClean="0"/>
              <a:t>nhau</a:t>
            </a:r>
            <a:r>
              <a:rPr lang="en-US" sz="2500" b="1" smtClean="0"/>
              <a:t>.</a:t>
            </a:r>
            <a:endParaRPr lang="vi-VN" sz="2500" b="1"/>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199" y="2068974"/>
            <a:ext cx="2520280" cy="2520280"/>
          </a:xfrm>
          <a:prstGeom prst="rect">
            <a:avLst/>
          </a:prstGeom>
        </p:spPr>
      </p:pic>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756246" y="4865730"/>
            <a:ext cx="1871537"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Búp bê Nga</a:t>
            </a:r>
            <a:endParaRPr lang="en-US" sz="2400" b="1">
              <a:latin typeface="Times New Roman" pitchFamily="18" charset="0"/>
              <a:cs typeface="Times New Roman" pitchFamily="18" charset="0"/>
            </a:endParaRPr>
          </a:p>
        </p:txBody>
      </p:sp>
      <p:pic>
        <p:nvPicPr>
          <p:cNvPr id="1026" name="Picture 2" descr="C:\Users\Administrator\Downloads\bdv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832" y="1907988"/>
            <a:ext cx="2533650" cy="2667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203848" y="4851463"/>
            <a:ext cx="2520280" cy="461665"/>
          </a:xfrm>
          <a:prstGeom prst="rect">
            <a:avLst/>
          </a:prstGeom>
          <a:noFill/>
        </p:spPr>
        <p:txBody>
          <a:bodyPr wrap="square" rtlCol="0">
            <a:spAutoFit/>
          </a:bodyPr>
          <a:lstStyle/>
          <a:p>
            <a:pPr algn="ctr"/>
            <a:r>
              <a:rPr lang="en-US" sz="2400" b="1" smtClean="0">
                <a:latin typeface="Times New Roman" pitchFamily="18" charset="0"/>
                <a:cs typeface="Times New Roman" pitchFamily="18" charset="0"/>
              </a:rPr>
              <a:t>Bản đồ Việt Nam</a:t>
            </a:r>
            <a:endParaRPr lang="en-US" sz="2400" b="1">
              <a:latin typeface="Times New Roman" pitchFamily="18" charset="0"/>
              <a:cs typeface="Times New Roman" pitchFamily="18" charset="0"/>
            </a:endParaRPr>
          </a:p>
        </p:txBody>
      </p:sp>
      <p:sp>
        <p:nvSpPr>
          <p:cNvPr id="15" name="TextBox 14"/>
          <p:cNvSpPr txBox="1"/>
          <p:nvPr/>
        </p:nvSpPr>
        <p:spPr>
          <a:xfrm>
            <a:off x="6234438" y="4853898"/>
            <a:ext cx="2520280" cy="461665"/>
          </a:xfrm>
          <a:prstGeom prst="rect">
            <a:avLst/>
          </a:prstGeom>
          <a:noFill/>
        </p:spPr>
        <p:txBody>
          <a:bodyPr wrap="square" rtlCol="0">
            <a:spAutoFit/>
          </a:bodyPr>
          <a:lstStyle/>
          <a:p>
            <a:pPr algn="ctr"/>
            <a:r>
              <a:rPr lang="en-US" sz="2400" b="1" smtClean="0">
                <a:latin typeface="Times New Roman" pitchFamily="18" charset="0"/>
                <a:cs typeface="Times New Roman" pitchFamily="18" charset="0"/>
              </a:rPr>
              <a:t>Tam giác</a:t>
            </a:r>
            <a:endParaRPr lang="en-US" sz="2400" b="1">
              <a:latin typeface="Times New Roman" pitchFamily="18" charset="0"/>
              <a:cs typeface="Times New Roman" pitchFamily="18" charset="0"/>
            </a:endParaRPr>
          </a:p>
        </p:txBody>
      </p:sp>
      <p:sp>
        <p:nvSpPr>
          <p:cNvPr id="12" name="Cloud 11"/>
          <p:cNvSpPr/>
          <p:nvPr/>
        </p:nvSpPr>
        <p:spPr>
          <a:xfrm>
            <a:off x="179512" y="5439173"/>
            <a:ext cx="8856984" cy="1224136"/>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002060"/>
                </a:solidFill>
                <a:latin typeface="Times New Roman" pitchFamily="18" charset="0"/>
                <a:cs typeface="Times New Roman" pitchFamily="18" charset="0"/>
              </a:rPr>
              <a:t>Đó là các ví dụ về cặp hình đồng dạng.Ta chỉ xét các tam giác đồng dạng</a:t>
            </a:r>
            <a:endParaRPr lang="en-US"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1584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Effect transition="in" filter="wheel(1)">
                                      <p:cBhvr>
                                        <p:cTn id="28" dur="2000"/>
                                        <p:tgtEl>
                                          <p:spTgt spid="102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additive="base">
                                        <p:cTn id="46" dur="500" fill="hold"/>
                                        <p:tgtEl>
                                          <p:spTgt spid="15"/>
                                        </p:tgtEl>
                                        <p:attrNameLst>
                                          <p:attrName>ppt_x</p:attrName>
                                        </p:attrNameLst>
                                      </p:cBhvr>
                                      <p:tavLst>
                                        <p:tav tm="0">
                                          <p:val>
                                            <p:strVal val="#ppt_x"/>
                                          </p:val>
                                        </p:tav>
                                        <p:tav tm="100000">
                                          <p:val>
                                            <p:strVal val="#ppt_x"/>
                                          </p:val>
                                        </p:tav>
                                      </p:tavLst>
                                    </p:anim>
                                    <p:anim calcmode="lin" valueType="num">
                                      <p:cBhvr additive="base">
                                        <p:cTn id="4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P spid="9" grpId="0"/>
      <p:bldP spid="15"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8723387" cy="936104"/>
          </a:xfrm>
          <a:solidFill>
            <a:srgbClr val="CCFFCC"/>
          </a:solidFill>
        </p:spPr>
        <p:txBody>
          <a:bodyPr>
            <a:normAutofit/>
          </a:bodyPr>
          <a:lstStyle/>
          <a:p>
            <a:pPr marL="0" indent="0" algn="just">
              <a:buNone/>
            </a:pPr>
            <a:r>
              <a:rPr lang="en-US" sz="2500" b="1" u="sng" smtClean="0">
                <a:solidFill>
                  <a:srgbClr val="C00000"/>
                </a:solidFill>
                <a:latin typeface="Times New Roman" pitchFamily="18" charset="0"/>
                <a:cs typeface="Times New Roman" pitchFamily="18" charset="0"/>
              </a:rPr>
              <a:t>Bài toán 1</a:t>
            </a:r>
            <a:r>
              <a:rPr lang="en-US" sz="2500" b="1" smtClean="0">
                <a:solidFill>
                  <a:srgbClr val="C0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Cho 2 tam giác ABC và A’B’C’. Quan sát hình và điền nội dung thích hợp:</a:t>
            </a:r>
            <a:endParaRPr lang="vi-VN" sz="2500">
              <a:latin typeface="Times New Roman" pitchFamily="18" charset="0"/>
              <a:cs typeface="Times New Roman" pitchFamily="18" charset="0"/>
            </a:endParaRP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6" name="Group 5"/>
          <p:cNvGrpSpPr/>
          <p:nvPr/>
        </p:nvGrpSpPr>
        <p:grpSpPr>
          <a:xfrm>
            <a:off x="323528" y="1772816"/>
            <a:ext cx="3752850" cy="4000500"/>
            <a:chOff x="323528" y="1772816"/>
            <a:chExt cx="3752850" cy="400050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135016"/>
              <a:ext cx="2276475"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772816"/>
              <a:ext cx="37528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Group 10"/>
          <p:cNvGrpSpPr/>
          <p:nvPr/>
        </p:nvGrpSpPr>
        <p:grpSpPr>
          <a:xfrm>
            <a:off x="3923928" y="1772816"/>
            <a:ext cx="4896544" cy="2078459"/>
            <a:chOff x="3923928" y="1772816"/>
            <a:chExt cx="4896544" cy="2078459"/>
          </a:xfrm>
        </p:grpSpPr>
        <p:sp>
          <p:nvSpPr>
            <p:cNvPr id="8" name="TextBox 7"/>
            <p:cNvSpPr txBox="1"/>
            <p:nvPr/>
          </p:nvSpPr>
          <p:spPr>
            <a:xfrm>
              <a:off x="3923928" y="1772816"/>
              <a:ext cx="4896544" cy="2077492"/>
            </a:xfrm>
            <a:prstGeom prst="rect">
              <a:avLst/>
            </a:prstGeom>
            <a:noFill/>
          </p:spPr>
          <p:txBody>
            <a:bodyPr wrap="square" rtlCol="0">
              <a:spAutoFit/>
            </a:bodyPr>
            <a:lstStyle/>
            <a:p>
              <a:r>
                <a:rPr lang="en-US" sz="2500" smtClean="0">
                  <a:latin typeface="Times New Roman" pitchFamily="18" charset="0"/>
                  <a:cs typeface="Times New Roman" pitchFamily="18" charset="0"/>
                </a:rPr>
                <a:t>- Các cặp góc bằng nhau là: ......</a:t>
              </a:r>
            </a:p>
            <a:p>
              <a:r>
                <a:rPr lang="en-US" sz="2500" smtClean="0">
                  <a:latin typeface="Times New Roman" pitchFamily="18" charset="0"/>
                  <a:cs typeface="Times New Roman" pitchFamily="18" charset="0"/>
                </a:rPr>
                <a:t>- Các tỉ số độ dài các cặp cạnh tương ứng:</a:t>
              </a:r>
            </a:p>
            <a:p>
              <a:endParaRPr lang="en-US" smtClean="0"/>
            </a:p>
            <a:p>
              <a:endParaRPr lang="en-US"/>
            </a:p>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975889395"/>
                </p:ext>
              </p:extLst>
            </p:nvPr>
          </p:nvGraphicFramePr>
          <p:xfrm>
            <a:off x="4410075" y="2963863"/>
            <a:ext cx="4256088" cy="887412"/>
          </p:xfrm>
          <a:graphic>
            <a:graphicData uri="http://schemas.openxmlformats.org/presentationml/2006/ole">
              <mc:AlternateContent xmlns:mc="http://schemas.openxmlformats.org/markup-compatibility/2006">
                <mc:Choice xmlns:v="urn:schemas-microsoft-com:vml" Requires="v">
                  <p:oleObj spid="_x0000_s2130" name="Equation" r:id="rId5" imgW="2006280" imgH="393480" progId="Equation.DSMT4">
                    <p:embed/>
                  </p:oleObj>
                </mc:Choice>
                <mc:Fallback>
                  <p:oleObj name="Equation" r:id="rId5" imgW="2006280" imgH="393480" progId="Equation.DSMT4">
                    <p:embed/>
                    <p:pic>
                      <p:nvPicPr>
                        <p:cNvPr id="0" name=""/>
                        <p:cNvPicPr/>
                        <p:nvPr/>
                      </p:nvPicPr>
                      <p:blipFill>
                        <a:blip r:embed="rId6"/>
                        <a:stretch>
                          <a:fillRect/>
                        </a:stretch>
                      </p:blipFill>
                      <p:spPr>
                        <a:xfrm>
                          <a:off x="4410075" y="2963863"/>
                          <a:ext cx="4256088" cy="887412"/>
                        </a:xfrm>
                        <a:prstGeom prst="rect">
                          <a:avLst/>
                        </a:prstGeom>
                      </p:spPr>
                    </p:pic>
                  </p:oleObj>
                </mc:Fallback>
              </mc:AlternateContent>
            </a:graphicData>
          </a:graphic>
        </p:graphicFrame>
      </p:grpSp>
      <p:grpSp>
        <p:nvGrpSpPr>
          <p:cNvPr id="14" name="Group 13"/>
          <p:cNvGrpSpPr/>
          <p:nvPr/>
        </p:nvGrpSpPr>
        <p:grpSpPr>
          <a:xfrm>
            <a:off x="4211960" y="4121494"/>
            <a:ext cx="3744416" cy="1381927"/>
            <a:chOff x="4211960" y="4121494"/>
            <a:chExt cx="3744416" cy="1381927"/>
          </a:xfrm>
        </p:grpSpPr>
        <p:sp>
          <p:nvSpPr>
            <p:cNvPr id="12" name="TextBox 11"/>
            <p:cNvSpPr txBox="1"/>
            <p:nvPr/>
          </p:nvSpPr>
          <p:spPr>
            <a:xfrm>
              <a:off x="4211960" y="4121494"/>
              <a:ext cx="2682145" cy="477054"/>
            </a:xfrm>
            <a:prstGeom prst="rect">
              <a:avLst/>
            </a:prstGeom>
            <a:noFill/>
          </p:spPr>
          <p:txBody>
            <a:bodyPr wrap="none" rtlCol="0">
              <a:spAutoFit/>
            </a:bodyPr>
            <a:lstStyle/>
            <a:p>
              <a:r>
                <a:rPr lang="en-US" sz="2500" smtClean="0">
                  <a:latin typeface="Times New Roman" pitchFamily="18" charset="0"/>
                  <a:cs typeface="Times New Roman" pitchFamily="18" charset="0"/>
                </a:rPr>
                <a:t>- So sánh các tỉ số: </a:t>
              </a:r>
              <a:endParaRPr lang="en-US" sz="2500">
                <a:latin typeface="Times New Roman" pitchFamily="18" charset="0"/>
                <a:cs typeface="Times New Roman" pitchFamily="18" charset="0"/>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2560176813"/>
                </p:ext>
              </p:extLst>
            </p:nvPr>
          </p:nvGraphicFramePr>
          <p:xfrm>
            <a:off x="4599592" y="4598549"/>
            <a:ext cx="3356784" cy="904872"/>
          </p:xfrm>
          <a:graphic>
            <a:graphicData uri="http://schemas.openxmlformats.org/presentationml/2006/ole">
              <mc:AlternateContent xmlns:mc="http://schemas.openxmlformats.org/markup-compatibility/2006">
                <mc:Choice xmlns:v="urn:schemas-microsoft-com:vml" Requires="v">
                  <p:oleObj spid="_x0000_s2131" name="Equation" r:id="rId7" imgW="1460160" imgH="393480" progId="Equation.DSMT4">
                    <p:embed/>
                  </p:oleObj>
                </mc:Choice>
                <mc:Fallback>
                  <p:oleObj name="Equation" r:id="rId7" imgW="1460160" imgH="393480" progId="Equation.DSMT4">
                    <p:embed/>
                    <p:pic>
                      <p:nvPicPr>
                        <p:cNvPr id="0" name=""/>
                        <p:cNvPicPr/>
                        <p:nvPr/>
                      </p:nvPicPr>
                      <p:blipFill>
                        <a:blip r:embed="rId8"/>
                        <a:stretch>
                          <a:fillRect/>
                        </a:stretch>
                      </p:blipFill>
                      <p:spPr>
                        <a:xfrm>
                          <a:off x="4599592" y="4598549"/>
                          <a:ext cx="3356784" cy="904872"/>
                        </a:xfrm>
                        <a:prstGeom prst="rect">
                          <a:avLst/>
                        </a:prstGeom>
                      </p:spPr>
                    </p:pic>
                  </p:oleObj>
                </mc:Fallback>
              </mc:AlternateContent>
            </a:graphicData>
          </a:graphic>
        </p:graphicFrame>
      </p:grpSp>
    </p:spTree>
    <p:extLst>
      <p:ext uri="{BB962C8B-B14F-4D97-AF65-F5344CB8AC3E}">
        <p14:creationId xmlns:p14="http://schemas.microsoft.com/office/powerpoint/2010/main" val="253061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8723387" cy="936104"/>
          </a:xfrm>
          <a:solidFill>
            <a:srgbClr val="CCFFCC"/>
          </a:solidFill>
        </p:spPr>
        <p:txBody>
          <a:bodyPr>
            <a:normAutofit/>
          </a:bodyPr>
          <a:lstStyle/>
          <a:p>
            <a:pPr marL="0" indent="0" algn="just">
              <a:buNone/>
            </a:pPr>
            <a:r>
              <a:rPr lang="en-US" sz="2500" b="1" u="sng" smtClean="0">
                <a:solidFill>
                  <a:srgbClr val="C00000"/>
                </a:solidFill>
                <a:latin typeface="Times New Roman" pitchFamily="18" charset="0"/>
                <a:cs typeface="Times New Roman" pitchFamily="18" charset="0"/>
              </a:rPr>
              <a:t>Bài toán 1</a:t>
            </a:r>
            <a:r>
              <a:rPr lang="en-US" sz="2500" b="1" smtClean="0">
                <a:solidFill>
                  <a:srgbClr val="C0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Cho 2 tam giác ABC và A’B’C’. Quan sát hình và điền nội dung thích hợp:</a:t>
            </a:r>
            <a:endParaRPr lang="vi-VN" sz="2500">
              <a:latin typeface="Times New Roman" pitchFamily="18" charset="0"/>
              <a:cs typeface="Times New Roman" pitchFamily="18" charset="0"/>
            </a:endParaRP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6" name="Group 5"/>
          <p:cNvGrpSpPr/>
          <p:nvPr/>
        </p:nvGrpSpPr>
        <p:grpSpPr>
          <a:xfrm>
            <a:off x="323528" y="1772816"/>
            <a:ext cx="3752850" cy="4000500"/>
            <a:chOff x="323528" y="1772816"/>
            <a:chExt cx="3752850" cy="400050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135016"/>
              <a:ext cx="2276475"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772816"/>
              <a:ext cx="37528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 name="Group 6"/>
          <p:cNvGrpSpPr/>
          <p:nvPr/>
        </p:nvGrpSpPr>
        <p:grpSpPr>
          <a:xfrm>
            <a:off x="3779912" y="3896489"/>
            <a:ext cx="4686226" cy="1375599"/>
            <a:chOff x="3779912" y="3896489"/>
            <a:chExt cx="4686226" cy="1375599"/>
          </a:xfrm>
        </p:grpSpPr>
        <p:sp>
          <p:nvSpPr>
            <p:cNvPr id="12" name="TextBox 11"/>
            <p:cNvSpPr txBox="1"/>
            <p:nvPr/>
          </p:nvSpPr>
          <p:spPr>
            <a:xfrm>
              <a:off x="3779912" y="3896489"/>
              <a:ext cx="2682145" cy="477054"/>
            </a:xfrm>
            <a:prstGeom prst="rect">
              <a:avLst/>
            </a:prstGeom>
            <a:noFill/>
          </p:spPr>
          <p:txBody>
            <a:bodyPr wrap="none" rtlCol="0">
              <a:spAutoFit/>
            </a:bodyPr>
            <a:lstStyle/>
            <a:p>
              <a:r>
                <a:rPr lang="en-US" sz="2500" smtClean="0">
                  <a:latin typeface="Times New Roman" pitchFamily="18" charset="0"/>
                  <a:cs typeface="Times New Roman" pitchFamily="18" charset="0"/>
                </a:rPr>
                <a:t>- So sánh các tỉ số: </a:t>
              </a:r>
              <a:endParaRPr lang="en-US" sz="2500">
                <a:latin typeface="Times New Roman" pitchFamily="18" charset="0"/>
                <a:cs typeface="Times New Roman" pitchFamily="18" charset="0"/>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2436051902"/>
                </p:ext>
              </p:extLst>
            </p:nvPr>
          </p:nvGraphicFramePr>
          <p:xfrm>
            <a:off x="4467225" y="4279900"/>
            <a:ext cx="3998913" cy="992188"/>
          </p:xfrm>
          <a:graphic>
            <a:graphicData uri="http://schemas.openxmlformats.org/presentationml/2006/ole">
              <mc:AlternateContent xmlns:mc="http://schemas.openxmlformats.org/markup-compatibility/2006">
                <mc:Choice xmlns:v="urn:schemas-microsoft-com:vml" Requires="v">
                  <p:oleObj spid="_x0000_s3225" name="Equation" r:id="rId5" imgW="1739880" imgH="431640" progId="Equation.DSMT4">
                    <p:embed/>
                  </p:oleObj>
                </mc:Choice>
                <mc:Fallback>
                  <p:oleObj name="Equation" r:id="rId5" imgW="1739880" imgH="431640" progId="Equation.DSMT4">
                    <p:embed/>
                    <p:pic>
                      <p:nvPicPr>
                        <p:cNvPr id="0" name=""/>
                        <p:cNvPicPr/>
                        <p:nvPr/>
                      </p:nvPicPr>
                      <p:blipFill>
                        <a:blip r:embed="rId6"/>
                        <a:stretch>
                          <a:fillRect/>
                        </a:stretch>
                      </p:blipFill>
                      <p:spPr>
                        <a:xfrm>
                          <a:off x="4467225" y="4279900"/>
                          <a:ext cx="3998913" cy="992188"/>
                        </a:xfrm>
                        <a:prstGeom prst="rect">
                          <a:avLst/>
                        </a:prstGeom>
                      </p:spPr>
                    </p:pic>
                  </p:oleObj>
                </mc:Fallback>
              </mc:AlternateContent>
            </a:graphicData>
          </a:graphic>
        </p:graphicFrame>
      </p:grpSp>
      <p:grpSp>
        <p:nvGrpSpPr>
          <p:cNvPr id="9" name="Group 8"/>
          <p:cNvGrpSpPr/>
          <p:nvPr/>
        </p:nvGrpSpPr>
        <p:grpSpPr>
          <a:xfrm>
            <a:off x="3779912" y="1771261"/>
            <a:ext cx="5364088" cy="2462213"/>
            <a:chOff x="3779912" y="1771261"/>
            <a:chExt cx="5364088" cy="2462213"/>
          </a:xfrm>
        </p:grpSpPr>
        <p:grpSp>
          <p:nvGrpSpPr>
            <p:cNvPr id="11" name="Group 10"/>
            <p:cNvGrpSpPr/>
            <p:nvPr/>
          </p:nvGrpSpPr>
          <p:grpSpPr>
            <a:xfrm>
              <a:off x="3779912" y="1771261"/>
              <a:ext cx="5364088" cy="2462213"/>
              <a:chOff x="3779912" y="1771261"/>
              <a:chExt cx="5364088" cy="2462213"/>
            </a:xfrm>
          </p:grpSpPr>
          <p:sp>
            <p:nvSpPr>
              <p:cNvPr id="8" name="TextBox 7"/>
              <p:cNvSpPr txBox="1"/>
              <p:nvPr/>
            </p:nvSpPr>
            <p:spPr>
              <a:xfrm>
                <a:off x="3779912" y="1771261"/>
                <a:ext cx="5364088" cy="2462213"/>
              </a:xfrm>
              <a:prstGeom prst="rect">
                <a:avLst/>
              </a:prstGeom>
              <a:noFill/>
            </p:spPr>
            <p:txBody>
              <a:bodyPr wrap="square" rtlCol="0">
                <a:spAutoFit/>
              </a:bodyPr>
              <a:lstStyle/>
              <a:p>
                <a:r>
                  <a:rPr lang="en-US" sz="2500" smtClean="0">
                    <a:latin typeface="Times New Roman" pitchFamily="18" charset="0"/>
                    <a:cs typeface="Times New Roman" pitchFamily="18" charset="0"/>
                  </a:rPr>
                  <a:t>- Các cặp góc bằng nhau là: </a:t>
                </a:r>
              </a:p>
              <a:p>
                <a:endParaRPr lang="en-US" sz="2500" smtClean="0">
                  <a:latin typeface="Times New Roman" pitchFamily="18" charset="0"/>
                  <a:cs typeface="Times New Roman" pitchFamily="18" charset="0"/>
                </a:endParaRPr>
              </a:p>
              <a:p>
                <a:r>
                  <a:rPr lang="en-US" sz="2500" smtClean="0">
                    <a:latin typeface="Times New Roman" pitchFamily="18" charset="0"/>
                    <a:cs typeface="Times New Roman" pitchFamily="18" charset="0"/>
                  </a:rPr>
                  <a:t>- Các tỉ số độ dài các cặp cạnh tương ứng:</a:t>
                </a:r>
              </a:p>
              <a:p>
                <a:endParaRPr lang="en-US" smtClean="0"/>
              </a:p>
              <a:p>
                <a:endParaRPr lang="en-US"/>
              </a:p>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0244206"/>
                  </p:ext>
                </p:extLst>
              </p:nvPr>
            </p:nvGraphicFramePr>
            <p:xfrm>
              <a:off x="4355976" y="3009076"/>
              <a:ext cx="4660900" cy="887413"/>
            </p:xfrm>
            <a:graphic>
              <a:graphicData uri="http://schemas.openxmlformats.org/presentationml/2006/ole">
                <mc:AlternateContent xmlns:mc="http://schemas.openxmlformats.org/markup-compatibility/2006">
                  <mc:Choice xmlns:v="urn:schemas-microsoft-com:vml" Requires="v">
                    <p:oleObj spid="_x0000_s3226" name="Equation" r:id="rId7" imgW="2197080" imgH="393480" progId="Equation.DSMT4">
                      <p:embed/>
                    </p:oleObj>
                  </mc:Choice>
                  <mc:Fallback>
                    <p:oleObj name="Equation" r:id="rId7" imgW="2197080" imgH="393480" progId="Equation.DSMT4">
                      <p:embed/>
                      <p:pic>
                        <p:nvPicPr>
                          <p:cNvPr id="0" name=""/>
                          <p:cNvPicPr/>
                          <p:nvPr/>
                        </p:nvPicPr>
                        <p:blipFill>
                          <a:blip r:embed="rId8"/>
                          <a:stretch>
                            <a:fillRect/>
                          </a:stretch>
                        </p:blipFill>
                        <p:spPr>
                          <a:xfrm>
                            <a:off x="4355976" y="3009076"/>
                            <a:ext cx="4660900" cy="887413"/>
                          </a:xfrm>
                          <a:prstGeom prst="rect">
                            <a:avLst/>
                          </a:prstGeom>
                        </p:spPr>
                      </p:pic>
                    </p:oleObj>
                  </mc:Fallback>
                </mc:AlternateContent>
              </a:graphicData>
            </a:graphic>
          </p:graphicFrame>
        </p:grpSp>
        <p:graphicFrame>
          <p:nvGraphicFramePr>
            <p:cNvPr id="4" name="Object 3"/>
            <p:cNvGraphicFramePr>
              <a:graphicFrameLocks noChangeAspect="1"/>
            </p:cNvGraphicFramePr>
            <p:nvPr>
              <p:extLst>
                <p:ext uri="{D42A27DB-BD31-4B8C-83A1-F6EECF244321}">
                  <p14:modId xmlns:p14="http://schemas.microsoft.com/office/powerpoint/2010/main" val="1494924480"/>
                </p:ext>
              </p:extLst>
            </p:nvPr>
          </p:nvGraphicFramePr>
          <p:xfrm>
            <a:off x="4427984" y="2132856"/>
            <a:ext cx="3168352" cy="562605"/>
          </p:xfrm>
          <a:graphic>
            <a:graphicData uri="http://schemas.openxmlformats.org/presentationml/2006/ole">
              <mc:AlternateContent xmlns:mc="http://schemas.openxmlformats.org/markup-compatibility/2006">
                <mc:Choice xmlns:v="urn:schemas-microsoft-com:vml" Requires="v">
                  <p:oleObj spid="_x0000_s3227" name="Equation" r:id="rId9" imgW="1358640" imgH="241200" progId="Equation.DSMT4">
                    <p:embed/>
                  </p:oleObj>
                </mc:Choice>
                <mc:Fallback>
                  <p:oleObj name="Equation" r:id="rId9" imgW="1358640" imgH="241200" progId="Equation.DSMT4">
                    <p:embed/>
                    <p:pic>
                      <p:nvPicPr>
                        <p:cNvPr id="0" name=""/>
                        <p:cNvPicPr/>
                        <p:nvPr/>
                      </p:nvPicPr>
                      <p:blipFill>
                        <a:blip r:embed="rId10"/>
                        <a:stretch>
                          <a:fillRect/>
                        </a:stretch>
                      </p:blipFill>
                      <p:spPr>
                        <a:xfrm>
                          <a:off x="4427984" y="2132856"/>
                          <a:ext cx="3168352" cy="562605"/>
                        </a:xfrm>
                        <a:prstGeom prst="rect">
                          <a:avLst/>
                        </a:prstGeom>
                      </p:spPr>
                    </p:pic>
                  </p:oleObj>
                </mc:Fallback>
              </mc:AlternateContent>
            </a:graphicData>
          </a:graphic>
        </p:graphicFrame>
      </p:grpSp>
      <p:grpSp>
        <p:nvGrpSpPr>
          <p:cNvPr id="15" name="Group 14"/>
          <p:cNvGrpSpPr/>
          <p:nvPr/>
        </p:nvGrpSpPr>
        <p:grpSpPr>
          <a:xfrm>
            <a:off x="541897" y="5661248"/>
            <a:ext cx="8278913" cy="1093068"/>
            <a:chOff x="541897" y="5741268"/>
            <a:chExt cx="8278913" cy="1093068"/>
          </a:xfrm>
        </p:grpSpPr>
        <p:sp>
          <p:nvSpPr>
            <p:cNvPr id="16" name="Wave 15"/>
            <p:cNvSpPr/>
            <p:nvPr/>
          </p:nvSpPr>
          <p:spPr>
            <a:xfrm>
              <a:off x="541897" y="5741268"/>
              <a:ext cx="8278913" cy="1008112"/>
            </a:xfrm>
            <a:prstGeom prst="wav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i="1" smtClean="0">
                  <a:solidFill>
                    <a:schemeClr val="tx1"/>
                  </a:solidFill>
                  <a:latin typeface="Times New Roman" pitchFamily="18" charset="0"/>
                  <a:cs typeface="Times New Roman" pitchFamily="18" charset="0"/>
                </a:rPr>
                <a:t>Ta nói</a:t>
              </a:r>
              <a:r>
                <a:rPr lang="en-US" sz="2500" smtClean="0">
                  <a:solidFill>
                    <a:schemeClr val="tx1"/>
                  </a:solidFill>
                  <a:latin typeface="Times New Roman" pitchFamily="18" charset="0"/>
                  <a:cs typeface="Times New Roman" pitchFamily="18" charset="0"/>
                </a:rPr>
                <a:t>: tam giác A’B’C’ </a:t>
              </a:r>
              <a:r>
                <a:rPr lang="en-US" sz="2500" b="1" smtClean="0">
                  <a:solidFill>
                    <a:schemeClr val="tx1"/>
                  </a:solidFill>
                  <a:latin typeface="Times New Roman" pitchFamily="18" charset="0"/>
                  <a:cs typeface="Times New Roman" pitchFamily="18" charset="0"/>
                </a:rPr>
                <a:t>đồng dạng </a:t>
              </a:r>
              <a:r>
                <a:rPr lang="en-US" sz="2500" smtClean="0">
                  <a:solidFill>
                    <a:schemeClr val="tx1"/>
                  </a:solidFill>
                  <a:latin typeface="Times New Roman" pitchFamily="18" charset="0"/>
                  <a:cs typeface="Times New Roman" pitchFamily="18" charset="0"/>
                </a:rPr>
                <a:t>với tam giác ABC theo </a:t>
              </a:r>
              <a:r>
                <a:rPr lang="en-US" sz="2500" b="1" smtClean="0">
                  <a:solidFill>
                    <a:schemeClr val="tx1"/>
                  </a:solidFill>
                  <a:latin typeface="Times New Roman" pitchFamily="18" charset="0"/>
                  <a:cs typeface="Times New Roman" pitchFamily="18" charset="0"/>
                </a:rPr>
                <a:t>tỉ số đồng dạng </a:t>
              </a:r>
              <a:endParaRPr lang="en-US" sz="2500" b="1">
                <a:solidFill>
                  <a:schemeClr val="tx1"/>
                </a:solidFill>
                <a:latin typeface="Times New Roman" pitchFamily="18" charset="0"/>
                <a:cs typeface="Times New Roman"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332390207"/>
                </p:ext>
              </p:extLst>
            </p:nvPr>
          </p:nvGraphicFramePr>
          <p:xfrm>
            <a:off x="5580112" y="6088001"/>
            <a:ext cx="288032" cy="746335"/>
          </p:xfrm>
          <a:graphic>
            <a:graphicData uri="http://schemas.openxmlformats.org/presentationml/2006/ole">
              <mc:AlternateContent xmlns:mc="http://schemas.openxmlformats.org/markup-compatibility/2006">
                <mc:Choice xmlns:v="urn:schemas-microsoft-com:vml" Requires="v">
                  <p:oleObj spid="_x0000_s3228" name="Equation" r:id="rId11" imgW="152280" imgH="393480" progId="Equation.DSMT4">
                    <p:embed/>
                  </p:oleObj>
                </mc:Choice>
                <mc:Fallback>
                  <p:oleObj name="Equation" r:id="rId11" imgW="152280" imgH="393480" progId="Equation.DSMT4">
                    <p:embed/>
                    <p:pic>
                      <p:nvPicPr>
                        <p:cNvPr id="0" name=""/>
                        <p:cNvPicPr/>
                        <p:nvPr/>
                      </p:nvPicPr>
                      <p:blipFill>
                        <a:blip r:embed="rId12"/>
                        <a:stretch>
                          <a:fillRect/>
                        </a:stretch>
                      </p:blipFill>
                      <p:spPr>
                        <a:xfrm>
                          <a:off x="5580112" y="6088001"/>
                          <a:ext cx="288032" cy="746335"/>
                        </a:xfrm>
                        <a:prstGeom prst="rect">
                          <a:avLst/>
                        </a:prstGeom>
                      </p:spPr>
                    </p:pic>
                  </p:oleObj>
                </mc:Fallback>
              </mc:AlternateContent>
            </a:graphicData>
          </a:graphic>
        </p:graphicFrame>
      </p:grpSp>
    </p:spTree>
    <p:extLst>
      <p:ext uri="{BB962C8B-B14F-4D97-AF65-F5344CB8AC3E}">
        <p14:creationId xmlns:p14="http://schemas.microsoft.com/office/powerpoint/2010/main" val="375273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1656184"/>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a:p>
            <a:pPr marL="0" indent="0" algn="just">
              <a:buNone/>
            </a:pPr>
            <a:r>
              <a:rPr lang="en-US" sz="2500" b="1" smtClean="0">
                <a:latin typeface="Times New Roman" pitchFamily="18" charset="0"/>
                <a:cs typeface="Times New Roman" pitchFamily="18" charset="0"/>
              </a:rPr>
              <a:t>a) Định nghĩa: </a:t>
            </a:r>
            <a:r>
              <a:rPr lang="en-US" sz="2500" smtClean="0">
                <a:latin typeface="Times New Roman" pitchFamily="18" charset="0"/>
                <a:cs typeface="Times New Roman" pitchFamily="18" charset="0"/>
              </a:rPr>
              <a:t>Tam </a:t>
            </a:r>
            <a:r>
              <a:rPr lang="en-US" sz="2500">
                <a:latin typeface="Times New Roman" pitchFamily="18" charset="0"/>
                <a:cs typeface="Times New Roman" pitchFamily="18" charset="0"/>
              </a:rPr>
              <a:t>giác A’B’C’ </a:t>
            </a:r>
            <a:r>
              <a:rPr lang="en-US" sz="2500" smtClean="0">
                <a:latin typeface="Times New Roman" pitchFamily="18" charset="0"/>
                <a:cs typeface="Times New Roman" pitchFamily="18" charset="0"/>
              </a:rPr>
              <a:t>gọi là đồng </a:t>
            </a:r>
            <a:r>
              <a:rPr lang="en-US" sz="2500">
                <a:latin typeface="Times New Roman" pitchFamily="18" charset="0"/>
                <a:cs typeface="Times New Roman" pitchFamily="18" charset="0"/>
              </a:rPr>
              <a:t>dạng với tam giác </a:t>
            </a:r>
            <a:r>
              <a:rPr lang="en-US" sz="2500" smtClean="0">
                <a:latin typeface="Times New Roman" pitchFamily="18" charset="0"/>
                <a:cs typeface="Times New Roman" pitchFamily="18" charset="0"/>
              </a:rPr>
              <a:t>ABC nếu:				</a:t>
            </a:r>
          </a:p>
          <a:p>
            <a:pPr marL="0" indent="0" algn="just">
              <a:buNone/>
            </a:pPr>
            <a:r>
              <a:rPr lang="en-US" sz="2500" smtClean="0">
                <a:latin typeface="Times New Roman" pitchFamily="18" charset="0"/>
                <a:cs typeface="Times New Roman" pitchFamily="18" charset="0"/>
              </a:rPr>
              <a:t>và</a:t>
            </a:r>
            <a:endParaRPr lang="vi-VN" sz="2500">
              <a:latin typeface="Times New Roman" pitchFamily="18" charset="0"/>
              <a:cs typeface="Times New Roman" pitchFamily="18" charset="0"/>
            </a:endParaRP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101213117"/>
              </p:ext>
            </p:extLst>
          </p:nvPr>
        </p:nvGraphicFramePr>
        <p:xfrm>
          <a:off x="899592" y="2583162"/>
          <a:ext cx="2829294" cy="827448"/>
        </p:xfrm>
        <a:graphic>
          <a:graphicData uri="http://schemas.openxmlformats.org/presentationml/2006/ole">
            <mc:AlternateContent xmlns:mc="http://schemas.openxmlformats.org/markup-compatibility/2006">
              <mc:Choice xmlns:v="urn:schemas-microsoft-com:vml" Requires="v">
                <p:oleObj spid="_x0000_s4218"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99592" y="2583162"/>
                        <a:ext cx="2829294" cy="827448"/>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651074824"/>
              </p:ext>
            </p:extLst>
          </p:nvPr>
        </p:nvGraphicFramePr>
        <p:xfrm>
          <a:off x="1043608" y="2060848"/>
          <a:ext cx="2805967" cy="498257"/>
        </p:xfrm>
        <a:graphic>
          <a:graphicData uri="http://schemas.openxmlformats.org/presentationml/2006/ole">
            <mc:AlternateContent xmlns:mc="http://schemas.openxmlformats.org/markup-compatibility/2006">
              <mc:Choice xmlns:v="urn:schemas-microsoft-com:vml" Requires="v">
                <p:oleObj spid="_x0000_s4219"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1043608" y="2060848"/>
                        <a:ext cx="2805967" cy="498257"/>
                      </a:xfrm>
                      <a:prstGeom prst="rect">
                        <a:avLst/>
                      </a:prstGeom>
                    </p:spPr>
                  </p:pic>
                </p:oleObj>
              </mc:Fallback>
            </mc:AlternateContent>
          </a:graphicData>
        </a:graphic>
      </p:graphicFrame>
      <p:pic>
        <p:nvPicPr>
          <p:cNvPr id="4102"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48935" y="1268760"/>
            <a:ext cx="3571875"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p:nvGrpSpPr>
        <p:grpSpPr>
          <a:xfrm>
            <a:off x="506851" y="4213667"/>
            <a:ext cx="4536504" cy="2015936"/>
            <a:chOff x="395536" y="3573016"/>
            <a:chExt cx="3744416" cy="2240293"/>
          </a:xfrm>
        </p:grpSpPr>
        <p:sp>
          <p:nvSpPr>
            <p:cNvPr id="2" name="TextBox 1"/>
            <p:cNvSpPr txBox="1"/>
            <p:nvPr/>
          </p:nvSpPr>
          <p:spPr>
            <a:xfrm>
              <a:off x="395536" y="3573016"/>
              <a:ext cx="3744416" cy="2240293"/>
            </a:xfrm>
            <a:prstGeom prst="rect">
              <a:avLst/>
            </a:prstGeom>
            <a:noFill/>
          </p:spPr>
          <p:txBody>
            <a:bodyPr wrap="square" rtlCol="0">
              <a:spAutoFit/>
            </a:bodyPr>
            <a:lstStyle/>
            <a:p>
              <a:pPr algn="just"/>
              <a:r>
                <a:rPr lang="en-US" sz="2500" smtClean="0">
                  <a:latin typeface="Times New Roman" pitchFamily="18" charset="0"/>
                  <a:cs typeface="Times New Roman" pitchFamily="18" charset="0"/>
                  <a:sym typeface="Symbol"/>
                </a:rPr>
                <a:t>Tỉ số các cạnh tương ứng</a:t>
              </a:r>
            </a:p>
            <a:p>
              <a:endParaRPr lang="en-US" sz="2500">
                <a:latin typeface="Times New Roman" pitchFamily="18" charset="0"/>
                <a:cs typeface="Times New Roman" pitchFamily="18" charset="0"/>
                <a:sym typeface="Symbol"/>
              </a:endParaRPr>
            </a:p>
            <a:p>
              <a:endParaRPr lang="en-US" sz="2500" smtClean="0">
                <a:latin typeface="Times New Roman" pitchFamily="18" charset="0"/>
                <a:cs typeface="Times New Roman" pitchFamily="18" charset="0"/>
                <a:sym typeface="Symbol"/>
              </a:endParaRPr>
            </a:p>
            <a:p>
              <a:r>
                <a:rPr lang="en-US" sz="2500" smtClean="0">
                  <a:latin typeface="Times New Roman" pitchFamily="18" charset="0"/>
                  <a:cs typeface="Times New Roman" pitchFamily="18" charset="0"/>
                  <a:sym typeface="Symbol"/>
                </a:rPr>
                <a:t>gọi là </a:t>
              </a:r>
              <a:r>
                <a:rPr lang="en-US" sz="2500" b="1" smtClean="0">
                  <a:solidFill>
                    <a:srgbClr val="FF0000"/>
                  </a:solidFill>
                  <a:latin typeface="Times New Roman" pitchFamily="18" charset="0"/>
                  <a:cs typeface="Times New Roman" pitchFamily="18" charset="0"/>
                  <a:sym typeface="Symbol"/>
                </a:rPr>
                <a:t>tỉ số đồng dạng</a:t>
              </a:r>
            </a:p>
            <a:p>
              <a:r>
                <a:rPr lang="en-US" sz="2500" smtClean="0">
                  <a:latin typeface="Times New Roman" pitchFamily="18" charset="0"/>
                  <a:cs typeface="Times New Roman" pitchFamily="18" charset="0"/>
                  <a:sym typeface="Symbol"/>
                </a:rPr>
                <a:t> </a:t>
              </a:r>
              <a:endParaRPr lang="en-US" sz="2500">
                <a:latin typeface="Times New Roman" pitchFamily="18" charset="0"/>
                <a:cs typeface="Times New Roman" pitchFamily="18" charset="0"/>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876284930"/>
                </p:ext>
              </p:extLst>
            </p:nvPr>
          </p:nvGraphicFramePr>
          <p:xfrm>
            <a:off x="580691" y="4108162"/>
            <a:ext cx="3166007" cy="791502"/>
          </p:xfrm>
          <a:graphic>
            <a:graphicData uri="http://schemas.openxmlformats.org/presentationml/2006/ole">
              <mc:AlternateContent xmlns:mc="http://schemas.openxmlformats.org/markup-compatibility/2006">
                <mc:Choice xmlns:v="urn:schemas-microsoft-com:vml" Requires="v">
                  <p:oleObj spid="_x0000_s4220" name="Equation" r:id="rId8" imgW="1574640" imgH="393480" progId="Equation.DSMT4">
                    <p:embed/>
                  </p:oleObj>
                </mc:Choice>
                <mc:Fallback>
                  <p:oleObj name="Equation" r:id="rId8" imgW="1574640" imgH="393480" progId="Equation.DSMT4">
                    <p:embed/>
                    <p:pic>
                      <p:nvPicPr>
                        <p:cNvPr id="0" name="Object 12"/>
                        <p:cNvPicPr>
                          <a:picLocks noChangeAspect="1" noChangeArrowheads="1"/>
                        </p:cNvPicPr>
                        <p:nvPr/>
                      </p:nvPicPr>
                      <p:blipFill>
                        <a:blip r:embed="rId9"/>
                        <a:srcRect/>
                        <a:stretch>
                          <a:fillRect/>
                        </a:stretch>
                      </p:blipFill>
                      <p:spPr bwMode="auto">
                        <a:xfrm>
                          <a:off x="580691" y="4108162"/>
                          <a:ext cx="3166007" cy="791502"/>
                        </a:xfrm>
                        <a:prstGeom prst="rect">
                          <a:avLst/>
                        </a:prstGeom>
                        <a:noFill/>
                        <a:ln>
                          <a:noFill/>
                        </a:ln>
                      </p:spPr>
                    </p:pic>
                  </p:oleObj>
                </mc:Fallback>
              </mc:AlternateContent>
            </a:graphicData>
          </a:graphic>
        </p:graphicFrame>
      </p:grpSp>
      <p:sp>
        <p:nvSpPr>
          <p:cNvPr id="7" name="Rectangle 6"/>
          <p:cNvSpPr/>
          <p:nvPr/>
        </p:nvSpPr>
        <p:spPr>
          <a:xfrm>
            <a:off x="506851" y="3645024"/>
            <a:ext cx="3667992" cy="477054"/>
          </a:xfrm>
          <a:prstGeom prst="rect">
            <a:avLst/>
          </a:prstGeom>
        </p:spPr>
        <p:txBody>
          <a:bodyPr wrap="none">
            <a:spAutoFit/>
          </a:bodyPr>
          <a:lstStyle/>
          <a:p>
            <a:pPr lvl="0"/>
            <a:r>
              <a:rPr lang="en-US" sz="2500">
                <a:solidFill>
                  <a:prstClr val="black"/>
                </a:solidFill>
                <a:latin typeface="Times New Roman" pitchFamily="18" charset="0"/>
                <a:cs typeface="Times New Roman" pitchFamily="18" charset="0"/>
              </a:rPr>
              <a:t>Kí hiệu: </a:t>
            </a:r>
            <a:r>
              <a:rPr lang="en-US" sz="2500">
                <a:solidFill>
                  <a:srgbClr val="FF0000"/>
                </a:solidFill>
                <a:latin typeface="Times New Roman" pitchFamily="18" charset="0"/>
                <a:cs typeface="Times New Roman" pitchFamily="18" charset="0"/>
                <a:sym typeface="Symbol"/>
              </a:rPr>
              <a:t>A’B’C’ </a:t>
            </a:r>
            <a:r>
              <a:rPr lang="en-US" sz="2500" b="1">
                <a:solidFill>
                  <a:srgbClr val="FF0000"/>
                </a:solidFill>
                <a:latin typeface="Times New Roman" pitchFamily="18" charset="0"/>
                <a:cs typeface="Times New Roman" pitchFamily="18" charset="0"/>
              </a:rPr>
              <a:t>∽ </a:t>
            </a:r>
            <a:r>
              <a:rPr lang="en-US" sz="2500">
                <a:solidFill>
                  <a:srgbClr val="FF0000"/>
                </a:solidFill>
                <a:latin typeface="Times New Roman" pitchFamily="18" charset="0"/>
                <a:cs typeface="Times New Roman" pitchFamily="18" charset="0"/>
                <a:sym typeface="Symbol"/>
              </a:rPr>
              <a:t>ABC</a:t>
            </a:r>
          </a:p>
        </p:txBody>
      </p:sp>
    </p:spTree>
    <p:extLst>
      <p:ext uri="{BB962C8B-B14F-4D97-AF65-F5344CB8AC3E}">
        <p14:creationId xmlns:p14="http://schemas.microsoft.com/office/powerpoint/2010/main" val="210728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102"/>
                                        </p:tgtEl>
                                        <p:attrNameLst>
                                          <p:attrName>style.visibility</p:attrName>
                                        </p:attrNameLst>
                                      </p:cBhvr>
                                      <p:to>
                                        <p:strVal val="visible"/>
                                      </p:to>
                                    </p:set>
                                    <p:animEffect transition="in" filter="barn(inVertical)">
                                      <p:cBhvr>
                                        <p:cTn id="12" dur="500"/>
                                        <p:tgtEl>
                                          <p:spTgt spid="410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righ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250059" y="1340766"/>
            <a:ext cx="2497967"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3294896150"/>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5253"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976695957"/>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5254"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sp>
        <p:nvSpPr>
          <p:cNvPr id="9" name="TextBox 8"/>
          <p:cNvSpPr txBox="1"/>
          <p:nvPr/>
        </p:nvSpPr>
        <p:spPr>
          <a:xfrm>
            <a:off x="3131840" y="1340766"/>
            <a:ext cx="5688632" cy="2015936"/>
          </a:xfrm>
          <a:prstGeom prst="rect">
            <a:avLst/>
          </a:prstGeom>
          <a:solidFill>
            <a:srgbClr val="FFCCFF"/>
          </a:solidFill>
        </p:spPr>
        <p:txBody>
          <a:bodyPr wrap="square" rtlCol="0">
            <a:spAutoFit/>
          </a:bodyPr>
          <a:lstStyle/>
          <a:p>
            <a:pPr algn="just"/>
            <a:r>
              <a:rPr lang="en-US" sz="2500" b="1" u="sng" smtClean="0">
                <a:solidFill>
                  <a:srgbClr val="C00000"/>
                </a:solidFill>
                <a:latin typeface="Times New Roman" pitchFamily="18" charset="0"/>
                <a:cs typeface="Times New Roman" pitchFamily="18" charset="0"/>
              </a:rPr>
              <a:t>Bài toán 2:</a:t>
            </a:r>
            <a:r>
              <a:rPr lang="en-US" sz="2500" b="1" smtClean="0">
                <a:solidFill>
                  <a:srgbClr val="C0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Dựa vào định nghĩa tam giác đồng dạng để trả lời câu hỏi sau:</a:t>
            </a:r>
          </a:p>
          <a:p>
            <a:pPr algn="just"/>
            <a:r>
              <a:rPr lang="en-US" sz="2400" smtClean="0">
                <a:solidFill>
                  <a:srgbClr val="0000FF"/>
                </a:solidFill>
                <a:latin typeface="Times New Roman" pitchFamily="18" charset="0"/>
                <a:cs typeface="Times New Roman" pitchFamily="18" charset="0"/>
              </a:rPr>
              <a:t>1. Nếu </a:t>
            </a:r>
            <a:r>
              <a:rPr lang="en-US" sz="2400" smtClean="0">
                <a:solidFill>
                  <a:srgbClr val="0000FF"/>
                </a:solidFill>
                <a:latin typeface="Times New Roman" pitchFamily="18" charset="0"/>
                <a:cs typeface="Times New Roman" pitchFamily="18" charset="0"/>
                <a:sym typeface="Symbol"/>
              </a:rPr>
              <a:t>A’B’C’ = ABC thì A’B’C’ có đồng dạng với ABC không? Nếu có thì tỉ số đồng dạng là bao nhiêu?</a:t>
            </a:r>
          </a:p>
        </p:txBody>
      </p:sp>
      <p:cxnSp>
        <p:nvCxnSpPr>
          <p:cNvPr id="14" name="Straight Connector 13"/>
          <p:cNvCxnSpPr/>
          <p:nvPr/>
        </p:nvCxnSpPr>
        <p:spPr>
          <a:xfrm>
            <a:off x="2939706" y="1484784"/>
            <a:ext cx="48117" cy="5112568"/>
          </a:xfrm>
          <a:prstGeom prst="line">
            <a:avLst/>
          </a:prstGeom>
          <a:ln/>
        </p:spPr>
        <p:style>
          <a:lnRef idx="1">
            <a:schemeClr val="dk1"/>
          </a:lnRef>
          <a:fillRef idx="0">
            <a:schemeClr val="dk1"/>
          </a:fillRef>
          <a:effectRef idx="0">
            <a:schemeClr val="dk1"/>
          </a:effectRef>
          <a:fontRef idx="minor">
            <a:schemeClr val="tx1"/>
          </a:fontRef>
        </p:style>
      </p:cxnSp>
      <p:pic>
        <p:nvPicPr>
          <p:cNvPr id="5131"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44341" y="3315727"/>
            <a:ext cx="5057775"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2987823" y="4888786"/>
            <a:ext cx="5832649" cy="1200329"/>
            <a:chOff x="2987823" y="4888786"/>
            <a:chExt cx="5832649" cy="1200329"/>
          </a:xfrm>
        </p:grpSpPr>
        <p:sp>
          <p:nvSpPr>
            <p:cNvPr id="19" name="Rectangle 18"/>
            <p:cNvSpPr/>
            <p:nvPr/>
          </p:nvSpPr>
          <p:spPr>
            <a:xfrm>
              <a:off x="3275855" y="4888786"/>
              <a:ext cx="5544617" cy="1200329"/>
            </a:xfrm>
            <a:prstGeom prst="rect">
              <a:avLst/>
            </a:prstGeom>
          </p:spPr>
          <p:txBody>
            <a:bodyPr wrap="square">
              <a:spAutoFit/>
            </a:bodyPr>
            <a:lstStyle/>
            <a:p>
              <a:r>
                <a:rPr lang="en-US" sz="2400" smtClean="0">
                  <a:latin typeface="Times New Roman" pitchFamily="18" charset="0"/>
                  <a:cs typeface="Times New Roman" pitchFamily="18" charset="0"/>
                  <a:sym typeface="Symbol"/>
                </a:rPr>
                <a:t>Xét </a:t>
              </a:r>
              <a:r>
                <a:rPr lang="en-US" sz="2400">
                  <a:latin typeface="Times New Roman" pitchFamily="18" charset="0"/>
                  <a:cs typeface="Times New Roman" pitchFamily="18" charset="0"/>
                  <a:sym typeface="Symbol"/>
                </a:rPr>
                <a:t>A’B’C’ </a:t>
              </a:r>
              <a:r>
                <a:rPr lang="en-US" sz="2400" smtClean="0">
                  <a:latin typeface="Times New Roman" pitchFamily="18" charset="0"/>
                  <a:cs typeface="Times New Roman" pitchFamily="18" charset="0"/>
                  <a:sym typeface="Symbol"/>
                </a:rPr>
                <a:t>và </a:t>
              </a:r>
              <a:r>
                <a:rPr lang="en-US" sz="2400">
                  <a:latin typeface="Times New Roman" pitchFamily="18" charset="0"/>
                  <a:cs typeface="Times New Roman" pitchFamily="18" charset="0"/>
                  <a:sym typeface="Symbol"/>
                </a:rPr>
                <a:t></a:t>
              </a:r>
              <a:r>
                <a:rPr lang="en-US" sz="2400" smtClean="0">
                  <a:latin typeface="Times New Roman" pitchFamily="18" charset="0"/>
                  <a:cs typeface="Times New Roman" pitchFamily="18" charset="0"/>
                  <a:sym typeface="Symbol"/>
                </a:rPr>
                <a:t>ABC có:</a:t>
              </a:r>
            </a:p>
            <a:p>
              <a:r>
                <a:rPr lang="en-US" sz="2400" smtClean="0">
                  <a:latin typeface="Times New Roman" pitchFamily="18" charset="0"/>
                  <a:cs typeface="Times New Roman" pitchFamily="18" charset="0"/>
                  <a:sym typeface="Symbol"/>
                </a:rPr>
                <a:t>		       và</a:t>
              </a:r>
            </a:p>
            <a:p>
              <a:endParaRPr lang="en-US" sz="2400">
                <a:latin typeface="Times New Roman" pitchFamily="18" charset="0"/>
                <a:cs typeface="Times New Roman" pitchFamily="18" charset="0"/>
                <a:sym typeface="Symbol"/>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4282030367"/>
                </p:ext>
              </p:extLst>
            </p:nvPr>
          </p:nvGraphicFramePr>
          <p:xfrm>
            <a:off x="2987823" y="5258118"/>
            <a:ext cx="2675299" cy="475138"/>
          </p:xfrm>
          <a:graphic>
            <a:graphicData uri="http://schemas.openxmlformats.org/presentationml/2006/ole">
              <mc:AlternateContent xmlns:mc="http://schemas.openxmlformats.org/markup-compatibility/2006">
                <mc:Choice xmlns:v="urn:schemas-microsoft-com:vml" Requires="v">
                  <p:oleObj spid="_x0000_s5255" name="Equation" r:id="rId8" imgW="1358640" imgH="241200" progId="Equation.DSMT4">
                    <p:embed/>
                  </p:oleObj>
                </mc:Choice>
                <mc:Fallback>
                  <p:oleObj name="Equation" r:id="rId8" imgW="1358640" imgH="24120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87823" y="5258118"/>
                          <a:ext cx="2675299" cy="475138"/>
                        </a:xfrm>
                        <a:prstGeom prst="rect">
                          <a:avLst/>
                        </a:prstGeom>
                        <a:noFill/>
                        <a:ln>
                          <a:noFill/>
                        </a:ln>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017801410"/>
                </p:ext>
              </p:extLst>
            </p:nvPr>
          </p:nvGraphicFramePr>
          <p:xfrm>
            <a:off x="6073228" y="5243717"/>
            <a:ext cx="2622847" cy="763170"/>
          </p:xfrm>
          <a:graphic>
            <a:graphicData uri="http://schemas.openxmlformats.org/presentationml/2006/ole">
              <mc:AlternateContent xmlns:mc="http://schemas.openxmlformats.org/markup-compatibility/2006">
                <mc:Choice xmlns:v="urn:schemas-microsoft-com:vml" Requires="v">
                  <p:oleObj spid="_x0000_s5256" name="Equation" r:id="rId10" imgW="1650960" imgH="393480" progId="Equation.DSMT4">
                    <p:embed/>
                  </p:oleObj>
                </mc:Choice>
                <mc:Fallback>
                  <p:oleObj name="Equation" r:id="rId10" imgW="1650960" imgH="393480" progId="Equation.DSMT4">
                    <p:embed/>
                    <p:pic>
                      <p:nvPicPr>
                        <p:cNvPr id="0" name=""/>
                        <p:cNvPicPr/>
                        <p:nvPr/>
                      </p:nvPicPr>
                      <p:blipFill>
                        <a:blip r:embed="rId11"/>
                        <a:stretch>
                          <a:fillRect/>
                        </a:stretch>
                      </p:blipFill>
                      <p:spPr>
                        <a:xfrm>
                          <a:off x="6073228" y="5243717"/>
                          <a:ext cx="2622847" cy="763170"/>
                        </a:xfrm>
                        <a:prstGeom prst="rect">
                          <a:avLst/>
                        </a:prstGeom>
                      </p:spPr>
                    </p:pic>
                  </p:oleObj>
                </mc:Fallback>
              </mc:AlternateContent>
            </a:graphicData>
          </a:graphic>
        </p:graphicFrame>
      </p:grpSp>
      <p:sp>
        <p:nvSpPr>
          <p:cNvPr id="2" name="Rectangle 1"/>
          <p:cNvSpPr/>
          <p:nvPr/>
        </p:nvSpPr>
        <p:spPr>
          <a:xfrm>
            <a:off x="3138600" y="5947616"/>
            <a:ext cx="5681871" cy="861774"/>
          </a:xfrm>
          <a:prstGeom prst="rect">
            <a:avLst/>
          </a:prstGeom>
        </p:spPr>
        <p:txBody>
          <a:bodyPr wrap="square">
            <a:spAutoFit/>
          </a:bodyPr>
          <a:lstStyle/>
          <a:p>
            <a:pPr algn="just"/>
            <a:r>
              <a:rPr lang="en-US" sz="2500">
                <a:latin typeface="Times New Roman" pitchFamily="18" charset="0"/>
                <a:cs typeface="Times New Roman" pitchFamily="18" charset="0"/>
                <a:sym typeface="Symbol"/>
              </a:rPr>
              <a:t>Do đó: A’B’C’ </a:t>
            </a:r>
            <a:r>
              <a:rPr lang="en-US" sz="2500" b="1">
                <a:latin typeface="Times New Roman" pitchFamily="18" charset="0"/>
                <a:cs typeface="Times New Roman" pitchFamily="18" charset="0"/>
              </a:rPr>
              <a:t>∽ </a:t>
            </a:r>
            <a:r>
              <a:rPr lang="en-US" sz="2500">
                <a:latin typeface="Times New Roman" pitchFamily="18" charset="0"/>
                <a:cs typeface="Times New Roman" pitchFamily="18" charset="0"/>
                <a:sym typeface="Symbol"/>
              </a:rPr>
              <a:t>ABC với tỉ số đồng dạng k = 1  </a:t>
            </a:r>
            <a:endParaRPr lang="en-US" sz="2500"/>
          </a:p>
        </p:txBody>
      </p:sp>
    </p:spTree>
    <p:extLst>
      <p:ext uri="{BB962C8B-B14F-4D97-AF65-F5344CB8AC3E}">
        <p14:creationId xmlns:p14="http://schemas.microsoft.com/office/powerpoint/2010/main" val="363909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131"/>
                                        </p:tgtEl>
                                        <p:attrNameLst>
                                          <p:attrName>style.visibility</p:attrName>
                                        </p:attrNameLst>
                                      </p:cBhvr>
                                      <p:to>
                                        <p:strVal val="visible"/>
                                      </p:to>
                                    </p:set>
                                    <p:animEffect transition="in" filter="fade">
                                      <p:cBhvr>
                                        <p:cTn id="12" dur="1000"/>
                                        <p:tgtEl>
                                          <p:spTgt spid="5131"/>
                                        </p:tgtEl>
                                      </p:cBhvr>
                                    </p:animEffect>
                                    <p:anim calcmode="lin" valueType="num">
                                      <p:cBhvr>
                                        <p:cTn id="13" dur="1000" fill="hold"/>
                                        <p:tgtEl>
                                          <p:spTgt spid="5131"/>
                                        </p:tgtEl>
                                        <p:attrNameLst>
                                          <p:attrName>ppt_x</p:attrName>
                                        </p:attrNameLst>
                                      </p:cBhvr>
                                      <p:tavLst>
                                        <p:tav tm="0">
                                          <p:val>
                                            <p:strVal val="#ppt_x"/>
                                          </p:val>
                                        </p:tav>
                                        <p:tav tm="100000">
                                          <p:val>
                                            <p:strVal val="#ppt_x"/>
                                          </p:val>
                                        </p:tav>
                                      </p:tavLst>
                                    </p:anim>
                                    <p:anim calcmode="lin" valueType="num">
                                      <p:cBhvr>
                                        <p:cTn id="14" dur="1000" fill="hold"/>
                                        <p:tgtEl>
                                          <p:spTgt spid="513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250059" y="1340766"/>
            <a:ext cx="2497967"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2360578313"/>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6337"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783355822"/>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6338"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sp>
        <p:nvSpPr>
          <p:cNvPr id="9" name="TextBox 8"/>
          <p:cNvSpPr txBox="1"/>
          <p:nvPr/>
        </p:nvSpPr>
        <p:spPr>
          <a:xfrm>
            <a:off x="3131840" y="1340766"/>
            <a:ext cx="5688632" cy="1631216"/>
          </a:xfrm>
          <a:prstGeom prst="rect">
            <a:avLst/>
          </a:prstGeom>
          <a:solidFill>
            <a:srgbClr val="FFCCFF"/>
          </a:solidFill>
        </p:spPr>
        <p:txBody>
          <a:bodyPr wrap="square" rtlCol="0">
            <a:spAutoFit/>
          </a:bodyPr>
          <a:lstStyle/>
          <a:p>
            <a:pPr algn="just"/>
            <a:r>
              <a:rPr lang="en-US" sz="2500" b="1" u="sng" smtClean="0">
                <a:solidFill>
                  <a:srgbClr val="C00000"/>
                </a:solidFill>
                <a:latin typeface="Times New Roman" pitchFamily="18" charset="0"/>
                <a:cs typeface="Times New Roman" pitchFamily="18" charset="0"/>
              </a:rPr>
              <a:t>Bài toán 2:</a:t>
            </a:r>
            <a:r>
              <a:rPr lang="en-US" sz="2500" b="1" smtClean="0">
                <a:solidFill>
                  <a:srgbClr val="C00000"/>
                </a:solidFill>
                <a:latin typeface="Times New Roman" pitchFamily="18" charset="0"/>
                <a:cs typeface="Times New Roman" pitchFamily="18" charset="0"/>
              </a:rPr>
              <a:t> </a:t>
            </a:r>
            <a:r>
              <a:rPr lang="en-US" sz="2500" smtClean="0">
                <a:latin typeface="Times New Roman" pitchFamily="18" charset="0"/>
                <a:cs typeface="Times New Roman" pitchFamily="18" charset="0"/>
              </a:rPr>
              <a:t>Dựa vào định nghĩa tam giác đồng dạng để trả lời câu hỏi sau:</a:t>
            </a:r>
          </a:p>
          <a:p>
            <a:pPr algn="just"/>
            <a:r>
              <a:rPr lang="en-US" sz="2400" smtClean="0">
                <a:solidFill>
                  <a:srgbClr val="FF0000"/>
                </a:solidFill>
                <a:latin typeface="Times New Roman" pitchFamily="18" charset="0"/>
                <a:cs typeface="Times New Roman" pitchFamily="18" charset="0"/>
                <a:sym typeface="Symbol"/>
              </a:rPr>
              <a:t>2. Nếu</a:t>
            </a:r>
            <a:r>
              <a:rPr lang="en-US" sz="2400" smtClean="0">
                <a:solidFill>
                  <a:srgbClr val="FF0000"/>
                </a:solidFill>
                <a:latin typeface="Times New Roman" pitchFamily="18" charset="0"/>
                <a:cs typeface="Times New Roman" pitchFamily="18" charset="0"/>
              </a:rPr>
              <a:t> </a:t>
            </a:r>
            <a:r>
              <a:rPr lang="en-US" sz="2400">
                <a:solidFill>
                  <a:srgbClr val="FF0000"/>
                </a:solidFill>
                <a:latin typeface="Times New Roman" pitchFamily="18" charset="0"/>
                <a:cs typeface="Times New Roman" pitchFamily="18" charset="0"/>
                <a:sym typeface="Symbol"/>
              </a:rPr>
              <a:t>A’B’C’ </a:t>
            </a:r>
            <a:r>
              <a:rPr lang="en-US" sz="2400" b="1">
                <a:solidFill>
                  <a:srgbClr val="FF0000"/>
                </a:solidFill>
                <a:latin typeface="Times New Roman" pitchFamily="18" charset="0"/>
                <a:cs typeface="Times New Roman" pitchFamily="18" charset="0"/>
              </a:rPr>
              <a:t>∽ </a:t>
            </a:r>
            <a:r>
              <a:rPr lang="en-US" sz="2400">
                <a:solidFill>
                  <a:srgbClr val="FF0000"/>
                </a:solidFill>
                <a:latin typeface="Times New Roman" pitchFamily="18" charset="0"/>
                <a:cs typeface="Times New Roman" pitchFamily="18" charset="0"/>
                <a:sym typeface="Symbol"/>
              </a:rPr>
              <a:t></a:t>
            </a:r>
            <a:r>
              <a:rPr lang="en-US" sz="2400" smtClean="0">
                <a:solidFill>
                  <a:srgbClr val="FF0000"/>
                </a:solidFill>
                <a:latin typeface="Times New Roman" pitchFamily="18" charset="0"/>
                <a:cs typeface="Times New Roman" pitchFamily="18" charset="0"/>
                <a:sym typeface="Symbol"/>
              </a:rPr>
              <a:t>ABC theo tỉ số k (hình vẽ) </a:t>
            </a:r>
            <a:r>
              <a:rPr lang="en-US" sz="2400">
                <a:solidFill>
                  <a:srgbClr val="FF0000"/>
                </a:solidFill>
                <a:latin typeface="Times New Roman" pitchFamily="18" charset="0"/>
                <a:cs typeface="Times New Roman" pitchFamily="18" charset="0"/>
                <a:sym typeface="Symbol"/>
              </a:rPr>
              <a:t>thì ABC </a:t>
            </a:r>
            <a:r>
              <a:rPr lang="en-US" sz="2400" b="1">
                <a:solidFill>
                  <a:srgbClr val="FF0000"/>
                </a:solidFill>
                <a:latin typeface="Times New Roman" pitchFamily="18" charset="0"/>
                <a:cs typeface="Times New Roman" pitchFamily="18" charset="0"/>
              </a:rPr>
              <a:t>∽ </a:t>
            </a:r>
            <a:r>
              <a:rPr lang="en-US" sz="2400">
                <a:solidFill>
                  <a:srgbClr val="FF0000"/>
                </a:solidFill>
                <a:latin typeface="Times New Roman" pitchFamily="18" charset="0"/>
                <a:cs typeface="Times New Roman" pitchFamily="18" charset="0"/>
                <a:sym typeface="Symbol"/>
              </a:rPr>
              <a:t>A’B’C</a:t>
            </a:r>
            <a:r>
              <a:rPr lang="en-US" sz="2400" smtClean="0">
                <a:solidFill>
                  <a:srgbClr val="FF0000"/>
                </a:solidFill>
                <a:latin typeface="Times New Roman" pitchFamily="18" charset="0"/>
                <a:cs typeface="Times New Roman" pitchFamily="18" charset="0"/>
                <a:sym typeface="Symbol"/>
              </a:rPr>
              <a:t>’ theo tỉ số nào?</a:t>
            </a:r>
            <a:endParaRPr lang="en-US" sz="2500" smtClean="0">
              <a:solidFill>
                <a:srgbClr val="FF0000"/>
              </a:solidFill>
              <a:latin typeface="Times New Roman" pitchFamily="18" charset="0"/>
              <a:cs typeface="Times New Roman" pitchFamily="18" charset="0"/>
            </a:endParaRPr>
          </a:p>
        </p:txBody>
      </p:sp>
      <p:cxnSp>
        <p:nvCxnSpPr>
          <p:cNvPr id="14" name="Straight Connector 13"/>
          <p:cNvCxnSpPr/>
          <p:nvPr/>
        </p:nvCxnSpPr>
        <p:spPr>
          <a:xfrm>
            <a:off x="2939706" y="1484784"/>
            <a:ext cx="48117" cy="5112568"/>
          </a:xfrm>
          <a:prstGeom prst="line">
            <a:avLst/>
          </a:prstGeom>
          <a:ln/>
        </p:spPr>
        <p:style>
          <a:lnRef idx="1">
            <a:schemeClr val="dk1"/>
          </a:lnRef>
          <a:fillRef idx="0">
            <a:schemeClr val="dk1"/>
          </a:fillRef>
          <a:effectRef idx="0">
            <a:schemeClr val="dk1"/>
          </a:effectRef>
          <a:fontRef idx="minor">
            <a:schemeClr val="tx1"/>
          </a:fontRef>
        </p:style>
      </p:cxnSp>
      <p:grpSp>
        <p:nvGrpSpPr>
          <p:cNvPr id="2" name="Group 1"/>
          <p:cNvGrpSpPr/>
          <p:nvPr/>
        </p:nvGrpSpPr>
        <p:grpSpPr>
          <a:xfrm>
            <a:off x="5976155" y="3068959"/>
            <a:ext cx="3030641" cy="3474347"/>
            <a:chOff x="5593097" y="3007073"/>
            <a:chExt cx="3413700" cy="3536234"/>
          </a:xfrm>
        </p:grpSpPr>
        <p:pic>
          <p:nvPicPr>
            <p:cNvPr id="6168"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3097" y="4489536"/>
              <a:ext cx="3413700" cy="2053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9"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44208" y="3007073"/>
              <a:ext cx="2562589" cy="1452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Rectangle 7"/>
          <p:cNvSpPr/>
          <p:nvPr/>
        </p:nvSpPr>
        <p:spPr>
          <a:xfrm>
            <a:off x="2915500" y="3091121"/>
            <a:ext cx="4032447" cy="1446550"/>
          </a:xfrm>
          <a:prstGeom prst="rect">
            <a:avLst/>
          </a:prstGeom>
        </p:spPr>
        <p:txBody>
          <a:bodyPr wrap="square">
            <a:spAutoFit/>
          </a:bodyPr>
          <a:lstStyle/>
          <a:p>
            <a:r>
              <a:rPr lang="en-US" sz="2200">
                <a:latin typeface="Times New Roman" pitchFamily="18" charset="0"/>
                <a:cs typeface="Times New Roman" pitchFamily="18" charset="0"/>
                <a:sym typeface="Symbol"/>
              </a:rPr>
              <a:t>A’B’C’ </a:t>
            </a:r>
            <a:r>
              <a:rPr lang="en-US" sz="2200" b="1">
                <a:latin typeface="Times New Roman" pitchFamily="18" charset="0"/>
                <a:cs typeface="Times New Roman" pitchFamily="18" charset="0"/>
              </a:rPr>
              <a:t>∽ </a:t>
            </a:r>
            <a:r>
              <a:rPr lang="en-US" sz="2200">
                <a:latin typeface="Times New Roman" pitchFamily="18" charset="0"/>
                <a:cs typeface="Times New Roman" pitchFamily="18" charset="0"/>
                <a:sym typeface="Symbol"/>
              </a:rPr>
              <a:t>ABC theo tỉ số </a:t>
            </a:r>
            <a:r>
              <a:rPr lang="en-US" sz="2200" smtClean="0">
                <a:latin typeface="Times New Roman" pitchFamily="18" charset="0"/>
                <a:cs typeface="Times New Roman" pitchFamily="18" charset="0"/>
                <a:sym typeface="Symbol"/>
              </a:rPr>
              <a:t>k = </a:t>
            </a:r>
          </a:p>
          <a:p>
            <a:r>
              <a:rPr lang="en-US" sz="2200" smtClean="0">
                <a:latin typeface="Times New Roman" pitchFamily="18" charset="0"/>
                <a:cs typeface="Times New Roman" pitchFamily="18" charset="0"/>
                <a:sym typeface="Symbol"/>
              </a:rPr>
              <a:t>Xét </a:t>
            </a:r>
            <a:r>
              <a:rPr lang="en-US" sz="2200">
                <a:latin typeface="Times New Roman" pitchFamily="18" charset="0"/>
                <a:cs typeface="Times New Roman" pitchFamily="18" charset="0"/>
                <a:sym typeface="Symbol"/>
              </a:rPr>
              <a:t></a:t>
            </a:r>
            <a:r>
              <a:rPr lang="en-US" sz="2200" smtClean="0">
                <a:latin typeface="Times New Roman" pitchFamily="18" charset="0"/>
                <a:cs typeface="Times New Roman" pitchFamily="18" charset="0"/>
                <a:sym typeface="Symbol"/>
              </a:rPr>
              <a:t>ABC và</a:t>
            </a:r>
            <a:r>
              <a:rPr lang="en-US" sz="2200" b="1" smtClean="0">
                <a:latin typeface="Times New Roman" pitchFamily="18" charset="0"/>
                <a:cs typeface="Times New Roman" pitchFamily="18" charset="0"/>
              </a:rPr>
              <a:t> </a:t>
            </a:r>
            <a:r>
              <a:rPr lang="en-US" sz="2200">
                <a:latin typeface="Times New Roman" pitchFamily="18" charset="0"/>
                <a:cs typeface="Times New Roman" pitchFamily="18" charset="0"/>
                <a:sym typeface="Symbol"/>
              </a:rPr>
              <a:t></a:t>
            </a:r>
            <a:r>
              <a:rPr lang="en-US" sz="2200" smtClean="0">
                <a:latin typeface="Times New Roman" pitchFamily="18" charset="0"/>
                <a:cs typeface="Times New Roman" pitchFamily="18" charset="0"/>
                <a:sym typeface="Symbol"/>
              </a:rPr>
              <a:t>A’B’C’ có:</a:t>
            </a:r>
            <a:endParaRPr lang="en-US" sz="2200">
              <a:latin typeface="Times New Roman" pitchFamily="18" charset="0"/>
              <a:cs typeface="Times New Roman" pitchFamily="18" charset="0"/>
              <a:sym typeface="Symbol"/>
            </a:endParaRPr>
          </a:p>
          <a:p>
            <a:endParaRPr lang="en-US" sz="2200" smtClean="0">
              <a:latin typeface="Times New Roman" pitchFamily="18" charset="0"/>
              <a:cs typeface="Times New Roman" pitchFamily="18" charset="0"/>
              <a:sym typeface="Symbol"/>
            </a:endParaRPr>
          </a:p>
          <a:p>
            <a:r>
              <a:rPr lang="en-US" sz="2200" smtClean="0">
                <a:latin typeface="Times New Roman" pitchFamily="18" charset="0"/>
                <a:cs typeface="Times New Roman" pitchFamily="18" charset="0"/>
                <a:sym typeface="Symbol"/>
              </a:rPr>
              <a:t>và</a:t>
            </a:r>
          </a:p>
        </p:txBody>
      </p:sp>
      <p:graphicFrame>
        <p:nvGraphicFramePr>
          <p:cNvPr id="15" name="Object 14"/>
          <p:cNvGraphicFramePr>
            <a:graphicFrameLocks noChangeAspect="1"/>
          </p:cNvGraphicFramePr>
          <p:nvPr>
            <p:extLst>
              <p:ext uri="{D42A27DB-BD31-4B8C-83A1-F6EECF244321}">
                <p14:modId xmlns:p14="http://schemas.microsoft.com/office/powerpoint/2010/main" val="3570393011"/>
              </p:ext>
            </p:extLst>
          </p:nvPr>
        </p:nvGraphicFramePr>
        <p:xfrm>
          <a:off x="6587744" y="2938121"/>
          <a:ext cx="288033" cy="746337"/>
        </p:xfrm>
        <a:graphic>
          <a:graphicData uri="http://schemas.openxmlformats.org/presentationml/2006/ole">
            <mc:AlternateContent xmlns:mc="http://schemas.openxmlformats.org/markup-compatibility/2006">
              <mc:Choice xmlns:v="urn:schemas-microsoft-com:vml" Requires="v">
                <p:oleObj spid="_x0000_s6339" name="Equation" r:id="rId9" imgW="152280" imgH="393480" progId="Equation.DSMT4">
                  <p:embed/>
                </p:oleObj>
              </mc:Choice>
              <mc:Fallback>
                <p:oleObj name="Equation" r:id="rId9" imgW="152280" imgH="393480" progId="Equation.DSMT4">
                  <p:embed/>
                  <p:pic>
                    <p:nvPicPr>
                      <p:cNvPr id="0" name=""/>
                      <p:cNvPicPr/>
                      <p:nvPr/>
                    </p:nvPicPr>
                    <p:blipFill>
                      <a:blip r:embed="rId10"/>
                      <a:stretch>
                        <a:fillRect/>
                      </a:stretch>
                    </p:blipFill>
                    <p:spPr>
                      <a:xfrm>
                        <a:off x="6587744" y="2938121"/>
                        <a:ext cx="288033" cy="746337"/>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959112109"/>
              </p:ext>
            </p:extLst>
          </p:nvPr>
        </p:nvGraphicFramePr>
        <p:xfrm>
          <a:off x="3347547" y="3785052"/>
          <a:ext cx="2628608" cy="466763"/>
        </p:xfrm>
        <a:graphic>
          <a:graphicData uri="http://schemas.openxmlformats.org/presentationml/2006/ole">
            <mc:AlternateContent xmlns:mc="http://schemas.openxmlformats.org/markup-compatibility/2006">
              <mc:Choice xmlns:v="urn:schemas-microsoft-com:vml" Requires="v">
                <p:oleObj spid="_x0000_s6340" name="Equation" r:id="rId11" imgW="1358640" imgH="241200" progId="Equation.DSMT4">
                  <p:embed/>
                </p:oleObj>
              </mc:Choice>
              <mc:Fallback>
                <p:oleObj name="Equation" r:id="rId11" imgW="1358640" imgH="241200" progId="Equation.DSMT4">
                  <p:embed/>
                  <p:pic>
                    <p:nvPicPr>
                      <p:cNvPr id="0" name=""/>
                      <p:cNvPicPr/>
                      <p:nvPr/>
                    </p:nvPicPr>
                    <p:blipFill>
                      <a:blip r:embed="rId12"/>
                      <a:stretch>
                        <a:fillRect/>
                      </a:stretch>
                    </p:blipFill>
                    <p:spPr>
                      <a:xfrm>
                        <a:off x="3347547" y="3785052"/>
                        <a:ext cx="2628608" cy="466763"/>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68557731"/>
              </p:ext>
            </p:extLst>
          </p:nvPr>
        </p:nvGraphicFramePr>
        <p:xfrm>
          <a:off x="3472667" y="4159052"/>
          <a:ext cx="2503488" cy="757238"/>
        </p:xfrm>
        <a:graphic>
          <a:graphicData uri="http://schemas.openxmlformats.org/presentationml/2006/ole">
            <mc:AlternateContent xmlns:mc="http://schemas.openxmlformats.org/markup-compatibility/2006">
              <mc:Choice xmlns:v="urn:schemas-microsoft-com:vml" Requires="v">
                <p:oleObj spid="_x0000_s6341" name="Equation" r:id="rId13" imgW="1739880" imgH="431640" progId="Equation.DSMT4">
                  <p:embed/>
                </p:oleObj>
              </mc:Choice>
              <mc:Fallback>
                <p:oleObj name="Equation" r:id="rId13" imgW="1739880" imgH="431640" progId="Equation.DSMT4">
                  <p:embed/>
                  <p:pic>
                    <p:nvPicPr>
                      <p:cNvPr id="0" name=""/>
                      <p:cNvPicPr/>
                      <p:nvPr/>
                    </p:nvPicPr>
                    <p:blipFill>
                      <a:blip r:embed="rId14"/>
                      <a:stretch>
                        <a:fillRect/>
                      </a:stretch>
                    </p:blipFill>
                    <p:spPr>
                      <a:xfrm>
                        <a:off x="3472667" y="4159052"/>
                        <a:ext cx="2503488" cy="757238"/>
                      </a:xfrm>
                      <a:prstGeom prst="rect">
                        <a:avLst/>
                      </a:prstGeom>
                    </p:spPr>
                  </p:pic>
                </p:oleObj>
              </mc:Fallback>
            </mc:AlternateContent>
          </a:graphicData>
        </a:graphic>
      </p:graphicFrame>
      <p:sp>
        <p:nvSpPr>
          <p:cNvPr id="10" name="Rectangle 9"/>
          <p:cNvSpPr/>
          <p:nvPr/>
        </p:nvSpPr>
        <p:spPr>
          <a:xfrm>
            <a:off x="3131841" y="4929336"/>
            <a:ext cx="3528392" cy="1107996"/>
          </a:xfrm>
          <a:prstGeom prst="rect">
            <a:avLst/>
          </a:prstGeom>
        </p:spPr>
        <p:txBody>
          <a:bodyPr wrap="square">
            <a:spAutoFit/>
          </a:bodyPr>
          <a:lstStyle/>
          <a:p>
            <a:r>
              <a:rPr lang="en-US" sz="2200" smtClean="0">
                <a:latin typeface="Times New Roman" pitchFamily="18" charset="0"/>
                <a:cs typeface="Times New Roman" pitchFamily="18" charset="0"/>
                <a:sym typeface="Symbol"/>
              </a:rPr>
              <a:t>Do đó ABC </a:t>
            </a:r>
            <a:r>
              <a:rPr lang="en-US" sz="2200" b="1" smtClean="0">
                <a:latin typeface="Times New Roman" pitchFamily="18" charset="0"/>
                <a:cs typeface="Times New Roman" pitchFamily="18" charset="0"/>
              </a:rPr>
              <a:t>∽ </a:t>
            </a:r>
            <a:r>
              <a:rPr lang="en-US" sz="2200">
                <a:latin typeface="Times New Roman" pitchFamily="18" charset="0"/>
                <a:cs typeface="Times New Roman" pitchFamily="18" charset="0"/>
                <a:sym typeface="Symbol"/>
              </a:rPr>
              <a:t>A’B’C’ theo tỉ số k = </a:t>
            </a:r>
          </a:p>
          <a:p>
            <a:endParaRPr lang="en-US" sz="2200"/>
          </a:p>
        </p:txBody>
      </p:sp>
      <p:graphicFrame>
        <p:nvGraphicFramePr>
          <p:cNvPr id="11" name="Object 10"/>
          <p:cNvGraphicFramePr>
            <a:graphicFrameLocks noChangeAspect="1"/>
          </p:cNvGraphicFramePr>
          <p:nvPr>
            <p:extLst>
              <p:ext uri="{D42A27DB-BD31-4B8C-83A1-F6EECF244321}">
                <p14:modId xmlns:p14="http://schemas.microsoft.com/office/powerpoint/2010/main" val="3235955285"/>
              </p:ext>
            </p:extLst>
          </p:nvPr>
        </p:nvGraphicFramePr>
        <p:xfrm>
          <a:off x="4788054" y="5161329"/>
          <a:ext cx="288002" cy="747849"/>
        </p:xfrm>
        <a:graphic>
          <a:graphicData uri="http://schemas.openxmlformats.org/presentationml/2006/ole">
            <mc:AlternateContent xmlns:mc="http://schemas.openxmlformats.org/markup-compatibility/2006">
              <mc:Choice xmlns:v="urn:schemas-microsoft-com:vml" Requires="v">
                <p:oleObj spid="_x0000_s6342" name="Equation" r:id="rId15" imgW="152280" imgH="393480" progId="Equation.DSMT4">
                  <p:embed/>
                </p:oleObj>
              </mc:Choice>
              <mc:Fallback>
                <p:oleObj name="Equation" r:id="rId15" imgW="152280" imgH="393480" progId="Equation.DSMT4">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88054" y="5161329"/>
                        <a:ext cx="288002" cy="747849"/>
                      </a:xfrm>
                      <a:prstGeom prst="rect">
                        <a:avLst/>
                      </a:prstGeom>
                      <a:noFill/>
                      <a:ln>
                        <a:noFill/>
                      </a:ln>
                    </p:spPr>
                  </p:pic>
                </p:oleObj>
              </mc:Fallback>
            </mc:AlternateContent>
          </a:graphicData>
        </a:graphic>
      </p:graphicFrame>
      <p:grpSp>
        <p:nvGrpSpPr>
          <p:cNvPr id="19" name="Group 18"/>
          <p:cNvGrpSpPr/>
          <p:nvPr/>
        </p:nvGrpSpPr>
        <p:grpSpPr>
          <a:xfrm>
            <a:off x="611559" y="5733256"/>
            <a:ext cx="5364595" cy="1040671"/>
            <a:chOff x="611559" y="5733256"/>
            <a:chExt cx="5364595" cy="1040671"/>
          </a:xfrm>
        </p:grpSpPr>
        <p:sp>
          <p:nvSpPr>
            <p:cNvPr id="12" name="Double Wave 11"/>
            <p:cNvSpPr/>
            <p:nvPr/>
          </p:nvSpPr>
          <p:spPr>
            <a:xfrm>
              <a:off x="611559" y="5733256"/>
              <a:ext cx="5364595" cy="1008112"/>
            </a:xfrm>
            <a:prstGeom prst="doubleWave">
              <a:avLst/>
            </a:prstGeom>
            <a:solidFill>
              <a:srgbClr val="FADF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u="sng" smtClean="0">
                  <a:solidFill>
                    <a:schemeClr val="tx1"/>
                  </a:solidFill>
                  <a:latin typeface="Times New Roman" pitchFamily="18" charset="0"/>
                  <a:cs typeface="Times New Roman" pitchFamily="18" charset="0"/>
                </a:rPr>
                <a:t>Chú ý: </a:t>
              </a:r>
              <a:r>
                <a:rPr lang="en-US" sz="2400" smtClean="0">
                  <a:solidFill>
                    <a:schemeClr val="tx1"/>
                  </a:solidFill>
                  <a:latin typeface="Times New Roman" pitchFamily="18" charset="0"/>
                  <a:cs typeface="Times New Roman" pitchFamily="18" charset="0"/>
                </a:rPr>
                <a:t>Nếu </a:t>
              </a:r>
              <a:r>
                <a:rPr lang="en-US" sz="2400">
                  <a:solidFill>
                    <a:schemeClr val="tx1"/>
                  </a:solidFill>
                  <a:latin typeface="Times New Roman" pitchFamily="18" charset="0"/>
                  <a:cs typeface="Times New Roman" pitchFamily="18" charset="0"/>
                  <a:sym typeface="Symbol"/>
                </a:rPr>
                <a:t>A’B’C’ </a:t>
              </a:r>
              <a:r>
                <a:rPr lang="en-US" sz="2400" b="1">
                  <a:solidFill>
                    <a:schemeClr val="tx1"/>
                  </a:solidFill>
                  <a:latin typeface="Times New Roman" pitchFamily="18" charset="0"/>
                  <a:cs typeface="Times New Roman" pitchFamily="18" charset="0"/>
                </a:rPr>
                <a:t>∽ </a:t>
              </a:r>
              <a:r>
                <a:rPr lang="en-US" sz="2400">
                  <a:solidFill>
                    <a:schemeClr val="tx1"/>
                  </a:solidFill>
                  <a:latin typeface="Times New Roman" pitchFamily="18" charset="0"/>
                  <a:cs typeface="Times New Roman" pitchFamily="18" charset="0"/>
                  <a:sym typeface="Symbol"/>
                </a:rPr>
                <a:t></a:t>
              </a:r>
              <a:r>
                <a:rPr lang="en-US" sz="2400" smtClean="0">
                  <a:solidFill>
                    <a:schemeClr val="tx1"/>
                  </a:solidFill>
                  <a:latin typeface="Times New Roman" pitchFamily="18" charset="0"/>
                  <a:cs typeface="Times New Roman" pitchFamily="18" charset="0"/>
                  <a:sym typeface="Symbol"/>
                </a:rPr>
                <a:t>ABC theo tỉ số k </a:t>
              </a:r>
              <a:r>
                <a:rPr lang="en-US" sz="2400">
                  <a:solidFill>
                    <a:schemeClr val="tx1"/>
                  </a:solidFill>
                  <a:latin typeface="Times New Roman" pitchFamily="18" charset="0"/>
                  <a:cs typeface="Times New Roman" pitchFamily="18" charset="0"/>
                  <a:sym typeface="Symbol"/>
                </a:rPr>
                <a:t>thì ABC </a:t>
              </a:r>
              <a:r>
                <a:rPr lang="en-US" sz="2400" b="1">
                  <a:solidFill>
                    <a:schemeClr val="tx1"/>
                  </a:solidFill>
                  <a:latin typeface="Times New Roman" pitchFamily="18" charset="0"/>
                  <a:cs typeface="Times New Roman" pitchFamily="18" charset="0"/>
                </a:rPr>
                <a:t>∽ </a:t>
              </a:r>
              <a:r>
                <a:rPr lang="en-US" sz="2400">
                  <a:solidFill>
                    <a:schemeClr val="tx1"/>
                  </a:solidFill>
                  <a:latin typeface="Times New Roman" pitchFamily="18" charset="0"/>
                  <a:cs typeface="Times New Roman" pitchFamily="18" charset="0"/>
                  <a:sym typeface="Symbol"/>
                </a:rPr>
                <a:t>A’B’C’</a:t>
              </a:r>
              <a:r>
                <a:rPr lang="en-US" sz="2400" smtClean="0">
                  <a:solidFill>
                    <a:schemeClr val="tx1"/>
                  </a:solidFill>
                  <a:latin typeface="Times New Roman" pitchFamily="18" charset="0"/>
                  <a:cs typeface="Times New Roman" pitchFamily="18" charset="0"/>
                </a:rPr>
                <a:t> theo tỉ số </a:t>
              </a:r>
              <a:endParaRPr lang="en-US" sz="2400">
                <a:solidFill>
                  <a:schemeClr val="tx1"/>
                </a:solidFill>
                <a:latin typeface="Times New Roman" pitchFamily="18" charset="0"/>
                <a:cs typeface="Times New Roman" pitchFamily="18"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2305280589"/>
                </p:ext>
              </p:extLst>
            </p:nvPr>
          </p:nvGraphicFramePr>
          <p:xfrm>
            <a:off x="5292080" y="6094871"/>
            <a:ext cx="261509" cy="679056"/>
          </p:xfrm>
          <a:graphic>
            <a:graphicData uri="http://schemas.openxmlformats.org/presentationml/2006/ole">
              <mc:AlternateContent xmlns:mc="http://schemas.openxmlformats.org/markup-compatibility/2006">
                <mc:Choice xmlns:v="urn:schemas-microsoft-com:vml" Requires="v">
                  <p:oleObj spid="_x0000_s6343" name="Equation" r:id="rId17" imgW="152280" imgH="393480" progId="Equation.DSMT4">
                    <p:embed/>
                  </p:oleObj>
                </mc:Choice>
                <mc:Fallback>
                  <p:oleObj name="Equation" r:id="rId17" imgW="152280" imgH="393480" progId="Equation.DSMT4">
                    <p:embed/>
                    <p:pic>
                      <p:nvPicPr>
                        <p:cNvPr id="0" name="Object 14"/>
                        <p:cNvPicPr>
                          <a:picLocks noChangeAspect="1" noChangeArrowheads="1"/>
                        </p:cNvPicPr>
                        <p:nvPr/>
                      </p:nvPicPr>
                      <p:blipFill>
                        <a:blip r:embed="rId18"/>
                        <a:srcRect/>
                        <a:stretch>
                          <a:fillRect/>
                        </a:stretch>
                      </p:blipFill>
                      <p:spPr bwMode="auto">
                        <a:xfrm>
                          <a:off x="5292080" y="6094871"/>
                          <a:ext cx="261509" cy="679056"/>
                        </a:xfrm>
                        <a:prstGeom prst="rect">
                          <a:avLst/>
                        </a:prstGeom>
                        <a:noFill/>
                        <a:ln>
                          <a:noFill/>
                        </a:ln>
                      </p:spPr>
                    </p:pic>
                  </p:oleObj>
                </mc:Fallback>
              </mc:AlternateContent>
            </a:graphicData>
          </a:graphic>
        </p:graphicFrame>
      </p:grpSp>
    </p:spTree>
    <p:extLst>
      <p:ext uri="{BB962C8B-B14F-4D97-AF65-F5344CB8AC3E}">
        <p14:creationId xmlns:p14="http://schemas.microsoft.com/office/powerpoint/2010/main" val="217159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Effect transition="in" filter="fade">
                                      <p:cBhvr>
                                        <p:cTn id="47" dur="500"/>
                                        <p:tgtEl>
                                          <p:spTgt spid="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250059" y="1340766"/>
            <a:ext cx="2497967"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3580019338"/>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11310"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192573176"/>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11311"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cxnSp>
        <p:nvCxnSpPr>
          <p:cNvPr id="14" name="Straight Connector 13"/>
          <p:cNvCxnSpPr/>
          <p:nvPr/>
        </p:nvCxnSpPr>
        <p:spPr>
          <a:xfrm>
            <a:off x="2939706" y="1484784"/>
            <a:ext cx="48117" cy="5112568"/>
          </a:xfrm>
          <a:prstGeom prst="line">
            <a:avLst/>
          </a:prstGeom>
          <a:ln/>
        </p:spPr>
        <p:style>
          <a:lnRef idx="1">
            <a:schemeClr val="dk1"/>
          </a:lnRef>
          <a:fillRef idx="0">
            <a:schemeClr val="dk1"/>
          </a:fillRef>
          <a:effectRef idx="0">
            <a:schemeClr val="dk1"/>
          </a:effectRef>
          <a:fontRef idx="minor">
            <a:schemeClr val="tx1"/>
          </a:fontRef>
        </p:style>
      </p:cxnSp>
      <p:sp>
        <p:nvSpPr>
          <p:cNvPr id="2" name="Rectangle 1"/>
          <p:cNvSpPr/>
          <p:nvPr/>
        </p:nvSpPr>
        <p:spPr>
          <a:xfrm>
            <a:off x="3203848" y="1484783"/>
            <a:ext cx="5616624" cy="3862596"/>
          </a:xfrm>
          <a:prstGeom prst="rect">
            <a:avLst/>
          </a:prstGeom>
        </p:spPr>
        <p:txBody>
          <a:bodyPr wrap="square">
            <a:spAutoFit/>
          </a:bodyPr>
          <a:lstStyle/>
          <a:p>
            <a:pPr lvl="0" algn="just">
              <a:spcBef>
                <a:spcPts val="580"/>
              </a:spcBef>
              <a:buClr>
                <a:srgbClr val="D34817"/>
              </a:buClr>
              <a:buSzPct val="85000"/>
            </a:pPr>
            <a:r>
              <a:rPr lang="en-US" sz="2500" b="1">
                <a:solidFill>
                  <a:prstClr val="black"/>
                </a:solidFill>
                <a:latin typeface="Times New Roman" pitchFamily="18" charset="0"/>
                <a:cs typeface="Times New Roman" pitchFamily="18" charset="0"/>
              </a:rPr>
              <a:t>b) Tính chất: </a:t>
            </a:r>
            <a:r>
              <a:rPr lang="en-US" sz="2500">
                <a:solidFill>
                  <a:prstClr val="black"/>
                </a:solidFill>
                <a:latin typeface="Times New Roman" pitchFamily="18" charset="0"/>
                <a:cs typeface="Times New Roman" pitchFamily="18" charset="0"/>
              </a:rPr>
              <a:t>(3 tính chất)</a:t>
            </a:r>
          </a:p>
          <a:p>
            <a:pPr lvl="0" algn="just">
              <a:spcBef>
                <a:spcPts val="580"/>
              </a:spcBef>
              <a:buClr>
                <a:srgbClr val="D34817"/>
              </a:buClr>
              <a:buSzPct val="85000"/>
            </a:pPr>
            <a:r>
              <a:rPr lang="en-US" sz="2500" i="1">
                <a:solidFill>
                  <a:srgbClr val="C00000"/>
                </a:solidFill>
                <a:latin typeface="Times New Roman" pitchFamily="18" charset="0"/>
                <a:cs typeface="Times New Roman" pitchFamily="18" charset="0"/>
              </a:rPr>
              <a:t>Tính chất 1. </a:t>
            </a:r>
            <a:r>
              <a:rPr lang="en-US" sz="2500">
                <a:solidFill>
                  <a:prstClr val="black"/>
                </a:solidFill>
                <a:latin typeface="Times New Roman" pitchFamily="18" charset="0"/>
                <a:cs typeface="Times New Roman" pitchFamily="18" charset="0"/>
              </a:rPr>
              <a:t>Mỗi tam giác đồng dạng với chính nó.</a:t>
            </a:r>
          </a:p>
          <a:p>
            <a:pPr lvl="0" algn="just">
              <a:spcBef>
                <a:spcPts val="580"/>
              </a:spcBef>
              <a:buClr>
                <a:srgbClr val="D34817"/>
              </a:buClr>
              <a:buSzPct val="85000"/>
            </a:pPr>
            <a:r>
              <a:rPr lang="en-US" sz="2500" i="1">
                <a:solidFill>
                  <a:srgbClr val="C00000"/>
                </a:solidFill>
                <a:latin typeface="Times New Roman" pitchFamily="18" charset="0"/>
                <a:cs typeface="Times New Roman" pitchFamily="18" charset="0"/>
              </a:rPr>
              <a:t>Tính chất 2.</a:t>
            </a:r>
            <a:r>
              <a:rPr lang="en-US" sz="2500">
                <a:solidFill>
                  <a:srgbClr val="C00000"/>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rPr>
              <a:t>Nếu </a:t>
            </a:r>
            <a:r>
              <a:rPr lang="en-US" sz="2500">
                <a:solidFill>
                  <a:prstClr val="black"/>
                </a:solidFill>
                <a:latin typeface="Times New Roman" pitchFamily="18" charset="0"/>
                <a:cs typeface="Times New Roman" pitchFamily="18" charset="0"/>
                <a:sym typeface="Symbol"/>
              </a:rPr>
              <a:t>A’B’C’ </a:t>
            </a:r>
            <a:r>
              <a:rPr lang="en-US" sz="2500" b="1">
                <a:solidFill>
                  <a:prstClr val="black"/>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sym typeface="Symbol"/>
              </a:rPr>
              <a:t>ABC thì ABC </a:t>
            </a:r>
            <a:r>
              <a:rPr lang="en-US" sz="2500" b="1">
                <a:solidFill>
                  <a:prstClr val="black"/>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sym typeface="Symbol"/>
              </a:rPr>
              <a:t>A’B’C’.</a:t>
            </a:r>
          </a:p>
          <a:p>
            <a:pPr lvl="0" algn="just">
              <a:spcBef>
                <a:spcPts val="580"/>
              </a:spcBef>
              <a:buClr>
                <a:srgbClr val="D34817"/>
              </a:buClr>
              <a:buSzPct val="85000"/>
            </a:pPr>
            <a:r>
              <a:rPr lang="en-US" sz="2500">
                <a:solidFill>
                  <a:prstClr val="black"/>
                </a:solidFill>
                <a:latin typeface="Times New Roman" pitchFamily="18" charset="0"/>
                <a:cs typeface="Times New Roman" pitchFamily="18" charset="0"/>
                <a:sym typeface="Symbol"/>
              </a:rPr>
              <a:t>(ta nói hai tam giác A’B’C’ và ABC </a:t>
            </a:r>
            <a:r>
              <a:rPr lang="en-US" sz="2500" i="1">
                <a:solidFill>
                  <a:prstClr val="black"/>
                </a:solidFill>
                <a:latin typeface="Times New Roman" pitchFamily="18" charset="0"/>
                <a:cs typeface="Times New Roman" pitchFamily="18" charset="0"/>
                <a:sym typeface="Symbol"/>
              </a:rPr>
              <a:t>đồng dạng với nhau</a:t>
            </a:r>
            <a:r>
              <a:rPr lang="en-US" sz="2500">
                <a:solidFill>
                  <a:prstClr val="black"/>
                </a:solidFill>
                <a:latin typeface="Times New Roman" pitchFamily="18" charset="0"/>
                <a:cs typeface="Times New Roman" pitchFamily="18" charset="0"/>
                <a:sym typeface="Symbol"/>
              </a:rPr>
              <a:t>)</a:t>
            </a:r>
          </a:p>
          <a:p>
            <a:pPr lvl="0" algn="just">
              <a:spcBef>
                <a:spcPts val="580"/>
              </a:spcBef>
              <a:buClr>
                <a:srgbClr val="D34817"/>
              </a:buClr>
              <a:buSzPct val="85000"/>
            </a:pPr>
            <a:r>
              <a:rPr lang="en-US" sz="2500" i="1">
                <a:solidFill>
                  <a:srgbClr val="C00000"/>
                </a:solidFill>
                <a:latin typeface="Times New Roman" pitchFamily="18" charset="0"/>
                <a:cs typeface="Times New Roman" pitchFamily="18" charset="0"/>
              </a:rPr>
              <a:t>Tính chất 3.</a:t>
            </a:r>
            <a:r>
              <a:rPr lang="en-US" sz="2500">
                <a:solidFill>
                  <a:srgbClr val="C00000"/>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rPr>
              <a:t>Nếu </a:t>
            </a:r>
            <a:r>
              <a:rPr lang="en-US" sz="2500">
                <a:solidFill>
                  <a:prstClr val="black"/>
                </a:solidFill>
                <a:latin typeface="Times New Roman" pitchFamily="18" charset="0"/>
                <a:cs typeface="Times New Roman" pitchFamily="18" charset="0"/>
                <a:sym typeface="Symbol"/>
              </a:rPr>
              <a:t>A’B’C’ </a:t>
            </a:r>
            <a:r>
              <a:rPr lang="en-US" sz="2500" b="1">
                <a:solidFill>
                  <a:prstClr val="black"/>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sym typeface="Symbol"/>
              </a:rPr>
              <a:t>MNP và MNP </a:t>
            </a:r>
            <a:r>
              <a:rPr lang="en-US" sz="2500" b="1">
                <a:solidFill>
                  <a:prstClr val="black"/>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sym typeface="Symbol"/>
              </a:rPr>
              <a:t>ABC thì A’B’C’ </a:t>
            </a:r>
            <a:r>
              <a:rPr lang="en-US" sz="2500" b="1">
                <a:solidFill>
                  <a:prstClr val="black"/>
                </a:solidFill>
                <a:latin typeface="Times New Roman" pitchFamily="18" charset="0"/>
                <a:cs typeface="Times New Roman" pitchFamily="18" charset="0"/>
              </a:rPr>
              <a:t>∽ </a:t>
            </a:r>
            <a:r>
              <a:rPr lang="en-US" sz="2500">
                <a:solidFill>
                  <a:prstClr val="black"/>
                </a:solidFill>
                <a:latin typeface="Times New Roman" pitchFamily="18" charset="0"/>
                <a:cs typeface="Times New Roman" pitchFamily="18" charset="0"/>
                <a:sym typeface="Symbol"/>
              </a:rPr>
              <a:t>ABC.</a:t>
            </a:r>
          </a:p>
        </p:txBody>
      </p:sp>
    </p:spTree>
    <p:extLst>
      <p:ext uri="{BB962C8B-B14F-4D97-AF65-F5344CB8AC3E}">
        <p14:creationId xmlns:p14="http://schemas.microsoft.com/office/powerpoint/2010/main" val="226246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0312" y="836712"/>
            <a:ext cx="4793736" cy="432048"/>
          </a:xfrm>
        </p:spPr>
        <p:txBody>
          <a:bodyPr>
            <a:noAutofit/>
          </a:bodyPr>
          <a:lstStyle/>
          <a:p>
            <a:pPr marL="0" indent="0" algn="just">
              <a:buNone/>
            </a:pPr>
            <a:r>
              <a:rPr lang="en-US" sz="2500" b="1" smtClean="0">
                <a:latin typeface="Times New Roman" pitchFamily="18" charset="0"/>
                <a:cs typeface="Times New Roman" pitchFamily="18" charset="0"/>
              </a:rPr>
              <a:t>1. Hai tam giác đồng dạng</a:t>
            </a:r>
          </a:p>
        </p:txBody>
      </p:sp>
      <p:sp>
        <p:nvSpPr>
          <p:cNvPr id="5" name="Rectangle 4"/>
          <p:cNvSpPr/>
          <p:nvPr/>
        </p:nvSpPr>
        <p:spPr>
          <a:xfrm>
            <a:off x="541897" y="116632"/>
            <a:ext cx="8060219"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Bài 4: Khái niệm hai tam giác đồng dạng</a:t>
            </a:r>
            <a:endParaRPr lang="en-US" sz="32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7" name="Group 6"/>
          <p:cNvGrpSpPr/>
          <p:nvPr/>
        </p:nvGrpSpPr>
        <p:grpSpPr>
          <a:xfrm>
            <a:off x="107504" y="1340766"/>
            <a:ext cx="2640522" cy="2283757"/>
            <a:chOff x="251519" y="1340766"/>
            <a:chExt cx="3384378" cy="1274758"/>
          </a:xfrm>
        </p:grpSpPr>
        <p:graphicFrame>
          <p:nvGraphicFramePr>
            <p:cNvPr id="13" name="Object 12"/>
            <p:cNvGraphicFramePr>
              <a:graphicFrameLocks noChangeAspect="1"/>
            </p:cNvGraphicFramePr>
            <p:nvPr>
              <p:extLst>
                <p:ext uri="{D42A27DB-BD31-4B8C-83A1-F6EECF244321}">
                  <p14:modId xmlns:p14="http://schemas.microsoft.com/office/powerpoint/2010/main" val="2126963432"/>
                </p:ext>
              </p:extLst>
            </p:nvPr>
          </p:nvGraphicFramePr>
          <p:xfrm>
            <a:off x="838860" y="2230637"/>
            <a:ext cx="2623069" cy="384887"/>
          </p:xfrm>
          <a:graphic>
            <a:graphicData uri="http://schemas.openxmlformats.org/presentationml/2006/ole">
              <mc:AlternateContent xmlns:mc="http://schemas.openxmlformats.org/markup-compatibility/2006">
                <mc:Choice xmlns:v="urn:schemas-microsoft-com:vml" Requires="v">
                  <p:oleObj spid="_x0000_s8296" name="Equation" r:id="rId3" imgW="1346040" imgH="393480" progId="Equation.DSMT4">
                    <p:embed/>
                  </p:oleObj>
                </mc:Choice>
                <mc:Fallback>
                  <p:oleObj name="Equation" r:id="rId3" imgW="1346040" imgH="393480" progId="Equation.DSMT4">
                    <p:embed/>
                    <p:pic>
                      <p:nvPicPr>
                        <p:cNvPr id="0" name=""/>
                        <p:cNvPicPr/>
                        <p:nvPr/>
                      </p:nvPicPr>
                      <p:blipFill>
                        <a:blip r:embed="rId4"/>
                        <a:stretch>
                          <a:fillRect/>
                        </a:stretch>
                      </p:blipFill>
                      <p:spPr>
                        <a:xfrm>
                          <a:off x="838860" y="2230637"/>
                          <a:ext cx="2623069" cy="38488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070636828"/>
                </p:ext>
              </p:extLst>
            </p:nvPr>
          </p:nvGraphicFramePr>
          <p:xfrm>
            <a:off x="444777" y="2024061"/>
            <a:ext cx="2997861" cy="244872"/>
          </p:xfrm>
          <a:graphic>
            <a:graphicData uri="http://schemas.openxmlformats.org/presentationml/2006/ole">
              <mc:AlternateContent xmlns:mc="http://schemas.openxmlformats.org/markup-compatibility/2006">
                <mc:Choice xmlns:v="urn:schemas-microsoft-com:vml" Requires="v">
                  <p:oleObj spid="_x0000_s8297" name="Equation" r:id="rId5" imgW="1358640" imgH="241200" progId="Equation.DSMT4">
                    <p:embed/>
                  </p:oleObj>
                </mc:Choice>
                <mc:Fallback>
                  <p:oleObj name="Equation" r:id="rId5" imgW="1358640" imgH="241200" progId="Equation.DSMT4">
                    <p:embed/>
                    <p:pic>
                      <p:nvPicPr>
                        <p:cNvPr id="0" name=""/>
                        <p:cNvPicPr/>
                        <p:nvPr/>
                      </p:nvPicPr>
                      <p:blipFill>
                        <a:blip r:embed="rId6"/>
                        <a:stretch>
                          <a:fillRect/>
                        </a:stretch>
                      </p:blipFill>
                      <p:spPr>
                        <a:xfrm>
                          <a:off x="444777" y="2024061"/>
                          <a:ext cx="2997861" cy="244872"/>
                        </a:xfrm>
                        <a:prstGeom prst="rect">
                          <a:avLst/>
                        </a:prstGeom>
                      </p:spPr>
                    </p:pic>
                  </p:oleObj>
                </mc:Fallback>
              </mc:AlternateContent>
            </a:graphicData>
          </a:graphic>
        </p:graphicFrame>
        <p:sp>
          <p:nvSpPr>
            <p:cNvPr id="6" name="Rectangle 5"/>
            <p:cNvSpPr/>
            <p:nvPr/>
          </p:nvSpPr>
          <p:spPr>
            <a:xfrm>
              <a:off x="251519" y="1340766"/>
              <a:ext cx="3384378" cy="1082315"/>
            </a:xfrm>
            <a:prstGeom prst="rect">
              <a:avLst/>
            </a:prstGeom>
          </p:spPr>
          <p:txBody>
            <a:bodyPr wrap="square">
              <a:spAutoFit/>
            </a:bodyPr>
            <a:lstStyle/>
            <a:p>
              <a:pPr algn="just"/>
              <a:r>
                <a:rPr lang="en-US" sz="2000" b="1" i="1" smtClean="0">
                  <a:latin typeface="Times New Roman" pitchFamily="18" charset="0"/>
                  <a:cs typeface="Times New Roman" pitchFamily="18" charset="0"/>
                </a:rPr>
                <a:t>a) Định nghĩa: </a:t>
              </a:r>
              <a:r>
                <a:rPr lang="en-US" sz="2000" i="1" smtClean="0">
                  <a:latin typeface="Times New Roman" pitchFamily="18" charset="0"/>
                  <a:cs typeface="Times New Roman" pitchFamily="18" charset="0"/>
                </a:rPr>
                <a:t>Tam giác A’B’C’ gọi là đồng dạng với tam giác ABC nếu</a:t>
              </a:r>
            </a:p>
            <a:p>
              <a:pPr algn="just"/>
              <a:endParaRPr lang="en-US" sz="2000" i="1" smtClean="0">
                <a:latin typeface="Times New Roman" pitchFamily="18" charset="0"/>
                <a:cs typeface="Times New Roman" pitchFamily="18" charset="0"/>
              </a:endParaRPr>
            </a:p>
            <a:p>
              <a:pPr algn="just"/>
              <a:r>
                <a:rPr lang="en-US" sz="2000" i="1" smtClean="0">
                  <a:latin typeface="Times New Roman" pitchFamily="18" charset="0"/>
                  <a:cs typeface="Times New Roman" pitchFamily="18" charset="0"/>
                </a:rPr>
                <a:t>và</a:t>
              </a:r>
              <a:endParaRPr lang="en-US" sz="2000" i="1"/>
            </a:p>
          </p:txBody>
        </p:sp>
      </p:grpSp>
      <p:cxnSp>
        <p:nvCxnSpPr>
          <p:cNvPr id="14" name="Straight Connector 13"/>
          <p:cNvCxnSpPr/>
          <p:nvPr/>
        </p:nvCxnSpPr>
        <p:spPr>
          <a:xfrm>
            <a:off x="2843808" y="1497293"/>
            <a:ext cx="48117" cy="5112568"/>
          </a:xfrm>
          <a:prstGeom prst="line">
            <a:avLst/>
          </a:prstGeom>
          <a:ln/>
        </p:spPr>
        <p:style>
          <a:lnRef idx="1">
            <a:schemeClr val="dk1"/>
          </a:lnRef>
          <a:fillRef idx="0">
            <a:schemeClr val="dk1"/>
          </a:fillRef>
          <a:effectRef idx="0">
            <a:schemeClr val="dk1"/>
          </a:effectRef>
          <a:fontRef idx="minor">
            <a:schemeClr val="tx1"/>
          </a:fontRef>
        </p:style>
      </p:cxnSp>
      <p:sp>
        <p:nvSpPr>
          <p:cNvPr id="2" name="Rectangle 1"/>
          <p:cNvSpPr/>
          <p:nvPr/>
        </p:nvSpPr>
        <p:spPr>
          <a:xfrm>
            <a:off x="107504" y="3727552"/>
            <a:ext cx="2736304" cy="2585323"/>
          </a:xfrm>
          <a:prstGeom prst="rect">
            <a:avLst/>
          </a:prstGeom>
        </p:spPr>
        <p:txBody>
          <a:bodyPr wrap="square">
            <a:spAutoFit/>
          </a:bodyPr>
          <a:lstStyle/>
          <a:p>
            <a:pPr algn="just"/>
            <a:r>
              <a:rPr lang="en-US" b="1" i="1" smtClean="0">
                <a:latin typeface="Times New Roman" pitchFamily="18" charset="0"/>
                <a:cs typeface="Times New Roman" pitchFamily="18" charset="0"/>
              </a:rPr>
              <a:t>b) Tính chất</a:t>
            </a:r>
          </a:p>
          <a:p>
            <a:pPr algn="just"/>
            <a:r>
              <a:rPr lang="en-US" b="1" i="1" smtClean="0">
                <a:latin typeface="Times New Roman" pitchFamily="18" charset="0"/>
                <a:cs typeface="Times New Roman" pitchFamily="18" charset="0"/>
              </a:rPr>
              <a:t>TC1. </a:t>
            </a:r>
            <a:r>
              <a:rPr lang="en-US">
                <a:latin typeface="Times New Roman" pitchFamily="18" charset="0"/>
                <a:cs typeface="Times New Roman" pitchFamily="18" charset="0"/>
              </a:rPr>
              <a:t>Mỗi tam giác đồng dạng với chính nó.</a:t>
            </a:r>
          </a:p>
          <a:p>
            <a:pPr algn="just"/>
            <a:r>
              <a:rPr lang="en-US" b="1" i="1" smtClean="0">
                <a:latin typeface="Times New Roman" pitchFamily="18" charset="0"/>
                <a:cs typeface="Times New Roman" pitchFamily="18" charset="0"/>
              </a:rPr>
              <a:t>TC2.</a:t>
            </a:r>
            <a:r>
              <a:rPr lang="en-US" b="1" smtClean="0">
                <a:latin typeface="Times New Roman" pitchFamily="18" charset="0"/>
                <a:cs typeface="Times New Roman" pitchFamily="18" charset="0"/>
              </a:rPr>
              <a:t> </a:t>
            </a:r>
            <a:r>
              <a:rPr lang="en-US" smtClean="0">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r>
              <a:rPr lang="en-US" smtClean="0">
                <a:latin typeface="Times New Roman" pitchFamily="18" charset="0"/>
                <a:cs typeface="Times New Roman" pitchFamily="18" charset="0"/>
                <a:sym typeface="Symbol"/>
              </a:rPr>
              <a:t>’.</a:t>
            </a:r>
            <a:endParaRPr lang="en-US">
              <a:latin typeface="Times New Roman" pitchFamily="18" charset="0"/>
              <a:cs typeface="Times New Roman" pitchFamily="18" charset="0"/>
              <a:sym typeface="Symbol"/>
            </a:endParaRPr>
          </a:p>
          <a:p>
            <a:pPr algn="just"/>
            <a:r>
              <a:rPr lang="en-US" b="1" i="1" smtClean="0">
                <a:latin typeface="Times New Roman" pitchFamily="18" charset="0"/>
                <a:cs typeface="Times New Roman" pitchFamily="18" charset="0"/>
              </a:rPr>
              <a:t>TC3</a:t>
            </a:r>
            <a:r>
              <a:rPr lang="en-US" b="1" i="1">
                <a:latin typeface="Times New Roman" pitchFamily="18" charset="0"/>
                <a:cs typeface="Times New Roman" pitchFamily="18" charset="0"/>
              </a:rPr>
              <a:t>.</a:t>
            </a:r>
            <a:r>
              <a:rPr lang="en-US" b="1">
                <a:latin typeface="Times New Roman" pitchFamily="18" charset="0"/>
                <a:cs typeface="Times New Roman" pitchFamily="18" charset="0"/>
              </a:rPr>
              <a:t> </a:t>
            </a:r>
            <a:r>
              <a:rPr lang="en-US">
                <a:latin typeface="Times New Roman" pitchFamily="18" charset="0"/>
                <a:cs typeface="Times New Roman" pitchFamily="18" charset="0"/>
              </a:rPr>
              <a:t>Nếu </a:t>
            </a:r>
            <a:r>
              <a:rPr lang="en-US">
                <a:latin typeface="Times New Roman" pitchFamily="18" charset="0"/>
                <a:cs typeface="Times New Roman" pitchFamily="18" charset="0"/>
                <a:sym typeface="Symbol"/>
              </a:rPr>
              <a:t>A’B’C’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MNP và MNP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 thì A’B’C’ </a:t>
            </a:r>
            <a:r>
              <a:rPr lang="en-US" b="1">
                <a:latin typeface="Times New Roman" pitchFamily="18" charset="0"/>
                <a:cs typeface="Times New Roman" pitchFamily="18" charset="0"/>
              </a:rPr>
              <a:t>∽ </a:t>
            </a:r>
            <a:r>
              <a:rPr lang="en-US">
                <a:latin typeface="Times New Roman" pitchFamily="18" charset="0"/>
                <a:cs typeface="Times New Roman" pitchFamily="18" charset="0"/>
                <a:sym typeface="Symbol"/>
              </a:rPr>
              <a:t>ABC.</a:t>
            </a:r>
          </a:p>
        </p:txBody>
      </p:sp>
      <p:grpSp>
        <p:nvGrpSpPr>
          <p:cNvPr id="11" name="Group 10"/>
          <p:cNvGrpSpPr/>
          <p:nvPr/>
        </p:nvGrpSpPr>
        <p:grpSpPr>
          <a:xfrm>
            <a:off x="2963764" y="1340766"/>
            <a:ext cx="6098446" cy="2569934"/>
            <a:chOff x="323528" y="3990877"/>
            <a:chExt cx="8568952" cy="1326718"/>
          </a:xfrm>
          <a:solidFill>
            <a:srgbClr val="FFFFCC"/>
          </a:solidFill>
        </p:grpSpPr>
        <p:sp>
          <p:nvSpPr>
            <p:cNvPr id="12" name="TextBox 11"/>
            <p:cNvSpPr txBox="1"/>
            <p:nvPr/>
          </p:nvSpPr>
          <p:spPr>
            <a:xfrm>
              <a:off x="323528" y="3990877"/>
              <a:ext cx="8568952" cy="1326718"/>
            </a:xfrm>
            <a:prstGeom prst="rect">
              <a:avLst/>
            </a:prstGeom>
            <a:grpFill/>
          </p:spPr>
          <p:txBody>
            <a:bodyPr wrap="square" rtlCol="0">
              <a:spAutoFit/>
            </a:bodyPr>
            <a:lstStyle/>
            <a:p>
              <a:r>
                <a:rPr lang="en-US" sz="2300" b="1" u="sng" smtClean="0">
                  <a:solidFill>
                    <a:srgbClr val="C00000"/>
                  </a:solidFill>
                  <a:latin typeface="Times New Roman" pitchFamily="18" charset="0"/>
                  <a:cs typeface="Times New Roman" pitchFamily="18" charset="0"/>
                </a:rPr>
                <a:t>Bài tập củng cố</a:t>
              </a:r>
              <a:r>
                <a:rPr lang="en-US" sz="2300" smtClean="0">
                  <a:solidFill>
                    <a:srgbClr val="C00000"/>
                  </a:solidFill>
                  <a:latin typeface="Times New Roman" pitchFamily="18" charset="0"/>
                  <a:cs typeface="Times New Roman" pitchFamily="18" charset="0"/>
                </a:rPr>
                <a:t>: </a:t>
              </a:r>
              <a:r>
                <a:rPr lang="en-US" sz="2300" smtClean="0">
                  <a:latin typeface="Times New Roman" pitchFamily="18" charset="0"/>
                  <a:cs typeface="Times New Roman" pitchFamily="18" charset="0"/>
                </a:rPr>
                <a:t>Trong các kết luận sau, kết luận nào đúng, kết luận nào sai:</a:t>
              </a:r>
            </a:p>
            <a:p>
              <a:r>
                <a:rPr lang="en-US" sz="2300" smtClean="0">
                  <a:latin typeface="Times New Roman" pitchFamily="18" charset="0"/>
                  <a:cs typeface="Times New Roman" pitchFamily="18" charset="0"/>
                </a:rPr>
                <a:t>a) Hai tam giác bằng nhau thì đồng dạng với nhau</a:t>
              </a:r>
            </a:p>
            <a:p>
              <a:r>
                <a:rPr lang="en-US" sz="2300" smtClean="0">
                  <a:latin typeface="Times New Roman" pitchFamily="18" charset="0"/>
                  <a:cs typeface="Times New Roman" pitchFamily="18" charset="0"/>
                </a:rPr>
                <a:t>b) Hai tam giác đồng dạng với nhau thì bằng nhau</a:t>
              </a:r>
            </a:p>
            <a:p>
              <a:r>
                <a:rPr lang="en-US" sz="2300" smtClean="0">
                  <a:latin typeface="Times New Roman" pitchFamily="18" charset="0"/>
                  <a:cs typeface="Times New Roman" pitchFamily="18" charset="0"/>
                </a:rPr>
                <a:t>c) </a:t>
              </a:r>
              <a:r>
                <a:rPr lang="en-US" sz="2300">
                  <a:latin typeface="Times New Roman" pitchFamily="18" charset="0"/>
                  <a:cs typeface="Times New Roman" pitchFamily="18" charset="0"/>
                  <a:sym typeface="Symbol"/>
                </a:rPr>
                <a:t>ABC </a:t>
              </a:r>
              <a:r>
                <a:rPr lang="en-US" sz="2300" b="1">
                  <a:latin typeface="Times New Roman" pitchFamily="18" charset="0"/>
                  <a:cs typeface="Times New Roman" pitchFamily="18" charset="0"/>
                </a:rPr>
                <a:t>∽ </a:t>
              </a:r>
              <a:r>
                <a:rPr lang="en-US" sz="2300" smtClean="0">
                  <a:latin typeface="Times New Roman" pitchFamily="18" charset="0"/>
                  <a:cs typeface="Times New Roman" pitchFamily="18" charset="0"/>
                  <a:sym typeface="Symbol"/>
                </a:rPr>
                <a:t>MNP theo tỉ số đồng dạng k = 3 thì 	        và </a:t>
              </a:r>
            </a:p>
            <a:p>
              <a:endParaRPr lang="en-US" sz="2300" smtClean="0">
                <a:latin typeface="Times New Roman" pitchFamily="18" charset="0"/>
                <a:cs typeface="Times New Roman"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388216899"/>
                </p:ext>
              </p:extLst>
            </p:nvPr>
          </p:nvGraphicFramePr>
          <p:xfrm>
            <a:off x="984342" y="4902484"/>
            <a:ext cx="1517681" cy="202668"/>
          </p:xfrm>
          <a:graphic>
            <a:graphicData uri="http://schemas.openxmlformats.org/presentationml/2006/ole">
              <mc:AlternateContent xmlns:mc="http://schemas.openxmlformats.org/markup-compatibility/2006">
                <mc:Choice xmlns:v="urn:schemas-microsoft-com:vml" Requires="v">
                  <p:oleObj spid="_x0000_s8298" name="Equation" r:id="rId7" imgW="457200" imgH="241200" progId="Equation.DSMT4">
                    <p:embed/>
                  </p:oleObj>
                </mc:Choice>
                <mc:Fallback>
                  <p:oleObj name="Equation" r:id="rId7" imgW="457200" imgH="241200" progId="Equation.DSMT4">
                    <p:embed/>
                    <p:pic>
                      <p:nvPicPr>
                        <p:cNvPr id="0" name=""/>
                        <p:cNvPicPr>
                          <a:picLocks noChangeAspect="1" noChangeArrowheads="1"/>
                        </p:cNvPicPr>
                        <p:nvPr/>
                      </p:nvPicPr>
                      <p:blipFill>
                        <a:blip r:embed="rId8"/>
                        <a:srcRect/>
                        <a:stretch>
                          <a:fillRect/>
                        </a:stretch>
                      </p:blipFill>
                      <p:spPr bwMode="auto">
                        <a:xfrm>
                          <a:off x="984342" y="4902484"/>
                          <a:ext cx="1517681" cy="202668"/>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305287392"/>
                </p:ext>
              </p:extLst>
            </p:nvPr>
          </p:nvGraphicFramePr>
          <p:xfrm>
            <a:off x="3210264" y="4894994"/>
            <a:ext cx="1566215" cy="345581"/>
          </p:xfrm>
          <a:graphic>
            <a:graphicData uri="http://schemas.openxmlformats.org/presentationml/2006/ole">
              <mc:AlternateContent xmlns:mc="http://schemas.openxmlformats.org/markup-compatibility/2006">
                <mc:Choice xmlns:v="urn:schemas-microsoft-com:vml" Requires="v">
                  <p:oleObj spid="_x0000_s8299" name="Equation" r:id="rId9" imgW="825480" imgH="634680" progId="Equation.DSMT4">
                    <p:embed/>
                  </p:oleObj>
                </mc:Choice>
                <mc:Fallback>
                  <p:oleObj name="Equation" r:id="rId9" imgW="825480" imgH="634680" progId="Equation.DSMT4">
                    <p:embed/>
                    <p:pic>
                      <p:nvPicPr>
                        <p:cNvPr id="0" name=""/>
                        <p:cNvPicPr>
                          <a:picLocks noChangeAspect="1" noChangeArrowheads="1"/>
                        </p:cNvPicPr>
                        <p:nvPr/>
                      </p:nvPicPr>
                      <p:blipFill>
                        <a:blip r:embed="rId10"/>
                        <a:srcRect/>
                        <a:stretch>
                          <a:fillRect/>
                        </a:stretch>
                      </p:blipFill>
                      <p:spPr bwMode="auto">
                        <a:xfrm>
                          <a:off x="3210264" y="4894994"/>
                          <a:ext cx="1566215" cy="345581"/>
                        </a:xfrm>
                        <a:prstGeom prst="rect">
                          <a:avLst/>
                        </a:prstGeom>
                        <a:noFill/>
                        <a:ln>
                          <a:noFill/>
                        </a:ln>
                      </p:spPr>
                    </p:pic>
                  </p:oleObj>
                </mc:Fallback>
              </mc:AlternateContent>
            </a:graphicData>
          </a:graphic>
        </p:graphicFrame>
      </p:grpSp>
      <p:sp>
        <p:nvSpPr>
          <p:cNvPr id="8" name="TextBox 7"/>
          <p:cNvSpPr txBox="1"/>
          <p:nvPr/>
        </p:nvSpPr>
        <p:spPr>
          <a:xfrm>
            <a:off x="2963764" y="4079440"/>
            <a:ext cx="6098446" cy="2400657"/>
          </a:xfrm>
          <a:prstGeom prst="rect">
            <a:avLst/>
          </a:prstGeom>
          <a:noFill/>
        </p:spPr>
        <p:txBody>
          <a:bodyPr wrap="square" rtlCol="0">
            <a:spAutoFit/>
          </a:bodyPr>
          <a:lstStyle/>
          <a:p>
            <a:r>
              <a:rPr lang="en-US" sz="2500" b="1" smtClean="0">
                <a:solidFill>
                  <a:srgbClr val="C00000"/>
                </a:solidFill>
                <a:latin typeface="Times New Roman" pitchFamily="18" charset="0"/>
                <a:cs typeface="Times New Roman" pitchFamily="18" charset="0"/>
              </a:rPr>
              <a:t>a) </a:t>
            </a:r>
          </a:p>
          <a:p>
            <a:endParaRPr lang="en-US" sz="2500" b="1" smtClean="0">
              <a:solidFill>
                <a:srgbClr val="C00000"/>
              </a:solidFill>
              <a:latin typeface="Times New Roman" pitchFamily="18" charset="0"/>
              <a:cs typeface="Times New Roman" pitchFamily="18" charset="0"/>
            </a:endParaRPr>
          </a:p>
          <a:p>
            <a:endParaRPr lang="en-US" sz="2500" b="1" smtClean="0">
              <a:solidFill>
                <a:srgbClr val="C00000"/>
              </a:solidFill>
              <a:latin typeface="Times New Roman" pitchFamily="18" charset="0"/>
              <a:cs typeface="Times New Roman" pitchFamily="18" charset="0"/>
            </a:endParaRPr>
          </a:p>
          <a:p>
            <a:endParaRPr lang="en-US" sz="2500" smtClean="0">
              <a:latin typeface="Times New Roman" pitchFamily="18" charset="0"/>
              <a:cs typeface="Times New Roman" pitchFamily="18" charset="0"/>
              <a:sym typeface="Symbol"/>
            </a:endParaRPr>
          </a:p>
          <a:p>
            <a:r>
              <a:rPr lang="en-US" sz="2500" smtClean="0">
                <a:latin typeface="Times New Roman" pitchFamily="18" charset="0"/>
                <a:cs typeface="Times New Roman" pitchFamily="18" charset="0"/>
                <a:sym typeface="Symbol"/>
              </a:rPr>
              <a:t></a:t>
            </a:r>
            <a:r>
              <a:rPr lang="en-US" sz="2500">
                <a:latin typeface="Times New Roman" pitchFamily="18" charset="0"/>
                <a:cs typeface="Times New Roman" pitchFamily="18" charset="0"/>
                <a:sym typeface="Symbol"/>
              </a:rPr>
              <a:t>A’B’C’ </a:t>
            </a:r>
            <a:r>
              <a:rPr lang="en-US" sz="2500" b="1" smtClean="0">
                <a:latin typeface="Times New Roman" pitchFamily="18" charset="0"/>
                <a:cs typeface="Times New Roman" pitchFamily="18" charset="0"/>
                <a:sym typeface="Symbol"/>
              </a:rPr>
              <a:t>=</a:t>
            </a:r>
            <a:r>
              <a:rPr lang="en-US" sz="2500" b="1" smtClean="0">
                <a:latin typeface="Times New Roman" pitchFamily="18" charset="0"/>
                <a:cs typeface="Times New Roman" pitchFamily="18" charset="0"/>
              </a:rPr>
              <a:t> </a:t>
            </a:r>
            <a:r>
              <a:rPr lang="en-US" sz="2500">
                <a:latin typeface="Times New Roman" pitchFamily="18" charset="0"/>
                <a:cs typeface="Times New Roman" pitchFamily="18" charset="0"/>
                <a:sym typeface="Symbol"/>
              </a:rPr>
              <a:t>ABC </a:t>
            </a:r>
            <a:r>
              <a:rPr lang="en-US" sz="2500" smtClean="0">
                <a:latin typeface="Times New Roman" pitchFamily="18" charset="0"/>
                <a:cs typeface="Times New Roman" pitchFamily="18" charset="0"/>
                <a:sym typeface="Symbol"/>
              </a:rPr>
              <a:t> </a:t>
            </a:r>
          </a:p>
          <a:p>
            <a:r>
              <a:rPr lang="en-US" sz="2500" smtClean="0">
                <a:latin typeface="Times New Roman" pitchFamily="18" charset="0"/>
                <a:cs typeface="Times New Roman" pitchFamily="18" charset="0"/>
                <a:sym typeface="Symbol"/>
              </a:rPr>
              <a:t></a:t>
            </a:r>
            <a:r>
              <a:rPr lang="en-US" sz="2500">
                <a:latin typeface="Times New Roman" pitchFamily="18" charset="0"/>
                <a:cs typeface="Times New Roman" pitchFamily="18" charset="0"/>
                <a:sym typeface="Symbol"/>
              </a:rPr>
              <a:t>A’B’C’ </a:t>
            </a:r>
            <a:r>
              <a:rPr lang="en-US" sz="2500" b="1">
                <a:latin typeface="Times New Roman" pitchFamily="18" charset="0"/>
                <a:cs typeface="Times New Roman" pitchFamily="18" charset="0"/>
              </a:rPr>
              <a:t>∽ </a:t>
            </a:r>
            <a:r>
              <a:rPr lang="en-US" sz="2500">
                <a:latin typeface="Times New Roman" pitchFamily="18" charset="0"/>
                <a:cs typeface="Times New Roman" pitchFamily="18" charset="0"/>
                <a:sym typeface="Symbol"/>
              </a:rPr>
              <a:t>ABC với tỉ số đồng dạng k = 1</a:t>
            </a:r>
            <a:endParaRPr lang="en-US" sz="2500">
              <a:latin typeface="Times New Roman" pitchFamily="18" charset="0"/>
              <a:cs typeface="Times New Roman" pitchFamily="18" charset="0"/>
            </a:endParaRPr>
          </a:p>
        </p:txBody>
      </p:sp>
      <p:pic>
        <p:nvPicPr>
          <p:cNvPr id="17"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9992" y="4233872"/>
            <a:ext cx="4390156" cy="1339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7-Point Star 17"/>
          <p:cNvSpPr/>
          <p:nvPr/>
        </p:nvSpPr>
        <p:spPr>
          <a:xfrm>
            <a:off x="2748026" y="4257227"/>
            <a:ext cx="2078993" cy="1115990"/>
          </a:xfrm>
          <a:prstGeom prst="star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rgbClr val="C00000"/>
                </a:solidFill>
              </a:rPr>
              <a:t>ĐÚNG</a:t>
            </a:r>
            <a:endParaRPr lang="en-US" sz="2000" b="1">
              <a:solidFill>
                <a:srgbClr val="C00000"/>
              </a:solidFill>
            </a:endParaRPr>
          </a:p>
        </p:txBody>
      </p:sp>
    </p:spTree>
    <p:extLst>
      <p:ext uri="{BB962C8B-B14F-4D97-AF65-F5344CB8AC3E}">
        <p14:creationId xmlns:p14="http://schemas.microsoft.com/office/powerpoint/2010/main" val="172672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1000"/>
                                        <p:tgtEl>
                                          <p:spTgt spid="17"/>
                                        </p:tgtEl>
                                      </p:cBhvr>
                                    </p:animEffect>
                                    <p:anim calcmode="lin" valueType="num">
                                      <p:cBhvr>
                                        <p:cTn id="17" dur="1000" fill="hold"/>
                                        <p:tgtEl>
                                          <p:spTgt spid="17"/>
                                        </p:tgtEl>
                                        <p:attrNameLst>
                                          <p:attrName>ppt_x</p:attrName>
                                        </p:attrNameLst>
                                      </p:cBhvr>
                                      <p:tavLst>
                                        <p:tav tm="0">
                                          <p:val>
                                            <p:strVal val="#ppt_x"/>
                                          </p:val>
                                        </p:tav>
                                        <p:tav tm="100000">
                                          <p:val>
                                            <p:strVal val="#ppt_x"/>
                                          </p:val>
                                        </p:tav>
                                      </p:tavLst>
                                    </p:anim>
                                    <p:anim calcmode="lin" valueType="num">
                                      <p:cBhvr>
                                        <p:cTn id="1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1000"/>
                                        <p:tgtEl>
                                          <p:spTgt spid="8">
                                            <p:txEl>
                                              <p:pRg st="4" end="4"/>
                                            </p:txEl>
                                          </p:spTgt>
                                        </p:tgtEl>
                                      </p:cBhvr>
                                    </p:animEffect>
                                    <p:anim calcmode="lin" valueType="num">
                                      <p:cBhvr>
                                        <p:cTn id="24"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fade">
                                      <p:cBhvr>
                                        <p:cTn id="28" dur="1000"/>
                                        <p:tgtEl>
                                          <p:spTgt spid="8">
                                            <p:txEl>
                                              <p:pRg st="5" end="5"/>
                                            </p:txEl>
                                          </p:spTgt>
                                        </p:tgtEl>
                                      </p:cBhvr>
                                    </p:animEffect>
                                    <p:anim calcmode="lin" valueType="num">
                                      <p:cBhvr>
                                        <p:cTn id="29"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heel(1)">
                                      <p:cBhvr>
                                        <p:cTn id="35"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1753</TotalTime>
  <Words>1574</Words>
  <Application>Microsoft Office PowerPoint</Application>
  <PresentationFormat>On-screen Show (4:3)</PresentationFormat>
  <Paragraphs>166</Paragraphs>
  <Slides>17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Cambria Math</vt:lpstr>
      <vt:lpstr>Franklin Gothic Book</vt:lpstr>
      <vt:lpstr>Perpetua</vt:lpstr>
      <vt:lpstr>Symbol</vt:lpstr>
      <vt:lpstr>Times New Roman</vt:lpstr>
      <vt:lpstr>Wingdings</vt:lpstr>
      <vt:lpstr>Wingdings 2</vt:lpstr>
      <vt:lpstr>Equity</vt:lpstr>
      <vt:lpstr>Equation</vt:lpstr>
      <vt:lpstr>Khái niệm hai tam giác đồng dạng Luyện tập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học kết thúc Chúc các em buổi học vui</vt:lpstr>
    </vt:vector>
  </TitlesOfParts>
  <Company>Truong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Khái niệm hai tam giác đồng dạng Luyện tập</dc:title>
  <dc:creator>Nguyen</dc:creator>
  <cp:lastModifiedBy>Lenovo</cp:lastModifiedBy>
  <cp:revision>66</cp:revision>
  <dcterms:created xsi:type="dcterms:W3CDTF">2020-04-15T04:32:01Z</dcterms:created>
  <dcterms:modified xsi:type="dcterms:W3CDTF">2020-04-17T12:15:51Z</dcterms:modified>
</cp:coreProperties>
</file>