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9" r:id="rId2"/>
    <p:sldId id="256" r:id="rId3"/>
    <p:sldId id="257" r:id="rId4"/>
    <p:sldId id="258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E010-D9D8-4725-8590-EADA6567288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BB7853-4184-4986-AADB-70F41F53D1A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E010-D9D8-4725-8590-EADA6567288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B7853-4184-4986-AADB-70F41F53D1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E010-D9D8-4725-8590-EADA6567288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B7853-4184-4986-AADB-70F41F53D1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E010-D9D8-4725-8590-EADA6567288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B7853-4184-4986-AADB-70F41F53D1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E010-D9D8-4725-8590-EADA6567288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B7853-4184-4986-AADB-70F41F53D1A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E010-D9D8-4725-8590-EADA6567288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B7853-4184-4986-AADB-70F41F53D1A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E010-D9D8-4725-8590-EADA6567288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B7853-4184-4986-AADB-70F41F53D1A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E010-D9D8-4725-8590-EADA6567288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B7853-4184-4986-AADB-70F41F53D1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E010-D9D8-4725-8590-EADA6567288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B7853-4184-4986-AADB-70F41F53D1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E010-D9D8-4725-8590-EADA6567288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B7853-4184-4986-AADB-70F41F53D1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AE010-D9D8-4725-8590-EADA6567288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B7853-4184-4986-AADB-70F41F53D1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A9AE010-D9D8-4725-8590-EADA6567288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1BB7853-4184-4986-AADB-70F41F53D1A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7" Type="http://schemas.openxmlformats.org/officeDocument/2006/relationships/image" Target="../media/image1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png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5.wmf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11" Type="http://schemas.openxmlformats.org/officeDocument/2006/relationships/image" Target="../media/image4.wmf"/><Relationship Id="rId5" Type="http://schemas.openxmlformats.org/officeDocument/2006/relationships/oleObject" Target="../embeddings/oleObject5.bin"/><Relationship Id="rId10" Type="http://schemas.openxmlformats.org/officeDocument/2006/relationships/oleObject" Target="../embeddings/oleObject6.bin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 txBox="1">
            <a:spLocks/>
          </p:cNvSpPr>
          <p:nvPr/>
        </p:nvSpPr>
        <p:spPr>
          <a:xfrm>
            <a:off x="381000" y="567804"/>
            <a:ext cx="8458200" cy="9143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6+7: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 BÀI TOÁN BẰNG CÁCH LẬP PHƯƠNG TRÌNH</a:t>
            </a: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11272" y="1634604"/>
            <a:ext cx="72390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I/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89722" y="2609060"/>
            <a:ext cx="84582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II/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71618" y="3037144"/>
            <a:ext cx="1369286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2: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50056" y="3528380"/>
            <a:ext cx="834211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650056" y="4035124"/>
            <a:ext cx="143509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4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39872" y="2111658"/>
            <a:ext cx="1369286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592011" y="4530447"/>
            <a:ext cx="3065589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III/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1310" y="5139804"/>
            <a:ext cx="378829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IV/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789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  <p:bldP spid="7" grpId="0"/>
      <p:bldP spid="8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072" y="934848"/>
            <a:ext cx="425532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Vì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mẫu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lớn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hơn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tử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đơn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vị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nên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mẫu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ban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đầu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 + 3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861" y="1849206"/>
            <a:ext cx="33586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Tử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mới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 + 2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199" y="2197169"/>
            <a:ext cx="42671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Mẫu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mới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x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+ 3 + 2 =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x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+ 5 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51781" y="3118219"/>
                <a:ext cx="3529619" cy="9247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Theo </a:t>
                </a:r>
                <a:r>
                  <a:rPr kumimoji="0" lang="en-US" sz="20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đề</a:t>
                </a: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20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bài</a:t>
                </a: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ta </a:t>
                </a:r>
                <a:r>
                  <a:rPr kumimoji="0" lang="en-US" sz="20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có</a:t>
                </a: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20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phương</a:t>
                </a: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20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trình</a:t>
                </a: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smtClean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    </a:t>
                </a: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4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kumimoji="0" lang="en-US" sz="24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kumimoji="0" lang="en-US" sz="24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  <m:t>+2</m:t>
                        </m:r>
                      </m:num>
                      <m:den>
                        <m:r>
                          <a:rPr kumimoji="0" lang="en-US" sz="24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kumimoji="0" lang="en-US" sz="24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  <m:t>+5</m:t>
                        </m:r>
                      </m:den>
                    </m:f>
                    <m:r>
                      <a:rPr kumimoji="0" 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kumimoji="0" lang="en-US" sz="24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kumimoji="0" lang="en-US" sz="24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kumimoji="0" lang="en-US" sz="24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kumimoji="0" lang="en-US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781" y="3118219"/>
                <a:ext cx="3529619" cy="924740"/>
              </a:xfrm>
              <a:prstGeom prst="rect">
                <a:avLst/>
              </a:prstGeom>
              <a:blipFill rotWithShape="1">
                <a:blip r:embed="rId2"/>
                <a:stretch>
                  <a:fillRect l="-1724" t="-331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3596" y="522636"/>
            <a:ext cx="458460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Gọi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tử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ban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đầu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(x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/>
              </a:rPr>
              <a:t>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/>
              </a:rPr>
              <a:t>Z)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1977" y="4091744"/>
                <a:ext cx="3204623" cy="6695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ym typeface="Symbol"/>
                  </a:rPr>
                  <a:t></a:t>
                </a:r>
                <a:r>
                  <a:rPr lang="en-US" sz="2400" dirty="0" smtClean="0">
                    <a:sym typeface="Symbol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sym typeface="Symbol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/>
                            <a:sym typeface="Symbol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  <a:sym typeface="Symbol"/>
                          </a:rPr>
                          <m:t>+4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sym typeface="Symbol"/>
                          </a:rPr>
                          <m:t>2(</m:t>
                        </m:r>
                        <m:r>
                          <a:rPr lang="en-US" sz="2400" b="0" i="1" smtClean="0">
                            <a:latin typeface="Cambria Math"/>
                            <a:sym typeface="Symbol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  <a:sym typeface="Symbol"/>
                          </a:rPr>
                          <m:t>+5)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sym typeface="Symbol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sym typeface="Symbol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  <a:sym typeface="Symbol"/>
                          </a:rPr>
                          <m:t>+5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sym typeface="Symbol"/>
                          </a:rPr>
                          <m:t>2(</m:t>
                        </m:r>
                        <m:r>
                          <a:rPr lang="en-US" sz="2400" b="0" i="1" smtClean="0">
                            <a:latin typeface="Cambria Math"/>
                            <a:sym typeface="Symbol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  <a:sym typeface="Symbol"/>
                          </a:rPr>
                          <m:t>+5)</m:t>
                        </m:r>
                      </m:den>
                    </m:f>
                  </m:oMath>
                </a14:m>
                <a:r>
                  <a:rPr lang="en-US" sz="2400" dirty="0" smtClean="0"/>
                  <a:t> </a:t>
                </a:r>
                <a:r>
                  <a:rPr lang="en-US" dirty="0" smtClean="0"/>
                  <a:t>(x </a:t>
                </a:r>
                <a:r>
                  <a:rPr lang="en-US" dirty="0" smtClean="0">
                    <a:sym typeface="Symbol"/>
                  </a:rPr>
                  <a:t> -5)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77" y="4091744"/>
                <a:ext cx="3204623" cy="669542"/>
              </a:xfrm>
              <a:prstGeom prst="rect">
                <a:avLst/>
              </a:prstGeom>
              <a:blipFill rotWithShape="1">
                <a:blip r:embed="rId3"/>
                <a:stretch>
                  <a:fillRect l="-2091" r="-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70917" y="4761286"/>
            <a:ext cx="20249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2x + 4 = x + 5 </a:t>
            </a:r>
            <a:endParaRPr lang="en-US" sz="20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8073" y="5163655"/>
            <a:ext cx="10454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</a:t>
            </a:r>
            <a:r>
              <a:rPr lang="en-US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x = 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6"/>
              <p:cNvSpPr>
                <a:spLocks noChangeArrowheads="1"/>
              </p:cNvSpPr>
              <p:nvPr/>
            </p:nvSpPr>
            <p:spPr bwMode="auto">
              <a:xfrm rot="10800000" flipV="1">
                <a:off x="98236" y="5563765"/>
                <a:ext cx="2461102" cy="5269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Vậy </a:t>
                </a:r>
                <a:r>
                  <a:rPr kumimoji="0" lang="en-US" sz="20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phân</a:t>
                </a: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 </a:t>
                </a:r>
                <a:r>
                  <a:rPr kumimoji="0" lang="en-US" sz="20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số</a:t>
                </a: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 ban </a:t>
                </a:r>
                <a:r>
                  <a:rPr kumimoji="0" lang="en-US" sz="20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là</a:t>
                </a:r>
                <a:r>
                  <a:rPr kumimoji="0" lang="en-US" sz="2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 </a:t>
                </a:r>
                <a:r>
                  <a:rPr kumimoji="0" lang="en-US" sz="2000" b="0" i="0" u="none" strike="noStrike" cap="none" normalizeH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0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  <a:sym typeface="Symbol" pitchFamily="18" charset="2"/>
                          </a:rPr>
                        </m:ctrlPr>
                      </m:fPr>
                      <m:num>
                        <m:r>
                          <a:rPr kumimoji="0" lang="en-US" sz="20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Times New Roman" pitchFamily="18" charset="0"/>
                            <a:sym typeface="Symbol" pitchFamily="18" charset="2"/>
                          </a:rPr>
                          <m:t>1</m:t>
                        </m:r>
                      </m:num>
                      <m:den>
                        <m:r>
                          <a:rPr kumimoji="0" lang="en-US" sz="2000" b="0" i="1" u="none" strike="noStrike" cap="none" normalizeH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Times New Roman" pitchFamily="18" charset="0"/>
                            <a:sym typeface="Symbol" pitchFamily="18" charset="2"/>
                          </a:rPr>
                          <m:t>4</m:t>
                        </m:r>
                      </m:den>
                    </m:f>
                  </m:oMath>
                </a14:m>
                <a:endPara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13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 rot="10800000" flipV="1">
                <a:off x="98236" y="5563765"/>
                <a:ext cx="2461102" cy="526939"/>
              </a:xfrm>
              <a:prstGeom prst="rect">
                <a:avLst/>
              </a:prstGeom>
              <a:blipFill rotWithShape="1">
                <a:blip r:embed="rId4"/>
                <a:stretch>
                  <a:fillRect l="-2475" b="-814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1923962" y="122526"/>
            <a:ext cx="6254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000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94724" y="5164296"/>
            <a:ext cx="8963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ận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)</a:t>
            </a:r>
            <a:r>
              <a:rPr lang="en-US" b="1" dirty="0">
                <a:solidFill>
                  <a:srgbClr val="FF0000"/>
                </a:solidFill>
                <a:latin typeface="VNI-Times" pitchFamily="2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135866"/>
              </p:ext>
            </p:extLst>
          </p:nvPr>
        </p:nvGraphicFramePr>
        <p:xfrm>
          <a:off x="4790287" y="527945"/>
          <a:ext cx="3923038" cy="2325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1238"/>
                <a:gridCol w="1066800"/>
                <a:gridCol w="838200"/>
                <a:gridCol w="1066800"/>
              </a:tblGrid>
              <a:tr h="619103"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90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b="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/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/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b="1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/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290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b="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/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b="1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/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852168" y="648023"/>
            <a:ext cx="980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40999" y="617000"/>
            <a:ext cx="8446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64516" y="1316802"/>
            <a:ext cx="101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62394" y="2142804"/>
            <a:ext cx="1065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 flipH="1">
            <a:off x="6961851" y="1351305"/>
            <a:ext cx="561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92083" y="633275"/>
            <a:ext cx="11245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flipH="1">
            <a:off x="5895235" y="1351305"/>
            <a:ext cx="899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+ 3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 flipH="1">
            <a:off x="5750210" y="2054506"/>
            <a:ext cx="12031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+ 3 + 2 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= x + 5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 flipH="1">
            <a:off x="6858539" y="2142804"/>
            <a:ext cx="8274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+ 2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7576244" y="1219307"/>
                <a:ext cx="1238222" cy="6245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+3</m:t>
                          </m:r>
                        </m:den>
                      </m:f>
                    </m:oMath>
                  </m:oMathPara>
                </a14:m>
                <a:endParaRPr lang="en-US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6244" y="1219307"/>
                <a:ext cx="1238222" cy="62459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764316" y="2070600"/>
                <a:ext cx="921069" cy="6756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+2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  <m:r>
                            <a:rPr lang="en-US" sz="2000" i="1">
                              <a:latin typeface="Cambria Math"/>
                              <a:cs typeface="Times New Roman" pitchFamily="18" charset="0"/>
                            </a:rPr>
                            <m:t>+5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4316" y="2070600"/>
                <a:ext cx="921069" cy="6756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360170" y="2948080"/>
                <a:ext cx="2800929" cy="5732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20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trình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b="1" dirty="0" smtClean="0">
                    <a:solidFill>
                      <a:srgbClr val="FF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2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2200" i="1">
                            <a:latin typeface="Cambria Math"/>
                            <a:cs typeface="Times New Roman" pitchFamily="18" charset="0"/>
                          </a:rPr>
                          <m:t>+2</m:t>
                        </m:r>
                      </m:num>
                      <m:den>
                        <m:r>
                          <a:rPr lang="en-US" sz="22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2200" i="1">
                            <a:latin typeface="Cambria Math"/>
                            <a:cs typeface="Times New Roman" pitchFamily="18" charset="0"/>
                          </a:rPr>
                          <m:t>+5</m:t>
                        </m:r>
                      </m:den>
                    </m:f>
                    <m:r>
                      <a:rPr lang="en-US" sz="2200" i="1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2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200" i="1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200" i="1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lang="en-US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0170" y="2948080"/>
                <a:ext cx="2800929" cy="573234"/>
              </a:xfrm>
              <a:prstGeom prst="rect">
                <a:avLst/>
              </a:prstGeom>
              <a:blipFill rotWithShape="0">
                <a:blip r:embed="rId7"/>
                <a:stretch>
                  <a:fillRect l="-2174" b="-42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>
            <a:off x="4648200" y="322581"/>
            <a:ext cx="0" cy="59258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4036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346584"/>
            <a:ext cx="8077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37(SGK/25):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20km/h.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36373" y="2361762"/>
            <a:ext cx="3135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819979"/>
              </p:ext>
            </p:extLst>
          </p:nvPr>
        </p:nvGraphicFramePr>
        <p:xfrm>
          <a:off x="449820" y="3079742"/>
          <a:ext cx="4884180" cy="18732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7799"/>
                <a:gridCol w="1090027"/>
                <a:gridCol w="1422354"/>
                <a:gridCol w="1524000"/>
              </a:tblGrid>
              <a:tr h="88256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56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313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" name="Text Box 1"/>
          <p:cNvSpPr txBox="1"/>
          <p:nvPr/>
        </p:nvSpPr>
        <p:spPr>
          <a:xfrm>
            <a:off x="4178453" y="4015550"/>
            <a:ext cx="726684" cy="34037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Times New Roman"/>
                <a:ea typeface="Times New Roman"/>
              </a:rPr>
              <a:t>3,5x</a:t>
            </a:r>
            <a:endParaRPr lang="en-US" dirty="0">
              <a:effectLst/>
              <a:latin typeface="Times New Roman"/>
              <a:ea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37836" y="4017510"/>
            <a:ext cx="1483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9,5 – 6 = 3,5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16832" y="4015820"/>
            <a:ext cx="48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34939" y="4486959"/>
            <a:ext cx="802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+ 20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3880" y="4002761"/>
            <a:ext cx="1090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4384" y="4484474"/>
            <a:ext cx="1090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54416" y="3194677"/>
            <a:ext cx="1019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(km/h)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12749" y="3043900"/>
            <a:ext cx="1085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(h)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37408" y="3194677"/>
            <a:ext cx="1594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55608" y="4504507"/>
            <a:ext cx="1483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9,5 – 7 = 2,5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1"/>
          <p:cNvSpPr txBox="1"/>
          <p:nvPr/>
        </p:nvSpPr>
        <p:spPr>
          <a:xfrm>
            <a:off x="3942328" y="4484474"/>
            <a:ext cx="1336418" cy="34037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effectLst/>
                <a:latin typeface="Times New Roman"/>
                <a:ea typeface="Times New Roman"/>
              </a:rPr>
              <a:t>,5(x + 20)</a:t>
            </a:r>
            <a:endParaRPr lang="en-US" dirty="0">
              <a:effectLst/>
              <a:latin typeface="Times New Roman"/>
              <a:ea typeface="Times New Roman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99517" y="5137977"/>
            <a:ext cx="3162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3,5x = 2,5(x + 20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5791200" y="2472439"/>
            <a:ext cx="0" cy="34594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6172200" y="3030012"/>
            <a:ext cx="2743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= 9,5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5823154" y="3633428"/>
            <a:ext cx="309206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Ô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51016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3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9343" y="6116224"/>
            <a:ext cx="51780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Quãng</a:t>
            </a:r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đường</a:t>
            </a:r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AB </a:t>
            </a:r>
            <a:r>
              <a:rPr lang="en-US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là</a:t>
            </a:r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50 .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3,5 </a:t>
            </a:r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175(km</a:t>
            </a:r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).</a:t>
            </a:r>
            <a:endParaRPr lang="en-US" dirty="0"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0" y="125041"/>
            <a:ext cx="5822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2400" y="494373"/>
            <a:ext cx="365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Gọi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vận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tốc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trung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bình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xe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máy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(km/h) (x &gt; 0)</a:t>
            </a:r>
          </a:p>
        </p:txBody>
      </p:sp>
      <p:sp>
        <p:nvSpPr>
          <p:cNvPr id="3" name="Rectangle 2"/>
          <p:cNvSpPr/>
          <p:nvPr/>
        </p:nvSpPr>
        <p:spPr>
          <a:xfrm>
            <a:off x="152400" y="1169890"/>
            <a:ext cx="42707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+ 20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(km/h)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1539222"/>
            <a:ext cx="41565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Thời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gian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xe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máy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hết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quãng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9,5 – 6 =3,5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(h)</a:t>
            </a:r>
          </a:p>
        </p:txBody>
      </p:sp>
      <p:sp>
        <p:nvSpPr>
          <p:cNvPr id="6" name="Rectangle 5"/>
          <p:cNvSpPr/>
          <p:nvPr/>
        </p:nvSpPr>
        <p:spPr>
          <a:xfrm>
            <a:off x="176981" y="2376855"/>
            <a:ext cx="386161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Thời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gian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ô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tô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hết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quãng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9,5 – 7 =2,5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(h)</a:t>
            </a:r>
          </a:p>
        </p:txBody>
      </p:sp>
      <p:sp>
        <p:nvSpPr>
          <p:cNvPr id="8" name="Rectangle 7"/>
          <p:cNvSpPr/>
          <p:nvPr/>
        </p:nvSpPr>
        <p:spPr>
          <a:xfrm>
            <a:off x="152400" y="3244334"/>
            <a:ext cx="3611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Quãng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xe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máy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3,5x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(km)</a:t>
            </a:r>
          </a:p>
        </p:txBody>
      </p:sp>
      <p:sp>
        <p:nvSpPr>
          <p:cNvPr id="9" name="Rectangle 8"/>
          <p:cNvSpPr/>
          <p:nvPr/>
        </p:nvSpPr>
        <p:spPr>
          <a:xfrm>
            <a:off x="138171" y="3613666"/>
            <a:ext cx="39212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Quãng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ô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tô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2,5(x + 20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(km)</a:t>
            </a:r>
          </a:p>
        </p:txBody>
      </p:sp>
      <p:sp>
        <p:nvSpPr>
          <p:cNvPr id="10" name="Rectangle 9"/>
          <p:cNvSpPr/>
          <p:nvPr/>
        </p:nvSpPr>
        <p:spPr>
          <a:xfrm>
            <a:off x="176981" y="3991672"/>
            <a:ext cx="37657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Vì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xe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đến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B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nên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phương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trình</a:t>
            </a:r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3,5x = 2,5(x + 20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61499" y="4667189"/>
            <a:ext cx="2069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 </a:t>
            </a:r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3,5x 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2,5x </a:t>
            </a:r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+ 50 </a:t>
            </a:r>
            <a:endParaRPr lang="en-US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15440" y="5071942"/>
            <a:ext cx="20553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 </a:t>
            </a:r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3,5x 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2,5x = 50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2116" y="5426526"/>
            <a:ext cx="11320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 </a:t>
            </a:r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50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2067513" y="5411778"/>
            <a:ext cx="8386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(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nhận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1465" y="5755458"/>
            <a:ext cx="47371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Vậy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vận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tốc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trung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bình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của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xe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máy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err="1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là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50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(km/h). </a:t>
            </a:r>
            <a:endParaRPr lang="en-US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563386"/>
              </p:ext>
            </p:extLst>
          </p:nvPr>
        </p:nvGraphicFramePr>
        <p:xfrm>
          <a:off x="4758588" y="651614"/>
          <a:ext cx="4267200" cy="18732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2859"/>
                <a:gridCol w="847341"/>
                <a:gridCol w="1295400"/>
                <a:gridCol w="1371600"/>
              </a:tblGrid>
              <a:tr h="88256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756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313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Text Box 1"/>
          <p:cNvSpPr txBox="1"/>
          <p:nvPr/>
        </p:nvSpPr>
        <p:spPr>
          <a:xfrm>
            <a:off x="7935094" y="1587422"/>
            <a:ext cx="726684" cy="34037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ffectLst/>
                <a:latin typeface="Times New Roman"/>
                <a:ea typeface="Times New Roman"/>
              </a:rPr>
              <a:t>3,5x</a:t>
            </a:r>
            <a:endParaRPr lang="en-US" dirty="0">
              <a:effectLst/>
              <a:latin typeface="Times New Roman"/>
              <a:ea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27209" y="1589382"/>
            <a:ext cx="1461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9,5 – 6 = 3,5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56921" y="1587692"/>
            <a:ext cx="48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575028" y="2058831"/>
            <a:ext cx="802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+ 20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96701" y="1574633"/>
            <a:ext cx="1090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52457" y="2056346"/>
            <a:ext cx="10900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35513" y="766549"/>
            <a:ext cx="1019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(km/h)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54739" y="628466"/>
            <a:ext cx="1085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(h)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552859" y="766549"/>
            <a:ext cx="1588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km)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315485" y="2076379"/>
            <a:ext cx="1483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9,5 – 7 = 2,5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1"/>
          <p:cNvSpPr txBox="1"/>
          <p:nvPr/>
        </p:nvSpPr>
        <p:spPr>
          <a:xfrm>
            <a:off x="7698969" y="2056346"/>
            <a:ext cx="1336418" cy="34037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2</a:t>
            </a:r>
            <a:r>
              <a:rPr lang="en-US" dirty="0" smtClean="0">
                <a:effectLst/>
                <a:latin typeface="Times New Roman"/>
                <a:ea typeface="Times New Roman"/>
              </a:rPr>
              <a:t>,5(x + 20)</a:t>
            </a:r>
            <a:endParaRPr lang="en-US" dirty="0">
              <a:effectLst/>
              <a:latin typeface="Times New Roman"/>
              <a:ea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979696" y="2709849"/>
            <a:ext cx="3595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3,5x = 2,5(x + 20</a:t>
            </a:r>
            <a:r>
              <a:rPr lang="en-US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4644341" y="125041"/>
            <a:ext cx="0" cy="63605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9550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  <p:bldP spid="4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31310" y="764448"/>
            <a:ext cx="378829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IV/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1334724"/>
            <a:ext cx="7848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* HS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* HS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?3(SGK/25); ?1,?2(SGK/28).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?3 HS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2; ?1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?2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 (HS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* HS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BT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35(SGK/25); BT 39 (SGK/30); BT 40, 41, 42, 45, 46, 48 (SGK/31,32).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HS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nháp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973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90828"/>
            <a:ext cx="7772400" cy="914399"/>
          </a:xfrm>
        </p:spPr>
        <p:txBody>
          <a:bodyPr>
            <a:normAutofit/>
          </a:bodyPr>
          <a:lstStyle/>
          <a:p>
            <a:pPr algn="ctr"/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6+7: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 TOÁN BẰNG CÁCH LẬP PHƯƠNG 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1272" y="1457628"/>
            <a:ext cx="72390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I/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1384" y="1934682"/>
            <a:ext cx="1369286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795515" y="2433614"/>
            <a:ext cx="48205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(km/h). </a:t>
            </a:r>
          </a:p>
        </p:txBody>
      </p:sp>
      <p:sp>
        <p:nvSpPr>
          <p:cNvPr id="8" name="Rectangle 7"/>
          <p:cNvSpPr/>
          <p:nvPr/>
        </p:nvSpPr>
        <p:spPr>
          <a:xfrm>
            <a:off x="795516" y="2932412"/>
            <a:ext cx="533244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5823156" y="2968806"/>
            <a:ext cx="1349885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5.x (km</a:t>
            </a:r>
            <a:r>
              <a:rPr lang="en-US" sz="2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3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95515" y="3357372"/>
            <a:ext cx="6586057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100 km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4441195" y="902946"/>
            <a:ext cx="26161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771186"/>
              </p:ext>
            </p:extLst>
          </p:nvPr>
        </p:nvGraphicFramePr>
        <p:xfrm>
          <a:off x="7023403" y="3312543"/>
          <a:ext cx="805553" cy="694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Equation" r:id="rId3" imgW="495000" imgH="393480" progId="Equation.DSMT4">
                  <p:embed/>
                </p:oleObj>
              </mc:Choice>
              <mc:Fallback>
                <p:oleObj name="Equation" r:id="rId3" imgW="495000" imgH="393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3403" y="3312543"/>
                        <a:ext cx="805553" cy="6941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574296" y="4094494"/>
            <a:ext cx="81739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?1/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180 m/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km/h),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4500 m.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7819080" y="2497612"/>
            <a:ext cx="322804" cy="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074728" y="2246348"/>
            <a:ext cx="9094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 v.t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123074" y="2173209"/>
                <a:ext cx="705882" cy="668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300" dirty="0" smtClean="0"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s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t</m:t>
                        </m:r>
                      </m:den>
                    </m:f>
                  </m:oMath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3074" y="2173209"/>
                <a:ext cx="705882" cy="668837"/>
              </a:xfrm>
              <a:prstGeom prst="rect">
                <a:avLst/>
              </a:prstGeom>
              <a:blipFill rotWithShape="1">
                <a:blip r:embed="rId5"/>
                <a:stretch>
                  <a:fillRect l="-12069" b="-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/>
          <p:cNvCxnSpPr/>
          <p:nvPr/>
        </p:nvCxnSpPr>
        <p:spPr>
          <a:xfrm>
            <a:off x="7086576" y="2157860"/>
            <a:ext cx="0" cy="22656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652742" y="2812040"/>
            <a:ext cx="13642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 = x, t = 5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8381988" y="2595842"/>
            <a:ext cx="0" cy="30564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093164" y="2224729"/>
                <a:ext cx="951654" cy="5657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300" dirty="0" smtClean="0">
                    <a:latin typeface="Times New Roman" pitchFamily="18" charset="0"/>
                    <a:cs typeface="Times New Roman" pitchFamily="18" charset="0"/>
                  </a:rPr>
                  <a:t>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3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300" b="0" i="1" smtClean="0">
                            <a:latin typeface="Cambria Math"/>
                          </a:rPr>
                          <m:t>𝑠</m:t>
                        </m:r>
                      </m:num>
                      <m:den>
                        <m:r>
                          <a:rPr lang="en-US" sz="2300" b="0" i="1" smtClean="0">
                            <a:latin typeface="Cambria Math"/>
                          </a:rPr>
                          <m:t>𝑣</m:t>
                        </m:r>
                      </m:den>
                    </m:f>
                  </m:oMath>
                </a14:m>
                <a:endParaRPr lang="en-US" sz="23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3164" y="2224729"/>
                <a:ext cx="951654" cy="565796"/>
              </a:xfrm>
              <a:prstGeom prst="rect">
                <a:avLst/>
              </a:prstGeom>
              <a:blipFill rotWithShape="1">
                <a:blip r:embed="rId6"/>
                <a:stretch>
                  <a:fillRect l="-9615" t="-1075" b="-86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Arrow Connector 31"/>
          <p:cNvCxnSpPr/>
          <p:nvPr/>
        </p:nvCxnSpPr>
        <p:spPr>
          <a:xfrm>
            <a:off x="7813380" y="2507627"/>
            <a:ext cx="34306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503667" y="2952144"/>
            <a:ext cx="16976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 = 100, v = x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8293475" y="2789916"/>
            <a:ext cx="1" cy="28287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2998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0" grpId="0"/>
      <p:bldP spid="13" grpId="0"/>
      <p:bldP spid="18" grpId="0"/>
      <p:bldP spid="18" grpId="1"/>
      <p:bldP spid="19" grpId="0"/>
      <p:bldP spid="19" grpId="1"/>
      <p:bldP spid="19" grpId="2"/>
      <p:bldP spid="19" grpId="3"/>
      <p:bldP spid="23" grpId="0"/>
      <p:bldP spid="23" grpId="1"/>
      <p:bldP spid="30" grpId="0"/>
      <p:bldP spid="30" grpId="1"/>
      <p:bldP spid="33" grpId="0"/>
      <p:bldP spid="3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91000" y="7380"/>
            <a:ext cx="737702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395760"/>
            <a:ext cx="82296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180 m/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323756" y="782092"/>
            <a:ext cx="1468672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180.x (m)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69490" y="1240666"/>
            <a:ext cx="8229600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4500 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943695"/>
              </p:ext>
            </p:extLst>
          </p:nvPr>
        </p:nvGraphicFramePr>
        <p:xfrm>
          <a:off x="3861500" y="1804315"/>
          <a:ext cx="2443456" cy="10568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3" name="Equation" r:id="rId3" imgW="1218671" imgH="583947" progId="Equation.DSMT4">
                  <p:embed/>
                </p:oleObj>
              </mc:Choice>
              <mc:Fallback>
                <p:oleObj name="Equation" r:id="rId3" imgW="1218671" imgH="583947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1500" y="1804315"/>
                        <a:ext cx="2443456" cy="10568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501445" y="2861196"/>
            <a:ext cx="821731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?2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257087" y="4418672"/>
            <a:ext cx="737702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01445" y="4821986"/>
            <a:ext cx="81976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40660" y="5208629"/>
            <a:ext cx="1409360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5.100 + x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1444" y="5610020"/>
            <a:ext cx="819764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60888" y="5999226"/>
            <a:ext cx="1249060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10.x + 5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4799" y="245907"/>
            <a:ext cx="81739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?1/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180 m/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km/h),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4500 m.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914828" y="3482199"/>
                <a:ext cx="3445423" cy="13281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𝑠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𝑡</m:t>
                        </m:r>
                      </m:den>
                    </m:f>
                    <m:r>
                      <a:rPr lang="en-US" sz="3200" b="0" i="1" smtClean="0">
                        <a:latin typeface="Cambria Math"/>
                      </a:rPr>
                      <m:t> </m:t>
                    </m:r>
                    <m:r>
                      <a:rPr lang="en-US" sz="3200" b="0" i="0" smtClean="0">
                        <a:latin typeface="Cambria Math"/>
                      </a:rPr>
                      <m:t>; </m:t>
                    </m:r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4500 m = 4,5km;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x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phút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60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giờ.</a:t>
                </a:r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4828" y="3482199"/>
                <a:ext cx="3445423" cy="1328184"/>
              </a:xfrm>
              <a:prstGeom prst="rect">
                <a:avLst/>
              </a:prstGeom>
              <a:blipFill rotWithShape="1">
                <a:blip r:embed="rId5"/>
                <a:stretch>
                  <a:fillRect l="-3540" r="-1947" b="-4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1981200" y="2861196"/>
            <a:ext cx="1397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= v.t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42767" y="4482581"/>
            <a:ext cx="5877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12.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159084" y="4810437"/>
            <a:ext cx="754802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512 = 5.100 + 12 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1095491" y="5508702"/>
            <a:ext cx="75913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125 = 12.10 + 5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650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2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3" presetClass="exit" presetSubtype="1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xit" presetSubtype="10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3" presetClass="exit" presetSubtype="10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grpId="1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0" grpId="0"/>
      <p:bldP spid="13" grpId="0"/>
      <p:bldP spid="14" grpId="0"/>
      <p:bldP spid="15" grpId="0"/>
      <p:bldP spid="16" grpId="0"/>
      <p:bldP spid="17" grpId="0"/>
      <p:bldP spid="18" grpId="0"/>
      <p:bldP spid="19" grpId="1"/>
      <p:bldP spid="19" grpId="2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240888"/>
            <a:ext cx="84582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II/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668972"/>
            <a:ext cx="1336263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1887085" y="649093"/>
            <a:ext cx="18742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):</a:t>
            </a:r>
            <a:endParaRPr lang="en-US" sz="24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6073" y="1014293"/>
            <a:ext cx="7086600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	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400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chẵn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2160942" y="999646"/>
            <a:ext cx="69466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gà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33320" y="1014394"/>
            <a:ext cx="64252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chó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19036" y="1783734"/>
            <a:ext cx="2355132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con</a:t>
            </a:r>
            <a:endParaRPr lang="en-US" sz="24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90103" y="2104147"/>
            <a:ext cx="23022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2975487" y="2981628"/>
            <a:ext cx="3124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58316"/>
              </p:ext>
            </p:extLst>
          </p:nvPr>
        </p:nvGraphicFramePr>
        <p:xfrm>
          <a:off x="4620547" y="3508924"/>
          <a:ext cx="4305300" cy="2555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5100"/>
                <a:gridCol w="1435100"/>
                <a:gridCol w="1435100"/>
              </a:tblGrid>
              <a:tr h="909975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828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828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6317233" y="3729360"/>
            <a:ext cx="1066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612633" y="3729360"/>
            <a:ext cx="121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582697" y="4562367"/>
            <a:ext cx="381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927261" y="4606605"/>
            <a:ext cx="67597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2x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164833" y="5503704"/>
            <a:ext cx="1066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36 - x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612633" y="5503704"/>
            <a:ext cx="1371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4(36 – x)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021833" y="4579668"/>
            <a:ext cx="685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962841" y="5496614"/>
            <a:ext cx="838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28072" y="3817830"/>
            <a:ext cx="1506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flipV="1">
            <a:off x="1764904" y="3687097"/>
            <a:ext cx="375788" cy="26732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2082450" y="3474166"/>
            <a:ext cx="855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1750156" y="4150532"/>
            <a:ext cx="316796" cy="17797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990936" y="4151077"/>
            <a:ext cx="1215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2858830" y="3673580"/>
            <a:ext cx="27888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070127" y="3463264"/>
            <a:ext cx="1260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gà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2814586" y="3726801"/>
            <a:ext cx="241603" cy="23852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2973029" y="3784500"/>
            <a:ext cx="1294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hó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2798941" y="4427634"/>
            <a:ext cx="300682" cy="1949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011156" y="4501826"/>
            <a:ext cx="1378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chó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2803119" y="4376152"/>
            <a:ext cx="281756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3025883" y="4161990"/>
            <a:ext cx="1363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gà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03697" y="4950295"/>
            <a:ext cx="3270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523287" y="5230081"/>
            <a:ext cx="3667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36 con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12428" y="5483786"/>
            <a:ext cx="4077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678925" y="5921054"/>
            <a:ext cx="3882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928317" y="6204156"/>
            <a:ext cx="3997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2x + 4(36 – x) =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196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8" grpId="1"/>
      <p:bldP spid="11" grpId="0"/>
      <p:bldP spid="11" grpId="1"/>
      <p:bldP spid="14" grpId="0"/>
      <p:bldP spid="14" grpId="1"/>
      <p:bldP spid="15" grpId="0"/>
      <p:bldP spid="15" grpId="1"/>
      <p:bldP spid="36" grpId="0"/>
      <p:bldP spid="36" grpId="1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6" grpId="1"/>
      <p:bldP spid="49" grpId="0"/>
      <p:bldP spid="49" grpId="1"/>
      <p:bldP spid="52" grpId="0"/>
      <p:bldP spid="52" grpId="1"/>
      <p:bldP spid="56" grpId="0"/>
      <p:bldP spid="56" grpId="1"/>
      <p:bldP spid="59" grpId="0"/>
      <p:bldP spid="59" grpId="1"/>
      <p:bldP spid="62" grpId="0"/>
      <p:bldP spid="62" grpId="1"/>
      <p:bldP spid="65" grpId="0"/>
      <p:bldP spid="65" grpId="1"/>
      <p:bldP spid="86" grpId="0"/>
      <p:bldP spid="86" grpId="1"/>
      <p:bldP spid="88" grpId="0"/>
      <p:bldP spid="88" grpId="1"/>
      <p:bldP spid="89" grpId="0"/>
      <p:bldP spid="89" grpId="1"/>
      <p:bldP spid="90" grpId="0"/>
      <p:bldP spid="90" grpId="1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331433" y="353726"/>
            <a:ext cx="6254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7452" y="776589"/>
            <a:ext cx="21066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76204" y="786206"/>
            <a:ext cx="20152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N*,  x &lt; 36)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8930" y="1182152"/>
            <a:ext cx="33233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2x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73652" y="1549896"/>
            <a:ext cx="44269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36 con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36 – x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(con)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98930" y="2115438"/>
            <a:ext cx="34788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4(36 – x)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7776" y="2518752"/>
            <a:ext cx="45228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2x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+ 4(36 – x) = 100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48865" y="3395274"/>
            <a:ext cx="26645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  <a:sym typeface="Symbol"/>
              </a:rPr>
              <a:t>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2x + 144 – 4.x = 100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8337" y="3709459"/>
            <a:ext cx="25619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  <a:sym typeface="Symbol"/>
              </a:rPr>
              <a:t>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-2x                  = -44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39192" y="4024285"/>
            <a:ext cx="25202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  <a:sym typeface="Symbol"/>
              </a:rPr>
              <a:t>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x    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22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743490" y="3992052"/>
            <a:ext cx="974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74216" y="4345860"/>
            <a:ext cx="23839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22 (con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80305" y="4677708"/>
            <a:ext cx="12025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277641" y="4692456"/>
            <a:ext cx="22156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36 – 22 = 14 (con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602030"/>
              </p:ext>
            </p:extLst>
          </p:nvPr>
        </p:nvGraphicFramePr>
        <p:xfrm>
          <a:off x="4939477" y="422270"/>
          <a:ext cx="3982686" cy="2604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7562"/>
                <a:gridCol w="1327562"/>
                <a:gridCol w="1327562"/>
              </a:tblGrid>
              <a:tr h="927213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85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855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6636163" y="642706"/>
            <a:ext cx="986860" cy="40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931563" y="642706"/>
            <a:ext cx="1127840" cy="40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901627" y="1475713"/>
            <a:ext cx="352450" cy="40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083963" y="1519951"/>
            <a:ext cx="625319" cy="40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2x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483763" y="2417050"/>
            <a:ext cx="986860" cy="40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36 - x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739839" y="2417050"/>
            <a:ext cx="1127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4(36 – x)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40763" y="1493014"/>
            <a:ext cx="634410" cy="40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281771" y="2409960"/>
            <a:ext cx="775390" cy="40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37175" y="3195219"/>
            <a:ext cx="38849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2x + 4(36 – x) =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800600" y="228600"/>
            <a:ext cx="0" cy="5029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5196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409881" y="435072"/>
            <a:ext cx="8538188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09881" y="1134619"/>
            <a:ext cx="834579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u="sng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u="sng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endParaRPr lang="en-US" sz="24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b="1" u="sng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u="sng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b="1" u="sng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u="sng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thỏa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mãn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013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7090" y="110616"/>
            <a:ext cx="162422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4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6536" y="528492"/>
            <a:ext cx="8342664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35km/h.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24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45 km/h.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90 km.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90800" y="2493141"/>
            <a:ext cx="3322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145253"/>
              </p:ext>
            </p:extLst>
          </p:nvPr>
        </p:nvGraphicFramePr>
        <p:xfrm>
          <a:off x="1611889" y="3149707"/>
          <a:ext cx="6019799" cy="27284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1356"/>
                <a:gridCol w="1244600"/>
                <a:gridCol w="1398843"/>
                <a:gridCol w="1905000"/>
              </a:tblGrid>
              <a:tr h="104129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625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7094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5754136"/>
              </p:ext>
            </p:extLst>
          </p:nvPr>
        </p:nvGraphicFramePr>
        <p:xfrm>
          <a:off x="4575593" y="4859098"/>
          <a:ext cx="922338" cy="93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" name="Equation" r:id="rId3" imgW="393480" imgH="393480" progId="Equation.DSMT4">
                  <p:embed/>
                </p:oleObj>
              </mc:Choice>
              <mc:Fallback>
                <p:oleObj name="Equation" r:id="rId3" imgW="39348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593" y="4859098"/>
                        <a:ext cx="922338" cy="9318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70290"/>
              </p:ext>
            </p:extLst>
          </p:nvPr>
        </p:nvGraphicFramePr>
        <p:xfrm>
          <a:off x="5913492" y="4851806"/>
          <a:ext cx="1524000" cy="98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" name="Equation" r:id="rId5" imgW="660240" imgH="431640" progId="Equation.DSMT4">
                  <p:embed/>
                </p:oleObj>
              </mc:Choice>
              <mc:Fallback>
                <p:oleObj name="Equation" r:id="rId5" imgW="660240" imgH="431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3492" y="4851806"/>
                        <a:ext cx="1524000" cy="9894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1"/>
          <p:cNvSpPr txBox="1"/>
          <p:nvPr/>
        </p:nvSpPr>
        <p:spPr>
          <a:xfrm>
            <a:off x="6252708" y="4247250"/>
            <a:ext cx="914400" cy="40159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/>
                <a:ea typeface="Times New Roman"/>
              </a:rPr>
              <a:t>35x</a:t>
            </a:r>
            <a:endParaRPr lang="en-US" sz="24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90160" y="4205459"/>
            <a:ext cx="609600" cy="474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64488" y="4218517"/>
            <a:ext cx="609600" cy="474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35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89067" y="4999364"/>
            <a:ext cx="609600" cy="474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45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88088" y="4161214"/>
            <a:ext cx="1371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88088" y="4996879"/>
            <a:ext cx="1371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83488" y="3264642"/>
            <a:ext cx="137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(km/h)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78110" y="3264642"/>
            <a:ext cx="173539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(h)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20991" y="3279390"/>
            <a:ext cx="200634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(km/h)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963968" y="5835456"/>
                <a:ext cx="4978809" cy="6258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trình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:  </a:t>
                </a:r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35x + 45(x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400" b="1" i="1"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400" b="1" dirty="0">
                    <a:latin typeface="Times New Roman" pitchFamily="18" charset="0"/>
                    <a:cs typeface="Times New Roman" pitchFamily="18" charset="0"/>
                  </a:rPr>
                  <a:t>) = </a:t>
                </a:r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90 </a:t>
                </a:r>
                <a:endParaRPr lang="en-US" sz="24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3968" y="5835456"/>
                <a:ext cx="4978809" cy="625877"/>
              </a:xfrm>
              <a:prstGeom prst="rect">
                <a:avLst/>
              </a:prstGeom>
              <a:blipFill rotWithShape="0">
                <a:blip r:embed="rId7"/>
                <a:stretch>
                  <a:fillRect l="-1836" b="-7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4782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3037" y="-186"/>
            <a:ext cx="5822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30212" y="361916"/>
                <a:ext cx="4393649" cy="7627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Gọi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thời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gian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từ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lúc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xe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máy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khởi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hành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đến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lúc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xe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gặp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(h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) (x &gt;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)</a:t>
                </a:r>
                <a:endParaRPr lang="en-US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212" y="361916"/>
                <a:ext cx="4393649" cy="762773"/>
              </a:xfrm>
              <a:prstGeom prst="rect">
                <a:avLst/>
              </a:prstGeom>
              <a:blipFill rotWithShape="0">
                <a:blip r:embed="rId3"/>
                <a:stretch>
                  <a:fillRect l="-1110" t="-4000" r="-1248" b="-4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89869" y="1032396"/>
            <a:ext cx="4832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35x (km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6"/>
              <p:cNvSpPr>
                <a:spLocks noChangeArrowheads="1"/>
              </p:cNvSpPr>
              <p:nvPr/>
            </p:nvSpPr>
            <p:spPr bwMode="auto">
              <a:xfrm>
                <a:off x="153434" y="1409014"/>
                <a:ext cx="4567831" cy="81394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just" defTabSz="914400" rtl="0" eaLnBrk="1" fontAlgn="base" latinLnBrk="0" hangingPunct="1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Vì</a:t>
                </a:r>
                <a:r>
                  <a: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ô </a:t>
                </a:r>
                <a:r>
                  <a:rPr kumimoji="0" lang="en-US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tô</a:t>
                </a:r>
                <a:r>
                  <a: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khởi</a:t>
                </a:r>
                <a:r>
                  <a: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hành</a:t>
                </a:r>
                <a:r>
                  <a: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sau</a:t>
                </a:r>
                <a:r>
                  <a: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xe</a:t>
                </a:r>
                <a:r>
                  <a: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máy</a:t>
                </a:r>
                <a:r>
                  <a: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24 </a:t>
                </a:r>
                <a:r>
                  <a:rPr kumimoji="0" lang="en-US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phút</a:t>
                </a:r>
                <a:r>
                  <a: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(</a:t>
                </a:r>
                <a:r>
                  <a:rPr kumimoji="0" lang="en-US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tức</a:t>
                </a:r>
                <a:r>
                  <a: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là</a:t>
                </a:r>
                <a:r>
                  <a: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20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kumimoji="0" lang="en-US" sz="20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kumimoji="0" lang="en-US" sz="2000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kumimoji="0" lang="en-US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giờ) </a:t>
                </a:r>
                <a:r>
                  <a:rPr kumimoji="0" lang="en-US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nên</a:t>
                </a:r>
                <a:r>
                  <a:rPr kumimoji="0" lang="en-US" b="1" i="0" u="none" strike="noStrike" cap="none" normalizeH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ô </a:t>
                </a:r>
                <a:r>
                  <a:rPr kumimoji="0" lang="en-US" b="1" i="0" u="none" strike="noStrike" cap="none" normalizeH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tô</a:t>
                </a:r>
                <a:r>
                  <a:rPr kumimoji="0" lang="en-US" b="1" i="0" u="none" strike="noStrike" cap="none" normalizeH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b="1" i="0" u="none" strike="noStrike" cap="none" normalizeH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đi</a:t>
                </a:r>
                <a:r>
                  <a:rPr kumimoji="0" lang="en-US" b="1" i="0" u="none" strike="noStrike" cap="none" normalizeH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b="1" i="0" u="none" strike="noStrike" cap="none" normalizeH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trong</a:t>
                </a:r>
                <a:r>
                  <a:rPr kumimoji="0" lang="en-US" b="1" i="0" u="none" strike="noStrike" cap="none" normalizeH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b="1" i="0" u="none" strike="noStrike" cap="none" normalizeH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thời</a:t>
                </a:r>
                <a:r>
                  <a:rPr kumimoji="0" lang="en-US" b="1" i="0" u="none" strike="noStrike" cap="none" normalizeH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b="1" i="0" u="none" strike="noStrike" cap="none" normalizeH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gian</a:t>
                </a:r>
                <a:r>
                  <a:rPr kumimoji="0" lang="en-US" b="1" i="0" u="none" strike="noStrike" cap="none" normalizeH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b="1" i="0" u="none" strike="noStrike" cap="none" normalizeH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là</a:t>
                </a:r>
                <a:r>
                  <a:rPr kumimoji="0" lang="en-US" b="1" i="0" u="none" strike="noStrike" cap="none" normalizeH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 </a:t>
                </a:r>
                <a:r>
                  <a:rPr kumimoji="0" lang="en-US" b="0" i="0" u="none" strike="noStrike" cap="none" normalizeH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x -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b="0" i="1" u="none" strike="noStrike" cap="none" normalizeH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kumimoji="0" lang="en-US" b="0" i="1" u="none" strike="noStrike" cap="none" normalizeH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kumimoji="0" lang="en-US" b="0" i="1" u="none" strike="noStrike" cap="none" normalizeH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cs typeface="Times New Roman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US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(h)</a:t>
                </a:r>
              </a:p>
            </p:txBody>
          </p:sp>
        </mc:Choice>
        <mc:Fallback xmlns="">
          <p:sp>
            <p:nvSpPr>
              <p:cNvPr id="12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3434" y="1409014"/>
                <a:ext cx="4567831" cy="813941"/>
              </a:xfrm>
              <a:prstGeom prst="rect">
                <a:avLst/>
              </a:prstGeom>
              <a:blipFill rotWithShape="0">
                <a:blip r:embed="rId4"/>
                <a:stretch>
                  <a:fillRect l="-1068" t="-3731" r="-1202" b="-223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117244" y="2306138"/>
            <a:ext cx="52978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Quãng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đường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ô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tô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(km)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6853673"/>
              </p:ext>
            </p:extLst>
          </p:nvPr>
        </p:nvGraphicFramePr>
        <p:xfrm>
          <a:off x="2524125" y="2105025"/>
          <a:ext cx="882650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" name="Equation" r:id="rId5" imgW="660240" imgH="634680" progId="Equation.DSMT4">
                  <p:embed/>
                </p:oleObj>
              </mc:Choice>
              <mc:Fallback>
                <p:oleObj name="Equation" r:id="rId5" imgW="660240" imgH="6346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25" y="2105025"/>
                        <a:ext cx="882650" cy="847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24205" y="2686668"/>
                <a:ext cx="4412297" cy="192899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Vì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xe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đi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ngược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gặp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nên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tổng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quãng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xe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đi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được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đúng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bằng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quãng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đường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từ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Nam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Định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- 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Hà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Nội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nên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ta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trình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35x + 45(x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90</a:t>
                </a:r>
                <a:endParaRPr lang="en-US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205" y="2686668"/>
                <a:ext cx="4412297" cy="1928990"/>
              </a:xfrm>
              <a:prstGeom prst="rect">
                <a:avLst/>
              </a:prstGeom>
              <a:blipFill rotWithShape="0">
                <a:blip r:embed="rId7"/>
                <a:stretch>
                  <a:fillRect l="-1105" r="-12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20"/>
              <p:cNvSpPr>
                <a:spLocks noChangeArrowheads="1"/>
              </p:cNvSpPr>
              <p:nvPr/>
            </p:nvSpPr>
            <p:spPr bwMode="auto">
              <a:xfrm>
                <a:off x="1288724" y="5145061"/>
                <a:ext cx="2444729" cy="5295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indent="11113" algn="just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en-US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</a:t>
                </a:r>
                <a:r>
                  <a:rPr kumimoji="0" lang="en-US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x</a:t>
                </a:r>
                <a:r>
                  <a:rPr kumimoji="0" lang="en-US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Times New Roman" pitchFamily="18" charset="0"/>
                    <a:cs typeface="Times New Roman" pitchFamily="18" charset="0"/>
                    <a:sym typeface="Symbol" pitchFamily="18" charset="2"/>
                  </a:rPr>
                  <a:t>            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  <m:r>
                          <a:rPr lang="en-US" sz="2000" b="0" i="1" smtClean="0">
                            <a:latin typeface="Cambria Math"/>
                            <a:cs typeface="Times New Roman" pitchFamily="18" charset="0"/>
                          </a:rPr>
                          <m:t>7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  <a:cs typeface="Times New Roman" pitchFamily="18" charset="0"/>
                          </a:rPr>
                          <m:t>20</m:t>
                        </m:r>
                      </m:den>
                    </m:f>
                  </m:oMath>
                </a14:m>
                <a:endPara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20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88724" y="5145061"/>
                <a:ext cx="2444729" cy="529504"/>
              </a:xfrm>
              <a:prstGeom prst="rect">
                <a:avLst/>
              </a:prstGeom>
              <a:blipFill rotWithShape="1">
                <a:blip r:embed="rId8"/>
                <a:stretch>
                  <a:fillRect l="-1496" b="-344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34114" y="5673216"/>
                <a:ext cx="4587152" cy="7627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Vậy </a:t>
                </a:r>
                <a:r>
                  <a:rPr lang="en-US" dirty="0" err="1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thời</a:t>
                </a:r>
                <a:r>
                  <a:rPr lang="en-US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gian</a:t>
                </a:r>
                <a:r>
                  <a:rPr lang="en-US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từ</a:t>
                </a:r>
                <a:r>
                  <a:rPr lang="en-US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lúc</a:t>
                </a:r>
                <a:r>
                  <a:rPr lang="en-US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xe</a:t>
                </a:r>
                <a:r>
                  <a:rPr lang="en-US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máy</a:t>
                </a:r>
                <a:r>
                  <a:rPr lang="en-US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khởi</a:t>
                </a:r>
                <a:r>
                  <a:rPr lang="en-US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hành</a:t>
                </a:r>
                <a:r>
                  <a:rPr lang="en-US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đến</a:t>
                </a:r>
                <a:r>
                  <a:rPr lang="en-US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lúc</a:t>
                </a:r>
                <a:r>
                  <a:rPr lang="en-US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xe</a:t>
                </a:r>
                <a:r>
                  <a:rPr lang="en-US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gặp</a:t>
                </a:r>
                <a:r>
                  <a:rPr lang="en-US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nhau</a:t>
                </a:r>
                <a:r>
                  <a:rPr lang="en-US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Arial" pitchFamily="34" charset="0"/>
                          </a:rPr>
                          <m:t>27</m:t>
                        </m:r>
                      </m:num>
                      <m:den>
                        <m:r>
                          <a:rPr lang="en-US" i="1">
                            <a:latin typeface="Cambria Math"/>
                            <a:cs typeface="Arial" pitchFamily="34" charset="0"/>
                          </a:rPr>
                          <m:t>20</m:t>
                        </m:r>
                      </m:den>
                    </m:f>
                    <m:r>
                      <a:rPr lang="en-US" i="1"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en-US" i="1">
                        <a:latin typeface="Cambria Math"/>
                        <a:cs typeface="Arial" pitchFamily="34" charset="0"/>
                      </a:rPr>
                      <m:t>𝑔𝑖</m:t>
                    </m:r>
                    <m:r>
                      <a:rPr lang="en-US" i="1">
                        <a:latin typeface="Cambria Math"/>
                        <a:cs typeface="Arial" pitchFamily="34" charset="0"/>
                      </a:rPr>
                      <m:t>ờ</m:t>
                    </m:r>
                  </m:oMath>
                </a14:m>
                <a:r>
                  <a:rPr lang="en-US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, </a:t>
                </a:r>
                <a:r>
                  <a:rPr lang="en-US" dirty="0" err="1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tức</a:t>
                </a:r>
                <a:r>
                  <a:rPr lang="en-US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1 </a:t>
                </a:r>
                <a:r>
                  <a:rPr lang="en-US" dirty="0" err="1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giờ</a:t>
                </a:r>
                <a:r>
                  <a:rPr lang="en-US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21 </a:t>
                </a:r>
                <a:r>
                  <a:rPr lang="en-US" dirty="0" err="1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phút</a:t>
                </a:r>
                <a:r>
                  <a:rPr lang="en-US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.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114" y="5673216"/>
                <a:ext cx="4587152" cy="762773"/>
              </a:xfrm>
              <a:prstGeom prst="rect">
                <a:avLst/>
              </a:prstGeom>
              <a:blipFill rotWithShape="1">
                <a:blip r:embed="rId9"/>
                <a:stretch>
                  <a:fillRect l="-1064" t="-4000" r="-1064"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323544" y="4512422"/>
            <a:ext cx="2369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11113" algn="just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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35x + 45x – 18 = 90</a:t>
            </a:r>
            <a:endParaRPr lang="en-US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03829" y="4812342"/>
            <a:ext cx="25862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111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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80x</a:t>
            </a:r>
            <a:r>
              <a:rPr lang="en-US" dirty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        = 108 </a:t>
            </a:r>
            <a:endParaRPr lang="en-US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92804" y="5225147"/>
            <a:ext cx="8502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1111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(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nhận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)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4721266" y="369146"/>
            <a:ext cx="1" cy="61840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8115698"/>
              </p:ext>
            </p:extLst>
          </p:nvPr>
        </p:nvGraphicFramePr>
        <p:xfrm>
          <a:off x="4800600" y="391422"/>
          <a:ext cx="4114800" cy="21489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5802"/>
                <a:gridCol w="860598"/>
                <a:gridCol w="1066800"/>
                <a:gridCol w="1371600"/>
              </a:tblGrid>
              <a:tr h="92085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654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7151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135268"/>
              </p:ext>
            </p:extLst>
          </p:nvPr>
        </p:nvGraphicFramePr>
        <p:xfrm>
          <a:off x="6714302" y="1861420"/>
          <a:ext cx="603299" cy="6095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" name="Equation" r:id="rId10" imgW="393480" imgH="393480" progId="Equation.DSMT4">
                  <p:embed/>
                </p:oleObj>
              </mc:Choice>
              <mc:Fallback>
                <p:oleObj name="Equation" r:id="rId10" imgW="3934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4302" y="1861420"/>
                        <a:ext cx="603299" cy="6095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2678078"/>
              </p:ext>
            </p:extLst>
          </p:nvPr>
        </p:nvGraphicFramePr>
        <p:xfrm>
          <a:off x="7771990" y="1824632"/>
          <a:ext cx="968156" cy="6285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2" name="Equation" r:id="rId12" imgW="660240" imgH="431640" progId="Equation.DSMT4">
                  <p:embed/>
                </p:oleObj>
              </mc:Choice>
              <mc:Fallback>
                <p:oleObj name="Equation" r:id="rId12" imgW="66024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1990" y="1824632"/>
                        <a:ext cx="968156" cy="6285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1"/>
          <p:cNvSpPr txBox="1"/>
          <p:nvPr/>
        </p:nvSpPr>
        <p:spPr>
          <a:xfrm>
            <a:off x="7919482" y="1338059"/>
            <a:ext cx="723206" cy="355141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Times New Roman"/>
                <a:ea typeface="Times New Roman"/>
              </a:rPr>
              <a:t>35x</a:t>
            </a:r>
            <a:endParaRPr lang="en-US" dirty="0">
              <a:effectLst/>
              <a:latin typeface="Times New Roman"/>
              <a:ea typeface="Times New Roma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884626" y="1340512"/>
            <a:ext cx="482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842402" y="1397814"/>
            <a:ext cx="482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35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822737" y="1942693"/>
            <a:ext cx="482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45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37938" y="1355259"/>
            <a:ext cx="1084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785418" y="1954956"/>
            <a:ext cx="7783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535142" y="547175"/>
            <a:ext cx="10848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(km/h)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346315" y="547175"/>
            <a:ext cx="13103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(h)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464740" y="561923"/>
            <a:ext cx="1586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endParaRPr lang="en-US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(km/h)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989475" y="2588485"/>
                <a:ext cx="3937782" cy="581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000" dirty="0" err="1" smtClean="0">
                    <a:latin typeface="Times New Roman" pitchFamily="18" charset="0"/>
                    <a:cs typeface="Times New Roman" pitchFamily="18" charset="0"/>
                  </a:rPr>
                  <a:t>trình</a:t>
                </a: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 : </a:t>
                </a:r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35x + 45(x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b="1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200" b="1" i="1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200" b="1" i="1"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000" b="1" dirty="0">
                    <a:latin typeface="Times New Roman" pitchFamily="18" charset="0"/>
                    <a:cs typeface="Times New Roman" pitchFamily="18" charset="0"/>
                  </a:rPr>
                  <a:t>) = </a:t>
                </a:r>
                <a:r>
                  <a:rPr lang="en-US" sz="2000" b="1" dirty="0" smtClean="0">
                    <a:latin typeface="Times New Roman" pitchFamily="18" charset="0"/>
                    <a:cs typeface="Times New Roman" pitchFamily="18" charset="0"/>
                  </a:rPr>
                  <a:t>90 </a:t>
                </a:r>
                <a:endParaRPr lang="en-US" sz="20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9475" y="2588485"/>
                <a:ext cx="3937782" cy="581378"/>
              </a:xfrm>
              <a:prstGeom prst="rect">
                <a:avLst/>
              </a:prstGeom>
              <a:blipFill rotWithShape="0">
                <a:blip r:embed="rId14"/>
                <a:stretch>
                  <a:fillRect l="-1548" b="-4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6832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2" grpId="0"/>
      <p:bldP spid="16" grpId="0"/>
      <p:bldP spid="19" grpId="0"/>
      <p:bldP spid="20" grpId="0"/>
      <p:bldP spid="23" grpId="0"/>
      <p:bldP spid="2" grpId="0"/>
      <p:bldP spid="3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58872"/>
            <a:ext cx="3065589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III/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762001" y="835926"/>
                <a:ext cx="8077200" cy="13525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400" b="1" dirty="0" smtClean="0">
                    <a:latin typeface="Times New Roman" pitchFamily="18" charset="0"/>
                    <a:cs typeface="Times New Roman" pitchFamily="18" charset="0"/>
                  </a:rPr>
                  <a:t>* </a:t>
                </a:r>
                <a:r>
                  <a:rPr lang="en-US" sz="2400" b="1" u="sng" dirty="0" err="1">
                    <a:latin typeface="Times New Roman" pitchFamily="18" charset="0"/>
                    <a:cs typeface="Times New Roman" pitchFamily="18" charset="0"/>
                  </a:rPr>
                  <a:t>Bài</a:t>
                </a:r>
                <a:r>
                  <a:rPr lang="en-US" sz="2400" b="1" u="sng" dirty="0">
                    <a:latin typeface="Times New Roman" pitchFamily="18" charset="0"/>
                    <a:cs typeface="Times New Roman" pitchFamily="18" charset="0"/>
                  </a:rPr>
                  <a:t> 34(SGK/25</a:t>
                </a:r>
                <a:r>
                  <a:rPr lang="en-US" sz="2400" b="1" u="sng" dirty="0" smtClean="0">
                    <a:latin typeface="Times New Roman" pitchFamily="18" charset="0"/>
                    <a:cs typeface="Times New Roman" pitchFamily="18" charset="0"/>
                  </a:rPr>
                  <a:t>):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Mẫu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một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lớn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hơn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tử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nó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3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đơn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vị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Nếu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tăng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cả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tử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mẫu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nó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thêm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đơn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vị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được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mới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bằng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0" smtClean="0">
                        <a:latin typeface="Cambria Math"/>
                        <a:cs typeface="Times New Roman" pitchFamily="18" charset="0"/>
                      </a:rPr>
                      <m:t>. </m:t>
                    </m:r>
                  </m:oMath>
                </a14:m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Tìm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ban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đầu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1" y="835926"/>
                <a:ext cx="8077200" cy="1352550"/>
              </a:xfrm>
              <a:prstGeom prst="rect">
                <a:avLst/>
              </a:prstGeom>
              <a:blipFill rotWithShape="1">
                <a:blip r:embed="rId2"/>
                <a:stretch>
                  <a:fillRect l="-1132" t="-3604" r="-1132" b="-3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3387831" y="2222559"/>
            <a:ext cx="2941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509524"/>
              </p:ext>
            </p:extLst>
          </p:nvPr>
        </p:nvGraphicFramePr>
        <p:xfrm>
          <a:off x="1400486" y="3021611"/>
          <a:ext cx="6705600" cy="2616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676400"/>
                <a:gridCol w="1447800"/>
                <a:gridCol w="2057400"/>
              </a:tblGrid>
              <a:tr h="909975"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828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b="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/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/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b="1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/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1443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b="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/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b="1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/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5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134029" y="3142053"/>
            <a:ext cx="13715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36080" y="3139595"/>
            <a:ext cx="1143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4075365"/>
            <a:ext cx="13715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77635" y="4812879"/>
            <a:ext cx="125576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5041488" y="3932892"/>
            <a:ext cx="6096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77920" y="3142053"/>
            <a:ext cx="144196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flipH="1">
            <a:off x="3215144" y="3932892"/>
            <a:ext cx="97585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+ 3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3114364" y="4768825"/>
            <a:ext cx="13912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+ 3 + 2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x + 5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flipH="1">
            <a:off x="4753286" y="4828453"/>
            <a:ext cx="89780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+ 2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6474424" y="3951137"/>
                <a:ext cx="1343517" cy="7310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+3</m:t>
                          </m:r>
                        </m:den>
                      </m:f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4424" y="3951137"/>
                <a:ext cx="1343517" cy="73103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581156" y="4768825"/>
                <a:ext cx="999394" cy="7923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+2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+5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1156" y="4768825"/>
                <a:ext cx="999394" cy="79239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642377" y="5864952"/>
                <a:ext cx="3687120" cy="6169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Phương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trình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+2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+5</m:t>
                        </m:r>
                      </m:den>
                    </m:f>
                    <m:r>
                      <a:rPr lang="en-US" sz="2400" i="1"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 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2377" y="5864952"/>
                <a:ext cx="3687120" cy="616964"/>
              </a:xfrm>
              <a:prstGeom prst="rect">
                <a:avLst/>
              </a:prstGeom>
              <a:blipFill rotWithShape="0">
                <a:blip r:embed="rId5"/>
                <a:stretch>
                  <a:fillRect l="-2479" b="-89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4869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22" grpId="0"/>
      <p:bldP spid="23" grpId="0"/>
      <p:bldP spid="1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1434</TotalTime>
  <Words>1860</Words>
  <Application>Microsoft Office PowerPoint</Application>
  <PresentationFormat>On-screen Show (4:3)</PresentationFormat>
  <Paragraphs>268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Cambria Math</vt:lpstr>
      <vt:lpstr>Century Gothic</vt:lpstr>
      <vt:lpstr>Courier New</vt:lpstr>
      <vt:lpstr>Palatino Linotype</vt:lpstr>
      <vt:lpstr>Symbol</vt:lpstr>
      <vt:lpstr>Times New Roman</vt:lpstr>
      <vt:lpstr>VNI-Times</vt:lpstr>
      <vt:lpstr>Executive</vt:lpstr>
      <vt:lpstr>Equation</vt:lpstr>
      <vt:lpstr>PowerPoint Presentation</vt:lpstr>
      <vt:lpstr>Bài 6+7:  GIẢI BÀI TOÁN BẰNG CÁCH LẬP PHƯƠNG TRÌNH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Lenovo</cp:lastModifiedBy>
  <cp:revision>107</cp:revision>
  <dcterms:created xsi:type="dcterms:W3CDTF">2020-04-15T07:33:11Z</dcterms:created>
  <dcterms:modified xsi:type="dcterms:W3CDTF">2020-04-27T06:39:30Z</dcterms:modified>
</cp:coreProperties>
</file>