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62" r:id="rId3"/>
    <p:sldId id="258" r:id="rId4"/>
    <p:sldId id="259" r:id="rId5"/>
    <p:sldId id="265" r:id="rId6"/>
    <p:sldId id="267" r:id="rId7"/>
    <p:sldId id="268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131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82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145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099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1154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7004"/>
            <a:ext cx="2133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490427C9-B878-4B3D-A568-7E36D1408217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477004"/>
            <a:ext cx="2895600" cy="244475"/>
          </a:xfrm>
        </p:spPr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1" y="6477004"/>
            <a:ext cx="2133600" cy="244475"/>
          </a:xfrm>
        </p:spPr>
        <p:txBody>
          <a:bodyPr/>
          <a:lstStyle>
            <a:lvl1pPr>
              <a:defRPr sz="1200" smtClean="0"/>
            </a:lvl1pPr>
          </a:lstStyle>
          <a:p>
            <a:pPr>
              <a:defRPr/>
            </a:pPr>
            <a:fld id="{F59E2875-E1C8-4E0E-90FF-9E8AD950B9C4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86911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C0070C-8E2D-4E96-9E52-A1C225A0494B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E181E-A2EE-48E9-BD6A-CCE74578AC07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3054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C717D7-857C-4DF3-8F3B-9D663879B959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8B5882-4A3F-4EC0-9ACA-1463D746AC6B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8742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76325"/>
            <a:ext cx="4038600" cy="5248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0F6B47-9EBF-4E14-8040-518750FDD53E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A3C49F-4C75-403C-91A1-0047F904DC6A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5637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213D5-0826-41F9-A96A-81FBE8070B25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1ECE09-1C2D-44F4-90C5-B6B95E3E7F6F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947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2499C0-FD5C-47DC-91BD-A88986747C9B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D21E2-1804-4A60-9BB2-CCE37D1FEDDF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64279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2E34A-FDB8-44FE-A6ED-E96543AF963B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E3E87-64E6-40E9-9972-4A6505CCB755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00382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375F6-19EC-4975-81EE-5BC1EBF0B066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675DC-C2F9-42B9-B288-DE2F3B3B932E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476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19923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DF9F59-2302-43D6-B0B4-5B8B25B487E7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6C7F6C-F61A-456A-B072-6975B010A303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433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5AB61-B393-4C24-8C34-618ECB1F2B71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97A3F-5187-4B43-9885-71CABDFCE214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049363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0499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0499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11844-7145-4034-B383-42B5D623634A}" type="datetime1">
              <a:rPr lang="en-US" smtClean="0">
                <a:solidFill>
                  <a:srgbClr val="1D4940"/>
                </a:solidFill>
              </a:rPr>
              <a:pPr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858735-2138-4E92-B0CB-0C48A8D1D36D}" type="slidenum">
              <a:rPr lang="en-US" altLang="en-US">
                <a:solidFill>
                  <a:srgbClr val="1D494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10519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C2B6-7633-4B30-B11A-06691C679017}" type="datetimeFigureOut">
              <a:rPr lang="en-US" smtClean="0">
                <a:solidFill>
                  <a:srgbClr val="1D4940"/>
                </a:solidFill>
              </a:rPr>
              <a:pPr/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1D494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BB4C4-3064-450C-86EE-57EA4B17E838}" type="slidenum">
              <a:rPr lang="en-US">
                <a:solidFill>
                  <a:srgbClr val="1D4940"/>
                </a:solidFill>
              </a:rPr>
              <a:pPr/>
              <a:t>‹#›</a:t>
            </a:fld>
            <a:endParaRPr 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265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16934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3922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11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49765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54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0017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516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95405B-D301-4D77-A88C-EF1564009DE6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2/18/2021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AE6752-1E8B-467E-B40F-3860660EC46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5302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076325"/>
            <a:ext cx="8229600" cy="524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4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 i="0" u="none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7CC1AE-F4B3-4275-B137-A7BD4CF723C6}" type="datetime1">
              <a:rPr lang="en-US" smtClean="0">
                <a:solidFill>
                  <a:srgbClr val="1D494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2/18/2021</a:t>
            </a:fld>
            <a:endParaRPr lang="en-US">
              <a:solidFill>
                <a:srgbClr val="1D494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1" y="6400804"/>
            <a:ext cx="2895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1D494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1" y="6400804"/>
            <a:ext cx="2133600" cy="320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latin typeface="Times New Roman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4450DFC-6DD3-426D-BCDC-B34BFCD6EDD1}" type="slidenum">
              <a:rPr lang="en-US" altLang="en-US">
                <a:solidFill>
                  <a:srgbClr val="1D494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solidFill>
                <a:srgbClr val="1D4940"/>
              </a:solidFill>
            </a:endParaRPr>
          </a:p>
        </p:txBody>
      </p:sp>
      <p:sp>
        <p:nvSpPr>
          <p:cNvPr id="2" name="Line 15"/>
          <p:cNvSpPr>
            <a:spLocks noChangeShapeType="1"/>
          </p:cNvSpPr>
          <p:nvPr userDrawn="1"/>
        </p:nvSpPr>
        <p:spPr bwMode="auto">
          <a:xfrm>
            <a:off x="685801" y="838200"/>
            <a:ext cx="7848600" cy="0"/>
          </a:xfrm>
          <a:prstGeom prst="lin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1D4940"/>
              </a:solidFill>
              <a:latin typeface="Times New Roman" pitchFamily="18" charset="0"/>
            </a:endParaRPr>
          </a:p>
        </p:txBody>
      </p:sp>
      <p:sp>
        <p:nvSpPr>
          <p:cNvPr id="1031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64407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Times New Roman" pitchFamily="18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Wingdings" panose="05000000000000000000" pitchFamily="2" charset="2"/>
        <a:buChar char="v"/>
        <a:defRPr sz="3200">
          <a:solidFill>
            <a:srgbClr val="0066CC"/>
          </a:solidFill>
          <a:latin typeface="Times New Roman" pitchFamily="18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Font typeface="Wingdings" panose="05000000000000000000" pitchFamily="2" charset="2"/>
        <a:buChar char="§"/>
        <a:defRPr sz="2800">
          <a:solidFill>
            <a:srgbClr val="0066CC"/>
          </a:solidFill>
          <a:latin typeface="Times New Roman" pitchFamily="18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Char char="•"/>
        <a:defRPr sz="2400">
          <a:solidFill>
            <a:srgbClr val="0066CC"/>
          </a:solidFill>
          <a:latin typeface="Times New Roman" pitchFamily="18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Char char="–"/>
        <a:defRPr sz="2000">
          <a:solidFill>
            <a:srgbClr val="0066CC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CC"/>
        </a:buClr>
        <a:buChar char="»"/>
        <a:defRPr sz="2000">
          <a:solidFill>
            <a:srgbClr val="0066CC"/>
          </a:solidFill>
          <a:latin typeface="Times New Roman" pitchFamily="18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Char char="»"/>
        <a:defRPr sz="2000">
          <a:solidFill>
            <a:srgbClr val="0066CC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Char char="»"/>
        <a:defRPr sz="2000">
          <a:solidFill>
            <a:srgbClr val="0066CC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Char char="»"/>
        <a:defRPr sz="2000">
          <a:solidFill>
            <a:srgbClr val="0066CC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0066CC"/>
        </a:buClr>
        <a:buChar char="»"/>
        <a:defRPr sz="2000">
          <a:solidFill>
            <a:srgbClr val="0066CC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485096" y="-152400"/>
            <a:ext cx="6173808" cy="1143000"/>
          </a:xfrm>
        </p:spPr>
        <p:txBody>
          <a:bodyPr/>
          <a:lstStyle/>
          <a:p>
            <a:pPr algn="l" eaLnBrk="1" hangingPunct="1"/>
            <a:r>
              <a:rPr lang="en-US" altLang="en-US" sz="2800" b="1" smtClean="0">
                <a:solidFill>
                  <a:srgbClr val="FF0000"/>
                </a:solidFill>
              </a:rPr>
              <a:t>CHỦ ĐỀ 9: CẤU TRÚC LẶP</a:t>
            </a:r>
            <a:endParaRPr lang="en-US" altLang="en-US" sz="2800" b="1">
              <a:solidFill>
                <a:srgbClr val="00B05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11727" y="1143005"/>
            <a:ext cx="8305799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  <a:noAutofit/>
          </a:bodyPr>
          <a:lstStyle>
            <a:lvl1pPr marL="514350" indent="-5143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1pPr>
            <a:lvl2pPr marL="971550" indent="-5143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2pPr>
            <a:lvl3pPr marL="1428750" indent="-5143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3pPr>
            <a:lvl4pPr marL="1885950" indent="-5143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4pPr>
            <a:lvl5pPr marL="2343150" indent="-51435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+mj-lt"/>
              <a:buAutoNum type="arabicPeriod"/>
              <a:defRPr sz="2800" kern="1200">
                <a:solidFill>
                  <a:schemeClr val="tx1"/>
                </a:solidFill>
                <a:latin typeface="Cambria" panose="02040503050406030204" pitchFamily="18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spcBef>
                <a:spcPts val="1200"/>
              </a:spcBef>
              <a:buNone/>
              <a:defRPr/>
            </a:pPr>
            <a:r>
              <a:rPr lang="en-US" sz="3200" b="1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b="1" i="1" dirty="0" err="1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b="1" i="1" dirty="0" smtClean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3200" b="1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b="1" i="1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(repetition or loop):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1 hay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cấu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trúc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lặp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886333" lvl="2" indent="-365125">
              <a:spcBef>
                <a:spcPts val="1200"/>
              </a:spcBef>
              <a:buClr>
                <a:srgbClr val="5B9BD5">
                  <a:lumMod val="50000"/>
                </a:srgbClr>
              </a:buClr>
              <a:buFont typeface="Tahoma" pitchFamily="34" charset="0"/>
              <a:buChar char="−"/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</a:t>
            </a:r>
          </a:p>
          <a:p>
            <a:pPr marL="886333" lvl="2" indent="-365125">
              <a:spcBef>
                <a:spcPts val="1200"/>
              </a:spcBef>
              <a:buClr>
                <a:srgbClr val="5B9BD5">
                  <a:lumMod val="50000"/>
                </a:srgbClr>
              </a:buClr>
              <a:buFont typeface="Tahoma" pitchFamily="34" charset="0"/>
              <a:buChar char="−"/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while</a:t>
            </a:r>
          </a:p>
          <a:p>
            <a:pPr marL="886333" lvl="2" indent="-365125">
              <a:spcBef>
                <a:spcPts val="1200"/>
              </a:spcBef>
              <a:buClr>
                <a:srgbClr val="5B9BD5">
                  <a:lumMod val="50000"/>
                </a:srgbClr>
              </a:buClr>
              <a:buFont typeface="Tahoma" pitchFamily="34" charset="0"/>
              <a:buChar char="−"/>
              <a:defRPr/>
            </a:pP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do ... while. </a:t>
            </a:r>
          </a:p>
          <a:p>
            <a:pPr algn="just">
              <a:buFont typeface="+mj-lt"/>
              <a:buNone/>
              <a:defRPr/>
            </a:pP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Tuy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tự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chương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chi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phối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bởi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continue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break</a:t>
            </a:r>
            <a:r>
              <a:rPr lang="en-US" sz="3200" dirty="0">
                <a:solidFill>
                  <a:sysClr val="windowText" lastClr="0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E181E-A2EE-48E9-BD6A-CCE74578AC07}" type="slidenum">
              <a:rPr lang="en-US" altLang="en-US" smtClean="0">
                <a:solidFill>
                  <a:srgbClr val="1D4940"/>
                </a:solidFill>
              </a:rPr>
              <a:pPr>
                <a:defRPr/>
              </a:pPr>
              <a:t>1</a:t>
            </a:fld>
            <a:endParaRPr lang="en-US" altLang="en-US">
              <a:solidFill>
                <a:srgbClr val="1D49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7743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7621608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CẤU TRÚC LẶP </a:t>
            </a:r>
            <a:r>
              <a:rPr lang="en-US" alt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en-US" altLang="en-US" sz="28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9E181E-A2EE-48E9-BD6A-CCE74578AC07}" type="slidenum">
              <a:rPr lang="en-US" altLang="en-US" smtClean="0">
                <a:solidFill>
                  <a:srgbClr val="1D4940"/>
                </a:solidFill>
              </a:rPr>
              <a:pPr>
                <a:defRPr/>
              </a:pPr>
              <a:t>2</a:t>
            </a:fld>
            <a:endParaRPr lang="en-US" altLang="en-US">
              <a:solidFill>
                <a:srgbClr val="1D4940"/>
              </a:solidFill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600200" y="-76200"/>
            <a:ext cx="6173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CẤU TRÚC LẶP</a:t>
            </a:r>
            <a:endParaRPr lang="en-US" altLang="en-US" sz="3200" b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1248" y="1360944"/>
            <a:ext cx="5461351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hile (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ĐIỀU KIỆN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CÂU LỆNH 1;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CÂU LỆNH 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}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3704" y="4038600"/>
            <a:ext cx="86868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  <a:tabLst>
                <a:tab pos="114300" algn="l"/>
                <a:tab pos="171450" algn="l"/>
              </a:tabLst>
            </a:pPr>
            <a:r>
              <a:rPr lang="en-US" sz="2800" b="1" dirty="0" smtClean="0">
                <a:effectLst/>
                <a:latin typeface="Times New Roman"/>
                <a:ea typeface="Times New Roman"/>
              </a:rPr>
              <a:t>2. </a:t>
            </a:r>
            <a:r>
              <a:rPr lang="en-US" sz="2800" b="1" dirty="0" err="1" smtClean="0">
                <a:effectLst/>
                <a:latin typeface="Times New Roman"/>
                <a:ea typeface="Times New Roman"/>
              </a:rPr>
              <a:t>Cách</a:t>
            </a:r>
            <a:r>
              <a:rPr lang="en-US" sz="28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Times New Roman"/>
              </a:rPr>
              <a:t>hoạt</a:t>
            </a:r>
            <a:r>
              <a:rPr lang="en-US" sz="2800" b="1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Times New Roman"/>
              </a:rPr>
              <a:t>động</a:t>
            </a:r>
            <a:endParaRPr lang="en-US" sz="2800" dirty="0" smtClean="0">
              <a:effectLst/>
              <a:latin typeface="Times New Roman"/>
              <a:ea typeface="Times New Roman"/>
            </a:endParaRPr>
          </a:p>
          <a:p>
            <a:pPr lvl="0" algn="just">
              <a:spcBef>
                <a:spcPts val="600"/>
              </a:spcBef>
              <a:spcAft>
                <a:spcPts val="600"/>
              </a:spcAft>
              <a:tabLst>
                <a:tab pos="171450" algn="l"/>
                <a:tab pos="628650" algn="l"/>
              </a:tabLst>
            </a:pPr>
            <a:r>
              <a:rPr lang="en-US" sz="2800" dirty="0" smtClean="0">
                <a:effectLst/>
                <a:latin typeface="Times New Roman"/>
                <a:ea typeface="Times New Roman"/>
              </a:rPr>
              <a:t>-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Bước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1: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Kiểm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tra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điều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kiện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  <a:tabLst>
                <a:tab pos="628650" algn="l"/>
              </a:tabLst>
            </a:pPr>
            <a:r>
              <a:rPr lang="en-US" sz="2800" dirty="0" smtClean="0">
                <a:effectLst/>
                <a:latin typeface="Times New Roman"/>
                <a:ea typeface="Times New Roman"/>
              </a:rPr>
              <a:t>-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Bước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2: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Nếu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điều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kiện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đúng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thì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thực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hiện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CÂU LỆNH1, 2, 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và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quay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lại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bước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1.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Nếu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điều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kiện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sai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thì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kết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thúc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câu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</a:t>
            </a:r>
            <a:r>
              <a:rPr lang="en-US" sz="2800" dirty="0" err="1" smtClean="0">
                <a:effectLst/>
                <a:latin typeface="Times New Roman"/>
                <a:ea typeface="Times New Roman"/>
              </a:rPr>
              <a:t>lệnh</a:t>
            </a:r>
            <a:r>
              <a:rPr lang="en-US" sz="2800" dirty="0" smtClean="0">
                <a:effectLst/>
                <a:latin typeface="Times New Roman"/>
                <a:ea typeface="Times New Roman"/>
              </a:rPr>
              <a:t> while.</a:t>
            </a:r>
            <a:endParaRPr lang="en-US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269303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" y="1524000"/>
            <a:ext cx="8610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Ví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dụ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: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Em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hãy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viết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chương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trình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nhập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vào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bàn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phím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nguyên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n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và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hiển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thị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ra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các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số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chẵn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từ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n </a:t>
            </a:r>
            <a:r>
              <a:rPr lang="en-US" sz="2800" b="1" dirty="0" err="1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tới</a:t>
            </a:r>
            <a:r>
              <a:rPr lang="en-US" sz="2800" b="1" dirty="0" smtClean="0">
                <a:solidFill>
                  <a:srgbClr val="0000FF"/>
                </a:solidFill>
                <a:effectLst/>
                <a:latin typeface="Times New Roman"/>
                <a:ea typeface="Calibri"/>
                <a:cs typeface="Times New Roman"/>
              </a:rPr>
              <a:t> 100.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Ví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dụ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nếu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nhập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n = 90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thì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chương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trình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sẽ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hiển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thị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ra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màn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hình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90 92 94 96 98 100</a:t>
            </a:r>
            <a:endParaRPr lang="en-US" sz="2800" b="1" dirty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7621608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Cấu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 lặp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en-US" altLang="en-US" sz="32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1600200" y="-76200"/>
            <a:ext cx="6173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CẤU TRÚC LẶP</a:t>
            </a:r>
            <a:endParaRPr lang="en-US" altLang="en-US" sz="3200" b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8646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198" y="1240334"/>
            <a:ext cx="8458201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int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main() {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int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n;</a:t>
            </a:r>
          </a:p>
          <a:p>
            <a:pPr algn="just">
              <a:spcAft>
                <a:spcPts val="0"/>
              </a:spcAft>
            </a:pPr>
            <a:r>
              <a:rPr lang="en-US" sz="2800" b="1" dirty="0">
                <a:latin typeface="Times New Roman"/>
                <a:ea typeface="Calibri"/>
                <a:cs typeface="Times New Roman"/>
              </a:rPr>
              <a:t>	</a:t>
            </a:r>
            <a:r>
              <a:rPr lang="en-US" sz="2800" b="1" dirty="0" err="1" smtClean="0">
                <a:latin typeface="Times New Roman"/>
                <a:ea typeface="Calibri"/>
                <a:cs typeface="Times New Roman"/>
              </a:rPr>
              <a:t>cout</a:t>
            </a:r>
            <a:r>
              <a:rPr lang="en-US" sz="2800" b="1" dirty="0" smtClean="0">
                <a:latin typeface="Times New Roman"/>
                <a:ea typeface="Calibri"/>
                <a:cs typeface="Times New Roman"/>
              </a:rPr>
              <a:t>&lt;&lt;“</a:t>
            </a:r>
            <a:r>
              <a:rPr lang="en-US" sz="2800" b="1" dirty="0" err="1" smtClean="0">
                <a:latin typeface="Times New Roman"/>
                <a:ea typeface="Calibri"/>
                <a:cs typeface="Times New Roman"/>
              </a:rPr>
              <a:t>Nhap</a:t>
            </a:r>
            <a:r>
              <a:rPr lang="en-US" sz="2800" b="1" dirty="0" smtClean="0">
                <a:latin typeface="Times New Roman"/>
                <a:ea typeface="Calibri"/>
                <a:cs typeface="Times New Roman"/>
              </a:rPr>
              <a:t> n= ”;</a:t>
            </a:r>
            <a:endParaRPr lang="en-US" sz="2800" b="1" dirty="0" smtClean="0">
              <a:effectLst/>
              <a:latin typeface="Times New Roman"/>
              <a:ea typeface="Calibri"/>
              <a:cs typeface="Times New Roman"/>
            </a:endParaRP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cin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&gt;&gt; n;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while (n &lt;= 100) {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	if (n % 2 == 0){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		</a:t>
            </a:r>
            <a:r>
              <a:rPr lang="en-US" sz="2800" b="1" dirty="0" err="1" smtClean="0">
                <a:effectLst/>
                <a:latin typeface="Times New Roman"/>
                <a:ea typeface="Calibri"/>
                <a:cs typeface="Times New Roman"/>
              </a:rPr>
              <a:t>cout</a:t>
            </a: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 &lt;&lt; n &lt;&lt; " ";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	}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	n ++;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}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	return 0;</a:t>
            </a:r>
          </a:p>
          <a:p>
            <a:pPr algn="just">
              <a:spcAft>
                <a:spcPts val="0"/>
              </a:spcAft>
            </a:pPr>
            <a:r>
              <a:rPr lang="en-US" sz="2800" b="1" dirty="0" smtClean="0">
                <a:effectLst/>
                <a:latin typeface="Times New Roman"/>
                <a:ea typeface="Calibri"/>
                <a:cs typeface="Times New Roman"/>
              </a:rPr>
              <a:t>}</a:t>
            </a:r>
            <a:endParaRPr lang="en-US" sz="2800" b="1" dirty="0">
              <a:effectLst/>
              <a:latin typeface="Times New Roman"/>
              <a:ea typeface="Calibri"/>
              <a:cs typeface="Times New Roman"/>
            </a:endParaRP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685800"/>
            <a:ext cx="7621608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II. Cấu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 lặp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endParaRPr lang="en-US" altLang="en-US" sz="32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>
          <a:xfrm>
            <a:off x="1600200" y="-76200"/>
            <a:ext cx="6173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CẤU TRÚC LẶP</a:t>
            </a:r>
            <a:endParaRPr lang="en-US" altLang="en-US" sz="3200" b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5853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7621608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Cấu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 lặp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… while</a:t>
            </a:r>
            <a:endParaRPr lang="en-US" altLang="en-US" sz="32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00200" y="-76200"/>
            <a:ext cx="6173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CẤU TRÚC LẶP</a:t>
            </a:r>
            <a:endParaRPr lang="en-US" altLang="en-US" sz="3200" b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708" y="1447800"/>
            <a:ext cx="4659395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Cú pháp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do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Câu lệnh 1;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Câu lệnh 2;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…..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while(điều kiện</a:t>
            </a:r>
            <a:r>
              <a:rPr lang="en-US" sz="2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57600" y="1665744"/>
            <a:ext cx="5181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Cách hoạt động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50000"/>
              </a:lnSpc>
            </a:pPr>
            <a:r>
              <a:rPr lang="en-US" sz="2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1: Thực hiện câu lệnh 1, 2, .. </a:t>
            </a:r>
          </a:p>
          <a:p>
            <a:pPr lvl="0">
              <a:lnSpc>
                <a:spcPct val="150000"/>
              </a:lnSpc>
            </a:pPr>
            <a:r>
              <a:rPr lang="en-US" sz="28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 2: Kiểm tra điều kiện. Nếu điều kiện đúng quay lại bước 1.</a:t>
            </a:r>
          </a:p>
        </p:txBody>
      </p:sp>
    </p:spTree>
    <p:extLst>
      <p:ext uri="{BB962C8B-B14F-4D97-AF65-F5344CB8AC3E}">
        <p14:creationId xmlns:p14="http://schemas.microsoft.com/office/powerpoint/2010/main" val="2400724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0"/>
            <a:ext cx="7621608" cy="762000"/>
          </a:xfrm>
        </p:spPr>
        <p:txBody>
          <a:bodyPr>
            <a:normAutofit/>
          </a:bodyPr>
          <a:lstStyle/>
          <a:p>
            <a:pPr algn="l" eaLnBrk="1" hangingPunct="1"/>
            <a:r>
              <a:rPr lang="en-US" alt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III. Cấu </a:t>
            </a:r>
            <a:r>
              <a:rPr lang="en-US" altLang="en-US" sz="3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 lặp </a:t>
            </a:r>
            <a:r>
              <a:rPr lang="en-US" altLang="en-US" sz="32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… while</a:t>
            </a:r>
            <a:endParaRPr lang="en-US" altLang="en-US" sz="3200" b="1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1600200" y="-76200"/>
            <a:ext cx="61738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alt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 ĐỀ 9: CẤU TRÚC LẶP</a:t>
            </a:r>
            <a:endParaRPr lang="en-US" altLang="en-US" sz="3200" b="1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15104" y="1524000"/>
            <a:ext cx="864789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Ví dụ: Em hãy viết chương trình hiển thị ra màn hình các số từ 1 tới 5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#include&lt;iostream&gt;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using namespace std;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int main() {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int i = 1;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do {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cout &lt;&lt; i &lt;&lt; " ";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	i++;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} while ( i &lt;= 5);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	return 0;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769904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db2004158l">
  <a:themeElements>
    <a:clrScheme name="cdb2004158l 1">
      <a:dk1>
        <a:srgbClr val="1D4940"/>
      </a:dk1>
      <a:lt1>
        <a:srgbClr val="FFFFFF"/>
      </a:lt1>
      <a:dk2>
        <a:srgbClr val="3F716F"/>
      </a:dk2>
      <a:lt2>
        <a:srgbClr val="C0C0C0"/>
      </a:lt2>
      <a:accent1>
        <a:srgbClr val="669E86"/>
      </a:accent1>
      <a:accent2>
        <a:srgbClr val="A2CAB4"/>
      </a:accent2>
      <a:accent3>
        <a:srgbClr val="FFFFFF"/>
      </a:accent3>
      <a:accent4>
        <a:srgbClr val="173D35"/>
      </a:accent4>
      <a:accent5>
        <a:srgbClr val="B8CCC3"/>
      </a:accent5>
      <a:accent6>
        <a:srgbClr val="92B7A3"/>
      </a:accent6>
      <a:hlink>
        <a:srgbClr val="8CA35F"/>
      </a:hlink>
      <a:folHlink>
        <a:srgbClr val="C1B05D"/>
      </a:folHlink>
    </a:clrScheme>
    <a:fontScheme name="cdb2004158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db2004158l 1">
        <a:dk1>
          <a:srgbClr val="1D4940"/>
        </a:dk1>
        <a:lt1>
          <a:srgbClr val="FFFFFF"/>
        </a:lt1>
        <a:dk2>
          <a:srgbClr val="3F716F"/>
        </a:dk2>
        <a:lt2>
          <a:srgbClr val="C0C0C0"/>
        </a:lt2>
        <a:accent1>
          <a:srgbClr val="669E86"/>
        </a:accent1>
        <a:accent2>
          <a:srgbClr val="A2CAB4"/>
        </a:accent2>
        <a:accent3>
          <a:srgbClr val="FFFFFF"/>
        </a:accent3>
        <a:accent4>
          <a:srgbClr val="173D35"/>
        </a:accent4>
        <a:accent5>
          <a:srgbClr val="B8CCC3"/>
        </a:accent5>
        <a:accent6>
          <a:srgbClr val="92B7A3"/>
        </a:accent6>
        <a:hlink>
          <a:srgbClr val="8CA35F"/>
        </a:hlink>
        <a:folHlink>
          <a:srgbClr val="C1B05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58l 2">
        <a:dk1>
          <a:srgbClr val="093575"/>
        </a:dk1>
        <a:lt1>
          <a:srgbClr val="FFFFFF"/>
        </a:lt1>
        <a:dk2>
          <a:srgbClr val="000066"/>
        </a:dk2>
        <a:lt2>
          <a:srgbClr val="808080"/>
        </a:lt2>
        <a:accent1>
          <a:srgbClr val="4B92E1"/>
        </a:accent1>
        <a:accent2>
          <a:srgbClr val="99CCFF"/>
        </a:accent2>
        <a:accent3>
          <a:srgbClr val="FFFFFF"/>
        </a:accent3>
        <a:accent4>
          <a:srgbClr val="062C63"/>
        </a:accent4>
        <a:accent5>
          <a:srgbClr val="B1C7EE"/>
        </a:accent5>
        <a:accent6>
          <a:srgbClr val="8AB9E7"/>
        </a:accent6>
        <a:hlink>
          <a:srgbClr val="0066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58l 3">
        <a:dk1>
          <a:srgbClr val="0B4C5B"/>
        </a:dk1>
        <a:lt1>
          <a:srgbClr val="FFFFFF"/>
        </a:lt1>
        <a:dk2>
          <a:srgbClr val="000000"/>
        </a:dk2>
        <a:lt2>
          <a:srgbClr val="969696"/>
        </a:lt2>
        <a:accent1>
          <a:srgbClr val="E3BE05"/>
        </a:accent1>
        <a:accent2>
          <a:srgbClr val="81C200"/>
        </a:accent2>
        <a:accent3>
          <a:srgbClr val="FFFFFF"/>
        </a:accent3>
        <a:accent4>
          <a:srgbClr val="08404C"/>
        </a:accent4>
        <a:accent5>
          <a:srgbClr val="EFDBAA"/>
        </a:accent5>
        <a:accent6>
          <a:srgbClr val="74B000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298</Words>
  <Application>Microsoft Office PowerPoint</Application>
  <PresentationFormat>On-screen Show (4:3)</PresentationFormat>
  <Paragraphs>64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1_Office Theme</vt:lpstr>
      <vt:lpstr>cdb2004158l</vt:lpstr>
      <vt:lpstr>CHỦ ĐỀ 9: CẤU TRÚC LẶP</vt:lpstr>
      <vt:lpstr>II. CẤU TRÚC LẶP WHILE</vt:lpstr>
      <vt:lpstr>II. Cấu trúc lặp while</vt:lpstr>
      <vt:lpstr>II. Cấu trúc lặp while</vt:lpstr>
      <vt:lpstr>III. Cấu trúc lặp do … while</vt:lpstr>
      <vt:lpstr>III. Cấu trúc lặp do … while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CHỦ ĐỀ 9: CẤU TRÚC LẶP</dc:title>
  <dc:creator>SONY VAIO</dc:creator>
  <cp:lastModifiedBy>Msi</cp:lastModifiedBy>
  <cp:revision>14</cp:revision>
  <dcterms:created xsi:type="dcterms:W3CDTF">2021-02-16T02:46:58Z</dcterms:created>
  <dcterms:modified xsi:type="dcterms:W3CDTF">2021-02-18T01:55:32Z</dcterms:modified>
</cp:coreProperties>
</file>