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6" r:id="rId7"/>
    <p:sldId id="260" r:id="rId8"/>
    <p:sldId id="261" r:id="rId9"/>
    <p:sldId id="262" r:id="rId10"/>
    <p:sldId id="263"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9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B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41" d="100"/>
          <a:sy n="41" d="100"/>
        </p:scale>
        <p:origin x="804" y="32"/>
      </p:cViewPr>
      <p:guideLst>
        <p:guide orient="horz" pos="2160"/>
        <p:guide pos="39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7168EF7-5E89-47D9-9BBC-B9AA92274014}"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BC07CC-2D2D-4C05-8420-CAE5A3EE9929}" type="slidenum">
              <a:rPr lang="en-US" smtClean="0"/>
              <a:t>‹#›</a:t>
            </a:fld>
            <a:endParaRPr lang="en-US"/>
          </a:p>
        </p:txBody>
      </p:sp>
    </p:spTree>
    <p:extLst>
      <p:ext uri="{BB962C8B-B14F-4D97-AF65-F5344CB8AC3E}">
        <p14:creationId xmlns:p14="http://schemas.microsoft.com/office/powerpoint/2010/main" val="3705301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168EF7-5E89-47D9-9BBC-B9AA92274014}"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BC07CC-2D2D-4C05-8420-CAE5A3EE9929}" type="slidenum">
              <a:rPr lang="en-US" smtClean="0"/>
              <a:t>‹#›</a:t>
            </a:fld>
            <a:endParaRPr lang="en-US"/>
          </a:p>
        </p:txBody>
      </p:sp>
    </p:spTree>
    <p:extLst>
      <p:ext uri="{BB962C8B-B14F-4D97-AF65-F5344CB8AC3E}">
        <p14:creationId xmlns:p14="http://schemas.microsoft.com/office/powerpoint/2010/main" val="781979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168EF7-5E89-47D9-9BBC-B9AA92274014}"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BC07CC-2D2D-4C05-8420-CAE5A3EE9929}" type="slidenum">
              <a:rPr lang="en-US" smtClean="0"/>
              <a:t>‹#›</a:t>
            </a:fld>
            <a:endParaRPr lang="en-US"/>
          </a:p>
        </p:txBody>
      </p:sp>
    </p:spTree>
    <p:extLst>
      <p:ext uri="{BB962C8B-B14F-4D97-AF65-F5344CB8AC3E}">
        <p14:creationId xmlns:p14="http://schemas.microsoft.com/office/powerpoint/2010/main" val="618213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168EF7-5E89-47D9-9BBC-B9AA92274014}"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BC07CC-2D2D-4C05-8420-CAE5A3EE9929}" type="slidenum">
              <a:rPr lang="en-US" smtClean="0"/>
              <a:t>‹#›</a:t>
            </a:fld>
            <a:endParaRPr lang="en-US"/>
          </a:p>
        </p:txBody>
      </p:sp>
    </p:spTree>
    <p:extLst>
      <p:ext uri="{BB962C8B-B14F-4D97-AF65-F5344CB8AC3E}">
        <p14:creationId xmlns:p14="http://schemas.microsoft.com/office/powerpoint/2010/main" val="2028488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168EF7-5E89-47D9-9BBC-B9AA92274014}"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BC07CC-2D2D-4C05-8420-CAE5A3EE9929}" type="slidenum">
              <a:rPr lang="en-US" smtClean="0"/>
              <a:t>‹#›</a:t>
            </a:fld>
            <a:endParaRPr lang="en-US"/>
          </a:p>
        </p:txBody>
      </p:sp>
    </p:spTree>
    <p:extLst>
      <p:ext uri="{BB962C8B-B14F-4D97-AF65-F5344CB8AC3E}">
        <p14:creationId xmlns:p14="http://schemas.microsoft.com/office/powerpoint/2010/main" val="424897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7168EF7-5E89-47D9-9BBC-B9AA92274014}" type="datetimeFigureOut">
              <a:rPr lang="en-US" smtClean="0"/>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BC07CC-2D2D-4C05-8420-CAE5A3EE9929}" type="slidenum">
              <a:rPr lang="en-US" smtClean="0"/>
              <a:t>‹#›</a:t>
            </a:fld>
            <a:endParaRPr lang="en-US"/>
          </a:p>
        </p:txBody>
      </p:sp>
    </p:spTree>
    <p:extLst>
      <p:ext uri="{BB962C8B-B14F-4D97-AF65-F5344CB8AC3E}">
        <p14:creationId xmlns:p14="http://schemas.microsoft.com/office/powerpoint/2010/main" val="1330067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7168EF7-5E89-47D9-9BBC-B9AA92274014}" type="datetimeFigureOut">
              <a:rPr lang="en-US" smtClean="0"/>
              <a:t>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BC07CC-2D2D-4C05-8420-CAE5A3EE9929}" type="slidenum">
              <a:rPr lang="en-US" smtClean="0"/>
              <a:t>‹#›</a:t>
            </a:fld>
            <a:endParaRPr lang="en-US"/>
          </a:p>
        </p:txBody>
      </p:sp>
    </p:spTree>
    <p:extLst>
      <p:ext uri="{BB962C8B-B14F-4D97-AF65-F5344CB8AC3E}">
        <p14:creationId xmlns:p14="http://schemas.microsoft.com/office/powerpoint/2010/main" val="3401106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7168EF7-5E89-47D9-9BBC-B9AA92274014}" type="datetimeFigureOut">
              <a:rPr lang="en-US" smtClean="0"/>
              <a:t>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BC07CC-2D2D-4C05-8420-CAE5A3EE9929}" type="slidenum">
              <a:rPr lang="en-US" smtClean="0"/>
              <a:t>‹#›</a:t>
            </a:fld>
            <a:endParaRPr lang="en-US"/>
          </a:p>
        </p:txBody>
      </p:sp>
    </p:spTree>
    <p:extLst>
      <p:ext uri="{BB962C8B-B14F-4D97-AF65-F5344CB8AC3E}">
        <p14:creationId xmlns:p14="http://schemas.microsoft.com/office/powerpoint/2010/main" val="3207099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168EF7-5E89-47D9-9BBC-B9AA92274014}" type="datetimeFigureOut">
              <a:rPr lang="en-US" smtClean="0"/>
              <a:t>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BC07CC-2D2D-4C05-8420-CAE5A3EE9929}" type="slidenum">
              <a:rPr lang="en-US" smtClean="0"/>
              <a:t>‹#›</a:t>
            </a:fld>
            <a:endParaRPr lang="en-US"/>
          </a:p>
        </p:txBody>
      </p:sp>
    </p:spTree>
    <p:extLst>
      <p:ext uri="{BB962C8B-B14F-4D97-AF65-F5344CB8AC3E}">
        <p14:creationId xmlns:p14="http://schemas.microsoft.com/office/powerpoint/2010/main" val="868253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7168EF7-5E89-47D9-9BBC-B9AA92274014}" type="datetimeFigureOut">
              <a:rPr lang="en-US" smtClean="0"/>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BC07CC-2D2D-4C05-8420-CAE5A3EE9929}" type="slidenum">
              <a:rPr lang="en-US" smtClean="0"/>
              <a:t>‹#›</a:t>
            </a:fld>
            <a:endParaRPr lang="en-US"/>
          </a:p>
        </p:txBody>
      </p:sp>
    </p:spTree>
    <p:extLst>
      <p:ext uri="{BB962C8B-B14F-4D97-AF65-F5344CB8AC3E}">
        <p14:creationId xmlns:p14="http://schemas.microsoft.com/office/powerpoint/2010/main" val="3838392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7168EF7-5E89-47D9-9BBC-B9AA92274014}" type="datetimeFigureOut">
              <a:rPr lang="en-US" smtClean="0"/>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BC07CC-2D2D-4C05-8420-CAE5A3EE9929}" type="slidenum">
              <a:rPr lang="en-US" smtClean="0"/>
              <a:t>‹#›</a:t>
            </a:fld>
            <a:endParaRPr lang="en-US"/>
          </a:p>
        </p:txBody>
      </p:sp>
    </p:spTree>
    <p:extLst>
      <p:ext uri="{BB962C8B-B14F-4D97-AF65-F5344CB8AC3E}">
        <p14:creationId xmlns:p14="http://schemas.microsoft.com/office/powerpoint/2010/main" val="3982602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168EF7-5E89-47D9-9BBC-B9AA92274014}" type="datetimeFigureOut">
              <a:rPr lang="en-US" smtClean="0"/>
              <a:t>11/6/2020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BC07CC-2D2D-4C05-8420-CAE5A3EE9929}" type="slidenum">
              <a:rPr lang="en-US" smtClean="0"/>
              <a:t>‹#›</a:t>
            </a:fld>
            <a:endParaRPr lang="en-US"/>
          </a:p>
        </p:txBody>
      </p:sp>
    </p:spTree>
    <p:extLst>
      <p:ext uri="{BB962C8B-B14F-4D97-AF65-F5344CB8AC3E}">
        <p14:creationId xmlns:p14="http://schemas.microsoft.com/office/powerpoint/2010/main" val="4750784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23873"/>
            <a:ext cx="9144000" cy="2387600"/>
          </a:xfrm>
        </p:spPr>
        <p:txBody>
          <a:bodyPr>
            <a:normAutofit fontScale="90000"/>
          </a:bodyPr>
          <a:lstStyle/>
          <a:p>
            <a:r>
              <a:rPr lang="en-US" b="1" dirty="0">
                <a:solidFill>
                  <a:srgbClr val="FF0000"/>
                </a:solidFill>
                <a:latin typeface="Times New Roman" panose="02020603050405020304" pitchFamily="18" charset="0"/>
                <a:cs typeface="Times New Roman" panose="02020603050405020304" pitchFamily="18" charset="0"/>
              </a:rPr>
              <a:t>PHƯƠNG PHÁP DẠY HỌC BẰNG BẢN ĐỒ TƯ DUY</a:t>
            </a:r>
          </a:p>
        </p:txBody>
      </p:sp>
      <p:sp>
        <p:nvSpPr>
          <p:cNvPr id="3" name="Subtitle 2"/>
          <p:cNvSpPr>
            <a:spLocks noGrp="1"/>
          </p:cNvSpPr>
          <p:nvPr>
            <p:ph type="subTitle" idx="1"/>
          </p:nvPr>
        </p:nvSpPr>
        <p:spPr/>
        <p:txBody>
          <a:bodyPr>
            <a:normAutofit/>
          </a:bodyPr>
          <a:lstStyle/>
          <a:p>
            <a:r>
              <a:rPr lang="en-US" sz="3600" dirty="0" err="1">
                <a:latin typeface="Times New Roman" panose="02020603050405020304" pitchFamily="18" charset="0"/>
                <a:cs typeface="Times New Roman" panose="02020603050405020304" pitchFamily="18" charset="0"/>
              </a:rPr>
              <a:t>Trình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bày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nhóm</a:t>
            </a:r>
            <a:r>
              <a:rPr lang="en-US" sz="3600" dirty="0">
                <a:latin typeface="Times New Roman" panose="02020603050405020304" pitchFamily="18" charset="0"/>
                <a:cs typeface="Times New Roman" panose="02020603050405020304" pitchFamily="18" charset="0"/>
              </a:rPr>
              <a:t> 4</a:t>
            </a:r>
          </a:p>
        </p:txBody>
      </p:sp>
    </p:spTree>
    <p:extLst>
      <p:ext uri="{BB962C8B-B14F-4D97-AF65-F5344CB8AC3E}">
        <p14:creationId xmlns:p14="http://schemas.microsoft.com/office/powerpoint/2010/main" val="4911052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062" y="180304"/>
            <a:ext cx="11771290" cy="5996659"/>
          </a:xfrm>
        </p:spPr>
        <p:txBody>
          <a:bodyPr/>
          <a:lstStyle/>
          <a:p>
            <a:pPr marL="0" indent="0">
              <a:buNone/>
            </a:pPr>
            <a:r>
              <a:rPr lang="en-US" dirty="0" err="1">
                <a:solidFill>
                  <a:srgbClr val="FF0000"/>
                </a:solidFill>
                <a:latin typeface="Times New Roman" panose="02020603050405020304" pitchFamily="18" charset="0"/>
                <a:cs typeface="Times New Roman" panose="02020603050405020304" pitchFamily="18" charset="0"/>
              </a:rPr>
              <a:t>Ví</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dụ</a:t>
            </a:r>
            <a:r>
              <a:rPr lang="en-US" dirty="0">
                <a:solidFill>
                  <a:srgbClr val="FF0000"/>
                </a:solidFill>
                <a:latin typeface="Times New Roman" panose="02020603050405020304" pitchFamily="18" charset="0"/>
                <a:cs typeface="Times New Roman" panose="02020603050405020304" pitchFamily="18" charset="0"/>
              </a:rPr>
              <a:t>:</a:t>
            </a:r>
          </a:p>
        </p:txBody>
      </p:sp>
      <p:pic>
        <p:nvPicPr>
          <p:cNvPr id="4" name="Picture 3"/>
          <p:cNvPicPr>
            <a:picLocks noChangeAspect="1"/>
          </p:cNvPicPr>
          <p:nvPr/>
        </p:nvPicPr>
        <p:blipFill>
          <a:blip r:embed="rId2"/>
          <a:stretch>
            <a:fillRect/>
          </a:stretch>
        </p:blipFill>
        <p:spPr>
          <a:xfrm>
            <a:off x="837127" y="785611"/>
            <a:ext cx="10431887" cy="5391352"/>
          </a:xfrm>
          <a:prstGeom prst="rect">
            <a:avLst/>
          </a:prstGeom>
        </p:spPr>
      </p:pic>
    </p:spTree>
    <p:extLst>
      <p:ext uri="{BB962C8B-B14F-4D97-AF65-F5344CB8AC3E}">
        <p14:creationId xmlns:p14="http://schemas.microsoft.com/office/powerpoint/2010/main" val="177929762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Content Placeholder 3" descr="Kết quả hình ảnh cho sơ đồ tư duy hóa 9 chương 1"/>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02277" y="399245"/>
            <a:ext cx="10573554" cy="5782614"/>
          </a:xfrm>
          <a:prstGeom prst="rect">
            <a:avLst/>
          </a:prstGeom>
          <a:noFill/>
          <a:ln>
            <a:noFill/>
          </a:ln>
        </p:spPr>
      </p:pic>
    </p:spTree>
    <p:extLst>
      <p:ext uri="{BB962C8B-B14F-4D97-AF65-F5344CB8AC3E}">
        <p14:creationId xmlns:p14="http://schemas.microsoft.com/office/powerpoint/2010/main" val="2615815531"/>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solidFill>
                  <a:srgbClr val="0070C0"/>
                </a:solidFill>
                <a:latin typeface="Times New Roman" panose="02020603050405020304" pitchFamily="18" charset="0"/>
                <a:cs typeface="Times New Roman" panose="02020603050405020304" pitchFamily="18" charset="0"/>
              </a:rPr>
              <a:t>Tìm</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hiểu</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về</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phương</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pháp</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dạy</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học</a:t>
            </a:r>
            <a:r>
              <a:rPr lang="en-US" dirty="0">
                <a:solidFill>
                  <a:srgbClr val="0070C0"/>
                </a:solidFill>
                <a:latin typeface="Times New Roman" panose="02020603050405020304" pitchFamily="18" charset="0"/>
                <a:cs typeface="Times New Roman" panose="02020603050405020304" pitchFamily="18" charset="0"/>
              </a:rPr>
              <a:t> </a:t>
            </a:r>
            <a:br>
              <a:rPr lang="en-US" dirty="0">
                <a:solidFill>
                  <a:srgbClr val="0070C0"/>
                </a:solidFill>
                <a:latin typeface="Times New Roman" panose="02020603050405020304" pitchFamily="18" charset="0"/>
                <a:cs typeface="Times New Roman" panose="02020603050405020304" pitchFamily="18" charset="0"/>
              </a:rPr>
            </a:br>
            <a:r>
              <a:rPr lang="en-US" dirty="0" err="1">
                <a:solidFill>
                  <a:srgbClr val="0070C0"/>
                </a:solidFill>
                <a:latin typeface="Times New Roman" panose="02020603050405020304" pitchFamily="18" charset="0"/>
                <a:cs typeface="Times New Roman" panose="02020603050405020304" pitchFamily="18" charset="0"/>
              </a:rPr>
              <a:t>bản</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đồ</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tư</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duy</a:t>
            </a:r>
            <a:endParaRPr lang="en-US"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2017264"/>
            <a:ext cx="10515600" cy="4840735"/>
          </a:xfrm>
        </p:spPr>
        <p:txBody>
          <a:bodyPr>
            <a:normAutofit/>
          </a:bodyPr>
          <a:lstStyle/>
          <a:p>
            <a:pPr>
              <a:lnSpc>
                <a:spcPct val="150000"/>
              </a:lnSpc>
              <a:buFontTx/>
              <a:buChar char="-"/>
            </a:pPr>
            <a:r>
              <a:rPr lang="vi-VN" dirty="0">
                <a:latin typeface="+mj-lt"/>
              </a:rPr>
              <a:t>Bản đồ tư duy (</a:t>
            </a:r>
            <a:r>
              <a:rPr lang="en-US" dirty="0">
                <a:latin typeface="Times New Roman" panose="02020603050405020304" pitchFamily="18" charset="0"/>
                <a:cs typeface="Times New Roman" panose="02020603050405020304" pitchFamily="18" charset="0"/>
              </a:rPr>
              <a:t>BĐTD</a:t>
            </a:r>
            <a:r>
              <a:rPr lang="vi-VN" dirty="0">
                <a:latin typeface="+mj-lt"/>
              </a:rPr>
              <a:t>), còn gọi là sơ đồ tư duy, lược đồ tư duy: là PPDH chú tr</a:t>
            </a:r>
            <a:r>
              <a:rPr lang="en-US" dirty="0">
                <a:latin typeface="+mj-lt"/>
              </a:rPr>
              <a:t>ọ</a:t>
            </a:r>
            <a:r>
              <a:rPr lang="vi-VN" dirty="0">
                <a:latin typeface="+mj-lt"/>
              </a:rPr>
              <a:t>ng đến cơ chế ghi nhớ, dạy cách học, </a:t>
            </a:r>
            <a:r>
              <a:rPr lang="vi-VN" i="1" dirty="0">
                <a:latin typeface="+mj-lt"/>
              </a:rPr>
              <a:t>c</a:t>
            </a:r>
            <a:r>
              <a:rPr lang="en-US" i="1" dirty="0" err="1">
                <a:latin typeface="Times New Roman" panose="02020603050405020304" pitchFamily="18" charset="0"/>
                <a:cs typeface="Times New Roman" panose="02020603050405020304" pitchFamily="18" charset="0"/>
              </a:rPr>
              <a:t>ách</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tư</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học</a:t>
            </a:r>
            <a:r>
              <a:rPr lang="vi-VN" i="1" dirty="0">
                <a:latin typeface="Times New Roman" panose="02020603050405020304" pitchFamily="18" charset="0"/>
                <a:cs typeface="Times New Roman" panose="02020603050405020304" pitchFamily="18" charset="0"/>
              </a:rPr>
              <a:t> </a:t>
            </a:r>
            <a:r>
              <a:rPr lang="vi-VN" dirty="0">
                <a:latin typeface="+mj-lt"/>
              </a:rPr>
              <a:t>nhằm tìm tòi, đào sâu, mở rộng một ý tưởng, hệ thống hóa một chủ đề hay một mạch kiến thức,…bằng cách kết hợp việc sử dụng đồng thời hình ảnh, đường nét màu sắc, chữ viết với sự tư duy tích cực</a:t>
            </a:r>
            <a:r>
              <a:rPr lang="en-US" dirty="0">
                <a:latin typeface="+mj-lt"/>
              </a:rPr>
              <a:t>.</a:t>
            </a:r>
          </a:p>
          <a:p>
            <a:pPr>
              <a:lnSpc>
                <a:spcPct val="150000"/>
              </a:lnSpc>
              <a:buFontTx/>
              <a:buChar char="-"/>
            </a:pPr>
            <a:r>
              <a:rPr lang="en-US" i="1" dirty="0">
                <a:latin typeface="+mj-lt"/>
              </a:rPr>
              <a:t> </a:t>
            </a:r>
            <a:r>
              <a:rPr lang="en-US" i="1" dirty="0">
                <a:latin typeface="Times New Roman" panose="02020603050405020304" pitchFamily="18" charset="0"/>
                <a:cs typeface="Times New Roman" panose="02020603050405020304" pitchFamily="18" charset="0"/>
              </a:rPr>
              <a:t>BĐTD </a:t>
            </a:r>
            <a:r>
              <a:rPr lang="vi-VN" i="1" dirty="0">
                <a:latin typeface="+mj-lt"/>
              </a:rPr>
              <a:t>giúp thể hiện ra bên ngoài cách</a:t>
            </a:r>
            <a:r>
              <a:rPr lang="en-US" i="1" dirty="0">
                <a:latin typeface="+mj-lt"/>
              </a:rPr>
              <a:t> </a:t>
            </a:r>
            <a:r>
              <a:rPr lang="en-US" i="1" dirty="0" err="1">
                <a:latin typeface="Times New Roman" panose="02020603050405020304" pitchFamily="18" charset="0"/>
                <a:cs typeface="Times New Roman" panose="02020603050405020304" pitchFamily="18" charset="0"/>
              </a:rPr>
              <a:t>chân</a:t>
            </a:r>
            <a:r>
              <a:rPr lang="vi-VN" i="1" dirty="0">
                <a:latin typeface="+mj-lt"/>
              </a:rPr>
              <a:t> thực mà não bộ chúng ta hoạt động.</a:t>
            </a:r>
            <a:endParaRPr lang="en-US" dirty="0">
              <a:latin typeface="+mj-lt"/>
            </a:endParaRPr>
          </a:p>
          <a:p>
            <a:pPr marL="0" indent="0">
              <a:lnSpc>
                <a:spcPct val="150000"/>
              </a:lnSpc>
              <a:buNone/>
            </a:pPr>
            <a:endParaRPr lang="en-US" dirty="0">
              <a:latin typeface="+mj-lt"/>
            </a:endParaRPr>
          </a:p>
        </p:txBody>
      </p:sp>
    </p:spTree>
    <p:extLst>
      <p:ext uri="{BB962C8B-B14F-4D97-AF65-F5344CB8AC3E}">
        <p14:creationId xmlns:p14="http://schemas.microsoft.com/office/powerpoint/2010/main" val="5815736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05307"/>
            <a:ext cx="10515600" cy="5571656"/>
          </a:xfrm>
        </p:spPr>
        <p:txBody>
          <a:bodyPr/>
          <a:lstStyle/>
          <a:p>
            <a:pPr>
              <a:lnSpc>
                <a:spcPct val="150000"/>
              </a:lnSpc>
              <a:buFontTx/>
              <a:buChar char="-"/>
            </a:pPr>
            <a:r>
              <a:rPr lang="vi-VN" dirty="0">
                <a:latin typeface="+mj-lt"/>
              </a:rPr>
              <a:t>Học sinh tự ghi chép kiến thức trên</a:t>
            </a:r>
            <a:r>
              <a:rPr lang="en-US" dirty="0">
                <a:latin typeface="+mj-lt"/>
              </a:rPr>
              <a:t> </a:t>
            </a:r>
            <a:r>
              <a:rPr lang="en-US" b="1" dirty="0">
                <a:latin typeface="Times New Roman" panose="02020603050405020304" pitchFamily="18" charset="0"/>
                <a:cs typeface="Times New Roman" panose="02020603050405020304" pitchFamily="18" charset="0"/>
              </a:rPr>
              <a:t>BĐTD</a:t>
            </a:r>
            <a:r>
              <a:rPr lang="vi-VN" dirty="0">
                <a:latin typeface="+mj-lt"/>
              </a:rPr>
              <a:t> bằng từ khóa và ý chính, cụm từ viết tắ</a:t>
            </a:r>
            <a:r>
              <a:rPr lang="en-US" dirty="0">
                <a:latin typeface="+mj-lt"/>
              </a:rPr>
              <a:t>t</a:t>
            </a:r>
            <a:r>
              <a:rPr lang="vi-VN" dirty="0">
                <a:latin typeface="+mj-lt"/>
              </a:rPr>
              <a:t> và các đường liên kết, ghi chú,…bằng các màu sắc, hình ảnh và chữ viết. Khi tự ghi theo kiểu cách của chính m</a:t>
            </a:r>
            <a:r>
              <a:rPr lang="en-US" dirty="0">
                <a:latin typeface="+mj-lt"/>
              </a:rPr>
              <a:t>ì</a:t>
            </a:r>
            <a:r>
              <a:rPr lang="vi-VN" dirty="0">
                <a:latin typeface="+mj-lt"/>
              </a:rPr>
              <a:t>nh, HS sẽ chủ động hơn, tích cực học tập và ghi nhớ bền vững hơn, dễ mở rộng, đào sâu ý tưởng. </a:t>
            </a:r>
            <a:r>
              <a:rPr lang="vi-VN" i="1" dirty="0">
                <a:latin typeface="+mj-lt"/>
              </a:rPr>
              <a:t>Mỗi người ghi theo một cách khác nhau, ghi theo cách hiểu của mình, không rập khuôn, máy móc. </a:t>
            </a:r>
            <a:endParaRPr lang="en-US" i="1" dirty="0">
              <a:latin typeface="+mj-lt"/>
            </a:endParaRPr>
          </a:p>
          <a:p>
            <a:pPr>
              <a:lnSpc>
                <a:spcPct val="150000"/>
              </a:lnSpc>
              <a:buFontTx/>
              <a:buChar char="-"/>
            </a:pPr>
            <a:r>
              <a:rPr lang="vi-VN" i="1" dirty="0">
                <a:latin typeface="+mj-lt"/>
              </a:rPr>
              <a:t>Điểm mạnh của BĐTD là kích thích hứn</a:t>
            </a:r>
            <a:r>
              <a:rPr lang="en-US" i="1" dirty="0">
                <a:latin typeface="+mj-lt"/>
              </a:rPr>
              <a:t>g </a:t>
            </a:r>
            <a:r>
              <a:rPr lang="en-US" i="1" dirty="0" err="1">
                <a:latin typeface="Times New Roman" panose="02020603050405020304" pitchFamily="18" charset="0"/>
                <a:cs typeface="Times New Roman" panose="02020603050405020304" pitchFamily="18" charset="0"/>
              </a:rPr>
              <a:t>thu</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va</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tạo</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cảm</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hứng</a:t>
            </a:r>
            <a:r>
              <a:rPr lang="en-US" i="1" dirty="0">
                <a:latin typeface="Times New Roman" panose="02020603050405020304" pitchFamily="18" charset="0"/>
                <a:cs typeface="Times New Roman" panose="02020603050405020304" pitchFamily="18" charset="0"/>
              </a:rPr>
              <a:t> </a:t>
            </a:r>
            <a:r>
              <a:rPr lang="vi-VN" i="1" dirty="0">
                <a:latin typeface="+mj-lt"/>
              </a:rPr>
              <a:t>sáng tạo.</a:t>
            </a:r>
            <a:endParaRPr lang="en-US" dirty="0">
              <a:latin typeface="+mj-lt"/>
            </a:endParaRPr>
          </a:p>
          <a:p>
            <a:endParaRPr lang="en-US" dirty="0"/>
          </a:p>
        </p:txBody>
      </p:sp>
    </p:spTree>
    <p:extLst>
      <p:ext uri="{BB962C8B-B14F-4D97-AF65-F5344CB8AC3E}">
        <p14:creationId xmlns:p14="http://schemas.microsoft.com/office/powerpoint/2010/main" val="13594907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3183"/>
            <a:ext cx="10515600" cy="6336406"/>
          </a:xfrm>
        </p:spPr>
        <p:txBody>
          <a:bodyPr>
            <a:normAutofit/>
          </a:bodyPr>
          <a:lstStyle/>
          <a:p>
            <a:pPr marL="0" indent="0">
              <a:lnSpc>
                <a:spcPct val="150000"/>
              </a:lnSpc>
              <a:buNone/>
            </a:pPr>
            <a:r>
              <a:rPr lang="en-US" dirty="0">
                <a:latin typeface="Times New Roman" panose="02020603050405020304" pitchFamily="18" charset="0"/>
                <a:cs typeface="Times New Roman" panose="02020603050405020304" pitchFamily="18" charset="0"/>
              </a:rPr>
              <a:t>- PPDH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BĐTD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HS </a:t>
            </a:r>
            <a:r>
              <a:rPr lang="en-US" dirty="0" err="1">
                <a:latin typeface="Times New Roman" panose="02020603050405020304" pitchFamily="18" charset="0"/>
                <a:cs typeface="Times New Roman" panose="02020603050405020304" pitchFamily="18" charset="0"/>
              </a:rPr>
              <a:t>tìm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vấn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qua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p>
          <a:p>
            <a:pPr marL="0" indent="0">
              <a:lnSpc>
                <a:spcPct val="150000"/>
              </a:lnSpc>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Sư</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d</a:t>
            </a:r>
            <a:r>
              <a:rPr lang="en-US" dirty="0" err="1">
                <a:latin typeface="Times New Roman" panose="02020603050405020304" pitchFamily="18" charset="0"/>
                <a:cs typeface="Times New Roman" panose="02020603050405020304" pitchFamily="18" charset="0"/>
              </a:rPr>
              <a:t>ụng</a:t>
            </a:r>
            <a:r>
              <a:rPr lang="en-US" dirty="0">
                <a:latin typeface="Times New Roman" panose="02020603050405020304" pitchFamily="18" charset="0"/>
                <a:cs typeface="Times New Roman" panose="02020603050405020304" pitchFamily="18" charset="0"/>
              </a:rPr>
              <a:t> PPDH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BĐTD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tập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a:t>
            </a:r>
            <a:r>
              <a:rPr lang="vi-VN" dirty="0">
                <a:latin typeface="Times New Roman" panose="02020603050405020304" pitchFamily="18" charset="0"/>
                <a:cs typeface="Times New Roman" panose="02020603050405020304" pitchFamily="18" charset="0"/>
              </a:rPr>
              <a:t>ể</a:t>
            </a:r>
            <a:r>
              <a:rPr lang="en-US" dirty="0">
                <a:latin typeface="Times New Roman" panose="02020603050405020304" pitchFamily="18" charset="0"/>
                <a:cs typeface="Times New Roman" panose="02020603050405020304" pitchFamily="18" charset="0"/>
              </a:rPr>
              <a:t>m </a:t>
            </a:r>
            <a:r>
              <a:rPr lang="en-US" dirty="0" err="1">
                <a:latin typeface="Times New Roman" panose="02020603050405020304" pitchFamily="18" charset="0"/>
                <a:cs typeface="Times New Roman" panose="02020603050405020304" pitchFamily="18" charset="0"/>
              </a:rPr>
              <a:t>tra</a:t>
            </a:r>
            <a:r>
              <a:rPr lang="en-US" dirty="0">
                <a:latin typeface="Times New Roman" panose="02020603050405020304" pitchFamily="18" charset="0"/>
                <a:cs typeface="Times New Roman" panose="02020603050405020304" pitchFamily="18" charset="0"/>
              </a:rPr>
              <a:t> tri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a:t>
            </a:r>
          </a:p>
          <a:p>
            <a:pPr marL="0" indent="0">
              <a:lnSpc>
                <a:spcPct val="150000"/>
              </a:lnSpc>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PPDH </a:t>
            </a:r>
            <a:r>
              <a:rPr lang="en-US" dirty="0" err="1">
                <a:latin typeface="Times New Roman" panose="02020603050405020304" pitchFamily="18" charset="0"/>
                <a:cs typeface="Times New Roman" panose="02020603050405020304" pitchFamily="18" charset="0"/>
              </a:rPr>
              <a:t>này</a:t>
            </a:r>
            <a:r>
              <a:rPr lang="en-US" dirty="0">
                <a:latin typeface="Times New Roman" panose="02020603050405020304" pitchFamily="18" charset="0"/>
                <a:cs typeface="Times New Roman" panose="02020603050405020304" pitchFamily="18" charset="0"/>
              </a:rPr>
              <a:t> HS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mình</a:t>
            </a:r>
            <a:r>
              <a:rPr lang="en-US" dirty="0">
                <a:latin typeface="Times New Roman" panose="02020603050405020304" pitchFamily="18" charset="0"/>
                <a:cs typeface="Times New Roman" panose="02020603050405020304" pitchFamily="18" charset="0"/>
              </a:rPr>
              <a:t> v</a:t>
            </a:r>
            <a:r>
              <a:rPr lang="vi-VN" dirty="0">
                <a:latin typeface="Times New Roman" panose="02020603050405020304" pitchFamily="18" charset="0"/>
                <a:cs typeface="Times New Roman" panose="02020603050405020304" pitchFamily="18" charset="0"/>
              </a:rPr>
              <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b</a:t>
            </a:r>
            <a:r>
              <a:rPr lang="vi-VN" dirty="0">
                <a:latin typeface="Times New Roman" panose="02020603050405020304" pitchFamily="18" charset="0"/>
                <a:cs typeface="Times New Roman" panose="02020603050405020304" pitchFamily="18" charset="0"/>
              </a:rPr>
              <a:t>ê</a:t>
            </a:r>
            <a:r>
              <a:rPr lang="en-US" dirty="0">
                <a:latin typeface="Times New Roman" panose="02020603050405020304" pitchFamily="18" charset="0"/>
                <a:cs typeface="Times New Roman" panose="02020603050405020304" pitchFamily="18" charset="0"/>
              </a:rPr>
              <a:t>n </a:t>
            </a:r>
            <a:r>
              <a:rPr lang="en-US" dirty="0" err="1">
                <a:latin typeface="Times New Roman" panose="02020603050405020304" pitchFamily="18" charset="0"/>
                <a:cs typeface="Times New Roman" panose="02020603050405020304" pitchFamily="18" charset="0"/>
              </a:rPr>
              <a:t>ngoài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qua </a:t>
            </a:r>
            <a:r>
              <a:rPr lang="en-US" dirty="0" err="1">
                <a:latin typeface="Times New Roman" panose="02020603050405020304" pitchFamily="18" charset="0"/>
                <a:cs typeface="Times New Roman" panose="02020603050405020304" pitchFamily="18" charset="0"/>
              </a:rPr>
              <a:t>đo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chiếm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lĩnh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 GV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vấn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trọng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HS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tập</a:t>
            </a:r>
            <a:r>
              <a:rPr lang="en-US" dirty="0">
                <a:latin typeface="Times New Roman" panose="02020603050405020304" pitchFamily="18" charset="0"/>
                <a:cs typeface="Times New Roman" panose="02020603050405020304" pitchFamily="18" charset="0"/>
              </a:rPr>
              <a:t>.</a:t>
            </a: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31102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 y="0"/>
            <a:ext cx="11835684" cy="6671256"/>
          </a:xfrm>
        </p:spPr>
        <p:txBody>
          <a:bodyPr>
            <a:normAutofit/>
          </a:bodyPr>
          <a:lstStyle/>
          <a:p>
            <a:pPr marL="0" indent="0" algn="ctr">
              <a:buNone/>
            </a:pPr>
            <a:endParaRPr lang="en-US" sz="3200" b="1" dirty="0">
              <a:solidFill>
                <a:srgbClr val="FF0000"/>
              </a:solidFill>
              <a:latin typeface="+mj-lt"/>
            </a:endParaRPr>
          </a:p>
          <a:p>
            <a:pPr marL="0" indent="0" algn="ctr">
              <a:buNone/>
            </a:pPr>
            <a:r>
              <a:rPr lang="vi-VN" sz="3200" b="1" dirty="0">
                <a:solidFill>
                  <a:srgbClr val="FF0000"/>
                </a:solidFill>
                <a:latin typeface="+mj-lt"/>
              </a:rPr>
              <a:t>QUY TRÌNH THỰC HIỆN</a:t>
            </a:r>
            <a:endParaRPr lang="en-US" dirty="0">
              <a:solidFill>
                <a:srgbClr val="FF0000"/>
              </a:solidFill>
              <a:latin typeface="+mj-lt"/>
            </a:endParaRPr>
          </a:p>
          <a:p>
            <a:pPr marL="0" indent="0">
              <a:buNone/>
            </a:pPr>
            <a:endParaRPr lang="en-US" b="1" i="1" u="sng" dirty="0">
              <a:latin typeface="+mj-lt"/>
            </a:endParaRPr>
          </a:p>
          <a:p>
            <a:pPr marL="0" indent="0">
              <a:buNone/>
            </a:pPr>
            <a:r>
              <a:rPr lang="vi-VN" b="1" i="1" u="sng" dirty="0">
                <a:latin typeface="+mj-lt"/>
              </a:rPr>
              <a:t>Bước 1</a:t>
            </a:r>
            <a:r>
              <a:rPr lang="vi-VN" i="1" dirty="0">
                <a:latin typeface="+mj-lt"/>
              </a:rPr>
              <a:t> :</a:t>
            </a:r>
            <a:r>
              <a:rPr lang="en-US" dirty="0">
                <a:latin typeface="+mj-lt"/>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HS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nhóm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gợi</a:t>
            </a:r>
            <a:r>
              <a:rPr lang="en-US" dirty="0">
                <a:latin typeface="Times New Roman" panose="02020603050405020304" pitchFamily="18" charset="0"/>
                <a:cs typeface="Times New Roman" panose="02020603050405020304" pitchFamily="18" charset="0"/>
              </a:rPr>
              <a:t> ý l</a:t>
            </a:r>
            <a:r>
              <a:rPr lang="vi-VN" dirty="0">
                <a:latin typeface="Times New Roman" panose="02020603050405020304" pitchFamily="18" charset="0"/>
                <a:cs typeface="Times New Roman" panose="02020603050405020304" pitchFamily="18" charset="0"/>
              </a:rPr>
              <a:t>iê</a:t>
            </a:r>
            <a:r>
              <a:rPr lang="en-US" dirty="0">
                <a:latin typeface="Times New Roman" panose="02020603050405020304" pitchFamily="18" charset="0"/>
                <a:cs typeface="Times New Roman" panose="02020603050405020304" pitchFamily="18" charset="0"/>
              </a:rPr>
              <a:t>n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a:t>
            </a:r>
            <a:r>
              <a:rPr lang="vi-VN" dirty="0">
                <a:latin typeface="Times New Roman" panose="02020603050405020304" pitchFamily="18" charset="0"/>
                <a:cs typeface="Times New Roman" panose="02020603050405020304" pitchFamily="18" charset="0"/>
              </a:rPr>
              <a:t>ủ đề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a:t>
            </a:r>
          </a:p>
          <a:p>
            <a:pPr lvl="0"/>
            <a:r>
              <a:rPr lang="vi-VN" i="1" dirty="0">
                <a:latin typeface="+mj-lt"/>
              </a:rPr>
              <a:t>Chọn từ trung tâm</a:t>
            </a:r>
            <a:r>
              <a:rPr lang="en-US" dirty="0">
                <a:latin typeface="+mj-lt"/>
              </a:rPr>
              <a:t> (</a:t>
            </a:r>
            <a:r>
              <a:rPr lang="en-US" dirty="0">
                <a:latin typeface="Times New Roman" panose="02020603050405020304" pitchFamily="18" charset="0"/>
                <a:cs typeface="Times New Roman" panose="02020603050405020304" pitchFamily="18" charset="0"/>
              </a:rPr>
              <a:t>hay </a:t>
            </a:r>
            <a:r>
              <a:rPr lang="en-US" dirty="0" err="1">
                <a:latin typeface="Times New Roman" panose="02020603050405020304" pitchFamily="18" charset="0"/>
                <a:cs typeface="Times New Roman" panose="02020603050405020304" pitchFamily="18" charset="0"/>
              </a:rPr>
              <a:t>còn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gọi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khoá</a:t>
            </a:r>
            <a:r>
              <a:rPr lang="en-US" dirty="0">
                <a:latin typeface="Times New Roman" panose="02020603050405020304" pitchFamily="18" charset="0"/>
                <a:cs typeface="Times New Roman" panose="02020603050405020304" pitchFamily="18" charset="0"/>
              </a:rPr>
              <a:t>, keyword)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t</a:t>
            </a:r>
            <a:r>
              <a:rPr lang="vi-VN" dirty="0">
                <a:latin typeface="Times New Roman" panose="02020603050405020304" pitchFamily="18" charset="0"/>
                <a:cs typeface="Times New Roman" panose="02020603050405020304" pitchFamily="18" charset="0"/>
              </a:rPr>
              <a:t>ê</a:t>
            </a:r>
            <a:r>
              <a:rPr lang="en-US" dirty="0">
                <a:latin typeface="Times New Roman" panose="02020603050405020304" pitchFamily="18" charset="0"/>
                <a:cs typeface="Times New Roman" panose="02020603050405020304" pitchFamily="18" charset="0"/>
              </a:rPr>
              <a:t>n </a:t>
            </a:r>
            <a:r>
              <a:rPr lang="en-US" dirty="0" err="1">
                <a:latin typeface="Times New Roman" panose="02020603050405020304" pitchFamily="18" charset="0"/>
                <a:cs typeface="Times New Roman" panose="02020603050405020304" pitchFamily="18" charset="0"/>
              </a:rPr>
              <a:t>của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bài</a:t>
            </a:r>
            <a:r>
              <a:rPr lang="en-US" dirty="0">
                <a:latin typeface="Times New Roman" panose="02020603050405020304" pitchFamily="18" charset="0"/>
                <a:cs typeface="Times New Roman" panose="02020603050405020304" pitchFamily="18" charset="0"/>
              </a:rPr>
              <a:t> hay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đ</a:t>
            </a:r>
            <a:r>
              <a:rPr lang="en-US" dirty="0">
                <a:latin typeface="Times New Roman" panose="02020603050405020304" pitchFamily="18" charset="0"/>
                <a:cs typeface="Times New Roman" panose="02020603050405020304" pitchFamily="18" charset="0"/>
              </a:rPr>
              <a:t>ể hay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dung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v</a:t>
            </a:r>
            <a:r>
              <a:rPr lang="vi-VN" dirty="0">
                <a:latin typeface="Times New Roman" panose="02020603050405020304" pitchFamily="18" charset="0"/>
                <a:cs typeface="Times New Roman" panose="02020603050405020304" pitchFamily="18" charset="0"/>
              </a:rPr>
              <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ta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a:t>
            </a:r>
          </a:p>
          <a:p>
            <a:pPr lvl="0"/>
            <a:r>
              <a:rPr lang="en-US" i="1" dirty="0">
                <a:latin typeface="Times New Roman" panose="02020603050405020304" pitchFamily="18" charset="0"/>
                <a:cs typeface="Times New Roman" panose="02020603050405020304" pitchFamily="18" charset="0"/>
              </a:rPr>
              <a:t> V</a:t>
            </a:r>
            <a:r>
              <a:rPr lang="vi-VN" i="1" dirty="0">
                <a:latin typeface="Times New Roman" panose="02020603050405020304" pitchFamily="18" charset="0"/>
                <a:cs typeface="Times New Roman" panose="02020603050405020304" pitchFamily="18" charset="0"/>
              </a:rPr>
              <a:t>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nhánh</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cấp</a:t>
            </a:r>
            <a:r>
              <a:rPr lang="en-US" i="1" dirty="0">
                <a:latin typeface="Times New Roman" panose="02020603050405020304" pitchFamily="18" charset="0"/>
                <a:cs typeface="Times New Roman" panose="02020603050405020304" pitchFamily="18" charset="0"/>
              </a:rPr>
              <a:t> 1</a:t>
            </a:r>
            <a:r>
              <a:rPr lang="en-US" i="1" dirty="0">
                <a:latin typeface="+mj-lt"/>
              </a:rPr>
              <a:t>: </a:t>
            </a:r>
            <a:r>
              <a:rPr lang="vi-VN" dirty="0">
                <a:latin typeface="+mj-lt"/>
              </a:rPr>
              <a:t>Các nhánh cấp 1 chính là các nội dung chính của bài học hay ch</a:t>
            </a:r>
            <a:r>
              <a:rPr lang="en-US" dirty="0">
                <a:latin typeface="+mj-lt"/>
              </a:rPr>
              <a:t>ủ</a:t>
            </a:r>
            <a:r>
              <a:rPr lang="vi-VN" dirty="0">
                <a:latin typeface="+mj-lt"/>
              </a:rPr>
              <a:t> đ</a:t>
            </a:r>
            <a:r>
              <a:rPr lang="en-US" dirty="0">
                <a:latin typeface="+mj-lt"/>
              </a:rPr>
              <a:t>ề</a:t>
            </a:r>
            <a:r>
              <a:rPr lang="vi-VN" dirty="0">
                <a:latin typeface="+mj-lt"/>
              </a:rPr>
              <a:t> đó (hay tên các mục của </a:t>
            </a:r>
            <a:r>
              <a:rPr lang="en-US" dirty="0">
                <a:latin typeface="Times New Roman" panose="02020603050405020304" pitchFamily="18" charset="0"/>
                <a:cs typeface="Times New Roman" panose="02020603050405020304" pitchFamily="18" charset="0"/>
              </a:rPr>
              <a:t>SGK</a:t>
            </a:r>
            <a:r>
              <a:rPr lang="en-US" dirty="0">
                <a:latin typeface="+mj-lt"/>
              </a:rPr>
              <a:t>).</a:t>
            </a:r>
          </a:p>
          <a:p>
            <a:pPr lvl="0"/>
            <a:r>
              <a:rPr lang="en-US" i="1" dirty="0">
                <a:latin typeface="+mj-lt"/>
              </a:rPr>
              <a:t> </a:t>
            </a:r>
            <a:r>
              <a:rPr lang="en-US" i="1" dirty="0" err="1">
                <a:latin typeface="Times New Roman" panose="02020603050405020304" pitchFamily="18" charset="0"/>
                <a:cs typeface="Times New Roman" panose="02020603050405020304" pitchFamily="18" charset="0"/>
              </a:rPr>
              <a:t>Vẽ</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nh</a:t>
            </a:r>
            <a:r>
              <a:rPr lang="pt-BR" i="1" dirty="0">
                <a:latin typeface="Times New Roman" panose="02020603050405020304" pitchFamily="18" charset="0"/>
                <a:cs typeface="Times New Roman" panose="02020603050405020304" pitchFamily="18" charset="0"/>
              </a:rPr>
              <a:t>á</a:t>
            </a:r>
            <a:r>
              <a:rPr lang="en-US" i="1" dirty="0" err="1">
                <a:latin typeface="Times New Roman" panose="02020603050405020304" pitchFamily="18" charset="0"/>
                <a:cs typeface="Times New Roman" panose="02020603050405020304" pitchFamily="18" charset="0"/>
              </a:rPr>
              <a:t>nh</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cấp</a:t>
            </a:r>
            <a:r>
              <a:rPr lang="en-US" i="1" dirty="0">
                <a:latin typeface="Times New Roman" panose="02020603050405020304" pitchFamily="18" charset="0"/>
                <a:cs typeface="Times New Roman" panose="02020603050405020304" pitchFamily="18" charset="0"/>
              </a:rPr>
              <a:t> 2,3</a:t>
            </a:r>
            <a:r>
              <a:rPr lang="en-US" i="1" baseline="-25000" dirty="0">
                <a:latin typeface="Times New Roman" panose="02020603050405020304" pitchFamily="18" charset="0"/>
                <a:cs typeface="Times New Roman" panose="02020603050405020304" pitchFamily="18" charset="0"/>
              </a:rPr>
              <a:t>r</a:t>
            </a:r>
            <a:r>
              <a:rPr lang="en-US" i="1"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nhánh</a:t>
            </a: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cấp</a:t>
            </a:r>
            <a:r>
              <a:rPr lang="en-US" dirty="0">
                <a:latin typeface="Times New Roman" panose="02020603050405020304" pitchFamily="18" charset="0"/>
                <a:cs typeface="Times New Roman" panose="02020603050405020304" pitchFamily="18" charset="0"/>
              </a:rPr>
              <a:t> 2,3,...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nhánh</a:t>
            </a: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của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nhánh</a:t>
            </a:r>
            <a:r>
              <a:rPr lang="en-US" dirty="0">
                <a:latin typeface="Times New Roman" panose="02020603050405020304" pitchFamily="18" charset="0"/>
                <a:cs typeface="Times New Roman" panose="02020603050405020304" pitchFamily="18" charset="0"/>
              </a:rPr>
              <a:t> 1 </a:t>
            </a:r>
            <a:r>
              <a:rPr lang="en-US" dirty="0" err="1">
                <a:latin typeface="Times New Roman" panose="02020603050405020304" pitchFamily="18" charset="0"/>
                <a:cs typeface="Times New Roman" panose="02020603050405020304" pitchFamily="18" charset="0"/>
              </a:rPr>
              <a:t>trước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đo</a:t>
            </a:r>
            <a:r>
              <a:rPr lang="en-US" dirty="0">
                <a:latin typeface="Times New Roman" panose="02020603050405020304" pitchFamily="18" charset="0"/>
                <a:cs typeface="Times New Roman" panose="02020603050405020304" pitchFamily="18" charset="0"/>
              </a:rPr>
              <a:t>́.</a:t>
            </a:r>
            <a:endParaRPr lang="en-US" i="1"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5522423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barn(inVertical)">
                                      <p:cBhvr>
                                        <p:cTn id="13" dur="500"/>
                                        <p:tgtEl>
                                          <p:spTgt spid="3">
                                            <p:txEl>
                                              <p:pRg st="5" end="5"/>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barn(inVertical)">
                                      <p:cBhvr>
                                        <p:cTn id="16" dur="500"/>
                                        <p:tgtEl>
                                          <p:spTgt spid="3">
                                            <p:txEl>
                                              <p:pRg st="6" end="6"/>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barn(inVertical)">
                                      <p:cBhvr>
                                        <p:cTn id="1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8941" y="103031"/>
            <a:ext cx="11758411" cy="6606862"/>
          </a:xfrm>
        </p:spPr>
        <p:txBody>
          <a:bodyPr>
            <a:normAutofit fontScale="85000" lnSpcReduction="10000"/>
          </a:bodyPr>
          <a:lstStyle/>
          <a:p>
            <a:pPr marL="0" indent="0">
              <a:lnSpc>
                <a:spcPct val="150000"/>
              </a:lnSpc>
              <a:buNone/>
            </a:pPr>
            <a:r>
              <a:rPr lang="vi-VN" b="1" i="1" u="sng" dirty="0"/>
              <a:t>Bước 2</a:t>
            </a:r>
            <a:r>
              <a:rPr lang="vi-VN" i="1" dirty="0"/>
              <a:t>:</a:t>
            </a:r>
            <a:r>
              <a:rPr lang="en-US" dirty="0"/>
              <a:t> </a:t>
            </a:r>
            <a:r>
              <a:rPr lang="en-US" dirty="0" err="1">
                <a:latin typeface="Times New Roman" panose="02020603050405020304" pitchFamily="18" charset="0"/>
                <a:cs typeface="Times New Roman" panose="02020603050405020304" pitchFamily="18" charset="0"/>
              </a:rPr>
              <a:t>Báo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thuyết</a:t>
            </a:r>
            <a:r>
              <a:rPr lang="en-US" dirty="0">
                <a:latin typeface="Times New Roman" panose="02020603050405020304" pitchFamily="18" charset="0"/>
                <a:cs typeface="Times New Roman" panose="02020603050405020304" pitchFamily="18" charset="0"/>
              </a:rPr>
              <a:t> minh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vừa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bước</a:t>
            </a:r>
            <a:r>
              <a:rPr lang="en-US" dirty="0">
                <a:latin typeface="Times New Roman" panose="02020603050405020304" pitchFamily="18" charset="0"/>
                <a:cs typeface="Times New Roman" panose="02020603050405020304" pitchFamily="18" charset="0"/>
              </a:rPr>
              <a:t> 1)</a:t>
            </a:r>
          </a:p>
          <a:p>
            <a:pPr>
              <a:lnSpc>
                <a:spcPct val="150000"/>
              </a:lnSpc>
            </a:pP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cụm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ngắn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viết</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ý</a:t>
            </a:r>
            <a:r>
              <a:rPr lang="vi-VN"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HS </a:t>
            </a:r>
            <a:r>
              <a:rPr lang="en-US" dirty="0" err="1">
                <a:latin typeface="Times New Roman" panose="02020603050405020304" pitchFamily="18" charset="0"/>
                <a:cs typeface="Times New Roman" panose="02020603050405020304" pitchFamily="18" charset="0"/>
              </a:rPr>
              <a:t>thuyết</a:t>
            </a:r>
            <a:r>
              <a:rPr lang="en-US" dirty="0">
                <a:latin typeface="Times New Roman" panose="02020603050405020304" pitchFamily="18" charset="0"/>
                <a:cs typeface="Times New Roman" panose="02020603050405020304" pitchFamily="18" charset="0"/>
              </a:rPr>
              <a:t> minh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đầy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đủ</a:t>
            </a:r>
            <a:r>
              <a:rPr lang="en-US" dirty="0">
                <a:latin typeface="Times New Roman" panose="02020603050405020304" pitchFamily="18" charset="0"/>
                <a:cs typeface="Times New Roman" panose="02020603050405020304" pitchFamily="18" charset="0"/>
              </a:rPr>
              <a:t>.</a:t>
            </a:r>
          </a:p>
          <a:p>
            <a:pPr>
              <a:lnSpc>
                <a:spcPct val="150000"/>
              </a:lnSpc>
            </a:pP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vài</a:t>
            </a:r>
            <a:r>
              <a:rPr lang="en-US" dirty="0">
                <a:latin typeface="Times New Roman" panose="02020603050405020304" pitchFamily="18" charset="0"/>
                <a:cs typeface="Times New Roman" panose="02020603050405020304" pitchFamily="18" charset="0"/>
              </a:rPr>
              <a:t> HS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nhóm</a:t>
            </a:r>
            <a:r>
              <a:rPr lang="en-US" dirty="0">
                <a:latin typeface="Times New Roman" panose="02020603050405020304" pitchFamily="18" charset="0"/>
                <a:cs typeface="Times New Roman" panose="02020603050405020304" pitchFamily="18" charset="0"/>
              </a:rPr>
              <a:t> HS </a:t>
            </a:r>
            <a:r>
              <a:rPr lang="en-US" dirty="0" err="1">
                <a:latin typeface="Times New Roman" panose="02020603050405020304" pitchFamily="18" charset="0"/>
                <a:cs typeface="Times New Roman" panose="02020603050405020304" pitchFamily="18" charset="0"/>
              </a:rPr>
              <a:t>lên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thuyết</a:t>
            </a:r>
            <a:r>
              <a:rPr lang="en-US" dirty="0">
                <a:latin typeface="Times New Roman" panose="02020603050405020304" pitchFamily="18" charset="0"/>
                <a:cs typeface="Times New Roman" panose="02020603050405020304" pitchFamily="18" charset="0"/>
              </a:rPr>
              <a:t> minh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nhóm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giúp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vừa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rèn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thuyết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giúp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tin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đây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rèn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luyện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của</a:t>
            </a:r>
            <a:r>
              <a:rPr lang="en-US" dirty="0">
                <a:latin typeface="Times New Roman" panose="02020603050405020304" pitchFamily="18" charset="0"/>
                <a:cs typeface="Times New Roman" panose="02020603050405020304" pitchFamily="18" charset="0"/>
              </a:rPr>
              <a:t> HS</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ta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nay.</a:t>
            </a:r>
          </a:p>
          <a:p>
            <a:pPr marL="0" indent="0">
              <a:lnSpc>
                <a:spcPct val="150000"/>
              </a:lnSpc>
              <a:buNone/>
            </a:pPr>
            <a:r>
              <a:rPr lang="vi-VN" b="1" i="1" u="sng" dirty="0"/>
              <a:t>Bước 3:</a:t>
            </a:r>
            <a:r>
              <a:rPr lang="en-US" dirty="0"/>
              <a:t> </a:t>
            </a:r>
            <a:r>
              <a:rPr lang="en-US" dirty="0" err="1">
                <a:latin typeface="Times New Roman" panose="02020603050405020304" pitchFamily="18" charset="0"/>
                <a:cs typeface="Times New Roman" panose="02020603050405020304" pitchFamily="18" charset="0"/>
              </a:rPr>
              <a:t>Thảo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endParaRPr lang="en-US" dirty="0">
              <a:latin typeface="Times New Roman" panose="02020603050405020304" pitchFamily="18" charset="0"/>
              <a:cs typeface="Times New Roman" panose="02020603050405020304" pitchFamily="18" charset="0"/>
            </a:endParaRPr>
          </a:p>
          <a:p>
            <a:pPr>
              <a:lnSpc>
                <a:spcPct val="150000"/>
              </a:lnSpc>
            </a:pP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HS </a:t>
            </a:r>
            <a:r>
              <a:rPr lang="en-US" dirty="0" err="1">
                <a:latin typeface="Times New Roman" panose="02020603050405020304" pitchFamily="18" charset="0"/>
                <a:cs typeface="Times New Roman" panose="02020603050405020304" pitchFamily="18" charset="0"/>
              </a:rPr>
              <a:t>thảo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bổ</a:t>
            </a:r>
            <a:r>
              <a:rPr lang="en-US" dirty="0">
                <a:latin typeface="Times New Roman" panose="02020603050405020304" pitchFamily="18" charset="0"/>
                <a:cs typeface="Times New Roman" panose="02020603050405020304" pitchFamily="18" charset="0"/>
              </a:rPr>
              <a:t> sung, </a:t>
            </a:r>
            <a:r>
              <a:rPr lang="en-US" dirty="0" err="1">
                <a:latin typeface="Times New Roman" panose="02020603050405020304" pitchFamily="18" charset="0"/>
                <a:cs typeface="Times New Roman" panose="02020603050405020304" pitchFamily="18" charset="0"/>
              </a:rPr>
              <a:t>chỉnh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GV </a:t>
            </a:r>
            <a:r>
              <a:rPr lang="en-US" dirty="0" err="1">
                <a:latin typeface="Times New Roman" panose="02020603050405020304" pitchFamily="18" charset="0"/>
                <a:cs typeface="Times New Roman" panose="02020603050405020304" pitchFamily="18" charset="0"/>
              </a:rPr>
              <a:t>sẽ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vấn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trọng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giúp</a:t>
            </a:r>
            <a:r>
              <a:rPr lang="en-US" dirty="0">
                <a:latin typeface="Times New Roman" panose="02020603050405020304" pitchFamily="18" charset="0"/>
                <a:cs typeface="Times New Roman" panose="02020603050405020304" pitchFamily="18" charset="0"/>
              </a:rPr>
              <a:t> HS </a:t>
            </a:r>
            <a:r>
              <a:rPr lang="en-US" dirty="0" err="1">
                <a:latin typeface="Times New Roman" panose="02020603050405020304" pitchFamily="18" charset="0"/>
                <a:cs typeface="Times New Roman" panose="02020603050405020304" pitchFamily="18" charset="0"/>
              </a:rPr>
              <a:t>hoàn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dẫn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dắt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trọng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a:t>
            </a:r>
          </a:p>
          <a:p>
            <a:pPr marL="0" indent="0">
              <a:lnSpc>
                <a:spcPct val="150000"/>
              </a:lnSpc>
              <a:buNone/>
            </a:pPr>
            <a:endParaRPr lang="en-US" dirty="0"/>
          </a:p>
        </p:txBody>
      </p:sp>
    </p:spTree>
    <p:extLst>
      <p:ext uri="{BB962C8B-B14F-4D97-AF65-F5344CB8AC3E}">
        <p14:creationId xmlns:p14="http://schemas.microsoft.com/office/powerpoint/2010/main" val="17008225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6214" y="90152"/>
            <a:ext cx="11655380" cy="6593983"/>
          </a:xfrm>
        </p:spPr>
        <p:txBody>
          <a:bodyPr>
            <a:normAutofit fontScale="77500" lnSpcReduction="20000"/>
          </a:bodyPr>
          <a:lstStyle/>
          <a:p>
            <a:pPr marL="0" indent="0" algn="ctr">
              <a:lnSpc>
                <a:spcPct val="120000"/>
              </a:lnSpc>
              <a:buNone/>
            </a:pPr>
            <a:r>
              <a:rPr lang="en-US" sz="3100" b="1" dirty="0">
                <a:solidFill>
                  <a:srgbClr val="FF0000"/>
                </a:solidFill>
                <a:latin typeface="Times New Roman" panose="02020603050405020304" pitchFamily="18" charset="0"/>
                <a:cs typeface="Times New Roman" panose="02020603050405020304" pitchFamily="18" charset="0"/>
              </a:rPr>
              <a:t>ƯU ĐIỂM</a:t>
            </a:r>
            <a:endParaRPr lang="en-US" sz="3100" dirty="0">
              <a:solidFill>
                <a:srgbClr val="FF0000"/>
              </a:solidFill>
              <a:latin typeface="Times New Roman" panose="02020603050405020304" pitchFamily="18" charset="0"/>
              <a:cs typeface="Times New Roman" panose="02020603050405020304" pitchFamily="18" charset="0"/>
            </a:endParaRPr>
          </a:p>
          <a:p>
            <a:pPr lvl="0">
              <a:lnSpc>
                <a:spcPct val="120000"/>
              </a:lnSpc>
            </a:pPr>
            <a:r>
              <a:rPr lang="en-US" dirty="0" err="1">
                <a:latin typeface="Times New Roman" panose="02020603050405020304" pitchFamily="18" charset="0"/>
                <a:cs typeface="Times New Roman" panose="02020603050405020304" pitchFamily="18" charset="0"/>
              </a:rPr>
              <a:t>Kích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của</a:t>
            </a:r>
            <a:r>
              <a:rPr lang="en-US" dirty="0">
                <a:latin typeface="Times New Roman" panose="02020603050405020304" pitchFamily="18" charset="0"/>
                <a:cs typeface="Times New Roman" panose="02020603050405020304" pitchFamily="18" charset="0"/>
              </a:rPr>
              <a:t> HS.</a:t>
            </a:r>
          </a:p>
          <a:p>
            <a:pPr lvl="0">
              <a:lnSpc>
                <a:spcPct val="120000"/>
              </a:lnSpc>
            </a:pPr>
            <a:r>
              <a:rPr lang="en-US" dirty="0" err="1">
                <a:latin typeface="Times New Roman" panose="02020603050405020304" pitchFamily="18" charset="0"/>
                <a:cs typeface="Times New Roman" panose="02020603050405020304" pitchFamily="18" charset="0"/>
              </a:rPr>
              <a:t>Kích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HS.</a:t>
            </a:r>
          </a:p>
          <a:p>
            <a:pPr lvl="0">
              <a:lnSpc>
                <a:spcPct val="120000"/>
              </a:lnSpc>
            </a:pPr>
            <a:r>
              <a:rPr lang="en-US" dirty="0" err="1">
                <a:latin typeface="Times New Roman" panose="02020603050405020304" pitchFamily="18" charset="0"/>
                <a:cs typeface="Times New Roman" panose="02020603050405020304" pitchFamily="18" charset="0"/>
              </a:rPr>
              <a:t>Giúp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rộng</a:t>
            </a:r>
            <a:r>
              <a:rPr lang="en-US" dirty="0">
                <a:latin typeface="Times New Roman" panose="02020603050405020304" pitchFamily="18" charset="0"/>
                <a:cs typeface="Times New Roman" panose="02020603050405020304" pitchFamily="18" charset="0"/>
              </a:rPr>
              <a:t> ý </a:t>
            </a:r>
            <a:r>
              <a:rPr lang="en-US" dirty="0" err="1">
                <a:latin typeface="Times New Roman" panose="02020603050405020304" pitchFamily="18" charset="0"/>
                <a:cs typeface="Times New Roman" panose="02020603050405020304" pitchFamily="18" charset="0"/>
              </a:rPr>
              <a:t>tưởng</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đào</a:t>
            </a:r>
            <a:r>
              <a:rPr lang="vi-VN"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a:t>
            </a:r>
          </a:p>
          <a:p>
            <a:pPr lvl="0">
              <a:lnSpc>
                <a:spcPct val="120000"/>
              </a:lnSpc>
            </a:pPr>
            <a:r>
              <a:rPr lang="en-US" dirty="0" err="1">
                <a:latin typeface="Times New Roman" panose="02020603050405020304" pitchFamily="18" charset="0"/>
                <a:cs typeface="Times New Roman" panose="02020603050405020304" pitchFamily="18" charset="0"/>
              </a:rPr>
              <a:t>Giúp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a:t>
            </a:r>
          </a:p>
          <a:p>
            <a:pPr lvl="0">
              <a:lnSpc>
                <a:spcPct val="120000"/>
              </a:lnSpc>
            </a:pPr>
            <a:r>
              <a:rPr lang="en-US" dirty="0" err="1">
                <a:latin typeface="Times New Roman" panose="02020603050405020304" pitchFamily="18" charset="0"/>
                <a:cs typeface="Times New Roman" panose="02020603050405020304" pitchFamily="18" charset="0"/>
              </a:rPr>
              <a:t>Giúp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a:t>
            </a:r>
          </a:p>
          <a:p>
            <a:pPr lvl="0">
              <a:lnSpc>
                <a:spcPct val="120000"/>
              </a:lnSpc>
            </a:pPr>
            <a:r>
              <a:rPr lang="en-US" dirty="0" err="1">
                <a:latin typeface="Times New Roman" panose="02020603050405020304" pitchFamily="18" charset="0"/>
                <a:cs typeface="Times New Roman" panose="02020603050405020304" pitchFamily="18" charset="0"/>
              </a:rPr>
              <a:t>Giúp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nhớ</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a:t>
            </a:r>
          </a:p>
          <a:p>
            <a:pPr lvl="0">
              <a:lnSpc>
                <a:spcPct val="120000"/>
              </a:lnSpc>
            </a:pPr>
            <a:r>
              <a:rPr lang="en-US" dirty="0" err="1">
                <a:latin typeface="Times New Roman" panose="02020603050405020304" pitchFamily="18" charset="0"/>
                <a:cs typeface="Times New Roman" panose="02020603050405020304" pitchFamily="18" charset="0"/>
              </a:rPr>
              <a:t>Dễ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ý </a:t>
            </a:r>
            <a:r>
              <a:rPr lang="en-US" dirty="0" err="1">
                <a:latin typeface="Times New Roman" panose="02020603050405020304" pitchFamily="18" charset="0"/>
                <a:cs typeface="Times New Roman" panose="02020603050405020304" pitchFamily="18" charset="0"/>
              </a:rPr>
              <a:t>tưởng</a:t>
            </a:r>
            <a:r>
              <a:rPr lang="en-US" dirty="0">
                <a:latin typeface="Times New Roman" panose="02020603050405020304" pitchFamily="18" charset="0"/>
                <a:cs typeface="Times New Roman" panose="02020603050405020304" pitchFamily="18" charset="0"/>
              </a:rPr>
              <a:t>.</a:t>
            </a:r>
          </a:p>
          <a:p>
            <a:pPr lvl="0">
              <a:lnSpc>
                <a:spcPct val="120000"/>
              </a:lnSpc>
            </a:pPr>
            <a:r>
              <a:rPr lang="en-US" dirty="0" err="1">
                <a:latin typeface="Times New Roman" panose="02020603050405020304" pitchFamily="18" charset="0"/>
                <a:cs typeface="Times New Roman" panose="02020603050405020304" pitchFamily="18" charset="0"/>
              </a:rPr>
              <a:t>Trực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nhìn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nhớ</a:t>
            </a:r>
            <a:r>
              <a:rPr lang="en-US" dirty="0">
                <a:latin typeface="Times New Roman" panose="02020603050405020304" pitchFamily="18" charset="0"/>
                <a:cs typeface="Times New Roman" panose="02020603050405020304" pitchFamily="18" charset="0"/>
              </a:rPr>
              <a:t> do </a:t>
            </a:r>
            <a:r>
              <a:rPr lang="en-US" dirty="0" err="1">
                <a:latin typeface="Times New Roman" panose="02020603050405020304" pitchFamily="18" charset="0"/>
                <a:cs typeface="Times New Roman" panose="02020603050405020304" pitchFamily="18" charset="0"/>
              </a:rPr>
              <a:t>nó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giữa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ý </a:t>
            </a:r>
            <a:r>
              <a:rPr lang="en-US" dirty="0" err="1">
                <a:latin typeface="Times New Roman" panose="02020603050405020304" pitchFamily="18" charset="0"/>
                <a:cs typeface="Times New Roman" panose="02020603050405020304" pitchFamily="18" charset="0"/>
              </a:rPr>
              <a:t>của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vấn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a:t>
            </a:r>
          </a:p>
          <a:p>
            <a:pPr lvl="0">
              <a:lnSpc>
                <a:spcPct val="120000"/>
              </a:lnSpc>
            </a:pPr>
            <a:r>
              <a:rPr lang="en-US" dirty="0" err="1">
                <a:latin typeface="Times New Roman" panose="02020603050405020304" pitchFamily="18" charset="0"/>
                <a:cs typeface="Times New Roman" panose="02020603050405020304" pitchFamily="18" charset="0"/>
              </a:rPr>
              <a:t>Dễ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nhớ</a:t>
            </a:r>
            <a:r>
              <a:rPr lang="en-US" dirty="0">
                <a:latin typeface="Times New Roman" panose="02020603050405020304" pitchFamily="18" charset="0"/>
                <a:cs typeface="Times New Roman" panose="02020603050405020304" pitchFamily="18" charset="0"/>
              </a:rPr>
              <a:t>.</a:t>
            </a:r>
          </a:p>
          <a:p>
            <a:pPr lvl="0">
              <a:lnSpc>
                <a:spcPct val="120000"/>
              </a:lnSpc>
            </a:pPr>
            <a:r>
              <a:rPr lang="en-US" dirty="0" err="1">
                <a:latin typeface="Times New Roman" panose="02020603050405020304" pitchFamily="18" charset="0"/>
                <a:cs typeface="Times New Roman" panose="02020603050405020304" pitchFamily="18" charset="0"/>
              </a:rPr>
              <a:t>Dễ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nay: có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dùng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giấy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bút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phấn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dùng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mềm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CNTT).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mềm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còn</a:t>
            </a:r>
            <a:r>
              <a:rPr lang="en-US" dirty="0">
                <a:latin typeface="Times New Roman" panose="02020603050405020304" pitchFamily="18" charset="0"/>
                <a:cs typeface="Times New Roman" panose="02020603050405020304" pitchFamily="18" charset="0"/>
              </a:rPr>
              <a:t> có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file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thanh</a:t>
            </a:r>
            <a:r>
              <a:rPr lang="en-US" dirty="0">
                <a:latin typeface="Times New Roman" panose="02020603050405020304" pitchFamily="18" charset="0"/>
                <a:cs typeface="Times New Roman" panose="02020603050405020304" pitchFamily="18" charset="0"/>
              </a:rPr>
              <a:t>, video,... </a:t>
            </a:r>
            <a:r>
              <a:rPr lang="en-US" dirty="0" err="1">
                <a:latin typeface="Times New Roman" panose="02020603050405020304" pitchFamily="18" charset="0"/>
                <a:cs typeface="Times New Roman" panose="02020603050405020304" pitchFamily="18" charset="0"/>
              </a:rPr>
              <a:t>rất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GV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HS.</a:t>
            </a:r>
          </a:p>
          <a:p>
            <a:pPr marL="0" indent="0">
              <a:lnSpc>
                <a:spcPct val="120000"/>
              </a:lnSpc>
              <a:buNone/>
            </a:pPr>
            <a:endParaRPr lang="en-US" dirty="0">
              <a:latin typeface="+mj-lt"/>
            </a:endParaRPr>
          </a:p>
        </p:txBody>
      </p:sp>
    </p:spTree>
    <p:extLst>
      <p:ext uri="{BB962C8B-B14F-4D97-AF65-F5344CB8AC3E}">
        <p14:creationId xmlns:p14="http://schemas.microsoft.com/office/powerpoint/2010/main" val="1422653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231820"/>
            <a:ext cx="11861442" cy="5945143"/>
          </a:xfrm>
        </p:spPr>
        <p:txBody>
          <a:bodyPr/>
          <a:lstStyle/>
          <a:p>
            <a:pPr marL="0" indent="0" algn="ctr">
              <a:buNone/>
            </a:pPr>
            <a:r>
              <a:rPr lang="vi-VN" sz="3600" b="1" dirty="0">
                <a:solidFill>
                  <a:srgbClr val="FF0000"/>
                </a:solidFill>
                <a:latin typeface="+mj-lt"/>
              </a:rPr>
              <a:t>Hạn chế</a:t>
            </a:r>
            <a:endParaRPr lang="en-US" sz="3600" dirty="0">
              <a:solidFill>
                <a:srgbClr val="FF0000"/>
              </a:solidFill>
              <a:latin typeface="+mj-lt"/>
            </a:endParaRPr>
          </a:p>
          <a:p>
            <a:pPr lvl="0">
              <a:lnSpc>
                <a:spcPct val="150000"/>
              </a:lnSpc>
            </a:pPr>
            <a:r>
              <a:rPr lang="en-US" dirty="0" err="1">
                <a:latin typeface="Times New Roman" panose="02020603050405020304" pitchFamily="18" charset="0"/>
                <a:cs typeface="Times New Roman" panose="02020603050405020304" pitchFamily="18" charset="0"/>
              </a:rPr>
              <a:t>Đôi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do HS </a:t>
            </a:r>
            <a:r>
              <a:rPr lang="en-US" dirty="0" err="1">
                <a:latin typeface="Times New Roman" panose="02020603050405020304" pitchFamily="18" charset="0"/>
                <a:cs typeface="Times New Roman" panose="02020603050405020304" pitchFamily="18" charset="0"/>
              </a:rPr>
              <a:t>tô</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nhiều</a:t>
            </a:r>
            <a:r>
              <a:rPr lang="en-US" dirty="0">
                <a:latin typeface="Times New Roman" panose="02020603050405020304" pitchFamily="18" charset="0"/>
                <a:cs typeface="Times New Roman" panose="02020603050405020304" pitchFamily="18" charset="0"/>
              </a:rPr>
              <a:t>.</a:t>
            </a:r>
          </a:p>
          <a:p>
            <a:pPr lvl="0">
              <a:lnSpc>
                <a:spcPct val="150000"/>
              </a:lnSpc>
            </a:pPr>
            <a:r>
              <a:rPr lang="en-US" dirty="0">
                <a:latin typeface="Times New Roman" panose="02020603050405020304" pitchFamily="18" charset="0"/>
                <a:cs typeface="Times New Roman" panose="02020603050405020304" pitchFamily="18" charset="0"/>
              </a:rPr>
              <a:t>Do </a:t>
            </a:r>
            <a:r>
              <a:rPr lang="en-US" dirty="0" err="1">
                <a:latin typeface="Times New Roman" panose="02020603050405020304" pitchFamily="18" charset="0"/>
                <a:cs typeface="Times New Roman" panose="02020603050405020304" pitchFamily="18" charset="0"/>
              </a:rPr>
              <a:t>mỗi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riêng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nhìn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mắt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lúc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a:t>
            </a: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639949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366" y="502276"/>
            <a:ext cx="11616743" cy="6040192"/>
          </a:xfrm>
        </p:spPr>
        <p:txBody>
          <a:bodyPr>
            <a:normAutofit/>
          </a:bodyPr>
          <a:lstStyle/>
          <a:p>
            <a:pPr marL="0" indent="0" algn="ctr">
              <a:buNone/>
            </a:pPr>
            <a:r>
              <a:rPr lang="vi-VN" sz="3200" b="1" dirty="0">
                <a:solidFill>
                  <a:srgbClr val="FF0000"/>
                </a:solidFill>
                <a:latin typeface="Times New Roman" panose="02020603050405020304" pitchFamily="18" charset="0"/>
                <a:cs typeface="Times New Roman" panose="02020603050405020304" pitchFamily="18" charset="0"/>
              </a:rPr>
              <a:t>MỘT S</a:t>
            </a:r>
            <a:r>
              <a:rPr lang="en-US" sz="3200" b="1" dirty="0">
                <a:solidFill>
                  <a:srgbClr val="FF0000"/>
                </a:solidFill>
                <a:latin typeface="Times New Roman" panose="02020603050405020304" pitchFamily="18" charset="0"/>
                <a:cs typeface="Times New Roman" panose="02020603050405020304" pitchFamily="18" charset="0"/>
              </a:rPr>
              <a:t>Ố</a:t>
            </a:r>
            <a:r>
              <a:rPr lang="vi-VN" sz="3200" b="1" dirty="0">
                <a:solidFill>
                  <a:srgbClr val="FF0000"/>
                </a:solidFill>
                <a:latin typeface="Times New Roman" panose="02020603050405020304" pitchFamily="18" charset="0"/>
                <a:cs typeface="Times New Roman" panose="02020603050405020304" pitchFamily="18" charset="0"/>
              </a:rPr>
              <a:t> LƯU </a:t>
            </a:r>
            <a:r>
              <a:rPr lang="en-US" sz="3200" b="1" dirty="0">
                <a:solidFill>
                  <a:srgbClr val="FF0000"/>
                </a:solidFill>
                <a:latin typeface="Times New Roman" panose="02020603050405020304" pitchFamily="18" charset="0"/>
                <a:cs typeface="Times New Roman" panose="02020603050405020304" pitchFamily="18" charset="0"/>
              </a:rPr>
              <a:t>Ý</a:t>
            </a:r>
            <a:endParaRPr lang="en-US" sz="3200" dirty="0">
              <a:solidFill>
                <a:srgbClr val="FF0000"/>
              </a:solidFill>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điều</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 c</a:t>
            </a:r>
            <a:r>
              <a:rPr lang="vi-VN" i="1" dirty="0">
                <a:latin typeface="Times New Roman" panose="02020603050405020304" pitchFamily="18" charset="0"/>
                <a:cs typeface="Times New Roman" panose="02020603050405020304" pitchFamily="18" charset="0"/>
              </a:rPr>
              <a:t>ần tránh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Ghi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đoạn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dòng</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Ghi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chép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nhiều</a:t>
            </a:r>
            <a:r>
              <a:rPr lang="en-US" dirty="0">
                <a:latin typeface="Times New Roman" panose="02020603050405020304" pitchFamily="18" charset="0"/>
                <a:cs typeface="Times New Roman" panose="02020603050405020304" pitchFamily="18" charset="0"/>
              </a:rPr>
              <a:t> ý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thiết</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Dành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t>
            </a:r>
            <a:r>
              <a:rPr lang="vi-VN" dirty="0">
                <a:latin typeface="Times New Roman" panose="02020603050405020304" pitchFamily="18" charset="0"/>
                <a:cs typeface="Times New Roman" panose="02020603050405020304" pitchFamily="18" charset="0"/>
              </a:rPr>
              <a:t>ờ</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a:t>
            </a:r>
          </a:p>
          <a:p>
            <a:pPr>
              <a:lnSpc>
                <a:spcPct val="150000"/>
              </a:lnSpc>
            </a:pPr>
            <a:r>
              <a:rPr lang="en-US" dirty="0">
                <a:latin typeface="Times New Roman" panose="02020603050405020304" pitchFamily="18" charset="0"/>
                <a:cs typeface="Times New Roman" panose="02020603050405020304" pitchFamily="18" charset="0"/>
              </a:rPr>
              <a:t>GV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khuyến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HS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thảo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nhóm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dượt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so </a:t>
            </a:r>
            <a:r>
              <a:rPr lang="en-US" dirty="0" err="1">
                <a:latin typeface="Times New Roman" panose="02020603050405020304" pitchFamily="18" charset="0"/>
                <a:cs typeface="Times New Roman" panose="02020603050405020304" pitchFamily="18" charset="0"/>
              </a:rPr>
              <a:t>sánh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rút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HS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có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chất</a:t>
            </a:r>
            <a:r>
              <a:rPr lang="en-US" dirty="0">
                <a:latin typeface="Times New Roman" panose="02020603050405020304" pitchFamily="18" charset="0"/>
                <a:cs typeface="Times New Roman" panose="02020603050405020304" pitchFamily="18" charset="0"/>
              </a:rPr>
              <a:t> minh </a:t>
            </a:r>
            <a:r>
              <a:rPr lang="en-US" dirty="0" err="1">
                <a:latin typeface="Times New Roman" panose="02020603050405020304" pitchFamily="18" charset="0"/>
                <a:cs typeface="Times New Roman" panose="02020603050405020304" pitchFamily="18" charset="0"/>
              </a:rPr>
              <a:t>hoạ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thức</a:t>
            </a:r>
            <a:r>
              <a:rPr lang="vi-VN" dirty="0">
                <a:latin typeface="Times New Roman" panose="02020603050405020304" pitchFamily="18" charset="0"/>
                <a:cs typeface="Times New Roman" panose="02020603050405020304" pitchFamily="18" charset="0"/>
              </a:rPr>
              <a:t>. C</a:t>
            </a:r>
            <a:r>
              <a:rPr lang="en-US" dirty="0" err="1">
                <a:latin typeface="Times New Roman" panose="02020603050405020304" pitchFamily="18" charset="0"/>
                <a:cs typeface="Times New Roman" panose="02020603050405020304" pitchFamily="18" charset="0"/>
              </a:rPr>
              <a:t>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t</a:t>
            </a:r>
            <a:r>
              <a:rPr lang="vi-VN" dirty="0">
                <a:latin typeface="Times New Roman" panose="02020603050405020304" pitchFamily="18" charset="0"/>
                <a:cs typeface="Times New Roman" panose="02020603050405020304" pitchFamily="18" charset="0"/>
              </a:rPr>
              <a:t>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ngại</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HS </a:t>
            </a:r>
            <a:r>
              <a:rPr lang="en-US" dirty="0" err="1">
                <a:latin typeface="Times New Roman" panose="02020603050405020304" pitchFamily="18" charset="0"/>
                <a:cs typeface="Times New Roman" panose="02020603050405020304" pitchFamily="18" charset="0"/>
              </a:rPr>
              <a:t>thực</a:t>
            </a:r>
            <a:r>
              <a:rPr lang="en-US" dirty="0">
                <a:latin typeface="Times New Roman" panose="02020603050405020304" pitchFamily="18" charset="0"/>
                <a:cs typeface="Times New Roman" panose="02020603050405020304" pitchFamily="18" charset="0"/>
              </a:rPr>
              <a:t> h</a:t>
            </a:r>
            <a:r>
              <a:rPr lang="vi-VN" dirty="0">
                <a:latin typeface="Times New Roman" panose="02020603050405020304" pitchFamily="18" charset="0"/>
                <a:cs typeface="Times New Roman" panose="02020603050405020304" pitchFamily="18" charset="0"/>
              </a:rPr>
              <a:t>à</a:t>
            </a:r>
            <a:r>
              <a:rPr lang="en-US" dirty="0" err="1">
                <a:latin typeface="Times New Roman" panose="02020603050405020304" pitchFamily="18" charset="0"/>
                <a:cs typeface="Times New Roman" panose="02020603050405020304" pitchFamily="18" charset="0"/>
              </a:rPr>
              <a:t>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thảo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ồn</a:t>
            </a:r>
            <a:r>
              <a:rPr lang="en-US" dirty="0">
                <a:latin typeface="Times New Roman" panose="02020603050405020304" pitchFamily="18" charset="0"/>
                <a:cs typeface="Times New Roman" panose="02020603050405020304" pitchFamily="18" charset="0"/>
              </a:rPr>
              <a:t>,...</a:t>
            </a:r>
          </a:p>
          <a:p>
            <a:pPr marL="0" indent="0">
              <a:lnSpc>
                <a:spcPct val="150000"/>
              </a:lnSpc>
              <a:buNone/>
            </a:pPr>
            <a:endParaRPr lang="en-US" dirty="0"/>
          </a:p>
        </p:txBody>
      </p:sp>
    </p:spTree>
    <p:extLst>
      <p:ext uri="{BB962C8B-B14F-4D97-AF65-F5344CB8AC3E}">
        <p14:creationId xmlns:p14="http://schemas.microsoft.com/office/powerpoint/2010/main" val="424245563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inVertical)">
                                      <p:cBhvr>
                                        <p:cTn id="13" dur="500"/>
                                        <p:tgtEl>
                                          <p:spTgt spid="3">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arn(inVertical)">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arn(inVertical)">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1153</Words>
  <Application>Microsoft Office PowerPoint</Application>
  <PresentationFormat>Widescreen</PresentationFormat>
  <Paragraphs>44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PHƯƠNG PHÁP DẠY HỌC BẰNG BẢN ĐỒ TƯ DUY</vt:lpstr>
      <vt:lpstr>Tìm hiểu về phương pháp dạy học  bản đồ tư duy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PHƯƠNG PHÁP DẠY HỌC BẰNG BẢN ĐỒ TƯ DUY</dc:title>
  <dc:creator>SONY</dc:creator>
  <cp:lastModifiedBy>ANH_QUY</cp:lastModifiedBy>
  <cp:revision>14</cp:revision>
  <dcterms:created xsi:type="dcterms:W3CDTF">2020-11-03T19:06:00Z</dcterms:created>
  <dcterms:modified xsi:type="dcterms:W3CDTF">2020-11-06T12:23:25Z</dcterms:modified>
</cp:coreProperties>
</file>