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8" r:id="rId2"/>
    <p:sldId id="257" r:id="rId3"/>
    <p:sldId id="260" r:id="rId4"/>
    <p:sldId id="266" r:id="rId5"/>
    <p:sldId id="259" r:id="rId6"/>
    <p:sldId id="261" r:id="rId7"/>
    <p:sldId id="262" r:id="rId8"/>
    <p:sldId id="263" r:id="rId9"/>
    <p:sldId id="267" r:id="rId10"/>
    <p:sldId id="264"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3007" autoAdjust="0"/>
  </p:normalViewPr>
  <p:slideViewPr>
    <p:cSldViewPr>
      <p:cViewPr>
        <p:scale>
          <a:sx n="92" d="100"/>
          <a:sy n="92" d="100"/>
        </p:scale>
        <p:origin x="-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6C937-85EE-4D4D-87E4-D41A003BBBD2}" type="datetimeFigureOut">
              <a:rPr lang="en-US" smtClean="0"/>
              <a:t>14/02/2019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9E7DD4-008C-4F14-B496-B5E6878E2251}" type="slidenum">
              <a:rPr lang="en-US" smtClean="0"/>
              <a:t>‹#›</a:t>
            </a:fld>
            <a:endParaRPr lang="en-US"/>
          </a:p>
        </p:txBody>
      </p:sp>
    </p:spTree>
    <p:extLst>
      <p:ext uri="{BB962C8B-B14F-4D97-AF65-F5344CB8AC3E}">
        <p14:creationId xmlns:p14="http://schemas.microsoft.com/office/powerpoint/2010/main" val="3837903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FFD173-69EB-46F7-AE70-000D85C31AD1}" type="datetimeFigureOut">
              <a:rPr lang="en-US" smtClean="0"/>
              <a:t>14/02/2019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FFD173-69EB-46F7-AE70-000D85C31AD1}" type="datetimeFigureOut">
              <a:rPr lang="en-US" smtClean="0"/>
              <a:t>14/02/2019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7FFD173-69EB-46F7-AE70-000D85C31AD1}" type="datetimeFigureOut">
              <a:rPr lang="en-US" smtClean="0"/>
              <a:t>14/02/2019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1892-CB1D-48D0-B385-8F229D6BDB7F}"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FFD173-69EB-46F7-AE70-000D85C31AD1}" type="datetimeFigureOut">
              <a:rPr lang="en-US" smtClean="0"/>
              <a:t>14/02/2019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1892-CB1D-48D0-B385-8F229D6BDB7F}"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FFD173-69EB-46F7-AE70-000D85C31AD1}" type="datetimeFigureOut">
              <a:rPr lang="en-US" smtClean="0"/>
              <a:t>14/02/2019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7FFD173-69EB-46F7-AE70-000D85C31AD1}" type="datetimeFigureOut">
              <a:rPr lang="en-US" smtClean="0"/>
              <a:t>14/02/2019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1892-CB1D-48D0-B385-8F229D6BDB7F}"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FFD173-69EB-46F7-AE70-000D85C31AD1}" type="datetimeFigureOut">
              <a:rPr lang="en-US" smtClean="0"/>
              <a:t>14/02/2019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FFD173-69EB-46F7-AE70-000D85C31AD1}" type="datetimeFigureOut">
              <a:rPr lang="en-US" smtClean="0"/>
              <a:t>14/02/2019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7FFD173-69EB-46F7-AE70-000D85C31AD1}" type="datetimeFigureOut">
              <a:rPr lang="en-US" smtClean="0"/>
              <a:t>14/02/2019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A1892-CB1D-48D0-B385-8F229D6BDB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7FFD173-69EB-46F7-AE70-000D85C31AD1}" type="datetimeFigureOut">
              <a:rPr lang="en-US" smtClean="0"/>
              <a:t>14/02/2019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1892-CB1D-48D0-B385-8F229D6BDB7F}"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FFD173-69EB-46F7-AE70-000D85C31AD1}" type="datetimeFigureOut">
              <a:rPr lang="en-US" smtClean="0"/>
              <a:t>14/02/2019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1892-CB1D-48D0-B385-8F229D6BDB7F}"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7FFD173-69EB-46F7-AE70-000D85C31AD1}" type="datetimeFigureOut">
              <a:rPr lang="en-US" smtClean="0"/>
              <a:t>14/02/2019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A3A1892-CB1D-48D0-B385-8F229D6BDB7F}"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gif"/><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84" y="471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23189" y="3044279"/>
            <a:ext cx="2034976" cy="76944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vi-VN"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BÀI 7:</a:t>
            </a:r>
            <a:endPar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4479634" y="2967335"/>
            <a:ext cx="184731"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endParaRPr lang="en-US" sz="5400" b="1" cap="none" spc="150" dirty="0">
              <a:ln w="11430"/>
              <a:solidFill>
                <a:srgbClr val="F8F8F8"/>
              </a:solidFill>
              <a:effectLst>
                <a:outerShdw blurRad="25400" algn="tl" rotWithShape="0">
                  <a:srgbClr val="000000">
                    <a:alpha val="43000"/>
                  </a:srgbClr>
                </a:outerShdw>
              </a:effectLst>
            </a:endParaRPr>
          </a:p>
        </p:txBody>
      </p:sp>
      <p:sp>
        <p:nvSpPr>
          <p:cNvPr id="8" name="Text Box 4"/>
          <p:cNvSpPr txBox="1">
            <a:spLocks noChangeArrowheads="1"/>
          </p:cNvSpPr>
          <p:nvPr/>
        </p:nvSpPr>
        <p:spPr bwMode="auto">
          <a:xfrm>
            <a:off x="969264" y="-99393"/>
            <a:ext cx="108514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eaLnBrk="1" hangingPunct="1">
              <a:lnSpc>
                <a:spcPct val="200000"/>
              </a:lnSpc>
            </a:pPr>
            <a:r>
              <a:rPr lang="en-US" sz="1600" b="1" smtClean="0">
                <a:latin typeface="Times New Roman" pitchFamily="18" charset="0"/>
                <a:cs typeface="Times New Roman" pitchFamily="18" charset="0"/>
              </a:rPr>
              <a:t>Ngày dạy: </a:t>
            </a:r>
            <a:endParaRPr lang="en-US" sz="1600" b="1">
              <a:latin typeface="Times New Roman" pitchFamily="18" charset="0"/>
              <a:cs typeface="Times New Roman" pitchFamily="18" charset="0"/>
            </a:endParaRPr>
          </a:p>
        </p:txBody>
      </p:sp>
      <p:sp>
        <p:nvSpPr>
          <p:cNvPr id="9" name="Text Box 4"/>
          <p:cNvSpPr txBox="1">
            <a:spLocks noChangeArrowheads="1"/>
          </p:cNvSpPr>
          <p:nvPr/>
        </p:nvSpPr>
        <p:spPr bwMode="auto">
          <a:xfrm>
            <a:off x="997752" y="230504"/>
            <a:ext cx="18460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eaLnBrk="1" hangingPunct="1">
              <a:lnSpc>
                <a:spcPct val="200000"/>
              </a:lnSpc>
            </a:pPr>
            <a:r>
              <a:rPr lang="en-US" sz="1600" b="1" smtClean="0">
                <a:latin typeface="Times New Roman" pitchFamily="18" charset="0"/>
                <a:cs typeface="Times New Roman" pitchFamily="18" charset="0"/>
              </a:rPr>
              <a:t>TIẾT 37+38</a:t>
            </a:r>
            <a:endParaRPr lang="en-US" sz="1600" b="1">
              <a:latin typeface="Times New Roman" pitchFamily="18" charset="0"/>
              <a:cs typeface="Times New Roman" pitchFamily="18" charset="0"/>
            </a:endParaRPr>
          </a:p>
        </p:txBody>
      </p:sp>
    </p:spTree>
    <p:extLst>
      <p:ext uri="{BB962C8B-B14F-4D97-AF65-F5344CB8AC3E}">
        <p14:creationId xmlns:p14="http://schemas.microsoft.com/office/powerpoint/2010/main" val="1296804976"/>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vi-VN" dirty="0" smtClean="0">
                <a:solidFill>
                  <a:srgbClr val="C00000"/>
                </a:solidFill>
              </a:rPr>
              <a:t>CỦNG CỐ KIẾN THỨC</a:t>
            </a:r>
            <a:endParaRPr lang="en-US" dirty="0">
              <a:solidFill>
                <a:srgbClr val="C00000"/>
              </a:solidFill>
            </a:endParaRPr>
          </a:p>
        </p:txBody>
      </p:sp>
      <p:sp>
        <p:nvSpPr>
          <p:cNvPr id="4" name="Rectangle 3"/>
          <p:cNvSpPr/>
          <p:nvPr/>
        </p:nvSpPr>
        <p:spPr>
          <a:xfrm>
            <a:off x="395536" y="3573016"/>
            <a:ext cx="2808312" cy="64807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TextBox 4"/>
          <p:cNvSpPr txBox="1"/>
          <p:nvPr/>
        </p:nvSpPr>
        <p:spPr>
          <a:xfrm>
            <a:off x="395536" y="3717032"/>
            <a:ext cx="2808312" cy="400110"/>
          </a:xfrm>
          <a:prstGeom prst="rect">
            <a:avLst/>
          </a:prstGeom>
          <a:noFill/>
        </p:spPr>
        <p:txBody>
          <a:bodyPr wrap="square" rtlCol="0">
            <a:spAutoFit/>
          </a:bodyPr>
          <a:lstStyle/>
          <a:p>
            <a:r>
              <a:rPr lang="vi-VN" sz="2000" dirty="0" smtClean="0"/>
              <a:t>Câu lệnh lặp </a:t>
            </a:r>
            <a:r>
              <a:rPr lang="vi-VN" sz="2000" dirty="0" smtClean="0">
                <a:solidFill>
                  <a:srgbClr val="FF0000"/>
                </a:solidFill>
              </a:rPr>
              <a:t>for ... do</a:t>
            </a:r>
            <a:endParaRPr lang="en-US" sz="2000" dirty="0">
              <a:solidFill>
                <a:srgbClr val="FF0000"/>
              </a:solidFill>
            </a:endParaRPr>
          </a:p>
        </p:txBody>
      </p:sp>
      <p:sp>
        <p:nvSpPr>
          <p:cNvPr id="8" name="Minus 7"/>
          <p:cNvSpPr/>
          <p:nvPr/>
        </p:nvSpPr>
        <p:spPr>
          <a:xfrm>
            <a:off x="3140291" y="3871368"/>
            <a:ext cx="432048" cy="122887"/>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Left Brace 8"/>
          <p:cNvSpPr/>
          <p:nvPr/>
        </p:nvSpPr>
        <p:spPr>
          <a:xfrm>
            <a:off x="3572339" y="3475611"/>
            <a:ext cx="279581" cy="9144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2" name="Rectangle 11"/>
          <p:cNvSpPr/>
          <p:nvPr/>
        </p:nvSpPr>
        <p:spPr>
          <a:xfrm>
            <a:off x="3882235" y="2539507"/>
            <a:ext cx="4561454" cy="11775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vi-VN" sz="2400" dirty="0" smtClean="0"/>
              <a:t>Cú pháp: </a:t>
            </a:r>
            <a:r>
              <a:rPr lang="vi-VN" sz="2400" dirty="0" smtClean="0">
                <a:solidFill>
                  <a:srgbClr val="FF0000"/>
                </a:solidFill>
              </a:rPr>
              <a:t>For</a:t>
            </a:r>
            <a:r>
              <a:rPr lang="vi-VN" sz="2400" dirty="0" smtClean="0"/>
              <a:t> </a:t>
            </a:r>
            <a:r>
              <a:rPr lang="vi-VN" sz="2400" dirty="0" smtClean="0">
                <a:solidFill>
                  <a:schemeClr val="bg2">
                    <a:lumMod val="50000"/>
                  </a:schemeClr>
                </a:solidFill>
              </a:rPr>
              <a:t>&lt;biến đếm&gt; </a:t>
            </a:r>
            <a:r>
              <a:rPr lang="vi-VN" sz="2400" dirty="0" smtClean="0"/>
              <a:t>:= </a:t>
            </a:r>
            <a:r>
              <a:rPr lang="vi-VN" sz="2400" dirty="0" smtClean="0">
                <a:solidFill>
                  <a:schemeClr val="bg2">
                    <a:lumMod val="50000"/>
                  </a:schemeClr>
                </a:solidFill>
              </a:rPr>
              <a:t>&lt;giá trị đầu&gt; </a:t>
            </a:r>
            <a:r>
              <a:rPr lang="vi-VN" sz="2400" dirty="0" smtClean="0">
                <a:solidFill>
                  <a:srgbClr val="FF0000"/>
                </a:solidFill>
              </a:rPr>
              <a:t>to</a:t>
            </a:r>
            <a:r>
              <a:rPr lang="vi-VN" sz="2400" dirty="0" smtClean="0"/>
              <a:t> </a:t>
            </a:r>
            <a:r>
              <a:rPr lang="vi-VN" sz="2400" dirty="0" smtClean="0">
                <a:solidFill>
                  <a:schemeClr val="bg2">
                    <a:lumMod val="50000"/>
                  </a:schemeClr>
                </a:solidFill>
              </a:rPr>
              <a:t>&lt;giá trị cuối&gt; </a:t>
            </a:r>
            <a:r>
              <a:rPr lang="vi-VN" sz="2400" dirty="0" smtClean="0">
                <a:solidFill>
                  <a:srgbClr val="FF0000"/>
                </a:solidFill>
              </a:rPr>
              <a:t>do</a:t>
            </a:r>
            <a:r>
              <a:rPr lang="vi-VN" sz="2400" dirty="0" smtClean="0"/>
              <a:t> </a:t>
            </a:r>
            <a:r>
              <a:rPr lang="vi-VN" sz="2400" dirty="0" smtClean="0">
                <a:solidFill>
                  <a:schemeClr val="bg2">
                    <a:lumMod val="50000"/>
                  </a:schemeClr>
                </a:solidFill>
              </a:rPr>
              <a:t>&lt;câu lệnh&gt;;</a:t>
            </a:r>
            <a:endParaRPr lang="vi-VN" sz="2400" dirty="0">
              <a:solidFill>
                <a:schemeClr val="bg2">
                  <a:lumMod val="50000"/>
                </a:schemeClr>
              </a:solidFill>
            </a:endParaRPr>
          </a:p>
        </p:txBody>
      </p:sp>
      <p:sp>
        <p:nvSpPr>
          <p:cNvPr id="13" name="Action Button: Custom 12">
            <a:hlinkClick r:id="" action="ppaction://noaction" highlightClick="1"/>
          </p:cNvPr>
          <p:cNvSpPr/>
          <p:nvPr/>
        </p:nvSpPr>
        <p:spPr>
          <a:xfrm>
            <a:off x="3882235" y="4053419"/>
            <a:ext cx="4375745" cy="893881"/>
          </a:xfrm>
          <a:prstGeom prst="actionButtonBlank">
            <a:avLst/>
          </a:prstGeom>
        </p:spPr>
        <p:style>
          <a:lnRef idx="2">
            <a:schemeClr val="dk1"/>
          </a:lnRef>
          <a:fillRef idx="1">
            <a:schemeClr val="lt1"/>
          </a:fillRef>
          <a:effectRef idx="0">
            <a:schemeClr val="dk1"/>
          </a:effectRef>
          <a:fontRef idx="minor">
            <a:schemeClr val="dk1"/>
          </a:fontRef>
        </p:style>
        <p:txBody>
          <a:bodyPr rtlCol="0" anchor="ctr"/>
          <a:lstStyle/>
          <a:p>
            <a:pPr algn="ctr"/>
            <a:r>
              <a:rPr lang="vi-VN" sz="2400" dirty="0" smtClean="0"/>
              <a:t>Tính số vòng lặp biết trước:</a:t>
            </a:r>
          </a:p>
          <a:p>
            <a:pPr algn="ctr"/>
            <a:r>
              <a:rPr lang="vi-VN" sz="2400" dirty="0" smtClean="0">
                <a:solidFill>
                  <a:srgbClr val="FF0000"/>
                </a:solidFill>
              </a:rPr>
              <a:t>Giá trị cuối </a:t>
            </a:r>
            <a:r>
              <a:rPr lang="vi-VN" sz="2400" dirty="0" smtClean="0"/>
              <a:t>– </a:t>
            </a:r>
            <a:r>
              <a:rPr lang="vi-VN" sz="2400" dirty="0" smtClean="0">
                <a:solidFill>
                  <a:srgbClr val="FF0000"/>
                </a:solidFill>
              </a:rPr>
              <a:t>giá trị đầu </a:t>
            </a:r>
            <a:r>
              <a:rPr lang="vi-VN" sz="2400" dirty="0" smtClean="0"/>
              <a:t>+ </a:t>
            </a:r>
            <a:r>
              <a:rPr lang="vi-VN" sz="2400" dirty="0" smtClean="0">
                <a:solidFill>
                  <a:srgbClr val="FF0000"/>
                </a:solidFill>
              </a:rPr>
              <a:t>1</a:t>
            </a:r>
            <a:endParaRPr lang="en-US" sz="2400" dirty="0">
              <a:solidFill>
                <a:srgbClr val="FF0000"/>
              </a:solidFill>
            </a:endParaRPr>
          </a:p>
        </p:txBody>
      </p:sp>
    </p:spTree>
    <p:extLst>
      <p:ext uri="{BB962C8B-B14F-4D97-AF65-F5344CB8AC3E}">
        <p14:creationId xmlns:p14="http://schemas.microsoft.com/office/powerpoint/2010/main" val="412635483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1000" fill="hold"/>
                                        <p:tgtEl>
                                          <p:spTgt spid="13"/>
                                        </p:tgtEl>
                                        <p:attrNameLst>
                                          <p:attrName>ppt_w</p:attrName>
                                        </p:attrNameLst>
                                      </p:cBhvr>
                                      <p:tavLst>
                                        <p:tav tm="0">
                                          <p:val>
                                            <p:fltVal val="0"/>
                                          </p:val>
                                        </p:tav>
                                        <p:tav tm="100000">
                                          <p:val>
                                            <p:strVal val="#ppt_w"/>
                                          </p:val>
                                        </p:tav>
                                      </p:tavLst>
                                    </p:anim>
                                    <p:anim calcmode="lin" valueType="num">
                                      <p:cBhvr>
                                        <p:cTn id="40" dur="1000" fill="hold"/>
                                        <p:tgtEl>
                                          <p:spTgt spid="13"/>
                                        </p:tgtEl>
                                        <p:attrNameLst>
                                          <p:attrName>ppt_h</p:attrName>
                                        </p:attrNameLst>
                                      </p:cBhvr>
                                      <p:tavLst>
                                        <p:tav tm="0">
                                          <p:val>
                                            <p:fltVal val="0"/>
                                          </p:val>
                                        </p:tav>
                                        <p:tav tm="100000">
                                          <p:val>
                                            <p:strVal val="#ppt_h"/>
                                          </p:val>
                                        </p:tav>
                                      </p:tavLst>
                                    </p:anim>
                                    <p:anim calcmode="lin" valueType="num">
                                      <p:cBhvr>
                                        <p:cTn id="41" dur="1000" fill="hold"/>
                                        <p:tgtEl>
                                          <p:spTgt spid="13"/>
                                        </p:tgtEl>
                                        <p:attrNameLst>
                                          <p:attrName>style.rotation</p:attrName>
                                        </p:attrNameLst>
                                      </p:cBhvr>
                                      <p:tavLst>
                                        <p:tav tm="0">
                                          <p:val>
                                            <p:fltVal val="90"/>
                                          </p:val>
                                        </p:tav>
                                        <p:tav tm="100000">
                                          <p:val>
                                            <p:fltVal val="0"/>
                                          </p:val>
                                        </p:tav>
                                      </p:tavLst>
                                    </p:anim>
                                    <p:animEffect transition="in" filter="fade">
                                      <p:cBhvr>
                                        <p:cTn id="4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8" grpId="0" animBg="1"/>
      <p:bldP spid="9"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295400" y="457200"/>
            <a:ext cx="2667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eaLnBrk="1" hangingPunct="1">
              <a:lnSpc>
                <a:spcPct val="200000"/>
              </a:lnSpc>
            </a:pPr>
            <a:r>
              <a:rPr lang="en-US" sz="1600" b="1" smtClean="0">
                <a:latin typeface="Times New Roman" pitchFamily="18" charset="0"/>
                <a:cs typeface="Times New Roman" pitchFamily="18" charset="0"/>
              </a:rPr>
              <a:t>RÚT KINH NGHIỆM</a:t>
            </a:r>
            <a:endParaRPr lang="en-US" sz="1600" b="1">
              <a:latin typeface="Times New Roman" pitchFamily="18" charset="0"/>
              <a:cs typeface="Times New Roman" pitchFamily="18" charset="0"/>
            </a:endParaRPr>
          </a:p>
        </p:txBody>
      </p:sp>
      <p:sp>
        <p:nvSpPr>
          <p:cNvPr id="3" name="Text Box 4"/>
          <p:cNvSpPr txBox="1">
            <a:spLocks noChangeArrowheads="1"/>
          </p:cNvSpPr>
          <p:nvPr/>
        </p:nvSpPr>
        <p:spPr bwMode="auto">
          <a:xfrm>
            <a:off x="1187624" y="1041975"/>
            <a:ext cx="748883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lnSpc>
                <a:spcPct val="200000"/>
              </a:lnSpc>
            </a:pPr>
            <a:r>
              <a:rPr lang="en-US" sz="1600" b="1" smtClean="0">
                <a:latin typeface="Times New Roman" pitchFamily="18" charset="0"/>
                <a:cs typeface="Times New Roman" pitchFamily="18" charset="0"/>
              </a:rPr>
              <a:t>Áp dụng phương pháp định hướng nghiên cứu bài học ở phần 3</a:t>
            </a:r>
          </a:p>
          <a:p>
            <a:pPr eaLnBrk="1" hangingPunct="1">
              <a:lnSpc>
                <a:spcPct val="200000"/>
              </a:lnSpc>
            </a:pPr>
            <a:r>
              <a:rPr lang="en-US" sz="1600" b="1" smtClean="0">
                <a:latin typeface="Times New Roman" pitchFamily="18" charset="0"/>
                <a:cs typeface="Times New Roman" pitchFamily="18" charset="0"/>
              </a:rPr>
              <a:t>TÍNH TỔNG VÀ TÍCH BẰNG CÂU LỆNH LẶP</a:t>
            </a:r>
            <a:endParaRPr lang="en-US" sz="1600" b="1">
              <a:latin typeface="Times New Roman" pitchFamily="18" charset="0"/>
              <a:cs typeface="Times New Roman" pitchFamily="18" charset="0"/>
            </a:endParaRPr>
          </a:p>
        </p:txBody>
      </p:sp>
    </p:spTree>
    <p:extLst>
      <p:ext uri="{BB962C8B-B14F-4D97-AF65-F5344CB8AC3E}">
        <p14:creationId xmlns:p14="http://schemas.microsoft.com/office/powerpoint/2010/main" val="379660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700808"/>
            <a:ext cx="8064895" cy="4425355"/>
          </a:xfrm>
        </p:spPr>
        <p:txBody>
          <a:bodyPr/>
          <a:lstStyle/>
          <a:p>
            <a:r>
              <a:rPr lang="vi-VN" dirty="0" smtClean="0">
                <a:solidFill>
                  <a:schemeClr val="tx1">
                    <a:lumMod val="95000"/>
                    <a:lumOff val="5000"/>
                  </a:schemeClr>
                </a:solidFill>
              </a:rPr>
              <a:t>Các ngôn ngữ lập trình thường có dạng câu lệnh lặp. Cú pháp của câu lệnh lặp trong Pascal được thể hiện như sau:</a:t>
            </a:r>
          </a:p>
          <a:p>
            <a:pPr marL="0" indent="0">
              <a:buNone/>
            </a:pPr>
            <a:r>
              <a:rPr lang="vi-VN" dirty="0" smtClean="0">
                <a:solidFill>
                  <a:schemeClr val="tx1">
                    <a:lumMod val="95000"/>
                    <a:lumOff val="5000"/>
                  </a:schemeClr>
                </a:solidFill>
              </a:rPr>
              <a:t>   </a:t>
            </a:r>
          </a:p>
          <a:p>
            <a:pPr marL="0" indent="0">
              <a:buNone/>
            </a:pPr>
            <a:endParaRPr lang="vi-VN" dirty="0">
              <a:solidFill>
                <a:schemeClr val="tx1">
                  <a:lumMod val="95000"/>
                  <a:lumOff val="5000"/>
                </a:schemeClr>
              </a:solidFill>
            </a:endParaRPr>
          </a:p>
          <a:p>
            <a:pPr marL="0" indent="0">
              <a:buNone/>
            </a:pPr>
            <a:r>
              <a:rPr lang="vi-VN" dirty="0" smtClean="0">
                <a:solidFill>
                  <a:schemeClr val="tx1">
                    <a:lumMod val="95000"/>
                    <a:lumOff val="5000"/>
                  </a:schemeClr>
                </a:solidFill>
              </a:rPr>
              <a:t> </a:t>
            </a:r>
            <a:r>
              <a:rPr lang="vi-VN" dirty="0" smtClean="0">
                <a:solidFill>
                  <a:srgbClr val="0070C0"/>
                </a:solidFill>
              </a:rPr>
              <a:t>* </a:t>
            </a:r>
            <a:r>
              <a:rPr lang="vi-VN" dirty="0" smtClean="0">
                <a:solidFill>
                  <a:schemeClr val="tx1">
                    <a:lumMod val="95000"/>
                    <a:lumOff val="5000"/>
                  </a:schemeClr>
                </a:solidFill>
              </a:rPr>
              <a:t>Trong đó:</a:t>
            </a:r>
          </a:p>
          <a:p>
            <a:pPr marL="0" indent="0">
              <a:buNone/>
            </a:pPr>
            <a:r>
              <a:rPr lang="vi-VN" dirty="0" smtClean="0">
                <a:solidFill>
                  <a:schemeClr val="tx1">
                    <a:lumMod val="95000"/>
                    <a:lumOff val="5000"/>
                  </a:schemeClr>
                </a:solidFill>
              </a:rPr>
              <a:t>+ </a:t>
            </a:r>
            <a:r>
              <a:rPr lang="vi-VN" dirty="0" smtClean="0">
                <a:solidFill>
                  <a:srgbClr val="FF0000"/>
                </a:solidFill>
              </a:rPr>
              <a:t>For, to, do </a:t>
            </a:r>
            <a:r>
              <a:rPr lang="vi-VN" dirty="0" smtClean="0">
                <a:solidFill>
                  <a:schemeClr val="tx1">
                    <a:lumMod val="95000"/>
                    <a:lumOff val="5000"/>
                  </a:schemeClr>
                </a:solidFill>
              </a:rPr>
              <a:t>là các từ khóa.</a:t>
            </a:r>
          </a:p>
          <a:p>
            <a:pPr marL="0" indent="0">
              <a:buNone/>
            </a:pPr>
            <a:r>
              <a:rPr lang="vi-VN" dirty="0" smtClean="0">
                <a:solidFill>
                  <a:schemeClr val="tx1">
                    <a:lumMod val="95000"/>
                    <a:lumOff val="5000"/>
                  </a:schemeClr>
                </a:solidFill>
              </a:rPr>
              <a:t>+ </a:t>
            </a:r>
            <a:r>
              <a:rPr lang="vi-VN" dirty="0" smtClean="0">
                <a:solidFill>
                  <a:schemeClr val="tx2">
                    <a:lumMod val="60000"/>
                    <a:lumOff val="40000"/>
                  </a:schemeClr>
                </a:solidFill>
              </a:rPr>
              <a:t>Biến đếm </a:t>
            </a:r>
            <a:r>
              <a:rPr lang="vi-VN" dirty="0" smtClean="0">
                <a:solidFill>
                  <a:schemeClr val="tx1">
                    <a:lumMod val="95000"/>
                    <a:lumOff val="5000"/>
                  </a:schemeClr>
                </a:solidFill>
              </a:rPr>
              <a:t>là kiểu nguyên.</a:t>
            </a:r>
          </a:p>
          <a:p>
            <a:pPr marL="0" indent="0">
              <a:buNone/>
            </a:pPr>
            <a:r>
              <a:rPr lang="vi-VN" dirty="0" smtClean="0">
                <a:solidFill>
                  <a:schemeClr val="tx1">
                    <a:lumMod val="95000"/>
                    <a:lumOff val="5000"/>
                  </a:schemeClr>
                </a:solidFill>
              </a:rPr>
              <a:t>+ </a:t>
            </a:r>
            <a:r>
              <a:rPr lang="vi-VN" dirty="0" smtClean="0">
                <a:solidFill>
                  <a:schemeClr val="tx2">
                    <a:lumMod val="60000"/>
                    <a:lumOff val="40000"/>
                  </a:schemeClr>
                </a:solidFill>
              </a:rPr>
              <a:t>Giá trị đầu </a:t>
            </a:r>
            <a:r>
              <a:rPr lang="vi-VN" dirty="0" smtClean="0">
                <a:solidFill>
                  <a:schemeClr val="tx1">
                    <a:lumMod val="95000"/>
                    <a:lumOff val="5000"/>
                  </a:schemeClr>
                </a:solidFill>
              </a:rPr>
              <a:t>và </a:t>
            </a:r>
            <a:r>
              <a:rPr lang="vi-VN" dirty="0" smtClean="0">
                <a:solidFill>
                  <a:schemeClr val="tx2">
                    <a:lumMod val="60000"/>
                    <a:lumOff val="40000"/>
                  </a:schemeClr>
                </a:solidFill>
              </a:rPr>
              <a:t>giá trị cuối </a:t>
            </a:r>
            <a:r>
              <a:rPr lang="vi-VN" dirty="0" smtClean="0">
                <a:solidFill>
                  <a:schemeClr val="tx1">
                    <a:lumMod val="95000"/>
                    <a:lumOff val="5000"/>
                  </a:schemeClr>
                </a:solidFill>
              </a:rPr>
              <a:t>có giá trị nguyên.</a:t>
            </a:r>
          </a:p>
          <a:p>
            <a:pPr marL="0" indent="0">
              <a:buNone/>
            </a:pPr>
            <a:r>
              <a:rPr lang="vi-VN" dirty="0" smtClean="0">
                <a:solidFill>
                  <a:schemeClr val="tx1">
                    <a:lumMod val="95000"/>
                    <a:lumOff val="5000"/>
                  </a:schemeClr>
                </a:solidFill>
              </a:rPr>
              <a:t>+ </a:t>
            </a:r>
            <a:r>
              <a:rPr lang="vi-VN" dirty="0" smtClean="0">
                <a:solidFill>
                  <a:schemeClr val="tx2">
                    <a:lumMod val="60000"/>
                    <a:lumOff val="40000"/>
                  </a:schemeClr>
                </a:solidFill>
              </a:rPr>
              <a:t>Giá trị cuối </a:t>
            </a:r>
            <a:r>
              <a:rPr lang="vi-VN" dirty="0" smtClean="0">
                <a:solidFill>
                  <a:schemeClr val="tx1">
                    <a:lumMod val="95000"/>
                    <a:lumOff val="5000"/>
                  </a:schemeClr>
                </a:solidFill>
              </a:rPr>
              <a:t>phải </a:t>
            </a:r>
            <a:r>
              <a:rPr lang="vi-VN" dirty="0" smtClean="0">
                <a:solidFill>
                  <a:srgbClr val="7030A0"/>
                </a:solidFill>
              </a:rPr>
              <a:t>lớn hơn hoặc bằng </a:t>
            </a:r>
            <a:r>
              <a:rPr lang="vi-VN" dirty="0" smtClean="0">
                <a:solidFill>
                  <a:schemeClr val="tx2">
                    <a:lumMod val="60000"/>
                    <a:lumOff val="40000"/>
                  </a:schemeClr>
                </a:solidFill>
              </a:rPr>
              <a:t>giá trị đầu</a:t>
            </a:r>
            <a:r>
              <a:rPr lang="vi-VN" dirty="0" smtClean="0">
                <a:solidFill>
                  <a:schemeClr val="tx1">
                    <a:lumMod val="95000"/>
                    <a:lumOff val="5000"/>
                  </a:schemeClr>
                </a:solidFill>
              </a:rPr>
              <a:t>.</a:t>
            </a:r>
            <a:endParaRPr lang="en-US" dirty="0">
              <a:solidFill>
                <a:schemeClr val="tx1">
                  <a:lumMod val="95000"/>
                  <a:lumOff val="5000"/>
                </a:schemeClr>
              </a:solidFill>
            </a:endParaRPr>
          </a:p>
        </p:txBody>
      </p:sp>
      <p:sp>
        <p:nvSpPr>
          <p:cNvPr id="3" name="Title 2"/>
          <p:cNvSpPr>
            <a:spLocks noGrp="1"/>
          </p:cNvSpPr>
          <p:nvPr>
            <p:ph type="title"/>
          </p:nvPr>
        </p:nvSpPr>
        <p:spPr/>
        <p:txBody>
          <a:bodyPr>
            <a:normAutofit/>
          </a:bodyPr>
          <a:lstStyle/>
          <a:p>
            <a:pPr algn="l"/>
            <a:r>
              <a:rPr lang="vi-VN" sz="3600" dirty="0" smtClean="0">
                <a:solidFill>
                  <a:srgbClr val="FFFF00"/>
                </a:solidFill>
              </a:rPr>
              <a:t>2. Câu lệnh lặp </a:t>
            </a:r>
            <a:r>
              <a:rPr lang="vi-VN" sz="3600" dirty="0" smtClean="0">
                <a:solidFill>
                  <a:srgbClr val="FF0000"/>
                </a:solidFill>
              </a:rPr>
              <a:t>For ... do</a:t>
            </a:r>
            <a:r>
              <a:rPr lang="vi-VN" sz="3600" dirty="0" smtClean="0">
                <a:solidFill>
                  <a:srgbClr val="FFFF00"/>
                </a:solidFill>
              </a:rPr>
              <a:t>.</a:t>
            </a:r>
            <a:endParaRPr lang="en-US" sz="3600" dirty="0">
              <a:solidFill>
                <a:srgbClr val="FF0000"/>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92463850"/>
              </p:ext>
            </p:extLst>
          </p:nvPr>
        </p:nvGraphicFramePr>
        <p:xfrm>
          <a:off x="323850" y="3224213"/>
          <a:ext cx="8496300" cy="409575"/>
        </p:xfrm>
        <a:graphic>
          <a:graphicData uri="http://schemas.openxmlformats.org/presentationml/2006/ole">
            <mc:AlternateContent xmlns:mc="http://schemas.openxmlformats.org/markup-compatibility/2006">
              <mc:Choice xmlns:v="urn:schemas-microsoft-com:vml" Requires="v">
                <p:oleObj spid="_x0000_s4117" name="Worksheet" r:id="rId4" imgW="8496205" imgH="409727" progId="Excel.Sheet.12">
                  <p:embed/>
                </p:oleObj>
              </mc:Choice>
              <mc:Fallback>
                <p:oleObj name="Worksheet" r:id="rId4" imgW="8496205" imgH="409727" progId="Excel.Sheet.12">
                  <p:embed/>
                  <p:pic>
                    <p:nvPicPr>
                      <p:cNvPr id="0" name=""/>
                      <p:cNvPicPr/>
                      <p:nvPr/>
                    </p:nvPicPr>
                    <p:blipFill>
                      <a:blip r:embed="rId5"/>
                      <a:stretch>
                        <a:fillRect/>
                      </a:stretch>
                    </p:blipFill>
                    <p:spPr>
                      <a:xfrm>
                        <a:off x="323850" y="3224213"/>
                        <a:ext cx="8496300" cy="409575"/>
                      </a:xfrm>
                      <a:prstGeom prst="rect">
                        <a:avLst/>
                      </a:prstGeom>
                    </p:spPr>
                  </p:pic>
                </p:oleObj>
              </mc:Fallback>
            </mc:AlternateContent>
          </a:graphicData>
        </a:graphic>
      </p:graphicFrame>
      <p:pic>
        <p:nvPicPr>
          <p:cNvPr id="4110" name="Picture 14" descr="Anh Dong (212)"/>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16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697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136904" cy="3954752"/>
          </a:xfrm>
          <a:ln>
            <a:solidFill>
              <a:schemeClr val="accent1"/>
            </a:solidFill>
          </a:ln>
        </p:spPr>
        <p:txBody>
          <a:bodyPr>
            <a:normAutofit/>
          </a:bodyPr>
          <a:lstStyle/>
          <a:p>
            <a:r>
              <a:rPr lang="vi-VN" sz="3200" dirty="0" smtClean="0">
                <a:solidFill>
                  <a:schemeClr val="tx1">
                    <a:lumMod val="95000"/>
                    <a:lumOff val="5000"/>
                  </a:schemeClr>
                </a:solidFill>
              </a:rPr>
              <a:t>Câu lệnh lặp sẽ thực hiện câu lệnh nhiều lần, mỗi lần là một vòng lặp. Số vòng lặp là biết trước và ta có công thức như sau:</a:t>
            </a:r>
          </a:p>
          <a:p>
            <a:pPr marL="0" indent="0">
              <a:buNone/>
            </a:pPr>
            <a:r>
              <a:rPr lang="vi-VN" sz="3200" dirty="0" smtClean="0"/>
              <a:t> </a:t>
            </a:r>
            <a:endParaRPr lang="en-US" sz="3200" b="1" dirty="0">
              <a:solidFill>
                <a:srgbClr val="FF000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983764314"/>
              </p:ext>
            </p:extLst>
          </p:nvPr>
        </p:nvGraphicFramePr>
        <p:xfrm>
          <a:off x="1043608" y="4005064"/>
          <a:ext cx="7056784" cy="655137"/>
        </p:xfrm>
        <a:graphic>
          <a:graphicData uri="http://schemas.openxmlformats.org/drawingml/2006/table">
            <a:tbl>
              <a:tblPr/>
              <a:tblGrid>
                <a:gridCol w="7056784"/>
              </a:tblGrid>
              <a:tr h="655137">
                <a:tc>
                  <a:txBody>
                    <a:bodyPr/>
                    <a:lstStyle/>
                    <a:p>
                      <a:pPr algn="l" rtl="0" fontAlgn="ctr">
                        <a:buClr>
                          <a:schemeClr val="accent1"/>
                        </a:buClr>
                        <a:buSzPts val="2000"/>
                        <a:buFont typeface="Tahoma"/>
                        <a:buNone/>
                      </a:pPr>
                      <a:r>
                        <a:rPr lang="vi-VN" sz="3200" b="1" i="0" u="none" strike="noStrike" dirty="0" smtClean="0">
                          <a:solidFill>
                            <a:srgbClr val="FF0000"/>
                          </a:solidFill>
                          <a:effectLst/>
                          <a:latin typeface="Tahoma"/>
                        </a:rPr>
                        <a:t> </a:t>
                      </a:r>
                      <a:r>
                        <a:rPr lang="en-US" sz="3200" b="1" i="0" u="none" strike="noStrike" dirty="0" smtClean="0">
                          <a:solidFill>
                            <a:srgbClr val="FF0000"/>
                          </a:solidFill>
                          <a:effectLst/>
                          <a:latin typeface="Tahoma"/>
                        </a:rPr>
                        <a:t>GIÁ </a:t>
                      </a:r>
                      <a:r>
                        <a:rPr lang="en-US" sz="3200" b="1" i="0" u="none" strike="noStrike" dirty="0">
                          <a:solidFill>
                            <a:srgbClr val="FF0000"/>
                          </a:solidFill>
                          <a:effectLst/>
                          <a:latin typeface="Tahoma"/>
                        </a:rPr>
                        <a:t>TRỊ CUỐI </a:t>
                      </a:r>
                      <a:r>
                        <a:rPr lang="en-US" sz="3200" b="0" i="0" u="none" strike="noStrike" dirty="0">
                          <a:solidFill>
                            <a:srgbClr val="0D0D0D"/>
                          </a:solidFill>
                          <a:effectLst/>
                          <a:latin typeface="Tahoma"/>
                        </a:rPr>
                        <a:t>–</a:t>
                      </a:r>
                      <a:r>
                        <a:rPr lang="en-US" sz="3200" b="0" i="0" u="none" strike="noStrike" dirty="0">
                          <a:solidFill>
                            <a:srgbClr val="FF0000"/>
                          </a:solidFill>
                          <a:effectLst/>
                          <a:latin typeface="Tahoma"/>
                        </a:rPr>
                        <a:t> </a:t>
                      </a:r>
                      <a:r>
                        <a:rPr lang="en-US" sz="3200" b="1" i="0" u="none" strike="noStrike" dirty="0">
                          <a:solidFill>
                            <a:srgbClr val="FF0000"/>
                          </a:solidFill>
                          <a:effectLst/>
                          <a:latin typeface="Tahoma"/>
                        </a:rPr>
                        <a:t>GIÁ TRỊ ĐẦU</a:t>
                      </a:r>
                      <a:r>
                        <a:rPr lang="en-US" sz="3200" b="0" i="0" u="none" strike="noStrike" dirty="0">
                          <a:solidFill>
                            <a:srgbClr val="FF0000"/>
                          </a:solidFill>
                          <a:effectLst/>
                          <a:latin typeface="Tahoma"/>
                        </a:rPr>
                        <a:t> </a:t>
                      </a:r>
                      <a:r>
                        <a:rPr lang="en-US" sz="3200" b="0" i="0" u="none" strike="noStrike" dirty="0">
                          <a:solidFill>
                            <a:srgbClr val="0D0D0D"/>
                          </a:solidFill>
                          <a:effectLst/>
                          <a:latin typeface="Tahoma"/>
                        </a:rPr>
                        <a:t>+</a:t>
                      </a:r>
                      <a:r>
                        <a:rPr lang="en-US" sz="3200" b="0" i="0" u="none" strike="noStrike" dirty="0">
                          <a:solidFill>
                            <a:srgbClr val="FF0000"/>
                          </a:solidFill>
                          <a:effectLst/>
                          <a:latin typeface="Tahoma"/>
                        </a:rPr>
                        <a:t> </a:t>
                      </a:r>
                      <a:r>
                        <a:rPr lang="en-US" sz="3200" b="1" i="0" u="none" strike="noStrike" dirty="0">
                          <a:solidFill>
                            <a:srgbClr val="FF0000"/>
                          </a:solidFill>
                          <a:effectLst/>
                          <a:latin typeface="Tahoma"/>
                        </a:rPr>
                        <a:t>1</a:t>
                      </a:r>
                      <a:endParaRPr lang="en-US" sz="3200" b="0" i="0" u="none" strike="noStrike" dirty="0">
                        <a:solidFill>
                          <a:srgbClr val="31B6FD"/>
                        </a:solidFill>
                        <a:effectLst/>
                        <a:latin typeface="Tahom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6146" name="Picture 2" descr="hÃ¬nh áº£nh Äá»ng Powerpoint dá» thÆ°Æ¡ng"/>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5085184"/>
            <a:ext cx="3816424" cy="1845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76421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style.rotation</p:attrName>
                                        </p:attrNameLst>
                                      </p:cBhvr>
                                      <p:tavLst>
                                        <p:tav tm="0">
                                          <p:val>
                                            <p:fltVal val="90"/>
                                          </p:val>
                                        </p:tav>
                                        <p:tav tm="100000">
                                          <p:val>
                                            <p:fltVal val="0"/>
                                          </p:val>
                                        </p:tav>
                                      </p:tavLst>
                                    </p:anim>
                                    <p:animEffect transition="in" filter="fade">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a:solidFill>
                  <a:schemeClr val="tx1">
                    <a:lumMod val="95000"/>
                    <a:lumOff val="5000"/>
                  </a:schemeClr>
                </a:solidFill>
              </a:rPr>
              <a:t>Bước 1: Biến đếm nhận giá trị đầu</a:t>
            </a:r>
          </a:p>
          <a:p>
            <a:r>
              <a:rPr lang="vi-VN" dirty="0">
                <a:solidFill>
                  <a:schemeClr val="tx1">
                    <a:lumMod val="95000"/>
                    <a:lumOff val="5000"/>
                  </a:schemeClr>
                </a:solidFill>
              </a:rPr>
              <a:t>Bước 2: Chương trình kiểm tra biểu thức điều kiện, nếu biểu thức điều kiện đúng thì thực hiện câu lệnh</a:t>
            </a:r>
          </a:p>
          <a:p>
            <a:r>
              <a:rPr lang="vi-VN" dirty="0">
                <a:solidFill>
                  <a:schemeClr val="tx1">
                    <a:lumMod val="95000"/>
                    <a:lumOff val="5000"/>
                  </a:schemeClr>
                </a:solidFill>
              </a:rPr>
              <a:t>Bước 3: Biến đếm tự động tăng lên 1 đơn vị và quay lại Bước 2</a:t>
            </a:r>
          </a:p>
          <a:p>
            <a:r>
              <a:rPr lang="vi-VN" dirty="0">
                <a:solidFill>
                  <a:schemeClr val="tx1">
                    <a:lumMod val="95000"/>
                    <a:lumOff val="5000"/>
                  </a:schemeClr>
                </a:solidFill>
              </a:rPr>
              <a:t>Bước 4: Nếu biểu thức điều kiện nhận giá trị sai thì thoát ra khỏi vòng lặp</a:t>
            </a:r>
          </a:p>
          <a:p>
            <a:endParaRPr lang="en-US" dirty="0"/>
          </a:p>
        </p:txBody>
      </p:sp>
      <p:sp>
        <p:nvSpPr>
          <p:cNvPr id="3" name="Title 2"/>
          <p:cNvSpPr>
            <a:spLocks noGrp="1"/>
          </p:cNvSpPr>
          <p:nvPr>
            <p:ph type="title"/>
          </p:nvPr>
        </p:nvSpPr>
        <p:spPr/>
        <p:txBody>
          <a:bodyPr/>
          <a:lstStyle/>
          <a:p>
            <a:r>
              <a:rPr lang="vi-VN" dirty="0" smtClean="0">
                <a:solidFill>
                  <a:schemeClr val="accent3">
                    <a:lumMod val="40000"/>
                    <a:lumOff val="60000"/>
                  </a:schemeClr>
                </a:solidFill>
              </a:rPr>
              <a:t>* HOẠT ĐỘNG CỦA CÂU LỆNH</a:t>
            </a:r>
            <a:endParaRPr lang="en-US" dirty="0">
              <a:solidFill>
                <a:schemeClr val="accent3">
                  <a:lumMod val="40000"/>
                  <a:lumOff val="60000"/>
                </a:schemeClr>
              </a:solidFill>
            </a:endParaRPr>
          </a:p>
        </p:txBody>
      </p:sp>
    </p:spTree>
    <p:extLst>
      <p:ext uri="{BB962C8B-B14F-4D97-AF65-F5344CB8AC3E}">
        <p14:creationId xmlns:p14="http://schemas.microsoft.com/office/powerpoint/2010/main" val="190918097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404664"/>
            <a:ext cx="7884864" cy="6453336"/>
          </a:xfrm>
        </p:spPr>
        <p:txBody>
          <a:bodyPr>
            <a:normAutofit/>
          </a:bodyPr>
          <a:lstStyle/>
          <a:p>
            <a:pPr algn="just">
              <a:buFont typeface="Wingdings" pitchFamily="2" charset="2"/>
              <a:buChar char="v"/>
            </a:pPr>
            <a:r>
              <a:rPr lang="vi-VN" sz="3200" dirty="0" smtClean="0">
                <a:solidFill>
                  <a:schemeClr val="tx1"/>
                </a:solidFill>
              </a:rPr>
              <a:t>Hoạt động của câu lệnh (được vẽ theo sơ đồ) như sau:</a:t>
            </a:r>
            <a:endParaRPr lang="en-US" sz="3200" dirty="0">
              <a:solidFill>
                <a:schemeClr val="tx1"/>
              </a:solidFill>
            </a:endParaRPr>
          </a:p>
        </p:txBody>
      </p:sp>
      <p:sp>
        <p:nvSpPr>
          <p:cNvPr id="4" name="Down Arrow 3"/>
          <p:cNvSpPr/>
          <p:nvPr/>
        </p:nvSpPr>
        <p:spPr>
          <a:xfrm>
            <a:off x="4103277" y="1486964"/>
            <a:ext cx="180020" cy="54006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5" name="Rounded Rectangle 4"/>
          <p:cNvSpPr/>
          <p:nvPr/>
        </p:nvSpPr>
        <p:spPr>
          <a:xfrm>
            <a:off x="2267744" y="2027024"/>
            <a:ext cx="3960440" cy="104627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TextBox 6"/>
          <p:cNvSpPr txBox="1"/>
          <p:nvPr/>
        </p:nvSpPr>
        <p:spPr>
          <a:xfrm>
            <a:off x="2267744" y="2319328"/>
            <a:ext cx="3960440" cy="461665"/>
          </a:xfrm>
          <a:prstGeom prst="rect">
            <a:avLst/>
          </a:prstGeom>
          <a:noFill/>
        </p:spPr>
        <p:txBody>
          <a:bodyPr wrap="square" rtlCol="0">
            <a:spAutoFit/>
          </a:bodyPr>
          <a:lstStyle/>
          <a:p>
            <a:r>
              <a:rPr lang="vi-VN" sz="2400" dirty="0" smtClean="0"/>
              <a:t>   </a:t>
            </a:r>
            <a:r>
              <a:rPr lang="vi-VN" sz="2400" dirty="0" smtClean="0">
                <a:solidFill>
                  <a:schemeClr val="tx1">
                    <a:lumMod val="95000"/>
                    <a:lumOff val="5000"/>
                  </a:schemeClr>
                </a:solidFill>
              </a:rPr>
              <a:t>Biến đếm :=  giá trị đầu</a:t>
            </a:r>
            <a:endParaRPr lang="en-US" sz="2400" dirty="0">
              <a:solidFill>
                <a:schemeClr val="tx1">
                  <a:lumMod val="95000"/>
                  <a:lumOff val="5000"/>
                </a:schemeClr>
              </a:solidFill>
            </a:endParaRPr>
          </a:p>
        </p:txBody>
      </p:sp>
      <p:sp>
        <p:nvSpPr>
          <p:cNvPr id="8" name="Down Arrow 7"/>
          <p:cNvSpPr/>
          <p:nvPr/>
        </p:nvSpPr>
        <p:spPr>
          <a:xfrm>
            <a:off x="4103277" y="3073298"/>
            <a:ext cx="180020" cy="571725"/>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0" name="Diamond 9"/>
          <p:cNvSpPr/>
          <p:nvPr/>
        </p:nvSpPr>
        <p:spPr>
          <a:xfrm>
            <a:off x="2213067" y="3645021"/>
            <a:ext cx="3960440" cy="1368153"/>
          </a:xfrm>
          <a:prstGeom prst="diamon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400" dirty="0"/>
          </a:p>
        </p:txBody>
      </p:sp>
      <p:sp>
        <p:nvSpPr>
          <p:cNvPr id="11" name="TextBox 10"/>
          <p:cNvSpPr txBox="1"/>
          <p:nvPr/>
        </p:nvSpPr>
        <p:spPr>
          <a:xfrm>
            <a:off x="2628133" y="4144432"/>
            <a:ext cx="3168352" cy="369332"/>
          </a:xfrm>
          <a:prstGeom prst="rect">
            <a:avLst/>
          </a:prstGeom>
          <a:noFill/>
        </p:spPr>
        <p:txBody>
          <a:bodyPr wrap="square" rtlCol="0">
            <a:spAutoFit/>
          </a:bodyPr>
          <a:lstStyle/>
          <a:p>
            <a:r>
              <a:rPr lang="vi-VN" b="1" dirty="0" smtClean="0"/>
              <a:t>Giá trị đầu &lt;= giá trị cuối</a:t>
            </a:r>
            <a:endParaRPr lang="en-US" b="1" dirty="0"/>
          </a:p>
        </p:txBody>
      </p:sp>
      <p:sp>
        <p:nvSpPr>
          <p:cNvPr id="12" name="Down Arrow 11"/>
          <p:cNvSpPr/>
          <p:nvPr/>
        </p:nvSpPr>
        <p:spPr>
          <a:xfrm>
            <a:off x="4103277" y="5066256"/>
            <a:ext cx="180020" cy="540060"/>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3" name="Rounded Rectangle 12"/>
          <p:cNvSpPr/>
          <p:nvPr/>
        </p:nvSpPr>
        <p:spPr>
          <a:xfrm>
            <a:off x="2232089" y="5606316"/>
            <a:ext cx="3960439" cy="113831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4" name="TextBox 13"/>
          <p:cNvSpPr txBox="1"/>
          <p:nvPr/>
        </p:nvSpPr>
        <p:spPr>
          <a:xfrm>
            <a:off x="2259426" y="5759976"/>
            <a:ext cx="3968758" cy="830997"/>
          </a:xfrm>
          <a:prstGeom prst="rect">
            <a:avLst/>
          </a:prstGeom>
          <a:noFill/>
        </p:spPr>
        <p:txBody>
          <a:bodyPr wrap="square" rtlCol="0">
            <a:spAutoFit/>
          </a:bodyPr>
          <a:lstStyle/>
          <a:p>
            <a:r>
              <a:rPr lang="vi-VN" sz="2400" dirty="0" smtClean="0"/>
              <a:t>Câu lệnh trong vòng lặp;</a:t>
            </a:r>
          </a:p>
          <a:p>
            <a:r>
              <a:rPr lang="vi-VN" sz="2400" dirty="0" smtClean="0"/>
              <a:t>Biến đếm := biến đếm + 1;</a:t>
            </a:r>
            <a:endParaRPr lang="en-US" sz="2400" dirty="0"/>
          </a:p>
        </p:txBody>
      </p:sp>
      <p:cxnSp>
        <p:nvCxnSpPr>
          <p:cNvPr id="25" name="Elbow Connector 24"/>
          <p:cNvCxnSpPr/>
          <p:nvPr/>
        </p:nvCxnSpPr>
        <p:spPr>
          <a:xfrm rot="10800000" flipH="1">
            <a:off x="2232089" y="3382239"/>
            <a:ext cx="1871188" cy="2620463"/>
          </a:xfrm>
          <a:prstGeom prst="bentConnector3">
            <a:avLst>
              <a:gd name="adj1" fmla="val -82803"/>
            </a:avLst>
          </a:prstGeom>
        </p:spPr>
        <p:style>
          <a:lnRef idx="3">
            <a:schemeClr val="dk1"/>
          </a:lnRef>
          <a:fillRef idx="0">
            <a:schemeClr val="dk1"/>
          </a:fillRef>
          <a:effectRef idx="2">
            <a:schemeClr val="dk1"/>
          </a:effectRef>
          <a:fontRef idx="minor">
            <a:schemeClr val="tx1"/>
          </a:fontRef>
        </p:style>
      </p:cxnSp>
      <p:sp>
        <p:nvSpPr>
          <p:cNvPr id="27" name="TextBox 26"/>
          <p:cNvSpPr txBox="1"/>
          <p:nvPr/>
        </p:nvSpPr>
        <p:spPr>
          <a:xfrm>
            <a:off x="3923928" y="3197573"/>
            <a:ext cx="179349" cy="369332"/>
          </a:xfrm>
          <a:prstGeom prst="rect">
            <a:avLst/>
          </a:prstGeom>
          <a:noFill/>
        </p:spPr>
        <p:txBody>
          <a:bodyPr wrap="square" rtlCol="0">
            <a:spAutoFit/>
          </a:bodyPr>
          <a:lstStyle/>
          <a:p>
            <a:r>
              <a:rPr lang="vi-VN" dirty="0" smtClean="0"/>
              <a:t>&gt;</a:t>
            </a:r>
            <a:endParaRPr lang="en-US" dirty="0"/>
          </a:p>
        </p:txBody>
      </p:sp>
      <p:sp>
        <p:nvSpPr>
          <p:cNvPr id="28" name="TextBox 27"/>
          <p:cNvSpPr txBox="1"/>
          <p:nvPr/>
        </p:nvSpPr>
        <p:spPr>
          <a:xfrm>
            <a:off x="3239684" y="5066256"/>
            <a:ext cx="1727185" cy="400110"/>
          </a:xfrm>
          <a:prstGeom prst="rect">
            <a:avLst/>
          </a:prstGeom>
          <a:noFill/>
        </p:spPr>
        <p:txBody>
          <a:bodyPr wrap="square" rtlCol="0">
            <a:spAutoFit/>
          </a:bodyPr>
          <a:lstStyle/>
          <a:p>
            <a:r>
              <a:rPr lang="vi-VN" sz="2000" b="1" dirty="0" smtClean="0">
                <a:solidFill>
                  <a:srgbClr val="C00000"/>
                </a:solidFill>
              </a:rPr>
              <a:t>TRUE</a:t>
            </a:r>
            <a:endParaRPr lang="en-US" sz="2000" b="1" dirty="0">
              <a:solidFill>
                <a:srgbClr val="C00000"/>
              </a:solidFill>
            </a:endParaRPr>
          </a:p>
        </p:txBody>
      </p:sp>
      <p:cxnSp>
        <p:nvCxnSpPr>
          <p:cNvPr id="33" name="Elbow Connector 32"/>
          <p:cNvCxnSpPr>
            <a:stCxn id="10" idx="3"/>
          </p:cNvCxnSpPr>
          <p:nvPr/>
        </p:nvCxnSpPr>
        <p:spPr>
          <a:xfrm>
            <a:off x="6173507" y="4329098"/>
            <a:ext cx="1494837" cy="2052230"/>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444208" y="3959765"/>
            <a:ext cx="1440160" cy="400110"/>
          </a:xfrm>
          <a:prstGeom prst="rect">
            <a:avLst/>
          </a:prstGeom>
          <a:noFill/>
        </p:spPr>
        <p:txBody>
          <a:bodyPr wrap="square" rtlCol="0">
            <a:spAutoFit/>
          </a:bodyPr>
          <a:lstStyle/>
          <a:p>
            <a:r>
              <a:rPr lang="vi-VN" sz="2000" b="1" dirty="0" smtClean="0">
                <a:solidFill>
                  <a:srgbClr val="C00000"/>
                </a:solidFill>
              </a:rPr>
              <a:t>FASLE</a:t>
            </a:r>
            <a:endParaRPr lang="en-US" sz="2000" b="1" dirty="0">
              <a:solidFill>
                <a:srgbClr val="C00000"/>
              </a:solidFill>
            </a:endParaRPr>
          </a:p>
        </p:txBody>
      </p:sp>
    </p:spTree>
    <p:extLst>
      <p:ext uri="{BB962C8B-B14F-4D97-AF65-F5344CB8AC3E}">
        <p14:creationId xmlns:p14="http://schemas.microsoft.com/office/powerpoint/2010/main" val="82638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heel(1)">
                                      <p:cBhvr>
                                        <p:cTn id="37" dur="2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heel(1)">
                                      <p:cBhvr>
                                        <p:cTn id="42" dur="2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ircle(in)">
                                      <p:cBhvr>
                                        <p:cTn id="47" dur="2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heel(1)">
                                      <p:cBhvr>
                                        <p:cTn id="52" dur="2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wipe(down)">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circle(in)">
                                      <p:cBhvr>
                                        <p:cTn id="62" dur="20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1"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animEffect transition="in" filter="wheel(1)">
                                      <p:cBhvr>
                                        <p:cTn id="67" dur="2000"/>
                                        <p:tgtEl>
                                          <p:spTgt spid="34"/>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barn(inVertical)">
                                      <p:cBhvr>
                                        <p:cTn id="72" dur="500"/>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animBg="1"/>
      <p:bldP spid="10" grpId="0" animBg="1"/>
      <p:bldP spid="11" grpId="0"/>
      <p:bldP spid="12" grpId="0" animBg="1"/>
      <p:bldP spid="13" grpId="0" animBg="1"/>
      <p:bldP spid="14" grpId="0"/>
      <p:bldP spid="27" grpId="0"/>
      <p:bldP spid="28"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vi-VN" dirty="0" smtClean="0">
                <a:solidFill>
                  <a:srgbClr val="FFFF00"/>
                </a:solidFill>
              </a:rPr>
              <a:t>Vd3/SGK/57: Chương trình in ra màn hình thứ tự lần lặp.</a:t>
            </a:r>
            <a:endParaRPr lang="en-US" dirty="0">
              <a:solidFill>
                <a:srgbClr val="FFFF00"/>
              </a:solidFill>
            </a:endParaRPr>
          </a:p>
        </p:txBody>
      </p:sp>
      <p:sp>
        <p:nvSpPr>
          <p:cNvPr id="9" name="Action Button: Custom 8">
            <a:hlinkClick r:id="" action="ppaction://noaction" highlightClick="1"/>
          </p:cNvPr>
          <p:cNvSpPr/>
          <p:nvPr/>
        </p:nvSpPr>
        <p:spPr>
          <a:xfrm>
            <a:off x="323528" y="2564904"/>
            <a:ext cx="4680520" cy="3168352"/>
          </a:xfrm>
          <a:prstGeom prst="actionButtonBlank">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400" dirty="0" smtClean="0"/>
              <a:t> </a:t>
            </a:r>
            <a:r>
              <a:rPr lang="en-US" sz="2800" dirty="0" smtClean="0">
                <a:solidFill>
                  <a:schemeClr val="tx1">
                    <a:lumMod val="95000"/>
                    <a:lumOff val="5000"/>
                  </a:schemeClr>
                </a:solidFill>
              </a:rPr>
              <a:t>Program lap;</a:t>
            </a:r>
          </a:p>
          <a:p>
            <a:r>
              <a:rPr lang="en-US" sz="2800" dirty="0" err="1" smtClean="0">
                <a:solidFill>
                  <a:schemeClr val="tx1">
                    <a:lumMod val="95000"/>
                    <a:lumOff val="5000"/>
                  </a:schemeClr>
                </a:solidFill>
              </a:rPr>
              <a:t>var</a:t>
            </a:r>
            <a:r>
              <a:rPr lang="en-US" sz="2800" dirty="0" smtClean="0">
                <a:solidFill>
                  <a:schemeClr val="tx1">
                    <a:lumMod val="95000"/>
                    <a:lumOff val="5000"/>
                  </a:schemeClr>
                </a:solidFill>
              </a:rPr>
              <a:t> i : integer;</a:t>
            </a:r>
            <a:endParaRPr lang="vi-VN" sz="2800" dirty="0" smtClean="0">
              <a:solidFill>
                <a:schemeClr val="tx1">
                  <a:lumMod val="95000"/>
                  <a:lumOff val="5000"/>
                </a:schemeClr>
              </a:solidFill>
            </a:endParaRPr>
          </a:p>
          <a:p>
            <a:r>
              <a:rPr lang="en-US" sz="2800" dirty="0" smtClean="0">
                <a:solidFill>
                  <a:schemeClr val="tx1">
                    <a:lumMod val="95000"/>
                    <a:lumOff val="5000"/>
                  </a:schemeClr>
                </a:solidFill>
              </a:rPr>
              <a:t>begin      </a:t>
            </a:r>
          </a:p>
          <a:p>
            <a:r>
              <a:rPr lang="en-US" sz="2800" dirty="0" smtClean="0">
                <a:solidFill>
                  <a:schemeClr val="tx1">
                    <a:lumMod val="95000"/>
                    <a:lumOff val="5000"/>
                  </a:schemeClr>
                </a:solidFill>
              </a:rPr>
              <a:t>for i := 1 to 10 do</a:t>
            </a:r>
          </a:p>
          <a:p>
            <a:r>
              <a:rPr lang="en-US" sz="2800" dirty="0" err="1" smtClean="0">
                <a:solidFill>
                  <a:schemeClr val="tx1">
                    <a:lumMod val="95000"/>
                    <a:lumOff val="5000"/>
                  </a:schemeClr>
                </a:solidFill>
              </a:rPr>
              <a:t>writeln</a:t>
            </a:r>
            <a:r>
              <a:rPr lang="en-US" sz="2800" dirty="0" smtClean="0">
                <a:solidFill>
                  <a:schemeClr val="tx1">
                    <a:lumMod val="95000"/>
                    <a:lumOff val="5000"/>
                  </a:schemeClr>
                </a:solidFill>
              </a:rPr>
              <a:t>(‘ Day la </a:t>
            </a:r>
            <a:r>
              <a:rPr lang="en-US" sz="2800" dirty="0" err="1" smtClean="0">
                <a:solidFill>
                  <a:schemeClr val="tx1">
                    <a:lumMod val="95000"/>
                    <a:lumOff val="5000"/>
                  </a:schemeClr>
                </a:solidFill>
              </a:rPr>
              <a:t>lan</a:t>
            </a:r>
            <a:r>
              <a:rPr lang="en-US" sz="2800" dirty="0" smtClean="0">
                <a:solidFill>
                  <a:schemeClr val="tx1">
                    <a:lumMod val="95000"/>
                    <a:lumOff val="5000"/>
                  </a:schemeClr>
                </a:solidFill>
              </a:rPr>
              <a:t> lap </a:t>
            </a:r>
            <a:r>
              <a:rPr lang="en-US" sz="2800" dirty="0" err="1" smtClean="0">
                <a:solidFill>
                  <a:schemeClr val="tx1">
                    <a:lumMod val="95000"/>
                    <a:lumOff val="5000"/>
                  </a:schemeClr>
                </a:solidFill>
              </a:rPr>
              <a:t>thu</a:t>
            </a:r>
            <a:r>
              <a:rPr lang="en-US" sz="2800" dirty="0" smtClean="0">
                <a:solidFill>
                  <a:schemeClr val="tx1">
                    <a:lumMod val="95000"/>
                    <a:lumOff val="5000"/>
                  </a:schemeClr>
                </a:solidFill>
              </a:rPr>
              <a:t> ‘,i);     </a:t>
            </a:r>
            <a:r>
              <a:rPr lang="en-US" sz="2800" dirty="0" err="1" smtClean="0">
                <a:solidFill>
                  <a:schemeClr val="tx1">
                    <a:lumMod val="95000"/>
                    <a:lumOff val="5000"/>
                  </a:schemeClr>
                </a:solidFill>
              </a:rPr>
              <a:t>readln</a:t>
            </a:r>
            <a:endParaRPr lang="en-US" sz="2800" dirty="0" smtClean="0">
              <a:solidFill>
                <a:schemeClr val="tx1">
                  <a:lumMod val="95000"/>
                  <a:lumOff val="5000"/>
                </a:schemeClr>
              </a:solidFill>
            </a:endParaRPr>
          </a:p>
          <a:p>
            <a:r>
              <a:rPr lang="en-US" sz="2800" dirty="0" smtClean="0">
                <a:solidFill>
                  <a:schemeClr val="tx1">
                    <a:lumMod val="95000"/>
                    <a:lumOff val="5000"/>
                  </a:schemeClr>
                </a:solidFill>
              </a:rPr>
              <a:t>End.</a:t>
            </a:r>
            <a:endParaRPr lang="en-US" sz="2800" dirty="0">
              <a:solidFill>
                <a:schemeClr val="tx1">
                  <a:lumMod val="95000"/>
                  <a:lumOff val="5000"/>
                </a:schemeClr>
              </a:solidFill>
            </a:endParaRPr>
          </a:p>
        </p:txBody>
      </p:sp>
      <p:sp>
        <p:nvSpPr>
          <p:cNvPr id="12" name="Rectangle 11"/>
          <p:cNvSpPr/>
          <p:nvPr/>
        </p:nvSpPr>
        <p:spPr>
          <a:xfrm>
            <a:off x="5272011" y="2256254"/>
            <a:ext cx="3456384" cy="37856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TextBox 12"/>
          <p:cNvSpPr txBox="1"/>
          <p:nvPr/>
        </p:nvSpPr>
        <p:spPr>
          <a:xfrm>
            <a:off x="5344019" y="2256254"/>
            <a:ext cx="3384376" cy="3785652"/>
          </a:xfrm>
          <a:prstGeom prst="rect">
            <a:avLst/>
          </a:prstGeom>
          <a:noFill/>
        </p:spPr>
        <p:txBody>
          <a:bodyPr wrap="square" rtlCol="0">
            <a:spAutoFit/>
          </a:bodyPr>
          <a:lstStyle/>
          <a:p>
            <a:r>
              <a:rPr lang="vi-VN" sz="2400" dirty="0" smtClean="0">
                <a:solidFill>
                  <a:schemeClr val="bg1"/>
                </a:solidFill>
              </a:rPr>
              <a:t>Day la lan lap thu 1</a:t>
            </a:r>
          </a:p>
          <a:p>
            <a:r>
              <a:rPr lang="vi-VN" sz="2400" dirty="0" smtClean="0">
                <a:solidFill>
                  <a:schemeClr val="bg1"/>
                </a:solidFill>
              </a:rPr>
              <a:t>Day la lan lap thu 2</a:t>
            </a:r>
          </a:p>
          <a:p>
            <a:r>
              <a:rPr lang="vi-VN" sz="2400" dirty="0" smtClean="0">
                <a:solidFill>
                  <a:schemeClr val="bg1"/>
                </a:solidFill>
              </a:rPr>
              <a:t>Day la lan lap thu 3</a:t>
            </a:r>
          </a:p>
          <a:p>
            <a:r>
              <a:rPr lang="vi-VN" sz="2400" dirty="0" smtClean="0">
                <a:solidFill>
                  <a:schemeClr val="bg1"/>
                </a:solidFill>
              </a:rPr>
              <a:t>Day la lan lap thu 4</a:t>
            </a:r>
          </a:p>
          <a:p>
            <a:r>
              <a:rPr lang="vi-VN" sz="2400" dirty="0" smtClean="0">
                <a:solidFill>
                  <a:schemeClr val="bg1"/>
                </a:solidFill>
              </a:rPr>
              <a:t>Day la lan lap thu 5</a:t>
            </a:r>
          </a:p>
          <a:p>
            <a:r>
              <a:rPr lang="vi-VN" sz="2400" dirty="0" smtClean="0">
                <a:solidFill>
                  <a:schemeClr val="bg1"/>
                </a:solidFill>
              </a:rPr>
              <a:t>Day la lan lap thu 6</a:t>
            </a:r>
          </a:p>
          <a:p>
            <a:r>
              <a:rPr lang="vi-VN" sz="2400" dirty="0" smtClean="0">
                <a:solidFill>
                  <a:schemeClr val="bg1"/>
                </a:solidFill>
              </a:rPr>
              <a:t>Day la lan lap thu 7</a:t>
            </a:r>
          </a:p>
          <a:p>
            <a:r>
              <a:rPr lang="vi-VN" sz="2400" dirty="0" smtClean="0">
                <a:solidFill>
                  <a:schemeClr val="bg1"/>
                </a:solidFill>
              </a:rPr>
              <a:t>Day la lan lap thu 8</a:t>
            </a:r>
          </a:p>
          <a:p>
            <a:r>
              <a:rPr lang="vi-VN" sz="2400" dirty="0" smtClean="0">
                <a:solidFill>
                  <a:schemeClr val="bg1"/>
                </a:solidFill>
              </a:rPr>
              <a:t>Day la lan lap thu 9</a:t>
            </a:r>
          </a:p>
          <a:p>
            <a:r>
              <a:rPr lang="vi-VN" sz="2400" dirty="0" smtClean="0">
                <a:solidFill>
                  <a:schemeClr val="bg1"/>
                </a:solidFill>
              </a:rPr>
              <a:t>Day la lan lap thu 10</a:t>
            </a:r>
          </a:p>
        </p:txBody>
      </p:sp>
    </p:spTree>
    <p:extLst>
      <p:ext uri="{BB962C8B-B14F-4D97-AF65-F5344CB8AC3E}">
        <p14:creationId xmlns:p14="http://schemas.microsoft.com/office/powerpoint/2010/main" val="115335541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P spid="12"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0217" y="332656"/>
            <a:ext cx="8229600" cy="1440160"/>
          </a:xfrm>
        </p:spPr>
        <p:txBody>
          <a:bodyPr>
            <a:noAutofit/>
          </a:bodyPr>
          <a:lstStyle/>
          <a:p>
            <a:pPr algn="l"/>
            <a:r>
              <a:rPr lang="vi-VN" sz="3400" dirty="0" smtClean="0">
                <a:solidFill>
                  <a:srgbClr val="FFFF00"/>
                </a:solidFill>
              </a:rPr>
              <a:t>Vd4/SGK/57: Viết chương trình ghi nhận các vị trí của một quả trứng rơi từ trên cao xuống.</a:t>
            </a:r>
            <a:endParaRPr lang="en-US" sz="3400" dirty="0">
              <a:solidFill>
                <a:srgbClr val="FFFF00"/>
              </a:solidFill>
            </a:endParaRPr>
          </a:p>
        </p:txBody>
      </p:sp>
      <p:sp>
        <p:nvSpPr>
          <p:cNvPr id="4" name="Action Button: Custom 3">
            <a:hlinkClick r:id="" action="ppaction://noaction" highlightClick="1"/>
          </p:cNvPr>
          <p:cNvSpPr/>
          <p:nvPr/>
        </p:nvSpPr>
        <p:spPr>
          <a:xfrm>
            <a:off x="568287" y="2112238"/>
            <a:ext cx="3024336" cy="3416320"/>
          </a:xfrm>
          <a:prstGeom prst="actionButtonBlank">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TextBox 5"/>
          <p:cNvSpPr txBox="1"/>
          <p:nvPr/>
        </p:nvSpPr>
        <p:spPr>
          <a:xfrm>
            <a:off x="640295" y="2121209"/>
            <a:ext cx="2952328" cy="3416320"/>
          </a:xfrm>
          <a:prstGeom prst="rect">
            <a:avLst/>
          </a:prstGeom>
          <a:noFill/>
        </p:spPr>
        <p:txBody>
          <a:bodyPr wrap="square" rtlCol="0">
            <a:spAutoFit/>
          </a:bodyPr>
          <a:lstStyle/>
          <a:p>
            <a:r>
              <a:rPr lang="vi-VN" sz="2400" dirty="0" smtClean="0"/>
              <a:t>Uses crt;</a:t>
            </a:r>
          </a:p>
          <a:p>
            <a:r>
              <a:rPr lang="vi-VN" sz="2400" dirty="0" smtClean="0"/>
              <a:t>Var i : integer;</a:t>
            </a:r>
          </a:p>
          <a:p>
            <a:r>
              <a:rPr lang="vi-VN" sz="2400" dirty="0" smtClean="0"/>
              <a:t>Begin</a:t>
            </a:r>
          </a:p>
          <a:p>
            <a:r>
              <a:rPr lang="vi-VN" sz="2400" dirty="0" smtClean="0"/>
              <a:t>Clrscr;</a:t>
            </a:r>
          </a:p>
          <a:p>
            <a:r>
              <a:rPr lang="vi-VN" sz="2400" dirty="0" smtClean="0"/>
              <a:t>For i:=1 to 10 do</a:t>
            </a:r>
          </a:p>
          <a:p>
            <a:r>
              <a:rPr lang="vi-VN" sz="2400" dirty="0" smtClean="0"/>
              <a:t>Begin writeln(‘O’); delay(100) end;</a:t>
            </a:r>
          </a:p>
          <a:p>
            <a:r>
              <a:rPr lang="vi-VN" sz="2400" dirty="0" smtClean="0"/>
              <a:t>Readln </a:t>
            </a:r>
          </a:p>
          <a:p>
            <a:r>
              <a:rPr lang="vi-VN" sz="2400" dirty="0" smtClean="0"/>
              <a:t>End.</a:t>
            </a:r>
            <a:endParaRPr lang="en-US" sz="2400" dirty="0"/>
          </a:p>
        </p:txBody>
      </p:sp>
      <p:sp>
        <p:nvSpPr>
          <p:cNvPr id="7" name="Right Arrow 6"/>
          <p:cNvSpPr/>
          <p:nvPr/>
        </p:nvSpPr>
        <p:spPr>
          <a:xfrm>
            <a:off x="3851920" y="2989270"/>
            <a:ext cx="1406195" cy="93610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Rectangle 7"/>
          <p:cNvSpPr/>
          <p:nvPr/>
        </p:nvSpPr>
        <p:spPr>
          <a:xfrm>
            <a:off x="5697999" y="2158634"/>
            <a:ext cx="2232248" cy="283728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p:cNvSpPr txBox="1"/>
          <p:nvPr/>
        </p:nvSpPr>
        <p:spPr>
          <a:xfrm>
            <a:off x="6588224" y="2112238"/>
            <a:ext cx="432048" cy="461665"/>
          </a:xfrm>
          <a:prstGeom prst="rect">
            <a:avLst/>
          </a:prstGeom>
          <a:noFill/>
        </p:spPr>
        <p:txBody>
          <a:bodyPr wrap="square" rtlCol="0">
            <a:spAutoFit/>
          </a:bodyPr>
          <a:lstStyle/>
          <a:p>
            <a:r>
              <a:rPr lang="vi-VN" sz="2400" dirty="0" smtClean="0">
                <a:solidFill>
                  <a:schemeClr val="bg1"/>
                </a:solidFill>
              </a:rPr>
              <a:t>O</a:t>
            </a:r>
          </a:p>
        </p:txBody>
      </p:sp>
      <p:sp>
        <p:nvSpPr>
          <p:cNvPr id="10" name="TextBox 9"/>
          <p:cNvSpPr txBox="1"/>
          <p:nvPr/>
        </p:nvSpPr>
        <p:spPr>
          <a:xfrm>
            <a:off x="6588224" y="2420843"/>
            <a:ext cx="432048" cy="461665"/>
          </a:xfrm>
          <a:prstGeom prst="rect">
            <a:avLst/>
          </a:prstGeom>
          <a:noFill/>
        </p:spPr>
        <p:txBody>
          <a:bodyPr wrap="square" rtlCol="0">
            <a:spAutoFit/>
          </a:bodyPr>
          <a:lstStyle/>
          <a:p>
            <a:r>
              <a:rPr lang="vi-VN" sz="2400" dirty="0">
                <a:solidFill>
                  <a:schemeClr val="bg1"/>
                </a:solidFill>
              </a:rPr>
              <a:t>O</a:t>
            </a:r>
            <a:endParaRPr lang="en-US" sz="2400" dirty="0">
              <a:solidFill>
                <a:schemeClr val="bg1"/>
              </a:solidFill>
            </a:endParaRPr>
          </a:p>
        </p:txBody>
      </p:sp>
      <p:sp>
        <p:nvSpPr>
          <p:cNvPr id="11" name="TextBox 10"/>
          <p:cNvSpPr txBox="1"/>
          <p:nvPr/>
        </p:nvSpPr>
        <p:spPr>
          <a:xfrm>
            <a:off x="6588224" y="2698102"/>
            <a:ext cx="432048"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2" name="TextBox 11"/>
          <p:cNvSpPr txBox="1"/>
          <p:nvPr/>
        </p:nvSpPr>
        <p:spPr>
          <a:xfrm>
            <a:off x="6587447" y="3226490"/>
            <a:ext cx="432048" cy="461665"/>
          </a:xfrm>
          <a:prstGeom prst="rect">
            <a:avLst/>
          </a:prstGeom>
          <a:noFill/>
        </p:spPr>
        <p:txBody>
          <a:bodyPr wrap="square" rtlCol="0">
            <a:spAutoFit/>
          </a:bodyPr>
          <a:lstStyle/>
          <a:p>
            <a:r>
              <a:rPr lang="vi-VN" sz="2400" dirty="0">
                <a:solidFill>
                  <a:schemeClr val="bg1"/>
                </a:solidFill>
              </a:rPr>
              <a:t>O</a:t>
            </a:r>
            <a:endParaRPr lang="en-US" sz="2400" dirty="0">
              <a:solidFill>
                <a:schemeClr val="bg1"/>
              </a:solidFill>
            </a:endParaRPr>
          </a:p>
        </p:txBody>
      </p:sp>
      <p:sp>
        <p:nvSpPr>
          <p:cNvPr id="14" name="TextBox 13"/>
          <p:cNvSpPr txBox="1"/>
          <p:nvPr/>
        </p:nvSpPr>
        <p:spPr>
          <a:xfrm flipH="1">
            <a:off x="6588224" y="4038820"/>
            <a:ext cx="386329"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5" name="TextBox 14"/>
          <p:cNvSpPr txBox="1"/>
          <p:nvPr/>
        </p:nvSpPr>
        <p:spPr>
          <a:xfrm>
            <a:off x="6586670" y="3496674"/>
            <a:ext cx="454906"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6" name="TextBox 15"/>
          <p:cNvSpPr txBox="1"/>
          <p:nvPr/>
        </p:nvSpPr>
        <p:spPr>
          <a:xfrm>
            <a:off x="6586670" y="4534252"/>
            <a:ext cx="576064"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7" name="TextBox 16"/>
          <p:cNvSpPr txBox="1"/>
          <p:nvPr/>
        </p:nvSpPr>
        <p:spPr>
          <a:xfrm>
            <a:off x="6587447" y="2978898"/>
            <a:ext cx="576064"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8" name="TextBox 17"/>
          <p:cNvSpPr txBox="1"/>
          <p:nvPr/>
        </p:nvSpPr>
        <p:spPr>
          <a:xfrm>
            <a:off x="6586670" y="3753613"/>
            <a:ext cx="348611"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
        <p:nvSpPr>
          <p:cNvPr id="19" name="TextBox 18"/>
          <p:cNvSpPr txBox="1"/>
          <p:nvPr/>
        </p:nvSpPr>
        <p:spPr>
          <a:xfrm>
            <a:off x="6586670" y="4285979"/>
            <a:ext cx="288033" cy="461665"/>
          </a:xfrm>
          <a:prstGeom prst="rect">
            <a:avLst/>
          </a:prstGeom>
          <a:noFill/>
        </p:spPr>
        <p:txBody>
          <a:bodyPr wrap="square" rtlCol="0">
            <a:spAutoFit/>
          </a:bodyPr>
          <a:lstStyle/>
          <a:p>
            <a:r>
              <a:rPr lang="vi-VN" sz="2400" dirty="0" smtClean="0">
                <a:solidFill>
                  <a:schemeClr val="bg1"/>
                </a:solidFill>
              </a:rPr>
              <a:t>O</a:t>
            </a:r>
            <a:endParaRPr lang="en-US" sz="2400" dirty="0">
              <a:solidFill>
                <a:schemeClr val="bg1"/>
              </a:solidFill>
            </a:endParaRPr>
          </a:p>
        </p:txBody>
      </p:sp>
    </p:spTree>
    <p:extLst>
      <p:ext uri="{BB962C8B-B14F-4D97-AF65-F5344CB8AC3E}">
        <p14:creationId xmlns:p14="http://schemas.microsoft.com/office/powerpoint/2010/main" val="6649810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wheel(1)">
                                      <p:cBhvr>
                                        <p:cTn id="23" dur="2000"/>
                                        <p:tgtEl>
                                          <p:spTgt spid="6">
                                            <p:txEl>
                                              <p:pRg st="0" end="0"/>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wheel(1)">
                                      <p:cBhvr>
                                        <p:cTn id="26" dur="2000"/>
                                        <p:tgtEl>
                                          <p:spTgt spid="6">
                                            <p:txEl>
                                              <p:pRg st="1" end="1"/>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wheel(1)">
                                      <p:cBhvr>
                                        <p:cTn id="29" dur="2000"/>
                                        <p:tgtEl>
                                          <p:spTgt spid="6">
                                            <p:txEl>
                                              <p:pRg st="2" end="2"/>
                                            </p:txEl>
                                          </p:spTgt>
                                        </p:tgtEl>
                                      </p:cBhvr>
                                    </p:animEffect>
                                  </p:childTnLst>
                                </p:cTn>
                              </p:par>
                              <p:par>
                                <p:cTn id="30" presetID="21" presetClass="entr" presetSubtype="1" fill="hold" nodeType="with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wheel(1)">
                                      <p:cBhvr>
                                        <p:cTn id="32" dur="2000"/>
                                        <p:tgtEl>
                                          <p:spTgt spid="6">
                                            <p:txEl>
                                              <p:pRg st="3" end="3"/>
                                            </p:txEl>
                                          </p:spTgt>
                                        </p:tgtEl>
                                      </p:cBhvr>
                                    </p:animEffect>
                                  </p:childTnLst>
                                </p:cTn>
                              </p:par>
                              <p:par>
                                <p:cTn id="33" presetID="21" presetClass="entr" presetSubtype="1" fill="hold" nodeType="with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wheel(1)">
                                      <p:cBhvr>
                                        <p:cTn id="35" dur="2000"/>
                                        <p:tgtEl>
                                          <p:spTgt spid="6">
                                            <p:txEl>
                                              <p:pRg st="4" end="4"/>
                                            </p:txEl>
                                          </p:spTgt>
                                        </p:tgtEl>
                                      </p:cBhvr>
                                    </p:animEffect>
                                  </p:childTnLst>
                                </p:cTn>
                              </p:par>
                              <p:par>
                                <p:cTn id="36" presetID="21" presetClass="entr" presetSubtype="1" fill="hold" nodeType="with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wheel(1)">
                                      <p:cBhvr>
                                        <p:cTn id="38" dur="2000"/>
                                        <p:tgtEl>
                                          <p:spTgt spid="6">
                                            <p:txEl>
                                              <p:pRg st="5" end="5"/>
                                            </p:txEl>
                                          </p:spTgt>
                                        </p:tgtEl>
                                      </p:cBhvr>
                                    </p:animEffect>
                                  </p:childTnLst>
                                </p:cTn>
                              </p:par>
                              <p:par>
                                <p:cTn id="39" presetID="21" presetClass="entr" presetSubtype="1" fill="hold" nodeType="with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Effect transition="in" filter="wheel(1)">
                                      <p:cBhvr>
                                        <p:cTn id="41" dur="2000"/>
                                        <p:tgtEl>
                                          <p:spTgt spid="6">
                                            <p:txEl>
                                              <p:pRg st="6" end="6"/>
                                            </p:txEl>
                                          </p:spTgt>
                                        </p:tgtEl>
                                      </p:cBhvr>
                                    </p:animEffect>
                                  </p:childTnLst>
                                </p:cTn>
                              </p:par>
                              <p:par>
                                <p:cTn id="42" presetID="21" presetClass="entr" presetSubtype="1" fill="hold" nodeType="withEffect">
                                  <p:stCondLst>
                                    <p:cond delay="0"/>
                                  </p:stCondLst>
                                  <p:childTnLst>
                                    <p:set>
                                      <p:cBhvr>
                                        <p:cTn id="43" dur="1" fill="hold">
                                          <p:stCondLst>
                                            <p:cond delay="0"/>
                                          </p:stCondLst>
                                        </p:cTn>
                                        <p:tgtEl>
                                          <p:spTgt spid="6">
                                            <p:txEl>
                                              <p:pRg st="7" end="7"/>
                                            </p:txEl>
                                          </p:spTgt>
                                        </p:tgtEl>
                                        <p:attrNameLst>
                                          <p:attrName>style.visibility</p:attrName>
                                        </p:attrNameLst>
                                      </p:cBhvr>
                                      <p:to>
                                        <p:strVal val="visible"/>
                                      </p:to>
                                    </p:set>
                                    <p:animEffect transition="in" filter="wheel(1)">
                                      <p:cBhvr>
                                        <p:cTn id="44" dur="2000"/>
                                        <p:tgtEl>
                                          <p:spTgt spid="6">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wipe(down)">
                                      <p:cBhvr>
                                        <p:cTn id="49" dur="580">
                                          <p:stCondLst>
                                            <p:cond delay="0"/>
                                          </p:stCondLst>
                                        </p:cTn>
                                        <p:tgtEl>
                                          <p:spTgt spid="7"/>
                                        </p:tgtEl>
                                      </p:cBhvr>
                                    </p:animEffect>
                                    <p:anim calcmode="lin" valueType="num">
                                      <p:cBhvr>
                                        <p:cTn id="5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5" dur="26">
                                          <p:stCondLst>
                                            <p:cond delay="650"/>
                                          </p:stCondLst>
                                        </p:cTn>
                                        <p:tgtEl>
                                          <p:spTgt spid="7"/>
                                        </p:tgtEl>
                                      </p:cBhvr>
                                      <p:to x="100000" y="60000"/>
                                    </p:animScale>
                                    <p:animScale>
                                      <p:cBhvr>
                                        <p:cTn id="56" dur="166" decel="50000">
                                          <p:stCondLst>
                                            <p:cond delay="676"/>
                                          </p:stCondLst>
                                        </p:cTn>
                                        <p:tgtEl>
                                          <p:spTgt spid="7"/>
                                        </p:tgtEl>
                                      </p:cBhvr>
                                      <p:to x="100000" y="100000"/>
                                    </p:animScale>
                                    <p:animScale>
                                      <p:cBhvr>
                                        <p:cTn id="57" dur="26">
                                          <p:stCondLst>
                                            <p:cond delay="1312"/>
                                          </p:stCondLst>
                                        </p:cTn>
                                        <p:tgtEl>
                                          <p:spTgt spid="7"/>
                                        </p:tgtEl>
                                      </p:cBhvr>
                                      <p:to x="100000" y="80000"/>
                                    </p:animScale>
                                    <p:animScale>
                                      <p:cBhvr>
                                        <p:cTn id="58" dur="166" decel="50000">
                                          <p:stCondLst>
                                            <p:cond delay="1338"/>
                                          </p:stCondLst>
                                        </p:cTn>
                                        <p:tgtEl>
                                          <p:spTgt spid="7"/>
                                        </p:tgtEl>
                                      </p:cBhvr>
                                      <p:to x="100000" y="100000"/>
                                    </p:animScale>
                                    <p:animScale>
                                      <p:cBhvr>
                                        <p:cTn id="59" dur="26">
                                          <p:stCondLst>
                                            <p:cond delay="1642"/>
                                          </p:stCondLst>
                                        </p:cTn>
                                        <p:tgtEl>
                                          <p:spTgt spid="7"/>
                                        </p:tgtEl>
                                      </p:cBhvr>
                                      <p:to x="100000" y="90000"/>
                                    </p:animScale>
                                    <p:animScale>
                                      <p:cBhvr>
                                        <p:cTn id="60" dur="166" decel="50000">
                                          <p:stCondLst>
                                            <p:cond delay="1668"/>
                                          </p:stCondLst>
                                        </p:cTn>
                                        <p:tgtEl>
                                          <p:spTgt spid="7"/>
                                        </p:tgtEl>
                                      </p:cBhvr>
                                      <p:to x="100000" y="100000"/>
                                    </p:animScale>
                                    <p:animScale>
                                      <p:cBhvr>
                                        <p:cTn id="61" dur="26">
                                          <p:stCondLst>
                                            <p:cond delay="1808"/>
                                          </p:stCondLst>
                                        </p:cTn>
                                        <p:tgtEl>
                                          <p:spTgt spid="7"/>
                                        </p:tgtEl>
                                      </p:cBhvr>
                                      <p:to x="100000" y="95000"/>
                                    </p:animScale>
                                    <p:animScale>
                                      <p:cBhvr>
                                        <p:cTn id="62" dur="166" decel="50000">
                                          <p:stCondLst>
                                            <p:cond delay="1834"/>
                                          </p:stCondLst>
                                        </p:cTn>
                                        <p:tgtEl>
                                          <p:spTgt spid="7"/>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ipe(down)">
                                      <p:cBhvr>
                                        <p:cTn id="72" dur="580">
                                          <p:stCondLst>
                                            <p:cond delay="0"/>
                                          </p:stCondLst>
                                        </p:cTn>
                                        <p:tgtEl>
                                          <p:spTgt spid="9"/>
                                        </p:tgtEl>
                                      </p:cBhvr>
                                    </p:animEffect>
                                    <p:anim calcmode="lin" valueType="num">
                                      <p:cBhvr>
                                        <p:cTn id="7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8" dur="26">
                                          <p:stCondLst>
                                            <p:cond delay="650"/>
                                          </p:stCondLst>
                                        </p:cTn>
                                        <p:tgtEl>
                                          <p:spTgt spid="9"/>
                                        </p:tgtEl>
                                      </p:cBhvr>
                                      <p:to x="100000" y="60000"/>
                                    </p:animScale>
                                    <p:animScale>
                                      <p:cBhvr>
                                        <p:cTn id="79" dur="166" decel="50000">
                                          <p:stCondLst>
                                            <p:cond delay="676"/>
                                          </p:stCondLst>
                                        </p:cTn>
                                        <p:tgtEl>
                                          <p:spTgt spid="9"/>
                                        </p:tgtEl>
                                      </p:cBhvr>
                                      <p:to x="100000" y="100000"/>
                                    </p:animScale>
                                    <p:animScale>
                                      <p:cBhvr>
                                        <p:cTn id="80" dur="26">
                                          <p:stCondLst>
                                            <p:cond delay="1312"/>
                                          </p:stCondLst>
                                        </p:cTn>
                                        <p:tgtEl>
                                          <p:spTgt spid="9"/>
                                        </p:tgtEl>
                                      </p:cBhvr>
                                      <p:to x="100000" y="80000"/>
                                    </p:animScale>
                                    <p:animScale>
                                      <p:cBhvr>
                                        <p:cTn id="81" dur="166" decel="50000">
                                          <p:stCondLst>
                                            <p:cond delay="1338"/>
                                          </p:stCondLst>
                                        </p:cTn>
                                        <p:tgtEl>
                                          <p:spTgt spid="9"/>
                                        </p:tgtEl>
                                      </p:cBhvr>
                                      <p:to x="100000" y="100000"/>
                                    </p:animScale>
                                    <p:animScale>
                                      <p:cBhvr>
                                        <p:cTn id="82" dur="26">
                                          <p:stCondLst>
                                            <p:cond delay="1642"/>
                                          </p:stCondLst>
                                        </p:cTn>
                                        <p:tgtEl>
                                          <p:spTgt spid="9"/>
                                        </p:tgtEl>
                                      </p:cBhvr>
                                      <p:to x="100000" y="90000"/>
                                    </p:animScale>
                                    <p:animScale>
                                      <p:cBhvr>
                                        <p:cTn id="83" dur="166" decel="50000">
                                          <p:stCondLst>
                                            <p:cond delay="1668"/>
                                          </p:stCondLst>
                                        </p:cTn>
                                        <p:tgtEl>
                                          <p:spTgt spid="9"/>
                                        </p:tgtEl>
                                      </p:cBhvr>
                                      <p:to x="100000" y="100000"/>
                                    </p:animScale>
                                    <p:animScale>
                                      <p:cBhvr>
                                        <p:cTn id="84" dur="26">
                                          <p:stCondLst>
                                            <p:cond delay="1808"/>
                                          </p:stCondLst>
                                        </p:cTn>
                                        <p:tgtEl>
                                          <p:spTgt spid="9"/>
                                        </p:tgtEl>
                                      </p:cBhvr>
                                      <p:to x="100000" y="95000"/>
                                    </p:animScale>
                                    <p:animScale>
                                      <p:cBhvr>
                                        <p:cTn id="85" dur="166" decel="50000">
                                          <p:stCondLst>
                                            <p:cond delay="1834"/>
                                          </p:stCondLst>
                                        </p:cTn>
                                        <p:tgtEl>
                                          <p:spTgt spid="9"/>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26" presetClass="entr" presetSubtype="0" fill="hold" grpId="0" nodeType="clickEffect">
                                  <p:stCondLst>
                                    <p:cond delay="0"/>
                                  </p:stCondLst>
                                  <p:childTnLst>
                                    <p:set>
                                      <p:cBhvr>
                                        <p:cTn id="89" dur="1" fill="hold">
                                          <p:stCondLst>
                                            <p:cond delay="0"/>
                                          </p:stCondLst>
                                        </p:cTn>
                                        <p:tgtEl>
                                          <p:spTgt spid="10"/>
                                        </p:tgtEl>
                                        <p:attrNameLst>
                                          <p:attrName>style.visibility</p:attrName>
                                        </p:attrNameLst>
                                      </p:cBhvr>
                                      <p:to>
                                        <p:strVal val="visible"/>
                                      </p:to>
                                    </p:set>
                                    <p:animEffect transition="in" filter="wipe(down)">
                                      <p:cBhvr>
                                        <p:cTn id="90" dur="580">
                                          <p:stCondLst>
                                            <p:cond delay="0"/>
                                          </p:stCondLst>
                                        </p:cTn>
                                        <p:tgtEl>
                                          <p:spTgt spid="10"/>
                                        </p:tgtEl>
                                      </p:cBhvr>
                                    </p:animEffect>
                                    <p:anim calcmode="lin" valueType="num">
                                      <p:cBhvr>
                                        <p:cTn id="9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96" dur="26">
                                          <p:stCondLst>
                                            <p:cond delay="650"/>
                                          </p:stCondLst>
                                        </p:cTn>
                                        <p:tgtEl>
                                          <p:spTgt spid="10"/>
                                        </p:tgtEl>
                                      </p:cBhvr>
                                      <p:to x="100000" y="60000"/>
                                    </p:animScale>
                                    <p:animScale>
                                      <p:cBhvr>
                                        <p:cTn id="97" dur="166" decel="50000">
                                          <p:stCondLst>
                                            <p:cond delay="676"/>
                                          </p:stCondLst>
                                        </p:cTn>
                                        <p:tgtEl>
                                          <p:spTgt spid="10"/>
                                        </p:tgtEl>
                                      </p:cBhvr>
                                      <p:to x="100000" y="100000"/>
                                    </p:animScale>
                                    <p:animScale>
                                      <p:cBhvr>
                                        <p:cTn id="98" dur="26">
                                          <p:stCondLst>
                                            <p:cond delay="1312"/>
                                          </p:stCondLst>
                                        </p:cTn>
                                        <p:tgtEl>
                                          <p:spTgt spid="10"/>
                                        </p:tgtEl>
                                      </p:cBhvr>
                                      <p:to x="100000" y="80000"/>
                                    </p:animScale>
                                    <p:animScale>
                                      <p:cBhvr>
                                        <p:cTn id="99" dur="166" decel="50000">
                                          <p:stCondLst>
                                            <p:cond delay="1338"/>
                                          </p:stCondLst>
                                        </p:cTn>
                                        <p:tgtEl>
                                          <p:spTgt spid="10"/>
                                        </p:tgtEl>
                                      </p:cBhvr>
                                      <p:to x="100000" y="100000"/>
                                    </p:animScale>
                                    <p:animScale>
                                      <p:cBhvr>
                                        <p:cTn id="100" dur="26">
                                          <p:stCondLst>
                                            <p:cond delay="1642"/>
                                          </p:stCondLst>
                                        </p:cTn>
                                        <p:tgtEl>
                                          <p:spTgt spid="10"/>
                                        </p:tgtEl>
                                      </p:cBhvr>
                                      <p:to x="100000" y="90000"/>
                                    </p:animScale>
                                    <p:animScale>
                                      <p:cBhvr>
                                        <p:cTn id="101" dur="166" decel="50000">
                                          <p:stCondLst>
                                            <p:cond delay="1668"/>
                                          </p:stCondLst>
                                        </p:cTn>
                                        <p:tgtEl>
                                          <p:spTgt spid="10"/>
                                        </p:tgtEl>
                                      </p:cBhvr>
                                      <p:to x="100000" y="100000"/>
                                    </p:animScale>
                                    <p:animScale>
                                      <p:cBhvr>
                                        <p:cTn id="102" dur="26">
                                          <p:stCondLst>
                                            <p:cond delay="1808"/>
                                          </p:stCondLst>
                                        </p:cTn>
                                        <p:tgtEl>
                                          <p:spTgt spid="10"/>
                                        </p:tgtEl>
                                      </p:cBhvr>
                                      <p:to x="100000" y="95000"/>
                                    </p:animScale>
                                    <p:animScale>
                                      <p:cBhvr>
                                        <p:cTn id="103" dur="166" decel="50000">
                                          <p:stCondLst>
                                            <p:cond delay="1834"/>
                                          </p:stCondLst>
                                        </p:cTn>
                                        <p:tgtEl>
                                          <p:spTgt spid="10"/>
                                        </p:tgtEl>
                                      </p:cBhvr>
                                      <p:to x="100000" y="100000"/>
                                    </p:animScale>
                                  </p:childTnLst>
                                </p:cTn>
                              </p:par>
                            </p:childTnLst>
                          </p:cTn>
                        </p:par>
                      </p:childTnLst>
                    </p:cTn>
                  </p:par>
                  <p:par>
                    <p:cTn id="104" fill="hold">
                      <p:stCondLst>
                        <p:cond delay="indefinite"/>
                      </p:stCondLst>
                      <p:childTnLst>
                        <p:par>
                          <p:cTn id="105" fill="hold">
                            <p:stCondLst>
                              <p:cond delay="0"/>
                            </p:stCondLst>
                            <p:childTnLst>
                              <p:par>
                                <p:cTn id="106" presetID="26" presetClass="entr" presetSubtype="0" fill="hold" grpId="0" nodeType="clickEffect">
                                  <p:stCondLst>
                                    <p:cond delay="0"/>
                                  </p:stCondLst>
                                  <p:childTnLst>
                                    <p:set>
                                      <p:cBhvr>
                                        <p:cTn id="107" dur="1" fill="hold">
                                          <p:stCondLst>
                                            <p:cond delay="0"/>
                                          </p:stCondLst>
                                        </p:cTn>
                                        <p:tgtEl>
                                          <p:spTgt spid="11"/>
                                        </p:tgtEl>
                                        <p:attrNameLst>
                                          <p:attrName>style.visibility</p:attrName>
                                        </p:attrNameLst>
                                      </p:cBhvr>
                                      <p:to>
                                        <p:strVal val="visible"/>
                                      </p:to>
                                    </p:set>
                                    <p:animEffect transition="in" filter="wipe(down)">
                                      <p:cBhvr>
                                        <p:cTn id="108" dur="580">
                                          <p:stCondLst>
                                            <p:cond delay="0"/>
                                          </p:stCondLst>
                                        </p:cTn>
                                        <p:tgtEl>
                                          <p:spTgt spid="11"/>
                                        </p:tgtEl>
                                      </p:cBhvr>
                                    </p:animEffect>
                                    <p:anim calcmode="lin" valueType="num">
                                      <p:cBhvr>
                                        <p:cTn id="10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1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1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1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14" dur="26">
                                          <p:stCondLst>
                                            <p:cond delay="650"/>
                                          </p:stCondLst>
                                        </p:cTn>
                                        <p:tgtEl>
                                          <p:spTgt spid="11"/>
                                        </p:tgtEl>
                                      </p:cBhvr>
                                      <p:to x="100000" y="60000"/>
                                    </p:animScale>
                                    <p:animScale>
                                      <p:cBhvr>
                                        <p:cTn id="115" dur="166" decel="50000">
                                          <p:stCondLst>
                                            <p:cond delay="676"/>
                                          </p:stCondLst>
                                        </p:cTn>
                                        <p:tgtEl>
                                          <p:spTgt spid="11"/>
                                        </p:tgtEl>
                                      </p:cBhvr>
                                      <p:to x="100000" y="100000"/>
                                    </p:animScale>
                                    <p:animScale>
                                      <p:cBhvr>
                                        <p:cTn id="116" dur="26">
                                          <p:stCondLst>
                                            <p:cond delay="1312"/>
                                          </p:stCondLst>
                                        </p:cTn>
                                        <p:tgtEl>
                                          <p:spTgt spid="11"/>
                                        </p:tgtEl>
                                      </p:cBhvr>
                                      <p:to x="100000" y="80000"/>
                                    </p:animScale>
                                    <p:animScale>
                                      <p:cBhvr>
                                        <p:cTn id="117" dur="166" decel="50000">
                                          <p:stCondLst>
                                            <p:cond delay="1338"/>
                                          </p:stCondLst>
                                        </p:cTn>
                                        <p:tgtEl>
                                          <p:spTgt spid="11"/>
                                        </p:tgtEl>
                                      </p:cBhvr>
                                      <p:to x="100000" y="100000"/>
                                    </p:animScale>
                                    <p:animScale>
                                      <p:cBhvr>
                                        <p:cTn id="118" dur="26">
                                          <p:stCondLst>
                                            <p:cond delay="1642"/>
                                          </p:stCondLst>
                                        </p:cTn>
                                        <p:tgtEl>
                                          <p:spTgt spid="11"/>
                                        </p:tgtEl>
                                      </p:cBhvr>
                                      <p:to x="100000" y="90000"/>
                                    </p:animScale>
                                    <p:animScale>
                                      <p:cBhvr>
                                        <p:cTn id="119" dur="166" decel="50000">
                                          <p:stCondLst>
                                            <p:cond delay="1668"/>
                                          </p:stCondLst>
                                        </p:cTn>
                                        <p:tgtEl>
                                          <p:spTgt spid="11"/>
                                        </p:tgtEl>
                                      </p:cBhvr>
                                      <p:to x="100000" y="100000"/>
                                    </p:animScale>
                                    <p:animScale>
                                      <p:cBhvr>
                                        <p:cTn id="120" dur="26">
                                          <p:stCondLst>
                                            <p:cond delay="1808"/>
                                          </p:stCondLst>
                                        </p:cTn>
                                        <p:tgtEl>
                                          <p:spTgt spid="11"/>
                                        </p:tgtEl>
                                      </p:cBhvr>
                                      <p:to x="100000" y="95000"/>
                                    </p:animScale>
                                    <p:animScale>
                                      <p:cBhvr>
                                        <p:cTn id="121" dur="166" decel="50000">
                                          <p:stCondLst>
                                            <p:cond delay="1834"/>
                                          </p:stCondLst>
                                        </p:cTn>
                                        <p:tgtEl>
                                          <p:spTgt spid="11"/>
                                        </p:tgtEl>
                                      </p:cBhvr>
                                      <p:to x="100000" y="100000"/>
                                    </p:animScale>
                                  </p:childTnLst>
                                </p:cTn>
                              </p:par>
                            </p:childTnLst>
                          </p:cTn>
                        </p:par>
                      </p:childTnLst>
                    </p:cTn>
                  </p:par>
                  <p:par>
                    <p:cTn id="122" fill="hold">
                      <p:stCondLst>
                        <p:cond delay="indefinite"/>
                      </p:stCondLst>
                      <p:childTnLst>
                        <p:par>
                          <p:cTn id="123" fill="hold">
                            <p:stCondLst>
                              <p:cond delay="0"/>
                            </p:stCondLst>
                            <p:childTnLst>
                              <p:par>
                                <p:cTn id="124" presetID="26" presetClass="entr" presetSubtype="0" fill="hold" grpId="0" nodeType="click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wipe(down)">
                                      <p:cBhvr>
                                        <p:cTn id="126" dur="580">
                                          <p:stCondLst>
                                            <p:cond delay="0"/>
                                          </p:stCondLst>
                                        </p:cTn>
                                        <p:tgtEl>
                                          <p:spTgt spid="17"/>
                                        </p:tgtEl>
                                      </p:cBhvr>
                                    </p:animEffect>
                                    <p:anim calcmode="lin" valueType="num">
                                      <p:cBhvr>
                                        <p:cTn id="127"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32" dur="26">
                                          <p:stCondLst>
                                            <p:cond delay="650"/>
                                          </p:stCondLst>
                                        </p:cTn>
                                        <p:tgtEl>
                                          <p:spTgt spid="17"/>
                                        </p:tgtEl>
                                      </p:cBhvr>
                                      <p:to x="100000" y="60000"/>
                                    </p:animScale>
                                    <p:animScale>
                                      <p:cBhvr>
                                        <p:cTn id="133" dur="166" decel="50000">
                                          <p:stCondLst>
                                            <p:cond delay="676"/>
                                          </p:stCondLst>
                                        </p:cTn>
                                        <p:tgtEl>
                                          <p:spTgt spid="17"/>
                                        </p:tgtEl>
                                      </p:cBhvr>
                                      <p:to x="100000" y="100000"/>
                                    </p:animScale>
                                    <p:animScale>
                                      <p:cBhvr>
                                        <p:cTn id="134" dur="26">
                                          <p:stCondLst>
                                            <p:cond delay="1312"/>
                                          </p:stCondLst>
                                        </p:cTn>
                                        <p:tgtEl>
                                          <p:spTgt spid="17"/>
                                        </p:tgtEl>
                                      </p:cBhvr>
                                      <p:to x="100000" y="80000"/>
                                    </p:animScale>
                                    <p:animScale>
                                      <p:cBhvr>
                                        <p:cTn id="135" dur="166" decel="50000">
                                          <p:stCondLst>
                                            <p:cond delay="1338"/>
                                          </p:stCondLst>
                                        </p:cTn>
                                        <p:tgtEl>
                                          <p:spTgt spid="17"/>
                                        </p:tgtEl>
                                      </p:cBhvr>
                                      <p:to x="100000" y="100000"/>
                                    </p:animScale>
                                    <p:animScale>
                                      <p:cBhvr>
                                        <p:cTn id="136" dur="26">
                                          <p:stCondLst>
                                            <p:cond delay="1642"/>
                                          </p:stCondLst>
                                        </p:cTn>
                                        <p:tgtEl>
                                          <p:spTgt spid="17"/>
                                        </p:tgtEl>
                                      </p:cBhvr>
                                      <p:to x="100000" y="90000"/>
                                    </p:animScale>
                                    <p:animScale>
                                      <p:cBhvr>
                                        <p:cTn id="137" dur="166" decel="50000">
                                          <p:stCondLst>
                                            <p:cond delay="1668"/>
                                          </p:stCondLst>
                                        </p:cTn>
                                        <p:tgtEl>
                                          <p:spTgt spid="17"/>
                                        </p:tgtEl>
                                      </p:cBhvr>
                                      <p:to x="100000" y="100000"/>
                                    </p:animScale>
                                    <p:animScale>
                                      <p:cBhvr>
                                        <p:cTn id="138" dur="26">
                                          <p:stCondLst>
                                            <p:cond delay="1808"/>
                                          </p:stCondLst>
                                        </p:cTn>
                                        <p:tgtEl>
                                          <p:spTgt spid="17"/>
                                        </p:tgtEl>
                                      </p:cBhvr>
                                      <p:to x="100000" y="95000"/>
                                    </p:animScale>
                                    <p:animScale>
                                      <p:cBhvr>
                                        <p:cTn id="139" dur="166" decel="50000">
                                          <p:stCondLst>
                                            <p:cond delay="1834"/>
                                          </p:stCondLst>
                                        </p:cTn>
                                        <p:tgtEl>
                                          <p:spTgt spid="17"/>
                                        </p:tgtEl>
                                      </p:cBhvr>
                                      <p:to x="100000" y="100000"/>
                                    </p:animScale>
                                  </p:childTnLst>
                                </p:cTn>
                              </p:par>
                            </p:childTnLst>
                          </p:cTn>
                        </p:par>
                      </p:childTnLst>
                    </p:cTn>
                  </p:par>
                  <p:par>
                    <p:cTn id="140" fill="hold">
                      <p:stCondLst>
                        <p:cond delay="indefinite"/>
                      </p:stCondLst>
                      <p:childTnLst>
                        <p:par>
                          <p:cTn id="141" fill="hold">
                            <p:stCondLst>
                              <p:cond delay="0"/>
                            </p:stCondLst>
                            <p:childTnLst>
                              <p:par>
                                <p:cTn id="142" presetID="26" presetClass="entr" presetSubtype="0" fill="hold" grpId="0" nodeType="clickEffect">
                                  <p:stCondLst>
                                    <p:cond delay="0"/>
                                  </p:stCondLst>
                                  <p:childTnLst>
                                    <p:set>
                                      <p:cBhvr>
                                        <p:cTn id="143" dur="1" fill="hold">
                                          <p:stCondLst>
                                            <p:cond delay="0"/>
                                          </p:stCondLst>
                                        </p:cTn>
                                        <p:tgtEl>
                                          <p:spTgt spid="12"/>
                                        </p:tgtEl>
                                        <p:attrNameLst>
                                          <p:attrName>style.visibility</p:attrName>
                                        </p:attrNameLst>
                                      </p:cBhvr>
                                      <p:to>
                                        <p:strVal val="visible"/>
                                      </p:to>
                                    </p:set>
                                    <p:animEffect transition="in" filter="wipe(down)">
                                      <p:cBhvr>
                                        <p:cTn id="144" dur="580">
                                          <p:stCondLst>
                                            <p:cond delay="0"/>
                                          </p:stCondLst>
                                        </p:cTn>
                                        <p:tgtEl>
                                          <p:spTgt spid="12"/>
                                        </p:tgtEl>
                                      </p:cBhvr>
                                    </p:animEffect>
                                    <p:anim calcmode="lin" valueType="num">
                                      <p:cBhvr>
                                        <p:cTn id="145"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46"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7"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48"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49"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50" dur="26">
                                          <p:stCondLst>
                                            <p:cond delay="650"/>
                                          </p:stCondLst>
                                        </p:cTn>
                                        <p:tgtEl>
                                          <p:spTgt spid="12"/>
                                        </p:tgtEl>
                                      </p:cBhvr>
                                      <p:to x="100000" y="60000"/>
                                    </p:animScale>
                                    <p:animScale>
                                      <p:cBhvr>
                                        <p:cTn id="151" dur="166" decel="50000">
                                          <p:stCondLst>
                                            <p:cond delay="676"/>
                                          </p:stCondLst>
                                        </p:cTn>
                                        <p:tgtEl>
                                          <p:spTgt spid="12"/>
                                        </p:tgtEl>
                                      </p:cBhvr>
                                      <p:to x="100000" y="100000"/>
                                    </p:animScale>
                                    <p:animScale>
                                      <p:cBhvr>
                                        <p:cTn id="152" dur="26">
                                          <p:stCondLst>
                                            <p:cond delay="1312"/>
                                          </p:stCondLst>
                                        </p:cTn>
                                        <p:tgtEl>
                                          <p:spTgt spid="12"/>
                                        </p:tgtEl>
                                      </p:cBhvr>
                                      <p:to x="100000" y="80000"/>
                                    </p:animScale>
                                    <p:animScale>
                                      <p:cBhvr>
                                        <p:cTn id="153" dur="166" decel="50000">
                                          <p:stCondLst>
                                            <p:cond delay="1338"/>
                                          </p:stCondLst>
                                        </p:cTn>
                                        <p:tgtEl>
                                          <p:spTgt spid="12"/>
                                        </p:tgtEl>
                                      </p:cBhvr>
                                      <p:to x="100000" y="100000"/>
                                    </p:animScale>
                                    <p:animScale>
                                      <p:cBhvr>
                                        <p:cTn id="154" dur="26">
                                          <p:stCondLst>
                                            <p:cond delay="1642"/>
                                          </p:stCondLst>
                                        </p:cTn>
                                        <p:tgtEl>
                                          <p:spTgt spid="12"/>
                                        </p:tgtEl>
                                      </p:cBhvr>
                                      <p:to x="100000" y="90000"/>
                                    </p:animScale>
                                    <p:animScale>
                                      <p:cBhvr>
                                        <p:cTn id="155" dur="166" decel="50000">
                                          <p:stCondLst>
                                            <p:cond delay="1668"/>
                                          </p:stCondLst>
                                        </p:cTn>
                                        <p:tgtEl>
                                          <p:spTgt spid="12"/>
                                        </p:tgtEl>
                                      </p:cBhvr>
                                      <p:to x="100000" y="100000"/>
                                    </p:animScale>
                                    <p:animScale>
                                      <p:cBhvr>
                                        <p:cTn id="156" dur="26">
                                          <p:stCondLst>
                                            <p:cond delay="1808"/>
                                          </p:stCondLst>
                                        </p:cTn>
                                        <p:tgtEl>
                                          <p:spTgt spid="12"/>
                                        </p:tgtEl>
                                      </p:cBhvr>
                                      <p:to x="100000" y="95000"/>
                                    </p:animScale>
                                    <p:animScale>
                                      <p:cBhvr>
                                        <p:cTn id="157" dur="166" decel="50000">
                                          <p:stCondLst>
                                            <p:cond delay="1834"/>
                                          </p:stCondLst>
                                        </p:cTn>
                                        <p:tgtEl>
                                          <p:spTgt spid="12"/>
                                        </p:tgtEl>
                                      </p:cBhvr>
                                      <p:to x="100000" y="100000"/>
                                    </p:animScale>
                                  </p:childTnLst>
                                </p:cTn>
                              </p:par>
                            </p:childTnLst>
                          </p:cTn>
                        </p:par>
                      </p:childTnLst>
                    </p:cTn>
                  </p:par>
                  <p:par>
                    <p:cTn id="158" fill="hold">
                      <p:stCondLst>
                        <p:cond delay="indefinite"/>
                      </p:stCondLst>
                      <p:childTnLst>
                        <p:par>
                          <p:cTn id="159" fill="hold">
                            <p:stCondLst>
                              <p:cond delay="0"/>
                            </p:stCondLst>
                            <p:childTnLst>
                              <p:par>
                                <p:cTn id="160" presetID="26" presetClass="entr" presetSubtype="0" fill="hold" grpId="0" nodeType="clickEffect">
                                  <p:stCondLst>
                                    <p:cond delay="0"/>
                                  </p:stCondLst>
                                  <p:childTnLst>
                                    <p:set>
                                      <p:cBhvr>
                                        <p:cTn id="161" dur="1" fill="hold">
                                          <p:stCondLst>
                                            <p:cond delay="0"/>
                                          </p:stCondLst>
                                        </p:cTn>
                                        <p:tgtEl>
                                          <p:spTgt spid="15"/>
                                        </p:tgtEl>
                                        <p:attrNameLst>
                                          <p:attrName>style.visibility</p:attrName>
                                        </p:attrNameLst>
                                      </p:cBhvr>
                                      <p:to>
                                        <p:strVal val="visible"/>
                                      </p:to>
                                    </p:set>
                                    <p:animEffect transition="in" filter="wipe(down)">
                                      <p:cBhvr>
                                        <p:cTn id="162" dur="580">
                                          <p:stCondLst>
                                            <p:cond delay="0"/>
                                          </p:stCondLst>
                                        </p:cTn>
                                        <p:tgtEl>
                                          <p:spTgt spid="15"/>
                                        </p:tgtEl>
                                      </p:cBhvr>
                                    </p:animEffect>
                                    <p:anim calcmode="lin" valueType="num">
                                      <p:cBhvr>
                                        <p:cTn id="16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6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6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6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6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68" dur="26">
                                          <p:stCondLst>
                                            <p:cond delay="650"/>
                                          </p:stCondLst>
                                        </p:cTn>
                                        <p:tgtEl>
                                          <p:spTgt spid="15"/>
                                        </p:tgtEl>
                                      </p:cBhvr>
                                      <p:to x="100000" y="60000"/>
                                    </p:animScale>
                                    <p:animScale>
                                      <p:cBhvr>
                                        <p:cTn id="169" dur="166" decel="50000">
                                          <p:stCondLst>
                                            <p:cond delay="676"/>
                                          </p:stCondLst>
                                        </p:cTn>
                                        <p:tgtEl>
                                          <p:spTgt spid="15"/>
                                        </p:tgtEl>
                                      </p:cBhvr>
                                      <p:to x="100000" y="100000"/>
                                    </p:animScale>
                                    <p:animScale>
                                      <p:cBhvr>
                                        <p:cTn id="170" dur="26">
                                          <p:stCondLst>
                                            <p:cond delay="1312"/>
                                          </p:stCondLst>
                                        </p:cTn>
                                        <p:tgtEl>
                                          <p:spTgt spid="15"/>
                                        </p:tgtEl>
                                      </p:cBhvr>
                                      <p:to x="100000" y="80000"/>
                                    </p:animScale>
                                    <p:animScale>
                                      <p:cBhvr>
                                        <p:cTn id="171" dur="166" decel="50000">
                                          <p:stCondLst>
                                            <p:cond delay="1338"/>
                                          </p:stCondLst>
                                        </p:cTn>
                                        <p:tgtEl>
                                          <p:spTgt spid="15"/>
                                        </p:tgtEl>
                                      </p:cBhvr>
                                      <p:to x="100000" y="100000"/>
                                    </p:animScale>
                                    <p:animScale>
                                      <p:cBhvr>
                                        <p:cTn id="172" dur="26">
                                          <p:stCondLst>
                                            <p:cond delay="1642"/>
                                          </p:stCondLst>
                                        </p:cTn>
                                        <p:tgtEl>
                                          <p:spTgt spid="15"/>
                                        </p:tgtEl>
                                      </p:cBhvr>
                                      <p:to x="100000" y="90000"/>
                                    </p:animScale>
                                    <p:animScale>
                                      <p:cBhvr>
                                        <p:cTn id="173" dur="166" decel="50000">
                                          <p:stCondLst>
                                            <p:cond delay="1668"/>
                                          </p:stCondLst>
                                        </p:cTn>
                                        <p:tgtEl>
                                          <p:spTgt spid="15"/>
                                        </p:tgtEl>
                                      </p:cBhvr>
                                      <p:to x="100000" y="100000"/>
                                    </p:animScale>
                                    <p:animScale>
                                      <p:cBhvr>
                                        <p:cTn id="174" dur="26">
                                          <p:stCondLst>
                                            <p:cond delay="1808"/>
                                          </p:stCondLst>
                                        </p:cTn>
                                        <p:tgtEl>
                                          <p:spTgt spid="15"/>
                                        </p:tgtEl>
                                      </p:cBhvr>
                                      <p:to x="100000" y="95000"/>
                                    </p:animScale>
                                    <p:animScale>
                                      <p:cBhvr>
                                        <p:cTn id="175" dur="166" decel="50000">
                                          <p:stCondLst>
                                            <p:cond delay="1834"/>
                                          </p:stCondLst>
                                        </p:cTn>
                                        <p:tgtEl>
                                          <p:spTgt spid="15"/>
                                        </p:tgtEl>
                                      </p:cBhvr>
                                      <p:to x="100000" y="100000"/>
                                    </p:animScale>
                                  </p:childTnLst>
                                </p:cTn>
                              </p:par>
                            </p:childTnLst>
                          </p:cTn>
                        </p:par>
                      </p:childTnLst>
                    </p:cTn>
                  </p:par>
                  <p:par>
                    <p:cTn id="176" fill="hold">
                      <p:stCondLst>
                        <p:cond delay="indefinite"/>
                      </p:stCondLst>
                      <p:childTnLst>
                        <p:par>
                          <p:cTn id="177" fill="hold">
                            <p:stCondLst>
                              <p:cond delay="0"/>
                            </p:stCondLst>
                            <p:childTnLst>
                              <p:par>
                                <p:cTn id="178" presetID="26" presetClass="entr" presetSubtype="0" fill="hold" grpId="0" nodeType="clickEffect">
                                  <p:stCondLst>
                                    <p:cond delay="0"/>
                                  </p:stCondLst>
                                  <p:childTnLst>
                                    <p:set>
                                      <p:cBhvr>
                                        <p:cTn id="179" dur="1" fill="hold">
                                          <p:stCondLst>
                                            <p:cond delay="0"/>
                                          </p:stCondLst>
                                        </p:cTn>
                                        <p:tgtEl>
                                          <p:spTgt spid="18"/>
                                        </p:tgtEl>
                                        <p:attrNameLst>
                                          <p:attrName>style.visibility</p:attrName>
                                        </p:attrNameLst>
                                      </p:cBhvr>
                                      <p:to>
                                        <p:strVal val="visible"/>
                                      </p:to>
                                    </p:set>
                                    <p:animEffect transition="in" filter="wipe(down)">
                                      <p:cBhvr>
                                        <p:cTn id="180" dur="580">
                                          <p:stCondLst>
                                            <p:cond delay="0"/>
                                          </p:stCondLst>
                                        </p:cTn>
                                        <p:tgtEl>
                                          <p:spTgt spid="18"/>
                                        </p:tgtEl>
                                      </p:cBhvr>
                                    </p:animEffect>
                                    <p:anim calcmode="lin" valueType="num">
                                      <p:cBhvr>
                                        <p:cTn id="181"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82"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83"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84"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85"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86" dur="26">
                                          <p:stCondLst>
                                            <p:cond delay="650"/>
                                          </p:stCondLst>
                                        </p:cTn>
                                        <p:tgtEl>
                                          <p:spTgt spid="18"/>
                                        </p:tgtEl>
                                      </p:cBhvr>
                                      <p:to x="100000" y="60000"/>
                                    </p:animScale>
                                    <p:animScale>
                                      <p:cBhvr>
                                        <p:cTn id="187" dur="166" decel="50000">
                                          <p:stCondLst>
                                            <p:cond delay="676"/>
                                          </p:stCondLst>
                                        </p:cTn>
                                        <p:tgtEl>
                                          <p:spTgt spid="18"/>
                                        </p:tgtEl>
                                      </p:cBhvr>
                                      <p:to x="100000" y="100000"/>
                                    </p:animScale>
                                    <p:animScale>
                                      <p:cBhvr>
                                        <p:cTn id="188" dur="26">
                                          <p:stCondLst>
                                            <p:cond delay="1312"/>
                                          </p:stCondLst>
                                        </p:cTn>
                                        <p:tgtEl>
                                          <p:spTgt spid="18"/>
                                        </p:tgtEl>
                                      </p:cBhvr>
                                      <p:to x="100000" y="80000"/>
                                    </p:animScale>
                                    <p:animScale>
                                      <p:cBhvr>
                                        <p:cTn id="189" dur="166" decel="50000">
                                          <p:stCondLst>
                                            <p:cond delay="1338"/>
                                          </p:stCondLst>
                                        </p:cTn>
                                        <p:tgtEl>
                                          <p:spTgt spid="18"/>
                                        </p:tgtEl>
                                      </p:cBhvr>
                                      <p:to x="100000" y="100000"/>
                                    </p:animScale>
                                    <p:animScale>
                                      <p:cBhvr>
                                        <p:cTn id="190" dur="26">
                                          <p:stCondLst>
                                            <p:cond delay="1642"/>
                                          </p:stCondLst>
                                        </p:cTn>
                                        <p:tgtEl>
                                          <p:spTgt spid="18"/>
                                        </p:tgtEl>
                                      </p:cBhvr>
                                      <p:to x="100000" y="90000"/>
                                    </p:animScale>
                                    <p:animScale>
                                      <p:cBhvr>
                                        <p:cTn id="191" dur="166" decel="50000">
                                          <p:stCondLst>
                                            <p:cond delay="1668"/>
                                          </p:stCondLst>
                                        </p:cTn>
                                        <p:tgtEl>
                                          <p:spTgt spid="18"/>
                                        </p:tgtEl>
                                      </p:cBhvr>
                                      <p:to x="100000" y="100000"/>
                                    </p:animScale>
                                    <p:animScale>
                                      <p:cBhvr>
                                        <p:cTn id="192" dur="26">
                                          <p:stCondLst>
                                            <p:cond delay="1808"/>
                                          </p:stCondLst>
                                        </p:cTn>
                                        <p:tgtEl>
                                          <p:spTgt spid="18"/>
                                        </p:tgtEl>
                                      </p:cBhvr>
                                      <p:to x="100000" y="95000"/>
                                    </p:animScale>
                                    <p:animScale>
                                      <p:cBhvr>
                                        <p:cTn id="193" dur="166" decel="50000">
                                          <p:stCondLst>
                                            <p:cond delay="1834"/>
                                          </p:stCondLst>
                                        </p:cTn>
                                        <p:tgtEl>
                                          <p:spTgt spid="18"/>
                                        </p:tgtEl>
                                      </p:cBhvr>
                                      <p:to x="100000" y="100000"/>
                                    </p:animScale>
                                  </p:childTnLst>
                                </p:cTn>
                              </p:par>
                            </p:childTnLst>
                          </p:cTn>
                        </p:par>
                      </p:childTnLst>
                    </p:cTn>
                  </p:par>
                  <p:par>
                    <p:cTn id="194" fill="hold">
                      <p:stCondLst>
                        <p:cond delay="indefinite"/>
                      </p:stCondLst>
                      <p:childTnLst>
                        <p:par>
                          <p:cTn id="195" fill="hold">
                            <p:stCondLst>
                              <p:cond delay="0"/>
                            </p:stCondLst>
                            <p:childTnLst>
                              <p:par>
                                <p:cTn id="196" presetID="26" presetClass="entr" presetSubtype="0" fill="hold" grpId="0" nodeType="clickEffect">
                                  <p:stCondLst>
                                    <p:cond delay="0"/>
                                  </p:stCondLst>
                                  <p:childTnLst>
                                    <p:set>
                                      <p:cBhvr>
                                        <p:cTn id="197" dur="1" fill="hold">
                                          <p:stCondLst>
                                            <p:cond delay="0"/>
                                          </p:stCondLst>
                                        </p:cTn>
                                        <p:tgtEl>
                                          <p:spTgt spid="14"/>
                                        </p:tgtEl>
                                        <p:attrNameLst>
                                          <p:attrName>style.visibility</p:attrName>
                                        </p:attrNameLst>
                                      </p:cBhvr>
                                      <p:to>
                                        <p:strVal val="visible"/>
                                      </p:to>
                                    </p:set>
                                    <p:animEffect transition="in" filter="wipe(down)">
                                      <p:cBhvr>
                                        <p:cTn id="198" dur="580">
                                          <p:stCondLst>
                                            <p:cond delay="0"/>
                                          </p:stCondLst>
                                        </p:cTn>
                                        <p:tgtEl>
                                          <p:spTgt spid="14"/>
                                        </p:tgtEl>
                                      </p:cBhvr>
                                    </p:animEffect>
                                    <p:anim calcmode="lin" valueType="num">
                                      <p:cBhvr>
                                        <p:cTn id="199"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00"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01"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02"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03"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204" dur="26">
                                          <p:stCondLst>
                                            <p:cond delay="650"/>
                                          </p:stCondLst>
                                        </p:cTn>
                                        <p:tgtEl>
                                          <p:spTgt spid="14"/>
                                        </p:tgtEl>
                                      </p:cBhvr>
                                      <p:to x="100000" y="60000"/>
                                    </p:animScale>
                                    <p:animScale>
                                      <p:cBhvr>
                                        <p:cTn id="205" dur="166" decel="50000">
                                          <p:stCondLst>
                                            <p:cond delay="676"/>
                                          </p:stCondLst>
                                        </p:cTn>
                                        <p:tgtEl>
                                          <p:spTgt spid="14"/>
                                        </p:tgtEl>
                                      </p:cBhvr>
                                      <p:to x="100000" y="100000"/>
                                    </p:animScale>
                                    <p:animScale>
                                      <p:cBhvr>
                                        <p:cTn id="206" dur="26">
                                          <p:stCondLst>
                                            <p:cond delay="1312"/>
                                          </p:stCondLst>
                                        </p:cTn>
                                        <p:tgtEl>
                                          <p:spTgt spid="14"/>
                                        </p:tgtEl>
                                      </p:cBhvr>
                                      <p:to x="100000" y="80000"/>
                                    </p:animScale>
                                    <p:animScale>
                                      <p:cBhvr>
                                        <p:cTn id="207" dur="166" decel="50000">
                                          <p:stCondLst>
                                            <p:cond delay="1338"/>
                                          </p:stCondLst>
                                        </p:cTn>
                                        <p:tgtEl>
                                          <p:spTgt spid="14"/>
                                        </p:tgtEl>
                                      </p:cBhvr>
                                      <p:to x="100000" y="100000"/>
                                    </p:animScale>
                                    <p:animScale>
                                      <p:cBhvr>
                                        <p:cTn id="208" dur="26">
                                          <p:stCondLst>
                                            <p:cond delay="1642"/>
                                          </p:stCondLst>
                                        </p:cTn>
                                        <p:tgtEl>
                                          <p:spTgt spid="14"/>
                                        </p:tgtEl>
                                      </p:cBhvr>
                                      <p:to x="100000" y="90000"/>
                                    </p:animScale>
                                    <p:animScale>
                                      <p:cBhvr>
                                        <p:cTn id="209" dur="166" decel="50000">
                                          <p:stCondLst>
                                            <p:cond delay="1668"/>
                                          </p:stCondLst>
                                        </p:cTn>
                                        <p:tgtEl>
                                          <p:spTgt spid="14"/>
                                        </p:tgtEl>
                                      </p:cBhvr>
                                      <p:to x="100000" y="100000"/>
                                    </p:animScale>
                                    <p:animScale>
                                      <p:cBhvr>
                                        <p:cTn id="210" dur="26">
                                          <p:stCondLst>
                                            <p:cond delay="1808"/>
                                          </p:stCondLst>
                                        </p:cTn>
                                        <p:tgtEl>
                                          <p:spTgt spid="14"/>
                                        </p:tgtEl>
                                      </p:cBhvr>
                                      <p:to x="100000" y="95000"/>
                                    </p:animScale>
                                    <p:animScale>
                                      <p:cBhvr>
                                        <p:cTn id="211" dur="166" decel="50000">
                                          <p:stCondLst>
                                            <p:cond delay="1834"/>
                                          </p:stCondLst>
                                        </p:cTn>
                                        <p:tgtEl>
                                          <p:spTgt spid="14"/>
                                        </p:tgtEl>
                                      </p:cBhvr>
                                      <p:to x="100000" y="100000"/>
                                    </p:animScale>
                                  </p:childTnLst>
                                </p:cTn>
                              </p:par>
                            </p:childTnLst>
                          </p:cTn>
                        </p:par>
                      </p:childTnLst>
                    </p:cTn>
                  </p:par>
                  <p:par>
                    <p:cTn id="212" fill="hold">
                      <p:stCondLst>
                        <p:cond delay="indefinite"/>
                      </p:stCondLst>
                      <p:childTnLst>
                        <p:par>
                          <p:cTn id="213" fill="hold">
                            <p:stCondLst>
                              <p:cond delay="0"/>
                            </p:stCondLst>
                            <p:childTnLst>
                              <p:par>
                                <p:cTn id="214" presetID="26" presetClass="entr" presetSubtype="0" fill="hold" grpId="0" nodeType="clickEffect">
                                  <p:stCondLst>
                                    <p:cond delay="0"/>
                                  </p:stCondLst>
                                  <p:childTnLst>
                                    <p:set>
                                      <p:cBhvr>
                                        <p:cTn id="215" dur="1" fill="hold">
                                          <p:stCondLst>
                                            <p:cond delay="0"/>
                                          </p:stCondLst>
                                        </p:cTn>
                                        <p:tgtEl>
                                          <p:spTgt spid="19"/>
                                        </p:tgtEl>
                                        <p:attrNameLst>
                                          <p:attrName>style.visibility</p:attrName>
                                        </p:attrNameLst>
                                      </p:cBhvr>
                                      <p:to>
                                        <p:strVal val="visible"/>
                                      </p:to>
                                    </p:set>
                                    <p:animEffect transition="in" filter="wipe(down)">
                                      <p:cBhvr>
                                        <p:cTn id="216" dur="580">
                                          <p:stCondLst>
                                            <p:cond delay="0"/>
                                          </p:stCondLst>
                                        </p:cTn>
                                        <p:tgtEl>
                                          <p:spTgt spid="19"/>
                                        </p:tgtEl>
                                      </p:cBhvr>
                                    </p:animEffect>
                                    <p:anim calcmode="lin" valueType="num">
                                      <p:cBhvr>
                                        <p:cTn id="217"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18"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19"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20"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21"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22" dur="26">
                                          <p:stCondLst>
                                            <p:cond delay="650"/>
                                          </p:stCondLst>
                                        </p:cTn>
                                        <p:tgtEl>
                                          <p:spTgt spid="19"/>
                                        </p:tgtEl>
                                      </p:cBhvr>
                                      <p:to x="100000" y="60000"/>
                                    </p:animScale>
                                    <p:animScale>
                                      <p:cBhvr>
                                        <p:cTn id="223" dur="166" decel="50000">
                                          <p:stCondLst>
                                            <p:cond delay="676"/>
                                          </p:stCondLst>
                                        </p:cTn>
                                        <p:tgtEl>
                                          <p:spTgt spid="19"/>
                                        </p:tgtEl>
                                      </p:cBhvr>
                                      <p:to x="100000" y="100000"/>
                                    </p:animScale>
                                    <p:animScale>
                                      <p:cBhvr>
                                        <p:cTn id="224" dur="26">
                                          <p:stCondLst>
                                            <p:cond delay="1312"/>
                                          </p:stCondLst>
                                        </p:cTn>
                                        <p:tgtEl>
                                          <p:spTgt spid="19"/>
                                        </p:tgtEl>
                                      </p:cBhvr>
                                      <p:to x="100000" y="80000"/>
                                    </p:animScale>
                                    <p:animScale>
                                      <p:cBhvr>
                                        <p:cTn id="225" dur="166" decel="50000">
                                          <p:stCondLst>
                                            <p:cond delay="1338"/>
                                          </p:stCondLst>
                                        </p:cTn>
                                        <p:tgtEl>
                                          <p:spTgt spid="19"/>
                                        </p:tgtEl>
                                      </p:cBhvr>
                                      <p:to x="100000" y="100000"/>
                                    </p:animScale>
                                    <p:animScale>
                                      <p:cBhvr>
                                        <p:cTn id="226" dur="26">
                                          <p:stCondLst>
                                            <p:cond delay="1642"/>
                                          </p:stCondLst>
                                        </p:cTn>
                                        <p:tgtEl>
                                          <p:spTgt spid="19"/>
                                        </p:tgtEl>
                                      </p:cBhvr>
                                      <p:to x="100000" y="90000"/>
                                    </p:animScale>
                                    <p:animScale>
                                      <p:cBhvr>
                                        <p:cTn id="227" dur="166" decel="50000">
                                          <p:stCondLst>
                                            <p:cond delay="1668"/>
                                          </p:stCondLst>
                                        </p:cTn>
                                        <p:tgtEl>
                                          <p:spTgt spid="19"/>
                                        </p:tgtEl>
                                      </p:cBhvr>
                                      <p:to x="100000" y="100000"/>
                                    </p:animScale>
                                    <p:animScale>
                                      <p:cBhvr>
                                        <p:cTn id="228" dur="26">
                                          <p:stCondLst>
                                            <p:cond delay="1808"/>
                                          </p:stCondLst>
                                        </p:cTn>
                                        <p:tgtEl>
                                          <p:spTgt spid="19"/>
                                        </p:tgtEl>
                                      </p:cBhvr>
                                      <p:to x="100000" y="95000"/>
                                    </p:animScale>
                                    <p:animScale>
                                      <p:cBhvr>
                                        <p:cTn id="229" dur="166" decel="50000">
                                          <p:stCondLst>
                                            <p:cond delay="1834"/>
                                          </p:stCondLst>
                                        </p:cTn>
                                        <p:tgtEl>
                                          <p:spTgt spid="19"/>
                                        </p:tgtEl>
                                      </p:cBhvr>
                                      <p:to x="100000" y="100000"/>
                                    </p:animScale>
                                  </p:childTnLst>
                                </p:cTn>
                              </p:par>
                            </p:childTnLst>
                          </p:cTn>
                        </p:par>
                      </p:childTnLst>
                    </p:cTn>
                  </p:par>
                  <p:par>
                    <p:cTn id="230" fill="hold">
                      <p:stCondLst>
                        <p:cond delay="indefinite"/>
                      </p:stCondLst>
                      <p:childTnLst>
                        <p:par>
                          <p:cTn id="231" fill="hold">
                            <p:stCondLst>
                              <p:cond delay="0"/>
                            </p:stCondLst>
                            <p:childTnLst>
                              <p:par>
                                <p:cTn id="232" presetID="26" presetClass="entr" presetSubtype="0" fill="hold" grpId="0" nodeType="clickEffect">
                                  <p:stCondLst>
                                    <p:cond delay="0"/>
                                  </p:stCondLst>
                                  <p:childTnLst>
                                    <p:set>
                                      <p:cBhvr>
                                        <p:cTn id="233" dur="1" fill="hold">
                                          <p:stCondLst>
                                            <p:cond delay="0"/>
                                          </p:stCondLst>
                                        </p:cTn>
                                        <p:tgtEl>
                                          <p:spTgt spid="16"/>
                                        </p:tgtEl>
                                        <p:attrNameLst>
                                          <p:attrName>style.visibility</p:attrName>
                                        </p:attrNameLst>
                                      </p:cBhvr>
                                      <p:to>
                                        <p:strVal val="visible"/>
                                      </p:to>
                                    </p:set>
                                    <p:animEffect transition="in" filter="wipe(down)">
                                      <p:cBhvr>
                                        <p:cTn id="234" dur="580">
                                          <p:stCondLst>
                                            <p:cond delay="0"/>
                                          </p:stCondLst>
                                        </p:cTn>
                                        <p:tgtEl>
                                          <p:spTgt spid="16"/>
                                        </p:tgtEl>
                                      </p:cBhvr>
                                    </p:animEffect>
                                    <p:anim calcmode="lin" valueType="num">
                                      <p:cBhvr>
                                        <p:cTn id="235"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36"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237"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238"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239"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40" dur="26">
                                          <p:stCondLst>
                                            <p:cond delay="650"/>
                                          </p:stCondLst>
                                        </p:cTn>
                                        <p:tgtEl>
                                          <p:spTgt spid="16"/>
                                        </p:tgtEl>
                                      </p:cBhvr>
                                      <p:to x="100000" y="60000"/>
                                    </p:animScale>
                                    <p:animScale>
                                      <p:cBhvr>
                                        <p:cTn id="241" dur="166" decel="50000">
                                          <p:stCondLst>
                                            <p:cond delay="676"/>
                                          </p:stCondLst>
                                        </p:cTn>
                                        <p:tgtEl>
                                          <p:spTgt spid="16"/>
                                        </p:tgtEl>
                                      </p:cBhvr>
                                      <p:to x="100000" y="100000"/>
                                    </p:animScale>
                                    <p:animScale>
                                      <p:cBhvr>
                                        <p:cTn id="242" dur="26">
                                          <p:stCondLst>
                                            <p:cond delay="1312"/>
                                          </p:stCondLst>
                                        </p:cTn>
                                        <p:tgtEl>
                                          <p:spTgt spid="16"/>
                                        </p:tgtEl>
                                      </p:cBhvr>
                                      <p:to x="100000" y="80000"/>
                                    </p:animScale>
                                    <p:animScale>
                                      <p:cBhvr>
                                        <p:cTn id="243" dur="166" decel="50000">
                                          <p:stCondLst>
                                            <p:cond delay="1338"/>
                                          </p:stCondLst>
                                        </p:cTn>
                                        <p:tgtEl>
                                          <p:spTgt spid="16"/>
                                        </p:tgtEl>
                                      </p:cBhvr>
                                      <p:to x="100000" y="100000"/>
                                    </p:animScale>
                                    <p:animScale>
                                      <p:cBhvr>
                                        <p:cTn id="244" dur="26">
                                          <p:stCondLst>
                                            <p:cond delay="1642"/>
                                          </p:stCondLst>
                                        </p:cTn>
                                        <p:tgtEl>
                                          <p:spTgt spid="16"/>
                                        </p:tgtEl>
                                      </p:cBhvr>
                                      <p:to x="100000" y="90000"/>
                                    </p:animScale>
                                    <p:animScale>
                                      <p:cBhvr>
                                        <p:cTn id="245" dur="166" decel="50000">
                                          <p:stCondLst>
                                            <p:cond delay="1668"/>
                                          </p:stCondLst>
                                        </p:cTn>
                                        <p:tgtEl>
                                          <p:spTgt spid="16"/>
                                        </p:tgtEl>
                                      </p:cBhvr>
                                      <p:to x="100000" y="100000"/>
                                    </p:animScale>
                                    <p:animScale>
                                      <p:cBhvr>
                                        <p:cTn id="246" dur="26">
                                          <p:stCondLst>
                                            <p:cond delay="1808"/>
                                          </p:stCondLst>
                                        </p:cTn>
                                        <p:tgtEl>
                                          <p:spTgt spid="16"/>
                                        </p:tgtEl>
                                      </p:cBhvr>
                                      <p:to x="100000" y="95000"/>
                                    </p:animScale>
                                    <p:animScale>
                                      <p:cBhvr>
                                        <p:cTn id="247"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p:bldP spid="7" grpId="0" animBg="1"/>
      <p:bldP spid="8" grpId="0" animBg="1"/>
      <p:bldP spid="9" grpId="0"/>
      <p:bldP spid="10" grpId="0"/>
      <p:bldP spid="11" grpId="0"/>
      <p:bldP spid="12" grpId="0"/>
      <p:bldP spid="14" grpId="0"/>
      <p:bldP spid="15" grpId="0"/>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vi-VN" sz="2800" dirty="0" smtClean="0">
                <a:solidFill>
                  <a:schemeClr val="tx1">
                    <a:lumMod val="95000"/>
                    <a:lumOff val="5000"/>
                  </a:schemeClr>
                </a:solidFill>
              </a:rPr>
              <a:t>Trong vd4, các câu lệnh đơn giản writeln(‘O’); và delay(100) được đặt trong hai từ khóa begin và end để tạo thành một câu lệnh ghép trong Pascal. Từ đây về sau, khi ta nói câu lệnh, ta có thể hiểu đó là câu lệnh đơn hoặc câu lệnh ghép.</a:t>
            </a:r>
            <a:endParaRPr lang="en-US" sz="2800" dirty="0">
              <a:solidFill>
                <a:schemeClr val="tx1">
                  <a:lumMod val="95000"/>
                  <a:lumOff val="5000"/>
                </a:schemeClr>
              </a:solidFill>
            </a:endParaRPr>
          </a:p>
        </p:txBody>
      </p:sp>
      <p:sp>
        <p:nvSpPr>
          <p:cNvPr id="3" name="Title 2"/>
          <p:cNvSpPr>
            <a:spLocks noGrp="1"/>
          </p:cNvSpPr>
          <p:nvPr>
            <p:ph type="title"/>
          </p:nvPr>
        </p:nvSpPr>
        <p:spPr/>
        <p:txBody>
          <a:bodyPr/>
          <a:lstStyle/>
          <a:p>
            <a:r>
              <a:rPr lang="vi-VN" dirty="0" smtClean="0">
                <a:solidFill>
                  <a:schemeClr val="accent3">
                    <a:lumMod val="20000"/>
                    <a:lumOff val="80000"/>
                  </a:schemeClr>
                </a:solidFill>
              </a:rPr>
              <a:t>LƯU Ý</a:t>
            </a:r>
            <a:endParaRPr lang="en-US" dirty="0">
              <a:solidFill>
                <a:schemeClr val="accent3">
                  <a:lumMod val="20000"/>
                  <a:lumOff val="80000"/>
                </a:schemeClr>
              </a:solidFill>
            </a:endParaRPr>
          </a:p>
        </p:txBody>
      </p:sp>
    </p:spTree>
    <p:extLst>
      <p:ext uri="{BB962C8B-B14F-4D97-AF65-F5344CB8AC3E}">
        <p14:creationId xmlns:p14="http://schemas.microsoft.com/office/powerpoint/2010/main" val="35954828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675467"/>
            <a:ext cx="8064895" cy="3450696"/>
          </a:xfrm>
        </p:spPr>
        <p:txBody>
          <a:bodyPr>
            <a:normAutofit fontScale="92500" lnSpcReduction="20000"/>
          </a:bodyPr>
          <a:lstStyle/>
          <a:p>
            <a:pPr>
              <a:buFont typeface="Wingdings" pitchFamily="2" charset="2"/>
              <a:buChar char="v"/>
            </a:pPr>
            <a:r>
              <a:rPr lang="vi-VN" sz="2800" dirty="0">
                <a:solidFill>
                  <a:schemeClr val="tx1"/>
                </a:solidFill>
              </a:rPr>
              <a:t>Câu lệnh ghép là một câu lệnh được hợp thành từ nhiều câu lệnh thành phần (đơn hoặc kép</a:t>
            </a:r>
            <a:r>
              <a:rPr lang="vi-VN" sz="2800" dirty="0" smtClean="0">
                <a:solidFill>
                  <a:schemeClr val="tx1"/>
                </a:solidFill>
              </a:rPr>
              <a:t>).</a:t>
            </a:r>
          </a:p>
          <a:p>
            <a:endParaRPr lang="vi-VN" sz="2800" dirty="0" smtClean="0">
              <a:solidFill>
                <a:schemeClr val="tx1"/>
              </a:solidFill>
            </a:endParaRPr>
          </a:p>
          <a:p>
            <a:pPr>
              <a:buFont typeface="Wingdings" pitchFamily="2" charset="2"/>
              <a:buChar char="v"/>
            </a:pPr>
            <a:r>
              <a:rPr lang="vi-VN" sz="2800" dirty="0" smtClean="0">
                <a:solidFill>
                  <a:schemeClr val="tx1"/>
                </a:solidFill>
              </a:rPr>
              <a:t> </a:t>
            </a:r>
            <a:r>
              <a:rPr lang="vi-VN" sz="2800" dirty="0">
                <a:solidFill>
                  <a:schemeClr val="tx1"/>
                </a:solidFill>
              </a:rPr>
              <a:t>Câu lệnh ghép nhằm thực hiện thao tác gồm nhiều thao tác thành phần. Mỗi thao tác thành phần tương ứng với một câu lệnh đơn hoặc câu lệnh ghép khác. Về mặt ngôn ngữ lập trình, câu lệnh ghép là một trong các yếu tố để tạo khả năng chương trình có cấu trúc.</a:t>
            </a:r>
          </a:p>
          <a:p>
            <a:endParaRPr lang="vi-VN" dirty="0"/>
          </a:p>
        </p:txBody>
      </p:sp>
      <p:sp>
        <p:nvSpPr>
          <p:cNvPr id="3" name="Title 2"/>
          <p:cNvSpPr>
            <a:spLocks noGrp="1"/>
          </p:cNvSpPr>
          <p:nvPr>
            <p:ph type="title"/>
          </p:nvPr>
        </p:nvSpPr>
        <p:spPr>
          <a:xfrm>
            <a:off x="2168040" y="223342"/>
            <a:ext cx="6624736" cy="1765498"/>
          </a:xfrm>
        </p:spPr>
        <p:txBody>
          <a:bodyPr>
            <a:normAutofit/>
          </a:bodyPr>
          <a:lstStyle/>
          <a:p>
            <a:r>
              <a:rPr lang="vi-VN" sz="3600" dirty="0" smtClean="0">
                <a:solidFill>
                  <a:srgbClr val="FFFF00"/>
                </a:solidFill>
              </a:rPr>
              <a:t>Câu lệnh ghép là gì? </a:t>
            </a:r>
            <a:br>
              <a:rPr lang="vi-VN" sz="3600" dirty="0" smtClean="0">
                <a:solidFill>
                  <a:srgbClr val="FFFF00"/>
                </a:solidFill>
              </a:rPr>
            </a:br>
            <a:r>
              <a:rPr lang="vi-VN" sz="3600" dirty="0" smtClean="0">
                <a:solidFill>
                  <a:srgbClr val="FFFF00"/>
                </a:solidFill>
              </a:rPr>
              <a:t>Tại sao phải có câu lệnh ghép?</a:t>
            </a:r>
            <a:endParaRPr lang="en-US" sz="3600" dirty="0">
              <a:solidFill>
                <a:srgbClr val="FFFF00"/>
              </a:solidFill>
            </a:endParaRPr>
          </a:p>
        </p:txBody>
      </p:sp>
      <p:pic>
        <p:nvPicPr>
          <p:cNvPr id="5125" name="Picture 5"/>
          <p:cNvPicPr>
            <a:picLocks noChangeAspect="1" noChangeArrowheads="1"/>
          </p:cNvPicPr>
          <p:nvPr/>
        </p:nvPicPr>
        <p:blipFill>
          <a:blip r:embed="rId2">
            <a:duotone>
              <a:prstClr val="black"/>
              <a:schemeClr val="accent2">
                <a:tint val="45000"/>
                <a:satMod val="400000"/>
              </a:schemeClr>
            </a:duotone>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308157" y="223341"/>
            <a:ext cx="1868041" cy="150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820786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512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Effect transition="in" filter="barn(inVertical)">
                                      <p:cBhvr>
                                        <p:cTn id="19" dur="500"/>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additive="base">
                                        <p:cTn id="2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277</TotalTime>
  <Words>641</Words>
  <Application>Microsoft Office PowerPoint</Application>
  <PresentationFormat>On-screen Show (4:3)</PresentationFormat>
  <Paragraphs>78</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Waveform</vt:lpstr>
      <vt:lpstr>Worksheet</vt:lpstr>
      <vt:lpstr>PowerPoint Presentation</vt:lpstr>
      <vt:lpstr>2. Câu lệnh lặp For ... do.</vt:lpstr>
      <vt:lpstr>PowerPoint Presentation</vt:lpstr>
      <vt:lpstr>* HOẠT ĐỘNG CỦA CÂU LỆNH</vt:lpstr>
      <vt:lpstr>PowerPoint Presentation</vt:lpstr>
      <vt:lpstr>Vd3/SGK/57: Chương trình in ra màn hình thứ tự lần lặp.</vt:lpstr>
      <vt:lpstr>Vd4/SGK/57: Viết chương trình ghi nhận các vị trí của một quả trứng rơi từ trên cao xuống.</vt:lpstr>
      <vt:lpstr>LƯU Ý</vt:lpstr>
      <vt:lpstr>Câu lệnh ghép là gì?  Tại sao phải có câu lệnh ghép?</vt:lpstr>
      <vt:lpstr>CỦNG CỐ KIẾN THỨC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34</cp:revision>
  <dcterms:created xsi:type="dcterms:W3CDTF">2018-12-31T13:58:02Z</dcterms:created>
  <dcterms:modified xsi:type="dcterms:W3CDTF">2019-02-14T01:42:58Z</dcterms:modified>
</cp:coreProperties>
</file>