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8" r:id="rId3"/>
    <p:sldId id="287" r:id="rId4"/>
    <p:sldId id="257" r:id="rId5"/>
    <p:sldId id="258" r:id="rId6"/>
    <p:sldId id="259" r:id="rId7"/>
    <p:sldId id="261" r:id="rId8"/>
    <p:sldId id="262" r:id="rId9"/>
    <p:sldId id="263" r:id="rId10"/>
    <p:sldId id="277" r:id="rId11"/>
    <p:sldId id="278" r:id="rId12"/>
    <p:sldId id="279" r:id="rId13"/>
    <p:sldId id="281" r:id="rId14"/>
    <p:sldId id="282" r:id="rId15"/>
    <p:sldId id="283" r:id="rId16"/>
    <p:sldId id="28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9E34B-D0B5-43D3-88E7-2ACA4B1C11F9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A9219-184B-486D-BF51-9BB6FB628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2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9219-184B-486D-BF51-9BB6FB628B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2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A9219-184B-486D-BF51-9BB6FB628B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33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7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7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63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2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05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5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0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0D442-7977-4EAB-A31D-C520B5B0B316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D727F4-93E6-4594-AE8C-1C7B836439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6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2" Type="http://schemas.microsoft.com/office/2007/relationships/media" Target="../media/media9.wav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3" y="457200"/>
            <a:ext cx="913423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CHƯƠNG 6. DUNG DỊCH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501892"/>
            <a:ext cx="8986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40. 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DUNG DỊCH</a:t>
            </a:r>
          </a:p>
          <a:p>
            <a:r>
              <a:rPr lang="en-US" sz="3600" b="1" u="sng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41. 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 TAN CỦA MỘT CHẤT </a:t>
            </a:r>
            <a:endParaRPr lang="en-US" sz="3600" b="1" smtClean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TRONG </a:t>
            </a:r>
            <a:r>
              <a:rPr lang="en-US" sz="3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</a:p>
        </p:txBody>
      </p:sp>
      <p:pic>
        <p:nvPicPr>
          <p:cNvPr id="3078" name="Picture 6" descr="Dung dịch thủy canh vô cơ và hữu cơ khác biệt gì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9" y="2971800"/>
            <a:ext cx="5141943" cy="342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0111" y="6396335"/>
            <a:ext cx="48846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GVBM : NGUYỄN THỊ KIM LOAN</a:t>
            </a:r>
            <a:endParaRPr lang="en-US" sz="2400" b="1" cap="none" spc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6750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79"/>
    </mc:Choice>
    <mc:Fallback xmlns="">
      <p:transition spd="slow" advTm="20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n 6"/>
          <p:cNvSpPr/>
          <p:nvPr/>
        </p:nvSpPr>
        <p:spPr>
          <a:xfrm>
            <a:off x="3352800" y="2514600"/>
            <a:ext cx="2438400" cy="3352800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8200" y="6019800"/>
            <a:ext cx="163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CỐC A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27304" y="6059269"/>
            <a:ext cx="1633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CỐC B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41" name="Can 40"/>
          <p:cNvSpPr/>
          <p:nvPr/>
        </p:nvSpPr>
        <p:spPr>
          <a:xfrm>
            <a:off x="512618" y="2502575"/>
            <a:ext cx="2438400" cy="3352800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12618" y="3570422"/>
            <a:ext cx="2438400" cy="2256196"/>
            <a:chOff x="6138259" y="3638392"/>
            <a:chExt cx="2438400" cy="2256196"/>
          </a:xfrm>
        </p:grpSpPr>
        <p:sp>
          <p:nvSpPr>
            <p:cNvPr id="21" name="Cloud 20"/>
            <p:cNvSpPr/>
            <p:nvPr/>
          </p:nvSpPr>
          <p:spPr>
            <a:xfrm>
              <a:off x="6172200" y="4378036"/>
              <a:ext cx="2404459" cy="1413164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Muối ăn NaCl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Can 21"/>
            <p:cNvSpPr/>
            <p:nvPr/>
          </p:nvSpPr>
          <p:spPr>
            <a:xfrm>
              <a:off x="6138259" y="3638392"/>
              <a:ext cx="2438400" cy="2256196"/>
            </a:xfrm>
            <a:prstGeom prst="can">
              <a:avLst>
                <a:gd name="adj" fmla="val 25674"/>
              </a:avLst>
            </a:prstGeom>
            <a:solidFill>
              <a:schemeClr val="bg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302444" y="43503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858000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501541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157642" y="42949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8148461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7524742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858000" y="5455254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24600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253090" y="421699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501540" y="563880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00317" y="5666509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086565" y="55245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866800" y="5022863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099456" y="47257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3352800" y="3597651"/>
            <a:ext cx="2438400" cy="2256196"/>
            <a:chOff x="6138259" y="3638392"/>
            <a:chExt cx="2438400" cy="2256196"/>
          </a:xfrm>
        </p:grpSpPr>
        <p:sp>
          <p:nvSpPr>
            <p:cNvPr id="43" name="Cloud 42"/>
            <p:cNvSpPr/>
            <p:nvPr/>
          </p:nvSpPr>
          <p:spPr>
            <a:xfrm>
              <a:off x="6172200" y="4378036"/>
              <a:ext cx="2404459" cy="1413164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Muối ăn NaCl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Can 43"/>
            <p:cNvSpPr/>
            <p:nvPr/>
          </p:nvSpPr>
          <p:spPr>
            <a:xfrm>
              <a:off x="6138259" y="3638392"/>
              <a:ext cx="2438400" cy="2256196"/>
            </a:xfrm>
            <a:prstGeom prst="can">
              <a:avLst>
                <a:gd name="adj" fmla="val 25674"/>
              </a:avLst>
            </a:prstGeom>
            <a:solidFill>
              <a:schemeClr val="bg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6302444" y="43503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858000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501541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8157642" y="42949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148461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524742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6858000" y="5455254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6324600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6253090" y="421699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1540" y="563880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6600317" y="5666509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8086565" y="55245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866800" y="5022863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099456" y="47257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491836" y="1828800"/>
            <a:ext cx="2438400" cy="1295400"/>
            <a:chOff x="457200" y="990600"/>
            <a:chExt cx="2438400" cy="1295400"/>
          </a:xfrm>
        </p:grpSpPr>
        <p:sp>
          <p:nvSpPr>
            <p:cNvPr id="10" name="Cloud 9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11048" y="1258669"/>
              <a:ext cx="14927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smtClean="0">
                  <a:latin typeface="Times New Roman" pitchFamily="18" charset="0"/>
                  <a:cs typeface="Times New Roman" pitchFamily="18" charset="0"/>
                </a:rPr>
                <a:t>MUỐI</a:t>
              </a:r>
              <a:endParaRPr lang="en-US" sz="360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325091" y="1828800"/>
            <a:ext cx="2438400" cy="1295400"/>
            <a:chOff x="457200" y="990600"/>
            <a:chExt cx="2438400" cy="1295400"/>
          </a:xfrm>
        </p:grpSpPr>
        <p:sp>
          <p:nvSpPr>
            <p:cNvPr id="13" name="Cloud 12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94509" y="1258669"/>
              <a:ext cx="115929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CÁT</a:t>
              </a:r>
              <a:endParaRPr lang="en-US" sz="3600"/>
            </a:p>
          </p:txBody>
        </p:sp>
      </p:grpSp>
      <p:sp>
        <p:nvSpPr>
          <p:cNvPr id="59" name="Rectangle 58"/>
          <p:cNvSpPr/>
          <p:nvPr/>
        </p:nvSpPr>
        <p:spPr>
          <a:xfrm>
            <a:off x="-1" y="0"/>
            <a:ext cx="9144001" cy="144655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41. </a:t>
            </a:r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 TRONG NƯỚC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31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23"/>
    </mc:Choice>
    <mc:Fallback xmlns="">
      <p:transition spd="slow" advTm="32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-0.00382 0.3722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8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0.00295 0.361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20782" y="0"/>
            <a:ext cx="9144001" cy="144655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41. </a:t>
            </a:r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 TRONG NƯỚC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0782" y="1828800"/>
            <a:ext cx="8132618" cy="76944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 tan – Chất không tan 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0" y="3124200"/>
            <a:ext cx="2743200" cy="76944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 tan :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0" y="4953000"/>
            <a:ext cx="4267200" cy="769441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 không tan : 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812472" y="3124200"/>
            <a:ext cx="6331527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Là chất tan trong nước.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01436" y="4038600"/>
            <a:ext cx="8042562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Ví dụ : muối, Na, đường, axit ...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343399" y="4953000"/>
            <a:ext cx="4800599" cy="1446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Là chất không tan trong nước.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6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94"/>
    </mc:Choice>
    <mc:Fallback xmlns="">
      <p:transition spd="slow" advTm="115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57200" y="990600"/>
            <a:ext cx="2438400" cy="1295400"/>
            <a:chOff x="457200" y="990600"/>
            <a:chExt cx="2438400" cy="1295400"/>
          </a:xfrm>
        </p:grpSpPr>
        <p:sp>
          <p:nvSpPr>
            <p:cNvPr id="43" name="Cloud 42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13863" y="1258669"/>
              <a:ext cx="215155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b="1" smtClean="0">
                  <a:latin typeface="Times New Roman" pitchFamily="18" charset="0"/>
                  <a:cs typeface="Times New Roman" pitchFamily="18" charset="0"/>
                </a:rPr>
                <a:t>36g </a:t>
              </a:r>
              <a:r>
                <a:rPr lang="en-US" sz="2800" b="1" smtClean="0">
                  <a:latin typeface="Times New Roman" pitchFamily="18" charset="0"/>
                  <a:cs typeface="Times New Roman" pitchFamily="18" charset="0"/>
                </a:rPr>
                <a:t> muối ăn</a:t>
              </a:r>
            </a:p>
            <a:p>
              <a:pPr algn="ctr"/>
              <a:r>
                <a:rPr lang="vi-VN" sz="2800" b="1" smtClean="0">
                  <a:latin typeface="Times New Roman" pitchFamily="18" charset="0"/>
                  <a:cs typeface="Times New Roman" pitchFamily="18" charset="0"/>
                </a:rPr>
                <a:t>NaCl</a:t>
              </a:r>
              <a:endParaRPr lang="en-US" sz="2800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117764" y="152932"/>
            <a:ext cx="5188528" cy="76944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Khối lượng chất tan 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7219" y="162396"/>
            <a:ext cx="2501781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tan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72000" y="5771733"/>
            <a:ext cx="2819399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dungmôi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6" name="Group 65"/>
          <p:cNvGrpSpPr/>
          <p:nvPr/>
        </p:nvGrpSpPr>
        <p:grpSpPr>
          <a:xfrm>
            <a:off x="152400" y="3810000"/>
            <a:ext cx="2777836" cy="3029932"/>
            <a:chOff x="512618" y="2514600"/>
            <a:chExt cx="2438400" cy="3352800"/>
          </a:xfrm>
        </p:grpSpPr>
        <p:sp>
          <p:nvSpPr>
            <p:cNvPr id="7" name="Can 6"/>
            <p:cNvSpPr/>
            <p:nvPr/>
          </p:nvSpPr>
          <p:spPr>
            <a:xfrm>
              <a:off x="512618" y="2514600"/>
              <a:ext cx="2438400" cy="3352800"/>
            </a:xfrm>
            <a:prstGeom prst="can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512618" y="3570422"/>
              <a:ext cx="2438400" cy="2256196"/>
              <a:chOff x="6138259" y="3638392"/>
              <a:chExt cx="2438400" cy="2256196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6172200" y="4378036"/>
                <a:ext cx="2404459" cy="1413164"/>
              </a:xfrm>
              <a:prstGeom prst="cloud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Muối ăn NaCl</a:t>
                </a:r>
                <a:endParaRPr lang="en-US" sz="2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Can 9"/>
              <p:cNvSpPr/>
              <p:nvPr/>
            </p:nvSpPr>
            <p:spPr>
              <a:xfrm>
                <a:off x="6138259" y="3638392"/>
                <a:ext cx="2438400" cy="2256196"/>
              </a:xfrm>
              <a:prstGeom prst="can">
                <a:avLst>
                  <a:gd name="adj" fmla="val 25674"/>
                </a:avLst>
              </a:prstGeom>
              <a:solidFill>
                <a:schemeClr val="bg1">
                  <a:lumMod val="85000"/>
                </a:schemeClr>
              </a:solidFill>
              <a:ln w="127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6302444" y="4350327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858000" y="4378036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501541" y="4378036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8157642" y="4294908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48461" y="4916645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7524742" y="4916645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858000" y="5455254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324600" y="4916645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253090" y="4216990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501540" y="5638800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600317" y="5666509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086565" y="5524527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6866800" y="5022863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099456" y="4725708"/>
                <a:ext cx="347227" cy="0"/>
              </a:xfrm>
              <a:prstGeom prst="line">
                <a:avLst/>
              </a:prstGeom>
              <a:ln w="12700"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ectangle 52"/>
            <p:cNvSpPr/>
            <p:nvPr/>
          </p:nvSpPr>
          <p:spPr>
            <a:xfrm>
              <a:off x="827290" y="4048747"/>
              <a:ext cx="1915910" cy="17543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5400" b="1" smtClean="0">
                  <a:latin typeface="Times New Roman" pitchFamily="18" charset="0"/>
                  <a:cs typeface="Times New Roman" pitchFamily="18" charset="0"/>
                </a:rPr>
                <a:t>100 g </a:t>
              </a:r>
            </a:p>
            <a:p>
              <a:pPr algn="ctr"/>
              <a:r>
                <a:rPr lang="vi-VN" sz="5400" b="1" smtClean="0">
                  <a:latin typeface="Times New Roman" pitchFamily="18" charset="0"/>
                  <a:cs typeface="Times New Roman" pitchFamily="18" charset="0"/>
                </a:rPr>
                <a:t>nước</a:t>
              </a:r>
              <a:endParaRPr lang="en-US" sz="540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381000" y="2726341"/>
            <a:ext cx="397944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NaCl</a:t>
            </a:r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 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572000" y="2706477"/>
            <a:ext cx="4571999" cy="923330"/>
            <a:chOff x="4572000" y="2706477"/>
            <a:chExt cx="4571999" cy="92333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572000" y="3352800"/>
              <a:ext cx="28193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7391398" y="2706477"/>
              <a:ext cx="1752601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54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 100</a:t>
              </a:r>
              <a:endParaRPr lang="en-US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1" name="Rectangle 60"/>
          <p:cNvSpPr/>
          <p:nvPr/>
        </p:nvSpPr>
        <p:spPr>
          <a:xfrm>
            <a:off x="3886200" y="4867870"/>
            <a:ext cx="2057400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36 g 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426027" y="764977"/>
            <a:ext cx="5822373" cy="5468421"/>
            <a:chOff x="426027" y="764977"/>
            <a:chExt cx="5822373" cy="5468421"/>
          </a:xfrm>
        </p:grpSpPr>
        <p:sp>
          <p:nvSpPr>
            <p:cNvPr id="62" name="Oval 61"/>
            <p:cNvSpPr/>
            <p:nvPr/>
          </p:nvSpPr>
          <p:spPr>
            <a:xfrm>
              <a:off x="3678382" y="4495800"/>
              <a:ext cx="2570018" cy="173759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426027" y="764977"/>
              <a:ext cx="2570018" cy="1737598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/>
          <p:cNvSpPr/>
          <p:nvPr/>
        </p:nvSpPr>
        <p:spPr>
          <a:xfrm>
            <a:off x="152400" y="4191000"/>
            <a:ext cx="5638801" cy="76944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Khối lượng dung môi</a:t>
            </a:r>
            <a:endParaRPr lang="en-US" sz="4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8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09"/>
    </mc:Choice>
    <mc:Fallback xmlns="">
      <p:transition spd="slow" advTm="223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1.11111E-6 0.2645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1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3.33333E-6 -0.3199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 animBg="1"/>
      <p:bldP spid="49" grpId="1" animBg="1"/>
      <p:bldP spid="51" grpId="0" animBg="1"/>
      <p:bldP spid="51" grpId="1" animBg="1"/>
      <p:bldP spid="52" grpId="0" animBg="1"/>
      <p:bldP spid="52" grpId="1" animBg="1"/>
      <p:bldP spid="54" grpId="0" animBg="1"/>
      <p:bldP spid="61" grpId="0" animBg="1"/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30" y="1600200"/>
            <a:ext cx="3628570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</a:t>
            </a:r>
            <a:endParaRPr lang="en-US" sz="32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029" y="2514600"/>
            <a:ext cx="3476172" cy="523220"/>
            <a:chOff x="29029" y="2514600"/>
            <a:chExt cx="3476172" cy="523220"/>
          </a:xfrm>
        </p:grpSpPr>
        <p:sp>
          <p:nvSpPr>
            <p:cNvPr id="5" name="Rectangle 4"/>
            <p:cNvSpPr/>
            <p:nvPr/>
          </p:nvSpPr>
          <p:spPr>
            <a:xfrm>
              <a:off x="29029" y="2514600"/>
              <a:ext cx="1949193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28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* Kí hiệu : 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2209801" y="2514600"/>
              <a:ext cx="1295400" cy="523220"/>
            </a:xfrm>
            <a:prstGeom prst="rect">
              <a:avLst/>
            </a:prstGeom>
            <a:solidFill>
              <a:srgbClr val="FFFF99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2800" b="1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</a:t>
              </a:r>
              <a:r>
                <a:rPr lang="en-US" sz="2800" b="1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9029" y="3421796"/>
            <a:ext cx="3476172" cy="523221"/>
            <a:chOff x="29029" y="3421796"/>
            <a:chExt cx="3476172" cy="523221"/>
          </a:xfrm>
        </p:grpSpPr>
        <p:sp>
          <p:nvSpPr>
            <p:cNvPr id="6" name="Rectangle 5"/>
            <p:cNvSpPr/>
            <p:nvPr/>
          </p:nvSpPr>
          <p:spPr>
            <a:xfrm>
              <a:off x="29029" y="3421797"/>
              <a:ext cx="1949193" cy="52322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28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* Đơn vị: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209801" y="3421796"/>
              <a:ext cx="1295400" cy="523220"/>
            </a:xfrm>
            <a:prstGeom prst="rect">
              <a:avLst/>
            </a:prstGeom>
            <a:solidFill>
              <a:srgbClr val="FFFF99"/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2800" b="1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vi-VN" sz="2800" b="1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am </a:t>
              </a:r>
              <a:r>
                <a:rPr lang="en-US" sz="2800" b="1" smtClean="0">
                  <a:ln w="11430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9029" y="4336197"/>
            <a:ext cx="263797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 Khái niệm : 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059740"/>
            <a:ext cx="9144000" cy="156966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Ở nhiệt độ xác định, độ tan của chất là</a:t>
            </a:r>
            <a:r>
              <a:rPr lang="en-US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số </a:t>
            </a:r>
            <a:r>
              <a:rPr lang="vi-VN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gam</a:t>
            </a:r>
            <a:r>
              <a:rPr lang="en-US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chất tan</a:t>
            </a:r>
            <a:r>
              <a:rPr lang="en-US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có </a:t>
            </a:r>
            <a:r>
              <a:rPr lang="en-US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trong </a:t>
            </a:r>
            <a:r>
              <a:rPr lang="vi-VN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100 g </a:t>
            </a:r>
            <a:r>
              <a:rPr lang="en-US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</a:t>
            </a:r>
            <a:r>
              <a:rPr lang="vi-VN" sz="32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môi</a:t>
            </a:r>
            <a:r>
              <a:rPr lang="vi-VN" sz="3200" b="1" u="sng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để tạo thành Dung</a:t>
            </a:r>
            <a:r>
              <a:rPr lang="en-US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dịch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bão hòa.</a:t>
            </a:r>
            <a:r>
              <a:rPr lang="en-US" sz="3200" b="1" u="sng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endParaRPr lang="en-US" sz="2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38800" y="2703494"/>
            <a:ext cx="3433209" cy="2367720"/>
            <a:chOff x="257123" y="4228921"/>
            <a:chExt cx="5202805" cy="1840913"/>
          </a:xfrm>
        </p:grpSpPr>
        <p:sp>
          <p:nvSpPr>
            <p:cNvPr id="15" name="Rectangle 14"/>
            <p:cNvSpPr/>
            <p:nvPr/>
          </p:nvSpPr>
          <p:spPr>
            <a:xfrm>
              <a:off x="257123" y="4228921"/>
              <a:ext cx="5202805" cy="74182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vi-VN" sz="28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Khối lượng chất tan</a:t>
              </a:r>
              <a:endPara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2800" b="1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sz="2800" b="1" baseline="-25000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chất tan</a:t>
              </a:r>
              <a:r>
                <a:rPr lang="vi-VN" sz="28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Up Arrow 16"/>
            <p:cNvSpPr/>
            <p:nvPr/>
          </p:nvSpPr>
          <p:spPr>
            <a:xfrm>
              <a:off x="2913075" y="5038921"/>
              <a:ext cx="366485" cy="1030913"/>
            </a:xfrm>
            <a:prstGeom prst="up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0782" y="0"/>
            <a:ext cx="9144001" cy="5232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41. </a:t>
            </a:r>
            <a:r>
              <a:rPr lang="vi-VN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 TRONG NƯỚC</a:t>
            </a:r>
            <a:endParaRPr lang="en-US" sz="28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029" y="762000"/>
            <a:ext cx="8132618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 tan – Chất không tan </a:t>
            </a:r>
            <a:endParaRPr lang="en-US" sz="28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981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00"/>
    </mc:Choice>
    <mc:Fallback xmlns="">
      <p:transition spd="slow" advTm="41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135081" y="1828800"/>
            <a:ext cx="4513119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2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 THỨC TÍNH ĐỘ TAN  : </a:t>
            </a:r>
            <a:endParaRPr lang="en-US" sz="2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737219" y="162396"/>
            <a:ext cx="2501781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tan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572000" y="5771733"/>
            <a:ext cx="2819399" cy="92333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54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54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dungmôi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2370722" y="2726341"/>
            <a:ext cx="198972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 =  </a:t>
            </a:r>
            <a:endParaRPr lang="en-US" sz="54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572000" y="2706477"/>
            <a:ext cx="4571999" cy="923330"/>
            <a:chOff x="4572000" y="2706477"/>
            <a:chExt cx="4571999" cy="923330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572000" y="3352800"/>
              <a:ext cx="28193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ectangle 54"/>
            <p:cNvSpPr/>
            <p:nvPr/>
          </p:nvSpPr>
          <p:spPr>
            <a:xfrm>
              <a:off x="7391398" y="2706477"/>
              <a:ext cx="1752601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vi-VN" sz="5400" b="1" smtClean="0">
                  <a:ln w="11430"/>
                  <a:solidFill>
                    <a:schemeClr val="tx1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 100</a:t>
              </a:r>
              <a:endParaRPr lang="en-US" sz="54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8248" y="1219200"/>
            <a:ext cx="362857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</a:t>
            </a:r>
            <a:endParaRPr lang="en-US" sz="28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4825"/>
            <a:ext cx="914400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41. </a:t>
            </a:r>
            <a:r>
              <a:rPr lang="vi-VN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ĐỘ TAN CỦA CHẤT TRONG NƯỚC</a:t>
            </a:r>
            <a:endParaRPr lang="en-US" sz="28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47" y="695980"/>
            <a:ext cx="813261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vi-VN" sz="2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 tan – Chất không tan </a:t>
            </a:r>
            <a:endParaRPr lang="en-US" sz="28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4572000"/>
            <a:ext cx="6248399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8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 thích: </a:t>
            </a:r>
          </a:p>
          <a:p>
            <a:r>
              <a:rPr lang="en-US" sz="28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: độ tan của chất (gam)</a:t>
            </a:r>
          </a:p>
          <a:p>
            <a:r>
              <a:rPr lang="en-US" sz="280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 tan</a:t>
            </a:r>
            <a:r>
              <a:rPr lang="en-US" sz="28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khối lượng chất tan (gam)</a:t>
            </a:r>
          </a:p>
          <a:p>
            <a:r>
              <a:rPr lang="en-US" sz="280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800" baseline="-250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dungmôi</a:t>
            </a:r>
            <a:r>
              <a:rPr lang="en-US" sz="28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khối lượng dung môi (gam)</a:t>
            </a:r>
          </a:p>
          <a:p>
            <a:r>
              <a:rPr lang="en-US" sz="280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smtClean="0">
                <a:ln w="11430"/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( thường là nước)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77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9"/>
    </mc:Choice>
    <mc:Fallback xmlns="">
      <p:transition spd="slow" advTm="11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22222E-6 L -1.11111E-6 0.264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21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3.33333E-6 -0.3199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9" grpId="0" animBg="1"/>
      <p:bldP spid="51" grpId="0" animBg="1"/>
      <p:bldP spid="51" grpId="1" animBg="1"/>
      <p:bldP spid="52" grpId="0" animBg="1"/>
      <p:bldP spid="52" grpId="1" animBg="1"/>
      <p:bldP spid="54" grpId="0" animBg="1"/>
      <p:bldP spid="9" grpId="0"/>
      <p:bldP spid="10" grpId="0"/>
      <p:bldP spid="11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86000"/>
          </a:xfrm>
        </p:spPr>
        <p:txBody>
          <a:bodyPr>
            <a:noAutofit/>
          </a:bodyPr>
          <a:lstStyle/>
          <a:p>
            <a:pPr lvl="0" algn="l"/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u="sng" smtClean="0">
                <a:latin typeface="Times New Roman" pitchFamily="18" charset="0"/>
                <a:cs typeface="Times New Roman" pitchFamily="18" charset="0"/>
              </a:rPr>
              <a:t>BTAD1.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Ở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en-US" sz="3200" b="1" baseline="3000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C , khi hòa tan hết 5,3 gam Na</a:t>
            </a:r>
            <a:r>
              <a:rPr lang="en-US" sz="3200" b="1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="1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trong </a:t>
            </a:r>
            <a:r>
              <a:rPr lang="vi-VN" sz="32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gam nước thì được dung dịch bão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vi-VN" sz="3200" b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Tính độ tan của Na</a:t>
            </a:r>
            <a:r>
              <a:rPr lang="en-US" sz="3200" b="1" baseline="-2500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en-US" sz="3200" b="1" baseline="-2500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 ở nhiệt độ này.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67400" y="304800"/>
            <a:ext cx="2971800" cy="6165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66800" y="914400"/>
            <a:ext cx="2435318" cy="533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4301" y="2057400"/>
            <a:ext cx="34671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2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chất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tan 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5,3 gam </a:t>
            </a:r>
            <a:endParaRPr lang="en-US" sz="32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374" y="2768025"/>
            <a:ext cx="3470944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2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2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dungmôi </a:t>
            </a:r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25 gam </a:t>
            </a:r>
            <a:endParaRPr lang="en-US" sz="32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1227" y="3581399"/>
            <a:ext cx="1395296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2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Tính S</a:t>
            </a:r>
            <a:endParaRPr lang="en-US" sz="3200" b="1" smtClean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905000"/>
            <a:ext cx="4533900" cy="212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47851" y="4620161"/>
            <a:ext cx="6877049" cy="132343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4000" b="1" baseline="-25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Na2CO3, 18</a:t>
            </a:r>
            <a:r>
              <a:rPr lang="en-US" sz="4000" b="1" baseline="3000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4000" b="1" baseline="-2500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(5,3 x 100) : 25      </a:t>
            </a:r>
          </a:p>
          <a:p>
            <a:r>
              <a:rPr lang="en-US" sz="40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= 21,2 gam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9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41"/>
    </mc:Choice>
    <mc:Fallback xmlns="">
      <p:transition spd="slow" advTm="162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WordArt 3"/>
          <p:cNvSpPr>
            <a:spLocks noChangeArrowheads="1" noChangeShapeType="1" noTextEdit="1"/>
          </p:cNvSpPr>
          <p:nvPr/>
        </p:nvSpPr>
        <p:spPr bwMode="auto">
          <a:xfrm>
            <a:off x="1981200" y="533400"/>
            <a:ext cx="4629150" cy="1219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48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HƯỚNG DẪN HỌC TẬP</a:t>
            </a:r>
            <a:endParaRPr lang="en-US" sz="48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47700" y="1993900"/>
            <a:ext cx="7239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Times New Roman" pitchFamily="18" charset="0"/>
                <a:sym typeface="Wingdings" pitchFamily="2" charset="2"/>
              </a:rPr>
              <a:t> </a:t>
            </a:r>
            <a:r>
              <a:rPr lang="en-US" sz="3600" b="1">
                <a:solidFill>
                  <a:srgbClr val="A50021"/>
                </a:solidFill>
                <a:sym typeface="Wingdings" pitchFamily="2" charset="2"/>
              </a:rPr>
              <a:t>Đối với tiết học này:</a:t>
            </a:r>
            <a:endParaRPr lang="en-US" sz="3600" b="1">
              <a:solidFill>
                <a:srgbClr val="A50021"/>
              </a:solidFill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23900" y="2527300"/>
            <a:ext cx="78105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latin typeface="Times New Roman" pitchFamily="18" charset="0"/>
              </a:rPr>
              <a:t>   </a:t>
            </a:r>
            <a:r>
              <a:rPr lang="en-US" sz="3600" b="1">
                <a:solidFill>
                  <a:srgbClr val="0000FF"/>
                </a:solidFill>
              </a:rPr>
              <a:t>- </a:t>
            </a:r>
            <a:r>
              <a:rPr lang="en-US" sz="3600" b="1">
                <a:solidFill>
                  <a:srgbClr val="0000FF"/>
                </a:solidFill>
                <a:sym typeface="Wingdings" pitchFamily="2" charset="2"/>
              </a:rPr>
              <a:t>Học bài</a:t>
            </a:r>
            <a:r>
              <a:rPr lang="en-US" sz="3600" b="1">
                <a:sym typeface="Wingdings" pitchFamily="2" charset="2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chemeClr val="accent2"/>
                </a:solidFill>
                <a:sym typeface="Wingdings" pitchFamily="2" charset="2"/>
              </a:rPr>
              <a:t>   -</a:t>
            </a:r>
            <a:r>
              <a:rPr lang="en-US" sz="3600" b="1">
                <a:sym typeface="Wingdings" pitchFamily="2" charset="2"/>
              </a:rPr>
              <a:t> </a:t>
            </a:r>
            <a:r>
              <a:rPr lang="en-US" sz="3600" b="1">
                <a:solidFill>
                  <a:srgbClr val="0000FF"/>
                </a:solidFill>
                <a:sym typeface="Wingdings" pitchFamily="2" charset="2"/>
              </a:rPr>
              <a:t>Làm bài tập </a:t>
            </a:r>
            <a:r>
              <a:rPr lang="en-US" sz="3600" b="1" smtClean="0">
                <a:solidFill>
                  <a:srgbClr val="0000FF"/>
                </a:solidFill>
                <a:sym typeface="Wingdings" pitchFamily="2" charset="2"/>
              </a:rPr>
              <a:t>theo LINK (đã gửi)</a:t>
            </a:r>
            <a:endParaRPr lang="en-US" sz="3600" b="1">
              <a:solidFill>
                <a:srgbClr val="0000FF"/>
              </a:solidFill>
              <a:sym typeface="Wingdings" pitchFamily="2" charset="2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647700" y="4702076"/>
            <a:ext cx="8458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</a:rPr>
              <a:t> </a:t>
            </a:r>
            <a:r>
              <a:rPr lang="en-US" sz="3600" b="1">
                <a:solidFill>
                  <a:srgbClr val="0000FF"/>
                </a:solidFill>
                <a:sym typeface="Wingdings" pitchFamily="2" charset="2"/>
              </a:rPr>
              <a:t> </a:t>
            </a:r>
            <a:r>
              <a:rPr lang="en-US" sz="3600" b="1">
                <a:solidFill>
                  <a:srgbClr val="990000"/>
                </a:solidFill>
                <a:sym typeface="Wingdings" pitchFamily="2" charset="2"/>
              </a:rPr>
              <a:t>Đối với tiết học tiếp theo: </a:t>
            </a: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sym typeface="Wingdings" pitchFamily="2" charset="2"/>
              </a:rPr>
              <a:t>Chuẩn bị bài </a:t>
            </a:r>
            <a:r>
              <a:rPr lang="en-US" sz="3600" b="1" smtClean="0">
                <a:solidFill>
                  <a:srgbClr val="FF0066"/>
                </a:solidFill>
                <a:sym typeface="Wingdings" pitchFamily="2" charset="2"/>
              </a:rPr>
              <a:t>NỒNG ĐỘ DUNG DỊCH</a:t>
            </a:r>
            <a:endParaRPr lang="en-US" sz="3600" b="1">
              <a:solidFill>
                <a:srgbClr val="0000FF"/>
              </a:solidFill>
              <a:sym typeface="Wingdings" pitchFamily="2" charset="2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sym typeface="Wingdings" pitchFamily="2" charset="2"/>
              </a:rPr>
              <a:t>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75569"/>
      </p:ext>
    </p:extLst>
  </p:cSld>
  <p:clrMapOvr>
    <a:masterClrMapping/>
  </p:clrMapOvr>
  <p:transition advTm="4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26896" y="1795210"/>
            <a:ext cx="2438400" cy="3352800"/>
            <a:chOff x="457200" y="1447800"/>
            <a:chExt cx="2438400" cy="3352800"/>
          </a:xfrm>
        </p:grpSpPr>
        <p:sp>
          <p:nvSpPr>
            <p:cNvPr id="4" name="Can 3"/>
            <p:cNvSpPr/>
            <p:nvPr/>
          </p:nvSpPr>
          <p:spPr>
            <a:xfrm>
              <a:off x="457200" y="1447800"/>
              <a:ext cx="2438400" cy="3352800"/>
            </a:xfrm>
            <a:prstGeom prst="can">
              <a:avLst/>
            </a:prstGeom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loud 7"/>
            <p:cNvSpPr/>
            <p:nvPr/>
          </p:nvSpPr>
          <p:spPr>
            <a:xfrm>
              <a:off x="457200" y="3311236"/>
              <a:ext cx="2438400" cy="1413164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Muối ăn NaCl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61532" y="202984"/>
            <a:ext cx="2438400" cy="1295400"/>
            <a:chOff x="457200" y="990600"/>
            <a:chExt cx="2438400" cy="1295400"/>
          </a:xfrm>
        </p:grpSpPr>
        <p:sp>
          <p:nvSpPr>
            <p:cNvPr id="22" name="Cloud 21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4051" y="1258669"/>
              <a:ext cx="193674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ĐƯỜNG</a:t>
              </a:r>
              <a:endParaRPr lang="en-US" sz="360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2745005" y="5257800"/>
            <a:ext cx="3503395" cy="1323439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Hỗn hợp </a:t>
            </a:r>
          </a:p>
          <a:p>
            <a:pPr algn="ctr"/>
            <a:r>
              <a:rPr lang="en-US" sz="40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Đường và muối</a:t>
            </a:r>
            <a:endParaRPr lang="en-US" sz="40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14"/>
    </mc:Choice>
    <mc:Fallback xmlns="">
      <p:transition spd="slow" advTm="38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2.77778E-6 0.359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6671827" y="6066196"/>
            <a:ext cx="16337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CỐC 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en-US" sz="3600">
              <a:solidFill>
                <a:srgbClr val="002060"/>
              </a:solidFill>
            </a:endParaRPr>
          </a:p>
        </p:txBody>
      </p:sp>
      <p:sp>
        <p:nvSpPr>
          <p:cNvPr id="16" name="Can 15"/>
          <p:cNvSpPr/>
          <p:nvPr/>
        </p:nvSpPr>
        <p:spPr>
          <a:xfrm>
            <a:off x="6263961" y="2514600"/>
            <a:ext cx="2438400" cy="3352800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loud 52"/>
          <p:cNvSpPr/>
          <p:nvPr/>
        </p:nvSpPr>
        <p:spPr>
          <a:xfrm>
            <a:off x="6282341" y="4382654"/>
            <a:ext cx="2345089" cy="141316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Muối ăn NaCl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6248400" y="3611204"/>
            <a:ext cx="2438400" cy="2256196"/>
            <a:chOff x="6138259" y="3638392"/>
            <a:chExt cx="2438400" cy="2256196"/>
          </a:xfrm>
        </p:grpSpPr>
        <p:sp>
          <p:nvSpPr>
            <p:cNvPr id="17" name="Cloud 16"/>
            <p:cNvSpPr/>
            <p:nvPr/>
          </p:nvSpPr>
          <p:spPr>
            <a:xfrm>
              <a:off x="6172200" y="4378036"/>
              <a:ext cx="2404459" cy="1413164"/>
            </a:xfrm>
            <a:prstGeom prst="cloud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Muối ăn NaCl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Can 34"/>
            <p:cNvSpPr/>
            <p:nvPr/>
          </p:nvSpPr>
          <p:spPr>
            <a:xfrm>
              <a:off x="6138259" y="3638392"/>
              <a:ext cx="2438400" cy="2256196"/>
            </a:xfrm>
            <a:prstGeom prst="can">
              <a:avLst>
                <a:gd name="adj" fmla="val 25674"/>
              </a:avLst>
            </a:prstGeom>
            <a:solidFill>
              <a:schemeClr val="bg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6302444" y="43503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858000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7501541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8157642" y="42949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148461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7524742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858000" y="5455254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6324600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253090" y="421699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501540" y="563880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600317" y="5666509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086565" y="55245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866800" y="5022863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099456" y="47257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248400" y="865908"/>
            <a:ext cx="2438400" cy="1295400"/>
            <a:chOff x="457200" y="990600"/>
            <a:chExt cx="2438400" cy="1295400"/>
          </a:xfrm>
        </p:grpSpPr>
        <p:sp>
          <p:nvSpPr>
            <p:cNvPr id="30" name="Cloud 29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885317" y="1258669"/>
              <a:ext cx="157767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NƯỚC</a:t>
              </a:r>
              <a:endParaRPr lang="en-US" sz="3600"/>
            </a:p>
          </p:txBody>
        </p:sp>
      </p:grpSp>
      <p:sp>
        <p:nvSpPr>
          <p:cNvPr id="54" name="Rectangle 53"/>
          <p:cNvSpPr/>
          <p:nvPr/>
        </p:nvSpPr>
        <p:spPr>
          <a:xfrm>
            <a:off x="3247892" y="0"/>
            <a:ext cx="5875326" cy="2554545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DUNG DỊCH </a:t>
            </a:r>
          </a:p>
          <a:p>
            <a:pPr algn="ctr"/>
            <a:r>
              <a:rPr lang="en-US" sz="80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NƯỚC MUỐI </a:t>
            </a:r>
            <a:endParaRPr lang="en-US" sz="80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439882" y="2401669"/>
            <a:ext cx="2473036" cy="4151531"/>
            <a:chOff x="457200" y="2514600"/>
            <a:chExt cx="2473036" cy="4151531"/>
          </a:xfrm>
        </p:grpSpPr>
        <p:grpSp>
          <p:nvGrpSpPr>
            <p:cNvPr id="36" name="Group 35"/>
            <p:cNvGrpSpPr/>
            <p:nvPr/>
          </p:nvGrpSpPr>
          <p:grpSpPr>
            <a:xfrm>
              <a:off x="457200" y="2514600"/>
              <a:ext cx="2438400" cy="3352800"/>
              <a:chOff x="457200" y="1447800"/>
              <a:chExt cx="2438400" cy="3352800"/>
            </a:xfrm>
          </p:grpSpPr>
          <p:sp>
            <p:nvSpPr>
              <p:cNvPr id="58" name="Can 57"/>
              <p:cNvSpPr/>
              <p:nvPr/>
            </p:nvSpPr>
            <p:spPr>
              <a:xfrm>
                <a:off x="457200" y="1447800"/>
                <a:ext cx="2438400" cy="3352800"/>
              </a:xfrm>
              <a:prstGeom prst="can">
                <a:avLst/>
              </a:prstGeom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loud 58"/>
              <p:cNvSpPr/>
              <p:nvPr/>
            </p:nvSpPr>
            <p:spPr>
              <a:xfrm>
                <a:off x="457200" y="3311236"/>
                <a:ext cx="2438400" cy="1413164"/>
              </a:xfrm>
              <a:prstGeom prst="cloud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Muối ăn NaCl</a:t>
                </a:r>
                <a:endParaRPr lang="en-US" sz="2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91836" y="3352800"/>
              <a:ext cx="2438400" cy="1295400"/>
              <a:chOff x="457200" y="990600"/>
              <a:chExt cx="2438400" cy="1295400"/>
            </a:xfrm>
          </p:grpSpPr>
          <p:sp>
            <p:nvSpPr>
              <p:cNvPr id="56" name="Cloud 55"/>
              <p:cNvSpPr/>
              <p:nvPr/>
            </p:nvSpPr>
            <p:spPr>
              <a:xfrm>
                <a:off x="457200" y="990600"/>
                <a:ext cx="2438400" cy="1295400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sz="2800" b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654051" y="1258669"/>
                <a:ext cx="193674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ĐƯỜNG</a:t>
                </a:r>
                <a:endParaRPr lang="en-US" sz="3600"/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838200" y="6019800"/>
              <a:ext cx="163397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CỐC A</a:t>
              </a:r>
              <a:endParaRPr lang="en-US" sz="3600">
                <a:solidFill>
                  <a:srgbClr val="002060"/>
                </a:solidFill>
              </a:endParaRP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1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23"/>
    </mc:Choice>
    <mc:Fallback xmlns="">
      <p:transition spd="slow" advTm="70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-3.33333E-6 0.3682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" grpId="0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6721" y="48161"/>
            <a:ext cx="8518679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cap="none" spc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Bài 40. DUNG DỊCH </a:t>
            </a:r>
            <a:endParaRPr lang="en-US" sz="8000" b="1" cap="none" spc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Can 5"/>
          <p:cNvSpPr/>
          <p:nvPr/>
        </p:nvSpPr>
        <p:spPr>
          <a:xfrm>
            <a:off x="91761" y="1669473"/>
            <a:ext cx="2438400" cy="3352800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110141" y="3537527"/>
            <a:ext cx="2345089" cy="141316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Muối ăn NaCl</a:t>
            </a:r>
            <a:endParaRPr lang="en-US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1761" y="2758629"/>
            <a:ext cx="2438400" cy="2256196"/>
            <a:chOff x="6138259" y="3638392"/>
            <a:chExt cx="2438400" cy="2256196"/>
          </a:xfrm>
        </p:grpSpPr>
        <p:sp>
          <p:nvSpPr>
            <p:cNvPr id="10" name="Can 9"/>
            <p:cNvSpPr/>
            <p:nvPr/>
          </p:nvSpPr>
          <p:spPr>
            <a:xfrm>
              <a:off x="6138259" y="3638392"/>
              <a:ext cx="2438400" cy="2256196"/>
            </a:xfrm>
            <a:prstGeom prst="can">
              <a:avLst>
                <a:gd name="adj" fmla="val 25674"/>
              </a:avLst>
            </a:prstGeom>
            <a:solidFill>
              <a:schemeClr val="bg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302444" y="43503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858000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501541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157642" y="42949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148461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524742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858000" y="5455254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324600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53090" y="421699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501540" y="563880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600317" y="5666509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086565" y="55245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6800" y="5022863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099456" y="47257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/>
          <p:cNvSpPr/>
          <p:nvPr/>
        </p:nvSpPr>
        <p:spPr>
          <a:xfrm>
            <a:off x="203451" y="3567276"/>
            <a:ext cx="2251779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DỊCH </a:t>
            </a:r>
          </a:p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Nước muối 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837582" y="4094986"/>
            <a:ext cx="5705408" cy="9233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1. Dung dịch là gì ? </a:t>
            </a:r>
            <a:endParaRPr lang="en-US" sz="5400" b="1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498569" y="2634673"/>
            <a:ext cx="1975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Nước 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02692" y="1524000"/>
            <a:ext cx="288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Muối ăn  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35" name="Group 34"/>
          <p:cNvGrpSpPr/>
          <p:nvPr/>
        </p:nvGrpSpPr>
        <p:grpSpPr>
          <a:xfrm rot="20627333">
            <a:off x="1602489" y="2878840"/>
            <a:ext cx="2138206" cy="801014"/>
            <a:chOff x="1933819" y="3859613"/>
            <a:chExt cx="3182426" cy="801014"/>
          </a:xfrm>
          <a:solidFill>
            <a:schemeClr val="tx1"/>
          </a:solidFill>
        </p:grpSpPr>
        <p:sp>
          <p:nvSpPr>
            <p:cNvPr id="33" name="Right Arrow 32"/>
            <p:cNvSpPr/>
            <p:nvPr/>
          </p:nvSpPr>
          <p:spPr>
            <a:xfrm rot="19638873">
              <a:off x="1933819" y="3859613"/>
              <a:ext cx="3182426" cy="238682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>
              <a:off x="2184551" y="4466403"/>
              <a:ext cx="2583801" cy="194224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6032251" y="2547564"/>
            <a:ext cx="311174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môi 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32251" y="1524000"/>
            <a:ext cx="311174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Chất tan</a:t>
            </a:r>
            <a:endParaRPr lang="en-US" sz="5400" b="1" cap="none" spc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1761" y="5181600"/>
            <a:ext cx="9059495" cy="156966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Dung dịch là hỗn hợp </a:t>
            </a:r>
            <a:r>
              <a:rPr lang="en-US" sz="48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đồng nhất </a:t>
            </a:r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giữa </a:t>
            </a:r>
            <a:r>
              <a:rPr lang="en-US" sz="4800" b="1" u="sng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môi và chất tan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5690286" y="2864274"/>
            <a:ext cx="341965" cy="46412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Arrow 39"/>
          <p:cNvSpPr/>
          <p:nvPr/>
        </p:nvSpPr>
        <p:spPr>
          <a:xfrm>
            <a:off x="5677835" y="1780487"/>
            <a:ext cx="341965" cy="46412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7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811"/>
    </mc:Choice>
    <mc:Fallback xmlns="">
      <p:transition spd="slow" advTm="3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 animBg="1"/>
      <p:bldP spid="30" grpId="0"/>
      <p:bldP spid="31" grpId="0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137"/>
            <a:ext cx="643637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Bài 40. DUNG DỊCH </a:t>
            </a:r>
            <a:endParaRPr lang="en-US" sz="6000" b="1" cap="none" spc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19200"/>
            <a:ext cx="4682693" cy="76944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1. Dung dịch là gì ? </a:t>
            </a:r>
            <a:endParaRPr lang="en-US" sz="4400" b="1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105561"/>
            <a:ext cx="9144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Dung dịch là hỗn hợp đồng nhất giữa </a:t>
            </a:r>
            <a:r>
              <a:rPr lang="en-US" sz="4000" b="1" u="sng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môi và chất tan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27" y="3581400"/>
            <a:ext cx="284577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+ Chất tan : 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6927" y="5203686"/>
            <a:ext cx="2845777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+ Dung môi: 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3581400"/>
            <a:ext cx="609600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là chất tan được trong dung môi. VD : muối, đường, Natri… </a:t>
            </a:r>
            <a:endParaRPr lang="en-US" sz="36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27218" y="5203686"/>
            <a:ext cx="6116782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là chất hòa tan được chất tan. VD : nước, xăng, rượu …</a:t>
            </a:r>
            <a:endParaRPr lang="en-US" sz="36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84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84"/>
    </mc:Choice>
    <mc:Fallback xmlns="">
      <p:transition spd="slow" advTm="4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muÃ´Ìi Än 0,9%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010400" cy="557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031" y="4123453"/>
            <a:ext cx="8745169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DUNG DỊCH NƯỚC MUỐI SINH LÍ </a:t>
            </a:r>
            <a:endParaRPr lang="en-US" sz="5400" b="1" cap="none" spc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52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93">
        <p:split orient="vert"/>
      </p:transition>
    </mc:Choice>
    <mc:Fallback xmlns="">
      <p:transition spd="slow" advTm="129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n 4"/>
          <p:cNvSpPr/>
          <p:nvPr/>
        </p:nvSpPr>
        <p:spPr>
          <a:xfrm>
            <a:off x="91760" y="1669472"/>
            <a:ext cx="3108639" cy="3816927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>
            <a:off x="91760" y="3577935"/>
            <a:ext cx="3108639" cy="1881067"/>
          </a:xfrm>
          <a:prstGeom prst="can">
            <a:avLst>
              <a:gd name="adj" fmla="val 46925"/>
            </a:avLst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28600" y="4611469"/>
            <a:ext cx="2870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DẦU ĂN</a:t>
            </a:r>
            <a:endParaRPr lang="en-US" sz="4800"/>
          </a:p>
        </p:txBody>
      </p:sp>
      <p:grpSp>
        <p:nvGrpSpPr>
          <p:cNvPr id="24" name="Group 23"/>
          <p:cNvGrpSpPr/>
          <p:nvPr/>
        </p:nvGrpSpPr>
        <p:grpSpPr>
          <a:xfrm>
            <a:off x="76199" y="20781"/>
            <a:ext cx="3108639" cy="1474722"/>
            <a:chOff x="457200" y="990600"/>
            <a:chExt cx="2438400" cy="1295400"/>
          </a:xfrm>
          <a:solidFill>
            <a:schemeClr val="bg1">
              <a:lumMod val="95000"/>
            </a:schemeClr>
          </a:solidFill>
        </p:grpSpPr>
        <p:sp>
          <p:nvSpPr>
            <p:cNvPr id="25" name="Cloud 24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1915" y="1258669"/>
              <a:ext cx="1784484" cy="8110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NƯỚC</a:t>
              </a:r>
              <a:endParaRPr lang="en-US" sz="5400"/>
            </a:p>
          </p:txBody>
        </p:sp>
      </p:grpSp>
      <p:sp>
        <p:nvSpPr>
          <p:cNvPr id="27" name="Can 26"/>
          <p:cNvSpPr/>
          <p:nvPr/>
        </p:nvSpPr>
        <p:spPr>
          <a:xfrm>
            <a:off x="63417" y="3352800"/>
            <a:ext cx="3128477" cy="1143000"/>
          </a:xfrm>
          <a:prstGeom prst="can">
            <a:avLst>
              <a:gd name="adj" fmla="val 46925"/>
            </a:avLst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NƯỚC </a:t>
            </a:r>
            <a:endParaRPr lang="en-US" sz="4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Can 27"/>
          <p:cNvSpPr/>
          <p:nvPr/>
        </p:nvSpPr>
        <p:spPr>
          <a:xfrm>
            <a:off x="5943600" y="1669473"/>
            <a:ext cx="3108639" cy="3816927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5943600" y="3577936"/>
            <a:ext cx="3108639" cy="1881067"/>
          </a:xfrm>
          <a:prstGeom prst="can">
            <a:avLst>
              <a:gd name="adj" fmla="val 46925"/>
            </a:avLst>
          </a:prstGeom>
          <a:solidFill>
            <a:srgbClr val="FFFF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080440" y="4611470"/>
            <a:ext cx="28707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DẦU ĂN</a:t>
            </a:r>
            <a:endParaRPr lang="en-US" sz="4800"/>
          </a:p>
        </p:txBody>
      </p:sp>
      <p:grpSp>
        <p:nvGrpSpPr>
          <p:cNvPr id="31" name="Group 30"/>
          <p:cNvGrpSpPr/>
          <p:nvPr/>
        </p:nvGrpSpPr>
        <p:grpSpPr>
          <a:xfrm>
            <a:off x="5928039" y="20782"/>
            <a:ext cx="3108639" cy="1474722"/>
            <a:chOff x="457200" y="990600"/>
            <a:chExt cx="2438400" cy="1295400"/>
          </a:xfrm>
          <a:solidFill>
            <a:schemeClr val="bg1">
              <a:lumMod val="95000"/>
            </a:schemeClr>
          </a:solidFill>
        </p:grpSpPr>
        <p:sp>
          <p:nvSpPr>
            <p:cNvPr id="32" name="Cloud 31"/>
            <p:cNvSpPr/>
            <p:nvPr/>
          </p:nvSpPr>
          <p:spPr>
            <a:xfrm>
              <a:off x="457200" y="990600"/>
              <a:ext cx="2438400" cy="1295400"/>
            </a:xfrm>
            <a:prstGeom prst="cloud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02032" y="1258669"/>
              <a:ext cx="1744248" cy="8110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5400" b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XĂNG</a:t>
              </a:r>
              <a:endParaRPr lang="en-US" sz="5400" b="1"/>
            </a:p>
          </p:txBody>
        </p:sp>
      </p:grpSp>
      <p:sp>
        <p:nvSpPr>
          <p:cNvPr id="34" name="Can 33"/>
          <p:cNvSpPr/>
          <p:nvPr/>
        </p:nvSpPr>
        <p:spPr>
          <a:xfrm>
            <a:off x="5915257" y="2590800"/>
            <a:ext cx="3128477" cy="2895600"/>
          </a:xfrm>
          <a:prstGeom prst="can">
            <a:avLst>
              <a:gd name="adj" fmla="val 31614"/>
            </a:avLst>
          </a:prstGeom>
          <a:solidFill>
            <a:srgbClr val="FF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13855" y="152400"/>
            <a:ext cx="9144000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NƯỚC không phải là dung môi duy nhất. </a:t>
            </a:r>
          </a:p>
          <a:p>
            <a:r>
              <a:rPr lang="en-US" sz="4000" b="1" u="sng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môi </a:t>
            </a:r>
            <a:r>
              <a:rPr lang="en-US" sz="40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: nước, xăng , rượu ….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739272" y="3542712"/>
            <a:ext cx="3553057" cy="147732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Dung dịch </a:t>
            </a:r>
          </a:p>
          <a:p>
            <a:pPr algn="ctr"/>
            <a:r>
              <a:rPr lang="en-US" sz="3600" b="1" u="sng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Xăng và dầu ăn</a:t>
            </a:r>
            <a:endParaRPr lang="en-US" sz="36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669472"/>
            <a:ext cx="5675855" cy="132343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Khi cả hai chất đều cùng trạng thái lỏng : 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3855" y="3069104"/>
            <a:ext cx="5675855" cy="1938992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Chất nào có thể tích nhiều hơn chất đó giữ vai trò là dung môi. </a:t>
            </a:r>
            <a:endParaRPr lang="en-US" sz="40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2271" y="5638800"/>
            <a:ext cx="195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CỐC A</a:t>
            </a:r>
            <a:endParaRPr lang="en-US" sz="5400" b="1" cap="none" spc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76813" y="5629870"/>
            <a:ext cx="195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solidFill>
                  <a:sysClr val="windowText" lastClr="0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CỐC B</a:t>
            </a:r>
            <a:endParaRPr lang="en-US" sz="5400" b="1" cap="none" spc="0">
              <a:ln w="11430"/>
              <a:solidFill>
                <a:sysClr val="windowText" lastClr="0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3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764"/>
    </mc:Choice>
    <mc:Fallback xmlns="">
      <p:transition spd="slow" advTm="134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4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3.33333E-6 0.4247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23" grpId="0"/>
      <p:bldP spid="27" grpId="0" animBg="1"/>
      <p:bldP spid="27" grpId="1" animBg="1"/>
      <p:bldP spid="34" grpId="0" animBg="1"/>
      <p:bldP spid="35" grpId="0" animBg="1"/>
      <p:bldP spid="36" grpId="0"/>
      <p:bldP spid="37" grpId="0" animBg="1"/>
      <p:bldP spid="38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/>
          <p:cNvSpPr/>
          <p:nvPr/>
        </p:nvSpPr>
        <p:spPr>
          <a:xfrm>
            <a:off x="4953000" y="2133600"/>
            <a:ext cx="3733800" cy="4493491"/>
          </a:xfrm>
          <a:prstGeom prst="can">
            <a:avLst/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954567" y="3529400"/>
            <a:ext cx="3733800" cy="3023800"/>
            <a:chOff x="6138259" y="3638392"/>
            <a:chExt cx="2438400" cy="2256196"/>
          </a:xfrm>
        </p:grpSpPr>
        <p:sp>
          <p:nvSpPr>
            <p:cNvPr id="7" name="Can 6"/>
            <p:cNvSpPr/>
            <p:nvPr/>
          </p:nvSpPr>
          <p:spPr>
            <a:xfrm>
              <a:off x="6138259" y="3638392"/>
              <a:ext cx="2438400" cy="2256196"/>
            </a:xfrm>
            <a:prstGeom prst="can">
              <a:avLst>
                <a:gd name="adj" fmla="val 25674"/>
              </a:avLst>
            </a:prstGeom>
            <a:solidFill>
              <a:schemeClr val="bg1">
                <a:lumMod val="85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302444" y="43503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58000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501541" y="4378036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157642" y="42949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148461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524742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858000" y="5455254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324600" y="4916645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253090" y="421699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501540" y="5638800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600317" y="5666509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086565" y="5524527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866800" y="5022863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099456" y="4725708"/>
              <a:ext cx="347227" cy="0"/>
            </a:xfrm>
            <a:prstGeom prst="line">
              <a:avLst/>
            </a:prstGeom>
            <a:ln w="1270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105400" y="4419600"/>
            <a:ext cx="3448037" cy="132343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 DỊCH </a:t>
            </a:r>
          </a:p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Nước muối 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5" name="Cloud 4"/>
          <p:cNvSpPr/>
          <p:nvPr/>
        </p:nvSpPr>
        <p:spPr>
          <a:xfrm>
            <a:off x="4987520" y="239648"/>
            <a:ext cx="3590918" cy="189395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Muối ăn</a:t>
            </a:r>
            <a:endParaRPr lang="en-US" sz="4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5024441" y="239647"/>
            <a:ext cx="3590918" cy="189395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Muối ăn</a:t>
            </a:r>
            <a:endParaRPr lang="en-US" sz="4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5019682" y="239646"/>
            <a:ext cx="3590918" cy="189395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Muối ăn</a:t>
            </a:r>
            <a:endParaRPr lang="en-US" sz="4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854" y="0"/>
            <a:ext cx="9130146" cy="175432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cap="none" spc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2. Dung dịch đã bão hòa – Dung dịch chưa bão hòa. </a:t>
            </a:r>
            <a:endParaRPr lang="en-US" sz="5400" b="1" u="sng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" y="1836003"/>
            <a:ext cx="4267200" cy="156966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* Dung dịch đã bão hòa :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0" y="3719047"/>
            <a:ext cx="4253347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Là dung dịch </a:t>
            </a:r>
            <a:r>
              <a:rPr lang="en-US" sz="48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không thể hòa tan</a:t>
            </a:r>
            <a:r>
              <a:rPr lang="en-US" sz="4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thêm chất tan.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824491" y="1859340"/>
            <a:ext cx="4267200" cy="156966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* Dung dịch chưa bão hòa :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76799" y="3734812"/>
            <a:ext cx="4253347" cy="23083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- Là dung dịch </a:t>
            </a:r>
            <a:r>
              <a:rPr lang="en-US" sz="4800" b="1" u="sng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có thể hòa tan</a:t>
            </a:r>
            <a:r>
              <a:rPr lang="en-US" sz="4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 </a:t>
            </a:r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thêm chất tan.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63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07"/>
    </mc:Choice>
    <mc:Fallback xmlns="">
      <p:transition spd="slow" advTm="10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017 0.604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017 0.6048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0017 0.60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3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22" grpId="0" animBg="1"/>
      <p:bldP spid="5" grpId="0" animBg="1"/>
      <p:bldP spid="5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854" y="0"/>
            <a:ext cx="9130146" cy="175432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cap="none" spc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3. Các cách làm chất rắn hòa tan trong nước nhanh hơn. </a:t>
            </a:r>
            <a:endParaRPr lang="en-US" sz="5400" b="1" u="sng" cap="none" spc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2" y="2362200"/>
            <a:ext cx="55626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Khuấy dung dịch.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8801" y="3581400"/>
            <a:ext cx="55626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Đun nóng</a:t>
            </a:r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.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56511" y="4793397"/>
            <a:ext cx="5562600" cy="83099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b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Nghiền nhỏ chất rắn</a:t>
            </a:r>
            <a:r>
              <a:rPr lang="en-US" sz="4800" b="1" cap="none" spc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. </a:t>
            </a:r>
            <a:endParaRPr lang="en-US" sz="4800" b="1" u="sng" cap="none" spc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45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53"/>
    </mc:Choice>
    <mc:Fallback xmlns="">
      <p:transition spd="slow" advTm="110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5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0.8|3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1|72.4|10.7|9.8|2.3|11.1|8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5|8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1|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19.6|16.5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.2|1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3|5|4.4|2.6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.2|39.8|1.9|17.4|4.6|22.7|1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9.5|5.6|21.5|3.7|3.9|11.1|6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681</Words>
  <Application>Microsoft Office PowerPoint</Application>
  <PresentationFormat>On-screen Show (4:3)</PresentationFormat>
  <Paragraphs>136</Paragraphs>
  <Slides>16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BTAD1. Ở 18oC , khi hòa tan hết 5,3 gam Na2CO3 trong  25 gam nước thì được dung dịch bão hòa. Tính độ tan của Na2CO3 ở nhiệt độ này.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DangHa</cp:lastModifiedBy>
  <cp:revision>424</cp:revision>
  <dcterms:created xsi:type="dcterms:W3CDTF">2018-04-02T12:21:48Z</dcterms:created>
  <dcterms:modified xsi:type="dcterms:W3CDTF">2020-04-28T15:49:30Z</dcterms:modified>
</cp:coreProperties>
</file>