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78" r:id="rId4"/>
    <p:sldId id="279" r:id="rId5"/>
    <p:sldId id="257" r:id="rId6"/>
    <p:sldId id="259" r:id="rId7"/>
    <p:sldId id="258" r:id="rId8"/>
    <p:sldId id="260" r:id="rId9"/>
    <p:sldId id="263" r:id="rId10"/>
    <p:sldId id="262" r:id="rId11"/>
    <p:sldId id="264" r:id="rId12"/>
    <p:sldId id="265" r:id="rId13"/>
    <p:sldId id="266" r:id="rId14"/>
    <p:sldId id="283" r:id="rId15"/>
    <p:sldId id="268" r:id="rId16"/>
    <p:sldId id="269" r:id="rId17"/>
    <p:sldId id="270" r:id="rId18"/>
    <p:sldId id="271" r:id="rId19"/>
    <p:sldId id="272" r:id="rId20"/>
    <p:sldId id="273" r:id="rId21"/>
    <p:sldId id="280" r:id="rId22"/>
    <p:sldId id="275" r:id="rId23"/>
    <p:sldId id="277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1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29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35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2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0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7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3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7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55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3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955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2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456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4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5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4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83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90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02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1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74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375A34-8ACB-4675-8F64-A374AF9854E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BD56F1-8375-437F-896A-BA43EAA9C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3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/>
          <p:nvPr/>
        </p:nvSpPr>
        <p:spPr>
          <a:xfrm>
            <a:off x="2124478" y="119733"/>
            <a:ext cx="7496041" cy="300983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ChevronInverted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CHÀO MỪNG QUÝ THẦY, CÔ ĐẾN THAM DỰ TIẾT HỌC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23" y="3421753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19268" y="450761"/>
            <a:ext cx="9542174" cy="1210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b="1" u="sng" dirty="0" smtClean="0">
                <a:solidFill>
                  <a:srgbClr val="FF0000"/>
                </a:solidFill>
              </a:rPr>
              <a:t>Bài </a:t>
            </a:r>
            <a:r>
              <a:rPr lang="vi-VN" b="1" u="sng" dirty="0" smtClean="0">
                <a:solidFill>
                  <a:srgbClr val="FF0000"/>
                </a:solidFill>
              </a:rPr>
              <a:t>tập </a:t>
            </a:r>
            <a:r>
              <a:rPr lang="vi-VN" b="1" u="sng" dirty="0" smtClean="0">
                <a:solidFill>
                  <a:srgbClr val="FF0000"/>
                </a:solidFill>
              </a:rPr>
              <a:t>3: </a:t>
            </a:r>
            <a:r>
              <a:rPr lang="vi-VN" dirty="0" smtClean="0">
                <a:solidFill>
                  <a:schemeClr val="tx1"/>
                </a:solidFill>
              </a:rPr>
              <a:t>Trả lời các câu hỏi sau</a:t>
            </a:r>
            <a:r>
              <a:rPr lang="vi-VN" dirty="0" smtClean="0">
                <a:solidFill>
                  <a:srgbClr val="FF0000"/>
                </a:solidFill>
              </a:rPr>
              <a:t>.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8952" cy="19127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96529" y="2556705"/>
            <a:ext cx="11023245" cy="3753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Điều gì đã xảy ra ở các vùng chức năng trên vỏ não khi thí nghiệm 3 được lặp lại nhiều lần? Ở thí nghiệm 4, tại sao chỉ cần bật đèn mà không cho ăn chó vẫn tiết nước bọt?</a:t>
            </a:r>
            <a:endParaRPr lang="vi-VN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được thành công thí nghi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Phản xạ có điều kiện tiết nước bọt khi có ánh đèn ở chó thì Paplôp 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có nh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đi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09" y="15350"/>
            <a:ext cx="5655353" cy="381671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8594" y="1223493"/>
            <a:ext cx="5728501" cy="1979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Điều gì đã xảy ra ở các vùng chức năng trên vỏ não khi thí nghiệm 3 được lặp lại nhiều lần?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5065" y="4501761"/>
            <a:ext cx="11344060" cy="1477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Bật đèn + cho chó ăn </a:t>
            </a:r>
            <a:r>
              <a:rPr lang="vi-VN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vùng thị giác và vùng ăn uống ở vỏ não bị hưng phấn cùng lúc.  hình thành đường liên hệ tạm thời.</a:t>
            </a:r>
            <a:endParaRPr lang="vi-VN" sz="5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2327" y="-100560"/>
            <a:ext cx="5728501" cy="31872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Ở </a:t>
            </a:r>
            <a:r>
              <a:rPr lang="vi-VN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thí nghiệm 4, tại sao chỉ cần bật đèn mà không cho ăn chó vẫn tiết nước bọt?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534" y="4252016"/>
            <a:ext cx="11355330" cy="1491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cần nhìn thấy ánh đèn </a:t>
            </a:r>
            <a:r>
              <a:rPr lang="vi-V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vùng thị giác bị hưng phấn </a:t>
            </a:r>
            <a:r>
              <a:rPr lang="vi-V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xung thần kinh theo đường liên hệ tạm thời </a:t>
            </a:r>
            <a:r>
              <a:rPr lang="vi-V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vùng ăn uống bị hưng phấn  chó tiết nước bọt.</a:t>
            </a:r>
            <a:endParaRPr lang="vi-VN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496" y="276200"/>
            <a:ext cx="5773493" cy="37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1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0761" y="3095419"/>
            <a:ext cx="5048518" cy="10766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Để thực hiện được thành công thí nghi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m Phản xạ có điều kiện tiết nước bọt khi có ánh đèn ở chó thì Paplôp 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n có nh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</a:t>
            </a:r>
            <a:r>
              <a:rPr lang="vi-VN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g đi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vi-VN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 ki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n gì?</a:t>
            </a:r>
            <a:endParaRPr 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4851" y="4172085"/>
            <a:ext cx="10857965" cy="1477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KTCĐK (ánh đèn) tác động trước KTKĐK (thức ăn) trong một thời gian ngắn.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788" y="100078"/>
            <a:ext cx="6158067" cy="39567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4850" y="5026186"/>
            <a:ext cx="10857965" cy="1477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Phản xạ phải được thực hiện nhiều lần.</a:t>
            </a:r>
          </a:p>
        </p:txBody>
      </p:sp>
    </p:spTree>
    <p:extLst>
      <p:ext uri="{BB962C8B-B14F-4D97-AF65-F5344CB8AC3E}">
        <p14:creationId xmlns:p14="http://schemas.microsoft.com/office/powerpoint/2010/main" val="42521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7235" y="139564"/>
          <a:ext cx="11924765" cy="640080"/>
        </p:xfrm>
        <a:graphic>
          <a:graphicData uri="http://schemas.openxmlformats.org/drawingml/2006/table">
            <a:tbl>
              <a:tblPr/>
              <a:tblGrid>
                <a:gridCol w="11924765"/>
              </a:tblGrid>
              <a:tr h="0">
                <a:tc>
                  <a:txBody>
                    <a:bodyPr/>
                    <a:lstStyle/>
                    <a:p>
                      <a:r>
                        <a:rPr lang="vi-VN" sz="3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II. HÌNH</a:t>
                      </a:r>
                      <a:r>
                        <a:rPr lang="vi-VN" sz="36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THÀNH VÀ ỨC CHẾ PHẢN XẠ CÓ ĐIỀU KIỆN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6380" y="300731"/>
            <a:ext cx="10515600" cy="1325563"/>
          </a:xfrm>
        </p:spPr>
        <p:txBody>
          <a:bodyPr/>
          <a:lstStyle/>
          <a:p>
            <a:r>
              <a:rPr lang="vi-VN" dirty="0" smtClean="0">
                <a:solidFill>
                  <a:srgbClr val="0070C0"/>
                </a:solidFill>
              </a:rPr>
              <a:t>1. Hình thành phản xạ có điều kiện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6496" y="1506828"/>
            <a:ext cx="12045504" cy="1841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dirty="0" smtClean="0"/>
              <a:t>- Bản chất của quá trình hình thành PXCĐK: là quá trình hình thành ................................................................ nối các vùng chức năng trên vỏ não với nhau.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1397" y="1996225"/>
            <a:ext cx="46153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800" dirty="0" smtClean="0">
                <a:solidFill>
                  <a:srgbClr val="FF0000"/>
                </a:solidFill>
                <a:latin typeface="+mj-lt"/>
              </a:rPr>
              <a:t>đường liên hệ tạm thời</a:t>
            </a:r>
            <a:endParaRPr lang="en-US"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142445"/>
            <a:ext cx="12045504" cy="10340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dirty="0" smtClean="0"/>
              <a:t>- Điều kiện để hình thành PXCĐK: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0673" y="4329532"/>
            <a:ext cx="11857150" cy="785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KTCĐK tác động trước KTKĐK trong một thời gian ngắn.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0673" y="4595929"/>
            <a:ext cx="10857965" cy="1477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Phản xạ phải được thực hiện nhiều lần.</a:t>
            </a:r>
          </a:p>
        </p:txBody>
      </p:sp>
    </p:spTree>
    <p:extLst>
      <p:ext uri="{BB962C8B-B14F-4D97-AF65-F5344CB8AC3E}">
        <p14:creationId xmlns:p14="http://schemas.microsoft.com/office/powerpoint/2010/main" val="25962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895043" y="1575738"/>
            <a:ext cx="6528518" cy="23265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000" dirty="0" smtClean="0">
                <a:solidFill>
                  <a:srgbClr val="FF0000"/>
                </a:solidFill>
              </a:rPr>
              <a:t>Hãy nêu 1 ví dụ về sự hình thành PXCĐK.</a:t>
            </a:r>
            <a:endParaRPr lang="en-US" sz="5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" y="1060584"/>
            <a:ext cx="4015465" cy="40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 nghiem cua paplo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6630" y="542523"/>
            <a:ext cx="6804339" cy="546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7235" y="139564"/>
          <a:ext cx="11924765" cy="640080"/>
        </p:xfrm>
        <a:graphic>
          <a:graphicData uri="http://schemas.openxmlformats.org/drawingml/2006/table">
            <a:tbl>
              <a:tblPr/>
              <a:tblGrid>
                <a:gridCol w="11924765"/>
              </a:tblGrid>
              <a:tr h="0">
                <a:tc>
                  <a:txBody>
                    <a:bodyPr/>
                    <a:lstStyle/>
                    <a:p>
                      <a:r>
                        <a:rPr lang="vi-VN" sz="3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II. HÌNH</a:t>
                      </a:r>
                      <a:r>
                        <a:rPr lang="vi-VN" sz="36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THÀNH VÀ ỨC CHẾ PHẢN XẠ CÓ ĐIỀU KIỆN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9259" y="300731"/>
            <a:ext cx="10515600" cy="1325563"/>
          </a:xfrm>
        </p:spPr>
        <p:txBody>
          <a:bodyPr/>
          <a:lstStyle/>
          <a:p>
            <a:r>
              <a:rPr lang="vi-VN" dirty="0" smtClean="0">
                <a:solidFill>
                  <a:srgbClr val="0070C0"/>
                </a:solidFill>
              </a:rPr>
              <a:t>1. Hình thành phản xạ có điều kiện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6380" y="16262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smtClean="0">
                <a:solidFill>
                  <a:srgbClr val="0070C0"/>
                </a:solidFill>
              </a:rPr>
              <a:t>2. Ức chế phản xạ có điều kiện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37" y="1584101"/>
            <a:ext cx="11627046" cy="4222983"/>
          </a:xfrm>
        </p:spPr>
        <p:txBody>
          <a:bodyPr>
            <a:noAutofit/>
          </a:bodyPr>
          <a:lstStyle/>
          <a:p>
            <a:r>
              <a:rPr lang="vi-VN" sz="5000" dirty="0" smtClean="0"/>
              <a:t>- </a:t>
            </a:r>
            <a:r>
              <a:rPr lang="vi-VN" sz="5000" dirty="0"/>
              <a:t>PXCĐK dễ được ............... nhưng cũng dễ mất nếu không được </a:t>
            </a:r>
            <a:r>
              <a:rPr lang="vi-VN" sz="5000" dirty="0" smtClean="0"/>
              <a:t>.............</a:t>
            </a:r>
            <a:r>
              <a:rPr lang="vi-VN" sz="4000" dirty="0" smtClean="0"/>
              <a:t>.......thường xuyên</a:t>
            </a:r>
            <a:r>
              <a:rPr lang="vi-VN" sz="5000" dirty="0" smtClean="0">
                <a:sym typeface="Wingdings" panose="05000000000000000000" pitchFamily="2" charset="2"/>
              </a:rPr>
              <a:t></a:t>
            </a:r>
            <a:r>
              <a:rPr lang="vi-VN" sz="5000" dirty="0" smtClean="0"/>
              <a:t> </a:t>
            </a:r>
            <a:r>
              <a:rPr lang="vi-VN" sz="5000" dirty="0"/>
              <a:t>ức chế PXCĐK.</a:t>
            </a:r>
            <a:r>
              <a:rPr lang="en-US" sz="5000" i="1" dirty="0"/>
              <a:t/>
            </a:r>
            <a:br>
              <a:rPr lang="en-US" sz="5000" i="1" dirty="0"/>
            </a:br>
            <a:r>
              <a:rPr lang="vi-VN" sz="5000" dirty="0" smtClean="0"/>
              <a:t>- </a:t>
            </a:r>
            <a:r>
              <a:rPr lang="vi-VN" sz="5000" dirty="0"/>
              <a:t>Ý nghĩa của quá trình hình thành và ức chế PXCĐK: giúp cơ thể ................. với điều kiện sống mới. Thay thế những </a:t>
            </a:r>
            <a:r>
              <a:rPr lang="vi-VN" sz="5000" dirty="0" smtClean="0"/>
              <a:t>...........................cũ bằng </a:t>
            </a:r>
            <a:r>
              <a:rPr lang="vi-VN" sz="5000" dirty="0"/>
              <a:t>những </a:t>
            </a:r>
            <a:r>
              <a:rPr lang="vi-VN" sz="5000" dirty="0" smtClean="0"/>
              <a:t>thói </a:t>
            </a:r>
            <a:r>
              <a:rPr lang="vi-VN" sz="5000" dirty="0"/>
              <a:t>quen </a:t>
            </a:r>
            <a:r>
              <a:rPr lang="vi-VN" sz="5000" dirty="0" smtClean="0"/>
              <a:t>mới. </a:t>
            </a:r>
            <a:endParaRPr lang="en-US" sz="5000" dirty="0"/>
          </a:p>
        </p:txBody>
      </p:sp>
      <p:sp>
        <p:nvSpPr>
          <p:cNvPr id="3" name="TextBox 2"/>
          <p:cNvSpPr txBox="1"/>
          <p:nvPr/>
        </p:nvSpPr>
        <p:spPr>
          <a:xfrm>
            <a:off x="5311616" y="1078151"/>
            <a:ext cx="24721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dirty="0" smtClean="0">
                <a:solidFill>
                  <a:srgbClr val="FF0000"/>
                </a:solidFill>
                <a:latin typeface="+mj-lt"/>
              </a:rPr>
              <a:t>hình thành</a:t>
            </a:r>
            <a:endParaRPr lang="en-US" sz="4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8424" y="1802324"/>
            <a:ext cx="18742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dirty="0" smtClean="0">
                <a:solidFill>
                  <a:srgbClr val="FF0000"/>
                </a:solidFill>
                <a:latin typeface="+mj-lt"/>
              </a:rPr>
              <a:t>củng cố</a:t>
            </a:r>
            <a:endParaRPr lang="en-US" sz="4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1562" y="3660377"/>
            <a:ext cx="23519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dirty="0" smtClean="0">
                <a:solidFill>
                  <a:srgbClr val="FF0000"/>
                </a:solidFill>
                <a:latin typeface="+mj-lt"/>
              </a:rPr>
              <a:t>thích nghi</a:t>
            </a:r>
            <a:endParaRPr lang="en-US" sz="4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7603" y="4384550"/>
            <a:ext cx="22028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dirty="0" smtClean="0">
                <a:solidFill>
                  <a:srgbClr val="FF0000"/>
                </a:solidFill>
                <a:latin typeface="+mj-lt"/>
              </a:rPr>
              <a:t>thói quen</a:t>
            </a:r>
            <a:endParaRPr lang="en-US" sz="4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67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803603" y="2736535"/>
            <a:ext cx="6528518" cy="2326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6000" dirty="0" smtClean="0">
                <a:solidFill>
                  <a:srgbClr val="FF0000"/>
                </a:solidFill>
              </a:rPr>
              <a:t>Nhà trường đã hình thành cho các em những phản xạ có điều kiện nào?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" y="1060584"/>
            <a:ext cx="4015465" cy="40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201751" y="132613"/>
            <a:ext cx="6581641" cy="164467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ChevronInverted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Nhắc lại kiến thức cũ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" y="1880315"/>
            <a:ext cx="4147499" cy="413412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937161" y="1676828"/>
            <a:ext cx="4790941" cy="3515933"/>
          </a:xfrm>
          <a:prstGeom prst="cloudCallout">
            <a:avLst>
              <a:gd name="adj1" fmla="val -44920"/>
              <a:gd name="adj2" fmla="val 6400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>
                <a:latin typeface="+mj-lt"/>
              </a:rPr>
              <a:t>Phản xạ là gì?</a:t>
            </a:r>
            <a:endParaRPr lang="en-US" sz="6000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37161" y="2247028"/>
            <a:ext cx="5523963" cy="25793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000" dirty="0" smtClean="0"/>
              <a:t>Phản xạ là phản ứng của cơ thể, trả lời kích thích của môi trường thông qua hệ thần kinh.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3239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05483"/>
              </p:ext>
            </p:extLst>
          </p:nvPr>
        </p:nvGraphicFramePr>
        <p:xfrm>
          <a:off x="267235" y="139564"/>
          <a:ext cx="11924765" cy="640080"/>
        </p:xfrm>
        <a:graphic>
          <a:graphicData uri="http://schemas.openxmlformats.org/drawingml/2006/table">
            <a:tbl>
              <a:tblPr/>
              <a:tblGrid>
                <a:gridCol w="11924765"/>
              </a:tblGrid>
              <a:tr h="0">
                <a:tc>
                  <a:txBody>
                    <a:bodyPr/>
                    <a:lstStyle/>
                    <a:p>
                      <a:r>
                        <a:rPr lang="vi-VN" sz="3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III.</a:t>
                      </a:r>
                      <a:r>
                        <a:rPr lang="vi-VN" sz="36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SO SÁNH CÁC TÍNH CHẤT CỦA PXCĐK VÀ PXKĐK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113984" y="1665890"/>
            <a:ext cx="6528518" cy="23265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dirty="0" smtClean="0"/>
              <a:t>Thảo luận nhóm hoàn thành </a:t>
            </a:r>
            <a:r>
              <a:rPr lang="vi-VN" u="sng" dirty="0" smtClean="0">
                <a:solidFill>
                  <a:srgbClr val="FF0000"/>
                </a:solidFill>
              </a:rPr>
              <a:t>bài tập 4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1" y="1266645"/>
            <a:ext cx="4015465" cy="40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" y="27428"/>
            <a:ext cx="12047073" cy="642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3541" y="657477"/>
            <a:ext cx="29963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FF0000"/>
                </a:solidFill>
                <a:latin typeface="+mj-lt"/>
              </a:rPr>
              <a:t>không điều kiện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1035" y="504669"/>
            <a:ext cx="23182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0070C0"/>
                </a:solidFill>
                <a:latin typeface="+mj-lt"/>
              </a:rPr>
              <a:t>có điều kiện</a:t>
            </a:r>
            <a:endParaRPr lang="en-US" sz="3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5276" y="1857993"/>
            <a:ext cx="33121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0070C0"/>
                </a:solidFill>
                <a:latin typeface="+mj-lt"/>
              </a:rPr>
              <a:t>học tập, rèn luyện</a:t>
            </a:r>
            <a:endParaRPr lang="en-US" sz="3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304" y="2490697"/>
            <a:ext cx="18854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FF0000"/>
                </a:solidFill>
                <a:latin typeface="+mj-lt"/>
              </a:rPr>
              <a:t>Bền vững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9298" y="2537434"/>
            <a:ext cx="15536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0070C0"/>
                </a:solidFill>
                <a:latin typeface="+mj-lt"/>
              </a:rPr>
              <a:t>củng cố</a:t>
            </a:r>
            <a:endParaRPr lang="en-US" sz="3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379" y="3628923"/>
            <a:ext cx="20152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FF0000"/>
                </a:solidFill>
                <a:latin typeface="+mj-lt"/>
              </a:rPr>
              <a:t>chủng loại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7523" y="3628923"/>
            <a:ext cx="12153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0070C0"/>
                </a:solidFill>
                <a:latin typeface="+mj-lt"/>
              </a:rPr>
              <a:t>cá thể</a:t>
            </a:r>
            <a:endParaRPr lang="en-US" sz="3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3541" y="4323917"/>
            <a:ext cx="15295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h</a:t>
            </a:r>
            <a:r>
              <a:rPr lang="vi-VN" sz="3400" dirty="0" smtClean="0">
                <a:solidFill>
                  <a:srgbClr val="FF0000"/>
                </a:solidFill>
                <a:latin typeface="+mj-lt"/>
              </a:rPr>
              <a:t>ạn chế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6525" y="5718263"/>
            <a:ext cx="16754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FF0000"/>
                </a:solidFill>
                <a:latin typeface="+mj-lt"/>
              </a:rPr>
              <a:t>tủy sống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9618" y="5653180"/>
            <a:ext cx="13596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0070C0"/>
                </a:solidFill>
                <a:latin typeface="+mj-lt"/>
              </a:rPr>
              <a:t>vỏ não</a:t>
            </a:r>
            <a:endParaRPr lang="en-US" sz="3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9304" y="1627683"/>
            <a:ext cx="1845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FF0000"/>
                </a:solidFill>
                <a:latin typeface="+mj-lt"/>
              </a:rPr>
              <a:t>Bẩm sinh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8859" y="5037627"/>
            <a:ext cx="17123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FF0000"/>
                </a:solidFill>
                <a:latin typeface="+mj-lt"/>
              </a:rPr>
              <a:t>đơn giản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0304" y="4374861"/>
            <a:ext cx="29338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0070C0"/>
                </a:solidFill>
                <a:latin typeface="+mj-lt"/>
              </a:rPr>
              <a:t>không hạn chế.</a:t>
            </a:r>
            <a:endParaRPr lang="en-US" sz="3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2151" y="5054302"/>
            <a:ext cx="29274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0070C0"/>
                </a:solidFill>
                <a:latin typeface="+mj-lt"/>
              </a:rPr>
              <a:t>liên hệ tạm thời</a:t>
            </a:r>
            <a:endParaRPr lang="en-US" sz="3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72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069" y="2218435"/>
            <a:ext cx="10058400" cy="1450757"/>
          </a:xfrm>
        </p:spPr>
        <p:txBody>
          <a:bodyPr>
            <a:noAutofit/>
          </a:bodyPr>
          <a:lstStyle/>
          <a:p>
            <a:r>
              <a:rPr lang="vi-VN" sz="6000" dirty="0" smtClean="0"/>
              <a:t>Hãy kể 1 số thói quen để học tốt các môn học.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67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14" y="3669884"/>
            <a:ext cx="5969726" cy="1450757"/>
          </a:xfrm>
        </p:spPr>
        <p:txBody>
          <a:bodyPr>
            <a:noAutofit/>
          </a:bodyPr>
          <a:lstStyle/>
          <a:p>
            <a:pPr algn="just"/>
            <a:r>
              <a:rPr lang="vi-VN" sz="5000" dirty="0" smtClean="0"/>
              <a:t>Phản xạ tiết nước bọt khi ăn me khác phả xạ tiết nước bọt khi nhắc đến me khác nhau như thế nào?</a:t>
            </a:r>
            <a:endParaRPr lang="en-US" sz="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150483"/>
            <a:ext cx="5715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1" y="0"/>
            <a:ext cx="10620777" cy="672277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05402"/>
              </p:ext>
            </p:extLst>
          </p:nvPr>
        </p:nvGraphicFramePr>
        <p:xfrm>
          <a:off x="2061693" y="2367609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Phân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biệt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PXCĐK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PXKĐK</a:t>
                      </a:r>
                      <a:endParaRPr lang="en-US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08895"/>
              </p:ext>
            </p:extLst>
          </p:nvPr>
        </p:nvGraphicFramePr>
        <p:xfrm>
          <a:off x="1997299" y="3500949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Sự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thành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ức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chế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PXCĐK</a:t>
                      </a:r>
                      <a:endParaRPr lang="en-US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91367"/>
              </p:ext>
            </p:extLst>
          </p:nvPr>
        </p:nvGraphicFramePr>
        <p:xfrm>
          <a:off x="1997299" y="4441108"/>
          <a:ext cx="10515600" cy="107105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107105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tính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chất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PXKĐK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PXCĐK</a:t>
                      </a:r>
                      <a:endParaRPr lang="en-US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7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437" y="2420154"/>
            <a:ext cx="6811851" cy="3292475"/>
          </a:xfrm>
        </p:spPr>
        <p:txBody>
          <a:bodyPr>
            <a:noAutofit/>
          </a:bodyPr>
          <a:lstStyle/>
          <a:p>
            <a:pPr algn="just"/>
            <a:r>
              <a:rPr lang="vi-VN" sz="5000" u="sng" dirty="0" smtClean="0">
                <a:solidFill>
                  <a:srgbClr val="FF0000"/>
                </a:solidFill>
              </a:rPr>
              <a:t>Bài </a:t>
            </a:r>
            <a:r>
              <a:rPr lang="vi-VN" sz="5000" u="sng" dirty="0" smtClean="0">
                <a:solidFill>
                  <a:srgbClr val="FF0000"/>
                </a:solidFill>
              </a:rPr>
              <a:t>tập 1</a:t>
            </a:r>
            <a:r>
              <a:rPr lang="vi-VN" sz="5000" dirty="0" smtClean="0"/>
              <a:t>: Hãy sắp xếp các ví dụ thành 2 nhóm: PXKĐK và PXCĐK. Giải thích cách sắp xếp </a:t>
            </a:r>
            <a:r>
              <a:rPr lang="vi-VN" sz="5000" dirty="0" smtClean="0"/>
              <a:t>đó?</a:t>
            </a:r>
            <a:endParaRPr lang="en-US" sz="5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886978"/>
              </p:ext>
            </p:extLst>
          </p:nvPr>
        </p:nvGraphicFramePr>
        <p:xfrm>
          <a:off x="619258" y="306989"/>
          <a:ext cx="11242183" cy="1188720"/>
        </p:xfrm>
        <a:graphic>
          <a:graphicData uri="http://schemas.openxmlformats.org/drawingml/2006/table">
            <a:tbl>
              <a:tblPr/>
              <a:tblGrid>
                <a:gridCol w="11242183"/>
              </a:tblGrid>
              <a:tr h="0">
                <a:tc>
                  <a:txBody>
                    <a:bodyPr/>
                    <a:lstStyle/>
                    <a:p>
                      <a:r>
                        <a:rPr lang="vi-VN" sz="3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I. 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vi-VN" sz="3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HÂN</a:t>
                      </a:r>
                      <a:r>
                        <a:rPr lang="vi-VN" sz="36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BIỆT PHẢN XẠ CÓ ĐIỀU KIỆN VÀ PHẢN XẠ KHÔNG ĐIỀU KIỆN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5" y="2065136"/>
            <a:ext cx="4015465" cy="40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5" y="103031"/>
            <a:ext cx="11820923" cy="6478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91718" y="180304"/>
            <a:ext cx="1893195" cy="8242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dirty="0" smtClean="0">
                <a:latin typeface="+mj-lt"/>
              </a:rPr>
              <a:t>PXKĐK</a:t>
            </a:r>
            <a:endParaRPr lang="en-US" sz="3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4913" y="180304"/>
            <a:ext cx="2099256" cy="8242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dirty="0" smtClean="0">
                <a:latin typeface="+mj-lt"/>
              </a:rPr>
              <a:t>PXCĐK</a:t>
            </a:r>
            <a:endParaRPr lang="en-US" sz="3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3735" y="964219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latin typeface="+mj-lt"/>
              </a:rPr>
              <a:t>X</a:t>
            </a:r>
            <a:endParaRPr lang="en-US" sz="3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3735" y="2412501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latin typeface="+mj-lt"/>
              </a:rPr>
              <a:t>X</a:t>
            </a:r>
            <a:endParaRPr lang="en-US" sz="3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3735" y="2999964"/>
            <a:ext cx="379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X</a:t>
            </a:r>
            <a:endParaRPr lang="en-US" sz="3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5177" y="5060584"/>
            <a:ext cx="379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X</a:t>
            </a:r>
            <a:endParaRPr lang="en-US" sz="3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548" y="1690688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6282" y="3581898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96282" y="4451646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96282" y="5907983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3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78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26"/>
            <a:ext cx="12008184" cy="6163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7995" y="1180501"/>
            <a:ext cx="296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sinh ra đã có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8130" y="1690688"/>
            <a:ext cx="5737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qua quá trình học tập, rèn luyện, rút kinh nghiệm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50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57891"/>
              </p:ext>
            </p:extLst>
          </p:nvPr>
        </p:nvGraphicFramePr>
        <p:xfrm>
          <a:off x="267235" y="139564"/>
          <a:ext cx="11924765" cy="640080"/>
        </p:xfrm>
        <a:graphic>
          <a:graphicData uri="http://schemas.openxmlformats.org/drawingml/2006/table">
            <a:tbl>
              <a:tblPr/>
              <a:tblGrid>
                <a:gridCol w="11924765"/>
              </a:tblGrid>
              <a:tr h="0">
                <a:tc>
                  <a:txBody>
                    <a:bodyPr/>
                    <a:lstStyle/>
                    <a:p>
                      <a:r>
                        <a:rPr lang="vi-VN" sz="3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II. HÌNH</a:t>
                      </a:r>
                      <a:r>
                        <a:rPr lang="vi-VN" sz="36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THÀNH VÀ ỨC CHẾ PHẢN XẠ CÓ ĐIỀU KIỆN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6380" y="300731"/>
            <a:ext cx="10515600" cy="1325563"/>
          </a:xfrm>
        </p:spPr>
        <p:txBody>
          <a:bodyPr/>
          <a:lstStyle/>
          <a:p>
            <a:r>
              <a:rPr lang="vi-VN" dirty="0" smtClean="0">
                <a:solidFill>
                  <a:srgbClr val="0070C0"/>
                </a:solidFill>
              </a:rPr>
              <a:t>1. Hình thành phản xạ có điều kiện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01105" y="2284076"/>
            <a:ext cx="6528518" cy="23265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u="sng" dirty="0" smtClean="0">
                <a:solidFill>
                  <a:srgbClr val="FF0000"/>
                </a:solidFill>
              </a:rPr>
              <a:t>Bài </a:t>
            </a:r>
            <a:r>
              <a:rPr lang="vi-VN" u="sng" dirty="0" smtClean="0">
                <a:solidFill>
                  <a:srgbClr val="FF0000"/>
                </a:solidFill>
              </a:rPr>
              <a:t>tập </a:t>
            </a:r>
            <a:r>
              <a:rPr lang="vi-VN" u="sng" dirty="0" smtClean="0">
                <a:solidFill>
                  <a:srgbClr val="FF0000"/>
                </a:solidFill>
              </a:rPr>
              <a:t>2</a:t>
            </a:r>
            <a:r>
              <a:rPr lang="vi-VN" dirty="0"/>
              <a:t> </a:t>
            </a:r>
            <a:r>
              <a:rPr lang="vi-VN" dirty="0" smtClean="0"/>
              <a:t>Hoàn thành bảng dự đoán thí nghiệm của Paplôp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2" y="1884831"/>
            <a:ext cx="4015465" cy="40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16"/>
            <a:ext cx="12117108" cy="6426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1865" y="2163650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Vùng thị giác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1865" y="3050146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Vùng ăn uống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4698" y="4220057"/>
            <a:ext cx="2999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Ánh đèn (KTKĐK)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Thức ăn (KTKĐK)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3825" y="4190005"/>
            <a:ext cx="2762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Vùng thị giác 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+ vùng ăn uống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1117" y="4220057"/>
            <a:ext cx="2767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Chó nhìn ánh đèn + tiết nước bọt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1530" y="5532665"/>
            <a:ext cx="2762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Ánh đèn (KTCĐK)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3824" y="5517639"/>
            <a:ext cx="2762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Vùng thị giác 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+ vùng ăn uống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00328" y="5748108"/>
            <a:ext cx="276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Chó tiết nước bọt</a:t>
            </a:r>
          </a:p>
        </p:txBody>
      </p:sp>
    </p:spTree>
    <p:extLst>
      <p:ext uri="{BB962C8B-B14F-4D97-AF65-F5344CB8AC3E}">
        <p14:creationId xmlns:p14="http://schemas.microsoft.com/office/powerpoint/2010/main" val="34803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53793" y="0"/>
            <a:ext cx="12981905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35" y="38636"/>
            <a:ext cx="10019048" cy="2833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095" y="2872416"/>
            <a:ext cx="5855527" cy="3951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160" y="2910770"/>
            <a:ext cx="6143224" cy="39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722</Words>
  <Application>Microsoft Office PowerPoint</Application>
  <PresentationFormat>Widescreen</PresentationFormat>
  <Paragraphs>81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Retrospect</vt:lpstr>
      <vt:lpstr>1_Retrospect</vt:lpstr>
      <vt:lpstr>PowerPoint Presentation</vt:lpstr>
      <vt:lpstr>PowerPoint Presentation</vt:lpstr>
      <vt:lpstr>PowerPoint Presentation</vt:lpstr>
      <vt:lpstr>Bài tập 1: Hãy sắp xếp các ví dụ thành 2 nhóm: PXKĐK và PXCĐK. Giải thích cách sắp xếp đó?</vt:lpstr>
      <vt:lpstr>PowerPoint Presentation</vt:lpstr>
      <vt:lpstr>PowerPoint Presentation</vt:lpstr>
      <vt:lpstr>1. Hình thành phản xạ có điều kiện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Hình thành phản xạ có điều kiện</vt:lpstr>
      <vt:lpstr>PowerPoint Presentation</vt:lpstr>
      <vt:lpstr>PowerPoint Presentation</vt:lpstr>
      <vt:lpstr>1. Hình thành phản xạ có điều kiện</vt:lpstr>
      <vt:lpstr>- PXCĐK dễ được ............... nhưng cũng dễ mất nếu không được ....................thường xuyên ức chế PXCĐK. - Ý nghĩa của quá trình hình thành và ức chế PXCĐK: giúp cơ thể ................. với điều kiện sống mới. Thay thế những ...........................cũ bằng những thói quen mới. </vt:lpstr>
      <vt:lpstr>PowerPoint Presentation</vt:lpstr>
      <vt:lpstr>PowerPoint Presentation</vt:lpstr>
      <vt:lpstr>PowerPoint Presentation</vt:lpstr>
      <vt:lpstr>Hãy kể 1 số thói quen để học tốt các môn học. </vt:lpstr>
      <vt:lpstr>Phản xạ tiết nước bọt khi ăn me khác phả xạ tiết nước bọt khi nhắc đến me khác nhau như thế nào?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31</cp:revision>
  <dcterms:created xsi:type="dcterms:W3CDTF">2019-03-06T15:24:26Z</dcterms:created>
  <dcterms:modified xsi:type="dcterms:W3CDTF">2020-04-27T10:46:40Z</dcterms:modified>
</cp:coreProperties>
</file>