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70" r:id="rId2"/>
    <p:sldId id="271" r:id="rId3"/>
    <p:sldId id="274" r:id="rId4"/>
    <p:sldId id="275" r:id="rId5"/>
    <p:sldId id="276" r:id="rId6"/>
    <p:sldId id="260" r:id="rId7"/>
    <p:sldId id="261" r:id="rId8"/>
    <p:sldId id="262" r:id="rId9"/>
    <p:sldId id="263" r:id="rId10"/>
    <p:sldId id="259" r:id="rId11"/>
    <p:sldId id="268" r:id="rId12"/>
    <p:sldId id="277" r:id="rId13"/>
    <p:sldId id="27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a Tran" initials="NT" lastIdx="1" clrIdx="0">
    <p:extLst>
      <p:ext uri="{19B8F6BF-5375-455C-9EA6-DF929625EA0E}">
        <p15:presenceInfo xmlns:p15="http://schemas.microsoft.com/office/powerpoint/2012/main" userId="16a0763ddba13d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5D5497A-9B80-4929-82A7-849ADFD6A80F}" type="slidenum">
              <a:rPr lang="en-US" altLang="en-US" smtClean="0"/>
              <a:pPr/>
              <a:t>‹#›</a:t>
            </a:fld>
            <a:endParaRPr lang="en-US" altLang="en-US"/>
          </a:p>
        </p:txBody>
      </p:sp>
    </p:spTree>
    <p:extLst>
      <p:ext uri="{BB962C8B-B14F-4D97-AF65-F5344CB8AC3E}">
        <p14:creationId xmlns:p14="http://schemas.microsoft.com/office/powerpoint/2010/main" val="33463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5D5497A-9B80-4929-82A7-849ADFD6A80F}" type="slidenum">
              <a:rPr lang="en-US" altLang="en-US" smtClean="0"/>
              <a:pPr/>
              <a:t>‹#›</a:t>
            </a:fld>
            <a:endParaRPr lang="en-US" altLang="en-US"/>
          </a:p>
        </p:txBody>
      </p:sp>
    </p:spTree>
    <p:extLst>
      <p:ext uri="{BB962C8B-B14F-4D97-AF65-F5344CB8AC3E}">
        <p14:creationId xmlns:p14="http://schemas.microsoft.com/office/powerpoint/2010/main" val="62054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5D5497A-9B80-4929-82A7-849ADFD6A80F}" type="slidenum">
              <a:rPr lang="en-US" altLang="en-US" smtClean="0"/>
              <a:pPr/>
              <a:t>‹#›</a:t>
            </a:fld>
            <a:endParaRPr lang="en-US" altLang="en-US"/>
          </a:p>
        </p:txBody>
      </p:sp>
    </p:spTree>
    <p:extLst>
      <p:ext uri="{BB962C8B-B14F-4D97-AF65-F5344CB8AC3E}">
        <p14:creationId xmlns:p14="http://schemas.microsoft.com/office/powerpoint/2010/main" val="1771969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êu đề, Văn bản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FCB0234-6141-4B0B-B0D0-EC849F367FA0}"/>
              </a:ext>
            </a:extLst>
          </p:cNvPr>
          <p:cNvSpPr>
            <a:spLocks noGrp="1"/>
          </p:cNvSpPr>
          <p:nvPr>
            <p:ph type="title"/>
          </p:nvPr>
        </p:nvSpPr>
        <p:spPr>
          <a:xfrm>
            <a:off x="1016000" y="762000"/>
            <a:ext cx="10566400" cy="1143000"/>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018181E-1836-4CEF-97F5-7B934270D5C3}"/>
              </a:ext>
            </a:extLst>
          </p:cNvPr>
          <p:cNvSpPr>
            <a:spLocks noGrp="1"/>
          </p:cNvSpPr>
          <p:nvPr>
            <p:ph type="body" sz="half" idx="1"/>
          </p:nvPr>
        </p:nvSpPr>
        <p:spPr>
          <a:xfrm>
            <a:off x="1117601" y="2362201"/>
            <a:ext cx="5027084" cy="372427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A8CB78B7-AEC2-4F1E-92C2-D60AD7D0607C}"/>
              </a:ext>
            </a:extLst>
          </p:cNvPr>
          <p:cNvSpPr>
            <a:spLocks noGrp="1"/>
          </p:cNvSpPr>
          <p:nvPr>
            <p:ph sz="half" idx="2"/>
          </p:nvPr>
        </p:nvSpPr>
        <p:spPr>
          <a:xfrm>
            <a:off x="6347884" y="2362201"/>
            <a:ext cx="5027083" cy="372427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3703DC4F-F42E-4858-AC3D-87A89E75AF12}"/>
              </a:ext>
            </a:extLst>
          </p:cNvPr>
          <p:cNvSpPr>
            <a:spLocks noGrp="1"/>
          </p:cNvSpPr>
          <p:nvPr>
            <p:ph type="dt" sz="half" idx="10"/>
          </p:nvPr>
        </p:nvSpPr>
        <p:spPr>
          <a:xfrm>
            <a:off x="3251201" y="6248401"/>
            <a:ext cx="2840567" cy="474663"/>
          </a:xfrm>
        </p:spPr>
        <p:txBody>
          <a:bodyPr/>
          <a:lstStyle>
            <a:lvl1pPr>
              <a:defRPr/>
            </a:lvl1pPr>
          </a:lstStyle>
          <a:p>
            <a:endParaRPr lang="en-US" altLang="en-US"/>
          </a:p>
        </p:txBody>
      </p:sp>
      <p:sp>
        <p:nvSpPr>
          <p:cNvPr id="6" name="Chỗ dành sẵn cho Chân trang 5">
            <a:extLst>
              <a:ext uri="{FF2B5EF4-FFF2-40B4-BE49-F238E27FC236}">
                <a16:creationId xmlns:a16="http://schemas.microsoft.com/office/drawing/2014/main" id="{51A0A44A-A547-4D97-B7DB-F8159FAF3DA7}"/>
              </a:ext>
            </a:extLst>
          </p:cNvPr>
          <p:cNvSpPr>
            <a:spLocks noGrp="1"/>
          </p:cNvSpPr>
          <p:nvPr>
            <p:ph type="ftr" sz="quarter" idx="11"/>
          </p:nvPr>
        </p:nvSpPr>
        <p:spPr>
          <a:xfrm>
            <a:off x="7721600" y="6248401"/>
            <a:ext cx="3862917" cy="474663"/>
          </a:xfrm>
        </p:spPr>
        <p:txBody>
          <a:bodyPr/>
          <a:lstStyle>
            <a:lvl1pPr>
              <a:defRPr/>
            </a:lvl1pPr>
          </a:lstStyle>
          <a:p>
            <a:endParaRPr lang="en-US" altLang="en-US"/>
          </a:p>
        </p:txBody>
      </p:sp>
      <p:sp>
        <p:nvSpPr>
          <p:cNvPr id="7" name="Chỗ dành sẵn cho Số hiệu Bản chiếu 6">
            <a:extLst>
              <a:ext uri="{FF2B5EF4-FFF2-40B4-BE49-F238E27FC236}">
                <a16:creationId xmlns:a16="http://schemas.microsoft.com/office/drawing/2014/main" id="{AB984266-33DA-4745-B6A4-6EA4D75A4ED3}"/>
              </a:ext>
            </a:extLst>
          </p:cNvPr>
          <p:cNvSpPr>
            <a:spLocks noGrp="1"/>
          </p:cNvSpPr>
          <p:nvPr>
            <p:ph type="sldNum" sz="quarter" idx="12"/>
          </p:nvPr>
        </p:nvSpPr>
        <p:spPr>
          <a:xfrm>
            <a:off x="112184" y="6242050"/>
            <a:ext cx="783167" cy="488950"/>
          </a:xfrm>
        </p:spPr>
        <p:txBody>
          <a:bodyPr/>
          <a:lstStyle>
            <a:lvl1pPr>
              <a:defRPr/>
            </a:lvl1pPr>
          </a:lstStyle>
          <a:p>
            <a:fld id="{28C69604-AAFA-4417-8317-044165EE9D06}" type="slidenum">
              <a:rPr lang="en-US" altLang="en-US"/>
              <a:pPr/>
              <a:t>‹#›</a:t>
            </a:fld>
            <a:endParaRPr lang="en-US" altLang="en-US"/>
          </a:p>
        </p:txBody>
      </p:sp>
    </p:spTree>
    <p:extLst>
      <p:ext uri="{BB962C8B-B14F-4D97-AF65-F5344CB8AC3E}">
        <p14:creationId xmlns:p14="http://schemas.microsoft.com/office/powerpoint/2010/main" val="257231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5D5497A-9B80-4929-82A7-849ADFD6A80F}" type="slidenum">
              <a:rPr lang="en-US" altLang="en-US" smtClean="0"/>
              <a:pPr/>
              <a:t>‹#›</a:t>
            </a:fld>
            <a:endParaRPr lang="en-US" altLang="en-US"/>
          </a:p>
        </p:txBody>
      </p:sp>
    </p:spTree>
    <p:extLst>
      <p:ext uri="{BB962C8B-B14F-4D97-AF65-F5344CB8AC3E}">
        <p14:creationId xmlns:p14="http://schemas.microsoft.com/office/powerpoint/2010/main" val="158442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5D5497A-9B80-4929-82A7-849ADFD6A80F}" type="slidenum">
              <a:rPr lang="en-US" altLang="en-US" smtClean="0"/>
              <a:pPr/>
              <a:t>‹#›</a:t>
            </a:fld>
            <a:endParaRPr lang="en-US" altLang="en-US"/>
          </a:p>
        </p:txBody>
      </p:sp>
    </p:spTree>
    <p:extLst>
      <p:ext uri="{BB962C8B-B14F-4D97-AF65-F5344CB8AC3E}">
        <p14:creationId xmlns:p14="http://schemas.microsoft.com/office/powerpoint/2010/main" val="213744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5D5497A-9B80-4929-82A7-849ADFD6A80F}" type="slidenum">
              <a:rPr lang="en-US" altLang="en-US" smtClean="0"/>
              <a:pPr/>
              <a:t>‹#›</a:t>
            </a:fld>
            <a:endParaRPr lang="en-US" altLang="en-US"/>
          </a:p>
        </p:txBody>
      </p:sp>
    </p:spTree>
    <p:extLst>
      <p:ext uri="{BB962C8B-B14F-4D97-AF65-F5344CB8AC3E}">
        <p14:creationId xmlns:p14="http://schemas.microsoft.com/office/powerpoint/2010/main" val="3531934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B5D5497A-9B80-4929-82A7-849ADFD6A80F}" type="slidenum">
              <a:rPr lang="en-US" altLang="en-US" smtClean="0"/>
              <a:pPr/>
              <a:t>‹#›</a:t>
            </a:fld>
            <a:endParaRPr lang="en-US" altLang="en-US"/>
          </a:p>
        </p:txBody>
      </p:sp>
    </p:spTree>
    <p:extLst>
      <p:ext uri="{BB962C8B-B14F-4D97-AF65-F5344CB8AC3E}">
        <p14:creationId xmlns:p14="http://schemas.microsoft.com/office/powerpoint/2010/main" val="101246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5D5497A-9B80-4929-82A7-849ADFD6A80F}" type="slidenum">
              <a:rPr lang="en-US" altLang="en-US" smtClean="0"/>
              <a:pPr/>
              <a:t>‹#›</a:t>
            </a:fld>
            <a:endParaRPr lang="en-US" altLang="en-US"/>
          </a:p>
        </p:txBody>
      </p:sp>
    </p:spTree>
    <p:extLst>
      <p:ext uri="{BB962C8B-B14F-4D97-AF65-F5344CB8AC3E}">
        <p14:creationId xmlns:p14="http://schemas.microsoft.com/office/powerpoint/2010/main" val="389972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B5D5497A-9B80-4929-82A7-849ADFD6A80F}" type="slidenum">
              <a:rPr lang="en-US" altLang="en-US" smtClean="0"/>
              <a:pPr/>
              <a:t>‹#›</a:t>
            </a:fld>
            <a:endParaRPr lang="en-US" altLang="en-US"/>
          </a:p>
        </p:txBody>
      </p:sp>
    </p:spTree>
    <p:extLst>
      <p:ext uri="{BB962C8B-B14F-4D97-AF65-F5344CB8AC3E}">
        <p14:creationId xmlns:p14="http://schemas.microsoft.com/office/powerpoint/2010/main" val="37840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5D5497A-9B80-4929-82A7-849ADFD6A80F}" type="slidenum">
              <a:rPr lang="en-US" altLang="en-US" smtClean="0"/>
              <a:pPr/>
              <a:t>‹#›</a:t>
            </a:fld>
            <a:endParaRPr lang="en-US" altLang="en-US"/>
          </a:p>
        </p:txBody>
      </p:sp>
    </p:spTree>
    <p:extLst>
      <p:ext uri="{BB962C8B-B14F-4D97-AF65-F5344CB8AC3E}">
        <p14:creationId xmlns:p14="http://schemas.microsoft.com/office/powerpoint/2010/main" val="376304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5D5497A-9B80-4929-82A7-849ADFD6A80F}" type="slidenum">
              <a:rPr lang="en-US" altLang="en-US" smtClean="0"/>
              <a:pPr/>
              <a:t>‹#›</a:t>
            </a:fld>
            <a:endParaRPr lang="en-US" altLang="en-US"/>
          </a:p>
        </p:txBody>
      </p:sp>
    </p:spTree>
    <p:extLst>
      <p:ext uri="{BB962C8B-B14F-4D97-AF65-F5344CB8AC3E}">
        <p14:creationId xmlns:p14="http://schemas.microsoft.com/office/powerpoint/2010/main" val="418531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5497A-9B80-4929-82A7-849ADFD6A80F}" type="slidenum">
              <a:rPr lang="en-US" altLang="en-US" smtClean="0"/>
              <a:pPr/>
              <a:t>‹#›</a:t>
            </a:fld>
            <a:endParaRPr lang="en-US" altLang="en-US"/>
          </a:p>
        </p:txBody>
      </p:sp>
    </p:spTree>
    <p:extLst>
      <p:ext uri="{BB962C8B-B14F-4D97-AF65-F5344CB8AC3E}">
        <p14:creationId xmlns:p14="http://schemas.microsoft.com/office/powerpoint/2010/main" val="41836819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425672D5-BABA-4906-B671-8BDB753EF706}"/>
              </a:ext>
            </a:extLst>
          </p:cNvPr>
          <p:cNvSpPr>
            <a:spLocks noGrp="1" noChangeArrowheads="1"/>
          </p:cNvSpPr>
          <p:nvPr>
            <p:ph type="subTitle" idx="1"/>
          </p:nvPr>
        </p:nvSpPr>
        <p:spPr>
          <a:xfrm>
            <a:off x="2667000" y="762000"/>
            <a:ext cx="2286000" cy="1066800"/>
          </a:xfrm>
          <a:solidFill>
            <a:schemeClr val="bg1"/>
          </a:solidFill>
        </p:spPr>
        <p:txBody>
          <a:bodyPr/>
          <a:lstStyle/>
          <a:p>
            <a:pPr>
              <a:lnSpc>
                <a:spcPct val="80000"/>
              </a:lnSpc>
            </a:pPr>
            <a:r>
              <a:rPr lang="en-US" altLang="en-US" sz="3200">
                <a:solidFill>
                  <a:srgbClr val="33CC33"/>
                </a:solidFill>
              </a:rPr>
              <a:t>Tiết 65</a:t>
            </a:r>
            <a:r>
              <a:rPr lang="en-US" altLang="en-US" sz="2400"/>
              <a:t> </a:t>
            </a:r>
          </a:p>
          <a:p>
            <a:pPr>
              <a:lnSpc>
                <a:spcPct val="80000"/>
              </a:lnSpc>
            </a:pPr>
            <a:r>
              <a:rPr lang="en-US" altLang="en-US" sz="3600"/>
              <a:t>Bài 26</a:t>
            </a:r>
          </a:p>
        </p:txBody>
      </p:sp>
      <p:sp>
        <p:nvSpPr>
          <p:cNvPr id="21508" name="WordArt 4">
            <a:extLst>
              <a:ext uri="{FF2B5EF4-FFF2-40B4-BE49-F238E27FC236}">
                <a16:creationId xmlns:a16="http://schemas.microsoft.com/office/drawing/2014/main" id="{9183F239-BC5E-4FF1-A63E-146CB3056CB5}"/>
              </a:ext>
            </a:extLst>
          </p:cNvPr>
          <p:cNvSpPr>
            <a:spLocks noChangeArrowheads="1" noChangeShapeType="1" noTextEdit="1"/>
          </p:cNvSpPr>
          <p:nvPr/>
        </p:nvSpPr>
        <p:spPr bwMode="auto">
          <a:xfrm>
            <a:off x="2971801" y="2133600"/>
            <a:ext cx="6581775" cy="1143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it-IT"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CHI TIÊU TRONG GIA ĐÌNH </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endParaRPr>
          </a:p>
        </p:txBody>
      </p:sp>
      <p:grpSp>
        <p:nvGrpSpPr>
          <p:cNvPr id="21509" name="Group 5">
            <a:extLst>
              <a:ext uri="{FF2B5EF4-FFF2-40B4-BE49-F238E27FC236}">
                <a16:creationId xmlns:a16="http://schemas.microsoft.com/office/drawing/2014/main" id="{9768712D-99CB-4E5D-982F-5B3C37A235D2}"/>
              </a:ext>
            </a:extLst>
          </p:cNvPr>
          <p:cNvGrpSpPr>
            <a:grpSpLocks/>
          </p:cNvGrpSpPr>
          <p:nvPr/>
        </p:nvGrpSpPr>
        <p:grpSpPr bwMode="auto">
          <a:xfrm>
            <a:off x="1828800" y="3810000"/>
            <a:ext cx="4343400" cy="3048000"/>
            <a:chOff x="2640" y="1152"/>
            <a:chExt cx="2736" cy="1920"/>
          </a:xfrm>
        </p:grpSpPr>
        <p:pic>
          <p:nvPicPr>
            <p:cNvPr id="21510" name="Picture 6" descr="meo">
              <a:extLst>
                <a:ext uri="{FF2B5EF4-FFF2-40B4-BE49-F238E27FC236}">
                  <a16:creationId xmlns:a16="http://schemas.microsoft.com/office/drawing/2014/main" id="{9B66CEFE-BAEC-4A8C-850A-E62AE44DD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 y="1392"/>
              <a:ext cx="829" cy="1680"/>
            </a:xfrm>
            <a:prstGeom prst="rect">
              <a:avLst/>
            </a:prstGeom>
            <a:noFill/>
            <a:extLst>
              <a:ext uri="{909E8E84-426E-40DD-AFC4-6F175D3DCCD1}">
                <a14:hiddenFill xmlns:a14="http://schemas.microsoft.com/office/drawing/2010/main">
                  <a:solidFill>
                    <a:srgbClr val="FFFFFF"/>
                  </a:solidFill>
                </a14:hiddenFill>
              </a:ext>
            </a:extLst>
          </p:spPr>
        </p:pic>
        <p:sp>
          <p:nvSpPr>
            <p:cNvPr id="21511" name="AutoShape 7">
              <a:extLst>
                <a:ext uri="{FF2B5EF4-FFF2-40B4-BE49-F238E27FC236}">
                  <a16:creationId xmlns:a16="http://schemas.microsoft.com/office/drawing/2014/main" id="{5C6C1595-AC79-41AA-BC27-747466CA078F}"/>
                </a:ext>
              </a:extLst>
            </p:cNvPr>
            <p:cNvSpPr>
              <a:spLocks noChangeArrowheads="1"/>
            </p:cNvSpPr>
            <p:nvPr/>
          </p:nvSpPr>
          <p:spPr bwMode="auto">
            <a:xfrm>
              <a:off x="3840" y="1152"/>
              <a:ext cx="1536" cy="480"/>
            </a:xfrm>
            <a:prstGeom prst="cloudCallout">
              <a:avLst>
                <a:gd name="adj1" fmla="val -93556"/>
                <a:gd name="adj2" fmla="val 113125"/>
              </a:avLst>
            </a:prstGeom>
            <a:gradFill rotWithShape="1">
              <a:gsLst>
                <a:gs pos="0">
                  <a:srgbClr val="CCFF33"/>
                </a:gs>
                <a:gs pos="100000">
                  <a:schemeClr val="tx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en-US" altLang="en-US">
                  <a:solidFill>
                    <a:srgbClr val="CC99FF"/>
                  </a:solidFill>
                  <a:latin typeface="VNI-Bodon-Poster" pitchFamily="2" charset="0"/>
                </a:rPr>
                <a:t>:</a:t>
              </a:r>
            </a:p>
          </p:txBody>
        </p:sp>
      </p:grpSp>
      <p:pic>
        <p:nvPicPr>
          <p:cNvPr id="21512" name="Picture 8" descr="bar01">
            <a:extLst>
              <a:ext uri="{FF2B5EF4-FFF2-40B4-BE49-F238E27FC236}">
                <a16:creationId xmlns:a16="http://schemas.microsoft.com/office/drawing/2014/main" id="{AA7FE7EC-441E-45C2-9B7D-12E53D9FAC8E}"/>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9753601" y="457200"/>
            <a:ext cx="7207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1507">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1507">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150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21507">
                                            <p:txEl>
                                              <p:pRg st="1" end="1"/>
                                            </p:txEl>
                                          </p:spTgt>
                                        </p:tgtEl>
                                        <p:attrNameLst>
                                          <p:attrName>style.visibility</p:attrName>
                                        </p:attrNameLst>
                                      </p:cBhvr>
                                      <p:to>
                                        <p:strVal val="visible"/>
                                      </p:to>
                                    </p:set>
                                    <p:anim calcmode="lin" valueType="num">
                                      <p:cBhvr>
                                        <p:cTn id="16" dur="500" fill="hold"/>
                                        <p:tgtEl>
                                          <p:spTgt spid="21507">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21507">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1507">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2150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4" presetClass="entr" presetSubtype="0" fill="hold" nodeType="clickEffect">
                                  <p:stCondLst>
                                    <p:cond delay="0"/>
                                  </p:stCondLst>
                                  <p:childTnLst>
                                    <p:set>
                                      <p:cBhvr>
                                        <p:cTn id="24" dur="1" fill="hold">
                                          <p:stCondLst>
                                            <p:cond delay="0"/>
                                          </p:stCondLst>
                                        </p:cTn>
                                        <p:tgtEl>
                                          <p:spTgt spid="21508"/>
                                        </p:tgtEl>
                                        <p:attrNameLst>
                                          <p:attrName>style.visibility</p:attrName>
                                        </p:attrNameLst>
                                      </p:cBhvr>
                                      <p:to>
                                        <p:strVal val="visible"/>
                                      </p:to>
                                    </p:set>
                                    <p:anim from="(-#ppt_w/2)" to="(#ppt_x)" calcmode="lin" valueType="num">
                                      <p:cBhvr>
                                        <p:cTn id="25" dur="600" fill="hold">
                                          <p:stCondLst>
                                            <p:cond delay="0"/>
                                          </p:stCondLst>
                                        </p:cTn>
                                        <p:tgtEl>
                                          <p:spTgt spid="21508"/>
                                        </p:tgtEl>
                                        <p:attrNameLst>
                                          <p:attrName>ppt_x</p:attrName>
                                        </p:attrNameLst>
                                      </p:cBhvr>
                                    </p:anim>
                                    <p:anim from="0" to="-1.0" calcmode="lin" valueType="num">
                                      <p:cBhvr>
                                        <p:cTn id="26" dur="200" decel="50000" autoRev="1" fill="hold">
                                          <p:stCondLst>
                                            <p:cond delay="600"/>
                                          </p:stCondLst>
                                        </p:cTn>
                                        <p:tgtEl>
                                          <p:spTgt spid="21508"/>
                                        </p:tgtEl>
                                        <p:attrNameLst>
                                          <p:attrName>xshear</p:attrName>
                                        </p:attrNameLst>
                                      </p:cBhvr>
                                    </p:anim>
                                    <p:animScale>
                                      <p:cBhvr>
                                        <p:cTn id="27" dur="200" decel="100000" autoRev="1" fill="hold">
                                          <p:stCondLst>
                                            <p:cond delay="600"/>
                                          </p:stCondLst>
                                        </p:cTn>
                                        <p:tgtEl>
                                          <p:spTgt spid="21508"/>
                                        </p:tgtEl>
                                      </p:cBhvr>
                                      <p:from x="100000" y="100000"/>
                                      <p:to x="80000" y="100000"/>
                                    </p:animScale>
                                    <p:anim by="(#ppt_h/3+#ppt_w*0.1)" calcmode="lin" valueType="num">
                                      <p:cBhvr additive="sum">
                                        <p:cTn id="28" dur="200" decel="100000" autoRev="1" fill="hold">
                                          <p:stCondLst>
                                            <p:cond delay="600"/>
                                          </p:stCondLst>
                                        </p:cTn>
                                        <p:tgtEl>
                                          <p:spTgt spid="21508"/>
                                        </p:tgtEl>
                                        <p:attrNameLst>
                                          <p:attrName>ppt_x</p:attrName>
                                        </p:attrNameLst>
                                      </p:cBhvr>
                                    </p:anim>
                                  </p:childTnLst>
                                </p:cTn>
                              </p:par>
                              <p:par>
                                <p:cTn id="29" presetID="5" presetClass="entr" presetSubtype="10" fill="hold" nodeType="withEffect">
                                  <p:stCondLst>
                                    <p:cond delay="0"/>
                                  </p:stCondLst>
                                  <p:childTnLst>
                                    <p:set>
                                      <p:cBhvr>
                                        <p:cTn id="30" dur="1" fill="hold">
                                          <p:stCondLst>
                                            <p:cond delay="0"/>
                                          </p:stCondLst>
                                        </p:cTn>
                                        <p:tgtEl>
                                          <p:spTgt spid="21509"/>
                                        </p:tgtEl>
                                        <p:attrNameLst>
                                          <p:attrName>style.visibility</p:attrName>
                                        </p:attrNameLst>
                                      </p:cBhvr>
                                      <p:to>
                                        <p:strVal val="visible"/>
                                      </p:to>
                                    </p:set>
                                    <p:animEffect transition="in" filter="checkerboard(across)">
                                      <p:cBhvr>
                                        <p:cTn id="31"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BDDA8F0C-58CE-4222-817B-329C4E0FB535}"/>
              </a:ext>
            </a:extLst>
          </p:cNvPr>
          <p:cNvSpPr>
            <a:spLocks noGrp="1" noChangeArrowheads="1"/>
          </p:cNvSpPr>
          <p:nvPr>
            <p:ph type="title"/>
          </p:nvPr>
        </p:nvSpPr>
        <p:spPr/>
        <p:txBody>
          <a:bodyPr/>
          <a:lstStyle/>
          <a:p>
            <a:pPr eaLnBrk="1" hangingPunct="1"/>
            <a:r>
              <a:rPr lang="en-US" altLang="en-US" sz="3200" dirty="0">
                <a:solidFill>
                  <a:srgbClr val="FF0000"/>
                </a:solidFill>
              </a:rPr>
              <a:t>III. Chi </a:t>
            </a:r>
            <a:r>
              <a:rPr lang="en-US" altLang="en-US" sz="3200" dirty="0" err="1">
                <a:solidFill>
                  <a:srgbClr val="FF0000"/>
                </a:solidFill>
              </a:rPr>
              <a:t>tiêu</a:t>
            </a:r>
            <a:r>
              <a:rPr lang="en-US" altLang="en-US" sz="3200" dirty="0">
                <a:solidFill>
                  <a:srgbClr val="FF0000"/>
                </a:solidFill>
              </a:rPr>
              <a:t> </a:t>
            </a:r>
            <a:r>
              <a:rPr lang="en-US" altLang="en-US" sz="3200" dirty="0" err="1">
                <a:solidFill>
                  <a:srgbClr val="FF0000"/>
                </a:solidFill>
              </a:rPr>
              <a:t>của</a:t>
            </a:r>
            <a:r>
              <a:rPr lang="en-US" altLang="en-US" sz="3200" dirty="0">
                <a:solidFill>
                  <a:srgbClr val="FF0000"/>
                </a:solidFill>
              </a:rPr>
              <a:t> </a:t>
            </a:r>
            <a:r>
              <a:rPr lang="en-US" altLang="en-US" sz="3200" dirty="0" err="1">
                <a:solidFill>
                  <a:srgbClr val="FF0000"/>
                </a:solidFill>
              </a:rPr>
              <a:t>các</a:t>
            </a:r>
            <a:r>
              <a:rPr lang="en-US" altLang="en-US" sz="3200" dirty="0">
                <a:solidFill>
                  <a:srgbClr val="FF0000"/>
                </a:solidFill>
              </a:rPr>
              <a:t> </a:t>
            </a:r>
            <a:r>
              <a:rPr lang="en-US" altLang="en-US" sz="3200" dirty="0" err="1">
                <a:solidFill>
                  <a:srgbClr val="FF0000"/>
                </a:solidFill>
              </a:rPr>
              <a:t>loại</a:t>
            </a:r>
            <a:r>
              <a:rPr lang="en-US" altLang="en-US" sz="3200" dirty="0">
                <a:solidFill>
                  <a:srgbClr val="FF0000"/>
                </a:solidFill>
              </a:rPr>
              <a:t> </a:t>
            </a:r>
            <a:r>
              <a:rPr lang="en-US" altLang="en-US" sz="3200" dirty="0" err="1">
                <a:solidFill>
                  <a:srgbClr val="FF0000"/>
                </a:solidFill>
              </a:rPr>
              <a:t>hộ</a:t>
            </a:r>
            <a:r>
              <a:rPr lang="en-US" altLang="en-US" sz="3200" dirty="0">
                <a:solidFill>
                  <a:srgbClr val="FF0000"/>
                </a:solidFill>
              </a:rPr>
              <a:t> </a:t>
            </a:r>
            <a:r>
              <a:rPr lang="en-US" altLang="en-US" sz="3200" dirty="0" err="1">
                <a:solidFill>
                  <a:srgbClr val="FF0000"/>
                </a:solidFill>
              </a:rPr>
              <a:t>gia</a:t>
            </a:r>
            <a:r>
              <a:rPr lang="en-US" altLang="en-US" sz="3200" dirty="0">
                <a:solidFill>
                  <a:srgbClr val="FF0000"/>
                </a:solidFill>
              </a:rPr>
              <a:t> </a:t>
            </a:r>
            <a:r>
              <a:rPr lang="en-US" altLang="en-US" sz="3200" dirty="0" err="1">
                <a:solidFill>
                  <a:srgbClr val="FF0000"/>
                </a:solidFill>
              </a:rPr>
              <a:t>đình</a:t>
            </a:r>
            <a:r>
              <a:rPr lang="en-US" altLang="en-US" sz="3200" dirty="0">
                <a:solidFill>
                  <a:srgbClr val="FF0000"/>
                </a:solidFill>
              </a:rPr>
              <a:t> ở </a:t>
            </a:r>
            <a:r>
              <a:rPr lang="en-US" altLang="en-US" sz="3200" dirty="0" err="1">
                <a:solidFill>
                  <a:srgbClr val="FF0000"/>
                </a:solidFill>
              </a:rPr>
              <a:t>Việt</a:t>
            </a:r>
            <a:r>
              <a:rPr lang="en-US" altLang="en-US" sz="3200" dirty="0">
                <a:solidFill>
                  <a:srgbClr val="FF0000"/>
                </a:solidFill>
              </a:rPr>
              <a:t> Nam:</a:t>
            </a:r>
          </a:p>
        </p:txBody>
      </p:sp>
      <p:graphicFrame>
        <p:nvGraphicFramePr>
          <p:cNvPr id="6444" name="Group 300">
            <a:extLst>
              <a:ext uri="{FF2B5EF4-FFF2-40B4-BE49-F238E27FC236}">
                <a16:creationId xmlns:a16="http://schemas.microsoft.com/office/drawing/2014/main" id="{5C760AB9-BC42-4FB0-8DC0-EEB359B3CE9B}"/>
              </a:ext>
            </a:extLst>
          </p:cNvPr>
          <p:cNvGraphicFramePr>
            <a:graphicFrameLocks noGrp="1"/>
          </p:cNvGraphicFramePr>
          <p:nvPr>
            <p:ph sz="half" idx="2"/>
          </p:nvPr>
        </p:nvGraphicFramePr>
        <p:xfrm>
          <a:off x="1905000" y="2438400"/>
          <a:ext cx="8382000" cy="4114800"/>
        </p:xfrm>
        <a:graphic>
          <a:graphicData uri="http://schemas.openxmlformats.org/drawingml/2006/table">
            <a:tbl>
              <a:tblPr/>
              <a:tblGrid>
                <a:gridCol w="2085975">
                  <a:extLst>
                    <a:ext uri="{9D8B030D-6E8A-4147-A177-3AD203B41FA5}">
                      <a16:colId xmlns:a16="http://schemas.microsoft.com/office/drawing/2014/main" val="20000"/>
                    </a:ext>
                  </a:extLst>
                </a:gridCol>
                <a:gridCol w="1262063">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81162">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Nông</a:t>
                      </a:r>
                      <a:r>
                        <a:rPr kumimoji="0" lang="en-US" sz="1200" b="0" i="0" u="none" strike="noStrike" cap="none" normalizeH="0" baseline="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Thôn</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Thành </a:t>
                      </a: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Thị</a:t>
                      </a: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Nhu cầu</a:t>
                      </a: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Ăn uống</a:t>
                      </a: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May mặc</a:t>
                      </a: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Ở</a:t>
                      </a: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00">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Đi lại</a:t>
                      </a: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00">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Bảo vệ sức khoẻ</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800">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Học tập</a:t>
                      </a: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800">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Nghỉ ngơi giải trí</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EB6DEDD6-8FA2-417E-9E0A-BB44D068A8E0}"/>
              </a:ext>
            </a:extLst>
          </p:cNvPr>
          <p:cNvSpPr>
            <a:spLocks noGrp="1" noChangeArrowheads="1"/>
          </p:cNvSpPr>
          <p:nvPr>
            <p:ph type="title"/>
          </p:nvPr>
        </p:nvSpPr>
        <p:spPr/>
        <p:txBody>
          <a:bodyPr/>
          <a:lstStyle/>
          <a:p>
            <a:pPr eaLnBrk="1" hangingPunct="1"/>
            <a:r>
              <a:rPr lang="en-US" altLang="en-US" dirty="0" err="1">
                <a:solidFill>
                  <a:srgbClr val="FF0000"/>
                </a:solidFill>
              </a:rPr>
              <a:t>b.Tích</a:t>
            </a:r>
            <a:r>
              <a:rPr lang="en-US" altLang="en-US" dirty="0">
                <a:solidFill>
                  <a:srgbClr val="FF0000"/>
                </a:solidFill>
              </a:rPr>
              <a:t> </a:t>
            </a:r>
            <a:r>
              <a:rPr lang="en-US" altLang="en-US" dirty="0" err="1">
                <a:solidFill>
                  <a:srgbClr val="FF0000"/>
                </a:solidFill>
              </a:rPr>
              <a:t>luỹ</a:t>
            </a:r>
            <a:r>
              <a:rPr lang="en-US" altLang="en-US" dirty="0">
                <a:solidFill>
                  <a:srgbClr val="FF0000"/>
                </a:solidFill>
              </a:rPr>
              <a:t> (</a:t>
            </a:r>
            <a:r>
              <a:rPr lang="en-US" altLang="en-US" dirty="0" err="1">
                <a:solidFill>
                  <a:srgbClr val="FF0000"/>
                </a:solidFill>
              </a:rPr>
              <a:t>tiết</a:t>
            </a:r>
            <a:r>
              <a:rPr lang="en-US" altLang="en-US" dirty="0">
                <a:solidFill>
                  <a:srgbClr val="FF0000"/>
                </a:solidFill>
              </a:rPr>
              <a:t> </a:t>
            </a:r>
            <a:r>
              <a:rPr lang="en-US" altLang="en-US" dirty="0" err="1">
                <a:solidFill>
                  <a:srgbClr val="FF0000"/>
                </a:solidFill>
              </a:rPr>
              <a:t>kiệm</a:t>
            </a:r>
            <a:r>
              <a:rPr lang="en-US" altLang="en-US" dirty="0">
                <a:solidFill>
                  <a:srgbClr val="FF0000"/>
                </a:solidFill>
              </a:rPr>
              <a:t>): </a:t>
            </a:r>
          </a:p>
        </p:txBody>
      </p:sp>
      <p:sp>
        <p:nvSpPr>
          <p:cNvPr id="23555" name="Rectangle 3">
            <a:extLst>
              <a:ext uri="{FF2B5EF4-FFF2-40B4-BE49-F238E27FC236}">
                <a16:creationId xmlns:a16="http://schemas.microsoft.com/office/drawing/2014/main" id="{E4EC90FF-ED70-4AB1-9D70-03F5C801A217}"/>
              </a:ext>
            </a:extLst>
          </p:cNvPr>
          <p:cNvSpPr>
            <a:spLocks noGrp="1" noChangeArrowheads="1"/>
          </p:cNvSpPr>
          <p:nvPr>
            <p:ph idx="1"/>
          </p:nvPr>
        </p:nvSpPr>
        <p:spPr/>
        <p:txBody>
          <a:bodyPr/>
          <a:lstStyle/>
          <a:p>
            <a:pPr marL="533400" indent="-533400" eaLnBrk="1" hangingPunct="1">
              <a:buNone/>
            </a:pPr>
            <a:r>
              <a:rPr lang="en-US" altLang="en-US" sz="2400"/>
              <a:t>mỗi cá nhân và gia đình đều phải có kế hoạch tích lũy.Tích lũy bằng cách :</a:t>
            </a:r>
          </a:p>
          <a:p>
            <a:pPr marL="533400" indent="-533400" eaLnBrk="1" hangingPunct="1"/>
            <a:r>
              <a:rPr lang="en-US" altLang="en-US" sz="2400"/>
              <a:t>Tiết kiệm chi tiêu hàng ngày.</a:t>
            </a:r>
          </a:p>
          <a:p>
            <a:pPr marL="533400" indent="-533400" eaLnBrk="1" hangingPunct="1"/>
            <a:r>
              <a:rPr lang="en-US" altLang="en-US" sz="2400"/>
              <a:t>Các thành viên trong gia đình đều phải có ý thức tiết kiệm chi tiêu hoặc tăng thu nhập cho gia đình.</a:t>
            </a:r>
          </a:p>
          <a:p>
            <a:pPr marL="533400" indent="-533400" eaLnBrk="1" hangingPunct="1"/>
            <a:r>
              <a:rPr lang="en-US" altLang="en-US" sz="2400"/>
              <a:t>Tích lũy giúp ta có một khoản tiền để chi cho những việc đột xuất, mua sắm thêm các đồ dùng khác hoặc để phát triển kinh tế gia đình.</a:t>
            </a:r>
          </a:p>
        </p:txBody>
      </p:sp>
      <p:grpSp>
        <p:nvGrpSpPr>
          <p:cNvPr id="23556" name="Group 4">
            <a:extLst>
              <a:ext uri="{FF2B5EF4-FFF2-40B4-BE49-F238E27FC236}">
                <a16:creationId xmlns:a16="http://schemas.microsoft.com/office/drawing/2014/main" id="{78BA9E09-1A20-4889-A828-1BE5C6F44B79}"/>
              </a:ext>
            </a:extLst>
          </p:cNvPr>
          <p:cNvGrpSpPr>
            <a:grpSpLocks/>
          </p:cNvGrpSpPr>
          <p:nvPr/>
        </p:nvGrpSpPr>
        <p:grpSpPr bwMode="auto">
          <a:xfrm rot="10800000">
            <a:off x="7391400" y="609601"/>
            <a:ext cx="2528888" cy="1084263"/>
            <a:chOff x="0" y="3637"/>
            <a:chExt cx="1593" cy="683"/>
          </a:xfrm>
        </p:grpSpPr>
        <p:pic>
          <p:nvPicPr>
            <p:cNvPr id="23557" name="Picture 5" descr="frame5">
              <a:extLst>
                <a:ext uri="{FF2B5EF4-FFF2-40B4-BE49-F238E27FC236}">
                  <a16:creationId xmlns:a16="http://schemas.microsoft.com/office/drawing/2014/main" id="{BE8934DD-7770-4525-ADFD-B4345E149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7"/>
              <a:ext cx="926"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frame5">
              <a:extLst>
                <a:ext uri="{FF2B5EF4-FFF2-40B4-BE49-F238E27FC236}">
                  <a16:creationId xmlns:a16="http://schemas.microsoft.com/office/drawing/2014/main" id="{D4B29FBB-613B-47C2-A200-41164F314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65" y="3637"/>
              <a:ext cx="928"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a:extLst>
              <a:ext uri="{FF2B5EF4-FFF2-40B4-BE49-F238E27FC236}">
                <a16:creationId xmlns:a16="http://schemas.microsoft.com/office/drawing/2014/main" id="{C4261B98-89C4-4C8E-A7F9-9652EBEE3F2F}"/>
              </a:ext>
            </a:extLst>
          </p:cNvPr>
          <p:cNvSpPr>
            <a:spLocks noGrp="1" noChangeArrowheads="1"/>
          </p:cNvSpPr>
          <p:nvPr>
            <p:ph type="title"/>
          </p:nvPr>
        </p:nvSpPr>
        <p:spPr/>
        <p:txBody>
          <a:bodyPr/>
          <a:lstStyle/>
          <a:p>
            <a:pPr eaLnBrk="1" hangingPunct="1"/>
            <a:r>
              <a:rPr lang="en-US" altLang="en-US" sz="3200" dirty="0">
                <a:solidFill>
                  <a:srgbClr val="FF0000"/>
                </a:solidFill>
              </a:rPr>
              <a:t>*</a:t>
            </a:r>
            <a:r>
              <a:rPr lang="en-US" altLang="en-US" sz="3200" dirty="0" err="1">
                <a:solidFill>
                  <a:srgbClr val="FF0000"/>
                </a:solidFill>
              </a:rPr>
              <a:t>Làm</a:t>
            </a:r>
            <a:r>
              <a:rPr lang="en-US" altLang="en-US" sz="3200" dirty="0">
                <a:solidFill>
                  <a:srgbClr val="FF0000"/>
                </a:solidFill>
              </a:rPr>
              <a:t> </a:t>
            </a:r>
            <a:r>
              <a:rPr lang="en-US" altLang="en-US" sz="3200" dirty="0" err="1">
                <a:solidFill>
                  <a:srgbClr val="FF0000"/>
                </a:solidFill>
              </a:rPr>
              <a:t>thế</a:t>
            </a:r>
            <a:r>
              <a:rPr lang="en-US" altLang="en-US" sz="3200" dirty="0">
                <a:solidFill>
                  <a:srgbClr val="FF0000"/>
                </a:solidFill>
              </a:rPr>
              <a:t> </a:t>
            </a:r>
            <a:r>
              <a:rPr lang="en-US" altLang="en-US" sz="3200" dirty="0" err="1">
                <a:solidFill>
                  <a:srgbClr val="FF0000"/>
                </a:solidFill>
              </a:rPr>
              <a:t>nào</a:t>
            </a:r>
            <a:r>
              <a:rPr lang="en-US" altLang="en-US" sz="3200" dirty="0">
                <a:solidFill>
                  <a:srgbClr val="FF0000"/>
                </a:solidFill>
              </a:rPr>
              <a:t> </a:t>
            </a:r>
            <a:r>
              <a:rPr lang="en-US" altLang="en-US" sz="3200" dirty="0" err="1">
                <a:solidFill>
                  <a:srgbClr val="FF0000"/>
                </a:solidFill>
              </a:rPr>
              <a:t>để</a:t>
            </a:r>
            <a:r>
              <a:rPr lang="en-US" altLang="en-US" sz="3200" dirty="0">
                <a:solidFill>
                  <a:srgbClr val="FF0000"/>
                </a:solidFill>
              </a:rPr>
              <a:t> </a:t>
            </a:r>
            <a:r>
              <a:rPr lang="en-US" altLang="en-US" sz="3200" dirty="0" err="1">
                <a:solidFill>
                  <a:srgbClr val="FF0000"/>
                </a:solidFill>
              </a:rPr>
              <a:t>cân</a:t>
            </a:r>
            <a:r>
              <a:rPr lang="en-US" altLang="en-US" sz="3200" dirty="0">
                <a:solidFill>
                  <a:srgbClr val="FF0000"/>
                </a:solidFill>
              </a:rPr>
              <a:t> </a:t>
            </a:r>
            <a:r>
              <a:rPr lang="en-US" altLang="en-US" sz="3200" dirty="0" err="1">
                <a:solidFill>
                  <a:srgbClr val="FF0000"/>
                </a:solidFill>
              </a:rPr>
              <a:t>đối</a:t>
            </a:r>
            <a:r>
              <a:rPr lang="en-US" altLang="en-US" sz="3200" dirty="0">
                <a:solidFill>
                  <a:srgbClr val="FF0000"/>
                </a:solidFill>
              </a:rPr>
              <a:t> </a:t>
            </a:r>
            <a:r>
              <a:rPr lang="en-US" altLang="en-US" sz="3200" dirty="0" err="1">
                <a:solidFill>
                  <a:srgbClr val="FF0000"/>
                </a:solidFill>
              </a:rPr>
              <a:t>thu,chi</a:t>
            </a:r>
            <a:r>
              <a:rPr lang="en-US" altLang="en-US" sz="3200" dirty="0">
                <a:solidFill>
                  <a:srgbClr val="FF0000"/>
                </a:solidFill>
              </a:rPr>
              <a:t> </a:t>
            </a:r>
            <a:r>
              <a:rPr lang="en-US" altLang="en-US" sz="3200" dirty="0" err="1">
                <a:solidFill>
                  <a:srgbClr val="FF0000"/>
                </a:solidFill>
              </a:rPr>
              <a:t>trong</a:t>
            </a:r>
            <a:r>
              <a:rPr lang="en-US" altLang="en-US" sz="3200" dirty="0">
                <a:solidFill>
                  <a:srgbClr val="FF0000"/>
                </a:solidFill>
              </a:rPr>
              <a:t> </a:t>
            </a:r>
            <a:r>
              <a:rPr lang="en-US" altLang="en-US" sz="3200" dirty="0" err="1">
                <a:solidFill>
                  <a:srgbClr val="FF0000"/>
                </a:solidFill>
              </a:rPr>
              <a:t>gia</a:t>
            </a:r>
            <a:r>
              <a:rPr lang="en-US" altLang="en-US" sz="3200" dirty="0">
                <a:solidFill>
                  <a:srgbClr val="FF0000"/>
                </a:solidFill>
              </a:rPr>
              <a:t> </a:t>
            </a:r>
            <a:r>
              <a:rPr lang="en-US" altLang="en-US" sz="3200" dirty="0" err="1">
                <a:solidFill>
                  <a:srgbClr val="FF0000"/>
                </a:solidFill>
              </a:rPr>
              <a:t>đình</a:t>
            </a:r>
            <a:r>
              <a:rPr lang="en-US" altLang="en-US" sz="3200" dirty="0">
                <a:solidFill>
                  <a:srgbClr val="FF0000"/>
                </a:solidFill>
              </a:rPr>
              <a:t>?</a:t>
            </a:r>
          </a:p>
        </p:txBody>
      </p:sp>
      <p:sp>
        <p:nvSpPr>
          <p:cNvPr id="24579" name="Rectangle 3">
            <a:extLst>
              <a:ext uri="{FF2B5EF4-FFF2-40B4-BE49-F238E27FC236}">
                <a16:creationId xmlns:a16="http://schemas.microsoft.com/office/drawing/2014/main" id="{7F55C902-823C-4FA0-BE1C-8FD8F03F4C0D}"/>
              </a:ext>
            </a:extLst>
          </p:cNvPr>
          <p:cNvSpPr>
            <a:spLocks noGrp="1" noChangeArrowheads="1"/>
          </p:cNvSpPr>
          <p:nvPr>
            <p:ph idx="1"/>
          </p:nvPr>
        </p:nvSpPr>
        <p:spPr/>
        <p:txBody>
          <a:bodyPr/>
          <a:lstStyle/>
          <a:p>
            <a:pPr eaLnBrk="1" hangingPunct="1"/>
            <a:r>
              <a:rPr lang="en-US" altLang="en-US"/>
              <a:t>Để cân đối thu,chi trong gia đình ta cần phải làm gì?</a:t>
            </a:r>
          </a:p>
          <a:p>
            <a:pPr eaLnBrk="1" hangingPunct="1"/>
            <a:r>
              <a:rPr lang="en-US" altLang="en-US"/>
              <a:t>-Cân nhắc kỹ trước khi quyết định chi tiêu.</a:t>
            </a:r>
          </a:p>
          <a:p>
            <a:pPr eaLnBrk="1" hangingPunct="1"/>
            <a:r>
              <a:rPr lang="en-US" altLang="en-US"/>
              <a:t>-Chi tiêu khi thật sự cần thiết.</a:t>
            </a:r>
          </a:p>
          <a:p>
            <a:pPr eaLnBrk="1" hangingPunct="1"/>
            <a:r>
              <a:rPr lang="en-US" altLang="en-US"/>
              <a:t>-Chi tiêu phải phù hợp với khả năng thu nhập.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over">
            <a:extLst>
              <a:ext uri="{FF2B5EF4-FFF2-40B4-BE49-F238E27FC236}">
                <a16:creationId xmlns:a16="http://schemas.microsoft.com/office/drawing/2014/main" id="{105C7BE0-EDF0-4E1C-9353-4BD8762A5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91001"/>
            <a:ext cx="25146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3" descr="Cover">
            <a:extLst>
              <a:ext uri="{FF2B5EF4-FFF2-40B4-BE49-F238E27FC236}">
                <a16:creationId xmlns:a16="http://schemas.microsoft.com/office/drawing/2014/main" id="{C40CA715-4D6F-41A9-8837-2DF3D28F0D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3733800"/>
            <a:ext cx="217646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4" descr="Cover">
            <a:extLst>
              <a:ext uri="{FF2B5EF4-FFF2-40B4-BE49-F238E27FC236}">
                <a16:creationId xmlns:a16="http://schemas.microsoft.com/office/drawing/2014/main" id="{D43C6F02-EB91-4994-B35C-C4038E34E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352801"/>
            <a:ext cx="16002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5" descr="Cover">
            <a:extLst>
              <a:ext uri="{FF2B5EF4-FFF2-40B4-BE49-F238E27FC236}">
                <a16:creationId xmlns:a16="http://schemas.microsoft.com/office/drawing/2014/main" id="{5F3A8567-7524-4BCE-A930-263D6075C8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2101" y="2197101"/>
            <a:ext cx="22129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6" descr="Cover">
            <a:extLst>
              <a:ext uri="{FF2B5EF4-FFF2-40B4-BE49-F238E27FC236}">
                <a16:creationId xmlns:a16="http://schemas.microsoft.com/office/drawing/2014/main" id="{A7CACFA3-9EFA-4D5F-9E8C-58CF472E8C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1219201"/>
            <a:ext cx="17605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7" descr="Cover">
            <a:extLst>
              <a:ext uri="{FF2B5EF4-FFF2-40B4-BE49-F238E27FC236}">
                <a16:creationId xmlns:a16="http://schemas.microsoft.com/office/drawing/2014/main" id="{3E1A1EFE-EFBE-4751-AE7D-95CD55815E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1981200"/>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2" name="Picture 8" descr="Cover">
            <a:extLst>
              <a:ext uri="{FF2B5EF4-FFF2-40B4-BE49-F238E27FC236}">
                <a16:creationId xmlns:a16="http://schemas.microsoft.com/office/drawing/2014/main" id="{DF8A81A3-DEA5-43A4-A62E-EC7B1A2D3F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3200401"/>
            <a:ext cx="2236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3" name="Picture 9" descr="Cover">
            <a:extLst>
              <a:ext uri="{FF2B5EF4-FFF2-40B4-BE49-F238E27FC236}">
                <a16:creationId xmlns:a16="http://schemas.microsoft.com/office/drawing/2014/main" id="{07AD46BE-66C7-4067-92F5-3A5E4BE39E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9600" y="2209800"/>
            <a:ext cx="24384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4" name="Picture 10" descr="Cover">
            <a:extLst>
              <a:ext uri="{FF2B5EF4-FFF2-40B4-BE49-F238E27FC236}">
                <a16:creationId xmlns:a16="http://schemas.microsoft.com/office/drawing/2014/main" id="{A81B28EC-C60E-4063-8BA3-0A5D52CDE7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3124201"/>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5" name="Picture 11" descr="Cover">
            <a:extLst>
              <a:ext uri="{FF2B5EF4-FFF2-40B4-BE49-F238E27FC236}">
                <a16:creationId xmlns:a16="http://schemas.microsoft.com/office/drawing/2014/main" id="{9069F912-2754-4610-BAC7-DDC38FB26D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3048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Rectangle 12">
            <a:extLst>
              <a:ext uri="{FF2B5EF4-FFF2-40B4-BE49-F238E27FC236}">
                <a16:creationId xmlns:a16="http://schemas.microsoft.com/office/drawing/2014/main" id="{3C8BD8BF-5077-4D6A-87AF-5E7E1CA2725C}"/>
              </a:ext>
            </a:extLst>
          </p:cNvPr>
          <p:cNvSpPr>
            <a:spLocks noChangeArrowheads="1"/>
          </p:cNvSpPr>
          <p:nvPr/>
        </p:nvSpPr>
        <p:spPr bwMode="auto">
          <a:xfrm>
            <a:off x="1524000" y="0"/>
            <a:ext cx="9144000" cy="68580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3366"/>
              </a:solidFill>
              <a:effectLst/>
              <a:uLnTx/>
              <a:uFillTx/>
              <a:latin typeface="Arial" panose="020B0604020202020204" pitchFamily="34" charset="0"/>
              <a:ea typeface="+mn-ea"/>
              <a:cs typeface="+mn-cs"/>
            </a:endParaRPr>
          </a:p>
        </p:txBody>
      </p:sp>
      <p:sp>
        <p:nvSpPr>
          <p:cNvPr id="10253" name="Rectangle 13">
            <a:extLst>
              <a:ext uri="{FF2B5EF4-FFF2-40B4-BE49-F238E27FC236}">
                <a16:creationId xmlns:a16="http://schemas.microsoft.com/office/drawing/2014/main" id="{7AE2E711-CC15-44BE-AD1E-5B202AABB9B8}"/>
              </a:ext>
            </a:extLst>
          </p:cNvPr>
          <p:cNvSpPr>
            <a:spLocks noChangeArrowheads="1"/>
          </p:cNvSpPr>
          <p:nvPr/>
        </p:nvSpPr>
        <p:spPr bwMode="auto">
          <a:xfrm>
            <a:off x="4953000" y="0"/>
            <a:ext cx="2971800" cy="1054100"/>
          </a:xfrm>
          <a:prstGeom prst="rect">
            <a:avLst/>
          </a:prstGeom>
          <a:noFill/>
          <a:ln w="38100" cmpd="dbl">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800" b="1" i="0" u="none" strike="noStrike" kern="1200" cap="none" spc="0" normalizeH="0" baseline="0" noProof="0" dirty="0">
                <a:ln>
                  <a:noFill/>
                </a:ln>
                <a:solidFill>
                  <a:srgbClr val="FF0066"/>
                </a:solidFill>
                <a:effectLst/>
                <a:uLnTx/>
                <a:uFillTx/>
                <a:latin typeface="Arial" panose="020B0604020202020204" pitchFamily="34" charset="0"/>
                <a:ea typeface="Batang" panose="02030600000101010101" pitchFamily="18" charset="-127"/>
                <a:cs typeface="Times New Roman" panose="02020603050405020304" pitchFamily="18" charset="0"/>
              </a:rPr>
              <a:t>BẢN ĐỒ TƯ DUY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400" b="1" i="0" u="none" strike="noStrike" kern="1200" cap="none" spc="0" normalizeH="0" baseline="0" noProof="0" dirty="0" err="1">
                <a:ln>
                  <a:noFill/>
                </a:ln>
                <a:solidFill>
                  <a:srgbClr val="3333FF"/>
                </a:solidFill>
                <a:effectLst/>
                <a:uLnTx/>
                <a:uFillTx/>
                <a:latin typeface="Arial" panose="020B0604020202020204" pitchFamily="34" charset="0"/>
                <a:ea typeface="Batang" panose="02030600000101010101" pitchFamily="18" charset="-127"/>
                <a:cs typeface="Times New Roman" panose="02020603050405020304" pitchFamily="18" charset="0"/>
              </a:rPr>
              <a:t>Tiết</a:t>
            </a:r>
            <a:r>
              <a:rPr kumimoji="0" lang="en-US" altLang="ko-KR" sz="1400" b="1" i="0" u="none" strike="noStrike" kern="1200" cap="none" spc="0" normalizeH="0" baseline="0" noProof="0" dirty="0">
                <a:ln>
                  <a:noFill/>
                </a:ln>
                <a:solidFill>
                  <a:srgbClr val="3333FF"/>
                </a:solidFill>
                <a:effectLst/>
                <a:uLnTx/>
                <a:uFillTx/>
                <a:latin typeface="Arial" panose="020B0604020202020204" pitchFamily="34" charset="0"/>
                <a:ea typeface="Batang" panose="02030600000101010101" pitchFamily="18" charset="-127"/>
                <a:cs typeface="Times New Roman" panose="02020603050405020304" pitchFamily="18" charset="0"/>
              </a:rPr>
              <a:t> 61 – CÔNG NGHỆ 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200" b="1" i="0" u="sng" strike="noStrike" kern="1200" cap="none" spc="0" normalizeH="0" baseline="0" noProof="0" dirty="0" err="1">
                <a:ln>
                  <a:noFill/>
                </a:ln>
                <a:solidFill>
                  <a:srgbClr val="3333FF"/>
                </a:solidFill>
                <a:effectLst/>
                <a:uLnTx/>
                <a:uFillTx/>
                <a:latin typeface="Arial" panose="020B0604020202020204" pitchFamily="34" charset="0"/>
                <a:ea typeface="Batang" panose="02030600000101010101" pitchFamily="18" charset="-127"/>
                <a:cs typeface="Times New Roman" panose="02020603050405020304" pitchFamily="18" charset="0"/>
              </a:rPr>
              <a:t>Bài</a:t>
            </a:r>
            <a:r>
              <a:rPr kumimoji="0" lang="en-US" altLang="ko-KR" sz="1200" b="1" i="0" u="sng" strike="noStrike" kern="1200" cap="none" spc="0" normalizeH="0" baseline="0" noProof="0" dirty="0">
                <a:ln>
                  <a:noFill/>
                </a:ln>
                <a:solidFill>
                  <a:srgbClr val="3333FF"/>
                </a:solidFill>
                <a:effectLst/>
                <a:uLnTx/>
                <a:uFillTx/>
                <a:latin typeface="Arial" panose="020B0604020202020204" pitchFamily="34" charset="0"/>
                <a:ea typeface="Batang" panose="02030600000101010101" pitchFamily="18" charset="-127"/>
                <a:cs typeface="Times New Roman" panose="02020603050405020304" pitchFamily="18" charset="0"/>
              </a:rPr>
              <a:t> 25</a:t>
            </a:r>
            <a:r>
              <a:rPr kumimoji="0" lang="en-US" altLang="ko-KR" sz="1200" b="1" i="0" u="none" strike="noStrike" kern="1200" cap="none" spc="0" normalizeH="0" baseline="0" noProof="0" dirty="0">
                <a:ln>
                  <a:noFill/>
                </a:ln>
                <a:solidFill>
                  <a:srgbClr val="3333FF"/>
                </a:solidFill>
                <a:effectLst/>
                <a:uLnTx/>
                <a:uFillTx/>
                <a:latin typeface="Arial" panose="020B0604020202020204" pitchFamily="34" charset="0"/>
                <a:ea typeface="Batang" panose="02030600000101010101" pitchFamily="18" charset="-127"/>
                <a:cs typeface="Times New Roman" panose="02020603050405020304" pitchFamily="18" charset="0"/>
              </a:rPr>
              <a:t>: CHI TIÊU TRONG GIA ĐÌNH</a:t>
            </a:r>
            <a:endParaRPr kumimoji="0" lang="en-US" altLang="ko-KR" sz="1200" b="1" i="0" u="none" strike="noStrike" kern="1200" cap="none" spc="0" normalizeH="0" baseline="0" noProof="0" dirty="0">
              <a:ln>
                <a:noFill/>
              </a:ln>
              <a:solidFill>
                <a:srgbClr val="3333FF"/>
              </a:solidFill>
              <a:effectLst/>
              <a:uLnTx/>
              <a:uFillTx/>
              <a:latin typeface="Arial" panose="020B0604020202020204" pitchFamily="34" charset="0"/>
              <a:ea typeface="Batang" panose="02030600000101010101" pitchFamily="18" charset="-127"/>
              <a:cs typeface="Angsana New" panose="02020603050405020304" pitchFamily="18" charset="-34"/>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200" b="1" i="0" u="none" strike="noStrike" kern="1200" cap="none" spc="0" normalizeH="0" baseline="0" noProof="0" dirty="0">
                <a:ln>
                  <a:noFill/>
                </a:ln>
                <a:solidFill>
                  <a:srgbClr val="000080"/>
                </a:solidFill>
                <a:effectLst/>
                <a:uLnTx/>
                <a:uFillTx/>
                <a:latin typeface="Arial" panose="020B0604020202020204" pitchFamily="34" charset="0"/>
                <a:ea typeface="Batang" panose="02030600000101010101" pitchFamily="18" charset="-127"/>
                <a:cs typeface="Angsana New" panose="02020603050405020304" pitchFamily="18" charset="-34"/>
              </a:rPr>
              <a:t>(</a:t>
            </a:r>
            <a:r>
              <a:rPr kumimoji="0" lang="en-US" altLang="ko-KR" sz="1200" b="1" i="0" u="none" strike="noStrike" kern="1200" cap="none" spc="0" normalizeH="0" baseline="0" noProof="0" dirty="0" err="1">
                <a:ln>
                  <a:noFill/>
                </a:ln>
                <a:solidFill>
                  <a:srgbClr val="000080"/>
                </a:solidFill>
                <a:effectLst/>
                <a:uLnTx/>
                <a:uFillTx/>
                <a:latin typeface="Arial" panose="020B0604020202020204" pitchFamily="34" charset="0"/>
                <a:ea typeface="Batang" panose="02030600000101010101" pitchFamily="18" charset="-127"/>
                <a:cs typeface="Angsana New" panose="02020603050405020304" pitchFamily="18" charset="-34"/>
              </a:rPr>
              <a:t>Tiết</a:t>
            </a:r>
            <a:r>
              <a:rPr kumimoji="0" lang="en-US" altLang="ko-KR" sz="1200" b="1" i="0" u="none" strike="noStrike" kern="1200" cap="none" spc="0" normalizeH="0" baseline="0" noProof="0" dirty="0">
                <a:ln>
                  <a:noFill/>
                </a:ln>
                <a:solidFill>
                  <a:srgbClr val="000080"/>
                </a:solidFill>
                <a:effectLst/>
                <a:uLnTx/>
                <a:uFillTx/>
                <a:latin typeface="Arial" panose="020B0604020202020204" pitchFamily="34" charset="0"/>
                <a:ea typeface="Batang" panose="02030600000101010101" pitchFamily="18" charset="-127"/>
                <a:cs typeface="Angsana New" panose="02020603050405020304" pitchFamily="18" charset="-34"/>
              </a:rPr>
              <a:t> 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200" b="1" i="0" u="none" strike="noStrike" kern="1200" cap="none" spc="0" normalizeH="0" baseline="0" noProof="0" dirty="0">
                <a:ln>
                  <a:noFill/>
                </a:ln>
                <a:solidFill>
                  <a:srgbClr val="000080"/>
                </a:solidFill>
                <a:effectLst/>
                <a:uLnTx/>
                <a:uFillTx/>
                <a:latin typeface="Arial" panose="020B0604020202020204" pitchFamily="34" charset="0"/>
                <a:ea typeface="Batang" panose="02030600000101010101" pitchFamily="18" charset="-127"/>
                <a:cs typeface="Angsana New" panose="02020603050405020304" pitchFamily="18" charset="-34"/>
              </a:rPr>
              <a:t>-----o0o-----</a:t>
            </a:r>
            <a:endParaRPr kumimoji="0" lang="en-US" altLang="ko-KR" sz="1200" b="1" i="0" u="none" strike="noStrike" kern="1200" cap="none" spc="0" normalizeH="0" baseline="0" noProof="0" dirty="0">
              <a:ln>
                <a:noFill/>
              </a:ln>
              <a:solidFill>
                <a:srgbClr val="000080"/>
              </a:solidFill>
              <a:effectLst/>
              <a:uLnTx/>
              <a:uFillTx/>
              <a:latin typeface="Angsana New" panose="02020603050405020304" pitchFamily="18" charset="-34"/>
              <a:ea typeface="Batang" panose="02030600000101010101" pitchFamily="18" charset="-127"/>
              <a:cs typeface="Angsana New" panose="02020603050405020304" pitchFamily="18" charset="-34"/>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3366"/>
              </a:solidFill>
              <a:effectLst/>
              <a:uLnTx/>
              <a:uFillTx/>
              <a:latin typeface="Arial" panose="020B0604020202020204" pitchFamily="34" charset="0"/>
              <a:ea typeface="+mn-ea"/>
              <a:cs typeface="+mn-cs"/>
            </a:endParaRPr>
          </a:p>
        </p:txBody>
      </p:sp>
      <p:cxnSp>
        <p:nvCxnSpPr>
          <p:cNvPr id="3" name="Connector: Elbow 2">
            <a:extLst>
              <a:ext uri="{FF2B5EF4-FFF2-40B4-BE49-F238E27FC236}">
                <a16:creationId xmlns:a16="http://schemas.microsoft.com/office/drawing/2014/main" id="{2A8328E6-403A-44D0-A542-69BFB3FD3B77}"/>
              </a:ext>
            </a:extLst>
          </p:cNvPr>
          <p:cNvCxnSpPr/>
          <p:nvPr/>
        </p:nvCxnSpPr>
        <p:spPr bwMode="auto">
          <a:xfrm rot="16200000" flipH="1">
            <a:off x="7317583" y="3956845"/>
            <a:ext cx="1622425" cy="1169988"/>
          </a:xfrm>
          <a:prstGeom prst="bentConnector3">
            <a:avLst/>
          </a:prstGeom>
          <a:solidFill>
            <a:schemeClr val="accent1"/>
          </a:solidFill>
          <a:ln w="9525" cap="flat" cmpd="sng" algn="ctr">
            <a:solidFill>
              <a:schemeClr val="tx1"/>
            </a:solidFill>
            <a:prstDash val="solid"/>
            <a:round/>
            <a:headEnd type="none" w="med" len="med"/>
            <a:tailEnd type="triangle"/>
          </a:ln>
          <a:effectLst/>
        </p:spPr>
      </p:cxnSp>
      <p:sp>
        <p:nvSpPr>
          <p:cNvPr id="7" name="TextBox 6">
            <a:extLst>
              <a:ext uri="{FF2B5EF4-FFF2-40B4-BE49-F238E27FC236}">
                <a16:creationId xmlns:a16="http://schemas.microsoft.com/office/drawing/2014/main" id="{778EAC69-5675-4E87-9577-BF6A63FC6ACA}"/>
              </a:ext>
            </a:extLst>
          </p:cNvPr>
          <p:cNvSpPr txBox="1"/>
          <p:nvPr/>
        </p:nvSpPr>
        <p:spPr>
          <a:xfrm>
            <a:off x="8193086" y="5398910"/>
            <a:ext cx="1484314" cy="646331"/>
          </a:xfrm>
          <a:prstGeom prst="rect">
            <a:avLst/>
          </a:prstGeom>
          <a:noFill/>
        </p:spPr>
        <p:txBody>
          <a:bodyPr wrap="square" rtlCol="0">
            <a:spAutoFit/>
          </a:bodyPr>
          <a:lstStyle/>
          <a:p>
            <a:r>
              <a:rPr lang="en-US" dirty="0" err="1"/>
              <a:t>Cân</a:t>
            </a:r>
            <a:r>
              <a:rPr lang="en-US" dirty="0"/>
              <a:t> </a:t>
            </a:r>
            <a:r>
              <a:rPr lang="en-US" dirty="0" err="1"/>
              <a:t>đối</a:t>
            </a:r>
            <a:r>
              <a:rPr lang="en-US" dirty="0"/>
              <a:t> </a:t>
            </a:r>
            <a:r>
              <a:rPr lang="en-US" dirty="0" err="1"/>
              <a:t>thu</a:t>
            </a:r>
            <a:r>
              <a:rPr lang="en-US" dirty="0"/>
              <a:t> chi</a:t>
            </a:r>
          </a:p>
        </p:txBody>
      </p:sp>
      <p:cxnSp>
        <p:nvCxnSpPr>
          <p:cNvPr id="10" name="Straight Arrow Connector 9">
            <a:extLst>
              <a:ext uri="{FF2B5EF4-FFF2-40B4-BE49-F238E27FC236}">
                <a16:creationId xmlns:a16="http://schemas.microsoft.com/office/drawing/2014/main" id="{24E7A8AB-9F77-4D4C-BD41-46D503906476}"/>
              </a:ext>
            </a:extLst>
          </p:cNvPr>
          <p:cNvCxnSpPr/>
          <p:nvPr/>
        </p:nvCxnSpPr>
        <p:spPr bwMode="auto">
          <a:xfrm flipH="1">
            <a:off x="6629400" y="5353052"/>
            <a:ext cx="1905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7F169ADC-FF5B-4096-A896-3EEBA8949601}"/>
              </a:ext>
            </a:extLst>
          </p:cNvPr>
          <p:cNvSpPr txBox="1"/>
          <p:nvPr/>
        </p:nvSpPr>
        <p:spPr>
          <a:xfrm>
            <a:off x="5448300" y="5076825"/>
            <a:ext cx="1104901" cy="369332"/>
          </a:xfrm>
          <a:prstGeom prst="rect">
            <a:avLst/>
          </a:prstGeom>
          <a:noFill/>
        </p:spPr>
        <p:txBody>
          <a:bodyPr wrap="square" rtlCol="0">
            <a:spAutoFit/>
          </a:bodyPr>
          <a:lstStyle/>
          <a:p>
            <a:r>
              <a:rPr lang="en-US" dirty="0" err="1"/>
              <a:t>Tích</a:t>
            </a:r>
            <a:r>
              <a:rPr lang="en-US" dirty="0"/>
              <a:t> </a:t>
            </a:r>
            <a:r>
              <a:rPr lang="en-US" dirty="0" err="1"/>
              <a:t>lũy</a:t>
            </a:r>
            <a:endParaRPr lang="en-US" dirty="0"/>
          </a:p>
        </p:txBody>
      </p:sp>
    </p:spTree>
    <p:custDataLst>
      <p:tags r:id="rId1"/>
    </p:custDataLst>
    <p:extLst>
      <p:ext uri="{BB962C8B-B14F-4D97-AF65-F5344CB8AC3E}">
        <p14:creationId xmlns:p14="http://schemas.microsoft.com/office/powerpoint/2010/main" val="2200409165"/>
      </p:ext>
    </p:extLst>
  </p:cSld>
  <p:clrMapOvr>
    <a:masterClrMapping/>
  </p:clrMapOvr>
  <mc:AlternateContent xmlns:mc="http://schemas.openxmlformats.org/markup-compatibility/2006">
    <mc:Choice xmlns:p14="http://schemas.microsoft.com/office/powerpoint/2010/main" Requires="p14">
      <p:transition spd="slow" p14:dur="2000" advTm="75213"/>
    </mc:Choice>
    <mc:Fallback>
      <p:transition spd="slow" advTm="7521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3195"/>
                                        </p:tgtEl>
                                        <p:attrNameLst>
                                          <p:attrName>style.visibility</p:attrName>
                                        </p:attrNameLst>
                                      </p:cBhvr>
                                      <p:to>
                                        <p:strVal val="visible"/>
                                      </p:to>
                                    </p:set>
                                    <p:animEffect transition="in" filter="box(out)">
                                      <p:cBhvr>
                                        <p:cTn id="7" dur="500"/>
                                        <p:tgtEl>
                                          <p:spTgt spid="93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3194"/>
                                        </p:tgtEl>
                                        <p:attrNameLst>
                                          <p:attrName>style.visibility</p:attrName>
                                        </p:attrNameLst>
                                      </p:cBhvr>
                                      <p:to>
                                        <p:strVal val="visible"/>
                                      </p:to>
                                    </p:set>
                                    <p:animEffect transition="in" filter="wipe(left)">
                                      <p:cBhvr>
                                        <p:cTn id="12" dur="500"/>
                                        <p:tgtEl>
                                          <p:spTgt spid="931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3193"/>
                                        </p:tgtEl>
                                        <p:attrNameLst>
                                          <p:attrName>style.visibility</p:attrName>
                                        </p:attrNameLst>
                                      </p:cBhvr>
                                      <p:to>
                                        <p:strVal val="visible"/>
                                      </p:to>
                                    </p:set>
                                    <p:animEffect transition="in" filter="wipe(left)">
                                      <p:cBhvr>
                                        <p:cTn id="17" dur="500"/>
                                        <p:tgtEl>
                                          <p:spTgt spid="931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93192"/>
                                        </p:tgtEl>
                                        <p:attrNameLst>
                                          <p:attrName>style.visibility</p:attrName>
                                        </p:attrNameLst>
                                      </p:cBhvr>
                                      <p:to>
                                        <p:strVal val="visible"/>
                                      </p:to>
                                    </p:set>
                                    <p:animEffect transition="in" filter="wipe(right)">
                                      <p:cBhvr>
                                        <p:cTn id="22" dur="500"/>
                                        <p:tgtEl>
                                          <p:spTgt spid="931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93191"/>
                                        </p:tgtEl>
                                        <p:attrNameLst>
                                          <p:attrName>style.visibility</p:attrName>
                                        </p:attrNameLst>
                                      </p:cBhvr>
                                      <p:to>
                                        <p:strVal val="visible"/>
                                      </p:to>
                                    </p:set>
                                    <p:animEffect transition="in" filter="wipe(right)">
                                      <p:cBhvr>
                                        <p:cTn id="27" dur="500"/>
                                        <p:tgtEl>
                                          <p:spTgt spid="9319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93190"/>
                                        </p:tgtEl>
                                        <p:attrNameLst>
                                          <p:attrName>style.visibility</p:attrName>
                                        </p:attrNameLst>
                                      </p:cBhvr>
                                      <p:to>
                                        <p:strVal val="visible"/>
                                      </p:to>
                                    </p:set>
                                    <p:animEffect transition="in" filter="wipe(right)">
                                      <p:cBhvr>
                                        <p:cTn id="32" dur="500"/>
                                        <p:tgtEl>
                                          <p:spTgt spid="931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93189"/>
                                        </p:tgtEl>
                                        <p:attrNameLst>
                                          <p:attrName>style.visibility</p:attrName>
                                        </p:attrNameLst>
                                      </p:cBhvr>
                                      <p:to>
                                        <p:strVal val="visible"/>
                                      </p:to>
                                    </p:set>
                                    <p:animEffect transition="in" filter="wipe(right)">
                                      <p:cBhvr>
                                        <p:cTn id="37" dur="500"/>
                                        <p:tgtEl>
                                          <p:spTgt spid="931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93188"/>
                                        </p:tgtEl>
                                        <p:attrNameLst>
                                          <p:attrName>style.visibility</p:attrName>
                                        </p:attrNameLst>
                                      </p:cBhvr>
                                      <p:to>
                                        <p:strVal val="visible"/>
                                      </p:to>
                                    </p:set>
                                    <p:animEffect transition="in" filter="wipe(right)">
                                      <p:cBhvr>
                                        <p:cTn id="42" dur="500"/>
                                        <p:tgtEl>
                                          <p:spTgt spid="9318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93187"/>
                                        </p:tgtEl>
                                        <p:attrNameLst>
                                          <p:attrName>style.visibility</p:attrName>
                                        </p:attrNameLst>
                                      </p:cBhvr>
                                      <p:to>
                                        <p:strVal val="visible"/>
                                      </p:to>
                                    </p:set>
                                    <p:animEffect transition="in" filter="wipe(right)">
                                      <p:cBhvr>
                                        <p:cTn id="47" dur="500"/>
                                        <p:tgtEl>
                                          <p:spTgt spid="9318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93186"/>
                                        </p:tgtEl>
                                        <p:attrNameLst>
                                          <p:attrName>style.visibility</p:attrName>
                                        </p:attrNameLst>
                                      </p:cBhvr>
                                      <p:to>
                                        <p:strVal val="visible"/>
                                      </p:to>
                                    </p:set>
                                    <p:animEffect transition="in" filter="wipe(right)">
                                      <p:cBhvr>
                                        <p:cTn id="52" dur="500"/>
                                        <p:tgtEl>
                                          <p:spTgt spid="9318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2ADAA267-10C3-4240-9F44-FB5E7CEDA605}"/>
              </a:ext>
            </a:extLst>
          </p:cNvPr>
          <p:cNvSpPr>
            <a:spLocks noGrp="1" noChangeArrowheads="1"/>
          </p:cNvSpPr>
          <p:nvPr>
            <p:ph idx="1"/>
          </p:nvPr>
        </p:nvSpPr>
        <p:spPr/>
        <p:txBody>
          <a:bodyPr/>
          <a:lstStyle/>
          <a:p>
            <a:r>
              <a:rPr lang="en-US" altLang="en-US" dirty="0"/>
              <a:t>Quan </a:t>
            </a:r>
            <a:r>
              <a:rPr lang="en-US" altLang="en-US" dirty="0" err="1"/>
              <a:t>sát</a:t>
            </a:r>
            <a:r>
              <a:rPr lang="en-US" altLang="en-US" dirty="0"/>
              <a:t> </a:t>
            </a:r>
            <a:r>
              <a:rPr lang="en-US" altLang="en-US" dirty="0" err="1"/>
              <a:t>các</a:t>
            </a:r>
            <a:r>
              <a:rPr lang="en-US" altLang="en-US" dirty="0"/>
              <a:t> </a:t>
            </a:r>
            <a:r>
              <a:rPr lang="en-US" altLang="en-US" dirty="0" err="1"/>
              <a:t>hình</a:t>
            </a:r>
            <a:r>
              <a:rPr lang="en-US" altLang="en-US" dirty="0"/>
              <a:t> </a:t>
            </a:r>
            <a:r>
              <a:rPr lang="en-US" altLang="en-US" dirty="0" err="1"/>
              <a:t>ảnh</a:t>
            </a:r>
            <a:r>
              <a:rPr lang="en-US" altLang="en-US" dirty="0"/>
              <a:t> </a:t>
            </a:r>
            <a:r>
              <a:rPr lang="en-US" altLang="en-US" dirty="0" err="1"/>
              <a:t>sau</a:t>
            </a:r>
            <a:r>
              <a:rPr lang="en-US" altLang="en-US" dirty="0"/>
              <a:t> </a:t>
            </a:r>
            <a:r>
              <a:rPr lang="en-US" altLang="en-US" dirty="0" err="1"/>
              <a:t>đây</a:t>
            </a:r>
            <a:endParaRPr lang="en-US" altLang="en-US" dirty="0"/>
          </a:p>
        </p:txBody>
      </p:sp>
      <p:pic>
        <p:nvPicPr>
          <p:cNvPr id="22532" name="Picture 4" descr="0-abuacomgiadinh">
            <a:extLst>
              <a:ext uri="{FF2B5EF4-FFF2-40B4-BE49-F238E27FC236}">
                <a16:creationId xmlns:a16="http://schemas.microsoft.com/office/drawing/2014/main" id="{8B5E6404-10B3-4B75-832C-280102A31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0"/>
            <a:ext cx="3276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descr="hoc sinh o nong thon">
            <a:extLst>
              <a:ext uri="{FF2B5EF4-FFF2-40B4-BE49-F238E27FC236}">
                <a16:creationId xmlns:a16="http://schemas.microsoft.com/office/drawing/2014/main" id="{3E712A43-F05E-4E50-A094-3E261000F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194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C1B9680-79E9-4371-969F-EA1BA63E2642}"/>
              </a:ext>
            </a:extLst>
          </p:cNvPr>
          <p:cNvSpPr txBox="1"/>
          <p:nvPr/>
        </p:nvSpPr>
        <p:spPr>
          <a:xfrm>
            <a:off x="685800" y="278296"/>
            <a:ext cx="7275443" cy="1446550"/>
          </a:xfrm>
          <a:prstGeom prst="rect">
            <a:avLst/>
          </a:prstGeom>
          <a:noFill/>
        </p:spPr>
        <p:txBody>
          <a:bodyPr wrap="square" rtlCol="0">
            <a:spAutoFit/>
          </a:bodyPr>
          <a:lstStyle/>
          <a:p>
            <a:r>
              <a:rPr lang="en-US" altLang="en-US" sz="4400">
                <a:solidFill>
                  <a:srgbClr val="FF0000"/>
                </a:solidFill>
                <a:latin typeface="Calibri Light" panose="020F0302020204030204"/>
                <a:ea typeface="+mj-ea"/>
                <a:cs typeface="+mj-cs"/>
              </a:rPr>
              <a:t>I. Chi tiêu trong gia đình:</a:t>
            </a:r>
            <a:br>
              <a:rPr lang="en-US" altLang="en-US" sz="4400">
                <a:solidFill>
                  <a:srgbClr val="FF0000"/>
                </a:solidFill>
                <a:latin typeface="Calibri Light" panose="020F0302020204030204"/>
                <a:ea typeface="+mj-ea"/>
                <a:cs typeface="+mj-cs"/>
              </a:rPr>
            </a:br>
            <a:r>
              <a:rPr lang="en-US" altLang="en-US" sz="4400">
                <a:solidFill>
                  <a:srgbClr val="FF0000"/>
                </a:solidFill>
                <a:latin typeface="Calibri Light" panose="020F0302020204030204"/>
                <a:ea typeface="+mj-ea"/>
                <a:cs typeface="+mj-cs"/>
              </a:rPr>
              <a:t>      </a:t>
            </a:r>
            <a:r>
              <a:rPr lang="en-US" altLang="en-US" sz="4400">
                <a:solidFill>
                  <a:prstClr val="black"/>
                </a:solidFill>
                <a:latin typeface="Calibri Light" panose="020F0302020204030204"/>
                <a:ea typeface="+mj-ea"/>
                <a:cs typeface="+mj-cs"/>
              </a:rPr>
              <a:t>Chi tiêu trong gia đình là gì?</a:t>
            </a:r>
            <a:endParaRPr lang="en-US" dirty="0"/>
          </a:p>
        </p:txBody>
      </p:sp>
    </p:spTree>
    <p:extLst>
      <p:ext uri="{BB962C8B-B14F-4D97-AF65-F5344CB8AC3E}">
        <p14:creationId xmlns:p14="http://schemas.microsoft.com/office/powerpoint/2010/main" val="3976491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2532"/>
                                        </p:tgtEl>
                                        <p:attrNameLst>
                                          <p:attrName>style.visibility</p:attrName>
                                        </p:attrNameLst>
                                      </p:cBhvr>
                                      <p:to>
                                        <p:strVal val="visible"/>
                                      </p:to>
                                    </p:set>
                                    <p:animEffect transition="in" filter="diamond(in)">
                                      <p:cBhvr>
                                        <p:cTn id="13" dur="2000"/>
                                        <p:tgtEl>
                                          <p:spTgt spid="225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22533"/>
                                        </p:tgtEl>
                                        <p:attrNameLst>
                                          <p:attrName>style.visibility</p:attrName>
                                        </p:attrNameLst>
                                      </p:cBhvr>
                                      <p:to>
                                        <p:strVal val="visible"/>
                                      </p:to>
                                    </p:set>
                                    <p:animEffect transition="in" filter="diamond(in)">
                                      <p:cBhvr>
                                        <p:cTn id="18" dur="2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a16="http://schemas.microsoft.com/office/drawing/2014/main" id="{38D72210-6DF9-4CCD-8C06-5E91A5CFA3C1}"/>
              </a:ext>
            </a:extLst>
          </p:cNvPr>
          <p:cNvSpPr>
            <a:spLocks noGrp="1" noChangeArrowheads="1"/>
          </p:cNvSpPr>
          <p:nvPr>
            <p:ph type="title"/>
          </p:nvPr>
        </p:nvSpPr>
        <p:spPr>
          <a:xfrm>
            <a:off x="2133600" y="304800"/>
            <a:ext cx="8153400" cy="2438400"/>
          </a:xfrm>
        </p:spPr>
        <p:txBody>
          <a:bodyPr/>
          <a:lstStyle/>
          <a:p>
            <a:pPr marL="685800" indent="-685800"/>
            <a:r>
              <a:rPr lang="en-US" altLang="en-US" sz="4000">
                <a:solidFill>
                  <a:srgbClr val="CC0099"/>
                </a:solidFill>
              </a:rPr>
              <a:t>II.Các khoản chi tiêu trong gia đình.</a:t>
            </a:r>
            <a:br>
              <a:rPr lang="en-US" altLang="en-US" sz="4000">
                <a:solidFill>
                  <a:srgbClr val="CC0099"/>
                </a:solidFill>
              </a:rPr>
            </a:br>
            <a:r>
              <a:rPr lang="en-US" altLang="en-US" sz="4000">
                <a:solidFill>
                  <a:srgbClr val="CC0099"/>
                </a:solidFill>
              </a:rPr>
              <a:t>1. Chi cho nhu cầu vật chất </a:t>
            </a:r>
            <a:br>
              <a:rPr lang="en-US" altLang="en-US" sz="4000">
                <a:solidFill>
                  <a:srgbClr val="CC0099"/>
                </a:solidFill>
              </a:rPr>
            </a:br>
            <a:endParaRPr lang="en-US" altLang="en-US" sz="4000">
              <a:solidFill>
                <a:srgbClr val="CC0099"/>
              </a:solidFill>
            </a:endParaRPr>
          </a:p>
        </p:txBody>
      </p:sp>
      <p:pic>
        <p:nvPicPr>
          <p:cNvPr id="11266" name="Picture 2">
            <a:extLst>
              <a:ext uri="{FF2B5EF4-FFF2-40B4-BE49-F238E27FC236}">
                <a16:creationId xmlns:a16="http://schemas.microsoft.com/office/drawing/2014/main" id="{F5376BB6-43C5-40CC-A5E2-E0B00021C6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967130" y="2334627"/>
            <a:ext cx="2257740" cy="33333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Picture 5" descr="0-abuacomgiadinh">
            <a:extLst>
              <a:ext uri="{FF2B5EF4-FFF2-40B4-BE49-F238E27FC236}">
                <a16:creationId xmlns:a16="http://schemas.microsoft.com/office/drawing/2014/main" id="{186A790C-8BA5-4DDA-9CB9-179A4D2A4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29000"/>
            <a:ext cx="3276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43044" name="Picture 4" descr="chong%20nong[1]">
            <a:extLst>
              <a:ext uri="{FF2B5EF4-FFF2-40B4-BE49-F238E27FC236}">
                <a16:creationId xmlns:a16="http://schemas.microsoft.com/office/drawing/2014/main" id="{D0F702EE-B392-4DE8-95BA-D5B0E8B19E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057400"/>
            <a:ext cx="3200400"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7">
            <a:extLst>
              <a:ext uri="{FF2B5EF4-FFF2-40B4-BE49-F238E27FC236}">
                <a16:creationId xmlns:a16="http://schemas.microsoft.com/office/drawing/2014/main" id="{9307DA1B-17F3-4AF7-8CC7-302339762A21}"/>
              </a:ext>
            </a:extLst>
          </p:cNvPr>
          <p:cNvSpPr txBox="1">
            <a:spLocks noChangeArrowheads="1"/>
          </p:cNvSpPr>
          <p:nvPr/>
        </p:nvSpPr>
        <p:spPr bwMode="auto">
          <a:xfrm>
            <a:off x="2743200" y="6096001"/>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a:solidFill>
                  <a:srgbClr val="003366"/>
                </a:solidFill>
                <a:latin typeface="Arial" panose="020B0604020202020204" pitchFamily="34" charset="0"/>
              </a:rPr>
              <a:t>Ăn uống</a:t>
            </a:r>
          </a:p>
        </p:txBody>
      </p:sp>
      <p:sp>
        <p:nvSpPr>
          <p:cNvPr id="25608" name="Text Box 8">
            <a:extLst>
              <a:ext uri="{FF2B5EF4-FFF2-40B4-BE49-F238E27FC236}">
                <a16:creationId xmlns:a16="http://schemas.microsoft.com/office/drawing/2014/main" id="{6A63897C-BA8D-4E22-9A4F-3449032F9928}"/>
              </a:ext>
            </a:extLst>
          </p:cNvPr>
          <p:cNvSpPr txBox="1">
            <a:spLocks noChangeArrowheads="1"/>
          </p:cNvSpPr>
          <p:nvPr/>
        </p:nvSpPr>
        <p:spPr bwMode="auto">
          <a:xfrm>
            <a:off x="5943600" y="6248401"/>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a:solidFill>
                  <a:srgbClr val="003366"/>
                </a:solidFill>
                <a:latin typeface="Arial" panose="020B0604020202020204" pitchFamily="34" charset="0"/>
              </a:rPr>
              <a:t>May mặc</a:t>
            </a:r>
          </a:p>
        </p:txBody>
      </p:sp>
      <p:sp>
        <p:nvSpPr>
          <p:cNvPr id="25609" name="Text Box 9">
            <a:extLst>
              <a:ext uri="{FF2B5EF4-FFF2-40B4-BE49-F238E27FC236}">
                <a16:creationId xmlns:a16="http://schemas.microsoft.com/office/drawing/2014/main" id="{063C29BC-5FA6-4F49-B6BE-DC80D0C720CB}"/>
              </a:ext>
            </a:extLst>
          </p:cNvPr>
          <p:cNvSpPr txBox="1">
            <a:spLocks noChangeArrowheads="1"/>
          </p:cNvSpPr>
          <p:nvPr/>
        </p:nvSpPr>
        <p:spPr bwMode="auto">
          <a:xfrm>
            <a:off x="8686800" y="6491288"/>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a:solidFill>
                  <a:srgbClr val="003366"/>
                </a:solidFill>
                <a:latin typeface="Arial" panose="020B0604020202020204" pitchFamily="34" charset="0"/>
              </a:rPr>
              <a:t>Nhà 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25602"/>
                                        </p:tgtEl>
                                        <p:attrNameLst>
                                          <p:attrName>style.visibility</p:attrName>
                                        </p:attrNameLst>
                                      </p:cBhvr>
                                      <p:to>
                                        <p:strVal val="visible"/>
                                      </p:to>
                                    </p:set>
                                    <p:anim calcmode="lin" valueType="num">
                                      <p:cBhvr additive="base">
                                        <p:cTn id="13" dur="500" fill="hold"/>
                                        <p:tgtEl>
                                          <p:spTgt spid="25602"/>
                                        </p:tgtEl>
                                        <p:attrNameLst>
                                          <p:attrName>ppt_x</p:attrName>
                                        </p:attrNameLst>
                                      </p:cBhvr>
                                      <p:tavLst>
                                        <p:tav tm="0">
                                          <p:val>
                                            <p:strVal val="#ppt_x"/>
                                          </p:val>
                                        </p:tav>
                                        <p:tav tm="100000">
                                          <p:val>
                                            <p:strVal val="#ppt_x"/>
                                          </p:val>
                                        </p:tav>
                                      </p:tavLst>
                                    </p:anim>
                                    <p:anim calcmode="lin" valueType="num">
                                      <p:cBhvr additive="base">
                                        <p:cTn id="14"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5605"/>
                                        </p:tgtEl>
                                        <p:attrNameLst>
                                          <p:attrName>style.visibility</p:attrName>
                                        </p:attrNameLst>
                                      </p:cBhvr>
                                      <p:to>
                                        <p:strVal val="visible"/>
                                      </p:to>
                                    </p:set>
                                    <p:animEffect transition="in" filter="diamond(in)">
                                      <p:cBhvr>
                                        <p:cTn id="19" dur="2000"/>
                                        <p:tgtEl>
                                          <p:spTgt spid="2560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11266"/>
                                        </p:tgtEl>
                                        <p:attrNameLst>
                                          <p:attrName>style.visibility</p:attrName>
                                        </p:attrNameLst>
                                      </p:cBhvr>
                                      <p:to>
                                        <p:strVal val="visible"/>
                                      </p:to>
                                    </p:set>
                                    <p:animEffect transition="in" filter="diamond(in)">
                                      <p:cBhvr>
                                        <p:cTn id="24" dur="2000"/>
                                        <p:tgtEl>
                                          <p:spTgt spid="1126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343044"/>
                                        </p:tgtEl>
                                        <p:attrNameLst>
                                          <p:attrName>style.visibility</p:attrName>
                                        </p:attrNameLst>
                                      </p:cBhvr>
                                      <p:to>
                                        <p:strVal val="visible"/>
                                      </p:to>
                                    </p:set>
                                    <p:animEffect transition="in" filter="diamond(in)">
                                      <p:cBhvr>
                                        <p:cTn id="29" dur="2000"/>
                                        <p:tgtEl>
                                          <p:spTgt spid="34304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25607">
                                            <p:txEl>
                                              <p:pRg st="0" end="0"/>
                                            </p:txEl>
                                          </p:spTgt>
                                        </p:tgtEl>
                                        <p:attrNameLst>
                                          <p:attrName>style.visibility</p:attrName>
                                        </p:attrNameLst>
                                      </p:cBhvr>
                                      <p:to>
                                        <p:strVal val="visible"/>
                                      </p:to>
                                    </p:set>
                                    <p:anim calcmode="lin" valueType="num">
                                      <p:cBhvr additive="base">
                                        <p:cTn id="34" dur="500" fill="hold"/>
                                        <p:tgtEl>
                                          <p:spTgt spid="2560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56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5608"/>
                                        </p:tgtEl>
                                        <p:attrNameLst>
                                          <p:attrName>style.visibility</p:attrName>
                                        </p:attrNameLst>
                                      </p:cBhvr>
                                      <p:to>
                                        <p:strVal val="visible"/>
                                      </p:to>
                                    </p:set>
                                    <p:anim calcmode="lin" valueType="num">
                                      <p:cBhvr additive="base">
                                        <p:cTn id="40" dur="500" fill="hold"/>
                                        <p:tgtEl>
                                          <p:spTgt spid="25608"/>
                                        </p:tgtEl>
                                        <p:attrNameLst>
                                          <p:attrName>ppt_x</p:attrName>
                                        </p:attrNameLst>
                                      </p:cBhvr>
                                      <p:tavLst>
                                        <p:tav tm="0">
                                          <p:val>
                                            <p:strVal val="#ppt_x"/>
                                          </p:val>
                                        </p:tav>
                                        <p:tav tm="100000">
                                          <p:val>
                                            <p:strVal val="#ppt_x"/>
                                          </p:val>
                                        </p:tav>
                                      </p:tavLst>
                                    </p:anim>
                                    <p:anim calcmode="lin" valueType="num">
                                      <p:cBhvr additive="base">
                                        <p:cTn id="41"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5609"/>
                                        </p:tgtEl>
                                        <p:attrNameLst>
                                          <p:attrName>style.visibility</p:attrName>
                                        </p:attrNameLst>
                                      </p:cBhvr>
                                      <p:to>
                                        <p:strVal val="visible"/>
                                      </p:to>
                                    </p:set>
                                    <p:anim calcmode="lin" valueType="num">
                                      <p:cBhvr additive="base">
                                        <p:cTn id="46" dur="500" fill="hold"/>
                                        <p:tgtEl>
                                          <p:spTgt spid="25609"/>
                                        </p:tgtEl>
                                        <p:attrNameLst>
                                          <p:attrName>ppt_x</p:attrName>
                                        </p:attrNameLst>
                                      </p:cBhvr>
                                      <p:tavLst>
                                        <p:tav tm="0">
                                          <p:val>
                                            <p:strVal val="#ppt_x"/>
                                          </p:val>
                                        </p:tav>
                                        <p:tav tm="100000">
                                          <p:val>
                                            <p:strVal val="#ppt_x"/>
                                          </p:val>
                                        </p:tav>
                                      </p:tavLst>
                                    </p:anim>
                                    <p:anim calcmode="lin" valueType="num">
                                      <p:cBhvr additive="base">
                                        <p:cTn id="47"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2" grpId="1"/>
      <p:bldP spid="25608" grpId="0"/>
      <p:bldP spid="256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55569E0-0E5E-4DC6-85AE-CCD2B53D347E}"/>
              </a:ext>
            </a:extLst>
          </p:cNvPr>
          <p:cNvSpPr>
            <a:spLocks noGrp="1" noChangeArrowheads="1"/>
          </p:cNvSpPr>
          <p:nvPr>
            <p:ph type="title"/>
          </p:nvPr>
        </p:nvSpPr>
        <p:spPr/>
        <p:txBody>
          <a:bodyPr/>
          <a:lstStyle/>
          <a:p>
            <a:endParaRPr lang="en-US" altLang="en-US"/>
          </a:p>
        </p:txBody>
      </p:sp>
      <p:sp>
        <p:nvSpPr>
          <p:cNvPr id="26627" name="Rectangle 3">
            <a:extLst>
              <a:ext uri="{FF2B5EF4-FFF2-40B4-BE49-F238E27FC236}">
                <a16:creationId xmlns:a16="http://schemas.microsoft.com/office/drawing/2014/main" id="{2FE2D455-B600-4FFD-9256-8AA10C73B9DB}"/>
              </a:ext>
            </a:extLst>
          </p:cNvPr>
          <p:cNvSpPr>
            <a:spLocks noGrp="1" noChangeArrowheads="1"/>
          </p:cNvSpPr>
          <p:nvPr>
            <p:ph idx="1"/>
          </p:nvPr>
        </p:nvSpPr>
        <p:spPr/>
        <p:txBody>
          <a:bodyPr/>
          <a:lstStyle/>
          <a:p>
            <a:endParaRPr lang="en-US" altLang="en-US"/>
          </a:p>
        </p:txBody>
      </p:sp>
      <p:pic>
        <p:nvPicPr>
          <p:cNvPr id="26628" name="Picture 4" descr="xe mayb 2">
            <a:extLst>
              <a:ext uri="{FF2B5EF4-FFF2-40B4-BE49-F238E27FC236}">
                <a16:creationId xmlns:a16="http://schemas.microsoft.com/office/drawing/2014/main" id="{6B4F4BF7-6043-451D-8676-7E4A4F4F6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990601"/>
            <a:ext cx="38100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benh vien">
            <a:extLst>
              <a:ext uri="{FF2B5EF4-FFF2-40B4-BE49-F238E27FC236}">
                <a16:creationId xmlns:a16="http://schemas.microsoft.com/office/drawing/2014/main" id="{E4E8652D-DE2B-44BE-BE74-ADA247B4E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14400"/>
            <a:ext cx="3505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26630" name="Text Box 6">
            <a:extLst>
              <a:ext uri="{FF2B5EF4-FFF2-40B4-BE49-F238E27FC236}">
                <a16:creationId xmlns:a16="http://schemas.microsoft.com/office/drawing/2014/main" id="{EC8E8D9B-773C-42D5-B8B5-907FCA8E9D54}"/>
              </a:ext>
            </a:extLst>
          </p:cNvPr>
          <p:cNvSpPr txBox="1">
            <a:spLocks noChangeArrowheads="1"/>
          </p:cNvSpPr>
          <p:nvPr/>
        </p:nvSpPr>
        <p:spPr bwMode="auto">
          <a:xfrm>
            <a:off x="3733800" y="579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a:solidFill>
                  <a:srgbClr val="003366"/>
                </a:solidFill>
                <a:latin typeface="Arial" panose="020B0604020202020204" pitchFamily="34" charset="0"/>
              </a:rPr>
              <a:t>Đi lại</a:t>
            </a:r>
          </a:p>
        </p:txBody>
      </p:sp>
      <p:sp>
        <p:nvSpPr>
          <p:cNvPr id="26632" name="Text Box 8">
            <a:extLst>
              <a:ext uri="{FF2B5EF4-FFF2-40B4-BE49-F238E27FC236}">
                <a16:creationId xmlns:a16="http://schemas.microsoft.com/office/drawing/2014/main" id="{546575ED-21C5-4A6B-B43A-FDF576713A6B}"/>
              </a:ext>
            </a:extLst>
          </p:cNvPr>
          <p:cNvSpPr txBox="1">
            <a:spLocks noChangeArrowheads="1"/>
          </p:cNvSpPr>
          <p:nvPr/>
        </p:nvSpPr>
        <p:spPr bwMode="auto">
          <a:xfrm>
            <a:off x="7162800" y="5791201"/>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a:solidFill>
                  <a:srgbClr val="003366"/>
                </a:solidFill>
                <a:latin typeface="Arial" panose="020B0604020202020204" pitchFamily="34" charset="0"/>
              </a:rPr>
              <a:t>Bảo vệ sức khỏe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ppt_x"/>
                                          </p:val>
                                        </p:tav>
                                        <p:tav tm="100000">
                                          <p:val>
                                            <p:strVal val="#ppt_x"/>
                                          </p:val>
                                        </p:tav>
                                      </p:tavLst>
                                    </p:anim>
                                    <p:anim calcmode="lin" valueType="num">
                                      <p:cBhvr additive="base">
                                        <p:cTn id="8"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629"/>
                                        </p:tgtEl>
                                        <p:attrNameLst>
                                          <p:attrName>style.visibility</p:attrName>
                                        </p:attrNameLst>
                                      </p:cBhvr>
                                      <p:to>
                                        <p:strVal val="visible"/>
                                      </p:to>
                                    </p:set>
                                    <p:anim calcmode="lin" valueType="num">
                                      <p:cBhvr additive="base">
                                        <p:cTn id="13" dur="500" fill="hold"/>
                                        <p:tgtEl>
                                          <p:spTgt spid="26629"/>
                                        </p:tgtEl>
                                        <p:attrNameLst>
                                          <p:attrName>ppt_x</p:attrName>
                                        </p:attrNameLst>
                                      </p:cBhvr>
                                      <p:tavLst>
                                        <p:tav tm="0">
                                          <p:val>
                                            <p:strVal val="#ppt_x"/>
                                          </p:val>
                                        </p:tav>
                                        <p:tav tm="100000">
                                          <p:val>
                                            <p:strVal val="#ppt_x"/>
                                          </p:val>
                                        </p:tav>
                                      </p:tavLst>
                                    </p:anim>
                                    <p:anim calcmode="lin" valueType="num">
                                      <p:cBhvr additive="base">
                                        <p:cTn id="14"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30"/>
                                        </p:tgtEl>
                                        <p:attrNameLst>
                                          <p:attrName>style.visibility</p:attrName>
                                        </p:attrNameLst>
                                      </p:cBhvr>
                                      <p:to>
                                        <p:strVal val="visible"/>
                                      </p:to>
                                    </p:set>
                                    <p:anim calcmode="lin" valueType="num">
                                      <p:cBhvr additive="base">
                                        <p:cTn id="19" dur="500" fill="hold"/>
                                        <p:tgtEl>
                                          <p:spTgt spid="26630"/>
                                        </p:tgtEl>
                                        <p:attrNameLst>
                                          <p:attrName>ppt_x</p:attrName>
                                        </p:attrNameLst>
                                      </p:cBhvr>
                                      <p:tavLst>
                                        <p:tav tm="0">
                                          <p:val>
                                            <p:strVal val="#ppt_x"/>
                                          </p:val>
                                        </p:tav>
                                        <p:tav tm="100000">
                                          <p:val>
                                            <p:strVal val="#ppt_x"/>
                                          </p:val>
                                        </p:tav>
                                      </p:tavLst>
                                    </p:anim>
                                    <p:anim calcmode="lin" valueType="num">
                                      <p:cBhvr additive="base">
                                        <p:cTn id="20"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32"/>
                                        </p:tgtEl>
                                        <p:attrNameLst>
                                          <p:attrName>style.visibility</p:attrName>
                                        </p:attrNameLst>
                                      </p:cBhvr>
                                      <p:to>
                                        <p:strVal val="visible"/>
                                      </p:to>
                                    </p:set>
                                    <p:anim calcmode="lin" valueType="num">
                                      <p:cBhvr additive="base">
                                        <p:cTn id="25" dur="500" fill="hold"/>
                                        <p:tgtEl>
                                          <p:spTgt spid="26632"/>
                                        </p:tgtEl>
                                        <p:attrNameLst>
                                          <p:attrName>ppt_x</p:attrName>
                                        </p:attrNameLst>
                                      </p:cBhvr>
                                      <p:tavLst>
                                        <p:tav tm="0">
                                          <p:val>
                                            <p:strVal val="#ppt_x"/>
                                          </p:val>
                                        </p:tav>
                                        <p:tav tm="100000">
                                          <p:val>
                                            <p:strVal val="#ppt_x"/>
                                          </p:val>
                                        </p:tav>
                                      </p:tavLst>
                                    </p:anim>
                                    <p:anim calcmode="lin" valueType="num">
                                      <p:cBhvr additive="base">
                                        <p:cTn id="26"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7EF11E3F-9E9E-4996-A40B-4F1C65A6ACF4}"/>
              </a:ext>
            </a:extLst>
          </p:cNvPr>
          <p:cNvSpPr>
            <a:spLocks noGrp="1" noChangeArrowheads="1"/>
          </p:cNvSpPr>
          <p:nvPr>
            <p:ph type="title"/>
          </p:nvPr>
        </p:nvSpPr>
        <p:spPr/>
        <p:txBody>
          <a:bodyPr/>
          <a:lstStyle/>
          <a:p>
            <a:pPr marL="685800" indent="-685800"/>
            <a:r>
              <a:rPr lang="en-US" altLang="en-US" sz="4000">
                <a:solidFill>
                  <a:srgbClr val="CC0099"/>
                </a:solidFill>
              </a:rPr>
              <a:t>2.Chi tiêu cho nhu cầu văn hoá tinh thần.</a:t>
            </a:r>
            <a:br>
              <a:rPr lang="en-US" altLang="en-US" sz="4000">
                <a:solidFill>
                  <a:srgbClr val="CC0099"/>
                </a:solidFill>
              </a:rPr>
            </a:br>
            <a:endParaRPr lang="en-US" altLang="en-US" sz="4000">
              <a:solidFill>
                <a:srgbClr val="CC0099"/>
              </a:solidFill>
            </a:endParaRPr>
          </a:p>
        </p:txBody>
      </p:sp>
      <p:pic>
        <p:nvPicPr>
          <p:cNvPr id="27652" name="Picture 4" descr="hoc sinh o nong thon">
            <a:extLst>
              <a:ext uri="{FF2B5EF4-FFF2-40B4-BE49-F238E27FC236}">
                <a16:creationId xmlns:a16="http://schemas.microsoft.com/office/drawing/2014/main" id="{581395CE-2830-44D9-818F-7EAB10ABF3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2209800"/>
            <a:ext cx="3810000"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5" descr="nghi mat">
            <a:extLst>
              <a:ext uri="{FF2B5EF4-FFF2-40B4-BE49-F238E27FC236}">
                <a16:creationId xmlns:a16="http://schemas.microsoft.com/office/drawing/2014/main" id="{0DA2EAB5-B9A6-4498-9D0D-9281C27E7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86000"/>
            <a:ext cx="36576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7654" name="Text Box 6">
            <a:extLst>
              <a:ext uri="{FF2B5EF4-FFF2-40B4-BE49-F238E27FC236}">
                <a16:creationId xmlns:a16="http://schemas.microsoft.com/office/drawing/2014/main" id="{38F3A4D6-9E6D-4099-94A3-94912566AA6C}"/>
              </a:ext>
            </a:extLst>
          </p:cNvPr>
          <p:cNvSpPr txBox="1">
            <a:spLocks noChangeArrowheads="1"/>
          </p:cNvSpPr>
          <p:nvPr/>
        </p:nvSpPr>
        <p:spPr bwMode="auto">
          <a:xfrm>
            <a:off x="3200400" y="533400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a:solidFill>
                  <a:srgbClr val="003366"/>
                </a:solidFill>
                <a:latin typeface="Arial" panose="020B0604020202020204" pitchFamily="34" charset="0"/>
              </a:rPr>
              <a:t>Học tập</a:t>
            </a:r>
          </a:p>
        </p:txBody>
      </p:sp>
      <p:sp>
        <p:nvSpPr>
          <p:cNvPr id="27655" name="Text Box 7">
            <a:extLst>
              <a:ext uri="{FF2B5EF4-FFF2-40B4-BE49-F238E27FC236}">
                <a16:creationId xmlns:a16="http://schemas.microsoft.com/office/drawing/2014/main" id="{7A9F7489-F453-40C4-875A-1539A3B13D56}"/>
              </a:ext>
            </a:extLst>
          </p:cNvPr>
          <p:cNvSpPr txBox="1">
            <a:spLocks noChangeArrowheads="1"/>
          </p:cNvSpPr>
          <p:nvPr/>
        </p:nvSpPr>
        <p:spPr bwMode="auto">
          <a:xfrm>
            <a:off x="7162800" y="5105401"/>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a:solidFill>
                  <a:srgbClr val="003366"/>
                </a:solidFill>
                <a:latin typeface="Arial" panose="020B0604020202020204" pitchFamily="34" charset="0"/>
              </a:rPr>
              <a:t>Nghỉ ngơi,giải trí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ppt_x"/>
                                          </p:val>
                                        </p:tav>
                                        <p:tav tm="100000">
                                          <p:val>
                                            <p:strVal val="#ppt_x"/>
                                          </p:val>
                                        </p:tav>
                                      </p:tavLst>
                                    </p:anim>
                                    <p:anim calcmode="lin" valueType="num">
                                      <p:cBhvr additive="base">
                                        <p:cTn id="8"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additive="base">
                                        <p:cTn id="13" dur="500" fill="hold"/>
                                        <p:tgtEl>
                                          <p:spTgt spid="27653"/>
                                        </p:tgtEl>
                                        <p:attrNameLst>
                                          <p:attrName>ppt_x</p:attrName>
                                        </p:attrNameLst>
                                      </p:cBhvr>
                                      <p:tavLst>
                                        <p:tav tm="0">
                                          <p:val>
                                            <p:strVal val="#ppt_x"/>
                                          </p:val>
                                        </p:tav>
                                        <p:tav tm="100000">
                                          <p:val>
                                            <p:strVal val="#ppt_x"/>
                                          </p:val>
                                        </p:tav>
                                      </p:tavLst>
                                    </p:anim>
                                    <p:anim calcmode="lin" valueType="num">
                                      <p:cBhvr additive="base">
                                        <p:cTn id="14"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4"/>
                                        </p:tgtEl>
                                        <p:attrNameLst>
                                          <p:attrName>style.visibility</p:attrName>
                                        </p:attrNameLst>
                                      </p:cBhvr>
                                      <p:to>
                                        <p:strVal val="visible"/>
                                      </p:to>
                                    </p:set>
                                    <p:anim calcmode="lin" valueType="num">
                                      <p:cBhvr additive="base">
                                        <p:cTn id="19" dur="500" fill="hold"/>
                                        <p:tgtEl>
                                          <p:spTgt spid="27654"/>
                                        </p:tgtEl>
                                        <p:attrNameLst>
                                          <p:attrName>ppt_x</p:attrName>
                                        </p:attrNameLst>
                                      </p:cBhvr>
                                      <p:tavLst>
                                        <p:tav tm="0">
                                          <p:val>
                                            <p:strVal val="#ppt_x"/>
                                          </p:val>
                                        </p:tav>
                                        <p:tav tm="100000">
                                          <p:val>
                                            <p:strVal val="#ppt_x"/>
                                          </p:val>
                                        </p:tav>
                                      </p:tavLst>
                                    </p:anim>
                                    <p:anim calcmode="lin" valueType="num">
                                      <p:cBhvr additive="base">
                                        <p:cTn id="20"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5"/>
                                        </p:tgtEl>
                                        <p:attrNameLst>
                                          <p:attrName>style.visibility</p:attrName>
                                        </p:attrNameLst>
                                      </p:cBhvr>
                                      <p:to>
                                        <p:strVal val="visible"/>
                                      </p:to>
                                    </p:set>
                                    <p:anim calcmode="lin" valueType="num">
                                      <p:cBhvr additive="base">
                                        <p:cTn id="25" dur="500" fill="hold"/>
                                        <p:tgtEl>
                                          <p:spTgt spid="27655"/>
                                        </p:tgtEl>
                                        <p:attrNameLst>
                                          <p:attrName>ppt_x</p:attrName>
                                        </p:attrNameLst>
                                      </p:cBhvr>
                                      <p:tavLst>
                                        <p:tav tm="0">
                                          <p:val>
                                            <p:strVal val="#ppt_x"/>
                                          </p:val>
                                        </p:tav>
                                        <p:tav tm="100000">
                                          <p:val>
                                            <p:strVal val="#ppt_x"/>
                                          </p:val>
                                        </p:tav>
                                      </p:tavLst>
                                    </p:anim>
                                    <p:anim calcmode="lin" valueType="num">
                                      <p:cBhvr additive="base">
                                        <p:cTn id="26"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A70C535F-5317-40B4-83B3-0095EC07044E}"/>
              </a:ext>
            </a:extLst>
          </p:cNvPr>
          <p:cNvSpPr>
            <a:spLocks noGrp="1" noChangeArrowheads="1"/>
          </p:cNvSpPr>
          <p:nvPr>
            <p:ph idx="1"/>
          </p:nvPr>
        </p:nvSpPr>
        <p:spPr/>
        <p:txBody>
          <a:bodyPr/>
          <a:lstStyle/>
          <a:p>
            <a:r>
              <a:rPr lang="en-US" altLang="en-US" sz="2400">
                <a:solidFill>
                  <a:srgbClr val="339933"/>
                </a:solidFill>
              </a:rPr>
              <a:t>Vậy theo em , mức chi tiêu của gia đình thành phố có gì khác so với mức chi tiêu của gia đình nông thôn?</a:t>
            </a:r>
          </a:p>
          <a:p>
            <a:r>
              <a:rPr lang="en-US" altLang="en-US" sz="2400">
                <a:solidFill>
                  <a:srgbClr val="339933"/>
                </a:solidFill>
              </a:rPr>
              <a:t>Em có nhận xét gì về hình thức chi tiêu của các hộ gia đình nông thôn, thành thị</a:t>
            </a:r>
          </a:p>
          <a:p>
            <a:r>
              <a:rPr lang="en-US" altLang="en-US" sz="2400">
                <a:solidFill>
                  <a:srgbClr val="339933"/>
                </a:solidFill>
              </a:rPr>
              <a:t> </a:t>
            </a:r>
            <a:r>
              <a:rPr lang="en-US" altLang="en-US" sz="2400">
                <a:solidFill>
                  <a:srgbClr val="3333CC"/>
                </a:solidFill>
              </a:rPr>
              <a:t>Gia đình nông thôn sản xuất ra sản phẩm vật chất và trực tiếp tiêu dùng.</a:t>
            </a:r>
          </a:p>
          <a:p>
            <a:r>
              <a:rPr lang="en-US" altLang="en-US" sz="2400">
                <a:solidFill>
                  <a:srgbClr val="3333CC"/>
                </a:solidFill>
              </a:rPr>
              <a:t>Gia đình thành thị thu nhập bằng tiền nên phải mua hoặc chi trả. </a:t>
            </a:r>
          </a:p>
        </p:txBody>
      </p:sp>
      <p:pic>
        <p:nvPicPr>
          <p:cNvPr id="8196" name="Picture 8" descr="bar01">
            <a:extLst>
              <a:ext uri="{FF2B5EF4-FFF2-40B4-BE49-F238E27FC236}">
                <a16:creationId xmlns:a16="http://schemas.microsoft.com/office/drawing/2014/main" id="{60D67421-D600-4524-B21A-A8BDF5DC99C5}"/>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9753601" y="457200"/>
            <a:ext cx="7207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36971EEA-0B3B-4AA6-ABC6-76C57A0109AF}"/>
              </a:ext>
            </a:extLst>
          </p:cNvPr>
          <p:cNvSpPr>
            <a:spLocks noGrp="1" noChangeArrowheads="1"/>
          </p:cNvSpPr>
          <p:nvPr>
            <p:ph type="title"/>
          </p:nvPr>
        </p:nvSpPr>
        <p:spPr>
          <a:xfrm>
            <a:off x="838200" y="469900"/>
            <a:ext cx="10515600" cy="1325563"/>
          </a:xfrm>
        </p:spPr>
        <p:txBody>
          <a:bodyPr/>
          <a:lstStyle/>
          <a:p>
            <a:r>
              <a:rPr lang="en-US" altLang="en-US" sz="3200" dirty="0">
                <a:solidFill>
                  <a:srgbClr val="FF0000"/>
                </a:solidFill>
              </a:rPr>
              <a:t>IV. </a:t>
            </a:r>
            <a:r>
              <a:rPr lang="en-US" altLang="en-US" sz="3200" dirty="0" err="1">
                <a:solidFill>
                  <a:srgbClr val="FF0000"/>
                </a:solidFill>
              </a:rPr>
              <a:t>Cân</a:t>
            </a:r>
            <a:r>
              <a:rPr lang="en-US" altLang="en-US" sz="3200" dirty="0">
                <a:solidFill>
                  <a:srgbClr val="FF0000"/>
                </a:solidFill>
              </a:rPr>
              <a:t> </a:t>
            </a:r>
            <a:r>
              <a:rPr lang="en-US" altLang="en-US" sz="3200" dirty="0" err="1">
                <a:solidFill>
                  <a:srgbClr val="FF0000"/>
                </a:solidFill>
              </a:rPr>
              <a:t>đối</a:t>
            </a:r>
            <a:r>
              <a:rPr lang="en-US" altLang="en-US" sz="3200" dirty="0">
                <a:solidFill>
                  <a:srgbClr val="FF0000"/>
                </a:solidFill>
              </a:rPr>
              <a:t> </a:t>
            </a:r>
            <a:r>
              <a:rPr lang="en-US" altLang="en-US" sz="3200" dirty="0" err="1">
                <a:solidFill>
                  <a:srgbClr val="FF0000"/>
                </a:solidFill>
              </a:rPr>
              <a:t>thu</a:t>
            </a:r>
            <a:r>
              <a:rPr lang="en-US" altLang="en-US" sz="3200" dirty="0">
                <a:solidFill>
                  <a:srgbClr val="FF0000"/>
                </a:solidFill>
              </a:rPr>
              <a:t> chi </a:t>
            </a:r>
            <a:r>
              <a:rPr lang="en-US" altLang="en-US" sz="3200" dirty="0" err="1">
                <a:solidFill>
                  <a:srgbClr val="FF0000"/>
                </a:solidFill>
              </a:rPr>
              <a:t>trong</a:t>
            </a:r>
            <a:r>
              <a:rPr lang="en-US" altLang="en-US" sz="3200" dirty="0">
                <a:solidFill>
                  <a:srgbClr val="FF0000"/>
                </a:solidFill>
              </a:rPr>
              <a:t> </a:t>
            </a:r>
            <a:r>
              <a:rPr lang="en-US" altLang="en-US" sz="3200" dirty="0" err="1">
                <a:solidFill>
                  <a:srgbClr val="FF0000"/>
                </a:solidFill>
              </a:rPr>
              <a:t>gia</a:t>
            </a:r>
            <a:r>
              <a:rPr lang="en-US" altLang="en-US" sz="3200" dirty="0">
                <a:solidFill>
                  <a:srgbClr val="FF0000"/>
                </a:solidFill>
              </a:rPr>
              <a:t> </a:t>
            </a:r>
            <a:r>
              <a:rPr lang="en-US" altLang="en-US" sz="3200" dirty="0" err="1">
                <a:solidFill>
                  <a:srgbClr val="FF0000"/>
                </a:solidFill>
              </a:rPr>
              <a:t>đình</a:t>
            </a:r>
            <a:r>
              <a:rPr lang="en-US" altLang="en-US" sz="3200" dirty="0">
                <a:solidFill>
                  <a:srgbClr val="FF0000"/>
                </a:solidFill>
              </a:rPr>
              <a:t>:</a:t>
            </a:r>
            <a:br>
              <a:rPr lang="en-US" altLang="en-US" sz="3200" dirty="0">
                <a:solidFill>
                  <a:srgbClr val="FF0000"/>
                </a:solidFill>
              </a:rPr>
            </a:br>
            <a:r>
              <a:rPr lang="en-US" altLang="en-US" sz="3200" dirty="0">
                <a:solidFill>
                  <a:srgbClr val="FF0000"/>
                </a:solidFill>
              </a:rPr>
              <a:t>1.Cân </a:t>
            </a:r>
            <a:r>
              <a:rPr lang="en-US" altLang="en-US" sz="3200" dirty="0" err="1">
                <a:solidFill>
                  <a:srgbClr val="FF0000"/>
                </a:solidFill>
              </a:rPr>
              <a:t>đối</a:t>
            </a:r>
            <a:r>
              <a:rPr lang="en-US" altLang="en-US" sz="3200" dirty="0">
                <a:solidFill>
                  <a:srgbClr val="FF0000"/>
                </a:solidFill>
              </a:rPr>
              <a:t> </a:t>
            </a:r>
            <a:r>
              <a:rPr lang="en-US" altLang="en-US" sz="3200" dirty="0" err="1">
                <a:solidFill>
                  <a:srgbClr val="FF0000"/>
                </a:solidFill>
              </a:rPr>
              <a:t>thu</a:t>
            </a:r>
            <a:r>
              <a:rPr lang="en-US" altLang="en-US" sz="3200" dirty="0">
                <a:solidFill>
                  <a:srgbClr val="FF0000"/>
                </a:solidFill>
              </a:rPr>
              <a:t> chi </a:t>
            </a:r>
            <a:r>
              <a:rPr lang="en-US" altLang="en-US" sz="3200" dirty="0" err="1">
                <a:solidFill>
                  <a:srgbClr val="FF0000"/>
                </a:solidFill>
              </a:rPr>
              <a:t>trong</a:t>
            </a:r>
            <a:r>
              <a:rPr lang="en-US" altLang="en-US" sz="3200" dirty="0">
                <a:solidFill>
                  <a:srgbClr val="FF0000"/>
                </a:solidFill>
              </a:rPr>
              <a:t> </a:t>
            </a:r>
            <a:r>
              <a:rPr lang="en-US" altLang="en-US" sz="3200" dirty="0" err="1">
                <a:solidFill>
                  <a:srgbClr val="FF0000"/>
                </a:solidFill>
              </a:rPr>
              <a:t>gia</a:t>
            </a:r>
            <a:r>
              <a:rPr lang="en-US" altLang="en-US" sz="3200" dirty="0">
                <a:solidFill>
                  <a:srgbClr val="FF0000"/>
                </a:solidFill>
              </a:rPr>
              <a:t> </a:t>
            </a:r>
            <a:r>
              <a:rPr lang="en-US" altLang="en-US" sz="3200" dirty="0" err="1">
                <a:solidFill>
                  <a:srgbClr val="FF0000"/>
                </a:solidFill>
              </a:rPr>
              <a:t>đình</a:t>
            </a:r>
            <a:r>
              <a:rPr lang="en-US" altLang="en-US" sz="3200" dirty="0">
                <a:solidFill>
                  <a:srgbClr val="FF0000"/>
                </a:solidFill>
              </a:rPr>
              <a:t> </a:t>
            </a:r>
            <a:r>
              <a:rPr lang="en-US" altLang="en-US" sz="3200" dirty="0" err="1">
                <a:solidFill>
                  <a:srgbClr val="FF0000"/>
                </a:solidFill>
              </a:rPr>
              <a:t>là</a:t>
            </a:r>
            <a:r>
              <a:rPr lang="en-US" altLang="en-US" sz="3200" dirty="0">
                <a:solidFill>
                  <a:srgbClr val="FF0000"/>
                </a:solidFill>
              </a:rPr>
              <a:t> </a:t>
            </a:r>
            <a:r>
              <a:rPr lang="en-US" altLang="en-US" sz="3200" dirty="0" err="1">
                <a:solidFill>
                  <a:srgbClr val="FF0000"/>
                </a:solidFill>
              </a:rPr>
              <a:t>gì</a:t>
            </a:r>
            <a:r>
              <a:rPr lang="en-US" altLang="en-US" sz="3200" dirty="0">
                <a:solidFill>
                  <a:srgbClr val="FF0000"/>
                </a:solidFill>
              </a:rPr>
              <a:t>?</a:t>
            </a:r>
          </a:p>
        </p:txBody>
      </p:sp>
      <p:sp>
        <p:nvSpPr>
          <p:cNvPr id="12291" name="Rectangle 3">
            <a:extLst>
              <a:ext uri="{FF2B5EF4-FFF2-40B4-BE49-F238E27FC236}">
                <a16:creationId xmlns:a16="http://schemas.microsoft.com/office/drawing/2014/main" id="{0D6ACA16-6FD2-45B6-8B06-8CA8BD699080}"/>
              </a:ext>
            </a:extLst>
          </p:cNvPr>
          <p:cNvSpPr>
            <a:spLocks noGrp="1" noChangeArrowheads="1"/>
          </p:cNvSpPr>
          <p:nvPr>
            <p:ph idx="1"/>
          </p:nvPr>
        </p:nvSpPr>
        <p:spPr>
          <a:xfrm>
            <a:off x="2362201" y="2362200"/>
            <a:ext cx="7693025" cy="4191000"/>
          </a:xfrm>
        </p:spPr>
        <p:txBody>
          <a:bodyPr/>
          <a:lstStyle/>
          <a:p>
            <a:pPr>
              <a:lnSpc>
                <a:spcPct val="90000"/>
              </a:lnSpc>
            </a:pPr>
            <a:r>
              <a:rPr lang="en-US" altLang="en-US"/>
              <a:t>Dành cho nhu cầu đột xuất: (ốm đau, thăm viếng, cưới hỏi…)</a:t>
            </a:r>
          </a:p>
          <a:p>
            <a:pPr>
              <a:lnSpc>
                <a:spcPct val="90000"/>
              </a:lnSpc>
            </a:pPr>
            <a:r>
              <a:rPr lang="en-US" altLang="en-US"/>
              <a:t>Chuẩn bị cho các chi tiêu lớn (mua sắm vật dụng đắt tiền, xây nhà cửa, phát triển kinh tế gia đình)</a:t>
            </a:r>
          </a:p>
          <a:p>
            <a:pPr>
              <a:lnSpc>
                <a:spcPct val="90000"/>
              </a:lnSpc>
            </a:pPr>
            <a:r>
              <a:rPr lang="en-US" altLang="en-US"/>
              <a:t>Có thể thấy phần tích luỹ trong mỗi gia đình là vô cùng cần thiết và quan trọng. Muốn có tích luỹ, ta phải biết cách cân đối thu, chi mà trước hết là phải biết chi tiêu một cách hợp lý.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59C92966-4297-4393-9CEE-0A20C662FCC9}"/>
              </a:ext>
            </a:extLst>
          </p:cNvPr>
          <p:cNvSpPr>
            <a:spLocks noGrp="1" noChangeArrowheads="1"/>
          </p:cNvSpPr>
          <p:nvPr>
            <p:ph idx="1"/>
          </p:nvPr>
        </p:nvSpPr>
        <p:spPr/>
        <p:txBody>
          <a:bodyPr/>
          <a:lstStyle/>
          <a:p>
            <a:r>
              <a:rPr lang="en-US" altLang="en-US"/>
              <a:t>HS đọc 4 ví dụ trong SGK trang 130, 131</a:t>
            </a:r>
          </a:p>
          <a:p>
            <a:r>
              <a:rPr lang="en-US" altLang="en-US"/>
              <a:t>Hãy cho biết chi tiêu như các hộ gia đình ở 4 ví dụ trên đã hợp lý chưa? Thế nào là chi tiêu hợp lý?</a:t>
            </a:r>
          </a:p>
        </p:txBody>
      </p:sp>
      <p:sp>
        <p:nvSpPr>
          <p:cNvPr id="13316" name="AutoShape 4">
            <a:extLst>
              <a:ext uri="{FF2B5EF4-FFF2-40B4-BE49-F238E27FC236}">
                <a16:creationId xmlns:a16="http://schemas.microsoft.com/office/drawing/2014/main" id="{39458DD4-47F2-48B3-BFCD-0F0E3ACC6D48}"/>
              </a:ext>
            </a:extLst>
          </p:cNvPr>
          <p:cNvSpPr>
            <a:spLocks noChangeArrowheads="1"/>
          </p:cNvSpPr>
          <p:nvPr/>
        </p:nvSpPr>
        <p:spPr bwMode="auto">
          <a:xfrm>
            <a:off x="8534400" y="152400"/>
            <a:ext cx="1600200" cy="1828800"/>
          </a:xfrm>
          <a:prstGeom prst="star32">
            <a:avLst>
              <a:gd name="adj" fmla="val 9792"/>
            </a:avLst>
          </a:prstGeom>
          <a:gradFill rotWithShape="1">
            <a:gsLst>
              <a:gs pos="0">
                <a:srgbClr val="CCCC00"/>
              </a:gs>
              <a:gs pos="100000">
                <a:srgbClr val="66FF33"/>
              </a:gs>
            </a:gsLst>
            <a:lin ang="5400000" scaled="1"/>
          </a:gradFill>
          <a:ln w="9525">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3366"/>
              </a:solidFill>
              <a:latin typeface="Arial" panose="020B0604020202020204" pitchFamily="34" charset="0"/>
            </a:endParaRPr>
          </a:p>
        </p:txBody>
      </p:sp>
      <p:pic>
        <p:nvPicPr>
          <p:cNvPr id="13317" name="Picture 8" descr="bar01">
            <a:extLst>
              <a:ext uri="{FF2B5EF4-FFF2-40B4-BE49-F238E27FC236}">
                <a16:creationId xmlns:a16="http://schemas.microsoft.com/office/drawing/2014/main" id="{AA551E5B-29A0-48DD-80B0-FE287DFA044A}"/>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886200" y="5638801"/>
            <a:ext cx="5867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0445EC34-46AF-4713-B274-45959F5A165B}"/>
              </a:ext>
            </a:extLst>
          </p:cNvPr>
          <p:cNvSpPr>
            <a:spLocks noGrp="1" noChangeArrowheads="1"/>
          </p:cNvSpPr>
          <p:nvPr>
            <p:ph idx="1"/>
          </p:nvPr>
        </p:nvSpPr>
        <p:spPr/>
        <p:txBody>
          <a:bodyPr/>
          <a:lstStyle/>
          <a:p>
            <a:r>
              <a:rPr lang="en-US" altLang="en-US"/>
              <a:t>Cân đối thu chi trong gia đình là đảm bảo sao cho tổng thu nhập của gia đình phải lớn hơn tổng chi tiêu để có thể dành một phần tích luỹ cho gia đình.</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TotalTime>
  <Words>587</Words>
  <Application>Microsoft Office PowerPoint</Application>
  <PresentationFormat>Widescreen</PresentationFormat>
  <Paragraphs>70</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Angsana New</vt:lpstr>
      <vt:lpstr>Arial</vt:lpstr>
      <vt:lpstr>Arial Black</vt:lpstr>
      <vt:lpstr>Calibri</vt:lpstr>
      <vt:lpstr>Calibri Light</vt:lpstr>
      <vt:lpstr>Times New Roman</vt:lpstr>
      <vt:lpstr>VNI-Bodon-Poster</vt:lpstr>
      <vt:lpstr>Wingdings</vt:lpstr>
      <vt:lpstr>Office Theme</vt:lpstr>
      <vt:lpstr>PowerPoint Presentation</vt:lpstr>
      <vt:lpstr>PowerPoint Presentation</vt:lpstr>
      <vt:lpstr>II.Các khoản chi tiêu trong gia đình. 1. Chi cho nhu cầu vật chất  </vt:lpstr>
      <vt:lpstr>PowerPoint Presentation</vt:lpstr>
      <vt:lpstr>2.Chi tiêu cho nhu cầu văn hoá tinh thần. </vt:lpstr>
      <vt:lpstr>PowerPoint Presentation</vt:lpstr>
      <vt:lpstr>IV. Cân đối thu chi trong gia đình: 1.Cân đối thu chi trong gia đình là gì?</vt:lpstr>
      <vt:lpstr>PowerPoint Presentation</vt:lpstr>
      <vt:lpstr>PowerPoint Presentation</vt:lpstr>
      <vt:lpstr>III. Chi tiêu của các loại hộ gia đình ở Việt Nam:</vt:lpstr>
      <vt:lpstr>b.Tích luỹ (tiết kiệm): </vt:lpstr>
      <vt:lpstr>*Làm thế nào để cân đối thu,chi trong gia đình?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Win7-64 SP1</dc:creator>
  <cp:lastModifiedBy>Nga Tran</cp:lastModifiedBy>
  <cp:revision>4</cp:revision>
  <dcterms:created xsi:type="dcterms:W3CDTF">2020-04-22T00:33:55Z</dcterms:created>
  <dcterms:modified xsi:type="dcterms:W3CDTF">2020-04-23T01:54:14Z</dcterms:modified>
</cp:coreProperties>
</file>