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66" r:id="rId5"/>
    <p:sldId id="293" r:id="rId6"/>
    <p:sldId id="292" r:id="rId7"/>
    <p:sldId id="257" r:id="rId8"/>
    <p:sldId id="258" r:id="rId9"/>
    <p:sldId id="295" r:id="rId10"/>
    <p:sldId id="268" r:id="rId11"/>
    <p:sldId id="296" r:id="rId12"/>
    <p:sldId id="297" r:id="rId13"/>
    <p:sldId id="298" r:id="rId14"/>
    <p:sldId id="271" r:id="rId15"/>
    <p:sldId id="260" r:id="rId16"/>
    <p:sldId id="272" r:id="rId17"/>
    <p:sldId id="273" r:id="rId18"/>
    <p:sldId id="261" r:id="rId19"/>
    <p:sldId id="262" r:id="rId20"/>
    <p:sldId id="274" r:id="rId21"/>
    <p:sldId id="275" r:id="rId22"/>
    <p:sldId id="276" r:id="rId23"/>
    <p:sldId id="277" r:id="rId24"/>
    <p:sldId id="278" r:id="rId25"/>
    <p:sldId id="279" r:id="rId26"/>
    <p:sldId id="304" r:id="rId27"/>
    <p:sldId id="300" r:id="rId28"/>
    <p:sldId id="301" r:id="rId29"/>
    <p:sldId id="302"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9287AF0-4991-48EC-A276-08968424B72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9287AF0-4991-48EC-A276-08968424B72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87AF0-4991-48EC-A276-08968424B72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287AF0-4991-48EC-A276-08968424B7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9287AF0-4991-48EC-A276-08968424B72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9287AF0-4991-48EC-A276-08968424B72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87AF0-4991-48EC-A276-08968424B72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287AF0-4991-48EC-A276-08968424B7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62434-938D-4F3D-AC0B-57F6C240182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287AF0-4991-48EC-A276-08968424B72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D62434-938D-4F3D-AC0B-57F6C240182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287AF0-4991-48EC-A276-08968424B72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D62434-938D-4F3D-AC0B-57F6C240182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7505" y="1056005"/>
            <a:ext cx="6434455" cy="2372995"/>
          </a:xfrm>
        </p:spPr>
        <p:txBody>
          <a:bodyPr>
            <a:noAutofit/>
          </a:bodyPr>
          <a:lstStyle/>
          <a:p>
            <a:r>
              <a:rPr lang="vi-VN" sz="4400" b="1" dirty="0">
                <a:solidFill>
                  <a:srgbClr val="FF0000"/>
                </a:solidFill>
                <a:effectLst/>
                <a:latin typeface="Times New Roman" panose="02020603050405020304" pitchFamily="18" charset="0"/>
                <a:cs typeface="Times New Roman" panose="02020603050405020304" pitchFamily="18" charset="0"/>
              </a:rPr>
              <a:t>BÁO CÁO CHUYÊN ĐỀ QUÝ I NĂM 2025</a:t>
            </a:r>
            <a:br>
              <a:rPr lang="vi-VN" sz="4400" dirty="0">
                <a:solidFill>
                  <a:srgbClr val="FF0000"/>
                </a:solidFill>
                <a:effectLst/>
                <a:latin typeface="Times New Roman" panose="02020603050405020304" pitchFamily="18" charset="0"/>
                <a:cs typeface="Times New Roman" panose="02020603050405020304" pitchFamily="18" charset="0"/>
              </a:rPr>
            </a:br>
            <a:endParaRPr lang="vi-VN" sz="4400" dirty="0">
              <a:solidFill>
                <a:srgbClr val="FF0000"/>
              </a:solidFill>
              <a:effectLst/>
              <a:latin typeface="Times New Roman" panose="02020603050405020304" pitchFamily="18" charset="0"/>
              <a:cs typeface="Times New Roman" panose="02020603050405020304" pitchFamily="18" charset="0"/>
            </a:endParaRPr>
          </a:p>
        </p:txBody>
      </p:sp>
      <p:pic>
        <p:nvPicPr>
          <p:cNvPr id="8" name="Picture 7"/>
          <p:cNvPicPr/>
          <p:nvPr/>
        </p:nvPicPr>
        <p:blipFill>
          <a:blip r:embed="rId1"/>
          <a:stretch>
            <a:fillRect/>
          </a:stretch>
        </p:blipFill>
        <p:spPr>
          <a:xfrm>
            <a:off x="0" y="0"/>
            <a:ext cx="543750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0" y="99622"/>
            <a:ext cx="11670890" cy="953135"/>
          </a:xfrm>
          <a:prstGeom prst="rect">
            <a:avLst/>
          </a:prstGeom>
          <a:noFill/>
        </p:spPr>
        <p:txBody>
          <a:bodyPr wrap="square">
            <a:spAutoFit/>
          </a:bodyPr>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II. TƯ TƯỞNG HCM VỀ  PHẨM CHẤT ĐẠO ĐỨC CÁCH MẠNG CỦA NGƯỜI ĐẢNG VIÊN</a:t>
            </a:r>
            <a:endParaRPr lang="vi-VN"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707390" y="1181735"/>
            <a:ext cx="3827780" cy="5262245"/>
          </a:xfrm>
          <a:prstGeom prst="rect">
            <a:avLst/>
          </a:prstGeom>
          <a:noFill/>
        </p:spPr>
        <p:txBody>
          <a:bodyPr wrap="square" rtlCol="0" anchor="t">
            <a:spAutoFit/>
          </a:bodyPr>
          <a:p>
            <a:pPr algn="just" defTabSz="266700"/>
            <a:r>
              <a:rPr lang="vi-VN" sz="2800" b="1">
                <a:solidFill>
                  <a:srgbClr val="333333"/>
                </a:solidFill>
                <a:latin typeface="Times New Roman" panose="02020603050405020304"/>
                <a:ea typeface="Times New Roman" panose="02020603050405020304"/>
                <a:sym typeface="+mn-ea"/>
              </a:rPr>
              <a:t> </a:t>
            </a:r>
            <a:r>
              <a:rPr lang="en-US" altLang="en-US" sz="2800" b="1">
                <a:solidFill>
                  <a:srgbClr val="333333"/>
                </a:solidFill>
                <a:latin typeface="Times New Roman" panose="02020603050405020304"/>
                <a:ea typeface="Times New Roman" panose="02020603050405020304"/>
                <a:sym typeface="+mn-ea"/>
              </a:rPr>
              <a:t>Đạo đức cách mạng, theo Hồ Chí Minh là lòng yêu nước, thương yêu con người, sống có nghĩa, có tình, cần cù lao động; ngay thẳng, thật thà, đoàn kết gắn bó tình làng, nghĩa xóm, bằng giao hữu hảo với các nước anh em. Đó là truyền thống quý báu của dân tộc.</a:t>
            </a:r>
            <a:endParaRPr lang="en-US" altLang="en-US" sz="2800" b="1">
              <a:solidFill>
                <a:srgbClr val="333333"/>
              </a:solidFill>
              <a:latin typeface="Times New Roman" panose="02020603050405020304"/>
              <a:ea typeface="Times New Roman" panose="02020603050405020304"/>
              <a:sym typeface="+mn-ea"/>
            </a:endParaRPr>
          </a:p>
        </p:txBody>
      </p:sp>
      <p:pic>
        <p:nvPicPr>
          <p:cNvPr id="4" name="Picture 3"/>
          <p:cNvPicPr/>
          <p:nvPr/>
        </p:nvPicPr>
        <p:blipFill>
          <a:blip r:embed="rId1"/>
          <a:stretch>
            <a:fillRect/>
          </a:stretch>
        </p:blipFill>
        <p:spPr>
          <a:xfrm>
            <a:off x="4864100" y="1440815"/>
            <a:ext cx="7049135" cy="4450080"/>
          </a:xfrm>
          <a:prstGeom prst="rect">
            <a:avLst/>
          </a:prstGeom>
        </p:spPr>
      </p:pic>
      <p:sp>
        <p:nvSpPr>
          <p:cNvPr id="5" name="Text Box 4"/>
          <p:cNvSpPr txBox="1"/>
          <p:nvPr/>
        </p:nvSpPr>
        <p:spPr>
          <a:xfrm>
            <a:off x="5704205" y="6058535"/>
            <a:ext cx="5831840" cy="583565"/>
          </a:xfrm>
          <a:prstGeom prst="rect">
            <a:avLst/>
          </a:prstGeom>
        </p:spPr>
        <p:txBody>
          <a:bodyPr wrap="square">
            <a:spAutoFit/>
          </a:bodyPr>
          <a:p>
            <a:pPr marL="0" indent="0" algn="ctr" fontAlgn="base">
              <a:spcBef>
                <a:spcPct val="0"/>
              </a:spcBef>
              <a:spcAft>
                <a:spcPct val="0"/>
              </a:spcAft>
            </a:pPr>
            <a:r>
              <a:rPr sz="1600" b="0" i="1">
                <a:solidFill>
                  <a:srgbClr val="262626"/>
                </a:solidFill>
                <a:latin typeface="Roboto"/>
                <a:ea typeface="Roboto"/>
              </a:rPr>
              <a:t>Tàu Admiral Latouche-Tréville, con tàu đã đưa người thanh niên yêu nước Nguyễn Tất Thành ra đi tìm đường cứu nước (Ảnh tư liệu).</a:t>
            </a:r>
            <a:endParaRPr sz="1600" b="0" i="1">
              <a:solidFill>
                <a:srgbClr val="262626"/>
              </a:solidFill>
              <a:latin typeface="Roboto"/>
              <a:ea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0" y="99622"/>
            <a:ext cx="11670890" cy="953135"/>
          </a:xfrm>
          <a:prstGeom prst="rect">
            <a:avLst/>
          </a:prstGeom>
          <a:noFill/>
        </p:spPr>
        <p:txBody>
          <a:bodyPr wrap="square">
            <a:spAutoFit/>
          </a:bodyPr>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II. TƯ TƯỞNG HCM VỀ  PHẨM CHẤT ĐẠO ĐỨC CÁCH MẠNG CỦA NGƯỜI ĐẢNG VIÊN</a:t>
            </a:r>
            <a:endParaRPr lang="vi-VN"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335915" y="1189990"/>
            <a:ext cx="5958205" cy="1662430"/>
          </a:xfrm>
          <a:prstGeom prst="rect">
            <a:avLst/>
          </a:prstGeom>
          <a:noFill/>
        </p:spPr>
        <p:txBody>
          <a:bodyPr wrap="square" rtlCol="0">
            <a:noAutofit/>
          </a:bodyPr>
          <a:p>
            <a:pPr algn="just"/>
            <a:r>
              <a:rPr lang="en-US" altLang="en-US" sz="2800" b="1">
                <a:solidFill>
                  <a:srgbClr val="333333"/>
                </a:solidFill>
                <a:latin typeface="Times New Roman" panose="02020603050405020304"/>
                <a:ea typeface="Times New Roman" panose="02020603050405020304"/>
                <a:sym typeface="+mn-ea"/>
              </a:rPr>
              <a:t>- Chủ tịch Hồ Chí Minh yêu cầu “ Người cán bộ cách mạng phải có đạo đức cách mạng”  “Đạo đức là gốc”, người cán bộ phải thường xuyên tu dưỡng, rèn luyện đạo đức, mới có thể trở thành người cán bộ chân chính. </a:t>
            </a:r>
            <a:endParaRPr lang="en-US" altLang="en-US" sz="2800" b="1">
              <a:solidFill>
                <a:srgbClr val="333333"/>
              </a:solidFill>
              <a:latin typeface="Times New Roman" panose="02020603050405020304"/>
              <a:ea typeface="Times New Roman" panose="02020603050405020304"/>
              <a:sym typeface="+mn-ea"/>
            </a:endParaRPr>
          </a:p>
        </p:txBody>
      </p:sp>
      <p:sp>
        <p:nvSpPr>
          <p:cNvPr id="4" name="Text Box 3"/>
          <p:cNvSpPr txBox="1"/>
          <p:nvPr/>
        </p:nvSpPr>
        <p:spPr>
          <a:xfrm>
            <a:off x="198755" y="4198620"/>
            <a:ext cx="6096000" cy="2245360"/>
          </a:xfrm>
          <a:prstGeom prst="rect">
            <a:avLst/>
          </a:prstGeom>
          <a:noFill/>
        </p:spPr>
        <p:txBody>
          <a:bodyPr wrap="square" rtlCol="0" anchor="t">
            <a:spAutoFit/>
          </a:bodyPr>
          <a:p>
            <a:pPr algn="just" defTabSz="266700"/>
            <a:r>
              <a:rPr lang="vi-VN" altLang="en-US" sz="2800" b="1">
                <a:solidFill>
                  <a:srgbClr val="333333"/>
                </a:solidFill>
                <a:latin typeface="Times New Roman" panose="02020603050405020304"/>
                <a:ea typeface="Times New Roman" panose="02020603050405020304"/>
                <a:sym typeface="+mn-ea"/>
              </a:rPr>
              <a:t>- </a:t>
            </a:r>
            <a:r>
              <a:rPr lang="en-US" altLang="en-US" sz="2800" b="1">
                <a:solidFill>
                  <a:srgbClr val="333333"/>
                </a:solidFill>
                <a:latin typeface="Times New Roman" panose="02020603050405020304"/>
                <a:ea typeface="Times New Roman" panose="02020603050405020304"/>
                <a:sym typeface="+mn-ea"/>
              </a:rPr>
              <a:t>Theo Chủ tịch Hồ Chí Minh: Cần</a:t>
            </a:r>
            <a:r>
              <a:rPr lang="vi-VN" altLang="en-US" sz="2800" b="1">
                <a:solidFill>
                  <a:srgbClr val="333333"/>
                </a:solidFill>
                <a:latin typeface="Times New Roman" panose="02020603050405020304"/>
                <a:ea typeface="Times New Roman" panose="02020603050405020304"/>
                <a:sym typeface="+mn-ea"/>
              </a:rPr>
              <a:t>,</a:t>
            </a:r>
            <a:r>
              <a:rPr lang="en-US" altLang="en-US" sz="2800" b="1">
                <a:solidFill>
                  <a:srgbClr val="333333"/>
                </a:solidFill>
                <a:latin typeface="Times New Roman" panose="02020603050405020304"/>
                <a:ea typeface="Times New Roman" panose="02020603050405020304"/>
                <a:sym typeface="+mn-ea"/>
              </a:rPr>
              <a:t> kiệm, liêm, chính, chí công vô tư là nội dung cốt lõi của đạo đức cách mạng, đó là phẩm chất đạo đức gắn liền với hoạt động hàng ngày của mỗi người.</a:t>
            </a:r>
            <a:endParaRPr lang="en-US" altLang="en-US" sz="2800" b="1">
              <a:solidFill>
                <a:srgbClr val="333333"/>
              </a:solidFill>
              <a:latin typeface="Times New Roman" panose="02020603050405020304"/>
              <a:ea typeface="Times New Roman" panose="02020603050405020304"/>
              <a:sym typeface="+mn-ea"/>
            </a:endParaRPr>
          </a:p>
        </p:txBody>
      </p:sp>
      <p:pic>
        <p:nvPicPr>
          <p:cNvPr id="5" name="Picture 4"/>
          <p:cNvPicPr/>
          <p:nvPr/>
        </p:nvPicPr>
        <p:blipFill>
          <a:blip r:embed="rId1"/>
          <a:stretch>
            <a:fillRect/>
          </a:stretch>
        </p:blipFill>
        <p:spPr>
          <a:xfrm>
            <a:off x="6524625" y="1314450"/>
            <a:ext cx="4961890" cy="45542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9622"/>
            <a:ext cx="11670890" cy="954107"/>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rPr>
              <a:t>II. TƯ TƯỞNG HCM VỀ  PHẨM CHẤT ĐẠO ĐỨC CÁCH MẠNG CỦA NGƯỜI ĐẢNG VIÊN</a:t>
            </a:r>
            <a:endParaRPr lang="vi-VN" sz="2800" dirty="0">
              <a:solidFill>
                <a:srgbClr val="FF0000"/>
              </a:solidFill>
              <a:effectLst/>
            </a:endParaRPr>
          </a:p>
        </p:txBody>
      </p:sp>
      <p:sp>
        <p:nvSpPr>
          <p:cNvPr id="5" name="Text Box 4"/>
          <p:cNvSpPr txBox="1"/>
          <p:nvPr/>
        </p:nvSpPr>
        <p:spPr>
          <a:xfrm>
            <a:off x="204470" y="1278255"/>
            <a:ext cx="6226810" cy="4399915"/>
          </a:xfrm>
          <a:prstGeom prst="rect">
            <a:avLst/>
          </a:prstGeom>
          <a:noFill/>
        </p:spPr>
        <p:txBody>
          <a:bodyPr wrap="square" rtlCol="0" anchor="t">
            <a:spAutoFit/>
          </a:bodyPr>
          <a:p>
            <a:pPr algn="just" defTabSz="266700"/>
            <a:r>
              <a:rPr lang="en-US" altLang="en-US" sz="2800" b="1">
                <a:solidFill>
                  <a:srgbClr val="333333"/>
                </a:solidFill>
                <a:latin typeface="Times New Roman" panose="02020603050405020304"/>
                <a:ea typeface="Times New Roman" panose="02020603050405020304"/>
                <a:sym typeface="+mn-ea"/>
              </a:rPr>
              <a:t> Phải đặc biệt chú trọng đến công tác giáo dục, rèn luyện, bồi dưỡng đội ngũ cán bộ, đảng viên, xây dựng được nhiều tấm gương người tốt, việc tốt.“ Cũng như sông phải có nguồn mới có nước, không có nguồn thì sông cạn. Cây phải có gốc, không có gốc thì cây héo. Người cách mạng phải có đạo đức, không có đạo đức thì tài giỏi đến mấy cũng không lãnh đạo được nhân dân”</a:t>
            </a:r>
            <a:endParaRPr lang="en-US" altLang="en-US" sz="2800" b="1">
              <a:solidFill>
                <a:srgbClr val="333333"/>
              </a:solidFill>
              <a:latin typeface="Times New Roman" panose="02020603050405020304"/>
              <a:ea typeface="Times New Roman" panose="02020603050405020304"/>
              <a:sym typeface="+mn-ea"/>
            </a:endParaRPr>
          </a:p>
        </p:txBody>
      </p:sp>
      <p:pic>
        <p:nvPicPr>
          <p:cNvPr id="6" name="Picture 5"/>
          <p:cNvPicPr/>
          <p:nvPr/>
        </p:nvPicPr>
        <p:blipFill>
          <a:blip r:embed="rId1"/>
          <a:stretch>
            <a:fillRect/>
          </a:stretch>
        </p:blipFill>
        <p:spPr>
          <a:xfrm>
            <a:off x="6624955" y="1458595"/>
            <a:ext cx="4965065" cy="412369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165" y="99695"/>
            <a:ext cx="11590655" cy="953135"/>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III. TƯ TƯỞNG HCM VỀ NĂNG LỰC CÔNG TÁC CỦA NGƯỜI ĐẢNG VIÊN</a:t>
            </a:r>
            <a:endParaRPr lang="vi-VN"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632585"/>
            <a:ext cx="5851525" cy="2016125"/>
          </a:xfrm>
          <a:prstGeom prst="rect">
            <a:avLst/>
          </a:prstGeom>
        </p:spPr>
        <p:txBody>
          <a:bodyPr wrap="square">
            <a:noAutofit/>
          </a:bodyPr>
          <a:p>
            <a:pPr algn="just" defTabSz="266700"/>
            <a:r>
              <a:rPr lang="en-US" altLang="en-US" sz="2800" b="1">
                <a:solidFill>
                  <a:srgbClr val="333333"/>
                </a:solidFill>
                <a:latin typeface="Times New Roman" panose="02020603050405020304"/>
                <a:ea typeface="Times New Roman" panose="02020603050405020304"/>
              </a:rPr>
              <a:t>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nói: “Phải có chính trị tr</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rồi có chuyên môn, chính trị là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chuyên môn là tài”. Chủ tịch</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Hồ Chí Minh</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cho rằng, chỉ có những cán bộ có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có tài mới có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ủ n</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lực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ảm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ơng công việc dù công việc khó kh</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vất vả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ến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âu, trong hoàn cảnh khó kh</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thế nào c</a:t>
            </a:r>
            <a:r>
              <a:rPr lang="en-US" altLang="en-US" sz="2800" b="1">
                <a:solidFill>
                  <a:srgbClr val="333333"/>
                </a:solidFill>
                <a:latin typeface="Times New Roman" panose="02020603050405020304"/>
                <a:ea typeface="Times New Roman" panose="02020603050405020304"/>
              </a:rPr>
              <a:t>ũ</a:t>
            </a:r>
            <a:r>
              <a:rPr lang="en-US" altLang="en-US" sz="2800" b="1">
                <a:solidFill>
                  <a:srgbClr val="333333"/>
                </a:solidFill>
                <a:latin typeface="Times New Roman" panose="02020603050405020304"/>
                <a:ea typeface="Times New Roman" panose="02020603050405020304"/>
              </a:rPr>
              <a:t>ng có thể hoàn thành. </a:t>
            </a:r>
            <a:endParaRPr lang="en-US" altLang="en-US" sz="2800" b="1">
              <a:solidFill>
                <a:srgbClr val="333333"/>
              </a:solidFill>
              <a:latin typeface="Times New Roman" panose="02020603050405020304"/>
              <a:ea typeface="Times New Roman" panose="02020603050405020304"/>
            </a:endParaRPr>
          </a:p>
        </p:txBody>
      </p:sp>
      <p:pic>
        <p:nvPicPr>
          <p:cNvPr id="4" name="Picture 3"/>
          <p:cNvPicPr/>
          <p:nvPr/>
        </p:nvPicPr>
        <p:blipFill>
          <a:blip r:embed="rId1"/>
          <a:stretch>
            <a:fillRect/>
          </a:stretch>
        </p:blipFill>
        <p:spPr>
          <a:xfrm>
            <a:off x="6410960" y="1824990"/>
            <a:ext cx="5587365" cy="377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165" y="99695"/>
            <a:ext cx="11590655" cy="953135"/>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III. TƯ TƯỞNG HCM VỀ NĂNG LỰC CÔNG TÁC CỦA NGƯỜI ĐẢNG VIÊN</a:t>
            </a:r>
            <a:endParaRPr lang="vi-VN"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398905"/>
            <a:ext cx="5923280" cy="2376805"/>
          </a:xfrm>
          <a:prstGeom prst="rect">
            <a:avLst/>
          </a:prstGeom>
        </p:spPr>
        <p:txBody>
          <a:bodyPr wrap="square">
            <a:noAutofit/>
          </a:bodyPr>
          <a:p>
            <a:pPr algn="just" defTabSz="266700"/>
            <a:r>
              <a:rPr lang="en-US" altLang="en-US" sz="2800" b="1">
                <a:solidFill>
                  <a:srgbClr val="333333"/>
                </a:solidFill>
                <a:latin typeface="Times New Roman" panose="02020603050405020304"/>
                <a:ea typeface="Times New Roman" panose="02020603050405020304"/>
              </a:rPr>
              <a:t>Ng</a:t>
            </a:r>
            <a:r>
              <a:rPr lang="en-US" altLang="en-US" sz="2800" b="1">
                <a:solidFill>
                  <a:srgbClr val="333333"/>
                </a:solidFill>
                <a:latin typeface="Times New Roman" panose="02020603050405020304"/>
                <a:ea typeface="Times New Roman" panose="02020603050405020304"/>
              </a:rPr>
              <a:t>ười chỉ rõ, những cán bộ vừa “hồng” vừa “chuyên” là những người để công việc lên trên, lên trước việc tư, việc nhà, đã phụ trách việc gì thì giải quyết làm cho được, cho </a:t>
            </a:r>
            <a:r>
              <a:rPr lang="en-US" altLang="en-US" sz="2800" b="1">
                <a:solidFill>
                  <a:srgbClr val="333333"/>
                </a:solidFill>
                <a:latin typeface="Times New Roman" panose="02020603050405020304"/>
                <a:ea typeface="Times New Roman" panose="02020603050405020304"/>
              </a:rPr>
              <a:t>đến nơi, đến chốn, không sợ khó khăn, nguy hiểm, việc thiện thì dù nhỏ mấy cũng làm, việc ác dù nhỏ mấy cũng tránh “ Phải đặt lợi ích của Đảng ra trước, lợi </a:t>
            </a:r>
            <a:r>
              <a:rPr lang="vi-VN" altLang="en-US" sz="2800" b="1">
                <a:solidFill>
                  <a:srgbClr val="333333"/>
                </a:solidFill>
                <a:latin typeface="Times New Roman" panose="02020603050405020304"/>
                <a:ea typeface="Times New Roman" panose="02020603050405020304"/>
              </a:rPr>
              <a:t>í</a:t>
            </a:r>
            <a:r>
              <a:rPr lang="en-US" altLang="en-US" sz="2800" b="1">
                <a:solidFill>
                  <a:srgbClr val="333333"/>
                </a:solidFill>
                <a:latin typeface="Times New Roman" panose="02020603050405020304"/>
                <a:ea typeface="Times New Roman" panose="02020603050405020304"/>
              </a:rPr>
              <a:t>ch của cá nhân ra sau”</a:t>
            </a:r>
            <a:r>
              <a:rPr lang="vi-VN" altLang="en-US" sz="2800" b="1">
                <a:solidFill>
                  <a:srgbClr val="333333"/>
                </a:solidFill>
                <a:latin typeface="Times New Roman" panose="02020603050405020304"/>
                <a:ea typeface="Times New Roman" panose="02020603050405020304"/>
              </a:rPr>
              <a:t>.</a:t>
            </a:r>
            <a:endParaRPr lang="en-US" altLang="en-US" sz="2800" b="1">
              <a:solidFill>
                <a:srgbClr val="333333"/>
              </a:solidFill>
              <a:latin typeface="Times New Roman" panose="02020603050405020304"/>
              <a:ea typeface="Times New Roman" panose="02020603050405020304"/>
            </a:endParaRPr>
          </a:p>
          <a:p>
            <a:pPr algn="just" defTabSz="266700"/>
            <a:endParaRPr lang="en-US" altLang="en-US" sz="2800" b="1">
              <a:solidFill>
                <a:srgbClr val="333333"/>
              </a:solidFill>
              <a:latin typeface="Times New Roman" panose="02020603050405020304"/>
              <a:ea typeface="Times New Roman" panose="02020603050405020304"/>
            </a:endParaRPr>
          </a:p>
          <a:p>
            <a:pPr algn="just" defTabSz="266700"/>
            <a:endParaRPr lang="en-US" altLang="en-US" sz="2800" b="1">
              <a:solidFill>
                <a:srgbClr val="333333"/>
              </a:solidFill>
              <a:latin typeface="Times New Roman" panose="02020603050405020304"/>
              <a:ea typeface="Times New Roman" panose="02020603050405020304"/>
            </a:endParaRPr>
          </a:p>
        </p:txBody>
      </p:sp>
      <p:pic>
        <p:nvPicPr>
          <p:cNvPr id="4" name="Picture 3"/>
          <p:cNvPicPr/>
          <p:nvPr/>
        </p:nvPicPr>
        <p:blipFill>
          <a:blip r:embed="rId1"/>
          <a:stretch>
            <a:fillRect/>
          </a:stretch>
        </p:blipFill>
        <p:spPr>
          <a:xfrm>
            <a:off x="6238875" y="1577975"/>
            <a:ext cx="5452745" cy="414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165" y="99695"/>
            <a:ext cx="11590655" cy="953135"/>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III. TƯ TƯỞNG HCM VỀ NĂNG LỰC CÔNG TÁC CỦA NGƯỜI ĐẢNG VIÊN</a:t>
            </a:r>
            <a:endParaRPr lang="vi-VN"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652905"/>
            <a:ext cx="5607685" cy="1893570"/>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Cùng với đức và tài, ng</a:t>
            </a:r>
            <a:r>
              <a:rPr lang="en-US" altLang="en-US" sz="2800" b="1">
                <a:solidFill>
                  <a:srgbClr val="333333"/>
                </a:solidFill>
                <a:latin typeface="Times New Roman" panose="02020603050405020304"/>
                <a:ea typeface="Times New Roman" panose="02020603050405020304"/>
              </a:rPr>
              <a:t>ười cán bộ còn phải có phong cách quần chúng, thường xuyên liên hệ mật thiết với nhân dân, biết lắng nghe </a:t>
            </a:r>
            <a:r>
              <a:rPr lang="en-US" altLang="en-US" sz="2800" b="1">
                <a:solidFill>
                  <a:srgbClr val="333333"/>
                </a:solidFill>
                <a:latin typeface="Times New Roman" panose="02020603050405020304"/>
                <a:ea typeface="Times New Roman" panose="02020603050405020304"/>
              </a:rPr>
              <a:t>ý kiến, tôn trọng quyền làm chủ của nhân dân, khéo tổ chức và lãnh đạo nhân dân thực hiện thắng lợi </a:t>
            </a:r>
            <a:r>
              <a:rPr lang="en-US" altLang="en-US" sz="2800" b="1">
                <a:solidFill>
                  <a:srgbClr val="333333"/>
                </a:solidFill>
                <a:latin typeface="Times New Roman" panose="02020603050405020304"/>
                <a:ea typeface="Times New Roman" panose="02020603050405020304"/>
              </a:rPr>
              <a:t>đường lối, chủ trương, chính sách của </a:t>
            </a:r>
            <a:r>
              <a:rPr lang="en-US" altLang="en-US" sz="2800" b="1">
                <a:solidFill>
                  <a:srgbClr val="333333"/>
                </a:solidFill>
                <a:latin typeface="Times New Roman" panose="02020603050405020304"/>
                <a:ea typeface="Times New Roman" panose="02020603050405020304"/>
              </a:rPr>
              <a:t>Đảng và Nhà nước. </a:t>
            </a:r>
            <a:endParaRPr lang="en-US" altLang="en-US" sz="2800" b="1">
              <a:solidFill>
                <a:srgbClr val="333333"/>
              </a:solidFill>
              <a:latin typeface="Times New Roman" panose="02020603050405020304"/>
              <a:ea typeface="Times New Roman" panose="02020603050405020304"/>
            </a:endParaRPr>
          </a:p>
        </p:txBody>
      </p:sp>
      <p:pic>
        <p:nvPicPr>
          <p:cNvPr id="4" name="Picture 3"/>
          <p:cNvPicPr/>
          <p:nvPr/>
        </p:nvPicPr>
        <p:blipFill>
          <a:blip r:embed="rId1"/>
          <a:stretch>
            <a:fillRect/>
          </a:stretch>
        </p:blipFill>
        <p:spPr>
          <a:xfrm>
            <a:off x="6024880" y="1433195"/>
            <a:ext cx="5962015" cy="4500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stretch>
            <a:fillRect/>
          </a:stretch>
        </p:blipFill>
        <p:spPr>
          <a:xfrm>
            <a:off x="148590" y="117475"/>
            <a:ext cx="11837035" cy="6555740"/>
          </a:xfrm>
          <a:prstGeom prst="rect">
            <a:avLst/>
          </a:prstGeom>
        </p:spPr>
      </p:pic>
      <p:sp>
        <p:nvSpPr>
          <p:cNvPr id="5" name="TextBox 4"/>
          <p:cNvSpPr txBox="1"/>
          <p:nvPr/>
        </p:nvSpPr>
        <p:spPr>
          <a:xfrm>
            <a:off x="265655" y="2521541"/>
            <a:ext cx="11720052" cy="2553335"/>
          </a:xfrm>
          <a:prstGeom prst="rect">
            <a:avLst/>
          </a:prstGeom>
          <a:noFill/>
        </p:spPr>
        <p:txBody>
          <a:bodyPr wrap="square">
            <a:spAutoFit/>
          </a:bodyPr>
          <a:lstStyle/>
          <a:p>
            <a:pPr algn="just">
              <a:spcBef>
                <a:spcPts val="500"/>
              </a:spcBef>
              <a:spcAft>
                <a:spcPts val="825"/>
              </a:spcAft>
            </a:pPr>
            <a:r>
              <a:rPr lang="vi-VN" sz="3200" b="1" dirty="0">
                <a:solidFill>
                  <a:srgbClr val="002060"/>
                </a:solidFill>
                <a:effectLst/>
                <a:latin typeface="Times New Roman" panose="02020603050405020304" pitchFamily="18" charset="0"/>
                <a:cs typeface="Times New Roman" panose="02020603050405020304" pitchFamily="18" charset="0"/>
              </a:rPr>
              <a:t>PHẦN THỨ HAI: “VẬN DỤNG TƯ TƯỞNG, ĐẠO ĐỨC, PHONG CÁCH HỒ CHÍ MINH VỀ XÂY DỰNG ĐỘI NGŨ CÁN BỘ, ĐẢNG VIÊN TIÊN PHONG, GƯƠNG MẪU, CÓ ĐẠO ĐỨC CÁCH MẠNG TRONG SÁNG, ĐỦ NĂNG LỰC ĐÁP ỨNG YÊU CẦU NHIỆM VỤ MỚI”</a:t>
            </a:r>
            <a:endParaRPr lang="vi-VN" sz="3200" b="1"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2106295"/>
            <a:ext cx="11783695" cy="4584700"/>
          </a:xfrm>
          <a:prstGeom prst="rect">
            <a:avLst/>
          </a:prstGeom>
        </p:spPr>
        <p:txBody>
          <a:bodyPr wrap="square">
            <a:noAutofit/>
          </a:bodyPr>
          <a:p>
            <a:pPr algn="just" defTabSz="266700"/>
            <a:r>
              <a:rPr lang="vi-VN"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Để tiếp tục nâng cao chất l</a:t>
            </a:r>
            <a:r>
              <a:rPr lang="en-US" altLang="en-US" sz="2800" b="1">
                <a:solidFill>
                  <a:srgbClr val="333333"/>
                </a:solidFill>
                <a:latin typeface="Times New Roman" panose="02020603050405020304"/>
                <a:ea typeface="Times New Roman" panose="02020603050405020304"/>
              </a:rPr>
              <a:t>ượng cho </a:t>
            </a:r>
            <a:r>
              <a:rPr lang="en-US" altLang="en-US" sz="2800" b="1">
                <a:solidFill>
                  <a:srgbClr val="333333"/>
                </a:solidFill>
                <a:latin typeface="Times New Roman" panose="02020603050405020304"/>
                <a:ea typeface="Times New Roman" panose="02020603050405020304"/>
              </a:rPr>
              <a:t>đội ng</a:t>
            </a:r>
            <a:r>
              <a:rPr lang="en-US" altLang="en-US" sz="2800" b="1">
                <a:solidFill>
                  <a:srgbClr val="333333"/>
                </a:solidFill>
                <a:latin typeface="Times New Roman" panose="02020603050405020304"/>
                <a:ea typeface="Times New Roman" panose="02020603050405020304"/>
              </a:rPr>
              <a:t>ũ cán bộ, </a:t>
            </a:r>
            <a:r>
              <a:rPr lang="en-US" altLang="en-US" sz="2800" b="1">
                <a:solidFill>
                  <a:srgbClr val="333333"/>
                </a:solidFill>
                <a:latin typeface="Times New Roman" panose="02020603050405020304"/>
                <a:ea typeface="Times New Roman" panose="02020603050405020304"/>
              </a:rPr>
              <a:t>đảng viên theo t</a:t>
            </a:r>
            <a:r>
              <a:rPr lang="en-US" altLang="en-US" sz="2800" b="1">
                <a:solidFill>
                  <a:srgbClr val="333333"/>
                </a:solidFill>
                <a:latin typeface="Times New Roman" panose="02020603050405020304"/>
                <a:ea typeface="Times New Roman" panose="02020603050405020304"/>
              </a:rPr>
              <a:t>ư t</a:t>
            </a:r>
            <a:r>
              <a:rPr lang="en-US" altLang="en-US" sz="2800" b="1">
                <a:solidFill>
                  <a:srgbClr val="333333"/>
                </a:solidFill>
                <a:latin typeface="Times New Roman" panose="02020603050405020304"/>
                <a:ea typeface="Times New Roman" panose="02020603050405020304"/>
              </a:rPr>
              <a:t>ưởng, </a:t>
            </a:r>
            <a:r>
              <a:rPr lang="en-US" altLang="en-US" sz="2800" b="1">
                <a:solidFill>
                  <a:srgbClr val="333333"/>
                </a:solidFill>
                <a:latin typeface="Times New Roman" panose="02020603050405020304"/>
                <a:ea typeface="Times New Roman" panose="02020603050405020304"/>
              </a:rPr>
              <a:t>đạo </a:t>
            </a:r>
            <a:r>
              <a:rPr lang="en-US" altLang="en-US" sz="2800" b="1">
                <a:solidFill>
                  <a:srgbClr val="333333"/>
                </a:solidFill>
                <a:latin typeface="Times New Roman" panose="02020603050405020304"/>
                <a:ea typeface="Times New Roman" panose="02020603050405020304"/>
              </a:rPr>
              <a:t>đức, phong cách Hồ Chí Minh có hiệu quả thì công tác </a:t>
            </a:r>
            <a:r>
              <a:rPr lang="en-US" altLang="en-US" sz="2800" b="1">
                <a:solidFill>
                  <a:srgbClr val="333333"/>
                </a:solidFill>
                <a:latin typeface="Times New Roman" panose="02020603050405020304"/>
                <a:ea typeface="Times New Roman" panose="02020603050405020304"/>
              </a:rPr>
              <a:t>đào tạo, bồi d</a:t>
            </a:r>
            <a:r>
              <a:rPr lang="en-US" altLang="en-US" sz="2800" b="1">
                <a:solidFill>
                  <a:srgbClr val="333333"/>
                </a:solidFill>
                <a:latin typeface="Times New Roman" panose="02020603050405020304"/>
                <a:ea typeface="Times New Roman" panose="02020603050405020304"/>
              </a:rPr>
              <a:t>ưỡng phải tiến hành nhanh, chắc và </a:t>
            </a:r>
            <a:r>
              <a:rPr lang="en-US" altLang="en-US" sz="2800" b="1">
                <a:solidFill>
                  <a:srgbClr val="333333"/>
                </a:solidFill>
                <a:latin typeface="Times New Roman" panose="02020603050405020304"/>
                <a:ea typeface="Times New Roman" panose="02020603050405020304"/>
              </a:rPr>
              <a:t>đồng bộ </a:t>
            </a:r>
            <a:r>
              <a:rPr lang="en-US" altLang="en-US" sz="2800" b="1">
                <a:solidFill>
                  <a:srgbClr val="333333"/>
                </a:solidFill>
                <a:latin typeface="Times New Roman" panose="02020603050405020304"/>
                <a:ea typeface="Times New Roman" panose="02020603050405020304"/>
              </a:rPr>
              <a:t>để kịp thời tiếp thu tri thức, khoa học kỹ thuật của nhân loại </a:t>
            </a:r>
            <a:r>
              <a:rPr lang="en-US" altLang="en-US" sz="2800" b="1">
                <a:solidFill>
                  <a:srgbClr val="333333"/>
                </a:solidFill>
                <a:latin typeface="Times New Roman" panose="02020603050405020304"/>
                <a:ea typeface="Times New Roman" panose="02020603050405020304"/>
              </a:rPr>
              <a:t>đáp ứng yêu cầu hội nhập quốc tế. Tiếp tục t</a:t>
            </a:r>
            <a:r>
              <a:rPr lang="en-US" altLang="en-US" sz="2800" b="1">
                <a:solidFill>
                  <a:srgbClr val="333333"/>
                </a:solidFill>
                <a:latin typeface="Times New Roman" panose="02020603050405020304"/>
                <a:ea typeface="Times New Roman" panose="02020603050405020304"/>
              </a:rPr>
              <a:t>ăng c</a:t>
            </a:r>
            <a:r>
              <a:rPr lang="en-US" altLang="en-US" sz="2800" b="1">
                <a:solidFill>
                  <a:srgbClr val="333333"/>
                </a:solidFill>
                <a:latin typeface="Times New Roman" panose="02020603050405020304"/>
                <a:ea typeface="Times New Roman" panose="02020603050405020304"/>
              </a:rPr>
              <a:t>ường kỷ luật, thực thi pháp luật, công khai minh bạch trong công tác </a:t>
            </a:r>
            <a:r>
              <a:rPr lang="en-US" altLang="en-US" sz="2800" b="1">
                <a:solidFill>
                  <a:srgbClr val="333333"/>
                </a:solidFill>
                <a:latin typeface="Times New Roman" panose="02020603050405020304"/>
                <a:ea typeface="Times New Roman" panose="02020603050405020304"/>
              </a:rPr>
              <a:t>đào tạo, bố trí và</a:t>
            </a:r>
            <a:r>
              <a:rPr lang="en-US" altLang="en-US" sz="2800" b="1">
                <a:solidFill>
                  <a:srgbClr val="333333"/>
                </a:solidFill>
                <a:latin typeface="Times New Roman" panose="02020603050405020304"/>
                <a:ea typeface="Times New Roman" panose="02020603050405020304"/>
              </a:rPr>
              <a:t> quản l</a:t>
            </a:r>
            <a:r>
              <a:rPr lang="en-US" altLang="en-US" sz="2800" b="1">
                <a:solidFill>
                  <a:srgbClr val="333333"/>
                </a:solidFill>
                <a:latin typeface="Times New Roman" panose="02020603050405020304"/>
                <a:ea typeface="Times New Roman" panose="02020603050405020304"/>
              </a:rPr>
              <a:t>ý cán bộ, </a:t>
            </a:r>
            <a:r>
              <a:rPr lang="en-US" altLang="en-US" sz="2800" b="1">
                <a:solidFill>
                  <a:srgbClr val="333333"/>
                </a:solidFill>
                <a:latin typeface="Times New Roman" panose="02020603050405020304"/>
                <a:ea typeface="Times New Roman" panose="02020603050405020304"/>
              </a:rPr>
              <a:t>đề bạt cán bộ, </a:t>
            </a:r>
            <a:r>
              <a:rPr lang="en-US" altLang="en-US" sz="2800" b="1">
                <a:solidFill>
                  <a:srgbClr val="333333"/>
                </a:solidFill>
                <a:latin typeface="Times New Roman" panose="02020603050405020304"/>
                <a:ea typeface="Times New Roman" panose="02020603050405020304"/>
              </a:rPr>
              <a:t>đảm bảo lựa chọn </a:t>
            </a:r>
            <a:r>
              <a:rPr lang="en-US" altLang="en-US" sz="2800" b="1">
                <a:solidFill>
                  <a:srgbClr val="333333"/>
                </a:solidFill>
                <a:latin typeface="Times New Roman" panose="02020603050405020304"/>
                <a:ea typeface="Times New Roman" panose="02020603050405020304"/>
              </a:rPr>
              <a:t>được những ng</a:t>
            </a:r>
            <a:r>
              <a:rPr lang="en-US" altLang="en-US" sz="2800" b="1">
                <a:solidFill>
                  <a:srgbClr val="333333"/>
                </a:solidFill>
                <a:latin typeface="Times New Roman" panose="02020603050405020304"/>
                <a:ea typeface="Times New Roman" panose="02020603050405020304"/>
              </a:rPr>
              <a:t>ười có </a:t>
            </a:r>
            <a:r>
              <a:rPr lang="en-US" altLang="en-US" sz="2800" b="1">
                <a:solidFill>
                  <a:srgbClr val="333333"/>
                </a:solidFill>
                <a:latin typeface="Times New Roman" panose="02020603050405020304"/>
                <a:ea typeface="Times New Roman" panose="02020603050405020304"/>
              </a:rPr>
              <a:t>đức, có tài, vừa hồng, vừa chuyên vào bộ máy và cơ quan lãnh </a:t>
            </a:r>
            <a:r>
              <a:rPr lang="en-US" altLang="en-US" sz="2800" b="1">
                <a:solidFill>
                  <a:srgbClr val="333333"/>
                </a:solidFill>
                <a:latin typeface="Times New Roman" panose="02020603050405020304"/>
                <a:ea typeface="Times New Roman" panose="02020603050405020304"/>
              </a:rPr>
              <a:t>đạo các cấp</a:t>
            </a:r>
            <a:r>
              <a:rPr lang="vi-VN" altLang="en-US" sz="2800" b="1">
                <a:solidFill>
                  <a:srgbClr val="333333"/>
                </a:solidFill>
                <a:latin typeface="Times New Roman" panose="02020603050405020304"/>
                <a:ea typeface="Times New Roman" panose="02020603050405020304"/>
              </a:rPr>
              <a:t>.</a:t>
            </a:r>
            <a:endParaRPr lang="vi-VN"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2106295"/>
            <a:ext cx="11783695" cy="4584700"/>
          </a:xfrm>
          <a:prstGeom prst="rect">
            <a:avLst/>
          </a:prstGeom>
        </p:spPr>
        <p:txBody>
          <a:bodyPr wrap="square">
            <a:noAutofit/>
          </a:bodyPr>
          <a:p>
            <a:pPr algn="just" defTabSz="266700"/>
            <a:r>
              <a:rPr lang="vi-VN"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ể tiếp tục giáo dục, bồi d</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ỡng phẩm chất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cách mạng cho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trong toàn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bộ hiện nay theo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phong cách Hồ Chí Minh về xây dựng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bộ trong sạch vững mạnh, toàn diện, nâng cao n</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lực</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lãnh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và sức chiến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của tổ chức cơ sở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và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cần thực hiện một số nội dung quan trọng sau:</a:t>
            </a:r>
            <a:endParaRPr lang="en-US" altLang="en-US" sz="2800" b="1">
              <a:solidFill>
                <a:srgbClr val="333333"/>
              </a:solidFill>
              <a:latin typeface="Times New Roman" panose="02020603050405020304"/>
              <a:ea typeface="Times New Roman" panose="02020603050405020304"/>
            </a:endParaRPr>
          </a:p>
          <a:p>
            <a:pPr algn="just" defTabSz="266700"/>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2106295"/>
            <a:ext cx="11783695" cy="4584700"/>
          </a:xfrm>
          <a:prstGeom prst="rect">
            <a:avLst/>
          </a:prstGeom>
        </p:spPr>
        <p:txBody>
          <a:bodyPr wrap="square">
            <a:noAutofit/>
          </a:bodyPr>
          <a:p>
            <a:pPr algn="just" defTabSz="266700"/>
            <a:r>
              <a:rPr lang="en-US" altLang="en-US" sz="2800" b="1" i="1">
                <a:solidFill>
                  <a:srgbClr val="002060"/>
                </a:solidFill>
                <a:latin typeface="Times New Roman" panose="02020603050405020304"/>
                <a:ea typeface="Times New Roman" panose="02020603050405020304"/>
              </a:rPr>
              <a:t>Thứ nhất,</a:t>
            </a:r>
            <a:r>
              <a:rPr lang="en-US" altLang="en-US" sz="2800" b="1">
                <a:solidFill>
                  <a:srgbClr val="002060"/>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t</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c</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giáo dục chính trị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tạo sự chuyển biến mạnh mẽ trong nhận thức và thống nhất về hành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 trong toàn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bộ, cả hệ thống chính trị và nhân dân về nhiệm vụ xây dựng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trong sạch, vững mạnh về chính trị,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tổ chức và cán bộ. Kiên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ịnh mục tiêu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ộc lập dân tộc và CNXH;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ờng lối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ổi mới của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vì mục tiêu dân giàu, n</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mạnh, dân chủ, công bằng v</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minh và những vấn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ề có tính nguyên tắc của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Nâng cao bản l</a:t>
            </a:r>
            <a:r>
              <a:rPr lang="en-US" altLang="en-US" sz="2800" b="1">
                <a:solidFill>
                  <a:srgbClr val="333333"/>
                </a:solidFill>
                <a:latin typeface="Times New Roman" panose="02020603050405020304"/>
                <a:ea typeface="Times New Roman" panose="02020603050405020304"/>
              </a:rPr>
              <a:t>ĩ</a:t>
            </a:r>
            <a:r>
              <a:rPr lang="en-US" altLang="en-US" sz="2800" b="1">
                <a:solidFill>
                  <a:srgbClr val="333333"/>
                </a:solidFill>
                <a:latin typeface="Times New Roman" panose="02020603050405020304"/>
                <a:ea typeface="Times New Roman" panose="02020603050405020304"/>
              </a:rPr>
              <a:t>nh trị, trí tuệ, tính chiến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của các tổ chức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và của mỗi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tr</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hết là cán bộ lãnh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quản l</a:t>
            </a:r>
            <a:r>
              <a:rPr lang="en-US" altLang="en-US" sz="2800" b="1">
                <a:solidFill>
                  <a:srgbClr val="333333"/>
                </a:solidFill>
                <a:latin typeface="Times New Roman" panose="02020603050405020304"/>
                <a:ea typeface="Times New Roman" panose="02020603050405020304"/>
              </a:rPr>
              <a:t>ý</a:t>
            </a:r>
            <a:r>
              <a:rPr lang="en-US" altLang="en-US" sz="2800" b="1">
                <a:solidFill>
                  <a:srgbClr val="333333"/>
                </a:solidFill>
                <a:latin typeface="Times New Roman" panose="02020603050405020304"/>
                <a:ea typeface="Times New Roman" panose="02020603050405020304"/>
              </a:rPr>
              <a:t> chủ chốt các cấp.</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1"/>
          <a:stretch>
            <a:fillRect/>
          </a:stretch>
        </p:blipFill>
        <p:spPr>
          <a:xfrm>
            <a:off x="186690" y="88900"/>
            <a:ext cx="11867515" cy="6658610"/>
          </a:xfrm>
          <a:prstGeom prst="rect">
            <a:avLst/>
          </a:prstGeom>
        </p:spPr>
      </p:pic>
      <p:sp>
        <p:nvSpPr>
          <p:cNvPr id="5" name="TextBox 4"/>
          <p:cNvSpPr txBox="1"/>
          <p:nvPr/>
        </p:nvSpPr>
        <p:spPr>
          <a:xfrm>
            <a:off x="653210" y="1127204"/>
            <a:ext cx="10884309" cy="2723515"/>
          </a:xfrm>
          <a:prstGeom prst="rect">
            <a:avLst/>
          </a:prstGeom>
          <a:noFill/>
        </p:spPr>
        <p:txBody>
          <a:bodyPr wrap="square">
            <a:spAutoFit/>
          </a:bodyPr>
          <a:lstStyle/>
          <a:p>
            <a:pPr algn="just">
              <a:lnSpc>
                <a:spcPct val="107000"/>
              </a:lnSpc>
              <a:spcAft>
                <a:spcPts val="800"/>
              </a:spcAft>
            </a:pPr>
            <a:r>
              <a:rPr lang="vi-VN" sz="3200" b="1" i="1" dirty="0">
                <a:solidFill>
                  <a:srgbClr val="002060"/>
                </a:solidFill>
                <a:effectLst/>
                <a:latin typeface="Times New Roman" panose="02020603050405020304" pitchFamily="18" charset="0"/>
                <a:cs typeface="Times New Roman" panose="02020603050405020304" pitchFamily="18" charset="0"/>
              </a:rPr>
              <a:t>  </a:t>
            </a:r>
            <a:r>
              <a:rPr lang="vi-VN" sz="3200" b="1" dirty="0">
                <a:solidFill>
                  <a:srgbClr val="FF0000"/>
                </a:solidFill>
                <a:effectLst/>
                <a:latin typeface="Times New Roman" panose="02020603050405020304" pitchFamily="18" charset="0"/>
                <a:cs typeface="Times New Roman" panose="02020603050405020304" pitchFamily="18" charset="0"/>
                <a:sym typeface="+mn-ea"/>
              </a:rPr>
              <a:t>“HỌC TẬP VÀ LÀM THEO TƯ TƯỞNG, ĐẠO ĐỨC, PHONG CÁCH HỒ CHÍ MINH VỀ XÂY DỰNG ĐẢNG VIÊN TIÊN PHONG, GƯƠNG MẪU, CÓ ĐẠO ĐỨC CÁCH MẠNG TRONG SÁNG, ĐỦ NĂNG LỰC ĐÁP ỨNG YÊU CẦU NHIỆM VỤ”</a:t>
            </a:r>
            <a:r>
              <a:rPr lang="vi-VN" sz="3200" b="1" i="1" dirty="0">
                <a:solidFill>
                  <a:srgbClr val="FF0000"/>
                </a:solidFill>
                <a:effectLst/>
                <a:latin typeface="Times New Roman" panose="02020603050405020304" pitchFamily="18" charset="0"/>
                <a:cs typeface="Times New Roman" panose="02020603050405020304" pitchFamily="18" charset="0"/>
              </a:rPr>
              <a:t>  </a:t>
            </a:r>
            <a:r>
              <a:rPr lang="vi-VN" sz="3200" b="1" i="1" dirty="0">
                <a:solidFill>
                  <a:srgbClr val="002060"/>
                </a:solidFill>
                <a:effectLst/>
                <a:latin typeface="Times New Roman" panose="02020603050405020304" pitchFamily="18" charset="0"/>
                <a:cs typeface="Times New Roman" panose="02020603050405020304" pitchFamily="18" charset="0"/>
              </a:rPr>
              <a:t> </a:t>
            </a:r>
            <a:endParaRPr lang="vi-VN" sz="3200" b="1"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3224530" y="3850640"/>
            <a:ext cx="8312785" cy="2061210"/>
          </a:xfrm>
          <a:prstGeom prst="rect">
            <a:avLst/>
          </a:prstGeom>
          <a:noFill/>
        </p:spPr>
        <p:txBody>
          <a:bodyPr wrap="square">
            <a:spAutoFit/>
          </a:bodyPr>
          <a:lstStyle/>
          <a:p>
            <a:pPr indent="457200" algn="just">
              <a:spcBef>
                <a:spcPts val="500"/>
              </a:spcBef>
              <a:spcAft>
                <a:spcPts val="825"/>
              </a:spcAft>
            </a:pPr>
            <a:r>
              <a:rPr lang="vi-VN" sz="3200" b="1" i="1" dirty="0">
                <a:solidFill>
                  <a:srgbClr val="002060"/>
                </a:solidFill>
                <a:effectLst/>
                <a:latin typeface="Times New Roman" panose="02020603050405020304" pitchFamily="18" charset="0"/>
                <a:cs typeface="Times New Roman" panose="02020603050405020304" pitchFamily="18" charset="0"/>
              </a:rPr>
              <a:t>Đảng viên thực hiện: Đ/c Võ Thị Kim Lan, Đ/c Trần Thị Ngọc Minh, Đ/c Mai Thị Ánh, Đ/c Nguyễn Hồ Thanh Quang, Đ/c Phạm Như Quỳnh.</a:t>
            </a:r>
            <a:endParaRPr lang="vi-VN" sz="3200" b="1" i="1"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677035"/>
            <a:ext cx="11783695" cy="5013960"/>
          </a:xfrm>
          <a:prstGeom prst="rect">
            <a:avLst/>
          </a:prstGeom>
        </p:spPr>
        <p:txBody>
          <a:bodyPr wrap="square">
            <a:noAutofit/>
          </a:bodyPr>
          <a:p>
            <a:pPr algn="just" defTabSz="266700"/>
            <a:r>
              <a:rPr lang="en-US" altLang="en-US" sz="2800" b="1" i="1">
                <a:solidFill>
                  <a:srgbClr val="002060"/>
                </a:solidFill>
                <a:latin typeface="Times New Roman" panose="02020603050405020304"/>
                <a:ea typeface="Times New Roman" panose="02020603050405020304"/>
              </a:rPr>
              <a:t>Thứ hai,</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nâng cao hiệu công tác tuyên truyền, học tập chủ ngh</a:t>
            </a:r>
            <a:r>
              <a:rPr lang="en-US" altLang="en-US" sz="2800" b="1">
                <a:solidFill>
                  <a:srgbClr val="333333"/>
                </a:solidFill>
                <a:latin typeface="Times New Roman" panose="02020603050405020304"/>
                <a:ea typeface="Times New Roman" panose="02020603050405020304"/>
              </a:rPr>
              <a:t>ĩ</a:t>
            </a:r>
            <a:r>
              <a:rPr lang="en-US" altLang="en-US" sz="2800" b="1">
                <a:solidFill>
                  <a:srgbClr val="333333"/>
                </a:solidFill>
                <a:latin typeface="Times New Roman" panose="02020603050405020304"/>
                <a:ea typeface="Times New Roman" panose="02020603050405020304"/>
              </a:rPr>
              <a:t>a Mác- Lê nin,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Hồ Chí Minh và các quan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iểm,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ờng lối của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chính sách, pháp luật của Nhà n</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T</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c</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giáo dục lịch sử truyền thống,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cách mạng. Th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xuyên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ổi mới nội dung, ph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thức tuyên truyền, giáo dục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cho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thông qua sinh hoạt chi bộ, các cấp ủy phải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a nội dung giáo dục, r</a:t>
            </a:r>
            <a:r>
              <a:rPr lang="en-US" altLang="en-US" sz="2800" b="1">
                <a:solidFill>
                  <a:srgbClr val="333333"/>
                </a:solidFill>
                <a:latin typeface="Times New Roman" panose="02020603050405020304"/>
                <a:ea typeface="Times New Roman" panose="02020603050405020304"/>
              </a:rPr>
              <a:t>è</a:t>
            </a:r>
            <a:r>
              <a:rPr lang="en-US" altLang="en-US" sz="2800" b="1">
                <a:solidFill>
                  <a:srgbClr val="333333"/>
                </a:solidFill>
                <a:latin typeface="Times New Roman" panose="02020603050405020304"/>
                <a:ea typeface="Times New Roman" panose="02020603050405020304"/>
              </a:rPr>
              <a:t>n luyện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aọ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lối sống vào nghị quyết của chi bộ, thành nội dung sinh hoạt chuyên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ề trong chi bộ. Tiếp tục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mạnh việc học tập và làm theo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phong cách Hồ Chí Minh gắn với thực hiện Nghị quyết Trung </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4 khóa XIII về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mạnh xây dựng, chỉnh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ốn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và hệ thống chính trị; kiên quyết ng</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chặn,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lùi, xử l</a:t>
            </a:r>
            <a:r>
              <a:rPr lang="en-US" altLang="en-US" sz="2800" b="1">
                <a:solidFill>
                  <a:srgbClr val="333333"/>
                </a:solidFill>
                <a:latin typeface="Times New Roman" panose="02020603050405020304"/>
                <a:ea typeface="Times New Roman" panose="02020603050405020304"/>
              </a:rPr>
              <a:t>ý</a:t>
            </a:r>
            <a:r>
              <a:rPr lang="en-US" altLang="en-US" sz="2800" b="1">
                <a:solidFill>
                  <a:srgbClr val="333333"/>
                </a:solidFill>
                <a:latin typeface="Times New Roman" panose="02020603050405020304"/>
                <a:ea typeface="Times New Roman" panose="02020603050405020304"/>
              </a:rPr>
              <a:t> nghiêm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suy thoái về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chính trị,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lối sống , biểu hiện</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 tự diễn biến”, “ tự chuyển hóa”.</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2044065"/>
            <a:ext cx="11783695" cy="4646930"/>
          </a:xfrm>
          <a:prstGeom prst="rect">
            <a:avLst/>
          </a:prstGeom>
        </p:spPr>
        <p:txBody>
          <a:bodyPr wrap="square">
            <a:noAutofit/>
          </a:bodyPr>
          <a:p>
            <a:pPr algn="just" defTabSz="266700"/>
            <a:r>
              <a:rPr lang="en-US" altLang="en-US" sz="2800" b="1" i="1">
                <a:solidFill>
                  <a:srgbClr val="002060"/>
                </a:solidFill>
                <a:latin typeface="Times New Roman" panose="02020603050405020304"/>
                <a:ea typeface="Times New Roman" panose="02020603050405020304"/>
              </a:rPr>
              <a:t>Thứ ba,</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nắm chắc, dự báo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úng,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ịnh 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ớng chính xác, xử l</a:t>
            </a:r>
            <a:r>
              <a:rPr lang="en-US" altLang="en-US" sz="2800" b="1">
                <a:solidFill>
                  <a:srgbClr val="333333"/>
                </a:solidFill>
                <a:latin typeface="Times New Roman" panose="02020603050405020304"/>
                <a:ea typeface="Times New Roman" panose="02020603050405020304"/>
              </a:rPr>
              <a:t>ý</a:t>
            </a:r>
            <a:r>
              <a:rPr lang="en-US" altLang="en-US" sz="2800" b="1">
                <a:solidFill>
                  <a:srgbClr val="333333"/>
                </a:solidFill>
                <a:latin typeface="Times New Roman" panose="02020603050405020304"/>
                <a:ea typeface="Times New Roman" panose="02020603050405020304"/>
              </a:rPr>
              <a:t> kịp thời các vấn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ề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trong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trong xã hội, bảo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ảm sự thống nhất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trong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ồng thuận trong xã hội. Thực hiện quyết liệt,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ồng bộ các giải pháp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tranh, ng</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chặn,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lùi sự suy thoái về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chính trị,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lối sống, những biểu hiện</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 tự diễn biến”, “ tự chuyển hóa”</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trong nội bộ gắn với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mạnh học tập và làm theo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phong cách Hồ Chí Minh. Th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xuyên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tranh, phê phán các quan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iểm sai trái, thù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ịch. Kịp thời cổ v</a:t>
            </a:r>
            <a:r>
              <a:rPr lang="en-US" altLang="en-US" sz="2800" b="1">
                <a:solidFill>
                  <a:srgbClr val="333333"/>
                </a:solidFill>
                <a:latin typeface="Times New Roman" panose="02020603050405020304"/>
                <a:ea typeface="Times New Roman" panose="02020603050405020304"/>
              </a:rPr>
              <a:t>ũ</a:t>
            </a:r>
            <a:r>
              <a:rPr lang="en-US" altLang="en-US" sz="2800" b="1">
                <a:solidFill>
                  <a:srgbClr val="333333"/>
                </a:solidFill>
                <a:latin typeface="Times New Roman" panose="02020603050405020304"/>
                <a:ea typeface="Times New Roman" panose="02020603050405020304"/>
              </a:rPr>
              <a:t>, biểu d</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các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sáng về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tạo sự lan tỏa tích cực trong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và ngoài xã hội.</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930400"/>
            <a:ext cx="11783695" cy="4760595"/>
          </a:xfrm>
          <a:prstGeom prst="rect">
            <a:avLst/>
          </a:prstGeom>
        </p:spPr>
        <p:txBody>
          <a:bodyPr wrap="square">
            <a:noAutofit/>
          </a:bodyPr>
          <a:p>
            <a:pPr algn="just" defTabSz="266700"/>
            <a:r>
              <a:rPr lang="en-US" altLang="en-US" sz="2800" b="1" i="1">
                <a:solidFill>
                  <a:srgbClr val="002060"/>
                </a:solidFill>
                <a:latin typeface="Times New Roman" panose="02020603050405020304"/>
                <a:ea typeface="Times New Roman" panose="02020603050405020304"/>
              </a:rPr>
              <a:t>Thứ t</a:t>
            </a:r>
            <a:r>
              <a:rPr lang="en-US" altLang="en-US" sz="2800" b="1" i="1">
                <a:solidFill>
                  <a:srgbClr val="002060"/>
                </a:solidFill>
                <a:latin typeface="Times New Roman" panose="02020603050405020304"/>
                <a:ea typeface="Times New Roman" panose="02020603050405020304"/>
              </a:rPr>
              <a:t>ư</a:t>
            </a:r>
            <a:r>
              <a:rPr lang="en-US" altLang="en-US" sz="2800" b="1" i="1">
                <a:solidFill>
                  <a:srgbClr val="002060"/>
                </a:solidFill>
                <a:latin typeface="Times New Roman" panose="02020603050405020304"/>
                <a:ea typeface="Times New Roman" panose="02020603050405020304"/>
              </a:rPr>
              <a:t>,</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thực hiện nghiêm túc kiểm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iểm tự phê bình và phê bình trong sinh hoạt chi bộ gắn với học tập và làm theo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phong cách Hồ Chí Minh thành nội dung sinh hoạt th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xuyên. Nâng cao chất l</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ợng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tiếp tục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ổi mới công tác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ánh giá, xếp loại chất l</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ợng tổ chức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hàng n</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m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ảm bảo thực chất. Chủ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 phòng ngừa, phát hiện và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tranh với hoạt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móc nối, mua chuộc, lôi kéo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của các thế lực thù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ịch nhằm cài cắm lực l</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ợng phá hoạt từ trong nội bộ. Tập trung rà soát, thẩm tra tiêu chuẩn chính trị của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ội ng</a:t>
            </a:r>
            <a:r>
              <a:rPr lang="en-US" altLang="en-US" sz="2800" b="1">
                <a:solidFill>
                  <a:srgbClr val="333333"/>
                </a:solidFill>
                <a:latin typeface="Times New Roman" panose="02020603050405020304"/>
                <a:ea typeface="Times New Roman" panose="02020603050405020304"/>
              </a:rPr>
              <a:t>ũ</a:t>
            </a:r>
            <a:r>
              <a:rPr lang="en-US" altLang="en-US" sz="2800" b="1">
                <a:solidFill>
                  <a:srgbClr val="333333"/>
                </a:solidFill>
                <a:latin typeface="Times New Roman" panose="02020603050405020304"/>
                <a:ea typeface="Times New Roman" panose="02020603050405020304"/>
              </a:rPr>
              <a:t> cán bộ các cấp. T</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c</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công tác giám sát th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ờng xuyên, kịp thời nhắc nhở, cảnh báo, ng</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ngừa vi phạm của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góp phần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tranh ng</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chặn,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ẩy lùi sự suy thoái“ tự diễn biến”, “ tự chuyển hóa” trong nội bộ.</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238" y="0"/>
            <a:ext cx="11985523" cy="1814830"/>
          </a:xfrm>
          <a:prstGeom prst="rect">
            <a:avLst/>
          </a:prstGeom>
          <a:noFill/>
        </p:spPr>
        <p:txBody>
          <a:bodyPr wrap="square">
            <a:spAutoFit/>
          </a:bodyPr>
          <a:lstStyle/>
          <a:p>
            <a:pPr indent="457200" algn="just">
              <a:spcBef>
                <a:spcPts val="500"/>
              </a:spcBef>
              <a:spcAft>
                <a:spcPts val="825"/>
              </a:spcAft>
            </a:pPr>
            <a:r>
              <a:rPr lang="en-US" sz="2800" b="1" dirty="0">
                <a:solidFill>
                  <a:srgbClr val="C00000"/>
                </a:solidFill>
                <a:effectLst/>
                <a:latin typeface="Times New Roman" panose="02020603050405020304" pitchFamily="18" charset="0"/>
                <a:cs typeface="Times New Roman" panose="02020603050405020304" pitchFamily="18" charset="0"/>
              </a:rPr>
              <a:t>I</a:t>
            </a:r>
            <a:r>
              <a:rPr lang="vi-VN" sz="2800" b="1" dirty="0">
                <a:solidFill>
                  <a:srgbClr val="C00000"/>
                </a:solidFill>
                <a:effectLst/>
                <a:latin typeface="Times New Roman" panose="02020603050405020304" pitchFamily="18" charset="0"/>
                <a:cs typeface="Times New Roman" panose="02020603050405020304" pitchFamily="18" charset="0"/>
              </a:rPr>
              <a:t>. VẬN DỤNG TƯ TƯỞNG, ĐẠO ĐỨC, PHONG CÁCH HỒ CHÍ MINH VỀ XÂY DỰNG ĐỘI NGŨ CÁN BỘ, ĐẢNG VIÊN TIÊN PHONG, GƯƠNG MẪU, CÓ ĐẠO ĐỨC CÁCH MẠNG TRONG SÁNG, ĐỦ NĂNG LỰC ĐÁP ỨNG YÊU CẦU NHIỆM VỤ MỚI</a:t>
            </a:r>
            <a:endParaRPr lang="vi-VN" sz="2800" dirty="0">
              <a:solidFill>
                <a:srgbClr val="C0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930400"/>
            <a:ext cx="11783695" cy="4760595"/>
          </a:xfrm>
          <a:prstGeom prst="rect">
            <a:avLst/>
          </a:prstGeom>
        </p:spPr>
        <p:txBody>
          <a:bodyPr wrap="square">
            <a:noAutofit/>
          </a:bodyPr>
          <a:p>
            <a:pPr algn="just" defTabSz="266700"/>
            <a:r>
              <a:rPr lang="en-US" altLang="en-US" sz="2800" b="1" i="1">
                <a:solidFill>
                  <a:srgbClr val="002060"/>
                </a:solidFill>
                <a:latin typeface="Times New Roman" panose="02020603050405020304"/>
                <a:ea typeface="Times New Roman" panose="02020603050405020304"/>
              </a:rPr>
              <a:t>Thứ n</a:t>
            </a:r>
            <a:r>
              <a:rPr lang="en-US" altLang="en-US" sz="2800" b="1" i="1">
                <a:solidFill>
                  <a:srgbClr val="002060"/>
                </a:solidFill>
                <a:latin typeface="Times New Roman" panose="02020603050405020304"/>
                <a:ea typeface="Times New Roman" panose="02020603050405020304"/>
              </a:rPr>
              <a:t>ăm,</a:t>
            </a:r>
            <a:r>
              <a:rPr lang="en-US" altLang="en-US" sz="2800" b="1">
                <a:solidFill>
                  <a:srgbClr val="333333"/>
                </a:solidFill>
                <a:latin typeface="Times New Roman" panose="02020603050405020304"/>
                <a:ea typeface="Times New Roman" panose="02020603050405020304"/>
              </a:rPr>
              <a:t> tập trung xây dựng</a:t>
            </a:r>
            <a:r>
              <a:rPr lang="en-US" altLang="en-US" sz="2800" b="1">
                <a:solidFill>
                  <a:srgbClr val="333333"/>
                </a:solidFill>
                <a:latin typeface="Times New Roman" panose="02020603050405020304"/>
                <a:ea typeface="Times New Roman" panose="02020603050405020304"/>
              </a:rPr>
              <a:t> đội ng</a:t>
            </a:r>
            <a:r>
              <a:rPr lang="en-US" altLang="en-US" sz="2800" b="1">
                <a:solidFill>
                  <a:srgbClr val="333333"/>
                </a:solidFill>
                <a:latin typeface="Times New Roman" panose="02020603050405020304"/>
                <a:ea typeface="Times New Roman" panose="02020603050405020304"/>
              </a:rPr>
              <a:t>ũ cán bộ các cấp, nhất là cán bộ chủ chốt </a:t>
            </a:r>
            <a:r>
              <a:rPr lang="en-US" altLang="en-US" sz="2800" b="1">
                <a:solidFill>
                  <a:srgbClr val="333333"/>
                </a:solidFill>
                <a:latin typeface="Times New Roman" panose="02020603050405020304"/>
                <a:ea typeface="Times New Roman" panose="02020603050405020304"/>
              </a:rPr>
              <a:t>đủ phẩm chất, n</a:t>
            </a:r>
            <a:r>
              <a:rPr lang="en-US" altLang="en-US" sz="2800" b="1">
                <a:solidFill>
                  <a:srgbClr val="333333"/>
                </a:solidFill>
                <a:latin typeface="Times New Roman" panose="02020603050405020304"/>
                <a:ea typeface="Times New Roman" panose="02020603050405020304"/>
              </a:rPr>
              <a:t>ăng lực và uy tín, ngang tầm nhiệm vụ. Cụ thể hóa các chủ tr</a:t>
            </a:r>
            <a:r>
              <a:rPr lang="en-US" altLang="en-US" sz="2800" b="1">
                <a:solidFill>
                  <a:srgbClr val="333333"/>
                </a:solidFill>
                <a:latin typeface="Times New Roman" panose="02020603050405020304"/>
                <a:ea typeface="Times New Roman" panose="02020603050405020304"/>
              </a:rPr>
              <a:t>ương, </a:t>
            </a:r>
            <a:r>
              <a:rPr lang="en-US" altLang="en-US" sz="2800" b="1">
                <a:solidFill>
                  <a:srgbClr val="333333"/>
                </a:solidFill>
                <a:latin typeface="Times New Roman" panose="02020603050405020304"/>
                <a:ea typeface="Times New Roman" panose="02020603050405020304"/>
              </a:rPr>
              <a:t>đường lối của </a:t>
            </a:r>
            <a:r>
              <a:rPr lang="en-US" altLang="en-US" sz="2800" b="1">
                <a:solidFill>
                  <a:srgbClr val="333333"/>
                </a:solidFill>
                <a:latin typeface="Times New Roman" panose="02020603050405020304"/>
                <a:ea typeface="Times New Roman" panose="02020603050405020304"/>
              </a:rPr>
              <a:t>Đảng về công tác cán bộ theo h</a:t>
            </a:r>
            <a:r>
              <a:rPr lang="en-US" altLang="en-US" sz="2800" b="1">
                <a:solidFill>
                  <a:srgbClr val="333333"/>
                </a:solidFill>
                <a:latin typeface="Times New Roman" panose="02020603050405020304"/>
                <a:ea typeface="Times New Roman" panose="02020603050405020304"/>
              </a:rPr>
              <a:t>ướng </a:t>
            </a:r>
            <a:r>
              <a:rPr lang="en-US" altLang="en-US" sz="2800" b="1">
                <a:solidFill>
                  <a:srgbClr val="333333"/>
                </a:solidFill>
                <a:latin typeface="Times New Roman" panose="02020603050405020304"/>
                <a:ea typeface="Times New Roman" panose="02020603050405020304"/>
              </a:rPr>
              <a:t>đồng bộ, liên thông, nhất quán trong hệ thống chính trị và phù hợp với thực tế ; </a:t>
            </a:r>
            <a:r>
              <a:rPr lang="en-US" altLang="en-US" sz="2800" b="1">
                <a:solidFill>
                  <a:srgbClr val="333333"/>
                </a:solidFill>
                <a:latin typeface="Times New Roman" panose="02020603050405020304"/>
                <a:ea typeface="Times New Roman" panose="02020603050405020304"/>
              </a:rPr>
              <a:t>đẩy mạnh phân cấp, phân quyền; ràng buộc trách nhiệm và kiểm soát chặt chẽ quyền lực, siết chặt kỷ luật, kỷ c</a:t>
            </a:r>
            <a:r>
              <a:rPr lang="en-US" altLang="en-US" sz="2800" b="1">
                <a:solidFill>
                  <a:srgbClr val="333333"/>
                </a:solidFill>
                <a:latin typeface="Times New Roman" panose="02020603050405020304"/>
                <a:ea typeface="Times New Roman" panose="02020603050405020304"/>
              </a:rPr>
              <a:t>ương; tạo môi tr</a:t>
            </a:r>
            <a:r>
              <a:rPr lang="en-US" altLang="en-US" sz="2800" b="1">
                <a:solidFill>
                  <a:srgbClr val="333333"/>
                </a:solidFill>
                <a:latin typeface="Times New Roman" panose="02020603050405020304"/>
                <a:ea typeface="Times New Roman" panose="02020603050405020304"/>
              </a:rPr>
              <a:t>ường </a:t>
            </a:r>
            <a:r>
              <a:rPr lang="en-US" altLang="en-US" sz="2800" b="1">
                <a:solidFill>
                  <a:srgbClr val="333333"/>
                </a:solidFill>
                <a:latin typeface="Times New Roman" panose="02020603050405020304"/>
                <a:ea typeface="Times New Roman" panose="02020603050405020304"/>
              </a:rPr>
              <a:t>điều kiện </a:t>
            </a:r>
            <a:r>
              <a:rPr lang="en-US" altLang="en-US" sz="2800" b="1">
                <a:solidFill>
                  <a:srgbClr val="333333"/>
                </a:solidFill>
                <a:latin typeface="Times New Roman" panose="02020603050405020304"/>
                <a:ea typeface="Times New Roman" panose="02020603050405020304"/>
              </a:rPr>
              <a:t>để thúc </a:t>
            </a:r>
            <a:r>
              <a:rPr lang="en-US" altLang="en-US" sz="2800" b="1">
                <a:solidFill>
                  <a:srgbClr val="333333"/>
                </a:solidFill>
                <a:latin typeface="Times New Roman" panose="02020603050405020304"/>
                <a:ea typeface="Times New Roman" panose="02020603050405020304"/>
              </a:rPr>
              <a:t>đẩy </a:t>
            </a:r>
            <a:r>
              <a:rPr lang="en-US" altLang="en-US" sz="2800" b="1">
                <a:solidFill>
                  <a:srgbClr val="333333"/>
                </a:solidFill>
                <a:latin typeface="Times New Roman" panose="02020603050405020304"/>
                <a:ea typeface="Times New Roman" panose="02020603050405020304"/>
              </a:rPr>
              <a:t>đổi mới, sáng tạo. Tạo </a:t>
            </a:r>
            <a:r>
              <a:rPr lang="en-US" altLang="en-US" sz="2800" b="1">
                <a:solidFill>
                  <a:srgbClr val="333333"/>
                </a:solidFill>
                <a:latin typeface="Times New Roman" panose="02020603050405020304"/>
                <a:ea typeface="Times New Roman" panose="02020603050405020304"/>
              </a:rPr>
              <a:t>điều kiện </a:t>
            </a:r>
            <a:r>
              <a:rPr lang="en-US" altLang="en-US" sz="2800" b="1">
                <a:solidFill>
                  <a:srgbClr val="333333"/>
                </a:solidFill>
                <a:latin typeface="Times New Roman" panose="02020603050405020304"/>
                <a:ea typeface="Times New Roman" panose="02020603050405020304"/>
              </a:rPr>
              <a:t>để cán bộ dám ngh</a:t>
            </a:r>
            <a:r>
              <a:rPr lang="en-US" altLang="en-US" sz="2800" b="1">
                <a:solidFill>
                  <a:srgbClr val="333333"/>
                </a:solidFill>
                <a:latin typeface="Times New Roman" panose="02020603050405020304"/>
                <a:ea typeface="Times New Roman" panose="02020603050405020304"/>
              </a:rPr>
              <a:t>ĩ, dám làm, dám </a:t>
            </a:r>
            <a:r>
              <a:rPr lang="en-US" altLang="en-US" sz="2800" b="1">
                <a:solidFill>
                  <a:srgbClr val="333333"/>
                </a:solidFill>
                <a:latin typeface="Times New Roman" panose="02020603050405020304"/>
                <a:ea typeface="Times New Roman" panose="02020603050405020304"/>
              </a:rPr>
              <a:t>đột phá, dám chịu trách nhiệm vì lợi ích chung. Kiên quyết thực hiện quy </a:t>
            </a:r>
            <a:r>
              <a:rPr lang="en-US" altLang="en-US" sz="2800" b="1">
                <a:solidFill>
                  <a:srgbClr val="333333"/>
                </a:solidFill>
                <a:latin typeface="Times New Roman" panose="02020603050405020304"/>
                <a:ea typeface="Times New Roman" panose="02020603050405020304"/>
              </a:rPr>
              <a:t>định về kiểm s</a:t>
            </a:r>
            <a:r>
              <a:rPr lang="vi-VN" altLang="en-US" sz="2800" b="1">
                <a:solidFill>
                  <a:srgbClr val="333333"/>
                </a:solidFill>
                <a:latin typeface="Times New Roman" panose="02020603050405020304"/>
                <a:ea typeface="Times New Roman" panose="02020603050405020304"/>
              </a:rPr>
              <a:t>oát</a:t>
            </a:r>
            <a:r>
              <a:rPr lang="en-US" altLang="en-US" sz="2800" b="1">
                <a:solidFill>
                  <a:srgbClr val="333333"/>
                </a:solidFill>
                <a:latin typeface="Times New Roman" panose="02020603050405020304"/>
                <a:ea typeface="Times New Roman" panose="02020603050405020304"/>
              </a:rPr>
              <a:t> quyền lực, chống chạy chức, chạy quyền, chống tiêu cực trong công tác cán bộ.</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335280" y="509905"/>
            <a:ext cx="11342370" cy="1671320"/>
          </a:xfrm>
          <a:prstGeom prst="rect">
            <a:avLst/>
          </a:prstGeom>
          <a:noFill/>
        </p:spPr>
        <p:txBody>
          <a:bodyPr wrap="square" rtlCol="0" anchor="t">
            <a:spAutoFit/>
          </a:bodyPr>
          <a:p>
            <a:pPr algn="just">
              <a:lnSpc>
                <a:spcPct val="107000"/>
              </a:lnSpc>
              <a:spcAft>
                <a:spcPts val="800"/>
              </a:spcAft>
            </a:pPr>
            <a:r>
              <a:rPr lang="vi-VN" sz="2400" b="1" dirty="0">
                <a:solidFill>
                  <a:srgbClr val="FF0000"/>
                </a:solidFill>
                <a:effectLst/>
                <a:latin typeface="Times New Roman" panose="02020603050405020304" pitchFamily="18" charset="0"/>
                <a:cs typeface="Times New Roman" panose="02020603050405020304" pitchFamily="18" charset="0"/>
                <a:sym typeface="+mn-ea"/>
              </a:rPr>
              <a:t> * VẬN DỤNG </a:t>
            </a:r>
            <a:r>
              <a:rPr lang="vi-VN" sz="2400" b="1" dirty="0">
                <a:solidFill>
                  <a:srgbClr val="FF0000"/>
                </a:solidFill>
                <a:effectLst/>
                <a:latin typeface="Times New Roman" panose="02020603050405020304" pitchFamily="18" charset="0"/>
                <a:cs typeface="Times New Roman" panose="02020603050405020304" pitchFamily="18" charset="0"/>
                <a:sym typeface="+mn-ea"/>
              </a:rPr>
              <a:t>“HỌC TẬP VÀ LÀM THEO TƯ TƯỞNG, ĐẠO ĐỨC, PHONG CÁCH HỒ CHÍ MINH VỀ XÂY DỰNG ĐẢNG VIÊN TIÊN PHONG, GƯƠNG MẪU, CÓ ĐẠO ĐỨC CÁCH MẠNG TRONG SÁNG, ĐỦ NĂNG LỰC ĐÁP ỨNG YÊU CẦU NHIỆM VỤ”</a:t>
            </a:r>
            <a:r>
              <a:rPr lang="vi-VN" sz="2400" b="1" dirty="0">
                <a:solidFill>
                  <a:srgbClr val="FF0000"/>
                </a:solidFill>
                <a:effectLst/>
                <a:latin typeface="Times New Roman" panose="02020603050405020304" pitchFamily="18" charset="0"/>
                <a:cs typeface="Times New Roman" panose="02020603050405020304" pitchFamily="18" charset="0"/>
                <a:sym typeface="+mn-ea"/>
              </a:rPr>
              <a:t> CỦA ĐẢNG VIÊN CHI BỘ NGÔ SĨ LIÊN: </a:t>
            </a:r>
            <a:endParaRPr lang="vi-VN" sz="2400" b="1" dirty="0">
              <a:solidFill>
                <a:srgbClr val="FF0000"/>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2720" y="351790"/>
            <a:ext cx="11783695" cy="3234055"/>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1.</a:t>
            </a:r>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Có lập tr</a:t>
            </a:r>
            <a:r>
              <a:rPr lang="en-US" altLang="en-US" sz="2800" b="1">
                <a:solidFill>
                  <a:srgbClr val="333333"/>
                </a:solidFill>
                <a:latin typeface="Times New Roman" panose="02020603050405020304"/>
                <a:ea typeface="Times New Roman" panose="02020603050405020304"/>
              </a:rPr>
              <a:t>ường t</a:t>
            </a:r>
            <a:r>
              <a:rPr lang="en-US" altLang="en-US" sz="2800" b="1">
                <a:solidFill>
                  <a:srgbClr val="333333"/>
                </a:solidFill>
                <a:latin typeface="Times New Roman" panose="02020603050405020304"/>
                <a:ea typeface="Times New Roman" panose="02020603050405020304"/>
              </a:rPr>
              <a:t>ư t</a:t>
            </a:r>
            <a:r>
              <a:rPr lang="en-US" altLang="en-US" sz="2800" b="1">
                <a:solidFill>
                  <a:srgbClr val="333333"/>
                </a:solidFill>
                <a:latin typeface="Times New Roman" panose="02020603050405020304"/>
                <a:ea typeface="Times New Roman" panose="02020603050405020304"/>
              </a:rPr>
              <a:t>ưởng vững vàng, kiên </a:t>
            </a:r>
            <a:r>
              <a:rPr lang="en-US" altLang="en-US" sz="2800" b="1">
                <a:solidFill>
                  <a:srgbClr val="333333"/>
                </a:solidFill>
                <a:latin typeface="Times New Roman" panose="02020603050405020304"/>
                <a:ea typeface="Times New Roman" panose="02020603050405020304"/>
              </a:rPr>
              <a:t>định với </a:t>
            </a:r>
            <a:r>
              <a:rPr lang="en-US" altLang="en-US" sz="2800" b="1">
                <a:solidFill>
                  <a:srgbClr val="333333"/>
                </a:solidFill>
                <a:latin typeface="Times New Roman" panose="02020603050405020304"/>
                <a:ea typeface="Times New Roman" panose="02020603050405020304"/>
              </a:rPr>
              <a:t>đường lối của </a:t>
            </a:r>
            <a:r>
              <a:rPr lang="en-US" altLang="en-US" sz="2800" b="1">
                <a:solidFill>
                  <a:srgbClr val="333333"/>
                </a:solidFill>
                <a:latin typeface="Times New Roman" panose="02020603050405020304"/>
                <a:ea typeface="Times New Roman" panose="02020603050405020304"/>
              </a:rPr>
              <a:t>Đảng. G</a:t>
            </a:r>
            <a:r>
              <a:rPr lang="en-US" altLang="en-US" sz="2800" b="1">
                <a:solidFill>
                  <a:srgbClr val="333333"/>
                </a:solidFill>
                <a:latin typeface="Times New Roman" panose="02020603050405020304"/>
                <a:ea typeface="Times New Roman" panose="02020603050405020304"/>
              </a:rPr>
              <a:t>ương mẫu chấp hành nghiêm chỉnh chủ tr</a:t>
            </a:r>
            <a:r>
              <a:rPr lang="en-US" altLang="en-US" sz="2800" b="1">
                <a:solidFill>
                  <a:srgbClr val="333333"/>
                </a:solidFill>
                <a:latin typeface="Times New Roman" panose="02020603050405020304"/>
                <a:ea typeface="Times New Roman" panose="02020603050405020304"/>
              </a:rPr>
              <a:t>ương </a:t>
            </a:r>
            <a:r>
              <a:rPr lang="en-US" altLang="en-US" sz="2800" b="1">
                <a:solidFill>
                  <a:srgbClr val="333333"/>
                </a:solidFill>
                <a:latin typeface="Times New Roman" panose="02020603050405020304"/>
                <a:ea typeface="Times New Roman" panose="02020603050405020304"/>
              </a:rPr>
              <a:t>đường lối của </a:t>
            </a:r>
            <a:r>
              <a:rPr lang="en-US" altLang="en-US" sz="2800" b="1">
                <a:solidFill>
                  <a:srgbClr val="333333"/>
                </a:solidFill>
                <a:latin typeface="Times New Roman" panose="02020603050405020304"/>
                <a:ea typeface="Times New Roman" panose="02020603050405020304"/>
              </a:rPr>
              <a:t>Đảng, chính sách pháp luật của Nhà n</a:t>
            </a:r>
            <a:r>
              <a:rPr lang="en-US" altLang="en-US" sz="2800" b="1">
                <a:solidFill>
                  <a:srgbClr val="333333"/>
                </a:solidFill>
                <a:latin typeface="Times New Roman" panose="02020603050405020304"/>
                <a:ea typeface="Times New Roman" panose="02020603050405020304"/>
              </a:rPr>
              <a:t>ước, </a:t>
            </a:r>
            <a:r>
              <a:rPr lang="vi-VN" altLang="en-US" sz="2800" b="1">
                <a:solidFill>
                  <a:srgbClr val="333333"/>
                </a:solidFill>
                <a:latin typeface="Times New Roman" panose="02020603050405020304"/>
                <a:ea typeface="Times New Roman" panose="02020603050405020304"/>
              </a:rPr>
              <a:t>t</a:t>
            </a:r>
            <a:r>
              <a:rPr lang="en-US" altLang="en-US" sz="2800" b="1">
                <a:solidFill>
                  <a:srgbClr val="333333"/>
                </a:solidFill>
                <a:latin typeface="Times New Roman" panose="02020603050405020304"/>
                <a:ea typeface="Times New Roman" panose="02020603050405020304"/>
              </a:rPr>
              <a:t>uyên truyền, vận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thân trong gia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ình và quần chúng nhân dân cùng thực hiện tốt.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mẫu chấp hành quy chế, nội quy của cơ quan, của ngành. Kiên quyết chống biểu hiện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“tự diễn biến”, “tự chuyển hóa”, chống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chủ ngh</a:t>
            </a:r>
            <a:r>
              <a:rPr lang="en-US" altLang="en-US" sz="2800" b="1">
                <a:solidFill>
                  <a:srgbClr val="333333"/>
                </a:solidFill>
                <a:latin typeface="Times New Roman" panose="02020603050405020304"/>
                <a:ea typeface="Times New Roman" panose="02020603050405020304"/>
              </a:rPr>
              <a:t>ĩ</a:t>
            </a:r>
            <a:r>
              <a:rPr lang="en-US" altLang="en-US" sz="2800" b="1">
                <a:solidFill>
                  <a:srgbClr val="333333"/>
                </a:solidFill>
                <a:latin typeface="Times New Roman" panose="02020603050405020304"/>
                <a:ea typeface="Times New Roman" panose="02020603050405020304"/>
              </a:rPr>
              <a:t>a cá nhân và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b</a:t>
            </a:r>
            <a:r>
              <a:rPr lang="en-US" altLang="en-US" sz="2800" b="1">
                <a:solidFill>
                  <a:srgbClr val="333333"/>
                </a:solidFill>
                <a:latin typeface="Times New Roman" panose="02020603050405020304"/>
                <a:ea typeface="Times New Roman" panose="02020603050405020304"/>
              </a:rPr>
              <a:t>è</a:t>
            </a:r>
            <a:r>
              <a:rPr lang="en-US" altLang="en-US" sz="2800" b="1">
                <a:solidFill>
                  <a:srgbClr val="333333"/>
                </a:solidFill>
                <a:latin typeface="Times New Roman" panose="02020603050405020304"/>
                <a:ea typeface="Times New Roman" panose="02020603050405020304"/>
              </a:rPr>
              <a:t> phái trong tập thể cơ quan.</a:t>
            </a:r>
            <a:r>
              <a:rPr lang="vi-VN" altLang="en-US" sz="2800" b="1">
                <a:solidFill>
                  <a:srgbClr val="333333"/>
                </a:solidFill>
                <a:latin typeface="Times New Roman" panose="02020603050405020304"/>
                <a:ea typeface="Times New Roman" panose="02020603050405020304"/>
              </a:rPr>
              <a:t> </a:t>
            </a:r>
            <a:endParaRPr lang="en-US" altLang="en-US" sz="2800" b="1">
              <a:solidFill>
                <a:srgbClr val="333333"/>
              </a:solidFill>
              <a:latin typeface="Times New Roman" panose="02020603050405020304"/>
              <a:ea typeface="Times New Roman" panose="02020603050405020304"/>
            </a:endParaRPr>
          </a:p>
        </p:txBody>
      </p:sp>
      <p:sp>
        <p:nvSpPr>
          <p:cNvPr id="4" name="Text Box 3"/>
          <p:cNvSpPr txBox="1"/>
          <p:nvPr/>
        </p:nvSpPr>
        <p:spPr>
          <a:xfrm>
            <a:off x="172720" y="3505835"/>
            <a:ext cx="11783695" cy="2287905"/>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2. Luôn nêu cao tinh thần, phẩm chất,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ức cách mạng. Tu d</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ỡng, r</a:t>
            </a:r>
            <a:r>
              <a:rPr lang="en-US" altLang="en-US" sz="2800" b="1">
                <a:solidFill>
                  <a:srgbClr val="333333"/>
                </a:solidFill>
                <a:latin typeface="Times New Roman" panose="02020603050405020304"/>
                <a:ea typeface="Times New Roman" panose="02020603050405020304"/>
              </a:rPr>
              <a:t>è</a:t>
            </a:r>
            <a:r>
              <a:rPr lang="en-US" altLang="en-US" sz="2800" b="1">
                <a:solidFill>
                  <a:srgbClr val="333333"/>
                </a:solidFill>
                <a:latin typeface="Times New Roman" panose="02020603050405020304"/>
                <a:ea typeface="Times New Roman" panose="02020603050405020304"/>
              </a:rPr>
              <a:t>n luyện và giữ gìn nhân cách của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giáo viên. Có lối sống trong sáng, lành mạnh, giản dị, tiết kiệm. Có tinh thần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oàn kết trong tập thể cơ quan. Luôn thẳng thắn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ấu tranh phê bình và tự phê bình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ể ngày càng hoàn thiện bản thân. </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2720" y="168910"/>
            <a:ext cx="11783695" cy="2780665"/>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3. Luôn nêu cao vai trò tiên phong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mẫu của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Xông pha và tự giác nhận nhiệm vụ bằng tinh thần trách nhiệm của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Dám ngh</a:t>
            </a:r>
            <a:r>
              <a:rPr lang="en-US" altLang="en-US" sz="2800" b="1">
                <a:solidFill>
                  <a:srgbClr val="333333"/>
                </a:solidFill>
                <a:latin typeface="Times New Roman" panose="02020603050405020304"/>
                <a:ea typeface="Times New Roman" panose="02020603050405020304"/>
              </a:rPr>
              <a:t>ĩ</a:t>
            </a:r>
            <a:r>
              <a:rPr lang="en-US" altLang="en-US" sz="2800" b="1">
                <a:solidFill>
                  <a:srgbClr val="333333"/>
                </a:solidFill>
                <a:latin typeface="Times New Roman" panose="02020603050405020304"/>
                <a:ea typeface="Times New Roman" panose="02020603050405020304"/>
              </a:rPr>
              <a:t>, dám làm, dám chịu trách nhiệm tr</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công việc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ợc giao vì lợi ích chung, không trốn tránh hoặc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ổ thừa trách nhiệm cho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khác. Luôn lấy hiệu quả thực tế công việc làm th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o cho phẩm chất và n</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ng lực của mình.</a:t>
            </a:r>
            <a:endParaRPr lang="en-US" altLang="en-US" sz="2800" b="1">
              <a:solidFill>
                <a:srgbClr val="333333"/>
              </a:solidFill>
              <a:latin typeface="Times New Roman" panose="02020603050405020304"/>
              <a:ea typeface="Times New Roman" panose="02020603050405020304"/>
            </a:endParaRPr>
          </a:p>
        </p:txBody>
      </p:sp>
      <p:sp>
        <p:nvSpPr>
          <p:cNvPr id="4" name="Text Box 3"/>
          <p:cNvSpPr txBox="1"/>
          <p:nvPr/>
        </p:nvSpPr>
        <p:spPr>
          <a:xfrm>
            <a:off x="172720" y="3178175"/>
            <a:ext cx="11783695" cy="2761615"/>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4. Luôn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mẫu trong việc trau dồi chuyên môn nghiệp vụ, tự học tự bồi d</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ỡng trong việc tiếp cận,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ổi mới ph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pháp dạy học phù hợp với mục tiêu của ch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trình giáo dục phổ thông mới. Luôn là tấm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cho học sinh noi theo về tinh thần tự học và sáng 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úng nh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 t</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ởng Hồ Chí Minh về “nêu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là ph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pháp tốt nhất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ể tuyên truyền, vận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 thuyết phục quần chúng và tập hợp quần chúng làm cách mạng. </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187960"/>
            <a:ext cx="11783695" cy="3609975"/>
          </a:xfrm>
          <a:prstGeom prst="rect">
            <a:avLst/>
          </a:prstGeom>
        </p:spPr>
        <p:txBody>
          <a:bodyPr wrap="square">
            <a:noAutofit/>
          </a:bodyPr>
          <a:p>
            <a:pPr algn="just" defTabSz="266700"/>
            <a:r>
              <a:rPr lang="vi-VN" altLang="en-US" sz="2800" b="1">
                <a:solidFill>
                  <a:srgbClr val="333333"/>
                </a:solidFill>
                <a:latin typeface="Times New Roman" panose="02020603050405020304"/>
                <a:ea typeface="Times New Roman" panose="02020603050405020304"/>
              </a:rPr>
              <a:t>  5. </a:t>
            </a:r>
            <a:r>
              <a:rPr lang="en-US" altLang="en-US" sz="2800" b="1">
                <a:solidFill>
                  <a:srgbClr val="333333"/>
                </a:solidFill>
                <a:latin typeface="Times New Roman" panose="02020603050405020304"/>
                <a:ea typeface="Times New Roman" panose="02020603050405020304"/>
              </a:rPr>
              <a:t>Ng</a:t>
            </a:r>
            <a:r>
              <a:rPr lang="en-US" altLang="en-US" sz="2800" b="1">
                <a:solidFill>
                  <a:srgbClr val="333333"/>
                </a:solidFill>
                <a:latin typeface="Times New Roman" panose="02020603050405020304"/>
                <a:ea typeface="Times New Roman" panose="02020603050405020304"/>
              </a:rPr>
              <a:t>ười thầy muốn tạo được niềm tin từ học sinh, muốn các em học tập và noi theo mình thì bản thân mỗi ng</a:t>
            </a:r>
            <a:r>
              <a:rPr lang="en-US" altLang="en-US" sz="2800" b="1">
                <a:solidFill>
                  <a:srgbClr val="333333"/>
                </a:solidFill>
                <a:latin typeface="Times New Roman" panose="02020603050405020304"/>
                <a:ea typeface="Times New Roman" panose="02020603050405020304"/>
              </a:rPr>
              <a:t>ười thầy phải là tấm gương về mọi mặt, mẫu mực trong lời </a:t>
            </a:r>
            <a:r>
              <a:rPr lang="en-US" altLang="en-US" sz="2800" b="1">
                <a:solidFill>
                  <a:srgbClr val="333333"/>
                </a:solidFill>
                <a:latin typeface="Times New Roman" panose="02020603050405020304"/>
                <a:ea typeface="Times New Roman" panose="02020603050405020304"/>
              </a:rPr>
              <a:t>ăn tiếng nói, mẫu mực trong cách ứng xử, tác phong, ăn mặc, mẫu mực trong việc tự nghiên cứu, tự học tập, tự </a:t>
            </a:r>
            <a:r>
              <a:rPr lang="en-US" altLang="en-US" sz="2800" b="1">
                <a:solidFill>
                  <a:srgbClr val="333333"/>
                </a:solidFill>
                <a:latin typeface="Times New Roman" panose="02020603050405020304"/>
                <a:ea typeface="Times New Roman" panose="02020603050405020304"/>
              </a:rPr>
              <a:t>đổi mới trong phương pháp giảng dạy, mẫu mực trong việc khắc phục mọi khó kh</a:t>
            </a:r>
            <a:r>
              <a:rPr lang="en-US" altLang="en-US" sz="2800" b="1">
                <a:solidFill>
                  <a:srgbClr val="333333"/>
                </a:solidFill>
                <a:latin typeface="Times New Roman" panose="02020603050405020304"/>
                <a:ea typeface="Times New Roman" panose="02020603050405020304"/>
              </a:rPr>
              <a:t>ăn trong cuộc sống, vươn lên hoàn thành tốt m</a:t>
            </a:r>
            <a:r>
              <a:rPr lang="vi-VN" altLang="en-US" sz="2800" b="1">
                <a:solidFill>
                  <a:srgbClr val="333333"/>
                </a:solidFill>
                <a:latin typeface="Times New Roman" panose="02020603050405020304"/>
                <a:ea typeface="Times New Roman" panose="02020603050405020304"/>
              </a:rPr>
              <a:t>ọi</a:t>
            </a:r>
            <a:r>
              <a:rPr lang="en-US" altLang="en-US" sz="2800" b="1">
                <a:solidFill>
                  <a:srgbClr val="333333"/>
                </a:solidFill>
                <a:latin typeface="Times New Roman" panose="02020603050405020304"/>
                <a:ea typeface="Times New Roman" panose="02020603050405020304"/>
              </a:rPr>
              <a:t> nhiệm vụ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ợc giao.</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11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p:nvPr/>
        </p:nvSpPr>
        <p:spPr>
          <a:xfrm>
            <a:off x="988060" y="302895"/>
            <a:ext cx="10235565" cy="13906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FF00"/>
                </a:solidFill>
                <a:latin typeface="Times New Roman" panose="02020603050405020304" pitchFamily="18" charset="0"/>
                <a:cs typeface="Times New Roman" panose="02020603050405020304" pitchFamily="18" charset="0"/>
              </a:rPr>
              <a:t>TRÂN TRỌNG CẢM ƠN </a:t>
            </a:r>
            <a:r>
              <a:rPr lang="vi-VN" altLang="en-US" sz="3600" b="1" dirty="0">
                <a:solidFill>
                  <a:srgbClr val="FFFF00"/>
                </a:solidFill>
                <a:latin typeface="Times New Roman" panose="02020603050405020304" pitchFamily="18" charset="0"/>
                <a:cs typeface="Times New Roman" panose="02020603050405020304" pitchFamily="18" charset="0"/>
              </a:rPr>
              <a:t>CÁC ĐỒNG CHÍ</a:t>
            </a:r>
            <a:r>
              <a:rPr lang="en-US" sz="3600" b="1" dirty="0">
                <a:solidFill>
                  <a:srgbClr val="FFFF00"/>
                </a:solidFill>
                <a:latin typeface="Times New Roman" panose="02020603050405020304" pitchFamily="18" charset="0"/>
                <a:cs typeface="Times New Roman" panose="02020603050405020304" pitchFamily="18" charset="0"/>
              </a:rPr>
              <a:t> ĐÃ LẮNG NGHE!</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ai trò tiên phong, gương mẫu của cán bộ, Đảng viên - Học và làm theo Bác (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83515" y="116840"/>
            <a:ext cx="11863705" cy="65474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1"/>
          <a:stretch>
            <a:fillRect/>
          </a:stretch>
        </p:blipFill>
        <p:spPr>
          <a:xfrm>
            <a:off x="186690" y="88900"/>
            <a:ext cx="11867515" cy="6658610"/>
          </a:xfrm>
          <a:prstGeom prst="rect">
            <a:avLst/>
          </a:prstGeom>
        </p:spPr>
      </p:pic>
      <p:sp>
        <p:nvSpPr>
          <p:cNvPr id="5" name="TextBox 4"/>
          <p:cNvSpPr txBox="1"/>
          <p:nvPr/>
        </p:nvSpPr>
        <p:spPr>
          <a:xfrm>
            <a:off x="653210" y="1127204"/>
            <a:ext cx="10884309" cy="2197100"/>
          </a:xfrm>
          <a:prstGeom prst="rect">
            <a:avLst/>
          </a:prstGeom>
          <a:noFill/>
        </p:spPr>
        <p:txBody>
          <a:bodyPr wrap="square">
            <a:spAutoFit/>
          </a:bodyPr>
          <a:lstStyle/>
          <a:p>
            <a:pPr algn="just">
              <a:lnSpc>
                <a:spcPct val="107000"/>
              </a:lnSpc>
              <a:spcAft>
                <a:spcPts val="800"/>
              </a:spcAft>
            </a:pPr>
            <a:r>
              <a:rPr lang="vi-VN" sz="3200" b="1" i="1" dirty="0">
                <a:solidFill>
                  <a:srgbClr val="002060"/>
                </a:solidFill>
                <a:effectLst/>
                <a:latin typeface="Times New Roman" panose="02020603050405020304" pitchFamily="18" charset="0"/>
                <a:cs typeface="Times New Roman" panose="02020603050405020304" pitchFamily="18" charset="0"/>
              </a:rPr>
              <a:t>     Phần thứ nhất:</a:t>
            </a:r>
            <a:r>
              <a:rPr lang="vi-VN" sz="3200" b="1" dirty="0">
                <a:solidFill>
                  <a:srgbClr val="002060"/>
                </a:solidFill>
                <a:effectLst/>
                <a:latin typeface="Times New Roman" panose="02020603050405020304" pitchFamily="18" charset="0"/>
                <a:cs typeface="Times New Roman" panose="02020603050405020304" pitchFamily="18" charset="0"/>
              </a:rPr>
              <a:t> Tư tưởng, đạo đức, phong cách H</a:t>
            </a:r>
            <a:r>
              <a:rPr lang="en-US" altLang="vi-VN" sz="3200" b="1" dirty="0">
                <a:solidFill>
                  <a:srgbClr val="002060"/>
                </a:solidFill>
                <a:effectLst/>
                <a:latin typeface="Times New Roman" panose="02020603050405020304" pitchFamily="18" charset="0"/>
                <a:cs typeface="Times New Roman" panose="02020603050405020304" pitchFamily="18" charset="0"/>
              </a:rPr>
              <a:t>ồ </a:t>
            </a:r>
            <a:r>
              <a:rPr lang="vi-VN" sz="3200" b="1" dirty="0">
                <a:solidFill>
                  <a:srgbClr val="002060"/>
                </a:solidFill>
                <a:effectLst/>
                <a:latin typeface="Times New Roman" panose="02020603050405020304" pitchFamily="18" charset="0"/>
                <a:cs typeface="Times New Roman" panose="02020603050405020304" pitchFamily="18" charset="0"/>
              </a:rPr>
              <a:t>C</a:t>
            </a:r>
            <a:r>
              <a:rPr lang="en-US" altLang="vi-VN" sz="3200" b="1" dirty="0">
                <a:solidFill>
                  <a:srgbClr val="002060"/>
                </a:solidFill>
                <a:effectLst/>
                <a:latin typeface="Times New Roman" panose="02020603050405020304" pitchFamily="18" charset="0"/>
                <a:cs typeface="Times New Roman" panose="02020603050405020304" pitchFamily="18" charset="0"/>
              </a:rPr>
              <a:t>hí </a:t>
            </a:r>
            <a:r>
              <a:rPr lang="vi-VN" sz="3200" b="1" dirty="0">
                <a:solidFill>
                  <a:srgbClr val="002060"/>
                </a:solidFill>
                <a:effectLst/>
                <a:latin typeface="Times New Roman" panose="02020603050405020304" pitchFamily="18" charset="0"/>
                <a:cs typeface="Times New Roman" panose="02020603050405020304" pitchFamily="18" charset="0"/>
              </a:rPr>
              <a:t>M</a:t>
            </a:r>
            <a:r>
              <a:rPr lang="en-US" altLang="vi-VN" sz="3200" b="1" dirty="0">
                <a:solidFill>
                  <a:srgbClr val="002060"/>
                </a:solidFill>
                <a:effectLst/>
                <a:latin typeface="Times New Roman" panose="02020603050405020304" pitchFamily="18" charset="0"/>
                <a:cs typeface="Times New Roman" panose="02020603050405020304" pitchFamily="18" charset="0"/>
              </a:rPr>
              <a:t>inh</a:t>
            </a:r>
            <a:r>
              <a:rPr lang="vi-VN" sz="3200" b="1" dirty="0">
                <a:solidFill>
                  <a:srgbClr val="002060"/>
                </a:solidFill>
                <a:effectLst/>
                <a:latin typeface="Times New Roman" panose="02020603050405020304" pitchFamily="18" charset="0"/>
                <a:cs typeface="Times New Roman" panose="02020603050405020304" pitchFamily="18" charset="0"/>
              </a:rPr>
              <a:t> về xây dựng đảng viên tiên phong, gương mẫu, có đạo đức cách mạng trong sáng, đủ năng lực, đáp ứng yêu cầu nhiệm vụ.</a:t>
            </a:r>
            <a:endParaRPr lang="vi-VN" sz="3200" b="1"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653210" y="3100230"/>
            <a:ext cx="10884308" cy="2061210"/>
          </a:xfrm>
          <a:prstGeom prst="rect">
            <a:avLst/>
          </a:prstGeom>
          <a:noFill/>
        </p:spPr>
        <p:txBody>
          <a:bodyPr wrap="square">
            <a:spAutoFit/>
          </a:bodyPr>
          <a:lstStyle/>
          <a:p>
            <a:pPr indent="457200" algn="just">
              <a:spcBef>
                <a:spcPts val="500"/>
              </a:spcBef>
              <a:spcAft>
                <a:spcPts val="825"/>
              </a:spcAft>
            </a:pPr>
            <a:r>
              <a:rPr lang="vi-VN" sz="3200" b="1" i="1" dirty="0">
                <a:solidFill>
                  <a:srgbClr val="002060"/>
                </a:solidFill>
                <a:effectLst/>
                <a:latin typeface="Times New Roman" panose="02020603050405020304" pitchFamily="18" charset="0"/>
                <a:cs typeface="Times New Roman" panose="02020603050405020304" pitchFamily="18" charset="0"/>
              </a:rPr>
              <a:t>Phần thứ hai: </a:t>
            </a:r>
            <a:r>
              <a:rPr lang="vi-VN" sz="3200" b="1" dirty="0">
                <a:solidFill>
                  <a:srgbClr val="002060"/>
                </a:solidFill>
                <a:effectLst/>
                <a:latin typeface="Times New Roman" panose="02020603050405020304" pitchFamily="18" charset="0"/>
                <a:cs typeface="Times New Roman" panose="02020603050405020304" pitchFamily="18" charset="0"/>
              </a:rPr>
              <a:t>Vận dụng tư tưởng, đạo đức, phong cách H</a:t>
            </a:r>
            <a:r>
              <a:rPr lang="en-US" altLang="vi-VN" sz="3200" b="1" dirty="0">
                <a:solidFill>
                  <a:srgbClr val="002060"/>
                </a:solidFill>
                <a:effectLst/>
                <a:latin typeface="Times New Roman" panose="02020603050405020304" pitchFamily="18" charset="0"/>
                <a:cs typeface="Times New Roman" panose="02020603050405020304" pitchFamily="18" charset="0"/>
              </a:rPr>
              <a:t>ồ </a:t>
            </a:r>
            <a:r>
              <a:rPr lang="vi-VN" sz="3200" b="1" dirty="0">
                <a:solidFill>
                  <a:srgbClr val="002060"/>
                </a:solidFill>
                <a:effectLst/>
                <a:latin typeface="Times New Roman" panose="02020603050405020304" pitchFamily="18" charset="0"/>
                <a:cs typeface="Times New Roman" panose="02020603050405020304" pitchFamily="18" charset="0"/>
              </a:rPr>
              <a:t>C</a:t>
            </a:r>
            <a:r>
              <a:rPr lang="en-US" altLang="vi-VN" sz="3200" b="1" dirty="0">
                <a:solidFill>
                  <a:srgbClr val="002060"/>
                </a:solidFill>
                <a:effectLst/>
                <a:latin typeface="Times New Roman" panose="02020603050405020304" pitchFamily="18" charset="0"/>
                <a:cs typeface="Times New Roman" panose="02020603050405020304" pitchFamily="18" charset="0"/>
              </a:rPr>
              <a:t>hí </a:t>
            </a:r>
            <a:r>
              <a:rPr lang="vi-VN" sz="3200" b="1" dirty="0">
                <a:solidFill>
                  <a:srgbClr val="002060"/>
                </a:solidFill>
                <a:effectLst/>
                <a:latin typeface="Times New Roman" panose="02020603050405020304" pitchFamily="18" charset="0"/>
                <a:cs typeface="Times New Roman" panose="02020603050405020304" pitchFamily="18" charset="0"/>
              </a:rPr>
              <a:t>M</a:t>
            </a:r>
            <a:r>
              <a:rPr lang="en-US" altLang="vi-VN" sz="3200" b="1" dirty="0">
                <a:solidFill>
                  <a:srgbClr val="002060"/>
                </a:solidFill>
                <a:effectLst/>
                <a:latin typeface="Times New Roman" panose="02020603050405020304" pitchFamily="18" charset="0"/>
                <a:cs typeface="Times New Roman" panose="02020603050405020304" pitchFamily="18" charset="0"/>
              </a:rPr>
              <a:t>inh</a:t>
            </a:r>
            <a:r>
              <a:rPr lang="vi-VN" sz="3200" b="1" dirty="0">
                <a:solidFill>
                  <a:srgbClr val="002060"/>
                </a:solidFill>
                <a:effectLst/>
                <a:latin typeface="Times New Roman" panose="02020603050405020304" pitchFamily="18" charset="0"/>
                <a:cs typeface="Times New Roman" panose="02020603050405020304" pitchFamily="18" charset="0"/>
              </a:rPr>
              <a:t> về xây dựng đảng viên giáo viên tiên phong, gương mẫu, có đạo đức cách mạng, đủ năng lực đáp ứng yêu cầu nhiệm vụ hiện nay.</a:t>
            </a:r>
            <a:endParaRPr lang="vi-VN" sz="3200" b="1"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stretch>
            <a:fillRect/>
          </a:stretch>
        </p:blipFill>
        <p:spPr>
          <a:xfrm>
            <a:off x="148590" y="117475"/>
            <a:ext cx="11837035" cy="6555740"/>
          </a:xfrm>
          <a:prstGeom prst="rect">
            <a:avLst/>
          </a:prstGeom>
        </p:spPr>
      </p:pic>
      <p:sp>
        <p:nvSpPr>
          <p:cNvPr id="3" name="TextBox 2"/>
          <p:cNvSpPr txBox="1"/>
          <p:nvPr/>
        </p:nvSpPr>
        <p:spPr>
          <a:xfrm>
            <a:off x="314960" y="1828165"/>
            <a:ext cx="11670665" cy="2757805"/>
          </a:xfrm>
          <a:prstGeom prst="rect">
            <a:avLst/>
          </a:prstGeom>
          <a:noFill/>
        </p:spPr>
        <p:txBody>
          <a:bodyPr wrap="square">
            <a:noAutofit/>
          </a:bodyPr>
          <a:lstStyle/>
          <a:p>
            <a:pPr algn="ctr">
              <a:spcBef>
                <a:spcPts val="500"/>
              </a:spcBef>
              <a:spcAft>
                <a:spcPts val="825"/>
              </a:spcAft>
            </a:pPr>
            <a:r>
              <a:rPr lang="vi-VN" sz="3200" b="1" dirty="0">
                <a:solidFill>
                  <a:srgbClr val="002060"/>
                </a:solidFill>
                <a:effectLst/>
                <a:latin typeface="Times New Roman" panose="02020603050405020304" pitchFamily="18" charset="0"/>
                <a:cs typeface="Times New Roman" panose="02020603050405020304" pitchFamily="18" charset="0"/>
              </a:rPr>
              <a:t>PHẦN THỨ NHẤT: “TƯ TƯỞNG, ĐẠO ĐỨC, PHONG CÁCH HỒ CHÍ MINH VỀ XÂY DỰNG ĐẢNG VIÊN TIÊN PHONG, GƯƠNG MẪU, CÓ ĐẠO ĐỨC CÁCH MẠNG TRONG SÁNG, ĐỦ NĂNG LỰC ĐÁP ỨNG YÊU CẦU NHIỆM VỤ”</a:t>
            </a:r>
            <a:endParaRPr lang="vi-VN" sz="3200" b="1"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40" y="217805"/>
            <a:ext cx="11757660" cy="953135"/>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 TƯ TƯỞNG HCM VỀ VAI TRÒ TIÊN PHONG GƯƠNG MẪU CỦA NGƯỜI ĐẢNG VIÊN</a:t>
            </a:r>
            <a:endParaRPr lang="vi-VN" sz="2800" b="1"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052830"/>
            <a:ext cx="11783695" cy="5638165"/>
          </a:xfrm>
          <a:prstGeom prst="rect">
            <a:avLst/>
          </a:prstGeom>
        </p:spPr>
        <p:txBody>
          <a:bodyPr wrap="square">
            <a:noAutofit/>
          </a:bodyPr>
          <a:p>
            <a:pPr algn="just" defTabSz="266700"/>
            <a:r>
              <a:rPr lang="vi-VN" sz="2800" b="1">
                <a:solidFill>
                  <a:srgbClr val="333333"/>
                </a:solidFill>
                <a:latin typeface="Times New Roman" panose="02020603050405020304"/>
                <a:ea typeface="Times New Roman" panose="02020603050405020304"/>
              </a:rPr>
              <a:t>- </a:t>
            </a:r>
            <a:r>
              <a:rPr sz="2800" b="1">
                <a:solidFill>
                  <a:srgbClr val="333333"/>
                </a:solidFill>
                <a:latin typeface="Times New Roman" panose="02020603050405020304"/>
                <a:ea typeface="Times New Roman" panose="02020603050405020304"/>
              </a:rPr>
              <a:t>Là người sáng lập và rèn luyện Đảng ta, Chủ tịch Hồ Chí Minh luôn quan tâm đến vai trò tiên phong, gương mẫu của đội ngũ cán bộ, đảng viên. Người là tấm gương mẫu mực về đạo đức và nhân cách người đảng viên cộng sản, luôn tiên ph</a:t>
            </a:r>
            <a:r>
              <a:rPr lang="en-US" sz="2800" b="1">
                <a:solidFill>
                  <a:srgbClr val="333333"/>
                </a:solidFill>
                <a:latin typeface="Times New Roman" panose="02020603050405020304"/>
                <a:ea typeface="Times New Roman" panose="02020603050405020304"/>
              </a:rPr>
              <a:t>o</a:t>
            </a:r>
            <a:r>
              <a:rPr sz="2800" b="1">
                <a:solidFill>
                  <a:srgbClr val="333333"/>
                </a:solidFill>
                <a:latin typeface="Times New Roman" panose="02020603050405020304"/>
                <a:ea typeface="Times New Roman" panose="02020603050405020304"/>
              </a:rPr>
              <a:t>ng gương mẫu trong lời nói, việc làm, hành động, những điều đó đã kết tinh thành những giá trị tư tưởng, đạo đức, phong cách H</a:t>
            </a:r>
            <a:r>
              <a:rPr lang="en-US" sz="2800" b="1">
                <a:solidFill>
                  <a:srgbClr val="333333"/>
                </a:solidFill>
                <a:latin typeface="Times New Roman" panose="02020603050405020304"/>
                <a:ea typeface="Times New Roman" panose="02020603050405020304"/>
              </a:rPr>
              <a:t>ồ </a:t>
            </a:r>
            <a:r>
              <a:rPr sz="2800" b="1">
                <a:solidFill>
                  <a:srgbClr val="333333"/>
                </a:solidFill>
                <a:latin typeface="Times New Roman" panose="02020603050405020304"/>
                <a:ea typeface="Times New Roman" panose="02020603050405020304"/>
              </a:rPr>
              <a:t>C</a:t>
            </a:r>
            <a:r>
              <a:rPr lang="en-US" sz="2800" b="1">
                <a:solidFill>
                  <a:srgbClr val="333333"/>
                </a:solidFill>
                <a:latin typeface="Times New Roman" panose="02020603050405020304"/>
                <a:ea typeface="Times New Roman" panose="02020603050405020304"/>
              </a:rPr>
              <a:t>hí </a:t>
            </a:r>
            <a:r>
              <a:rPr sz="2800" b="1">
                <a:solidFill>
                  <a:srgbClr val="333333"/>
                </a:solidFill>
                <a:latin typeface="Times New Roman" panose="02020603050405020304"/>
                <a:ea typeface="Times New Roman" panose="02020603050405020304"/>
              </a:rPr>
              <a:t>M</a:t>
            </a:r>
            <a:r>
              <a:rPr lang="en-US" sz="2800" b="1">
                <a:solidFill>
                  <a:srgbClr val="333333"/>
                </a:solidFill>
                <a:latin typeface="Times New Roman" panose="02020603050405020304"/>
                <a:ea typeface="Times New Roman" panose="02020603050405020304"/>
              </a:rPr>
              <a:t>inh</a:t>
            </a:r>
            <a:r>
              <a:rPr sz="2800" b="1">
                <a:solidFill>
                  <a:srgbClr val="333333"/>
                </a:solidFill>
                <a:latin typeface="Times New Roman" panose="02020603050405020304"/>
                <a:ea typeface="Times New Roman" panose="02020603050405020304"/>
              </a:rPr>
              <a:t>.</a:t>
            </a:r>
            <a:endParaRPr sz="2800" b="1">
              <a:solidFill>
                <a:srgbClr val="333333"/>
              </a:solidFill>
              <a:latin typeface="Times New Roman" panose="02020603050405020304"/>
              <a:ea typeface="Times New Roman" panose="02020603050405020304"/>
            </a:endParaRPr>
          </a:p>
          <a:p>
            <a:pPr algn="just" defTabSz="266700"/>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Theo Ng</a:t>
            </a:r>
            <a:r>
              <a:rPr lang="en-US" altLang="en-US" sz="2800" b="1">
                <a:solidFill>
                  <a:srgbClr val="333333"/>
                </a:solidFill>
                <a:latin typeface="Times New Roman" panose="02020603050405020304"/>
                <a:ea typeface="Times New Roman" panose="02020603050405020304"/>
              </a:rPr>
              <a:t>ười </a:t>
            </a:r>
            <a:r>
              <a:rPr lang="en-US" altLang="en-US" sz="2800" b="1">
                <a:solidFill>
                  <a:srgbClr val="333333"/>
                </a:solidFill>
                <a:latin typeface="Times New Roman" panose="02020603050405020304"/>
                <a:ea typeface="Times New Roman" panose="02020603050405020304"/>
              </a:rPr>
              <a:t>để nêu g</a:t>
            </a:r>
            <a:r>
              <a:rPr lang="en-US" altLang="en-US" sz="2800" b="1">
                <a:solidFill>
                  <a:srgbClr val="333333"/>
                </a:solidFill>
                <a:latin typeface="Times New Roman" panose="02020603050405020304"/>
                <a:ea typeface="Times New Roman" panose="02020603050405020304"/>
              </a:rPr>
              <a:t>ương, thì tr</a:t>
            </a:r>
            <a:r>
              <a:rPr lang="en-US" altLang="en-US" sz="2800" b="1">
                <a:solidFill>
                  <a:srgbClr val="333333"/>
                </a:solidFill>
                <a:latin typeface="Times New Roman" panose="02020603050405020304"/>
                <a:ea typeface="Times New Roman" panose="02020603050405020304"/>
              </a:rPr>
              <a:t>ước hết bản thân mình phải làm g</a:t>
            </a:r>
            <a:r>
              <a:rPr lang="en-US" altLang="en-US" sz="2800" b="1">
                <a:solidFill>
                  <a:srgbClr val="333333"/>
                </a:solidFill>
                <a:latin typeface="Times New Roman" panose="02020603050405020304"/>
                <a:ea typeface="Times New Roman" panose="02020603050405020304"/>
              </a:rPr>
              <a:t>ương trong mọi việc từ nhỏ </a:t>
            </a:r>
            <a:r>
              <a:rPr lang="en-US" altLang="en-US" sz="2800" b="1">
                <a:solidFill>
                  <a:srgbClr val="333333"/>
                </a:solidFill>
                <a:latin typeface="Times New Roman" panose="02020603050405020304"/>
                <a:ea typeface="Times New Roman" panose="02020603050405020304"/>
              </a:rPr>
              <a:t>đến lớn, trở thành phong cách, thói quen trong cuộc sống hàng ngày. </a:t>
            </a:r>
            <a:r>
              <a:rPr lang="en-US" altLang="en-US" sz="2800" b="1">
                <a:solidFill>
                  <a:srgbClr val="333333"/>
                </a:solidFill>
                <a:latin typeface="Times New Roman" panose="02020603050405020304"/>
                <a:ea typeface="Times New Roman" panose="02020603050405020304"/>
              </a:rPr>
              <a:t>Điều </a:t>
            </a:r>
            <a:r>
              <a:rPr lang="en-US" altLang="en-US" sz="2800" b="1">
                <a:solidFill>
                  <a:srgbClr val="333333"/>
                </a:solidFill>
                <a:latin typeface="Times New Roman" panose="02020603050405020304"/>
                <a:ea typeface="Times New Roman" panose="02020603050405020304"/>
              </a:rPr>
              <a:t>đó không thể tự nhiên mà có </a:t>
            </a:r>
            <a:r>
              <a:rPr lang="en-US" altLang="en-US" sz="2800" b="1">
                <a:solidFill>
                  <a:srgbClr val="333333"/>
                </a:solidFill>
                <a:latin typeface="Times New Roman" panose="02020603050405020304"/>
                <a:ea typeface="Times New Roman" panose="02020603050405020304"/>
              </a:rPr>
              <a:t>được mà phải do chính ng</a:t>
            </a:r>
            <a:r>
              <a:rPr lang="en-US" altLang="en-US" sz="2800" b="1">
                <a:solidFill>
                  <a:srgbClr val="333333"/>
                </a:solidFill>
                <a:latin typeface="Times New Roman" panose="02020603050405020304"/>
                <a:ea typeface="Times New Roman" panose="02020603050405020304"/>
              </a:rPr>
              <a:t>ười cán bộ </a:t>
            </a:r>
            <a:r>
              <a:rPr lang="en-US" altLang="en-US" sz="2800" b="1">
                <a:solidFill>
                  <a:srgbClr val="333333"/>
                </a:solidFill>
                <a:latin typeface="Times New Roman" panose="02020603050405020304"/>
                <a:ea typeface="Times New Roman" panose="02020603050405020304"/>
              </a:rPr>
              <a:t>đảng viên tu d</a:t>
            </a:r>
            <a:r>
              <a:rPr lang="en-US" altLang="en-US" sz="2800" b="1">
                <a:solidFill>
                  <a:srgbClr val="333333"/>
                </a:solidFill>
                <a:latin typeface="Times New Roman" panose="02020603050405020304"/>
                <a:ea typeface="Times New Roman" panose="02020603050405020304"/>
              </a:rPr>
              <a:t>ưỡng, r</a:t>
            </a:r>
            <a:r>
              <a:rPr lang="en-US" altLang="en-US" sz="2800" b="1">
                <a:solidFill>
                  <a:srgbClr val="333333"/>
                </a:solidFill>
                <a:latin typeface="Times New Roman" panose="02020603050405020304"/>
                <a:ea typeface="Times New Roman" panose="02020603050405020304"/>
              </a:rPr>
              <a:t>èn luyện hàng ngày, thông qua quá trình phấn </a:t>
            </a:r>
            <a:r>
              <a:rPr lang="en-US" altLang="en-US" sz="2800" b="1">
                <a:solidFill>
                  <a:srgbClr val="333333"/>
                </a:solidFill>
                <a:latin typeface="Times New Roman" panose="02020603050405020304"/>
                <a:ea typeface="Times New Roman" panose="02020603050405020304"/>
              </a:rPr>
              <a:t>đấu không ngừng mới có </a:t>
            </a:r>
            <a:r>
              <a:rPr lang="en-US" altLang="en-US" sz="2800" b="1">
                <a:solidFill>
                  <a:srgbClr val="333333"/>
                </a:solidFill>
                <a:latin typeface="Times New Roman" panose="02020603050405020304"/>
                <a:ea typeface="Times New Roman" panose="02020603050405020304"/>
              </a:rPr>
              <a:t>được. Ng</a:t>
            </a:r>
            <a:r>
              <a:rPr lang="en-US" altLang="en-US" sz="2800" b="1">
                <a:solidFill>
                  <a:srgbClr val="333333"/>
                </a:solidFill>
                <a:latin typeface="Times New Roman" panose="02020603050405020304"/>
                <a:ea typeface="Times New Roman" panose="02020603050405020304"/>
              </a:rPr>
              <a:t>ười nhiều lần nhắc nhở cán bộ,</a:t>
            </a:r>
            <a:r>
              <a:rPr lang="vi-VN"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ảng viên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 tr</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làng n</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ớc theo sau”, “Phải xung phong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mẫu trong mọi công việc, hết lòng hết sức phục vụ nhân dân’’</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5748020" y="1056640"/>
            <a:ext cx="6047105" cy="4832985"/>
          </a:xfrm>
          <a:prstGeom prst="rect">
            <a:avLst/>
          </a:prstGeom>
        </p:spPr>
      </p:pic>
      <p:sp>
        <p:nvSpPr>
          <p:cNvPr id="3" name="TextBox 2"/>
          <p:cNvSpPr txBox="1"/>
          <p:nvPr/>
        </p:nvSpPr>
        <p:spPr>
          <a:xfrm>
            <a:off x="78740" y="217805"/>
            <a:ext cx="11757660" cy="953135"/>
          </a:xfrm>
          <a:prstGeom prst="rect">
            <a:avLst/>
          </a:prstGeom>
          <a:noFill/>
        </p:spPr>
        <p:txBody>
          <a:bodyPr wrap="square">
            <a:spAutoFit/>
          </a:bodyPr>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 TƯ TƯỞNG HCM VỀ VAI TRÒ TIÊN PHONG GƯƠNG MẪU CỦA NGƯỜI ĐẢNG VIÊN</a:t>
            </a:r>
            <a:endParaRPr lang="vi-VN" sz="2800" b="1" dirty="0">
              <a:solidFill>
                <a:srgbClr val="FF0000"/>
              </a:solidFill>
              <a:effectLst/>
              <a:latin typeface="Times New Roman" panose="02020603050405020304" pitchFamily="18" charset="0"/>
              <a:cs typeface="Times New Roman" panose="02020603050405020304" pitchFamily="18" charset="0"/>
            </a:endParaRPr>
          </a:p>
        </p:txBody>
      </p:sp>
      <p:sp>
        <p:nvSpPr>
          <p:cNvPr id="4" name="Text Box 3"/>
          <p:cNvSpPr txBox="1"/>
          <p:nvPr/>
        </p:nvSpPr>
        <p:spPr>
          <a:xfrm>
            <a:off x="78740" y="1322070"/>
            <a:ext cx="5730240" cy="1383665"/>
          </a:xfrm>
          <a:prstGeom prst="rect">
            <a:avLst/>
          </a:prstGeom>
          <a:noFill/>
        </p:spPr>
        <p:txBody>
          <a:bodyPr wrap="square" rtlCol="0" anchor="t">
            <a:spAutoFit/>
          </a:bodyPr>
          <a:p>
            <a:pPr algn="just"/>
            <a:r>
              <a:rPr lang="en-US" sz="2800" b="1">
                <a:solidFill>
                  <a:srgbClr val="333333"/>
                </a:solidFill>
                <a:latin typeface="Times New Roman" panose="02020603050405020304"/>
                <a:ea typeface="Times New Roman" panose="02020603050405020304"/>
                <a:sym typeface="+mn-ea"/>
              </a:rPr>
              <a:t>- </a:t>
            </a:r>
            <a:r>
              <a:rPr sz="2800" b="1">
                <a:solidFill>
                  <a:srgbClr val="333333"/>
                </a:solidFill>
                <a:latin typeface="Times New Roman" panose="02020603050405020304"/>
                <a:ea typeface="Times New Roman" panose="02020603050405020304"/>
                <a:sym typeface="+mn-ea"/>
              </a:rPr>
              <a:t>Chủ tịch Hồ Chí Minh luôn quan tâm đến vai trò tiên phong, gương mẫu của đội ngũ cán bộ, đảng viên.</a:t>
            </a:r>
            <a:endParaRPr lang="en-US" sz="2800" b="1">
              <a:solidFill>
                <a:srgbClr val="333333"/>
              </a:solidFill>
              <a:latin typeface="Times New Roman" panose="02020603050405020304"/>
              <a:ea typeface="Times New Roman" panose="02020603050405020304"/>
              <a:sym typeface="+mn-ea"/>
            </a:endParaRPr>
          </a:p>
        </p:txBody>
      </p:sp>
      <p:sp>
        <p:nvSpPr>
          <p:cNvPr id="6" name="Text Box 5"/>
          <p:cNvSpPr txBox="1"/>
          <p:nvPr/>
        </p:nvSpPr>
        <p:spPr>
          <a:xfrm>
            <a:off x="106680" y="4385310"/>
            <a:ext cx="5549900" cy="2245360"/>
          </a:xfrm>
          <a:prstGeom prst="rect">
            <a:avLst/>
          </a:prstGeom>
          <a:noFill/>
        </p:spPr>
        <p:txBody>
          <a:bodyPr wrap="square" rtlCol="0" anchor="t">
            <a:spAutoFit/>
          </a:bodyPr>
          <a:p>
            <a:pPr algn="just"/>
            <a:r>
              <a:rPr lang="en-US" altLang="vi-VN" sz="2800" b="1">
                <a:solidFill>
                  <a:srgbClr val="333333"/>
                </a:solidFill>
                <a:latin typeface="Times New Roman" panose="02020603050405020304"/>
                <a:ea typeface="Times New Roman" panose="02020603050405020304"/>
                <a:sym typeface="+mn-ea"/>
              </a:rPr>
              <a:t>- </a:t>
            </a:r>
            <a:r>
              <a:rPr lang="vi-VN" altLang="en-US" sz="2800" b="1">
                <a:solidFill>
                  <a:srgbClr val="333333"/>
                </a:solidFill>
                <a:latin typeface="Times New Roman" panose="02020603050405020304"/>
                <a:ea typeface="Times New Roman" panose="02020603050405020304"/>
                <a:sym typeface="+mn-ea"/>
              </a:rPr>
              <a:t> </a:t>
            </a:r>
            <a:r>
              <a:rPr lang="en-US" altLang="en-US" sz="2800" b="1">
                <a:solidFill>
                  <a:srgbClr val="333333"/>
                </a:solidFill>
                <a:latin typeface="Times New Roman" panose="02020603050405020304"/>
                <a:ea typeface="Times New Roman" panose="02020603050405020304"/>
                <a:sym typeface="+mn-ea"/>
              </a:rPr>
              <a:t>Theo Người để nêu gương, thì trước hết bản thân mình phải làm gương trong mọi việc từ nhỏ đến lớn, trở thành phong cách, thói quen trong cuộc sống hàng ngày</a:t>
            </a:r>
            <a:endParaRPr lang="en-US" altLang="en-US" sz="2800" b="1">
              <a:solidFill>
                <a:srgbClr val="333333"/>
              </a:solidFill>
              <a:latin typeface="Times New Roman" panose="02020603050405020304"/>
              <a:ea typeface="Times New Roman" panose="02020603050405020304"/>
              <a:sym typeface="+mn-ea"/>
            </a:endParaRPr>
          </a:p>
        </p:txBody>
      </p:sp>
      <p:sp>
        <p:nvSpPr>
          <p:cNvPr id="7" name="Text Box 6"/>
          <p:cNvSpPr txBox="1"/>
          <p:nvPr/>
        </p:nvSpPr>
        <p:spPr>
          <a:xfrm>
            <a:off x="6344285" y="5976302"/>
            <a:ext cx="5080000" cy="583565"/>
          </a:xfrm>
          <a:prstGeom prst="rect">
            <a:avLst/>
          </a:prstGeom>
        </p:spPr>
        <p:txBody>
          <a:bodyPr>
            <a:spAutoFit/>
          </a:bodyPr>
          <a:p>
            <a:pPr marL="0" indent="0" algn="ctr"/>
            <a:r>
              <a:rPr sz="1600" b="0">
                <a:solidFill>
                  <a:srgbClr val="0072BC"/>
                </a:solidFill>
                <a:latin typeface="Arial" panose="020B0604020202020204"/>
                <a:ea typeface="Arial" panose="020B0604020202020204"/>
              </a:rPr>
              <a:t>Bác Hồ đến thăm hội nghị phổ biến máy cấy công cụ cải tiến ở Từ Liêm, Hà Nội, tháng 7/1960</a:t>
            </a:r>
            <a:endParaRPr sz="1600" b="0">
              <a:solidFill>
                <a:srgbClr val="0072BC"/>
              </a:solidFill>
              <a:latin typeface="Arial" panose="020B0604020202020204"/>
              <a:ea typeface="Arial" panose="020B0604020202020204"/>
            </a:endParaRPr>
          </a:p>
        </p:txBody>
      </p:sp>
      <p:sp>
        <p:nvSpPr>
          <p:cNvPr id="8" name="Text Box 7"/>
          <p:cNvSpPr txBox="1"/>
          <p:nvPr/>
        </p:nvSpPr>
        <p:spPr>
          <a:xfrm>
            <a:off x="78740" y="2795905"/>
            <a:ext cx="5576570" cy="1383665"/>
          </a:xfrm>
          <a:prstGeom prst="rect">
            <a:avLst/>
          </a:prstGeom>
          <a:noFill/>
        </p:spPr>
        <p:txBody>
          <a:bodyPr wrap="square" rtlCol="0" anchor="t">
            <a:spAutoFit/>
          </a:bodyPr>
          <a:p>
            <a:pPr algn="just"/>
            <a:r>
              <a:rPr lang="en-US" sz="2800" b="1">
                <a:solidFill>
                  <a:srgbClr val="333333"/>
                </a:solidFill>
                <a:latin typeface="Times New Roman" panose="02020603050405020304"/>
                <a:ea typeface="Times New Roman" panose="02020603050405020304"/>
                <a:sym typeface="+mn-ea"/>
              </a:rPr>
              <a:t>- Người</a:t>
            </a:r>
            <a:r>
              <a:rPr sz="2800" b="1">
                <a:solidFill>
                  <a:srgbClr val="333333"/>
                </a:solidFill>
                <a:latin typeface="Times New Roman" panose="02020603050405020304"/>
                <a:ea typeface="Times New Roman" panose="02020603050405020304"/>
                <a:sym typeface="+mn-ea"/>
              </a:rPr>
              <a:t> là tấm gương mẫu mực</a:t>
            </a:r>
            <a:r>
              <a:rPr lang="en-US" sz="2800" b="1">
                <a:solidFill>
                  <a:srgbClr val="333333"/>
                </a:solidFill>
                <a:latin typeface="Times New Roman" panose="02020603050405020304"/>
                <a:ea typeface="Times New Roman" panose="02020603050405020304"/>
                <a:sym typeface="+mn-ea"/>
              </a:rPr>
              <a:t>: </a:t>
            </a:r>
            <a:r>
              <a:rPr sz="2800" b="1">
                <a:solidFill>
                  <a:srgbClr val="333333"/>
                </a:solidFill>
                <a:latin typeface="Times New Roman" panose="02020603050405020304"/>
                <a:ea typeface="Times New Roman" panose="02020603050405020304"/>
                <a:sym typeface="+mn-ea"/>
              </a:rPr>
              <a:t>luôn tiên ph</a:t>
            </a:r>
            <a:r>
              <a:rPr lang="en-US" sz="2800" b="1">
                <a:solidFill>
                  <a:srgbClr val="333333"/>
                </a:solidFill>
                <a:latin typeface="Times New Roman" panose="02020603050405020304"/>
                <a:ea typeface="Times New Roman" panose="02020603050405020304"/>
                <a:sym typeface="+mn-ea"/>
              </a:rPr>
              <a:t>o</a:t>
            </a:r>
            <a:r>
              <a:rPr sz="2800" b="1">
                <a:solidFill>
                  <a:srgbClr val="333333"/>
                </a:solidFill>
                <a:latin typeface="Times New Roman" panose="02020603050405020304"/>
                <a:ea typeface="Times New Roman" panose="02020603050405020304"/>
                <a:sym typeface="+mn-ea"/>
              </a:rPr>
              <a:t>ng gương mẫu trong lời nói, việc làm, hành động</a:t>
            </a:r>
            <a:r>
              <a:rPr lang="en-US" sz="2800" b="1">
                <a:solidFill>
                  <a:srgbClr val="333333"/>
                </a:solidFill>
                <a:latin typeface="Times New Roman" panose="02020603050405020304"/>
                <a:ea typeface="Times New Roman" panose="02020603050405020304"/>
                <a:sym typeface="+mn-ea"/>
              </a:rPr>
              <a:t>.</a:t>
            </a:r>
            <a:endParaRPr lang="en-US" sz="2800" b="1">
              <a:solidFill>
                <a:srgbClr val="333333"/>
              </a:solidFill>
              <a:latin typeface="Times New Roman" panose="02020603050405020304"/>
              <a:ea typeface="Times New Roman" panose="02020603050405020304"/>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40" y="217805"/>
            <a:ext cx="11757660" cy="953135"/>
          </a:xfrm>
          <a:prstGeom prst="rect">
            <a:avLst/>
          </a:prstGeom>
          <a:noFill/>
        </p:spPr>
        <p:txBody>
          <a:bodyPr wrap="square">
            <a:spAutoFit/>
          </a:bodyPr>
          <a:lstStyle/>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 TƯ TƯỞNG HCM VỀ VAI TRÒ TIÊN PHONG GƯƠNG MẪU CỦA NGƯỜI ĐẢNG VIÊN</a:t>
            </a:r>
            <a:endParaRPr lang="vi-VN" sz="2800" b="1" dirty="0">
              <a:solidFill>
                <a:srgbClr val="FF0000"/>
              </a:solidFill>
              <a:effectLst/>
              <a:latin typeface="Times New Roman" panose="02020603050405020304" pitchFamily="18" charset="0"/>
              <a:cs typeface="Times New Roman" panose="02020603050405020304" pitchFamily="18" charset="0"/>
            </a:endParaRPr>
          </a:p>
        </p:txBody>
      </p:sp>
      <p:sp>
        <p:nvSpPr>
          <p:cNvPr id="2" name="Text Box 1"/>
          <p:cNvSpPr txBox="1"/>
          <p:nvPr/>
        </p:nvSpPr>
        <p:spPr>
          <a:xfrm>
            <a:off x="172720" y="1560195"/>
            <a:ext cx="11783695" cy="4509770"/>
          </a:xfrm>
          <a:prstGeom prst="rect">
            <a:avLst/>
          </a:prstGeom>
        </p:spPr>
        <p:txBody>
          <a:bodyPr wrap="square">
            <a:noAutofit/>
          </a:bodyPr>
          <a:p>
            <a:pPr algn="just" defTabSz="266700"/>
            <a:r>
              <a:rPr lang="vi-VN"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cho rằng trong mọi công việc,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cán bộ phải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ầu, từ chỉ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ến vận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ộng, tập hợp lực l</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ợng, triển khai thực thi nhiệm vụ. Trong quá trình lãnh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ạo hay thực thi công việc, ng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ời cán bộ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ều phải ở vị trí tiên phong, nêu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sẵn sàng xông pha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i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ầu vào nơi khó kh</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nguy hiểm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ể hoàn thành nhiệm vụ </a:t>
            </a:r>
            <a:r>
              <a:rPr lang="en-US" altLang="en-US" sz="2800" b="1">
                <a:solidFill>
                  <a:srgbClr val="333333"/>
                </a:solidFill>
                <a:latin typeface="Times New Roman" panose="02020603050405020304"/>
                <a:ea typeface="Times New Roman" panose="02020603050405020304"/>
              </a:rPr>
              <a:t>đư</a:t>
            </a:r>
            <a:r>
              <a:rPr lang="en-US" altLang="en-US" sz="2800" b="1">
                <a:solidFill>
                  <a:srgbClr val="333333"/>
                </a:solidFill>
                <a:latin typeface="Times New Roman" panose="02020603050405020304"/>
                <a:ea typeface="Times New Roman" panose="02020603050405020304"/>
              </a:rPr>
              <a:t>ợc giao. Theo</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Chủ tịch Hồ Chí Minh</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ối với các dân tộc ph</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a:t>
            </a:r>
            <a:r>
              <a:rPr lang="en-US" altLang="en-US" sz="2800" b="1">
                <a:solidFill>
                  <a:srgbClr val="333333"/>
                </a:solidFill>
                <a:latin typeface="Times New Roman" panose="02020603050405020304"/>
                <a:ea typeface="Times New Roman" panose="02020603050405020304"/>
              </a:rPr>
              <a:t>Đ</a:t>
            </a:r>
            <a:r>
              <a:rPr lang="en-US" altLang="en-US" sz="2800" b="1">
                <a:solidFill>
                  <a:srgbClr val="333333"/>
                </a:solidFill>
                <a:latin typeface="Times New Roman" panose="02020603050405020304"/>
                <a:ea typeface="Times New Roman" panose="02020603050405020304"/>
              </a:rPr>
              <a:t>ông giàu tình cảm thì một tấm g</a:t>
            </a:r>
            <a:r>
              <a:rPr lang="en-US" altLang="en-US" sz="2800" b="1">
                <a:solidFill>
                  <a:srgbClr val="333333"/>
                </a:solidFill>
                <a:latin typeface="Times New Roman" panose="02020603050405020304"/>
                <a:ea typeface="Times New Roman" panose="02020603050405020304"/>
              </a:rPr>
              <a:t>ư</a:t>
            </a:r>
            <a:r>
              <a:rPr lang="en-US" altLang="en-US" sz="2800" b="1">
                <a:solidFill>
                  <a:srgbClr val="333333"/>
                </a:solidFill>
                <a:latin typeface="Times New Roman" panose="02020603050405020304"/>
                <a:ea typeface="Times New Roman" panose="02020603050405020304"/>
              </a:rPr>
              <a:t>ơng sống còn có giá trị hơn một tr</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m bài diễn v</a:t>
            </a:r>
            <a:r>
              <a:rPr lang="en-US" altLang="en-US" sz="2800" b="1">
                <a:solidFill>
                  <a:srgbClr val="333333"/>
                </a:solidFill>
                <a:latin typeface="Times New Roman" panose="02020603050405020304"/>
                <a:ea typeface="Times New Roman" panose="02020603050405020304"/>
              </a:rPr>
              <a:t>ă</a:t>
            </a:r>
            <a:r>
              <a:rPr lang="en-US" altLang="en-US" sz="2800" b="1">
                <a:solidFill>
                  <a:srgbClr val="333333"/>
                </a:solidFill>
                <a:latin typeface="Times New Roman" panose="02020603050405020304"/>
                <a:ea typeface="Times New Roman" panose="02020603050405020304"/>
              </a:rPr>
              <a:t>n tuyên truyền”</a:t>
            </a:r>
            <a:r>
              <a:rPr lang="vi-VN" sz="2800" b="1">
                <a:solidFill>
                  <a:srgbClr val="333333"/>
                </a:solidFill>
                <a:latin typeface="Times New Roman" panose="02020603050405020304"/>
                <a:ea typeface="Times New Roman" panose="02020603050405020304"/>
              </a:rPr>
              <a:t> </a:t>
            </a:r>
            <a:endParaRPr lang="en-US" altLang="en-US" sz="2800" b="1">
              <a:solidFill>
                <a:srgbClr val="333333"/>
              </a:solidFill>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p:nvPr/>
        </p:nvPicPr>
        <p:blipFill>
          <a:blip r:embed="rId1"/>
          <a:stretch>
            <a:fillRect/>
          </a:stretch>
        </p:blipFill>
        <p:spPr>
          <a:xfrm>
            <a:off x="0" y="0"/>
            <a:ext cx="6532245" cy="6247765"/>
          </a:xfrm>
          <a:prstGeom prst="rect">
            <a:avLst/>
          </a:prstGeom>
        </p:spPr>
      </p:pic>
      <p:sp>
        <p:nvSpPr>
          <p:cNvPr id="4" name="TextBox 2"/>
          <p:cNvSpPr txBox="1"/>
          <p:nvPr/>
        </p:nvSpPr>
        <p:spPr>
          <a:xfrm>
            <a:off x="6643370" y="34925"/>
            <a:ext cx="5304790" cy="1383665"/>
          </a:xfrm>
          <a:prstGeom prst="rect">
            <a:avLst/>
          </a:prstGeom>
          <a:noFill/>
        </p:spPr>
        <p:txBody>
          <a:bodyPr wrap="square">
            <a:spAutoFit/>
          </a:bodyPr>
          <a:p>
            <a:pPr indent="457200" algn="just">
              <a:spcBef>
                <a:spcPts val="500"/>
              </a:spcBef>
              <a:spcAft>
                <a:spcPts val="825"/>
              </a:spcAft>
            </a:pPr>
            <a:r>
              <a:rPr lang="vi-VN" sz="2800" b="1" dirty="0">
                <a:solidFill>
                  <a:srgbClr val="FF0000"/>
                </a:solidFill>
                <a:effectLst/>
                <a:latin typeface="Times New Roman" panose="02020603050405020304" pitchFamily="18" charset="0"/>
                <a:cs typeface="Times New Roman" panose="02020603050405020304" pitchFamily="18" charset="0"/>
              </a:rPr>
              <a:t>I. TƯ TƯỞNG HCM VỀ VAI TRÒ TIÊN PHONG GƯƠNG MẪU CỦA NGƯỜI ĐẢNG VIÊN</a:t>
            </a:r>
            <a:endParaRPr lang="vi-VN" sz="2800" b="1" dirty="0">
              <a:solidFill>
                <a:srgbClr val="FF0000"/>
              </a:solidFill>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6643370" y="4086860"/>
            <a:ext cx="5120005" cy="2676525"/>
          </a:xfrm>
          <a:prstGeom prst="rect">
            <a:avLst/>
          </a:prstGeom>
          <a:noFill/>
        </p:spPr>
        <p:txBody>
          <a:bodyPr wrap="square" rtlCol="0" anchor="t">
            <a:spAutoFit/>
          </a:bodyPr>
          <a:p>
            <a:pPr algn="just"/>
            <a:r>
              <a:rPr lang="en-US" altLang="en-US" sz="2800" b="1">
                <a:solidFill>
                  <a:srgbClr val="333333"/>
                </a:solidFill>
                <a:latin typeface="Times New Roman" panose="02020603050405020304"/>
                <a:ea typeface="Times New Roman" panose="02020603050405020304"/>
                <a:sym typeface="+mn-ea"/>
              </a:rPr>
              <a:t>- Theo Chủ tịch Hồ Chí Minh “ Đối với các dân tộc phương Đông giàu tình cảm thì một tấm gương sống còn có giá trị hơn một trăm bài diễn văn tuyên truyền”</a:t>
            </a:r>
            <a:r>
              <a:rPr lang="vi-VN" sz="2800" b="1">
                <a:solidFill>
                  <a:srgbClr val="333333"/>
                </a:solidFill>
                <a:latin typeface="Times New Roman" panose="02020603050405020304"/>
                <a:ea typeface="Times New Roman" panose="02020603050405020304"/>
                <a:sym typeface="+mn-ea"/>
              </a:rPr>
              <a:t> </a:t>
            </a:r>
            <a:endParaRPr lang="vi-VN" sz="2800" b="1">
              <a:solidFill>
                <a:srgbClr val="333333"/>
              </a:solidFill>
              <a:latin typeface="Times New Roman" panose="02020603050405020304"/>
              <a:ea typeface="Times New Roman" panose="02020603050405020304"/>
              <a:sym typeface="+mn-ea"/>
            </a:endParaRPr>
          </a:p>
        </p:txBody>
      </p:sp>
      <p:sp>
        <p:nvSpPr>
          <p:cNvPr id="8" name="Text Box 7"/>
          <p:cNvSpPr txBox="1"/>
          <p:nvPr/>
        </p:nvSpPr>
        <p:spPr>
          <a:xfrm>
            <a:off x="6643370" y="1418590"/>
            <a:ext cx="5241290" cy="2676525"/>
          </a:xfrm>
          <a:prstGeom prst="rect">
            <a:avLst/>
          </a:prstGeom>
          <a:noFill/>
        </p:spPr>
        <p:txBody>
          <a:bodyPr wrap="square" rtlCol="0" anchor="t">
            <a:spAutoFit/>
          </a:bodyPr>
          <a:p>
            <a:pPr algn="just"/>
            <a:r>
              <a:rPr lang="en-US" altLang="en-US" sz="2800" b="1">
                <a:solidFill>
                  <a:srgbClr val="333333"/>
                </a:solidFill>
                <a:latin typeface="Times New Roman" panose="02020603050405020304"/>
                <a:ea typeface="Times New Roman" panose="02020603050405020304"/>
                <a:sym typeface="+mn-ea"/>
              </a:rPr>
              <a:t>- Trong quá trình lãnh đạo hay thực thi công việc, người cán bộ đều phải ở vị trí tiên phong, nêu gương, sẵn sàng xông pha đi đầu vào nơi khó khăn, nguy hiểm để hoàn thành nhiệm vụ được giao. </a:t>
            </a:r>
            <a:endParaRPr lang="en-US" altLang="en-US" sz="2800" b="1">
              <a:solidFill>
                <a:srgbClr val="333333"/>
              </a:solidFill>
              <a:latin typeface="Times New Roman" panose="02020603050405020304"/>
              <a:ea typeface="Times New Roman" panose="02020603050405020304"/>
              <a:sym typeface="+mn-ea"/>
            </a:endParaRPr>
          </a:p>
        </p:txBody>
      </p:sp>
      <p:sp>
        <p:nvSpPr>
          <p:cNvPr id="9" name="Text Box 8"/>
          <p:cNvSpPr txBox="1"/>
          <p:nvPr/>
        </p:nvSpPr>
        <p:spPr>
          <a:xfrm>
            <a:off x="564515" y="6274752"/>
            <a:ext cx="5080000" cy="583565"/>
          </a:xfrm>
          <a:prstGeom prst="rect">
            <a:avLst/>
          </a:prstGeom>
        </p:spPr>
        <p:txBody>
          <a:bodyPr>
            <a:spAutoFit/>
          </a:bodyPr>
          <a:p>
            <a:pPr marL="0" indent="0" algn="ctr"/>
            <a:r>
              <a:rPr sz="1600" b="0" i="0">
                <a:solidFill>
                  <a:srgbClr val="333333"/>
                </a:solidFill>
                <a:latin typeface="Times New Roman" panose="02020603050405020304"/>
                <a:ea typeface="Times New Roman" panose="02020603050405020304"/>
              </a:rPr>
              <a:t>Bác Hồ trồng cây đa tại xã Vật Lại, Ba Vì, Hà Tây (nay là Hà Nội) ngày 16.2.1969. Ảnh: Tư liệu</a:t>
            </a:r>
            <a:endParaRPr sz="1600" b="0" i="0">
              <a:solidFill>
                <a:srgbClr val="333333"/>
              </a:solidFill>
              <a:latin typeface="Times New Roman" panose="02020603050405020304"/>
              <a:ea typeface="Times New Roman" panose="020206030504050203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14053</Words>
  <Application>WPS Presentation</Application>
  <PresentationFormat>Widescreen</PresentationFormat>
  <Paragraphs>114</Paragraphs>
  <Slides>28</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28</vt:i4>
      </vt:variant>
    </vt:vector>
  </HeadingPairs>
  <TitlesOfParts>
    <vt:vector size="44" baseType="lpstr">
      <vt:lpstr>Arial</vt:lpstr>
      <vt:lpstr>SimSun</vt:lpstr>
      <vt:lpstr>Wingdings</vt:lpstr>
      <vt:lpstr>Times New Roman</vt:lpstr>
      <vt:lpstr>Times New Roman</vt:lpstr>
      <vt:lpstr>Arial</vt:lpstr>
      <vt:lpstr>Roboto</vt:lpstr>
      <vt:lpstr>Microsoft YaHei</vt:lpstr>
      <vt:lpstr>Arial Unicode MS</vt:lpstr>
      <vt:lpstr>Aptos Display</vt:lpstr>
      <vt:lpstr>Segoe UI Variable Display</vt:lpstr>
      <vt:lpstr>Aptos</vt:lpstr>
      <vt:lpstr>Segoe UI</vt:lpstr>
      <vt:lpstr>Calibri</vt:lpstr>
      <vt:lpstr>Office Theme</vt:lpstr>
      <vt:lpstr>1_Office Theme</vt:lpstr>
      <vt:lpstr>BÁO CÁO CHUYÊN ĐỀ QUÝ I NĂM 2025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 THI ANH</dc:creator>
  <cp:lastModifiedBy>Anh Mai</cp:lastModifiedBy>
  <cp:revision>10</cp:revision>
  <dcterms:created xsi:type="dcterms:W3CDTF">2025-03-23T04:22:00Z</dcterms:created>
  <dcterms:modified xsi:type="dcterms:W3CDTF">2025-03-27T09:20:09Z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A5CA1551BBE94396AE7CD3C3B0E9D48F_13</vt:lpwstr>
  </property>
  <property fmtid="{D5CDD505-2E9C-101B-9397-08002B2CF9AE}" pid="3" name="KSOProductBuildVer">
    <vt:lpwstr>1033-12.2.0.20326</vt:lpwstr>
  </property>
</Properties>
</file>