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2" r:id="rId7"/>
    <p:sldId id="265" r:id="rId8"/>
    <p:sldId id="264" r:id="rId9"/>
    <p:sldId id="263" r:id="rId10"/>
    <p:sldId id="266" r:id="rId11"/>
    <p:sldId id="267" r:id="rId12"/>
    <p:sldId id="261" r:id="rId13"/>
    <p:sldId id="268" r:id="rId14"/>
    <p:sldId id="269" r:id="rId15"/>
    <p:sldId id="271"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 id="286" r:id="rId33"/>
    <p:sldId id="288" r:id="rId34"/>
    <p:sldId id="289" r:id="rId35"/>
    <p:sldId id="290" r:id="rId36"/>
    <p:sldId id="291" r:id="rId37"/>
    <p:sldId id="292" r:id="rId38"/>
    <p:sldId id="293" r:id="rId39"/>
    <p:sldId id="294" r:id="rId40"/>
    <p:sldId id="295" r:id="rId41"/>
    <p:sldId id="296" r:id="rId42"/>
    <p:sldId id="297" r:id="rId43"/>
    <p:sldId id="29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2" d="100"/>
          <a:sy n="112" d="100"/>
        </p:scale>
        <p:origin x="552"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7/23/2024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7/23/2024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7/23/2024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7/23/2024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7/23/2024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7/23/2024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7/23/2024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3.xml"/><Relationship Id="rId5" Type="http://schemas.openxmlformats.org/officeDocument/2006/relationships/image" Target="../media/image27.jp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xml"/><Relationship Id="rId5" Type="http://schemas.openxmlformats.org/officeDocument/2006/relationships/image" Target="../media/image46.jpg"/><Relationship Id="rId4" Type="http://schemas.openxmlformats.org/officeDocument/2006/relationships/image" Target="../media/image45.jp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505" y="1458336"/>
            <a:ext cx="3072419" cy="409655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5677" y="1905352"/>
            <a:ext cx="2680566" cy="3063272"/>
          </a:xfrm>
          <a:prstGeom prst="rect">
            <a:avLst/>
          </a:prstGeom>
        </p:spPr>
      </p:pic>
      <p:sp>
        <p:nvSpPr>
          <p:cNvPr id="9" name="Subtitle 2"/>
          <p:cNvSpPr txBox="1">
            <a:spLocks/>
          </p:cNvSpPr>
          <p:nvPr/>
        </p:nvSpPr>
        <p:spPr>
          <a:xfrm>
            <a:off x="3748697" y="3098096"/>
            <a:ext cx="5478429" cy="13689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smtClean="0">
                <a:latin typeface="UTM Helve" panose="02040603050506020204" pitchFamily="18" charset="0"/>
              </a:rPr>
              <a:t>BCV: </a:t>
            </a:r>
            <a:r>
              <a:rPr lang="en-US" sz="1800" b="1" dirty="0" smtClean="0">
                <a:latin typeface="UTM Helve" panose="02040603050506020204" pitchFamily="18" charset="0"/>
              </a:rPr>
              <a:t>PHẠM KHẮC GIANG</a:t>
            </a:r>
          </a:p>
          <a:p>
            <a:r>
              <a:rPr lang="en-US" sz="1400" i="1" dirty="0" smtClean="0">
                <a:latin typeface="UTM Helve" panose="02040603050506020204" pitchFamily="18" charset="0"/>
              </a:rPr>
              <a:t>Kỹ thuật dựng phim chương trình truyền hình </a:t>
            </a:r>
            <a:r>
              <a:rPr lang="en-US" sz="1400" i="1" dirty="0" smtClean="0">
                <a:latin typeface="UTM Helve" panose="02040603050506020204" pitchFamily="18" charset="0"/>
              </a:rPr>
              <a:t>Thanh </a:t>
            </a:r>
            <a:r>
              <a:rPr lang="en-US" sz="1400" i="1" dirty="0" smtClean="0">
                <a:latin typeface="UTM Helve" panose="02040603050506020204" pitchFamily="18" charset="0"/>
              </a:rPr>
              <a:t>niên</a:t>
            </a:r>
          </a:p>
          <a:p>
            <a:r>
              <a:rPr lang="en-US" sz="1400" i="1" dirty="0" smtClean="0">
                <a:latin typeface="UTM Helve" panose="02040603050506020204" pitchFamily="18" charset="0"/>
              </a:rPr>
              <a:t>Thành Đoàn TP. Hồ Chí Minh</a:t>
            </a:r>
            <a:endParaRPr lang="en-US" sz="1400" i="1" dirty="0">
              <a:latin typeface="UTM Helve" panose="02040603050506020204" pitchFamily="18" charset="0"/>
            </a:endParaRPr>
          </a:p>
        </p:txBody>
      </p:sp>
      <p:sp>
        <p:nvSpPr>
          <p:cNvPr id="10" name="Rectangle 9"/>
          <p:cNvSpPr/>
          <p:nvPr/>
        </p:nvSpPr>
        <p:spPr>
          <a:xfrm>
            <a:off x="-3200919" y="765839"/>
            <a:ext cx="18089940" cy="138499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solidFill>
                  <a:srgbClr val="FFC000"/>
                </a:solidFill>
                <a:latin typeface="UTM Helve" panose="02040603050506020204" pitchFamily="18" charset="0"/>
              </a:rPr>
              <a:t>CƠ BẢN VỀ ĐỒ HỌA THIẾT KẾ, HÌNH ẢNH VÀ VIDEO</a:t>
            </a:r>
            <a:br>
              <a:rPr lang="en-US" sz="2800" b="1" dirty="0">
                <a:solidFill>
                  <a:srgbClr val="FFC000"/>
                </a:solidFill>
                <a:latin typeface="UTM Helve" panose="02040603050506020204" pitchFamily="18" charset="0"/>
              </a:rPr>
            </a:br>
            <a:r>
              <a:rPr lang="en-US" sz="2800" b="1" dirty="0">
                <a:solidFill>
                  <a:srgbClr val="FFC000"/>
                </a:solidFill>
                <a:latin typeface="UTM Helve" panose="02040603050506020204" pitchFamily="18" charset="0"/>
              </a:rPr>
              <a:t>ỨNG DỤNG TRONG CÔNG TÁC TUYÊN </a:t>
            </a:r>
            <a:r>
              <a:rPr lang="en-US" sz="2800" b="1" dirty="0" smtClean="0">
                <a:solidFill>
                  <a:srgbClr val="FFC000"/>
                </a:solidFill>
                <a:latin typeface="UTM Helve" panose="02040603050506020204" pitchFamily="18" charset="0"/>
              </a:rPr>
              <a:t>TRUYỀN,</a:t>
            </a:r>
          </a:p>
          <a:p>
            <a:pPr algn="ctr"/>
            <a:r>
              <a:rPr lang="en-US" sz="2800" b="1" dirty="0" smtClean="0">
                <a:solidFill>
                  <a:srgbClr val="FFC000"/>
                </a:solidFill>
                <a:latin typeface="UTM Helve" panose="02040603050506020204" pitchFamily="18" charset="0"/>
              </a:rPr>
              <a:t>TRUYỀN </a:t>
            </a:r>
            <a:r>
              <a:rPr lang="en-US" sz="2800" b="1" dirty="0">
                <a:solidFill>
                  <a:srgbClr val="FFC000"/>
                </a:solidFill>
                <a:latin typeface="UTM Helve" panose="02040603050506020204" pitchFamily="18" charset="0"/>
              </a:rPr>
              <a:t>THÔNG TẠI CÁC ĐƠN VỊ</a:t>
            </a:r>
            <a:endParaRPr lang="en-US" sz="2800" b="1" cap="none" spc="0" dirty="0">
              <a:ln/>
              <a:solidFill>
                <a:schemeClr val="accent3"/>
              </a:solidFill>
              <a:effectLst/>
            </a:endParaRPr>
          </a:p>
        </p:txBody>
      </p:sp>
    </p:spTree>
    <p:extLst>
      <p:ext uri="{BB962C8B-B14F-4D97-AF65-F5344CB8AC3E}">
        <p14:creationId xmlns:p14="http://schemas.microsoft.com/office/powerpoint/2010/main" val="34763560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8582" y="764373"/>
            <a:ext cx="10037618" cy="1293028"/>
          </a:xfrm>
        </p:spPr>
        <p:txBody>
          <a:bodyPr>
            <a:normAutofit/>
          </a:bodyPr>
          <a:lstStyle/>
          <a:p>
            <a:pPr algn="l"/>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Content Placeholder 2"/>
          <p:cNvSpPr>
            <a:spLocks noGrp="1"/>
          </p:cNvSpPr>
          <p:nvPr>
            <p:ph idx="1"/>
          </p:nvPr>
        </p:nvSpPr>
        <p:spPr>
          <a:xfrm>
            <a:off x="670770" y="2194559"/>
            <a:ext cx="2434905" cy="506695"/>
          </a:xfrm>
        </p:spPr>
        <p:txBody>
          <a:bodyPr>
            <a:normAutofit/>
          </a:bodyPr>
          <a:lstStyle/>
          <a:p>
            <a:pPr marL="0" indent="0">
              <a:buNone/>
            </a:pPr>
            <a:r>
              <a:rPr lang="en-US" sz="2000" dirty="0" smtClean="0">
                <a:latin typeface="UTM Helve" panose="02040603050506020204" pitchFamily="18" charset="0"/>
              </a:rPr>
              <a:t>- Thiết </a:t>
            </a:r>
            <a:r>
              <a:rPr lang="en-US" sz="2000" dirty="0">
                <a:latin typeface="UTM Helve" panose="02040603050506020204" pitchFamily="18" charset="0"/>
              </a:rPr>
              <a:t>kế bao bì</a:t>
            </a:r>
          </a:p>
        </p:txBody>
      </p:sp>
      <p:sp>
        <p:nvSpPr>
          <p:cNvPr id="4" name="Content Placeholder 2"/>
          <p:cNvSpPr txBox="1">
            <a:spLocks/>
          </p:cNvSpPr>
          <p:nvPr/>
        </p:nvSpPr>
        <p:spPr>
          <a:xfrm>
            <a:off x="6754133" y="2194560"/>
            <a:ext cx="3062681" cy="5066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dirty="0" smtClean="0">
                <a:latin typeface="UTM Helve" panose="02040603050506020204" pitchFamily="18" charset="0"/>
              </a:rPr>
              <a:t>- Thiết kế ngoại cảnh</a:t>
            </a:r>
            <a:endParaRPr lang="en-US" sz="2000" dirty="0">
              <a:latin typeface="UTM Helve" panose="0204060305050602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770" y="2838414"/>
            <a:ext cx="4449660" cy="22025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6881" y="2701255"/>
            <a:ext cx="4098075" cy="2714975"/>
          </a:xfrm>
          <a:prstGeom prst="rect">
            <a:avLst/>
          </a:prstGeom>
        </p:spPr>
      </p:pic>
    </p:spTree>
    <p:extLst>
      <p:ext uri="{BB962C8B-B14F-4D97-AF65-F5344CB8AC3E}">
        <p14:creationId xmlns:p14="http://schemas.microsoft.com/office/powerpoint/2010/main" val="3609829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091" y="764373"/>
            <a:ext cx="9705109" cy="1293028"/>
          </a:xfrm>
        </p:spPr>
        <p:txBody>
          <a:bodyPr>
            <a:normAutofit/>
          </a:bodyPr>
          <a:lstStyle/>
          <a:p>
            <a:pPr algn="l"/>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Content Placeholder 2"/>
          <p:cNvSpPr>
            <a:spLocks noGrp="1"/>
          </p:cNvSpPr>
          <p:nvPr>
            <p:ph idx="1"/>
          </p:nvPr>
        </p:nvSpPr>
        <p:spPr>
          <a:xfrm>
            <a:off x="685799" y="2194560"/>
            <a:ext cx="3667751" cy="456361"/>
          </a:xfrm>
        </p:spPr>
        <p:txBody>
          <a:bodyPr>
            <a:noAutofit/>
          </a:bodyPr>
          <a:lstStyle/>
          <a:p>
            <a:pPr marL="0" indent="0">
              <a:buNone/>
            </a:pPr>
            <a:r>
              <a:rPr lang="en-US" sz="2000" dirty="0" smtClean="0">
                <a:latin typeface="UTM Helve" panose="02040603050506020204" pitchFamily="18" charset="0"/>
              </a:rPr>
              <a:t>- Thiết kế </a:t>
            </a:r>
            <a:r>
              <a:rPr lang="en-US" sz="2000" dirty="0">
                <a:latin typeface="UTM Helve" panose="02040603050506020204" pitchFamily="18" charset="0"/>
              </a:rPr>
              <a:t>đồ hoạ mô phỏng</a:t>
            </a:r>
          </a:p>
        </p:txBody>
      </p:sp>
      <p:sp>
        <p:nvSpPr>
          <p:cNvPr id="4" name="Rectangle 3"/>
          <p:cNvSpPr/>
          <p:nvPr/>
        </p:nvSpPr>
        <p:spPr>
          <a:xfrm>
            <a:off x="6769942" y="2194560"/>
            <a:ext cx="3837910" cy="400110"/>
          </a:xfrm>
          <a:prstGeom prst="rect">
            <a:avLst/>
          </a:prstGeom>
        </p:spPr>
        <p:txBody>
          <a:bodyPr wrap="none">
            <a:spAutoFit/>
          </a:bodyPr>
          <a:lstStyle/>
          <a:p>
            <a:r>
              <a:rPr lang="en-US" sz="2000" dirty="0" smtClean="0">
                <a:latin typeface="UTM Helve" panose="02040603050506020204" pitchFamily="18" charset="0"/>
              </a:rPr>
              <a:t>- Thiết </a:t>
            </a:r>
            <a:r>
              <a:rPr lang="en-US" sz="2000" dirty="0">
                <a:latin typeface="UTM Helve" panose="02040603050506020204" pitchFamily="18" charset="0"/>
              </a:rPr>
              <a:t>kế đồ hoạ chuyển động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564" y="2650921"/>
            <a:ext cx="3564987" cy="327978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0048" y="3037401"/>
            <a:ext cx="5281009" cy="2692279"/>
          </a:xfrm>
          <a:prstGeom prst="rect">
            <a:avLst/>
          </a:prstGeom>
        </p:spPr>
      </p:pic>
    </p:spTree>
    <p:extLst>
      <p:ext uri="{BB962C8B-B14F-4D97-AF65-F5344CB8AC3E}">
        <p14:creationId xmlns:p14="http://schemas.microsoft.com/office/powerpoint/2010/main" val="947460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931" y="1124701"/>
            <a:ext cx="10146186" cy="510135"/>
          </a:xfrm>
        </p:spPr>
        <p:txBody>
          <a:bodyPr>
            <a:norm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solidFill>
                <a:schemeClr val="tx1">
                  <a:lumMod val="95000"/>
                </a:schemeClr>
              </a:solidFill>
            </a:endParaRPr>
          </a:p>
        </p:txBody>
      </p:sp>
      <p:sp>
        <p:nvSpPr>
          <p:cNvPr id="3" name="Content Placeholder 2"/>
          <p:cNvSpPr>
            <a:spLocks noGrp="1"/>
          </p:cNvSpPr>
          <p:nvPr>
            <p:ph type="body" sz="half" idx="2"/>
          </p:nvPr>
        </p:nvSpPr>
        <p:spPr>
          <a:xfrm>
            <a:off x="1052176" y="1940993"/>
            <a:ext cx="10144654" cy="3003257"/>
          </a:xfrm>
        </p:spPr>
        <p:txBody>
          <a:bodyPr>
            <a:normAutofit/>
          </a:bodyPr>
          <a:lstStyle/>
          <a:p>
            <a:pPr marL="0" indent="0">
              <a:buNone/>
            </a:pPr>
            <a:r>
              <a:rPr lang="vi-VN" sz="2000" dirty="0"/>
              <a:t>	</a:t>
            </a:r>
            <a:r>
              <a:rPr lang="vi-VN" sz="2000" dirty="0" smtClean="0"/>
              <a:t>1</a:t>
            </a:r>
            <a:r>
              <a:rPr lang="vi-VN" sz="2000" dirty="0"/>
              <a:t>. Typography – Nghệ thuật thiết kế câu chữ</a:t>
            </a:r>
          </a:p>
          <a:p>
            <a:pPr marL="0" indent="0">
              <a:buNone/>
            </a:pPr>
            <a:r>
              <a:rPr lang="vi-VN" sz="2000" dirty="0"/>
              <a:t>	</a:t>
            </a:r>
            <a:r>
              <a:rPr lang="vi-VN" sz="2000" dirty="0" smtClean="0"/>
              <a:t>2</a:t>
            </a:r>
            <a:r>
              <a:rPr lang="vi-VN" sz="2000" dirty="0"/>
              <a:t>. Color – Màu sắc</a:t>
            </a:r>
          </a:p>
          <a:p>
            <a:pPr marL="0" indent="0">
              <a:buNone/>
            </a:pPr>
            <a:r>
              <a:rPr lang="vi-VN" sz="2000" dirty="0"/>
              <a:t>	</a:t>
            </a:r>
            <a:r>
              <a:rPr lang="vi-VN" sz="2000" dirty="0" smtClean="0"/>
              <a:t>3</a:t>
            </a:r>
            <a:r>
              <a:rPr lang="vi-VN" sz="2000" dirty="0"/>
              <a:t>. Layout &amp; Composition – Dàn trang và bố cục</a:t>
            </a:r>
          </a:p>
          <a:p>
            <a:pPr marL="0" indent="0">
              <a:buNone/>
            </a:pPr>
            <a:r>
              <a:rPr lang="vi-VN" sz="2000" dirty="0"/>
              <a:t>	</a:t>
            </a:r>
            <a:r>
              <a:rPr lang="vi-VN" sz="2000" dirty="0" smtClean="0"/>
              <a:t>4</a:t>
            </a:r>
            <a:r>
              <a:rPr lang="vi-VN" sz="2000" dirty="0"/>
              <a:t>. Image – Hình ảnh</a:t>
            </a:r>
          </a:p>
          <a:p>
            <a:pPr marL="0" indent="0">
              <a:buNone/>
            </a:pPr>
            <a:r>
              <a:rPr lang="vi-VN" sz="2000" dirty="0"/>
              <a:t>	</a:t>
            </a:r>
            <a:r>
              <a:rPr lang="vi-VN" sz="2000" dirty="0" smtClean="0"/>
              <a:t>5</a:t>
            </a:r>
            <a:r>
              <a:rPr lang="vi-VN" sz="2000" dirty="0"/>
              <a:t>. Fundamentals – Nguyên tắc cơ bản của thiết kế</a:t>
            </a:r>
          </a:p>
          <a:p>
            <a:pPr marL="0" indent="0">
              <a:buNone/>
            </a:pPr>
            <a:r>
              <a:rPr lang="vi-VN" sz="2000" dirty="0"/>
              <a:t>	</a:t>
            </a:r>
            <a:r>
              <a:rPr lang="vi-VN" sz="2000" dirty="0" smtClean="0"/>
              <a:t>6</a:t>
            </a:r>
            <a:r>
              <a:rPr lang="vi-VN" sz="2000" dirty="0"/>
              <a:t>. Brand Identity – Nhận diện thương hiệu</a:t>
            </a:r>
          </a:p>
        </p:txBody>
      </p:sp>
    </p:spTree>
    <p:extLst>
      <p:ext uri="{BB962C8B-B14F-4D97-AF65-F5344CB8AC3E}">
        <p14:creationId xmlns:p14="http://schemas.microsoft.com/office/powerpoint/2010/main" val="1472439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491951"/>
            <a:ext cx="9646653" cy="488697"/>
          </a:xfrm>
        </p:spPr>
        <p:txBody>
          <a:bodyPr>
            <a:norm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Text Placeholder 2"/>
          <p:cNvSpPr>
            <a:spLocks noGrp="1"/>
          </p:cNvSpPr>
          <p:nvPr>
            <p:ph type="body" sz="half" idx="2"/>
          </p:nvPr>
        </p:nvSpPr>
        <p:spPr>
          <a:xfrm>
            <a:off x="1125135" y="1488542"/>
            <a:ext cx="10144654" cy="781072"/>
          </a:xfrm>
        </p:spPr>
        <p:txBody>
          <a:bodyPr>
            <a:normAutofit fontScale="92500" lnSpcReduction="10000"/>
          </a:bodyPr>
          <a:lstStyle/>
          <a:p>
            <a:pPr algn="just">
              <a:lnSpc>
                <a:spcPct val="110000"/>
              </a:lnSpc>
            </a:pPr>
            <a:r>
              <a:rPr lang="en-US" i="1" dirty="0">
                <a:latin typeface="UTM Helve" panose="02040603050506020204" pitchFamily="18" charset="0"/>
              </a:rPr>
              <a:t>Có thể thấy </a:t>
            </a:r>
            <a:r>
              <a:rPr lang="en-US" b="1" i="1" dirty="0">
                <a:latin typeface="UTM Helve" panose="02040603050506020204" pitchFamily="18" charset="0"/>
              </a:rPr>
              <a:t>Typography – Kiểu chữ </a:t>
            </a:r>
            <a:r>
              <a:rPr lang="en-US" dirty="0">
                <a:latin typeface="UTM Helve" panose="02040603050506020204" pitchFamily="18" charset="0"/>
              </a:rPr>
              <a:t>ở khắp mọi nơi quanh ta. Nó nằm trong những cuốn sách chúng ta đọc, trên các trang web chúng ta truy cập, thậm chí trong cuộc sống hàng ngày – trên các biển báo đường phố, nhãn dán đệm hay bao bì sản phẩm.</a:t>
            </a:r>
          </a:p>
          <a:p>
            <a:pPr algn="just">
              <a:lnSpc>
                <a:spcPct val="110000"/>
              </a:lnSpc>
            </a:pPr>
            <a:endParaRPr lang="en-US" dirty="0">
              <a:latin typeface="UTM Helve" panose="02040603050506020204" pitchFamily="18" charset="0"/>
            </a:endParaRPr>
          </a:p>
        </p:txBody>
      </p:sp>
      <p:sp>
        <p:nvSpPr>
          <p:cNvPr id="4" name="Rectangle 3"/>
          <p:cNvSpPr/>
          <p:nvPr/>
        </p:nvSpPr>
        <p:spPr>
          <a:xfrm>
            <a:off x="1033704" y="1119210"/>
            <a:ext cx="6683229" cy="369332"/>
          </a:xfrm>
          <a:prstGeom prst="rect">
            <a:avLst/>
          </a:prstGeom>
        </p:spPr>
        <p:txBody>
          <a:bodyPr wrap="square">
            <a:spAutoFit/>
          </a:bodyPr>
          <a:lstStyle/>
          <a:p>
            <a:r>
              <a:rPr lang="en-US" b="1" dirty="0" smtClean="0">
                <a:latin typeface="UTM Helve" panose="02040603050506020204" pitchFamily="18" charset="0"/>
              </a:rPr>
              <a:t>1</a:t>
            </a:r>
            <a:r>
              <a:rPr lang="en-US" b="1" dirty="0">
                <a:latin typeface="UTM Helve" panose="02040603050506020204" pitchFamily="18" charset="0"/>
              </a:rPr>
              <a:t>. Typography – Nghệ thuật thiết kế câu chữ</a:t>
            </a:r>
            <a:endParaRPr lang="en-US" dirty="0">
              <a:latin typeface="UTM Helve" panose="02040603050506020204" pitchFamily="18" charset="0"/>
            </a:endParaRPr>
          </a:p>
        </p:txBody>
      </p:sp>
      <p:sp>
        <p:nvSpPr>
          <p:cNvPr id="5" name="Rectangle 4"/>
          <p:cNvSpPr/>
          <p:nvPr/>
        </p:nvSpPr>
        <p:spPr>
          <a:xfrm>
            <a:off x="1125135" y="2343794"/>
            <a:ext cx="10045517" cy="3139321"/>
          </a:xfrm>
          <a:prstGeom prst="rect">
            <a:avLst/>
          </a:prstGeom>
        </p:spPr>
        <p:txBody>
          <a:bodyPr wrap="square">
            <a:spAutoFit/>
          </a:bodyPr>
          <a:lstStyle/>
          <a:p>
            <a:pPr algn="just"/>
            <a:r>
              <a:rPr lang="en-US" dirty="0">
                <a:latin typeface="UTM Helve" panose="02040603050506020204" pitchFamily="18" charset="0"/>
              </a:rPr>
              <a:t>Phân loại font chữ là kiến thức căn bản đầu tiên mà người học Thiết kế đồ họa cần biết khi tìm hiểu về Typography. Dưới đây là 3 font chữ phổ biến nhất mà bạn cần phân biệt được</a:t>
            </a:r>
            <a:r>
              <a:rPr lang="en-US" dirty="0" smtClean="0">
                <a:latin typeface="UTM Helve" panose="02040603050506020204" pitchFamily="18" charset="0"/>
              </a:rPr>
              <a:t>:</a:t>
            </a:r>
          </a:p>
          <a:p>
            <a:pPr lvl="0" algn="just"/>
            <a:r>
              <a:rPr lang="en-US" b="1" dirty="0" smtClean="0">
                <a:solidFill>
                  <a:srgbClr val="FFFF00"/>
                </a:solidFill>
                <a:latin typeface="UTM Helve" panose="02040603050506020204" pitchFamily="18" charset="0"/>
              </a:rPr>
              <a:t>font </a:t>
            </a:r>
            <a:r>
              <a:rPr lang="en-US" b="1" dirty="0">
                <a:solidFill>
                  <a:srgbClr val="FFFF00"/>
                </a:solidFill>
                <a:latin typeface="UTM Helve" panose="02040603050506020204" pitchFamily="18" charset="0"/>
              </a:rPr>
              <a:t>– chữ có chân:</a:t>
            </a:r>
            <a:r>
              <a:rPr lang="en-US" dirty="0">
                <a:latin typeface="UTM Helve" panose="02040603050506020204" pitchFamily="18" charset="0"/>
              </a:rPr>
              <a:t> Kiểu chữ theo phong cách truyền thống, phông chữ phổ biến trong các ấn phẩm in, tạp chí, báo.</a:t>
            </a:r>
          </a:p>
          <a:p>
            <a:pPr lvl="0" algn="just"/>
            <a:r>
              <a:rPr lang="en-US" b="1" dirty="0" smtClean="0">
                <a:solidFill>
                  <a:srgbClr val="FFFF00"/>
                </a:solidFill>
                <a:latin typeface="UTM Helve" panose="02040603050506020204" pitchFamily="18" charset="0"/>
              </a:rPr>
              <a:t>fonts </a:t>
            </a:r>
            <a:r>
              <a:rPr lang="en-US" b="1" dirty="0">
                <a:solidFill>
                  <a:srgbClr val="FFFF00"/>
                </a:solidFill>
                <a:latin typeface="UTM Helve" panose="02040603050506020204" pitchFamily="18" charset="0"/>
              </a:rPr>
              <a:t>– chữ không chân</a:t>
            </a:r>
            <a:r>
              <a:rPr lang="en-US" b="1" dirty="0">
                <a:latin typeface="UTM Helve" panose="02040603050506020204" pitchFamily="18" charset="0"/>
              </a:rPr>
              <a:t>:</a:t>
            </a:r>
            <a:r>
              <a:rPr lang="en-US" dirty="0">
                <a:latin typeface="UTM Helve" panose="02040603050506020204" pitchFamily="18" charset="0"/>
              </a:rPr>
              <a:t> Phông chữ mang hơi hướng hiện đại, dễ đọc hơn trên màn hình vi tính.</a:t>
            </a:r>
          </a:p>
          <a:p>
            <a:pPr lvl="0" algn="just"/>
            <a:r>
              <a:rPr lang="en-US" b="1" dirty="0" smtClean="0">
                <a:solidFill>
                  <a:srgbClr val="FFFF00"/>
                </a:solidFill>
                <a:latin typeface="UTM Helve" panose="02040603050506020204" pitchFamily="18" charset="0"/>
              </a:rPr>
              <a:t>fonts </a:t>
            </a:r>
            <a:r>
              <a:rPr lang="en-US" b="1" dirty="0">
                <a:solidFill>
                  <a:srgbClr val="FFFF00"/>
                </a:solidFill>
                <a:latin typeface="UTM Helve" panose="02040603050506020204" pitchFamily="18" charset="0"/>
              </a:rPr>
              <a:t>– chữ hiển thị</a:t>
            </a:r>
            <a:r>
              <a:rPr lang="en-US" b="1" dirty="0">
                <a:latin typeface="UTM Helve" panose="02040603050506020204" pitchFamily="18" charset="0"/>
              </a:rPr>
              <a:t>:</a:t>
            </a:r>
            <a:r>
              <a:rPr lang="en-US" dirty="0">
                <a:latin typeface="UTM Helve" panose="02040603050506020204" pitchFamily="18" charset="0"/>
              </a:rPr>
              <a:t> Đa dạng cách trình bày này phù hợp cho những văn bản nhỏ, ít chữ như poster, tờ rơi</a:t>
            </a:r>
            <a:r>
              <a:rPr lang="en-US" dirty="0" smtClean="0">
                <a:latin typeface="UTM Helve" panose="02040603050506020204" pitchFamily="18" charset="0"/>
              </a:rPr>
              <a:t>.</a:t>
            </a:r>
          </a:p>
          <a:p>
            <a:pPr algn="just"/>
            <a:r>
              <a:rPr lang="en-US" dirty="0">
                <a:latin typeface="UTM Helve" panose="02040603050506020204" pitchFamily="18" charset="0"/>
              </a:rPr>
              <a:t>Ngoài ra, mỗi loại phông chữ lại có ngụ ý nghệ thuật riêng ẩn chứa đằng sau. Vì thế, trong mỗi tác phẩm thiết kế, việc lựa chọn font chữ làm sao để toát lên được ý nghĩa của con chữ cũng là một điều mà nhà thiết kế phải suy ngẫm</a:t>
            </a:r>
            <a:r>
              <a:rPr lang="en-US" dirty="0" smtClean="0">
                <a:latin typeface="UTM Helve" panose="02040603050506020204" pitchFamily="18" charset="0"/>
              </a:rPr>
              <a:t>.</a:t>
            </a:r>
            <a:endParaRPr lang="en-US" dirty="0">
              <a:latin typeface="UTM Helve" panose="02040603050506020204" pitchFamily="18" charset="0"/>
            </a:endParaRPr>
          </a:p>
        </p:txBody>
      </p:sp>
    </p:spTree>
    <p:extLst>
      <p:ext uri="{BB962C8B-B14F-4D97-AF65-F5344CB8AC3E}">
        <p14:creationId xmlns:p14="http://schemas.microsoft.com/office/powerpoint/2010/main" val="4173593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945" y="520694"/>
            <a:ext cx="9608176" cy="421416"/>
          </a:xfrm>
        </p:spPr>
        <p:txBody>
          <a:bodyPr>
            <a:norm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Text Placeholder 2"/>
          <p:cNvSpPr>
            <a:spLocks noGrp="1"/>
          </p:cNvSpPr>
          <p:nvPr>
            <p:ph type="body" sz="half" idx="2"/>
          </p:nvPr>
        </p:nvSpPr>
        <p:spPr>
          <a:xfrm>
            <a:off x="1218892" y="1033795"/>
            <a:ext cx="10292282" cy="3179428"/>
          </a:xfrm>
        </p:spPr>
        <p:txBody>
          <a:bodyPr>
            <a:noAutofit/>
          </a:bodyPr>
          <a:lstStyle/>
          <a:p>
            <a:pPr algn="just">
              <a:lnSpc>
                <a:spcPct val="100000"/>
              </a:lnSpc>
            </a:pPr>
            <a:r>
              <a:rPr lang="en-US" sz="1800" dirty="0">
                <a:latin typeface="UTM Helve" panose="02040603050506020204" pitchFamily="18" charset="0"/>
              </a:rPr>
              <a:t>Việc sử dụng phông chữ trong Thiết kế đồ họa là một bộ môn khoa học, trong đó bạn phải nắm rõ kiến thức cơ bản về </a:t>
            </a:r>
            <a:r>
              <a:rPr lang="en-US" sz="1800" i="1" dirty="0">
                <a:latin typeface="UTM Helve" panose="02040603050506020204" pitchFamily="18" charset="0"/>
              </a:rPr>
              <a:t>khoảng cách dòng, khoảng cách giữa các ký tự (kerning), độ dài của chuỗi ký tự và phân cấp:</a:t>
            </a:r>
            <a:endParaRPr lang="en-US" sz="1800" dirty="0">
              <a:latin typeface="UTM Helve" panose="02040603050506020204" pitchFamily="18" charset="0"/>
            </a:endParaRPr>
          </a:p>
          <a:p>
            <a:pPr lvl="0" algn="just">
              <a:lnSpc>
                <a:spcPct val="100000"/>
              </a:lnSpc>
            </a:pPr>
            <a:r>
              <a:rPr lang="en-US" sz="1800" b="1" dirty="0">
                <a:solidFill>
                  <a:srgbClr val="FFC000"/>
                </a:solidFill>
                <a:latin typeface="UTM Helve" panose="02040603050506020204" pitchFamily="18" charset="0"/>
              </a:rPr>
              <a:t>Khoảng cách dòng</a:t>
            </a:r>
            <a:r>
              <a:rPr lang="en-US" sz="1800" dirty="0">
                <a:solidFill>
                  <a:srgbClr val="FFC000"/>
                </a:solidFill>
                <a:latin typeface="UTM Helve" panose="02040603050506020204" pitchFamily="18" charset="0"/>
              </a:rPr>
              <a:t>: </a:t>
            </a:r>
            <a:r>
              <a:rPr lang="en-US" sz="1800" dirty="0">
                <a:latin typeface="UTM Helve" panose="02040603050506020204" pitchFamily="18" charset="0"/>
              </a:rPr>
              <a:t>là khoảng cách giữa các dòng trong 1 đoạn, bạn cần lưu ý phân biệt khoảng cách dòng và khoảng cách đoạn.</a:t>
            </a:r>
          </a:p>
          <a:p>
            <a:pPr lvl="0" algn="just">
              <a:lnSpc>
                <a:spcPct val="100000"/>
              </a:lnSpc>
            </a:pPr>
            <a:r>
              <a:rPr lang="en-US" sz="1800" b="1" dirty="0">
                <a:solidFill>
                  <a:srgbClr val="FFC000"/>
                </a:solidFill>
                <a:latin typeface="UTM Helve" panose="02040603050506020204" pitchFamily="18" charset="0"/>
              </a:rPr>
              <a:t>Khoảng cách giữa các ký tự</a:t>
            </a:r>
            <a:r>
              <a:rPr lang="en-US" sz="1800" b="1" dirty="0">
                <a:latin typeface="UTM Helve" panose="02040603050506020204" pitchFamily="18" charset="0"/>
              </a:rPr>
              <a:t>:</a:t>
            </a:r>
            <a:r>
              <a:rPr lang="en-US" sz="1800" dirty="0">
                <a:latin typeface="UTM Helve" panose="02040603050506020204" pitchFamily="18" charset="0"/>
              </a:rPr>
              <a:t> là khoảng cách giữa các ký tự trong 1 chữ.</a:t>
            </a:r>
          </a:p>
          <a:p>
            <a:pPr lvl="0" algn="just">
              <a:lnSpc>
                <a:spcPct val="100000"/>
              </a:lnSpc>
            </a:pPr>
            <a:r>
              <a:rPr lang="en-US" sz="1800" b="1" dirty="0">
                <a:solidFill>
                  <a:srgbClr val="FFC000"/>
                </a:solidFill>
                <a:latin typeface="UTM Helve" panose="02040603050506020204" pitchFamily="18" charset="0"/>
              </a:rPr>
              <a:t>Độ dài của chuỗi ký tự:</a:t>
            </a:r>
            <a:r>
              <a:rPr lang="en-US" sz="1800" b="1" dirty="0">
                <a:latin typeface="UTM Helve" panose="02040603050506020204" pitchFamily="18" charset="0"/>
              </a:rPr>
              <a:t> </a:t>
            </a:r>
            <a:r>
              <a:rPr lang="en-US" sz="1800" dirty="0">
                <a:latin typeface="UTM Helve" panose="02040603050506020204" pitchFamily="18" charset="0"/>
              </a:rPr>
              <a:t>là độ dài của một xâu ký tự, nói cách khác là độ dài của một từ.</a:t>
            </a:r>
          </a:p>
          <a:p>
            <a:pPr lvl="0" algn="just">
              <a:lnSpc>
                <a:spcPct val="100000"/>
              </a:lnSpc>
            </a:pPr>
            <a:r>
              <a:rPr lang="en-US" sz="1800" b="1" dirty="0">
                <a:solidFill>
                  <a:srgbClr val="FFC000"/>
                </a:solidFill>
                <a:latin typeface="UTM Helve" panose="02040603050506020204" pitchFamily="18" charset="0"/>
              </a:rPr>
              <a:t>Phân cấp trực quan:</a:t>
            </a:r>
            <a:r>
              <a:rPr lang="en-US" sz="1800" dirty="0">
                <a:latin typeface="UTM Helve" panose="02040603050506020204" pitchFamily="18" charset="0"/>
              </a:rPr>
              <a:t> là nguyên tắc sắp xếp các yếu tố thể hiện thứ tự quan trọng trong một sản phẩm giúp người nhìn tập trung được vào điều quan trọng theo mức độ lần lượt.</a:t>
            </a:r>
          </a:p>
          <a:p>
            <a:pPr algn="just">
              <a:lnSpc>
                <a:spcPct val="100000"/>
              </a:lnSpc>
            </a:pPr>
            <a:r>
              <a:rPr lang="en-US" sz="1800" i="1" dirty="0">
                <a:latin typeface="UTM Helve" panose="02040603050506020204" pitchFamily="18" charset="0"/>
              </a:rPr>
              <a:t>Điều quan trọng trong thiết kế là cần có trọng tâm và để có được sự chú ý của người xem, phần đó phải được nổi bật – Một cách thể hiện phối hợp font chữ trong thiết kế và phân cấp thị giác. </a:t>
            </a:r>
            <a:endParaRPr lang="en-US" sz="1800" dirty="0">
              <a:latin typeface="UTM Helve" panose="02040603050506020204" pitchFamily="18" charset="0"/>
            </a:endParaRPr>
          </a:p>
          <a:p>
            <a:pPr algn="just">
              <a:lnSpc>
                <a:spcPct val="100000"/>
              </a:lnSpc>
            </a:pPr>
            <a:endParaRPr lang="en-US" sz="1800" dirty="0">
              <a:latin typeface="UTM Helve" panose="02040603050506020204" pitchFamily="18" charset="0"/>
            </a:endParaRPr>
          </a:p>
        </p:txBody>
      </p:sp>
    </p:spTree>
    <p:extLst>
      <p:ext uri="{BB962C8B-B14F-4D97-AF65-F5344CB8AC3E}">
        <p14:creationId xmlns:p14="http://schemas.microsoft.com/office/powerpoint/2010/main" val="12986747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345" y="680085"/>
            <a:ext cx="9709776" cy="490259"/>
          </a:xfrm>
        </p:spPr>
        <p:txBody>
          <a:bodyPr>
            <a:norm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Text Placeholder 2"/>
          <p:cNvSpPr>
            <a:spLocks noGrp="1"/>
          </p:cNvSpPr>
          <p:nvPr>
            <p:ph type="body" sz="half" idx="2"/>
          </p:nvPr>
        </p:nvSpPr>
        <p:spPr>
          <a:xfrm>
            <a:off x="1286900" y="1660845"/>
            <a:ext cx="6106175" cy="3574762"/>
          </a:xfrm>
        </p:spPr>
        <p:txBody>
          <a:bodyPr>
            <a:normAutofit/>
          </a:bodyPr>
          <a:lstStyle/>
          <a:p>
            <a:r>
              <a:rPr lang="en-US" sz="1800" b="1" dirty="0" smtClean="0">
                <a:solidFill>
                  <a:srgbClr val="FFFF00"/>
                </a:solidFill>
                <a:latin typeface="UTM Helve" panose="02040603050506020204" pitchFamily="18" charset="0"/>
              </a:rPr>
              <a:t>Màu </a:t>
            </a:r>
            <a:r>
              <a:rPr lang="en-US" sz="1800" b="1" dirty="0">
                <a:solidFill>
                  <a:srgbClr val="FFFF00"/>
                </a:solidFill>
                <a:latin typeface="UTM Helve" panose="02040603050506020204" pitchFamily="18" charset="0"/>
              </a:rPr>
              <a:t>cơ bản</a:t>
            </a:r>
            <a:r>
              <a:rPr lang="en-US" sz="1800" b="1" dirty="0">
                <a:latin typeface="UTM Helve" panose="02040603050506020204" pitchFamily="18" charset="0"/>
              </a:rPr>
              <a:t>:</a:t>
            </a:r>
            <a:r>
              <a:rPr lang="en-US" sz="1800" dirty="0">
                <a:latin typeface="UTM Helve" panose="02040603050506020204" pitchFamily="18" charset="0"/>
              </a:rPr>
              <a:t> xanh dương, vàng và đỏ; </a:t>
            </a:r>
            <a:endParaRPr lang="en-US" sz="1800" dirty="0" smtClean="0">
              <a:latin typeface="UTM Helve" panose="02040603050506020204" pitchFamily="18" charset="0"/>
            </a:endParaRPr>
          </a:p>
          <a:p>
            <a:r>
              <a:rPr lang="en-US" sz="1800" dirty="0">
                <a:latin typeface="UTM Helve" panose="02040603050506020204" pitchFamily="18" charset="0"/>
              </a:rPr>
              <a:t> </a:t>
            </a:r>
            <a:r>
              <a:rPr lang="en-US" sz="1800" dirty="0" smtClean="0">
                <a:latin typeface="UTM Helve" panose="02040603050506020204" pitchFamily="18" charset="0"/>
              </a:rPr>
              <a:t>                       3 </a:t>
            </a:r>
            <a:r>
              <a:rPr lang="en-US" sz="1800" dirty="0">
                <a:latin typeface="UTM Helve" panose="02040603050506020204" pitchFamily="18" charset="0"/>
              </a:rPr>
              <a:t>màu này kết hợp = đen</a:t>
            </a:r>
          </a:p>
          <a:p>
            <a:r>
              <a:rPr lang="en-US" sz="1800" b="1" dirty="0" smtClean="0">
                <a:solidFill>
                  <a:srgbClr val="FFFF00"/>
                </a:solidFill>
                <a:latin typeface="UTM Helve" panose="02040603050506020204" pitchFamily="18" charset="0"/>
              </a:rPr>
              <a:t>Màu </a:t>
            </a:r>
            <a:r>
              <a:rPr lang="en-US" sz="1800" b="1" dirty="0">
                <a:solidFill>
                  <a:srgbClr val="FFFF00"/>
                </a:solidFill>
                <a:latin typeface="UTM Helve" panose="02040603050506020204" pitchFamily="18" charset="0"/>
              </a:rPr>
              <a:t>thứ cấp</a:t>
            </a:r>
            <a:r>
              <a:rPr lang="en-US" sz="1800" b="1" dirty="0">
                <a:latin typeface="UTM Helve" panose="02040603050506020204" pitchFamily="18" charset="0"/>
              </a:rPr>
              <a:t>:</a:t>
            </a:r>
            <a:r>
              <a:rPr lang="en-US" sz="1800" dirty="0">
                <a:latin typeface="UTM Helve" panose="02040603050506020204" pitchFamily="18" charset="0"/>
              </a:rPr>
              <a:t> sự kết hợp của hai màu cơ </a:t>
            </a:r>
            <a:r>
              <a:rPr lang="en-US" sz="1800" dirty="0" smtClean="0">
                <a:latin typeface="UTM Helve" panose="02040603050506020204" pitchFamily="18" charset="0"/>
              </a:rPr>
              <a:t>bản:            </a:t>
            </a:r>
          </a:p>
          <a:p>
            <a:r>
              <a:rPr lang="en-US" sz="1800" dirty="0">
                <a:latin typeface="UTM Helve" panose="02040603050506020204" pitchFamily="18" charset="0"/>
              </a:rPr>
              <a:t> </a:t>
            </a:r>
            <a:r>
              <a:rPr lang="en-US" sz="1800" dirty="0" smtClean="0">
                <a:latin typeface="UTM Helve" panose="02040603050506020204" pitchFamily="18" charset="0"/>
              </a:rPr>
              <a:t>                       đỏ </a:t>
            </a:r>
            <a:r>
              <a:rPr lang="en-US" sz="1800" dirty="0">
                <a:latin typeface="UTM Helve" panose="02040603050506020204" pitchFamily="18" charset="0"/>
              </a:rPr>
              <a:t>+ vàng = da </a:t>
            </a:r>
            <a:r>
              <a:rPr lang="en-US" sz="1800" dirty="0" smtClean="0">
                <a:latin typeface="UTM Helve" panose="02040603050506020204" pitchFamily="18" charset="0"/>
              </a:rPr>
              <a:t>cam </a:t>
            </a:r>
          </a:p>
          <a:p>
            <a:r>
              <a:rPr lang="en-US" sz="1800" dirty="0" smtClean="0">
                <a:latin typeface="UTM Helve" panose="02040603050506020204" pitchFamily="18" charset="0"/>
              </a:rPr>
              <a:t>                        vàng </a:t>
            </a:r>
            <a:r>
              <a:rPr lang="en-US" sz="1800" dirty="0">
                <a:latin typeface="UTM Helve" panose="02040603050506020204" pitchFamily="18" charset="0"/>
              </a:rPr>
              <a:t>+ xanh dương = xanh </a:t>
            </a:r>
            <a:r>
              <a:rPr lang="en-US" sz="1800" dirty="0" smtClean="0">
                <a:latin typeface="UTM Helve" panose="02040603050506020204" pitchFamily="18" charset="0"/>
              </a:rPr>
              <a:t>lá</a:t>
            </a:r>
          </a:p>
          <a:p>
            <a:r>
              <a:rPr lang="en-US" sz="1800" dirty="0" smtClean="0">
                <a:latin typeface="UTM Helve" panose="02040603050506020204" pitchFamily="18" charset="0"/>
              </a:rPr>
              <a:t>                        xanh </a:t>
            </a:r>
            <a:r>
              <a:rPr lang="en-US" sz="1800" dirty="0">
                <a:latin typeface="UTM Helve" panose="02040603050506020204" pitchFamily="18" charset="0"/>
              </a:rPr>
              <a:t>dương + đỏ = tím</a:t>
            </a:r>
          </a:p>
          <a:p>
            <a:r>
              <a:rPr lang="en-US" sz="1800" b="1" dirty="0" smtClean="0">
                <a:solidFill>
                  <a:srgbClr val="FFFF00"/>
                </a:solidFill>
                <a:latin typeface="UTM Helve" panose="02040603050506020204" pitchFamily="18" charset="0"/>
              </a:rPr>
              <a:t>Màu </a:t>
            </a:r>
            <a:r>
              <a:rPr lang="en-US" sz="1800" b="1" dirty="0">
                <a:solidFill>
                  <a:srgbClr val="FFFF00"/>
                </a:solidFill>
                <a:latin typeface="UTM Helve" panose="02040603050506020204" pitchFamily="18" charset="0"/>
              </a:rPr>
              <a:t>tam cấp</a:t>
            </a:r>
            <a:r>
              <a:rPr lang="en-US" sz="1800" b="1" dirty="0">
                <a:latin typeface="UTM Helve" panose="02040603050506020204" pitchFamily="18" charset="0"/>
              </a:rPr>
              <a:t>: </a:t>
            </a:r>
            <a:r>
              <a:rPr lang="en-US" sz="1800" dirty="0">
                <a:latin typeface="UTM Helve" panose="02040603050506020204" pitchFamily="18" charset="0"/>
              </a:rPr>
              <a:t>Trộn các màu thứ cấp và cơ bản với nhau tạo nên một dải màu</a:t>
            </a:r>
          </a:p>
          <a:p>
            <a:endParaRPr lang="en-US" sz="1800" dirty="0">
              <a:latin typeface="UTM Helve" panose="020406030505060202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7393074" y="1438440"/>
            <a:ext cx="4084739" cy="2117560"/>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7393075" y="3716322"/>
            <a:ext cx="4084739" cy="2106691"/>
          </a:xfrm>
          <a:prstGeom prst="rect">
            <a:avLst/>
          </a:prstGeom>
        </p:spPr>
      </p:pic>
    </p:spTree>
    <p:extLst>
      <p:ext uri="{BB962C8B-B14F-4D97-AF65-F5344CB8AC3E}">
        <p14:creationId xmlns:p14="http://schemas.microsoft.com/office/powerpoint/2010/main" val="19487474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418" y="629751"/>
            <a:ext cx="9683542" cy="478613"/>
          </a:xfrm>
        </p:spPr>
        <p:txBody>
          <a:bodyPr>
            <a:norm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Text Placeholder 2"/>
          <p:cNvSpPr>
            <a:spLocks noGrp="1"/>
          </p:cNvSpPr>
          <p:nvPr>
            <p:ph type="body" sz="half" idx="2"/>
          </p:nvPr>
        </p:nvSpPr>
        <p:spPr>
          <a:xfrm>
            <a:off x="1089065" y="1386255"/>
            <a:ext cx="5862866" cy="2794430"/>
          </a:xfrm>
        </p:spPr>
        <p:txBody>
          <a:bodyPr>
            <a:noAutofit/>
          </a:bodyPr>
          <a:lstStyle/>
          <a:p>
            <a:pPr algn="just">
              <a:lnSpc>
                <a:spcPct val="100000"/>
              </a:lnSpc>
            </a:pPr>
            <a:r>
              <a:rPr lang="en-US" sz="1800" b="1" dirty="0">
                <a:solidFill>
                  <a:srgbClr val="FFC000"/>
                </a:solidFill>
                <a:latin typeface="UTM Helve" panose="02040603050506020204" pitchFamily="18" charset="0"/>
              </a:rPr>
              <a:t>2. Color – Màu </a:t>
            </a:r>
            <a:r>
              <a:rPr lang="en-US" sz="1800" b="1" dirty="0" smtClean="0">
                <a:solidFill>
                  <a:srgbClr val="FFC000"/>
                </a:solidFill>
                <a:latin typeface="UTM Helve" panose="02040603050506020204" pitchFamily="18" charset="0"/>
              </a:rPr>
              <a:t>sắc</a:t>
            </a:r>
          </a:p>
          <a:p>
            <a:pPr algn="just">
              <a:lnSpc>
                <a:spcPct val="100000"/>
              </a:lnSpc>
            </a:pPr>
            <a:r>
              <a:rPr lang="en-US" sz="1800" dirty="0">
                <a:latin typeface="UTM Helve" panose="02040603050506020204" pitchFamily="18" charset="0"/>
              </a:rPr>
              <a:t>Trong mỹ thuật học nói chung hay bất kỳ tác phẩm đồ họa, thiết kế đồ họa nào, màu sắc giữ một tầm ảnh hưởng quan trọng đến thông điệp trong sản phẩm. Mỗi màu sắc sẽ thế hiện một hồn khí, khía cạnh riêng, có thể bổ sung hay tạo ra tương phản, mục đích sau cùng là thể hiện được dụng ý mà người thiết kế muốn truyền tải.</a:t>
            </a:r>
          </a:p>
          <a:p>
            <a:pPr algn="just">
              <a:lnSpc>
                <a:spcPct val="100000"/>
              </a:lnSpc>
            </a:pPr>
            <a:r>
              <a:rPr lang="en-US" sz="1800" dirty="0">
                <a:latin typeface="UTM Helve" panose="02040603050506020204" pitchFamily="18" charset="0"/>
              </a:rPr>
              <a:t>Các nhà thiết kế đồ họa đã tuân theo lý thuyết màu sắc trong nhiều thế kỷ và bất kỳ ai cũng có thể học hỏi được điều đó. Với kiến thức cơ bản về màu sắc, bạn sẽ học Thiết kế đồ họa  theo một cách hoàn toàn mới.</a:t>
            </a:r>
          </a:p>
          <a:p>
            <a:pPr algn="just">
              <a:lnSpc>
                <a:spcPct val="100000"/>
              </a:lnSpc>
            </a:pPr>
            <a:endParaRPr lang="en-US" sz="1800" dirty="0">
              <a:latin typeface="UTM Helve" panose="02040603050506020204" pitchFamily="18" charset="0"/>
            </a:endParaRPr>
          </a:p>
        </p:txBody>
      </p:sp>
      <p:pic>
        <p:nvPicPr>
          <p:cNvPr id="5" name="Picture 4" descr="D:\906\nguyen-ly-mau-sac-va-phan-ung-cua-mat-nguoi-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9623" y="1517511"/>
            <a:ext cx="2470341" cy="1619971"/>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7146629" y="3305262"/>
            <a:ext cx="4116331" cy="1958156"/>
          </a:xfrm>
          <a:prstGeom prst="rect">
            <a:avLst/>
          </a:prstGeom>
        </p:spPr>
      </p:pic>
    </p:spTree>
    <p:extLst>
      <p:ext uri="{BB962C8B-B14F-4D97-AF65-F5344CB8AC3E}">
        <p14:creationId xmlns:p14="http://schemas.microsoft.com/office/powerpoint/2010/main" val="834006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1708" y="912266"/>
            <a:ext cx="9609736" cy="473189"/>
          </a:xfrm>
        </p:spPr>
        <p:txBody>
          <a:bodyPr>
            <a:norm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Text Placeholder 2"/>
          <p:cNvSpPr>
            <a:spLocks noGrp="1"/>
          </p:cNvSpPr>
          <p:nvPr>
            <p:ph type="body" sz="half" idx="2"/>
          </p:nvPr>
        </p:nvSpPr>
        <p:spPr>
          <a:xfrm>
            <a:off x="1126067" y="1800753"/>
            <a:ext cx="10144654" cy="1996579"/>
          </a:xfrm>
        </p:spPr>
        <p:txBody>
          <a:bodyPr>
            <a:normAutofit lnSpcReduction="10000"/>
          </a:bodyPr>
          <a:lstStyle/>
          <a:p>
            <a:pPr algn="just">
              <a:lnSpc>
                <a:spcPct val="100000"/>
              </a:lnSpc>
            </a:pPr>
            <a:r>
              <a:rPr lang="en-US" sz="1800" dirty="0">
                <a:latin typeface="UTM Helve" panose="02040603050506020204" pitchFamily="18" charset="0"/>
              </a:rPr>
              <a:t>Khi bắt đầu học Thiết kế đồ họa, bên cạnh việc phân biệt các loại màu bạn còn cần hiểu những thuật ngữ cơ bản như:</a:t>
            </a:r>
          </a:p>
          <a:p>
            <a:pPr algn="just">
              <a:lnSpc>
                <a:spcPct val="100000"/>
              </a:lnSpc>
            </a:pPr>
            <a:r>
              <a:rPr lang="en-US" sz="1800" b="1" dirty="0">
                <a:solidFill>
                  <a:srgbClr val="FFFF00"/>
                </a:solidFill>
                <a:latin typeface="UTM Helve" panose="02040603050506020204" pitchFamily="18" charset="0"/>
              </a:rPr>
              <a:t>Hue – Tông màu</a:t>
            </a:r>
            <a:r>
              <a:rPr lang="en-US" sz="1800" b="1" dirty="0">
                <a:latin typeface="UTM Helve" panose="02040603050506020204" pitchFamily="18" charset="0"/>
              </a:rPr>
              <a:t>: </a:t>
            </a:r>
            <a:r>
              <a:rPr lang="en-US" sz="1800" dirty="0">
                <a:latin typeface="UTM Helve" panose="02040603050506020204" pitchFamily="18" charset="0"/>
              </a:rPr>
              <a:t>Riêng màu hồng chẳng hạn, bạn có thể thấy nó ở các tông khác nhau.</a:t>
            </a:r>
          </a:p>
          <a:p>
            <a:pPr algn="just">
              <a:lnSpc>
                <a:spcPct val="100000"/>
              </a:lnSpc>
            </a:pPr>
            <a:r>
              <a:rPr lang="en-US" sz="1800" b="1" dirty="0">
                <a:solidFill>
                  <a:srgbClr val="FFFF00"/>
                </a:solidFill>
                <a:latin typeface="UTM Helve" panose="02040603050506020204" pitchFamily="18" charset="0"/>
              </a:rPr>
              <a:t>Saturation – Độ bão hòa</a:t>
            </a:r>
            <a:r>
              <a:rPr lang="en-US" sz="1800" b="1" dirty="0">
                <a:latin typeface="UTM Helve" panose="02040603050506020204" pitchFamily="18" charset="0"/>
              </a:rPr>
              <a:t>: </a:t>
            </a:r>
            <a:r>
              <a:rPr lang="en-US" sz="1800" dirty="0">
                <a:latin typeface="UTM Helve" panose="02040603050506020204" pitchFamily="18" charset="0"/>
              </a:rPr>
              <a:t>Màu sắc có độ bão hòa cao sáng hơn hoặc phong phú hơn. Màu không bão hòa có ít sắc tố hơn.</a:t>
            </a:r>
          </a:p>
          <a:p>
            <a:pPr algn="just">
              <a:lnSpc>
                <a:spcPct val="100000"/>
              </a:lnSpc>
            </a:pPr>
            <a:r>
              <a:rPr lang="en-US" sz="1800" b="1" dirty="0">
                <a:solidFill>
                  <a:srgbClr val="FFFF00"/>
                </a:solidFill>
                <a:latin typeface="UTM Helve" panose="02040603050506020204" pitchFamily="18" charset="0"/>
              </a:rPr>
              <a:t>Value – Giá trị màu</a:t>
            </a:r>
            <a:r>
              <a:rPr lang="en-US" sz="1800" b="1" dirty="0">
                <a:latin typeface="UTM Helve" panose="02040603050506020204" pitchFamily="18" charset="0"/>
              </a:rPr>
              <a:t>: </a:t>
            </a:r>
            <a:r>
              <a:rPr lang="en-US" sz="1800" dirty="0">
                <a:latin typeface="UTM Helve" panose="02040603050506020204" pitchFamily="18" charset="0"/>
              </a:rPr>
              <a:t>Liên quan đến độ đậm hay nhạt của màu</a:t>
            </a:r>
          </a:p>
          <a:p>
            <a:pPr algn="just">
              <a:lnSpc>
                <a:spcPct val="100000"/>
              </a:lnSpc>
            </a:pPr>
            <a:endParaRPr lang="en-US" sz="1800" dirty="0">
              <a:latin typeface="UTM Helve" panose="02040603050506020204" pitchFamily="18" charset="0"/>
            </a:endParaRPr>
          </a:p>
        </p:txBody>
      </p:sp>
    </p:spTree>
    <p:extLst>
      <p:ext uri="{BB962C8B-B14F-4D97-AF65-F5344CB8AC3E}">
        <p14:creationId xmlns:p14="http://schemas.microsoft.com/office/powerpoint/2010/main" val="15531623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308" y="728404"/>
            <a:ext cx="9857735" cy="591056"/>
          </a:xfrm>
        </p:spPr>
        <p:txBody>
          <a:bodyPr>
            <a:no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Text Placeholder 2"/>
          <p:cNvSpPr>
            <a:spLocks noGrp="1"/>
          </p:cNvSpPr>
          <p:nvPr>
            <p:ph type="body" sz="half" idx="2"/>
          </p:nvPr>
        </p:nvSpPr>
        <p:spPr>
          <a:xfrm>
            <a:off x="1133949" y="1651734"/>
            <a:ext cx="5553178" cy="470679"/>
          </a:xfrm>
        </p:spPr>
        <p:txBody>
          <a:bodyPr>
            <a:noAutofit/>
          </a:bodyPr>
          <a:lstStyle/>
          <a:p>
            <a:r>
              <a:rPr lang="en-US" sz="1800" dirty="0">
                <a:solidFill>
                  <a:srgbClr val="FFC000"/>
                </a:solidFill>
                <a:latin typeface="UTM Helve" panose="02040603050506020204" pitchFamily="18" charset="0"/>
              </a:rPr>
              <a:t>3. Layout &amp; Composition – Dàn trang và bố cục</a:t>
            </a:r>
          </a:p>
        </p:txBody>
      </p:sp>
      <p:sp>
        <p:nvSpPr>
          <p:cNvPr id="4" name="Rectangle 3"/>
          <p:cNvSpPr/>
          <p:nvPr/>
        </p:nvSpPr>
        <p:spPr>
          <a:xfrm>
            <a:off x="1133949" y="2122413"/>
            <a:ext cx="10122454" cy="923330"/>
          </a:xfrm>
          <a:prstGeom prst="rect">
            <a:avLst/>
          </a:prstGeom>
        </p:spPr>
        <p:txBody>
          <a:bodyPr wrap="square">
            <a:spAutoFit/>
          </a:bodyPr>
          <a:lstStyle/>
          <a:p>
            <a:pPr algn="just"/>
            <a:r>
              <a:rPr lang="en-US" dirty="0">
                <a:latin typeface="UTM Helve" panose="02040603050506020204" pitchFamily="18" charset="0"/>
              </a:rPr>
              <a:t>Ở lĩnh vực Thiết kế đồ họa, dàn trang (layout) chính là một trong những kiến thức cơ bản và quen thuộc nhất. Bất kỳ ai nếu muốn tìm hiểu sâu hơn về thiết kế, đặc biệt là thiết kế giao diện website, đều cần hiểu rõ về layout cũng như nắm được cách dàn trang, sắp xếp bố cục</a:t>
            </a:r>
            <a:r>
              <a:rPr lang="en-US" dirty="0" smtClean="0">
                <a:latin typeface="UTM Helve" panose="02040603050506020204" pitchFamily="18" charset="0"/>
              </a:rPr>
              <a:t>.</a:t>
            </a:r>
          </a:p>
        </p:txBody>
      </p:sp>
    </p:spTree>
    <p:extLst>
      <p:ext uri="{BB962C8B-B14F-4D97-AF65-F5344CB8AC3E}">
        <p14:creationId xmlns:p14="http://schemas.microsoft.com/office/powerpoint/2010/main" val="16615055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309" y="427840"/>
            <a:ext cx="9517344" cy="588160"/>
          </a:xfrm>
        </p:spPr>
        <p:txBody>
          <a:bodyPr>
            <a:norm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Text Placeholder 2"/>
          <p:cNvSpPr>
            <a:spLocks noGrp="1"/>
          </p:cNvSpPr>
          <p:nvPr>
            <p:ph type="body" sz="half" idx="2"/>
          </p:nvPr>
        </p:nvSpPr>
        <p:spPr>
          <a:xfrm>
            <a:off x="1025999" y="1158104"/>
            <a:ext cx="10144654" cy="3682767"/>
          </a:xfrm>
        </p:spPr>
        <p:txBody>
          <a:bodyPr>
            <a:noAutofit/>
          </a:bodyPr>
          <a:lstStyle/>
          <a:p>
            <a:pPr algn="just"/>
            <a:r>
              <a:rPr lang="en-US" sz="1800" dirty="0" smtClean="0">
                <a:solidFill>
                  <a:srgbClr val="FFC000"/>
                </a:solidFill>
                <a:latin typeface="UTM Helve" panose="02040603050506020204" pitchFamily="18" charset="0"/>
              </a:rPr>
              <a:t>3. Layout </a:t>
            </a:r>
            <a:r>
              <a:rPr lang="en-US" sz="1800" dirty="0">
                <a:solidFill>
                  <a:srgbClr val="FFC000"/>
                </a:solidFill>
                <a:latin typeface="UTM Helve" panose="02040603050506020204" pitchFamily="18" charset="0"/>
              </a:rPr>
              <a:t>&amp; Composition – Dàn trang và bố cục</a:t>
            </a:r>
            <a:endParaRPr lang="en-US" sz="1800" i="1" dirty="0" smtClean="0">
              <a:solidFill>
                <a:srgbClr val="FFC000"/>
              </a:solidFill>
              <a:latin typeface="UTM Helve" panose="02040603050506020204" pitchFamily="18" charset="0"/>
            </a:endParaRPr>
          </a:p>
          <a:p>
            <a:pPr algn="just"/>
            <a:r>
              <a:rPr lang="en-US" sz="1800" i="1" dirty="0" smtClean="0">
                <a:solidFill>
                  <a:srgbClr val="FFFF00"/>
                </a:solidFill>
                <a:latin typeface="UTM Helve" panose="02040603050506020204" pitchFamily="18" charset="0"/>
              </a:rPr>
              <a:t>5 </a:t>
            </a:r>
            <a:r>
              <a:rPr lang="en-US" sz="1800" i="1" dirty="0">
                <a:solidFill>
                  <a:srgbClr val="FFFF00"/>
                </a:solidFill>
                <a:latin typeface="UTM Helve" panose="02040603050506020204" pitchFamily="18" charset="0"/>
              </a:rPr>
              <a:t>nguyên tắc cơ bản trong dàn trang và bố cục</a:t>
            </a:r>
            <a:r>
              <a:rPr lang="en-US" sz="1800" i="1" dirty="0">
                <a:latin typeface="UTM Helve" panose="02040603050506020204" pitchFamily="18" charset="0"/>
              </a:rPr>
              <a:t>:</a:t>
            </a:r>
          </a:p>
          <a:p>
            <a:pPr algn="just"/>
            <a:r>
              <a:rPr lang="en-US" sz="1800" b="1" dirty="0">
                <a:solidFill>
                  <a:srgbClr val="FFFF00"/>
                </a:solidFill>
                <a:latin typeface="UTM Helve" panose="02040603050506020204" pitchFamily="18" charset="0"/>
              </a:rPr>
              <a:t>Proximity – Hiệu ứng lân cận:</a:t>
            </a:r>
            <a:r>
              <a:rPr lang="en-US" sz="1800" dirty="0">
                <a:latin typeface="UTM Helve" panose="02040603050506020204" pitchFamily="18" charset="0"/>
              </a:rPr>
              <a:t> </a:t>
            </a:r>
            <a:r>
              <a:rPr lang="en-US" sz="1800" dirty="0" smtClean="0">
                <a:latin typeface="UTM Helve" panose="02040603050506020204" pitchFamily="18" charset="0"/>
              </a:rPr>
              <a:t>là </a:t>
            </a:r>
            <a:r>
              <a:rPr lang="en-US" sz="1800" dirty="0">
                <a:latin typeface="UTM Helve" panose="02040603050506020204" pitchFamily="18" charset="0"/>
              </a:rPr>
              <a:t>hiệu ứng sử dụng yếu tố cốt lõi của thị giác với mục đích tạo nên mối liên hệ giữa các phần nội dung. Theo đó, bạn cần đảm bảo các thông tin được liên kết với nhau.</a:t>
            </a:r>
          </a:p>
          <a:p>
            <a:pPr algn="just"/>
            <a:r>
              <a:rPr lang="en-US" sz="1800" b="1" dirty="0">
                <a:solidFill>
                  <a:srgbClr val="FFFF00"/>
                </a:solidFill>
                <a:latin typeface="UTM Helve" panose="02040603050506020204" pitchFamily="18" charset="0"/>
              </a:rPr>
              <a:t>White space – Khoảng trắng:</a:t>
            </a:r>
            <a:r>
              <a:rPr lang="en-US" sz="1800" dirty="0">
                <a:latin typeface="UTM Helve" panose="02040603050506020204" pitchFamily="18" charset="0"/>
              </a:rPr>
              <a:t> Dù nói là khoảng “trắng” nhưng điều đó không đồng nghĩa với việc bắt buộc đó là màu trắng. </a:t>
            </a:r>
          </a:p>
          <a:p>
            <a:pPr algn="just"/>
            <a:r>
              <a:rPr lang="en-US" sz="1800" b="1" dirty="0">
                <a:solidFill>
                  <a:srgbClr val="FFFF00"/>
                </a:solidFill>
                <a:latin typeface="UTM Helve" panose="02040603050506020204" pitchFamily="18" charset="0"/>
              </a:rPr>
              <a:t>Alignment – Căn chỉnh:</a:t>
            </a:r>
            <a:r>
              <a:rPr lang="en-US" sz="1800" dirty="0">
                <a:latin typeface="UTM Helve" panose="02040603050506020204" pitchFamily="18" charset="0"/>
              </a:rPr>
              <a:t> Khi gõ văn bản trên word, có lẽ chúng ta vẫn thường thực hiện điều này. Có thể hình dung như các nội dung thiết kế của bạn được sắp xếp trong một khung lưới. Hãy chú ý để đường căn thẳng tâm của hình ảnh với chữ như thế nào.</a:t>
            </a:r>
          </a:p>
          <a:p>
            <a:pPr algn="just"/>
            <a:r>
              <a:rPr lang="en-US" sz="1800" b="1" dirty="0">
                <a:solidFill>
                  <a:srgbClr val="FFFF00"/>
                </a:solidFill>
                <a:latin typeface="UTM Helve" panose="02040603050506020204" pitchFamily="18" charset="0"/>
              </a:rPr>
              <a:t>Contrast – Độ tương phản:</a:t>
            </a:r>
            <a:r>
              <a:rPr lang="en-US" sz="1800" dirty="0">
                <a:latin typeface="UTM Helve" panose="02040603050506020204" pitchFamily="18" charset="0"/>
              </a:rPr>
              <a:t> trong dàn trang và bố cục, sự tương phản có thể đem tới sự thu hút, tạo điểm nhấn với những thể hiện quan trọng mà bạn muốn người xem quan tâm.</a:t>
            </a:r>
          </a:p>
          <a:p>
            <a:pPr algn="just"/>
            <a:r>
              <a:rPr lang="en-US" sz="1800" b="1" dirty="0">
                <a:solidFill>
                  <a:srgbClr val="FFFF00"/>
                </a:solidFill>
                <a:latin typeface="UTM Helve" panose="02040603050506020204" pitchFamily="18" charset="0"/>
              </a:rPr>
              <a:t>Repetition – Độ lặp lại:</a:t>
            </a:r>
            <a:r>
              <a:rPr lang="en-US" sz="1800" b="1" dirty="0">
                <a:latin typeface="UTM Helve" panose="02040603050506020204" pitchFamily="18" charset="0"/>
              </a:rPr>
              <a:t> </a:t>
            </a:r>
            <a:r>
              <a:rPr lang="en-US" sz="1800" dirty="0">
                <a:latin typeface="UTM Helve" panose="02040603050506020204" pitchFamily="18" charset="0"/>
              </a:rPr>
              <a:t>Mỗi tác phẩm đều cần có cái nhìn và đem tới cảm nhận nhất quán. Với những đối tượng chính, việc lặp lại chúng sẽ củng cố bố cục trong thiết kế của bạn.</a:t>
            </a:r>
          </a:p>
          <a:p>
            <a:pPr algn="just"/>
            <a:endParaRPr lang="en-US" sz="1800" dirty="0">
              <a:latin typeface="UTM Helve" panose="02040603050506020204" pitchFamily="18" charset="0"/>
            </a:endParaRPr>
          </a:p>
        </p:txBody>
      </p:sp>
    </p:spTree>
    <p:extLst>
      <p:ext uri="{BB962C8B-B14F-4D97-AF65-F5344CB8AC3E}">
        <p14:creationId xmlns:p14="http://schemas.microsoft.com/office/powerpoint/2010/main" val="41669200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645" y="1041785"/>
            <a:ext cx="6520841" cy="4024125"/>
          </a:xfrm>
        </p:spPr>
        <p:txBody>
          <a:bodyPr/>
          <a:lstStyle/>
          <a:p>
            <a:endParaRPr lang="en-US" dirty="0" smtClean="0">
              <a:latin typeface="UTM Helve" panose="02040603050506020204" pitchFamily="18" charset="0"/>
            </a:endParaRPr>
          </a:p>
          <a:p>
            <a:pPr algn="just">
              <a:lnSpc>
                <a:spcPct val="100000"/>
              </a:lnSpc>
            </a:pPr>
            <a:r>
              <a:rPr lang="en-US" b="1" dirty="0" smtClean="0">
                <a:latin typeface="UTM Helve" panose="02040603050506020204" pitchFamily="18" charset="0"/>
              </a:rPr>
              <a:t>Trước </a:t>
            </a:r>
            <a:r>
              <a:rPr lang="en-US" b="1" dirty="0">
                <a:latin typeface="UTM Helve" panose="02040603050506020204" pitchFamily="18" charset="0"/>
              </a:rPr>
              <a:t>thời đại công nghệ số ngoài những người làm trong ngành thiết kế đồ họa, sản xuất video vẫn còn rất nhiều người có nhu cầu sử dụng các phần mềm thiết kế đồ họa, phần mềm chỉnh sửa video để ứng dụng vào công việc... Khi gặp các công việc đòi hỏi chuyên nghiệp hơn thì bạn phải làm quen với các phần mềm chuyên về thiết kế đồ họa, phần mềm sản xuất video</a:t>
            </a:r>
            <a:r>
              <a:rPr lang="en-US" b="1" dirty="0" smtClean="0">
                <a:latin typeface="UTM Helve" panose="02040603050506020204" pitchFamily="18" charset="0"/>
              </a:rPr>
              <a:t>...</a:t>
            </a:r>
            <a:endParaRPr lang="en-US" b="1" dirty="0">
              <a:latin typeface="UTM Helve" panose="020406030505060202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6236" y="1656447"/>
            <a:ext cx="4449246" cy="2966164"/>
          </a:xfrm>
          <a:prstGeom prst="rect">
            <a:avLst/>
          </a:prstGeom>
        </p:spPr>
      </p:pic>
    </p:spTree>
    <p:extLst>
      <p:ext uri="{BB962C8B-B14F-4D97-AF65-F5344CB8AC3E}">
        <p14:creationId xmlns:p14="http://schemas.microsoft.com/office/powerpoint/2010/main" val="3528067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3235" y="612973"/>
            <a:ext cx="9637417" cy="458445"/>
          </a:xfrm>
        </p:spPr>
        <p:txBody>
          <a:bodyPr>
            <a:norm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Text Placeholder 2"/>
          <p:cNvSpPr>
            <a:spLocks noGrp="1"/>
          </p:cNvSpPr>
          <p:nvPr>
            <p:ph type="body" sz="half" idx="2"/>
          </p:nvPr>
        </p:nvSpPr>
        <p:spPr>
          <a:xfrm>
            <a:off x="1025999" y="1486158"/>
            <a:ext cx="5878140" cy="1418635"/>
          </a:xfrm>
        </p:spPr>
        <p:txBody>
          <a:bodyPr>
            <a:noAutofit/>
          </a:bodyPr>
          <a:lstStyle/>
          <a:p>
            <a:pPr algn="just">
              <a:lnSpc>
                <a:spcPct val="100000"/>
              </a:lnSpc>
            </a:pPr>
            <a:r>
              <a:rPr lang="en-US" sz="1800" b="1" dirty="0" smtClean="0">
                <a:solidFill>
                  <a:srgbClr val="FFC000"/>
                </a:solidFill>
                <a:latin typeface="UTM Helve" panose="02040603050506020204" pitchFamily="18" charset="0"/>
              </a:rPr>
              <a:t>4</a:t>
            </a:r>
            <a:r>
              <a:rPr lang="en-US" sz="1800" b="1" dirty="0">
                <a:solidFill>
                  <a:srgbClr val="FFC000"/>
                </a:solidFill>
                <a:latin typeface="UTM Helve" panose="02040603050506020204" pitchFamily="18" charset="0"/>
              </a:rPr>
              <a:t>. Image &amp; Video – Hình </a:t>
            </a:r>
            <a:r>
              <a:rPr lang="en-US" sz="1800" b="1" dirty="0" smtClean="0">
                <a:solidFill>
                  <a:srgbClr val="FFC000"/>
                </a:solidFill>
                <a:latin typeface="UTM Helve" panose="02040603050506020204" pitchFamily="18" charset="0"/>
              </a:rPr>
              <a:t>ảnh </a:t>
            </a:r>
            <a:r>
              <a:rPr lang="en-US" sz="1800" b="1" dirty="0">
                <a:solidFill>
                  <a:srgbClr val="FFC000"/>
                </a:solidFill>
                <a:latin typeface="UTM Helve" panose="02040603050506020204" pitchFamily="18" charset="0"/>
              </a:rPr>
              <a:t>&amp; </a:t>
            </a:r>
            <a:r>
              <a:rPr lang="en-US" sz="1800" b="1" dirty="0" smtClean="0">
                <a:solidFill>
                  <a:srgbClr val="FFC000"/>
                </a:solidFill>
                <a:latin typeface="UTM Helve" panose="02040603050506020204" pitchFamily="18" charset="0"/>
              </a:rPr>
              <a:t>Phim</a:t>
            </a:r>
          </a:p>
          <a:p>
            <a:pPr algn="just">
              <a:lnSpc>
                <a:spcPct val="100000"/>
              </a:lnSpc>
            </a:pPr>
            <a:r>
              <a:rPr lang="en-US" sz="1800" dirty="0">
                <a:latin typeface="UTM Helve" panose="02040603050506020204" pitchFamily="18" charset="0"/>
              </a:rPr>
              <a:t>Hình ảnh và phim là một yếu tố quan trọng trong cả đồ họa cơ bản và nâng cao . Bất kể chủ đề là gì, người xem thường có xu hướng nhìn về những bức ảnh đẹp, đoạn video hay hoàn chỉnh. </a:t>
            </a:r>
          </a:p>
          <a:p>
            <a:pPr algn="just">
              <a:lnSpc>
                <a:spcPct val="100000"/>
              </a:lnSpc>
            </a:pPr>
            <a:endParaRPr lang="en-US" sz="1800" b="1" dirty="0">
              <a:latin typeface="UTM Helve" panose="02040603050506020204" pitchFamily="18" charset="0"/>
            </a:endParaRPr>
          </a:p>
        </p:txBody>
      </p:sp>
      <p:sp>
        <p:nvSpPr>
          <p:cNvPr id="4" name="Rectangle 3"/>
          <p:cNvSpPr/>
          <p:nvPr/>
        </p:nvSpPr>
        <p:spPr>
          <a:xfrm>
            <a:off x="1025999" y="3319533"/>
            <a:ext cx="5879672" cy="1200329"/>
          </a:xfrm>
          <a:prstGeom prst="rect">
            <a:avLst/>
          </a:prstGeom>
        </p:spPr>
        <p:txBody>
          <a:bodyPr wrap="square">
            <a:spAutoFit/>
          </a:bodyPr>
          <a:lstStyle/>
          <a:p>
            <a:pPr algn="just"/>
            <a:r>
              <a:rPr lang="en-US" b="1" dirty="0">
                <a:latin typeface="UTM Helve" panose="02040603050506020204" pitchFamily="18" charset="0"/>
              </a:rPr>
              <a:t>Bố cục chụp ảnh và quay video là </a:t>
            </a:r>
            <a:r>
              <a:rPr lang="en-US" b="1" dirty="0" smtClean="0">
                <a:latin typeface="UTM Helve" panose="02040603050506020204" pitchFamily="18" charset="0"/>
              </a:rPr>
              <a:t>gì ?</a:t>
            </a:r>
            <a:endParaRPr lang="en-US" b="1" dirty="0">
              <a:latin typeface="UTM Helve" panose="02040603050506020204" pitchFamily="18" charset="0"/>
            </a:endParaRPr>
          </a:p>
          <a:p>
            <a:pPr algn="just"/>
            <a:r>
              <a:rPr lang="en-US" b="1" dirty="0">
                <a:latin typeface="UTM Helve" panose="02040603050506020204" pitchFamily="18" charset="0"/>
              </a:rPr>
              <a:t>Bố cục chụp ảnh và quay video</a:t>
            </a:r>
            <a:r>
              <a:rPr lang="en-US" dirty="0">
                <a:latin typeface="UTM Helve" panose="02040603050506020204" pitchFamily="18" charset="0"/>
              </a:rPr>
              <a:t> là cách chụp bố trí hợp lí các yếu tố/đối tượng khác nhau trong một bức ảnh sao cho phù hợp với ý tưởng người chụp</a:t>
            </a:r>
            <a:r>
              <a:rPr lang="en-US" dirty="0" smtClean="0">
                <a:latin typeface="UTM Helve" panose="02040603050506020204" pitchFamily="18" charset="0"/>
              </a:rPr>
              <a:t>.</a:t>
            </a: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7068331" y="1731118"/>
            <a:ext cx="4338955" cy="2892425"/>
          </a:xfrm>
          <a:prstGeom prst="rect">
            <a:avLst/>
          </a:prstGeom>
        </p:spPr>
      </p:pic>
    </p:spTree>
    <p:extLst>
      <p:ext uri="{BB962C8B-B14F-4D97-AF65-F5344CB8AC3E}">
        <p14:creationId xmlns:p14="http://schemas.microsoft.com/office/powerpoint/2010/main" val="34984847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327" y="638140"/>
            <a:ext cx="9868326" cy="544708"/>
          </a:xfrm>
        </p:spPr>
        <p:txBody>
          <a:bodyPr>
            <a:norm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Text Placeholder 2"/>
          <p:cNvSpPr>
            <a:spLocks noGrp="1"/>
          </p:cNvSpPr>
          <p:nvPr>
            <p:ph type="body" sz="half" idx="2"/>
          </p:nvPr>
        </p:nvSpPr>
        <p:spPr>
          <a:xfrm>
            <a:off x="1024467" y="1661021"/>
            <a:ext cx="5384722" cy="2987180"/>
          </a:xfrm>
        </p:spPr>
        <p:txBody>
          <a:bodyPr>
            <a:noAutofit/>
          </a:bodyPr>
          <a:lstStyle/>
          <a:p>
            <a:pPr algn="just">
              <a:lnSpc>
                <a:spcPct val="100000"/>
              </a:lnSpc>
            </a:pPr>
            <a:r>
              <a:rPr lang="en-US" sz="1800" dirty="0">
                <a:latin typeface="UTM Helve" panose="02040603050506020204" pitchFamily="18" charset="0"/>
              </a:rPr>
              <a:t>Bạn sẽ lựa chọn và sắp xếp các thành phần, đồ vật và chụp và quay video theo bố cục chính giữa có sẵn. Tuy nhiên, cách lựa chọn và bố trí bố cục chụp ảnh và quay video phụ thuộc vào kĩ năng và tay nghề, bạn phải thay đổi góc chụp, hoặc đợi cho chúng xuất hiện tại vị trí bố cục như ý muốn.</a:t>
            </a:r>
          </a:p>
          <a:p>
            <a:pPr algn="just">
              <a:lnSpc>
                <a:spcPct val="100000"/>
              </a:lnSpc>
            </a:pPr>
            <a:r>
              <a:rPr lang="en-US" sz="1800" dirty="0">
                <a:latin typeface="UTM Helve" panose="02040603050506020204" pitchFamily="18" charset="0"/>
              </a:rPr>
              <a:t>Một bức ảnh hay 1 đoạn video với </a:t>
            </a:r>
            <a:r>
              <a:rPr lang="en-US" sz="1800" b="1" dirty="0">
                <a:solidFill>
                  <a:srgbClr val="FFC000"/>
                </a:solidFill>
                <a:latin typeface="UTM Helve" panose="02040603050506020204" pitchFamily="18" charset="0"/>
              </a:rPr>
              <a:t>bố cục đẹp hay xấu</a:t>
            </a:r>
            <a:r>
              <a:rPr lang="en-US" sz="1800" dirty="0">
                <a:latin typeface="UTM Helve" panose="02040603050506020204" pitchFamily="18" charset="0"/>
              </a:rPr>
              <a:t> sẽ hướng người xem đến vật thể trung tâm bạn muốn làm nổi bật, thậm chí là những vật thể vô tri vô giác cũng trở nên có hồn và hấp dẫn hơn rất nhiều.</a:t>
            </a:r>
          </a:p>
          <a:p>
            <a:pPr algn="just">
              <a:lnSpc>
                <a:spcPct val="100000"/>
              </a:lnSpc>
            </a:pPr>
            <a:endParaRPr lang="en-US" sz="1800" dirty="0">
              <a:latin typeface="UTM Helve" panose="0204060305050602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905" y="1375795"/>
            <a:ext cx="3585944" cy="23906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905" y="3959372"/>
            <a:ext cx="3585944" cy="2381291"/>
          </a:xfrm>
          <a:prstGeom prst="rect">
            <a:avLst/>
          </a:prstGeom>
        </p:spPr>
      </p:pic>
    </p:spTree>
    <p:extLst>
      <p:ext uri="{BB962C8B-B14F-4D97-AF65-F5344CB8AC3E}">
        <p14:creationId xmlns:p14="http://schemas.microsoft.com/office/powerpoint/2010/main" val="1474807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0109" y="411637"/>
            <a:ext cx="9719012" cy="548945"/>
          </a:xfrm>
        </p:spPr>
        <p:txBody>
          <a:bodyPr>
            <a:norm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Text Placeholder 2"/>
          <p:cNvSpPr>
            <a:spLocks noGrp="1"/>
          </p:cNvSpPr>
          <p:nvPr>
            <p:ph type="body" sz="half" idx="2"/>
          </p:nvPr>
        </p:nvSpPr>
        <p:spPr>
          <a:xfrm>
            <a:off x="1024467" y="1388693"/>
            <a:ext cx="2301748" cy="1828800"/>
          </a:xfrm>
        </p:spPr>
        <p:txBody>
          <a:bodyPr>
            <a:noAutofit/>
          </a:bodyPr>
          <a:lstStyle/>
          <a:p>
            <a:pPr algn="just"/>
            <a:r>
              <a:rPr lang="en-US" sz="1800" b="1" dirty="0">
                <a:solidFill>
                  <a:srgbClr val="FFFF00"/>
                </a:solidFill>
                <a:latin typeface="UTM Helve" panose="02040603050506020204" pitchFamily="18" charset="0"/>
              </a:rPr>
              <a:t>4 bố cục chụp ảnh &amp; quay video cần phải </a:t>
            </a:r>
            <a:r>
              <a:rPr lang="en-US" sz="1800" b="1" dirty="0" smtClean="0">
                <a:solidFill>
                  <a:srgbClr val="FFFF00"/>
                </a:solidFill>
                <a:latin typeface="UTM Helve" panose="02040603050506020204" pitchFamily="18" charset="0"/>
              </a:rPr>
              <a:t>biết</a:t>
            </a:r>
          </a:p>
          <a:p>
            <a:pPr marL="285750" indent="-285750" algn="just">
              <a:buFontTx/>
              <a:buChar char="-"/>
            </a:pPr>
            <a:r>
              <a:rPr lang="en-US" sz="1800" b="1" dirty="0" smtClean="0">
                <a:latin typeface="UTM Helve" panose="02040603050506020204" pitchFamily="18" charset="0"/>
              </a:rPr>
              <a:t>Bố </a:t>
            </a:r>
            <a:r>
              <a:rPr lang="en-US" sz="1800" b="1" dirty="0">
                <a:latin typeface="UTM Helve" panose="02040603050506020204" pitchFamily="18" charset="0"/>
              </a:rPr>
              <a:t>cục </a:t>
            </a:r>
            <a:r>
              <a:rPr lang="en-US" sz="1800" b="1" dirty="0" smtClean="0">
                <a:latin typeface="UTM Helve" panose="02040603050506020204" pitchFamily="18" charset="0"/>
              </a:rPr>
              <a:t>1/3</a:t>
            </a:r>
          </a:p>
          <a:p>
            <a:pPr marL="285750" indent="-285750" algn="just">
              <a:buFontTx/>
              <a:buChar char="-"/>
            </a:pPr>
            <a:r>
              <a:rPr lang="en-US" sz="1800" b="1" dirty="0">
                <a:latin typeface="UTM Helve" panose="02040603050506020204" pitchFamily="18" charset="0"/>
              </a:rPr>
              <a:t>Bố cục trung </a:t>
            </a:r>
            <a:r>
              <a:rPr lang="en-US" sz="1800" b="1" dirty="0" smtClean="0">
                <a:latin typeface="UTM Helve" panose="02040603050506020204" pitchFamily="18" charset="0"/>
              </a:rPr>
              <a:t>tâm</a:t>
            </a:r>
          </a:p>
          <a:p>
            <a:pPr marL="285750" indent="-285750" algn="just">
              <a:buFontTx/>
              <a:buChar char="-"/>
            </a:pPr>
            <a:r>
              <a:rPr lang="en-US" sz="1800" b="1" dirty="0">
                <a:latin typeface="UTM Helve" panose="02040603050506020204" pitchFamily="18" charset="0"/>
              </a:rPr>
              <a:t>Bố cục đối xứng</a:t>
            </a:r>
          </a:p>
          <a:p>
            <a:pPr marL="285750" indent="-285750" algn="just">
              <a:buFontTx/>
              <a:buChar char="-"/>
            </a:pPr>
            <a:r>
              <a:rPr lang="en-US" sz="1800" b="1" dirty="0">
                <a:latin typeface="UTM Helve" panose="02040603050506020204" pitchFamily="18" charset="0"/>
              </a:rPr>
              <a:t>Bố cục đường chéo</a:t>
            </a:r>
          </a:p>
          <a:p>
            <a:pPr algn="just"/>
            <a:endParaRPr lang="en-US" sz="1800" b="1" dirty="0">
              <a:latin typeface="UTM Helve" panose="02040603050506020204" pitchFamily="18" charset="0"/>
            </a:endParaRPr>
          </a:p>
          <a:p>
            <a:pPr algn="just"/>
            <a:endParaRPr lang="en-US" sz="1800" b="1" dirty="0" smtClean="0">
              <a:latin typeface="UTM Helve" panose="02040603050506020204" pitchFamily="18" charset="0"/>
            </a:endParaRPr>
          </a:p>
          <a:p>
            <a:pPr marL="285750" indent="-285750" algn="just">
              <a:buFontTx/>
              <a:buChar char="-"/>
            </a:pPr>
            <a:endParaRPr lang="en-US" sz="1800" b="1" dirty="0">
              <a:latin typeface="UTM Helve" panose="02040603050506020204" pitchFamily="18" charset="0"/>
            </a:endParaRPr>
          </a:p>
          <a:p>
            <a:pPr algn="just"/>
            <a:endParaRPr lang="en-US" sz="1800" b="1" dirty="0">
              <a:solidFill>
                <a:srgbClr val="FFFF00"/>
              </a:solidFill>
              <a:latin typeface="UTM Helve" panose="0204060305050602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521" y="1388693"/>
            <a:ext cx="2387954" cy="158575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4588" y="1388693"/>
            <a:ext cx="3586461" cy="239097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9867" y="3217493"/>
            <a:ext cx="2393608" cy="144441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9798" y="1388693"/>
            <a:ext cx="1977797" cy="3126142"/>
          </a:xfrm>
          <a:prstGeom prst="rect">
            <a:avLst/>
          </a:prstGeom>
        </p:spPr>
      </p:pic>
    </p:spTree>
    <p:extLst>
      <p:ext uri="{BB962C8B-B14F-4D97-AF65-F5344CB8AC3E}">
        <p14:creationId xmlns:p14="http://schemas.microsoft.com/office/powerpoint/2010/main" val="12358173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8581" y="562639"/>
            <a:ext cx="9702071" cy="481070"/>
          </a:xfrm>
        </p:spPr>
        <p:txBody>
          <a:bodyPr>
            <a:norm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Text Placeholder 2"/>
          <p:cNvSpPr>
            <a:spLocks noGrp="1"/>
          </p:cNvSpPr>
          <p:nvPr>
            <p:ph type="body" sz="half" idx="2"/>
          </p:nvPr>
        </p:nvSpPr>
        <p:spPr>
          <a:xfrm>
            <a:off x="1024467" y="1777570"/>
            <a:ext cx="5485390" cy="2299479"/>
          </a:xfrm>
        </p:spPr>
        <p:txBody>
          <a:bodyPr>
            <a:normAutofit/>
          </a:bodyPr>
          <a:lstStyle/>
          <a:p>
            <a:pPr algn="just">
              <a:lnSpc>
                <a:spcPct val="100000"/>
              </a:lnSpc>
            </a:pPr>
            <a:r>
              <a:rPr lang="en-US" sz="1800" b="1" dirty="0" smtClean="0">
                <a:solidFill>
                  <a:srgbClr val="FFFF00"/>
                </a:solidFill>
                <a:latin typeface="UTM Helve" panose="02040603050506020204" pitchFamily="18" charset="0"/>
              </a:rPr>
              <a:t>Bố cục 1/3</a:t>
            </a:r>
          </a:p>
          <a:p>
            <a:pPr algn="just">
              <a:lnSpc>
                <a:spcPct val="100000"/>
              </a:lnSpc>
            </a:pPr>
            <a:r>
              <a:rPr lang="en-US" sz="1800" dirty="0" smtClean="0">
                <a:latin typeface="UTM Helve" panose="02040603050506020204" pitchFamily="18" charset="0"/>
              </a:rPr>
              <a:t>Đây là một trong những kĩ thuật được sử dụng nhiều nhất, còn được biết đến là </a:t>
            </a:r>
            <a:r>
              <a:rPr lang="en-US" sz="1800" b="1" dirty="0" smtClean="0">
                <a:latin typeface="UTM Helve" panose="02040603050506020204" pitchFamily="18" charset="0"/>
              </a:rPr>
              <a:t>quy tắc điểm vàng</a:t>
            </a:r>
            <a:r>
              <a:rPr lang="en-US" sz="1800" dirty="0" smtClean="0">
                <a:latin typeface="UTM Helve" panose="02040603050506020204" pitchFamily="18" charset="0"/>
              </a:rPr>
              <a:t>. Bức ảnh hay đoạn phim của bạn sẽ được chia làm 9 ô hình chữ nhật bằng nhau, 3 phần dọc ngang. Bạn sẽ thấy 4 điểm giao nhau ở chính giữa trong bức ảnh là phần quan trọng nhất.</a:t>
            </a:r>
          </a:p>
          <a:p>
            <a:pPr algn="just">
              <a:lnSpc>
                <a:spcPct val="100000"/>
              </a:lnSpc>
            </a:pPr>
            <a:endParaRPr lang="en-US" sz="1800" dirty="0">
              <a:latin typeface="UTM Helve" panose="0204060305050602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5638" y="1918305"/>
            <a:ext cx="3585944" cy="2381291"/>
          </a:xfrm>
          <a:prstGeom prst="rect">
            <a:avLst/>
          </a:prstGeom>
        </p:spPr>
      </p:pic>
    </p:spTree>
    <p:extLst>
      <p:ext uri="{BB962C8B-B14F-4D97-AF65-F5344CB8AC3E}">
        <p14:creationId xmlns:p14="http://schemas.microsoft.com/office/powerpoint/2010/main" val="9578699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45" y="747196"/>
            <a:ext cx="9508108" cy="545895"/>
          </a:xfrm>
        </p:spPr>
        <p:txBody>
          <a:bodyPr>
            <a:norm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Text Placeholder 2"/>
          <p:cNvSpPr>
            <a:spLocks noGrp="1"/>
          </p:cNvSpPr>
          <p:nvPr>
            <p:ph type="body" sz="half" idx="2"/>
          </p:nvPr>
        </p:nvSpPr>
        <p:spPr>
          <a:xfrm>
            <a:off x="1348822" y="1491122"/>
            <a:ext cx="4638102" cy="2885813"/>
          </a:xfrm>
        </p:spPr>
        <p:txBody>
          <a:bodyPr>
            <a:noAutofit/>
          </a:bodyPr>
          <a:lstStyle/>
          <a:p>
            <a:pPr algn="just">
              <a:lnSpc>
                <a:spcPct val="100000"/>
              </a:lnSpc>
            </a:pPr>
            <a:r>
              <a:rPr lang="en-US" sz="1800" b="1" dirty="0">
                <a:solidFill>
                  <a:srgbClr val="FFFF00"/>
                </a:solidFill>
                <a:latin typeface="UTM Helve" panose="02040603050506020204" pitchFamily="18" charset="0"/>
              </a:rPr>
              <a:t>Bố cục trung tâm</a:t>
            </a:r>
          </a:p>
          <a:p>
            <a:pPr algn="just">
              <a:lnSpc>
                <a:spcPct val="100000"/>
              </a:lnSpc>
            </a:pPr>
            <a:r>
              <a:rPr lang="en-US" sz="1800" b="1" dirty="0">
                <a:latin typeface="UTM Helve" panose="02040603050506020204" pitchFamily="18" charset="0"/>
              </a:rPr>
              <a:t>Bố cục trung tâm</a:t>
            </a:r>
            <a:r>
              <a:rPr lang="en-US" sz="1800" dirty="0">
                <a:latin typeface="UTM Helve" panose="02040603050506020204" pitchFamily="18" charset="0"/>
              </a:rPr>
              <a:t> rất đơn giản, bạn chỉ cần đặt đối tượng vào chính giữa khung hình và bấm chụp hoặc quay. Tuy nhiên, để chụp được bức hình đẹp với bố cục này không dễ, vì bạn sẽ không biết di chuyển tầm mắt đến đâu khi chụp, cũng như người xem sẽ bị rối vì không biết nhìn ở đâu tiếp theo.</a:t>
            </a:r>
          </a:p>
          <a:p>
            <a:pPr algn="just">
              <a:lnSpc>
                <a:spcPct val="100000"/>
              </a:lnSpc>
            </a:pPr>
            <a:r>
              <a:rPr lang="en-US" sz="1800" dirty="0">
                <a:latin typeface="UTM Helve" panose="02040603050506020204" pitchFamily="18" charset="0"/>
              </a:rPr>
              <a:t>Ưu điểm của bố cục này là bạn sẽ tập trung sự chú ý của người xem vào </a:t>
            </a:r>
            <a:r>
              <a:rPr lang="en-US" sz="1800" b="1" dirty="0">
                <a:latin typeface="UTM Helve" panose="02040603050506020204" pitchFamily="18" charset="0"/>
              </a:rPr>
              <a:t>chủ thể chính</a:t>
            </a:r>
            <a:r>
              <a:rPr lang="en-US" sz="1800" dirty="0">
                <a:latin typeface="UTM Helve" panose="02040603050506020204" pitchFamily="18" charset="0"/>
              </a:rPr>
              <a:t>, loại bỏ được sự chú ý vào những yếu tố không cần thiết.</a:t>
            </a:r>
          </a:p>
          <a:p>
            <a:pPr algn="just">
              <a:lnSpc>
                <a:spcPct val="100000"/>
              </a:lnSpc>
            </a:pPr>
            <a:endParaRPr lang="en-US" sz="1800" dirty="0">
              <a:latin typeface="UTM Helve" panose="0204060305050602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3050" y="1851248"/>
            <a:ext cx="1977797" cy="31261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6974" y="1851248"/>
            <a:ext cx="2082059" cy="3126142"/>
          </a:xfrm>
          <a:prstGeom prst="rect">
            <a:avLst/>
          </a:prstGeom>
        </p:spPr>
      </p:pic>
    </p:spTree>
    <p:extLst>
      <p:ext uri="{BB962C8B-B14F-4D97-AF65-F5344CB8AC3E}">
        <p14:creationId xmlns:p14="http://schemas.microsoft.com/office/powerpoint/2010/main" val="41768915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817" y="646529"/>
            <a:ext cx="9692835" cy="535726"/>
          </a:xfrm>
        </p:spPr>
        <p:txBody>
          <a:bodyPr>
            <a:norm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Text Placeholder 2"/>
          <p:cNvSpPr>
            <a:spLocks noGrp="1"/>
          </p:cNvSpPr>
          <p:nvPr>
            <p:ph type="body" sz="half" idx="2"/>
          </p:nvPr>
        </p:nvSpPr>
        <p:spPr>
          <a:xfrm>
            <a:off x="1416017" y="1364222"/>
            <a:ext cx="6273955" cy="2190423"/>
          </a:xfrm>
        </p:spPr>
        <p:txBody>
          <a:bodyPr>
            <a:normAutofit/>
          </a:bodyPr>
          <a:lstStyle/>
          <a:p>
            <a:pPr>
              <a:lnSpc>
                <a:spcPct val="100000"/>
              </a:lnSpc>
            </a:pPr>
            <a:r>
              <a:rPr lang="en-US" sz="1800" b="1" dirty="0">
                <a:solidFill>
                  <a:srgbClr val="FFFF00"/>
                </a:solidFill>
                <a:latin typeface="UTM Helve" panose="02040603050506020204" pitchFamily="18" charset="0"/>
              </a:rPr>
              <a:t>Bố cục đối xứng</a:t>
            </a:r>
          </a:p>
          <a:p>
            <a:pPr>
              <a:lnSpc>
                <a:spcPct val="100000"/>
              </a:lnSpc>
            </a:pPr>
            <a:r>
              <a:rPr lang="en-US" sz="1800" dirty="0">
                <a:latin typeface="UTM Helve" panose="02040603050506020204" pitchFamily="18" charset="0"/>
              </a:rPr>
              <a:t>Tương tự như bố cục trung tâm, vật thể bạn chụp sẽ nằm chính giữa khung hình, nhưng bạn cần thể hiện rõ sự đối xứng hai bên như thể hình ảnh nhìn qua gương.</a:t>
            </a:r>
          </a:p>
          <a:p>
            <a:pPr>
              <a:lnSpc>
                <a:spcPct val="100000"/>
              </a:lnSpc>
            </a:pPr>
            <a:endParaRPr lang="en-US" sz="1800" dirty="0">
              <a:latin typeface="UTM Helve" panose="0204060305050602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972" y="1364222"/>
            <a:ext cx="3586461" cy="239097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154" y="2762454"/>
            <a:ext cx="4374510" cy="2275248"/>
          </a:xfrm>
          <a:prstGeom prst="rect">
            <a:avLst/>
          </a:prstGeom>
        </p:spPr>
      </p:pic>
    </p:spTree>
    <p:extLst>
      <p:ext uri="{BB962C8B-B14F-4D97-AF65-F5344CB8AC3E}">
        <p14:creationId xmlns:p14="http://schemas.microsoft.com/office/powerpoint/2010/main" val="3027713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913" y="458282"/>
            <a:ext cx="10146186" cy="511536"/>
          </a:xfrm>
        </p:spPr>
        <p:txBody>
          <a:bodyPr>
            <a:normAutofit/>
          </a:bodyPr>
          <a:lstStyle/>
          <a:p>
            <a:pPr>
              <a:lnSpc>
                <a:spcPct val="100000"/>
              </a:lnSpc>
            </a:pPr>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latin typeface="UTM Helve" panose="02040603050506020204" pitchFamily="18" charset="0"/>
            </a:endParaRPr>
          </a:p>
        </p:txBody>
      </p:sp>
      <p:sp>
        <p:nvSpPr>
          <p:cNvPr id="3" name="Text Placeholder 2"/>
          <p:cNvSpPr>
            <a:spLocks noGrp="1"/>
          </p:cNvSpPr>
          <p:nvPr>
            <p:ph type="body" sz="half" idx="2"/>
          </p:nvPr>
        </p:nvSpPr>
        <p:spPr>
          <a:xfrm>
            <a:off x="1123518" y="1205742"/>
            <a:ext cx="4745599" cy="3239048"/>
          </a:xfrm>
        </p:spPr>
        <p:txBody>
          <a:bodyPr>
            <a:normAutofit fontScale="85000" lnSpcReduction="20000"/>
          </a:bodyPr>
          <a:lstStyle/>
          <a:p>
            <a:pPr algn="just">
              <a:lnSpc>
                <a:spcPct val="120000"/>
              </a:lnSpc>
            </a:pPr>
            <a:r>
              <a:rPr lang="en-US" b="1" dirty="0">
                <a:solidFill>
                  <a:srgbClr val="FFFF00"/>
                </a:solidFill>
                <a:latin typeface="UTM Helve" panose="02040603050506020204" pitchFamily="18" charset="0"/>
              </a:rPr>
              <a:t>Bố cục đường chéo</a:t>
            </a:r>
          </a:p>
          <a:p>
            <a:pPr algn="just">
              <a:lnSpc>
                <a:spcPct val="120000"/>
              </a:lnSpc>
            </a:pPr>
            <a:r>
              <a:rPr lang="en-US" sz="1800" dirty="0">
                <a:latin typeface="UTM Helve" panose="02040603050506020204" pitchFamily="18" charset="0"/>
              </a:rPr>
              <a:t>Cách bố trí này sẽ tạo cảm giác như vật thể trong ảnh đang chuyển động, hoặc tạo chiều sâu với các đối tượng ở góc ảnh.</a:t>
            </a:r>
          </a:p>
          <a:p>
            <a:pPr algn="just">
              <a:lnSpc>
                <a:spcPct val="120000"/>
              </a:lnSpc>
            </a:pPr>
            <a:r>
              <a:rPr lang="vi-VN" sz="1800" dirty="0"/>
              <a:t>Với các bức ảnh mà nội dung có sự di chuyển, việc chọn đúng các đường chéo trong bức ảnh sẽ tạo cảm giác hiệu ứng chuyển động tốt hơn. Để chụp bố cục này các bạn có thể  hơi nghiêng máy ảnh để tạo bố cục đường chéo như mong muốn thay vì đặt những góc máy thẳng, trực diện như bố cục trung tâm.</a:t>
            </a:r>
          </a:p>
          <a:p>
            <a:pPr algn="just"/>
            <a:r>
              <a:rPr lang="vi-VN" dirty="0"/>
              <a:t/>
            </a:r>
            <a:br>
              <a:rPr lang="vi-VN" dirty="0"/>
            </a:br>
            <a:endParaRPr lang="en-US" dirty="0">
              <a:latin typeface="UTM Helve" panose="0204060305050602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8956" y="1382973"/>
            <a:ext cx="3250385" cy="196143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9180" y="1382973"/>
            <a:ext cx="2098831" cy="3149015"/>
          </a:xfrm>
          <a:prstGeom prst="rect">
            <a:avLst/>
          </a:prstGeom>
        </p:spPr>
      </p:pic>
      <p:sp>
        <p:nvSpPr>
          <p:cNvPr id="6" name="Rectangle 5"/>
          <p:cNvSpPr/>
          <p:nvPr/>
        </p:nvSpPr>
        <p:spPr>
          <a:xfrm>
            <a:off x="1123518" y="4102260"/>
            <a:ext cx="7708444" cy="685059"/>
          </a:xfrm>
          <a:prstGeom prst="rect">
            <a:avLst/>
          </a:prstGeom>
        </p:spPr>
        <p:txBody>
          <a:bodyPr wrap="square">
            <a:spAutoFit/>
          </a:bodyPr>
          <a:lstStyle/>
          <a:p>
            <a:pPr>
              <a:lnSpc>
                <a:spcPct val="107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Ngoài ra, khi muốn cách thể hiện trong bức hình trở nên khác đi hay đặc biệt hơn, một số thao tác bạn có thể dùng như: </a:t>
            </a:r>
            <a:r>
              <a:rPr lang="en-US" i="1" dirty="0">
                <a:latin typeface="Times New Roman" panose="02020603050405020304" pitchFamily="18" charset="0"/>
                <a:ea typeface="Calibri" panose="020F0502020204030204" pitchFamily="34" charset="0"/>
                <a:cs typeface="Times New Roman" panose="02020603050405020304" pitchFamily="18" charset="0"/>
              </a:rPr>
              <a:t>cắt, thay đổi kích thước, điều chỉnh bộ lọc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4170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1635" y="629751"/>
            <a:ext cx="9739017" cy="478613"/>
          </a:xfrm>
        </p:spPr>
        <p:txBody>
          <a:bodyPr>
            <a:norm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Text Placeholder 2"/>
          <p:cNvSpPr>
            <a:spLocks noGrp="1"/>
          </p:cNvSpPr>
          <p:nvPr>
            <p:ph type="body" sz="half" idx="2"/>
          </p:nvPr>
        </p:nvSpPr>
        <p:spPr>
          <a:xfrm>
            <a:off x="1135304" y="1276187"/>
            <a:ext cx="10144654" cy="2794233"/>
          </a:xfrm>
        </p:spPr>
        <p:txBody>
          <a:bodyPr>
            <a:noAutofit/>
          </a:bodyPr>
          <a:lstStyle/>
          <a:p>
            <a:pPr algn="just"/>
            <a:r>
              <a:rPr lang="en-US" sz="1800" b="1" dirty="0">
                <a:solidFill>
                  <a:srgbClr val="FFFF00"/>
                </a:solidFill>
                <a:latin typeface="UTM Helve" panose="02040603050506020204" pitchFamily="18" charset="0"/>
              </a:rPr>
              <a:t>5. </a:t>
            </a:r>
            <a:r>
              <a:rPr lang="en-US" sz="1800" b="1" dirty="0" smtClean="0">
                <a:solidFill>
                  <a:srgbClr val="FFFF00"/>
                </a:solidFill>
                <a:latin typeface="UTM Helve" panose="02040603050506020204" pitchFamily="18" charset="0"/>
              </a:rPr>
              <a:t>Nguyên </a:t>
            </a:r>
            <a:r>
              <a:rPr lang="en-US" sz="1800" b="1" dirty="0">
                <a:solidFill>
                  <a:srgbClr val="FFFF00"/>
                </a:solidFill>
                <a:latin typeface="UTM Helve" panose="02040603050506020204" pitchFamily="18" charset="0"/>
              </a:rPr>
              <a:t>tắc cơ bản của thiết </a:t>
            </a:r>
            <a:r>
              <a:rPr lang="en-US" sz="1800" b="1" dirty="0" smtClean="0">
                <a:solidFill>
                  <a:srgbClr val="FFFF00"/>
                </a:solidFill>
                <a:latin typeface="UTM Helve" panose="02040603050506020204" pitchFamily="18" charset="0"/>
              </a:rPr>
              <a:t>kế</a:t>
            </a:r>
          </a:p>
          <a:p>
            <a:pPr algn="just"/>
            <a:r>
              <a:rPr lang="en-US" sz="1800" dirty="0" smtClean="0">
                <a:latin typeface="UTM Helve" panose="02040603050506020204" pitchFamily="18" charset="0"/>
              </a:rPr>
              <a:t>Một </a:t>
            </a:r>
            <a:r>
              <a:rPr lang="en-US" sz="1800" dirty="0">
                <a:latin typeface="UTM Helve" panose="02040603050506020204" pitchFamily="18" charset="0"/>
              </a:rPr>
              <a:t>số nguyên tắc Thiết kế đồ họa cơ bản sau sẽ theo bạn suốt quá trình học tập và trải nghiệm với nghề, vì vậy bạn cần nắm </a:t>
            </a:r>
            <a:r>
              <a:rPr lang="en-US" sz="1800" dirty="0" smtClean="0">
                <a:latin typeface="UTM Helve" panose="02040603050506020204" pitchFamily="18" charset="0"/>
              </a:rPr>
              <a:t>rõ</a:t>
            </a:r>
          </a:p>
          <a:p>
            <a:pPr marL="285750" lvl="0" indent="-285750" algn="just">
              <a:buFontTx/>
              <a:buChar char="-"/>
            </a:pPr>
            <a:r>
              <a:rPr lang="en-US" sz="1800" dirty="0" smtClean="0">
                <a:latin typeface="UTM Helve" panose="02040603050506020204" pitchFamily="18" charset="0"/>
              </a:rPr>
              <a:t>Line </a:t>
            </a:r>
            <a:r>
              <a:rPr lang="en-US" sz="1800" dirty="0">
                <a:latin typeface="UTM Helve" panose="02040603050506020204" pitchFamily="18" charset="0"/>
              </a:rPr>
              <a:t>– Đường </a:t>
            </a:r>
            <a:r>
              <a:rPr lang="en-US" sz="1800" dirty="0" smtClean="0">
                <a:latin typeface="UTM Helve" panose="02040603050506020204" pitchFamily="18" charset="0"/>
              </a:rPr>
              <a:t>kẻ</a:t>
            </a:r>
          </a:p>
          <a:p>
            <a:pPr marL="285750" lvl="0" indent="-285750" algn="just">
              <a:buFontTx/>
              <a:buChar char="-"/>
            </a:pPr>
            <a:r>
              <a:rPr lang="en-US" sz="1800" dirty="0">
                <a:latin typeface="UTM Helve" panose="02040603050506020204" pitchFamily="18" charset="0"/>
              </a:rPr>
              <a:t>Shape – Hình </a:t>
            </a:r>
            <a:r>
              <a:rPr lang="en-US" sz="1800" dirty="0" smtClean="0">
                <a:latin typeface="UTM Helve" panose="02040603050506020204" pitchFamily="18" charset="0"/>
              </a:rPr>
              <a:t>dạng</a:t>
            </a:r>
          </a:p>
          <a:p>
            <a:pPr marL="285750" indent="-285750" algn="just">
              <a:buFontTx/>
              <a:buChar char="-"/>
            </a:pPr>
            <a:r>
              <a:rPr lang="en-US" sz="1800" dirty="0">
                <a:latin typeface="UTM Helve" panose="02040603050506020204" pitchFamily="18" charset="0"/>
              </a:rPr>
              <a:t>Form – Hình khối</a:t>
            </a:r>
          </a:p>
          <a:p>
            <a:pPr marL="285750" indent="-285750" algn="just">
              <a:buFontTx/>
              <a:buChar char="-"/>
            </a:pPr>
            <a:r>
              <a:rPr lang="en-US" sz="1800" dirty="0">
                <a:latin typeface="UTM Helve" panose="02040603050506020204" pitchFamily="18" charset="0"/>
              </a:rPr>
              <a:t>Texture – Chất liệu</a:t>
            </a:r>
          </a:p>
          <a:p>
            <a:pPr marL="285750" indent="-285750" algn="just">
              <a:buFontTx/>
              <a:buChar char="-"/>
            </a:pPr>
            <a:r>
              <a:rPr lang="en-US" sz="1800" dirty="0">
                <a:latin typeface="UTM Helve" panose="02040603050506020204" pitchFamily="18" charset="0"/>
              </a:rPr>
              <a:t>Balance – Độ cân bằng</a:t>
            </a:r>
          </a:p>
          <a:p>
            <a:pPr marL="285750" lvl="0" indent="-285750" algn="just">
              <a:buFontTx/>
              <a:buChar char="-"/>
            </a:pPr>
            <a:endParaRPr lang="en-US" sz="1800" dirty="0">
              <a:latin typeface="UTM Helve" panose="02040603050506020204" pitchFamily="18" charset="0"/>
            </a:endParaRPr>
          </a:p>
          <a:p>
            <a:pPr algn="just"/>
            <a:endParaRPr lang="en-US" sz="1800" dirty="0">
              <a:solidFill>
                <a:srgbClr val="FFFF00"/>
              </a:solidFill>
              <a:latin typeface="UTM Helve" panose="0204060305050602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8570" y="2297603"/>
            <a:ext cx="2788665" cy="1079267"/>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4208570" y="3515893"/>
            <a:ext cx="2788665" cy="1375751"/>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050968" y="2297603"/>
            <a:ext cx="2149520" cy="124125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0968" y="3594337"/>
            <a:ext cx="2149520" cy="149749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4221" y="2297603"/>
            <a:ext cx="2523921" cy="1415858"/>
          </a:xfrm>
          <a:prstGeom prst="rect">
            <a:avLst/>
          </a:prstGeom>
        </p:spPr>
      </p:pic>
    </p:spTree>
    <p:extLst>
      <p:ext uri="{BB962C8B-B14F-4D97-AF65-F5344CB8AC3E}">
        <p14:creationId xmlns:p14="http://schemas.microsoft.com/office/powerpoint/2010/main" val="25720330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655" y="420027"/>
            <a:ext cx="9581998" cy="540555"/>
          </a:xfrm>
        </p:spPr>
        <p:txBody>
          <a:bodyPr>
            <a:norm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Text Placeholder 2"/>
          <p:cNvSpPr>
            <a:spLocks noGrp="1"/>
          </p:cNvSpPr>
          <p:nvPr>
            <p:ph type="body" sz="half" idx="2"/>
          </p:nvPr>
        </p:nvSpPr>
        <p:spPr>
          <a:xfrm>
            <a:off x="1242581" y="1559630"/>
            <a:ext cx="2599746" cy="999885"/>
          </a:xfrm>
        </p:spPr>
        <p:txBody>
          <a:bodyPr>
            <a:normAutofit/>
          </a:bodyPr>
          <a:lstStyle/>
          <a:p>
            <a:pPr lvl="0"/>
            <a:r>
              <a:rPr lang="en-US" sz="1800" dirty="0" smtClean="0">
                <a:latin typeface="UTM Helve" panose="02040603050506020204" pitchFamily="18" charset="0"/>
              </a:rPr>
              <a:t>- Line </a:t>
            </a:r>
            <a:r>
              <a:rPr lang="en-US" sz="1800" dirty="0">
                <a:latin typeface="UTM Helve" panose="02040603050506020204" pitchFamily="18" charset="0"/>
              </a:rPr>
              <a:t>– Đường kẻ</a:t>
            </a:r>
          </a:p>
          <a:p>
            <a:endParaRPr lang="en-US" sz="1800" dirty="0">
              <a:latin typeface="UTM Helve" panose="0204060305050602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703" y="1402968"/>
            <a:ext cx="2988345" cy="1156547"/>
          </a:xfrm>
          <a:prstGeom prst="rect">
            <a:avLst/>
          </a:prstGeom>
        </p:spPr>
      </p:pic>
      <p:sp>
        <p:nvSpPr>
          <p:cNvPr id="5" name="Rectangle 4"/>
          <p:cNvSpPr/>
          <p:nvPr/>
        </p:nvSpPr>
        <p:spPr>
          <a:xfrm>
            <a:off x="1242581" y="2735311"/>
            <a:ext cx="10644619" cy="1754326"/>
          </a:xfrm>
          <a:prstGeom prst="rect">
            <a:avLst/>
          </a:prstGeom>
        </p:spPr>
        <p:txBody>
          <a:bodyPr wrap="square">
            <a:spAutoFit/>
          </a:bodyPr>
          <a:lstStyle/>
          <a:p>
            <a:pPr marL="285750" lvl="0" indent="-285750" algn="just">
              <a:buFontTx/>
              <a:buChar char="-"/>
            </a:pPr>
            <a:r>
              <a:rPr lang="en-US" dirty="0">
                <a:latin typeface="UTM Helve" panose="02040603050506020204" pitchFamily="18" charset="0"/>
              </a:rPr>
              <a:t>Shape – Hình </a:t>
            </a:r>
            <a:r>
              <a:rPr lang="en-US" dirty="0" smtClean="0">
                <a:latin typeface="UTM Helve" panose="02040603050506020204" pitchFamily="18" charset="0"/>
              </a:rPr>
              <a:t>dạng</a:t>
            </a:r>
          </a:p>
          <a:p>
            <a:pPr algn="just"/>
            <a:r>
              <a:rPr lang="en-US" dirty="0" smtClean="0">
                <a:latin typeface="UTM Helve" panose="02040603050506020204" pitchFamily="18" charset="0"/>
              </a:rPr>
              <a:t>là </a:t>
            </a:r>
            <a:r>
              <a:rPr lang="en-US" dirty="0">
                <a:latin typeface="UTM Helve" panose="02040603050506020204" pitchFamily="18" charset="0"/>
              </a:rPr>
              <a:t>nền tảng của mọi thứ về mặt quang học và ý nghĩa của hình dạng phản ánh 1 phần cách mà chúng ta nhìn thế giới tự nhiên. Trong lĩnh vực thiết kế đồ họa, shape rất quan trọng. Hầu như bất kỳ sản phẩm thiết kế nào đều có chứa các yếu tố hình dạng (như vuông, tròn, tam giác…) để thể hiện thông điệp của thiết kế</a:t>
            </a:r>
          </a:p>
          <a:p>
            <a:pPr marL="285750" lvl="0" indent="-285750" algn="just">
              <a:buFontTx/>
              <a:buChar char="-"/>
            </a:pPr>
            <a:endParaRPr lang="en-US" dirty="0">
              <a:latin typeface="UTM Helve" panose="02040603050506020204" pitchFamily="18" charset="0"/>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4470177" y="3985108"/>
            <a:ext cx="3818954" cy="2056660"/>
          </a:xfrm>
          <a:prstGeom prst="rect">
            <a:avLst/>
          </a:prstGeom>
        </p:spPr>
      </p:pic>
    </p:spTree>
    <p:extLst>
      <p:ext uri="{BB962C8B-B14F-4D97-AF65-F5344CB8AC3E}">
        <p14:creationId xmlns:p14="http://schemas.microsoft.com/office/powerpoint/2010/main" val="12164948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467" y="423612"/>
            <a:ext cx="10146186" cy="997714"/>
          </a:xfrm>
        </p:spPr>
        <p:txBody>
          <a:bodyPr/>
          <a:lstStyle/>
          <a:p>
            <a:r>
              <a:rPr lang="vi-VN" dirty="0" smtClean="0"/>
              <a:t>II. Những kiến thức thiết kế đồ họa cơ bản bắt buộc phải biết</a:t>
            </a:r>
            <a:endParaRPr lang="en-US" dirty="0"/>
          </a:p>
        </p:txBody>
      </p:sp>
      <p:sp>
        <p:nvSpPr>
          <p:cNvPr id="3" name="Text Placeholder 2"/>
          <p:cNvSpPr>
            <a:spLocks noGrp="1"/>
          </p:cNvSpPr>
          <p:nvPr>
            <p:ph type="body" sz="half" idx="2"/>
          </p:nvPr>
        </p:nvSpPr>
        <p:spPr>
          <a:xfrm>
            <a:off x="1228522" y="4231629"/>
            <a:ext cx="5524382" cy="1674220"/>
          </a:xfrm>
        </p:spPr>
        <p:txBody>
          <a:bodyPr>
            <a:normAutofit fontScale="92500" lnSpcReduction="10000"/>
          </a:bodyPr>
          <a:lstStyle/>
          <a:p>
            <a:pPr lvl="0" algn="just">
              <a:lnSpc>
                <a:spcPct val="100000"/>
              </a:lnSpc>
            </a:pPr>
            <a:r>
              <a:rPr lang="vi-VN" dirty="0" smtClean="0"/>
              <a:t>•</a:t>
            </a:r>
            <a:r>
              <a:rPr lang="en-US" dirty="0" smtClean="0">
                <a:latin typeface="UTM Helve" panose="02040603050506020204" pitchFamily="18" charset="0"/>
              </a:rPr>
              <a:t> </a:t>
            </a:r>
            <a:r>
              <a:rPr lang="vi-VN" dirty="0" smtClean="0"/>
              <a:t>Balance </a:t>
            </a:r>
            <a:r>
              <a:rPr lang="vi-VN" dirty="0"/>
              <a:t>– Độ cân bằng</a:t>
            </a:r>
          </a:p>
          <a:p>
            <a:pPr lvl="0" algn="just">
              <a:lnSpc>
                <a:spcPct val="100000"/>
              </a:lnSpc>
            </a:pPr>
            <a:r>
              <a:rPr lang="vi-VN" dirty="0"/>
              <a:t>Cân bằng là sự ổn định về mặt thị giác, mỗi khu vực cho thấy một trọng lượng hình ảnh nhất định, là sự sắp xếp, phân bố đồng đều về trọng lượng. Xét về đồ họa, thuật ngữ cân bằng nhằm ám chỉ trọng lượng hiển thị của đối tượng (hình ảnh) được xác định bởi kích thước, tối sáng, dày mỏng,… Cân bằng rất cần thiết cho sự thành công của thiết kế.</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228522" y="2067270"/>
            <a:ext cx="2940805" cy="1937857"/>
          </a:xfrm>
          <a:prstGeom prst="rect">
            <a:avLst/>
          </a:prstGeom>
        </p:spPr>
      </p:pic>
      <p:sp>
        <p:nvSpPr>
          <p:cNvPr id="6" name="Text Placeholder 2"/>
          <p:cNvSpPr txBox="1">
            <a:spLocks/>
          </p:cNvSpPr>
          <p:nvPr/>
        </p:nvSpPr>
        <p:spPr>
          <a:xfrm>
            <a:off x="5010635" y="1670754"/>
            <a:ext cx="3496056" cy="1578026"/>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20000"/>
              </a:lnSpc>
            </a:pPr>
            <a:r>
              <a:rPr lang="en-US" dirty="0">
                <a:latin typeface="UTM Helve" panose="02040603050506020204" pitchFamily="18" charset="0"/>
              </a:rPr>
              <a:t>Texture – Chất </a:t>
            </a:r>
            <a:r>
              <a:rPr lang="en-US" dirty="0" smtClean="0">
                <a:latin typeface="UTM Helve" panose="02040603050506020204" pitchFamily="18" charset="0"/>
              </a:rPr>
              <a:t>liệu</a:t>
            </a:r>
          </a:p>
          <a:p>
            <a:pPr lvl="0" algn="just">
              <a:lnSpc>
                <a:spcPct val="120000"/>
              </a:lnSpc>
            </a:pPr>
            <a:r>
              <a:rPr lang="en-US" dirty="0">
                <a:latin typeface="UTM Helve" panose="02040603050506020204" pitchFamily="18" charset="0"/>
              </a:rPr>
              <a:t>Một trong những yếu tố quan trọng của thiết kế và trang trí nội thất. Không chỉ giúp tăng tính thẩm mỹ. Texture còn góp phần tạo nên sự đa dạng, phong phú cho không gian sống của chúng </a:t>
            </a:r>
            <a:r>
              <a:rPr lang="en-US" dirty="0" smtClean="0">
                <a:latin typeface="UTM Helve" panose="02040603050506020204" pitchFamily="18" charset="0"/>
              </a:rPr>
              <a:t>ta.</a:t>
            </a:r>
            <a:endParaRPr lang="en-US" dirty="0">
              <a:latin typeface="UTM Helve" panose="020406030505060202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943" y="1670754"/>
            <a:ext cx="3124850" cy="1752964"/>
          </a:xfrm>
          <a:prstGeom prst="rect">
            <a:avLst/>
          </a:prstGeom>
        </p:spPr>
      </p:pic>
      <p:sp>
        <p:nvSpPr>
          <p:cNvPr id="8" name="Text Placeholder 2"/>
          <p:cNvSpPr txBox="1">
            <a:spLocks/>
          </p:cNvSpPr>
          <p:nvPr/>
        </p:nvSpPr>
        <p:spPr>
          <a:xfrm>
            <a:off x="1397700" y="1647828"/>
            <a:ext cx="2222072" cy="47906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dirty="0" smtClean="0">
                <a:latin typeface="UTM Helve" panose="02040603050506020204" pitchFamily="18" charset="0"/>
              </a:rPr>
              <a:t>Form – Hình khối</a:t>
            </a:r>
          </a:p>
          <a:p>
            <a:endParaRPr lang="en-US" sz="1800" dirty="0">
              <a:latin typeface="UTM Helve" panose="020406030505060202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397" y="3783094"/>
            <a:ext cx="3363751" cy="2343413"/>
          </a:xfrm>
          <a:prstGeom prst="rect">
            <a:avLst/>
          </a:prstGeom>
        </p:spPr>
      </p:pic>
    </p:spTree>
    <p:extLst>
      <p:ext uri="{BB962C8B-B14F-4D97-AF65-F5344CB8AC3E}">
        <p14:creationId xmlns:p14="http://schemas.microsoft.com/office/powerpoint/2010/main" val="4377879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575" y="764373"/>
            <a:ext cx="9063625" cy="1293028"/>
          </a:xfrm>
        </p:spPr>
        <p:txBody>
          <a:bodyPr>
            <a:normAutofit fontScale="90000"/>
          </a:bodyPr>
          <a:lstStyle/>
          <a:p>
            <a:r>
              <a:rPr lang="en-US" sz="3200" b="1" dirty="0">
                <a:latin typeface="UTM Helve" panose="02040603050506020204" pitchFamily="18" charset="0"/>
              </a:rPr>
              <a:t>Phần mềm thiết kế đồ họa trên máy tính</a:t>
            </a:r>
            <a:br>
              <a:rPr lang="en-US" sz="3200" b="1" dirty="0">
                <a:latin typeface="UTM Helve" panose="02040603050506020204" pitchFamily="18" charset="0"/>
              </a:rPr>
            </a:br>
            <a:endParaRPr lang="en-US" sz="3200" dirty="0">
              <a:latin typeface="UTM Helve" panose="02040603050506020204" pitchFamily="18" charset="0"/>
            </a:endParaRPr>
          </a:p>
        </p:txBody>
      </p:sp>
      <p:sp>
        <p:nvSpPr>
          <p:cNvPr id="3" name="Content Placeholder 2"/>
          <p:cNvSpPr>
            <a:spLocks noGrp="1"/>
          </p:cNvSpPr>
          <p:nvPr>
            <p:ph idx="1"/>
          </p:nvPr>
        </p:nvSpPr>
        <p:spPr>
          <a:xfrm>
            <a:off x="4597053" y="1853853"/>
            <a:ext cx="7302674" cy="3586365"/>
          </a:xfrm>
        </p:spPr>
        <p:txBody>
          <a:bodyPr>
            <a:normAutofit/>
          </a:bodyPr>
          <a:lstStyle/>
          <a:p>
            <a:pPr>
              <a:lnSpc>
                <a:spcPct val="100000"/>
              </a:lnSpc>
            </a:pPr>
            <a:r>
              <a:rPr lang="en-US" sz="1800" dirty="0">
                <a:latin typeface="UTM Helve" panose="02040603050506020204" pitchFamily="18" charset="0"/>
              </a:rPr>
              <a:t>Với mỗi dạng thiết kế trên, bạn cần sử dụng những phần mềm thiết kế khác nhau:</a:t>
            </a:r>
          </a:p>
          <a:p>
            <a:pPr marL="0" indent="0">
              <a:lnSpc>
                <a:spcPct val="100000"/>
              </a:lnSpc>
              <a:buNone/>
            </a:pPr>
            <a:r>
              <a:rPr lang="en-US" sz="1800" dirty="0">
                <a:latin typeface="UTM Helve" panose="02040603050506020204" pitchFamily="18" charset="0"/>
              </a:rPr>
              <a:t> </a:t>
            </a:r>
            <a:r>
              <a:rPr lang="en-US" sz="1800" dirty="0" smtClean="0">
                <a:latin typeface="UTM Helve" panose="02040603050506020204" pitchFamily="18" charset="0"/>
              </a:rPr>
              <a:t>- </a:t>
            </a:r>
            <a:r>
              <a:rPr lang="en-US" sz="1800" dirty="0">
                <a:latin typeface="UTM Helve" panose="02040603050506020204" pitchFamily="18" charset="0"/>
              </a:rPr>
              <a:t>Thiết kế in ấn, xuất </a:t>
            </a:r>
            <a:r>
              <a:rPr lang="en-US" sz="1800" dirty="0" smtClean="0">
                <a:latin typeface="UTM Helve" panose="02040603050506020204" pitchFamily="18" charset="0"/>
              </a:rPr>
              <a:t>bản: Photoshop</a:t>
            </a:r>
            <a:r>
              <a:rPr lang="en-US" sz="1800" dirty="0">
                <a:latin typeface="UTM Helve" panose="02040603050506020204" pitchFamily="18" charset="0"/>
              </a:rPr>
              <a:t>, </a:t>
            </a:r>
            <a:r>
              <a:rPr lang="en-US" sz="1800" dirty="0" smtClean="0">
                <a:latin typeface="UTM Helve" panose="02040603050506020204" pitchFamily="18" charset="0"/>
              </a:rPr>
              <a:t>Illustrator</a:t>
            </a:r>
            <a:r>
              <a:rPr lang="en-US" sz="1800" dirty="0">
                <a:latin typeface="UTM Helve" panose="02040603050506020204" pitchFamily="18" charset="0"/>
              </a:rPr>
              <a:t>, InDesign, Corel</a:t>
            </a:r>
          </a:p>
          <a:p>
            <a:pPr marL="0" indent="0">
              <a:lnSpc>
                <a:spcPct val="100000"/>
              </a:lnSpc>
              <a:buNone/>
            </a:pPr>
            <a:r>
              <a:rPr lang="en-US" sz="1800" dirty="0">
                <a:latin typeface="UTM Helve" panose="02040603050506020204" pitchFamily="18" charset="0"/>
              </a:rPr>
              <a:t> </a:t>
            </a:r>
            <a:r>
              <a:rPr lang="en-US" sz="1800" dirty="0" smtClean="0">
                <a:latin typeface="UTM Helve" panose="02040603050506020204" pitchFamily="18" charset="0"/>
              </a:rPr>
              <a:t>- </a:t>
            </a:r>
            <a:r>
              <a:rPr lang="en-US" sz="1800" dirty="0">
                <a:latin typeface="UTM Helve" panose="02040603050506020204" pitchFamily="18" charset="0"/>
              </a:rPr>
              <a:t>Thiết kế giao diện web &amp; app: phần mềm Photoshop, </a:t>
            </a:r>
            <a:r>
              <a:rPr lang="en-US" sz="1800" dirty="0" smtClean="0">
                <a:latin typeface="UTM Helve" panose="02040603050506020204" pitchFamily="18" charset="0"/>
              </a:rPr>
              <a:t>Flash, Dreamweaver</a:t>
            </a:r>
            <a:r>
              <a:rPr lang="en-US" sz="1800" dirty="0">
                <a:latin typeface="UTM Helve" panose="02040603050506020204" pitchFamily="18" charset="0"/>
              </a:rPr>
              <a:t>, Adobe Xd</a:t>
            </a:r>
          </a:p>
          <a:p>
            <a:pPr marL="0" indent="0">
              <a:lnSpc>
                <a:spcPct val="100000"/>
              </a:lnSpc>
              <a:buNone/>
            </a:pPr>
            <a:r>
              <a:rPr lang="en-US" sz="1800" dirty="0" smtClean="0">
                <a:latin typeface="UTM Helve" panose="02040603050506020204" pitchFamily="18" charset="0"/>
              </a:rPr>
              <a:t>- </a:t>
            </a:r>
            <a:r>
              <a:rPr lang="en-US" sz="1800" dirty="0">
                <a:latin typeface="UTM Helve" panose="02040603050506020204" pitchFamily="18" charset="0"/>
              </a:rPr>
              <a:t>Thiết kế quảng cáo trực tuyến: phần mềm Photoshop, Illustrator, Indesign, Powerpoint</a:t>
            </a:r>
          </a:p>
          <a:p>
            <a:pPr marL="0" indent="0">
              <a:lnSpc>
                <a:spcPct val="100000"/>
              </a:lnSpc>
              <a:buNone/>
            </a:pPr>
            <a:r>
              <a:rPr lang="en-US" sz="1800" dirty="0" smtClean="0">
                <a:latin typeface="UTM Helve" panose="02040603050506020204" pitchFamily="18" charset="0"/>
              </a:rPr>
              <a:t>- </a:t>
            </a:r>
            <a:r>
              <a:rPr lang="en-US" sz="1800" dirty="0">
                <a:latin typeface="UTM Helve" panose="02040603050506020204" pitchFamily="18" charset="0"/>
              </a:rPr>
              <a:t>Thiết kế minh họa: phần mềm Photoshop, Illustrator</a:t>
            </a:r>
          </a:p>
          <a:p>
            <a:pPr marL="0" indent="0">
              <a:lnSpc>
                <a:spcPct val="100000"/>
              </a:lnSpc>
              <a:buNone/>
            </a:pPr>
            <a:r>
              <a:rPr lang="en-US" sz="1800" dirty="0" smtClean="0">
                <a:latin typeface="UTM Helve" panose="02040603050506020204" pitchFamily="18" charset="0"/>
              </a:rPr>
              <a:t>- </a:t>
            </a:r>
            <a:r>
              <a:rPr lang="en-US" sz="1800" dirty="0">
                <a:latin typeface="UTM Helve" panose="02040603050506020204" pitchFamily="18" charset="0"/>
              </a:rPr>
              <a:t>Thiết kế bao bì: phần mềm thiết kế Illustrator, Indesign, 3Dmax, Cinema4d</a:t>
            </a:r>
          </a:p>
          <a:p>
            <a:pPr marL="0" indent="0">
              <a:lnSpc>
                <a:spcPct val="100000"/>
              </a:lnSpc>
              <a:buNone/>
            </a:pPr>
            <a:endParaRPr lang="en-US" dirty="0">
              <a:latin typeface="UTM Helve" panose="0204060305050602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74" y="2344246"/>
            <a:ext cx="3871378" cy="2177650"/>
          </a:xfrm>
          <a:prstGeom prst="rect">
            <a:avLst/>
          </a:prstGeom>
        </p:spPr>
      </p:pic>
    </p:spTree>
    <p:extLst>
      <p:ext uri="{BB962C8B-B14F-4D97-AF65-F5344CB8AC3E}">
        <p14:creationId xmlns:p14="http://schemas.microsoft.com/office/powerpoint/2010/main" val="21339450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291" y="487139"/>
            <a:ext cx="9674362" cy="593516"/>
          </a:xfrm>
        </p:spPr>
        <p:txBody>
          <a:bodyPr>
            <a:normAutofit/>
          </a:bodyPr>
          <a:lstStyle/>
          <a:p>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Text Placeholder 2"/>
          <p:cNvSpPr>
            <a:spLocks noGrp="1"/>
          </p:cNvSpPr>
          <p:nvPr>
            <p:ph type="body" sz="half" idx="2"/>
          </p:nvPr>
        </p:nvSpPr>
        <p:spPr>
          <a:xfrm>
            <a:off x="1261145" y="1209457"/>
            <a:ext cx="10144654" cy="3180125"/>
          </a:xfrm>
        </p:spPr>
        <p:txBody>
          <a:bodyPr>
            <a:noAutofit/>
          </a:bodyPr>
          <a:lstStyle/>
          <a:p>
            <a:pPr>
              <a:lnSpc>
                <a:spcPct val="120000"/>
              </a:lnSpc>
            </a:pPr>
            <a:r>
              <a:rPr lang="en-US" sz="2000" dirty="0">
                <a:solidFill>
                  <a:srgbClr val="FFC000"/>
                </a:solidFill>
                <a:latin typeface="UTM Helve" panose="02040603050506020204" pitchFamily="18" charset="0"/>
              </a:rPr>
              <a:t>6. Brand Identity – Nhận diện thương </a:t>
            </a:r>
            <a:r>
              <a:rPr lang="en-US" sz="2000" dirty="0" smtClean="0">
                <a:solidFill>
                  <a:srgbClr val="FFC000"/>
                </a:solidFill>
                <a:latin typeface="UTM Helve" panose="02040603050506020204" pitchFamily="18" charset="0"/>
              </a:rPr>
              <a:t>hiệu</a:t>
            </a:r>
          </a:p>
          <a:p>
            <a:pPr>
              <a:lnSpc>
                <a:spcPct val="120000"/>
              </a:lnSpc>
            </a:pPr>
            <a:r>
              <a:rPr lang="en-US" sz="1400" dirty="0">
                <a:latin typeface="UTM Helve" panose="02040603050506020204" pitchFamily="18" charset="0"/>
              </a:rPr>
              <a:t>Một cách dễ hiểu, Nhận diện thương hiệu nằm ở những vật dụng, hình ảnh trực quan: trang web, bao bì sản phẩm, các loại quảng cáo mà bạn có thể dễ dàng bắt gặp thấy. Ngay cả những vật dụng cá nhân như tài liệu, danh thiếp cũng mang hình thức nhận dạng riêng. </a:t>
            </a:r>
            <a:endParaRPr lang="en-US" sz="1400" dirty="0" smtClean="0">
              <a:latin typeface="UTM Helve" panose="02040603050506020204" pitchFamily="18" charset="0"/>
            </a:endParaRPr>
          </a:p>
          <a:p>
            <a:pPr>
              <a:lnSpc>
                <a:spcPct val="120000"/>
              </a:lnSpc>
            </a:pPr>
            <a:r>
              <a:rPr lang="en-US" sz="1400" b="1" dirty="0">
                <a:solidFill>
                  <a:srgbClr val="FFC000"/>
                </a:solidFill>
                <a:latin typeface="UTM Helve" panose="02040603050506020204" pitchFamily="18" charset="0"/>
              </a:rPr>
              <a:t>Logo</a:t>
            </a:r>
            <a:r>
              <a:rPr lang="en-US" sz="1400" dirty="0">
                <a:latin typeface="UTM Helve" panose="02040603050506020204" pitchFamily="18" charset="0"/>
              </a:rPr>
              <a:t> (hay Biểu trưng) là thứ nhận dạng thương hiệu cho doanh nghiệp, công ty hay thậm chí là cá nhân, bằng cách sử dụng nhãn hiệu với kiểu thiết kế cụ thể.</a:t>
            </a:r>
          </a:p>
          <a:p>
            <a:pPr>
              <a:lnSpc>
                <a:spcPct val="120000"/>
              </a:lnSpc>
            </a:pPr>
            <a:r>
              <a:rPr lang="en-US" sz="1400" b="1" dirty="0">
                <a:solidFill>
                  <a:srgbClr val="FFC000"/>
                </a:solidFill>
                <a:latin typeface="UTM Helve" panose="02040603050506020204" pitchFamily="18" charset="0"/>
              </a:rPr>
              <a:t>Màu sắc</a:t>
            </a:r>
            <a:r>
              <a:rPr lang="en-US" sz="1400" b="1" dirty="0">
                <a:latin typeface="UTM Helve" panose="02040603050506020204" pitchFamily="18" charset="0"/>
              </a:rPr>
              <a:t>: </a:t>
            </a:r>
            <a:r>
              <a:rPr lang="en-US" sz="1400" dirty="0">
                <a:latin typeface="UTM Helve" panose="02040603050506020204" pitchFamily="18" charset="0"/>
              </a:rPr>
              <a:t>Đối với một thương hiệu, màu sắc giúp xác định một cách mạnh mẽ vị trí của tổ chức, doanh nghiệp đó trong tâm trí của người xem. Hơn thế, yếu tố này tạo cảm giác thống nhất khi sử dụng trên nhiều dự án hoặc nền tảng.</a:t>
            </a:r>
          </a:p>
          <a:p>
            <a:pPr>
              <a:lnSpc>
                <a:spcPct val="120000"/>
              </a:lnSpc>
            </a:pPr>
            <a:r>
              <a:rPr lang="en-US" sz="1400" b="1" dirty="0">
                <a:solidFill>
                  <a:srgbClr val="FFC000"/>
                </a:solidFill>
                <a:latin typeface="UTM Helve" panose="02040603050506020204" pitchFamily="18" charset="0"/>
              </a:rPr>
              <a:t>Kiểu chữ</a:t>
            </a:r>
            <a:r>
              <a:rPr lang="en-US" sz="1400" b="1" dirty="0">
                <a:latin typeface="UTM Helve" panose="02040603050506020204" pitchFamily="18" charset="0"/>
              </a:rPr>
              <a:t>: </a:t>
            </a:r>
            <a:r>
              <a:rPr lang="en-US" sz="1400" dirty="0">
                <a:latin typeface="UTM Helve" panose="02040603050506020204" pitchFamily="18" charset="0"/>
              </a:rPr>
              <a:t>là một trong những khía cạnh đơn giản của việc xác định đối tượng nhưng yếu tố này có thể biểu đạt một cách đáng ngạc nhiên. Chúng nên được chọn cẩn thận và phản ánh bản sắc độc đáo riêng thương hiệu bạn muốn xây dựng.</a:t>
            </a:r>
          </a:p>
          <a:p>
            <a:pPr>
              <a:lnSpc>
                <a:spcPct val="120000"/>
              </a:lnSpc>
            </a:pPr>
            <a:r>
              <a:rPr lang="en-US" sz="1400" b="1" dirty="0">
                <a:solidFill>
                  <a:srgbClr val="FFC000"/>
                </a:solidFill>
                <a:latin typeface="UTM Helve" panose="02040603050506020204" pitchFamily="18" charset="0"/>
              </a:rPr>
              <a:t>Hình ảnh</a:t>
            </a:r>
            <a:r>
              <a:rPr lang="en-US" sz="1400" b="1" dirty="0">
                <a:latin typeface="UTM Helve" panose="02040603050506020204" pitchFamily="18" charset="0"/>
              </a:rPr>
              <a:t>:</a:t>
            </a:r>
            <a:r>
              <a:rPr lang="en-US" sz="1400" dirty="0">
                <a:latin typeface="UTM Helve" panose="02040603050506020204" pitchFamily="18" charset="0"/>
              </a:rPr>
              <a:t> là một phần rất lớn trong việc xây dựng một bản sắc riêng. Mỗi bức ảnh, đồ họa, biểu tượng hay nút chọn… đều là cơ hội để giới thiệu cũng như định hình cách nhìn nhận về thương hiệu của bạn</a:t>
            </a:r>
          </a:p>
          <a:p>
            <a:pPr>
              <a:lnSpc>
                <a:spcPct val="120000"/>
              </a:lnSpc>
            </a:pPr>
            <a:endParaRPr lang="en-US" sz="1400" dirty="0">
              <a:latin typeface="UTM Helve" panose="02040603050506020204" pitchFamily="18" charset="0"/>
            </a:endParaRPr>
          </a:p>
          <a:p>
            <a:pPr>
              <a:lnSpc>
                <a:spcPct val="120000"/>
              </a:lnSpc>
            </a:pPr>
            <a:endParaRPr lang="en-US" sz="1400" dirty="0">
              <a:latin typeface="UTM Helve" panose="02040603050506020204" pitchFamily="18" charset="0"/>
            </a:endParaRPr>
          </a:p>
        </p:txBody>
      </p:sp>
    </p:spTree>
    <p:extLst>
      <p:ext uri="{BB962C8B-B14F-4D97-AF65-F5344CB8AC3E}">
        <p14:creationId xmlns:p14="http://schemas.microsoft.com/office/powerpoint/2010/main" val="7541293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6883" y="290408"/>
            <a:ext cx="7456803" cy="746044"/>
          </a:xfrm>
        </p:spPr>
        <p:txBody>
          <a:bodyPr>
            <a:normAutofit fontScale="90000"/>
          </a:bodyPr>
          <a:lstStyle/>
          <a:p>
            <a:r>
              <a:rPr lang="en-US" b="1" dirty="0">
                <a:latin typeface="UTM Helve" panose="02040603050506020204" pitchFamily="18" charset="0"/>
              </a:rPr>
              <a:t>III – Học adobe Photoshop cơ </a:t>
            </a:r>
            <a:r>
              <a:rPr lang="en-US" b="1" dirty="0" smtClean="0">
                <a:latin typeface="UTM Helve" panose="02040603050506020204" pitchFamily="18" charset="0"/>
              </a:rPr>
              <a:t>bản</a:t>
            </a:r>
            <a:endParaRPr lang="en-US" dirty="0">
              <a:latin typeface="UTM Helve" panose="02040603050506020204" pitchFamily="18" charset="0"/>
            </a:endParaRPr>
          </a:p>
        </p:txBody>
      </p:sp>
      <p:sp>
        <p:nvSpPr>
          <p:cNvPr id="3" name="Text Placeholder 2"/>
          <p:cNvSpPr>
            <a:spLocks noGrp="1"/>
          </p:cNvSpPr>
          <p:nvPr>
            <p:ph type="body" sz="half" idx="2"/>
          </p:nvPr>
        </p:nvSpPr>
        <p:spPr>
          <a:xfrm>
            <a:off x="1024466" y="1174459"/>
            <a:ext cx="10351005" cy="1635853"/>
          </a:xfrm>
        </p:spPr>
        <p:txBody>
          <a:bodyPr>
            <a:normAutofit lnSpcReduction="10000"/>
          </a:bodyPr>
          <a:lstStyle/>
          <a:p>
            <a:pPr algn="just">
              <a:lnSpc>
                <a:spcPct val="100000"/>
              </a:lnSpc>
            </a:pPr>
            <a:r>
              <a:rPr lang="vi-VN" sz="1800" b="1" dirty="0">
                <a:solidFill>
                  <a:srgbClr val="FFC000"/>
                </a:solidFill>
              </a:rPr>
              <a:t>1. Giới thiệu về phần mềm thiết kế đồ họa Photoshop</a:t>
            </a:r>
          </a:p>
          <a:p>
            <a:pPr algn="just">
              <a:lnSpc>
                <a:spcPct val="100000"/>
              </a:lnSpc>
            </a:pPr>
            <a:r>
              <a:rPr lang="vi-VN" b="1" dirty="0">
                <a:solidFill>
                  <a:srgbClr val="FFC000"/>
                </a:solidFill>
              </a:rPr>
              <a:t>Photoshop</a:t>
            </a:r>
            <a:r>
              <a:rPr lang="vi-VN" dirty="0"/>
              <a:t> viết tắt pts, là phần mềm thiết kế đồ họa chuyên nghiệp và phổ biến nhất hiện nay. Đây là phần mềm mà các Designer bắt buộc phải biết trong ngành thiết kế đồ họa. Bên cạnh chỉnh sửa ảnh, phần mềm này còn được sử dụng phổ biến trong thiết kế hiển thị. Hiện nay, Photoshop là phần mềm đồ họa Bitmap mạnh mẽ nhất. Học pts cơ bản hiện nay được khá nhiều mọi người quan tâm, tìm hiểu vì nó rất cần thiết cho các nhu cầu cá nhân lẫn công việc.</a:t>
            </a:r>
          </a:p>
          <a:p>
            <a:pPr algn="just">
              <a:lnSpc>
                <a:spcPct val="100000"/>
              </a:lnSpc>
            </a:pPr>
            <a:endParaRPr lang="en-US" dirty="0">
              <a:latin typeface="UTM Helve" panose="0204060305050602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4342" y="2948319"/>
            <a:ext cx="4262654" cy="2557593"/>
          </a:xfrm>
          <a:prstGeom prst="rect">
            <a:avLst/>
          </a:prstGeom>
        </p:spPr>
      </p:pic>
    </p:spTree>
    <p:extLst>
      <p:ext uri="{BB962C8B-B14F-4D97-AF65-F5344CB8AC3E}">
        <p14:creationId xmlns:p14="http://schemas.microsoft.com/office/powerpoint/2010/main" val="24968433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3739" y="374607"/>
            <a:ext cx="10146186" cy="527930"/>
          </a:xfrm>
        </p:spPr>
        <p:txBody>
          <a:bodyPr>
            <a:normAutofit fontScale="90000"/>
          </a:bodyPr>
          <a:lstStyle/>
          <a:p>
            <a:r>
              <a:rPr lang="en-US" b="1" dirty="0">
                <a:latin typeface="UTM Helve" panose="02040603050506020204" pitchFamily="18" charset="0"/>
              </a:rPr>
              <a:t>III – Học adobe Photoshop cơ bản</a:t>
            </a:r>
            <a:endParaRPr lang="en-US" dirty="0"/>
          </a:p>
        </p:txBody>
      </p:sp>
      <p:sp>
        <p:nvSpPr>
          <p:cNvPr id="3" name="Text Placeholder 2"/>
          <p:cNvSpPr>
            <a:spLocks noGrp="1"/>
          </p:cNvSpPr>
          <p:nvPr>
            <p:ph type="body" sz="half" idx="2"/>
          </p:nvPr>
        </p:nvSpPr>
        <p:spPr>
          <a:xfrm>
            <a:off x="793558" y="1258351"/>
            <a:ext cx="5032384" cy="3616353"/>
          </a:xfrm>
        </p:spPr>
        <p:txBody>
          <a:bodyPr>
            <a:noAutofit/>
          </a:bodyPr>
          <a:lstStyle/>
          <a:p>
            <a:pPr algn="just">
              <a:lnSpc>
                <a:spcPct val="100000"/>
              </a:lnSpc>
            </a:pPr>
            <a:r>
              <a:rPr lang="en-US" sz="1800" b="1" dirty="0">
                <a:solidFill>
                  <a:srgbClr val="FFC000"/>
                </a:solidFill>
                <a:latin typeface="UTM Helve" panose="02040603050506020204" pitchFamily="18" charset="0"/>
              </a:rPr>
              <a:t>2. Tìm hiểu về giao diện làm việc của Photoshop</a:t>
            </a:r>
            <a:endParaRPr lang="en-US" sz="1800" dirty="0">
              <a:solidFill>
                <a:srgbClr val="FFC000"/>
              </a:solidFill>
              <a:latin typeface="UTM Helve" panose="02040603050506020204" pitchFamily="18" charset="0"/>
            </a:endParaRPr>
          </a:p>
          <a:p>
            <a:pPr algn="just">
              <a:lnSpc>
                <a:spcPct val="100000"/>
              </a:lnSpc>
            </a:pPr>
            <a:r>
              <a:rPr lang="en-US" sz="1800" dirty="0">
                <a:latin typeface="UTM Helve" panose="02040603050506020204" pitchFamily="18" charset="0"/>
              </a:rPr>
              <a:t>Giao diện có 5 phần chính:</a:t>
            </a:r>
          </a:p>
          <a:p>
            <a:pPr lvl="0" algn="just">
              <a:lnSpc>
                <a:spcPct val="100000"/>
              </a:lnSpc>
            </a:pPr>
            <a:r>
              <a:rPr lang="en-US" sz="1800" dirty="0">
                <a:latin typeface="UTM Helve" panose="02040603050506020204" pitchFamily="18" charset="0"/>
              </a:rPr>
              <a:t>1- Khung làm việc nơi chứa nội dung cần làm việc.</a:t>
            </a:r>
          </a:p>
          <a:p>
            <a:pPr lvl="0" algn="just">
              <a:lnSpc>
                <a:spcPct val="100000"/>
              </a:lnSpc>
            </a:pPr>
            <a:r>
              <a:rPr lang="en-US" sz="1800" dirty="0">
                <a:latin typeface="UTM Helve" panose="02040603050506020204" pitchFamily="18" charset="0"/>
              </a:rPr>
              <a:t>2- Thanh công cụ, chứa các công cụ để bạn làm việc với nội dung của bạn.</a:t>
            </a:r>
          </a:p>
          <a:p>
            <a:pPr lvl="0" algn="just">
              <a:lnSpc>
                <a:spcPct val="100000"/>
              </a:lnSpc>
            </a:pPr>
            <a:r>
              <a:rPr lang="en-US" sz="1800" dirty="0">
                <a:latin typeface="UTM Helve" panose="02040603050506020204" pitchFamily="18" charset="0"/>
              </a:rPr>
              <a:t>3- Khung layer để bạn quản lí các lớp trong quá trình làm việc.</a:t>
            </a:r>
          </a:p>
          <a:p>
            <a:pPr lvl="0" algn="just">
              <a:lnSpc>
                <a:spcPct val="100000"/>
              </a:lnSpc>
            </a:pPr>
            <a:r>
              <a:rPr lang="en-US" sz="1800" dirty="0">
                <a:latin typeface="UTM Helve" panose="02040603050506020204" pitchFamily="18" charset="0"/>
              </a:rPr>
              <a:t>4- Thanh tùy chỉnh với các công cụ bạn chọn.</a:t>
            </a:r>
          </a:p>
          <a:p>
            <a:pPr lvl="0" algn="just">
              <a:lnSpc>
                <a:spcPct val="100000"/>
              </a:lnSpc>
            </a:pPr>
            <a:r>
              <a:rPr lang="en-US" sz="1800" dirty="0">
                <a:latin typeface="UTM Helve" panose="02040603050506020204" pitchFamily="18" charset="0"/>
              </a:rPr>
              <a:t>5- Thanh menu của Photoshop.</a:t>
            </a:r>
          </a:p>
          <a:p>
            <a:pPr lvl="0" algn="just">
              <a:lnSpc>
                <a:spcPct val="100000"/>
              </a:lnSpc>
            </a:pPr>
            <a:r>
              <a:rPr lang="en-US" sz="1800" dirty="0">
                <a:latin typeface="UTM Helve" panose="02040603050506020204" pitchFamily="18" charset="0"/>
              </a:rPr>
              <a:t>6- Bảng màu của Photoshop.</a:t>
            </a:r>
          </a:p>
          <a:p>
            <a:pPr algn="just">
              <a:lnSpc>
                <a:spcPct val="100000"/>
              </a:lnSpc>
            </a:pPr>
            <a:endParaRPr lang="en-US" sz="1800" dirty="0">
              <a:latin typeface="UTM Helve" panose="020406030505060202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5959678" y="1518408"/>
            <a:ext cx="5994633" cy="3356296"/>
          </a:xfrm>
          <a:prstGeom prst="rect">
            <a:avLst/>
          </a:prstGeom>
        </p:spPr>
      </p:pic>
    </p:spTree>
    <p:extLst>
      <p:ext uri="{BB962C8B-B14F-4D97-AF65-F5344CB8AC3E}">
        <p14:creationId xmlns:p14="http://schemas.microsoft.com/office/powerpoint/2010/main" val="5178055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467" y="436805"/>
            <a:ext cx="10146186" cy="595042"/>
          </a:xfrm>
        </p:spPr>
        <p:txBody>
          <a:bodyPr/>
          <a:lstStyle/>
          <a:p>
            <a:pPr algn="ctr"/>
            <a:r>
              <a:rPr lang="en-US" b="1" dirty="0">
                <a:latin typeface="UTM Helve" panose="02040603050506020204" pitchFamily="18" charset="0"/>
              </a:rPr>
              <a:t>III – Học adobe Photoshop cơ bản</a:t>
            </a:r>
            <a:endParaRPr lang="en-US" dirty="0"/>
          </a:p>
        </p:txBody>
      </p:sp>
      <p:sp>
        <p:nvSpPr>
          <p:cNvPr id="3" name="Text Placeholder 2"/>
          <p:cNvSpPr>
            <a:spLocks noGrp="1"/>
          </p:cNvSpPr>
          <p:nvPr>
            <p:ph type="body" sz="half" idx="2"/>
          </p:nvPr>
        </p:nvSpPr>
        <p:spPr>
          <a:xfrm>
            <a:off x="720437" y="1409351"/>
            <a:ext cx="4091708" cy="3238850"/>
          </a:xfrm>
        </p:spPr>
        <p:txBody>
          <a:bodyPr>
            <a:normAutofit/>
          </a:bodyPr>
          <a:lstStyle/>
          <a:p>
            <a:pPr>
              <a:lnSpc>
                <a:spcPct val="100000"/>
              </a:lnSpc>
            </a:pPr>
            <a:r>
              <a:rPr lang="en-US" sz="1800" b="1" dirty="0">
                <a:solidFill>
                  <a:srgbClr val="FFC000"/>
                </a:solidFill>
                <a:latin typeface="UTM Helve" panose="02040603050506020204" pitchFamily="18" charset="0"/>
              </a:rPr>
              <a:t>3. Khung làm việc của Photoshop</a:t>
            </a:r>
          </a:p>
          <a:p>
            <a:pPr>
              <a:lnSpc>
                <a:spcPct val="100000"/>
              </a:lnSpc>
            </a:pPr>
            <a:r>
              <a:rPr lang="en-US" sz="1800" dirty="0">
                <a:latin typeface="UTM Helve" panose="02040603050506020204" pitchFamily="18" charset="0"/>
              </a:rPr>
              <a:t>Khung làm việc của Photoshop khá đơn giản bao gồm một khung background và 2 thanh đo kích thước chiều cao và độ dài. Bạn có thể bật hay tắt 2 thanh này bằng tổ hợp phím </a:t>
            </a:r>
            <a:r>
              <a:rPr lang="en-US" sz="1800" b="1" dirty="0">
                <a:latin typeface="UTM Helve" panose="02040603050506020204" pitchFamily="18" charset="0"/>
              </a:rPr>
              <a:t>CTRL + R</a:t>
            </a:r>
            <a:r>
              <a:rPr lang="en-US" sz="1800" dirty="0">
                <a:latin typeface="UTM Helve" panose="02040603050506020204" pitchFamily="18" charset="0"/>
              </a:rPr>
              <a:t>.</a:t>
            </a:r>
          </a:p>
          <a:p>
            <a:pPr>
              <a:lnSpc>
                <a:spcPct val="100000"/>
              </a:lnSpc>
            </a:pPr>
            <a:endParaRPr lang="en-US" sz="1800" dirty="0">
              <a:latin typeface="UTM Helve" panose="020406030505060202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4812144" y="1120407"/>
            <a:ext cx="7183697" cy="4178724"/>
          </a:xfrm>
          <a:prstGeom prst="rect">
            <a:avLst/>
          </a:prstGeom>
        </p:spPr>
      </p:pic>
    </p:spTree>
    <p:extLst>
      <p:ext uri="{BB962C8B-B14F-4D97-AF65-F5344CB8AC3E}">
        <p14:creationId xmlns:p14="http://schemas.microsoft.com/office/powerpoint/2010/main" val="37118838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467" y="436804"/>
            <a:ext cx="10146186" cy="519541"/>
          </a:xfrm>
        </p:spPr>
        <p:txBody>
          <a:bodyPr>
            <a:normAutofit fontScale="90000"/>
          </a:bodyPr>
          <a:lstStyle/>
          <a:p>
            <a:pPr algn="ctr"/>
            <a:r>
              <a:rPr lang="en-US" b="1" dirty="0">
                <a:latin typeface="UTM Helve" panose="02040603050506020204" pitchFamily="18" charset="0"/>
              </a:rPr>
              <a:t>III – Học adobe Photoshop cơ bản</a:t>
            </a:r>
            <a:endParaRPr lang="en-US" dirty="0"/>
          </a:p>
        </p:txBody>
      </p:sp>
      <p:sp>
        <p:nvSpPr>
          <p:cNvPr id="3" name="Text Placeholder 2"/>
          <p:cNvSpPr>
            <a:spLocks noGrp="1"/>
          </p:cNvSpPr>
          <p:nvPr>
            <p:ph type="body" sz="half" idx="2"/>
          </p:nvPr>
        </p:nvSpPr>
        <p:spPr>
          <a:xfrm>
            <a:off x="387927" y="1090569"/>
            <a:ext cx="4997805" cy="3557631"/>
          </a:xfrm>
        </p:spPr>
        <p:txBody>
          <a:bodyPr/>
          <a:lstStyle/>
          <a:p>
            <a:pPr>
              <a:lnSpc>
                <a:spcPct val="100000"/>
              </a:lnSpc>
            </a:pPr>
            <a:r>
              <a:rPr lang="en-US" sz="1800" b="1" dirty="0">
                <a:solidFill>
                  <a:srgbClr val="FFC000"/>
                </a:solidFill>
                <a:latin typeface="UTM Helve" panose="02040603050506020204" pitchFamily="18" charset="0"/>
              </a:rPr>
              <a:t>4. Mở một file để làm việc trên photoshop </a:t>
            </a:r>
          </a:p>
          <a:p>
            <a:pPr>
              <a:lnSpc>
                <a:spcPct val="100000"/>
              </a:lnSpc>
            </a:pPr>
            <a:r>
              <a:rPr lang="en-US" b="1" dirty="0">
                <a:latin typeface="UTM Helve" panose="02040603050506020204" pitchFamily="18" charset="0"/>
              </a:rPr>
              <a:t>Cách 1:</a:t>
            </a:r>
            <a:r>
              <a:rPr lang="en-US" dirty="0">
                <a:latin typeface="UTM Helve" panose="02040603050506020204" pitchFamily="18" charset="0"/>
              </a:rPr>
              <a:t> Vào File =&gt; chọn Open =&gt; tìm đến ảnh muốn mở =&gt; </a:t>
            </a:r>
            <a:r>
              <a:rPr lang="en-US" dirty="0" smtClean="0">
                <a:latin typeface="UTM Helve" panose="02040603050506020204" pitchFamily="18" charset="0"/>
              </a:rPr>
              <a:t>Open</a:t>
            </a:r>
          </a:p>
          <a:p>
            <a:pPr>
              <a:lnSpc>
                <a:spcPct val="100000"/>
              </a:lnSpc>
            </a:pPr>
            <a:r>
              <a:rPr lang="en-US" dirty="0">
                <a:latin typeface="UTM Helve" panose="02040603050506020204" pitchFamily="18" charset="0"/>
              </a:rPr>
              <a:t>Cách 2: Dùng tổ hợp phím Ctrl + O =&gt; tìm đến ảnh muốn mở =&gt; Open</a:t>
            </a:r>
          </a:p>
          <a:p>
            <a:pPr>
              <a:lnSpc>
                <a:spcPct val="100000"/>
              </a:lnSpc>
            </a:pPr>
            <a:r>
              <a:rPr lang="en-US" dirty="0">
                <a:latin typeface="UTM Helve" panose="02040603050506020204" pitchFamily="18" charset="0"/>
              </a:rPr>
              <a:t>Cách 3: Nháy đúp vào màn hình chính của Photoshop</a:t>
            </a:r>
          </a:p>
          <a:p>
            <a:pPr>
              <a:lnSpc>
                <a:spcPct val="100000"/>
              </a:lnSpc>
            </a:pPr>
            <a:r>
              <a:rPr lang="en-US" dirty="0">
                <a:latin typeface="UTM Helve" panose="02040603050506020204" pitchFamily="18" charset="0"/>
              </a:rPr>
              <a:t>Cách 4: Kéo thả ảnh vào giao diện Photoshop</a:t>
            </a:r>
          </a:p>
          <a:p>
            <a:pPr>
              <a:lnSpc>
                <a:spcPct val="100000"/>
              </a:lnSpc>
            </a:pPr>
            <a:endParaRPr lang="en-US" dirty="0" smtClean="0">
              <a:latin typeface="UTM Helve" panose="02040603050506020204" pitchFamily="18" charset="0"/>
            </a:endParaRPr>
          </a:p>
          <a:p>
            <a:pPr>
              <a:lnSpc>
                <a:spcPct val="100000"/>
              </a:lnSpc>
            </a:pPr>
            <a:endParaRPr lang="en-US" dirty="0">
              <a:latin typeface="UTM Helve" panose="020406030505060202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5385731" y="1090569"/>
            <a:ext cx="6484881" cy="3489820"/>
          </a:xfrm>
          <a:prstGeom prst="rect">
            <a:avLst/>
          </a:prstGeom>
        </p:spPr>
      </p:pic>
    </p:spTree>
    <p:extLst>
      <p:ext uri="{BB962C8B-B14F-4D97-AF65-F5344CB8AC3E}">
        <p14:creationId xmlns:p14="http://schemas.microsoft.com/office/powerpoint/2010/main" val="3303297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554" y="377996"/>
            <a:ext cx="10146186" cy="569875"/>
          </a:xfrm>
        </p:spPr>
        <p:txBody>
          <a:bodyPr/>
          <a:lstStyle/>
          <a:p>
            <a:pPr algn="ctr"/>
            <a:r>
              <a:rPr lang="en-US" b="1" dirty="0">
                <a:latin typeface="UTM Helve" panose="02040603050506020204" pitchFamily="18" charset="0"/>
              </a:rPr>
              <a:t>III – Học adobe Photoshop cơ bản</a:t>
            </a:r>
            <a:endParaRPr lang="en-US" dirty="0"/>
          </a:p>
        </p:txBody>
      </p:sp>
      <p:sp>
        <p:nvSpPr>
          <p:cNvPr id="3" name="Text Placeholder 2"/>
          <p:cNvSpPr>
            <a:spLocks noGrp="1"/>
          </p:cNvSpPr>
          <p:nvPr>
            <p:ph type="body" sz="half" idx="2"/>
          </p:nvPr>
        </p:nvSpPr>
        <p:spPr>
          <a:xfrm>
            <a:off x="609600" y="1199627"/>
            <a:ext cx="4633519" cy="3612518"/>
          </a:xfrm>
        </p:spPr>
        <p:txBody>
          <a:bodyPr>
            <a:noAutofit/>
          </a:bodyPr>
          <a:lstStyle/>
          <a:p>
            <a:pPr>
              <a:lnSpc>
                <a:spcPct val="120000"/>
              </a:lnSpc>
            </a:pPr>
            <a:r>
              <a:rPr lang="en-US" sz="1800" b="1" dirty="0">
                <a:solidFill>
                  <a:srgbClr val="FFC000"/>
                </a:solidFill>
                <a:latin typeface="UTM Helve" panose="02040603050506020204" pitchFamily="18" charset="0"/>
              </a:rPr>
              <a:t>5. Cách tạo một File mới</a:t>
            </a:r>
          </a:p>
          <a:p>
            <a:pPr>
              <a:lnSpc>
                <a:spcPct val="120000"/>
              </a:lnSpc>
            </a:pPr>
            <a:r>
              <a:rPr lang="en-US" sz="1400" dirty="0">
                <a:latin typeface="UTM Helve" panose="02040603050506020204" pitchFamily="18" charset="0"/>
              </a:rPr>
              <a:t>Để tạo một File mới bạn có thể chon </a:t>
            </a:r>
            <a:r>
              <a:rPr lang="en-US" sz="1400" b="1" dirty="0">
                <a:latin typeface="UTM Helve" panose="02040603050506020204" pitchFamily="18" charset="0"/>
              </a:rPr>
              <a:t>File &gt; New</a:t>
            </a:r>
            <a:r>
              <a:rPr lang="en-US" sz="1400" dirty="0">
                <a:latin typeface="UTM Helve" panose="02040603050506020204" pitchFamily="18" charset="0"/>
              </a:rPr>
              <a:t> hoặc bạn có thể sử dụng tổ hợp phím </a:t>
            </a:r>
            <a:r>
              <a:rPr lang="en-US" sz="1400" b="1" dirty="0">
                <a:latin typeface="UTM Helve" panose="02040603050506020204" pitchFamily="18" charset="0"/>
              </a:rPr>
              <a:t>CTRL + N</a:t>
            </a:r>
            <a:r>
              <a:rPr lang="en-US" sz="1400" dirty="0">
                <a:latin typeface="UTM Helve" panose="02040603050506020204" pitchFamily="18" charset="0"/>
              </a:rPr>
              <a:t> để mở cửa sổ </a:t>
            </a:r>
            <a:r>
              <a:rPr lang="en-US" sz="1400" b="1" dirty="0">
                <a:latin typeface="UTM Helve" panose="02040603050506020204" pitchFamily="18" charset="0"/>
              </a:rPr>
              <a:t>New Document</a:t>
            </a:r>
            <a:r>
              <a:rPr lang="en-US" sz="1400" dirty="0">
                <a:latin typeface="UTM Helve" panose="02040603050506020204" pitchFamily="18" charset="0"/>
              </a:rPr>
              <a:t>. Trên cửa sổ New Document gồm có một số phần như:</a:t>
            </a:r>
          </a:p>
          <a:p>
            <a:pPr lvl="0">
              <a:lnSpc>
                <a:spcPct val="120000"/>
              </a:lnSpc>
            </a:pPr>
            <a:r>
              <a:rPr lang="en-US" sz="1400" dirty="0">
                <a:latin typeface="UTM Helve" panose="02040603050506020204" pitchFamily="18" charset="0"/>
              </a:rPr>
              <a:t>1- Bạn có thể chọn nhanh loại khung làm việc có sẵn ở đây</a:t>
            </a:r>
          </a:p>
          <a:p>
            <a:pPr lvl="0">
              <a:lnSpc>
                <a:spcPct val="120000"/>
              </a:lnSpc>
            </a:pPr>
            <a:r>
              <a:rPr lang="en-US" sz="1400" dirty="0">
                <a:latin typeface="UTM Helve" panose="02040603050506020204" pitchFamily="18" charset="0"/>
              </a:rPr>
              <a:t>2- Nơi bạn chọn kích thước khung làm việc có sẵn.</a:t>
            </a:r>
          </a:p>
          <a:p>
            <a:pPr lvl="0">
              <a:lnSpc>
                <a:spcPct val="120000"/>
              </a:lnSpc>
            </a:pPr>
            <a:r>
              <a:rPr lang="en-US" sz="1400" dirty="0">
                <a:latin typeface="UTM Helve" panose="02040603050506020204" pitchFamily="18" charset="0"/>
              </a:rPr>
              <a:t>3- Tạo một khung làm việc có khích thước tùy ý bằng các thay đổi các thông số Width, Height, Resolution và hệ màu.</a:t>
            </a:r>
          </a:p>
          <a:p>
            <a:pPr lvl="0">
              <a:lnSpc>
                <a:spcPct val="120000"/>
              </a:lnSpc>
            </a:pPr>
            <a:r>
              <a:rPr lang="en-US" sz="1400" dirty="0">
                <a:latin typeface="UTM Helve" panose="02040603050506020204" pitchFamily="18" charset="0"/>
              </a:rPr>
              <a:t>4- Nhấn Create để hoàn tất việc tạo một khung mới</a:t>
            </a:r>
          </a:p>
          <a:p>
            <a:pPr>
              <a:lnSpc>
                <a:spcPct val="120000"/>
              </a:lnSpc>
            </a:pPr>
            <a:endParaRPr lang="en-US" sz="1400" dirty="0">
              <a:latin typeface="UTM Helve" panose="020406030505060202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5380837" y="1199627"/>
            <a:ext cx="6548307" cy="3884101"/>
          </a:xfrm>
          <a:prstGeom prst="rect">
            <a:avLst/>
          </a:prstGeom>
        </p:spPr>
      </p:pic>
    </p:spTree>
    <p:extLst>
      <p:ext uri="{BB962C8B-B14F-4D97-AF65-F5344CB8AC3E}">
        <p14:creationId xmlns:p14="http://schemas.microsoft.com/office/powerpoint/2010/main" val="10847468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467" y="420027"/>
            <a:ext cx="10146186" cy="578264"/>
          </a:xfrm>
        </p:spPr>
        <p:txBody>
          <a:bodyPr/>
          <a:lstStyle/>
          <a:p>
            <a:pPr algn="ctr"/>
            <a:r>
              <a:rPr lang="en-US" b="1" dirty="0">
                <a:latin typeface="UTM Helve" panose="02040603050506020204" pitchFamily="18" charset="0"/>
              </a:rPr>
              <a:t>III – Học adobe Photoshop cơ bản</a:t>
            </a:r>
            <a:endParaRPr lang="en-US" dirty="0"/>
          </a:p>
        </p:txBody>
      </p:sp>
      <p:sp>
        <p:nvSpPr>
          <p:cNvPr id="3" name="Text Placeholder 2"/>
          <p:cNvSpPr>
            <a:spLocks noGrp="1"/>
          </p:cNvSpPr>
          <p:nvPr>
            <p:ph type="body" sz="half" idx="2"/>
          </p:nvPr>
        </p:nvSpPr>
        <p:spPr>
          <a:xfrm>
            <a:off x="618836" y="1270741"/>
            <a:ext cx="7406886" cy="3762843"/>
          </a:xfrm>
        </p:spPr>
        <p:txBody>
          <a:bodyPr>
            <a:noAutofit/>
          </a:bodyPr>
          <a:lstStyle/>
          <a:p>
            <a:pPr algn="just">
              <a:lnSpc>
                <a:spcPct val="100000"/>
              </a:lnSpc>
            </a:pPr>
            <a:r>
              <a:rPr lang="en-US" sz="1800" b="1" dirty="0">
                <a:solidFill>
                  <a:srgbClr val="FFC000"/>
                </a:solidFill>
                <a:latin typeface="UTM Helve" panose="02040603050506020204" pitchFamily="18" charset="0"/>
              </a:rPr>
              <a:t>6. Thanh công cụ </a:t>
            </a:r>
          </a:p>
          <a:p>
            <a:pPr algn="just">
              <a:lnSpc>
                <a:spcPct val="100000"/>
              </a:lnSpc>
            </a:pPr>
            <a:r>
              <a:rPr lang="en-US" sz="1400" dirty="0">
                <a:latin typeface="UTM Helve" panose="02040603050506020204" pitchFamily="18" charset="0"/>
              </a:rPr>
              <a:t>Nơi bạn có thể chọn các công cụ để thực hiện việc chỉnh sửa nội dung trên khung làm việc, trên thanh này cũng có khá nhiều các công cụ như:</a:t>
            </a:r>
          </a:p>
          <a:p>
            <a:pPr lvl="0" algn="just">
              <a:lnSpc>
                <a:spcPct val="100000"/>
              </a:lnSpc>
            </a:pPr>
            <a:r>
              <a:rPr lang="en-US" sz="1400" b="1" dirty="0">
                <a:latin typeface="UTM Helve" panose="02040603050506020204" pitchFamily="18" charset="0"/>
              </a:rPr>
              <a:t>Move tool (V)</a:t>
            </a:r>
            <a:r>
              <a:rPr lang="en-US" sz="1400" dirty="0">
                <a:latin typeface="UTM Helve" panose="02040603050506020204" pitchFamily="18" charset="0"/>
              </a:rPr>
              <a:t>: công cụ dùng để di chuyển đối tượng đến nơi các bạn muốn.</a:t>
            </a:r>
          </a:p>
          <a:p>
            <a:pPr lvl="0" algn="just">
              <a:lnSpc>
                <a:spcPct val="100000"/>
              </a:lnSpc>
            </a:pPr>
            <a:r>
              <a:rPr lang="en-US" sz="1400" b="1" dirty="0">
                <a:latin typeface="UTM Helve" panose="02040603050506020204" pitchFamily="18" charset="0"/>
              </a:rPr>
              <a:t>Marquee Tool (M)</a:t>
            </a:r>
            <a:r>
              <a:rPr lang="en-US" sz="1400" dirty="0">
                <a:latin typeface="UTM Helve" panose="02040603050506020204" pitchFamily="18" charset="0"/>
              </a:rPr>
              <a:t>: Công cụ để chọn một vùng có hình dạng cố định</a:t>
            </a:r>
          </a:p>
          <a:p>
            <a:pPr lvl="0" algn="just">
              <a:lnSpc>
                <a:spcPct val="100000"/>
              </a:lnSpc>
            </a:pPr>
            <a:r>
              <a:rPr lang="en-US" sz="1400" b="1" dirty="0">
                <a:latin typeface="UTM Helve" panose="02040603050506020204" pitchFamily="18" charset="0"/>
              </a:rPr>
              <a:t>Lasso Tool (L)</a:t>
            </a:r>
            <a:r>
              <a:rPr lang="en-US" sz="1400" dirty="0">
                <a:latin typeface="UTM Helve" panose="02040603050506020204" pitchFamily="18" charset="0"/>
              </a:rPr>
              <a:t>: Công cụ chọn này cho phép ta chọn 1 vùng có hình dạng tuỳ ý.</a:t>
            </a:r>
          </a:p>
          <a:p>
            <a:pPr lvl="0" algn="just">
              <a:lnSpc>
                <a:spcPct val="100000"/>
              </a:lnSpc>
            </a:pPr>
            <a:r>
              <a:rPr lang="en-US" sz="1400" b="1" dirty="0">
                <a:latin typeface="UTM Helve" panose="02040603050506020204" pitchFamily="18" charset="0"/>
              </a:rPr>
              <a:t>Quick Selection Tool (W)</a:t>
            </a:r>
            <a:r>
              <a:rPr lang="en-US" sz="1400" dirty="0">
                <a:latin typeface="UTM Helve" panose="02040603050506020204" pitchFamily="18" charset="0"/>
              </a:rPr>
              <a:t>: Tạo vùng chọn gồm các những điểm có điểm tương đồng nhau</a:t>
            </a:r>
            <a:r>
              <a:rPr lang="en-US" sz="1400" dirty="0" smtClean="0">
                <a:latin typeface="UTM Helve" panose="02040603050506020204" pitchFamily="18" charset="0"/>
              </a:rPr>
              <a:t>.</a:t>
            </a:r>
          </a:p>
          <a:p>
            <a:pPr lvl="0" algn="just">
              <a:lnSpc>
                <a:spcPct val="100000"/>
              </a:lnSpc>
            </a:pPr>
            <a:r>
              <a:rPr lang="en-US" sz="1400" b="1" dirty="0">
                <a:latin typeface="UTM Helve" panose="02040603050506020204" pitchFamily="18" charset="0"/>
              </a:rPr>
              <a:t>Crop Tool (C)</a:t>
            </a:r>
            <a:r>
              <a:rPr lang="en-US" sz="1400" dirty="0">
                <a:latin typeface="UTM Helve" panose="02040603050506020204" pitchFamily="18" charset="0"/>
              </a:rPr>
              <a:t>:  Dùng để cắt bớt hay mở rộng khung làm việc, nội dung làm việc.</a:t>
            </a:r>
          </a:p>
          <a:p>
            <a:pPr lvl="0" algn="just">
              <a:lnSpc>
                <a:spcPct val="100000"/>
              </a:lnSpc>
            </a:pPr>
            <a:r>
              <a:rPr lang="en-US" sz="1400" b="1" dirty="0">
                <a:latin typeface="UTM Helve" panose="02040603050506020204" pitchFamily="18" charset="0"/>
              </a:rPr>
              <a:t>Frame Tool (K)</a:t>
            </a:r>
            <a:r>
              <a:rPr lang="en-US" sz="1400" dirty="0">
                <a:latin typeface="UTM Helve" panose="02040603050506020204" pitchFamily="18" charset="0"/>
              </a:rPr>
              <a:t>: Tạo khung giữ chỗ cho hình ảnh.</a:t>
            </a:r>
          </a:p>
          <a:p>
            <a:pPr lvl="0" algn="just">
              <a:lnSpc>
                <a:spcPct val="100000"/>
              </a:lnSpc>
            </a:pPr>
            <a:r>
              <a:rPr lang="en-US" sz="1400" b="1" dirty="0">
                <a:latin typeface="UTM Helve" panose="02040603050506020204" pitchFamily="18" charset="0"/>
              </a:rPr>
              <a:t>Eyedropper Tool (I)</a:t>
            </a:r>
            <a:r>
              <a:rPr lang="en-US" sz="1400" dirty="0">
                <a:latin typeface="UTM Helve" panose="02040603050506020204" pitchFamily="18" charset="0"/>
              </a:rPr>
              <a:t>: Dùng để chọn màu.</a:t>
            </a:r>
          </a:p>
          <a:p>
            <a:pPr lvl="0" algn="just">
              <a:lnSpc>
                <a:spcPct val="100000"/>
              </a:lnSpc>
            </a:pPr>
            <a:r>
              <a:rPr lang="en-US" sz="1400" b="1" dirty="0">
                <a:latin typeface="UTM Helve" panose="02040603050506020204" pitchFamily="18" charset="0"/>
              </a:rPr>
              <a:t>Spot Healing Brush Tool (J)</a:t>
            </a:r>
            <a:r>
              <a:rPr lang="en-US" sz="1400" dirty="0">
                <a:latin typeface="UTM Helve" panose="02040603050506020204" pitchFamily="18" charset="0"/>
              </a:rPr>
              <a:t>: Tự động xóa vết thừa hay các chi tiết xấu dựa trên các chi tiết xung quanh.</a:t>
            </a:r>
          </a:p>
          <a:p>
            <a:pPr lvl="0" algn="just">
              <a:lnSpc>
                <a:spcPct val="100000"/>
              </a:lnSpc>
            </a:pPr>
            <a:endParaRPr lang="en-US" sz="1400" dirty="0">
              <a:latin typeface="UTM Helve" panose="02040603050506020204" pitchFamily="18" charset="0"/>
            </a:endParaRPr>
          </a:p>
          <a:p>
            <a:pPr algn="just">
              <a:lnSpc>
                <a:spcPct val="100000"/>
              </a:lnSpc>
            </a:pPr>
            <a:endParaRPr lang="en-US" sz="1400" dirty="0">
              <a:latin typeface="UTM Helve" panose="0204060305050602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048" y="1409088"/>
            <a:ext cx="3810000" cy="3486150"/>
          </a:xfrm>
          <a:prstGeom prst="rect">
            <a:avLst/>
          </a:prstGeom>
        </p:spPr>
      </p:pic>
    </p:spTree>
    <p:extLst>
      <p:ext uri="{BB962C8B-B14F-4D97-AF65-F5344CB8AC3E}">
        <p14:creationId xmlns:p14="http://schemas.microsoft.com/office/powerpoint/2010/main" val="26253450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935" y="495528"/>
            <a:ext cx="10146186" cy="561486"/>
          </a:xfrm>
        </p:spPr>
        <p:txBody>
          <a:bodyPr/>
          <a:lstStyle/>
          <a:p>
            <a:pPr algn="ctr"/>
            <a:r>
              <a:rPr lang="en-US" b="1" dirty="0">
                <a:latin typeface="UTM Helve" panose="02040603050506020204" pitchFamily="18" charset="0"/>
              </a:rPr>
              <a:t>III – Học adobe Photoshop cơ bản</a:t>
            </a:r>
            <a:endParaRPr lang="en-US" dirty="0"/>
          </a:p>
        </p:txBody>
      </p:sp>
      <p:sp>
        <p:nvSpPr>
          <p:cNvPr id="3" name="Text Placeholder 2"/>
          <p:cNvSpPr>
            <a:spLocks noGrp="1"/>
          </p:cNvSpPr>
          <p:nvPr>
            <p:ph type="body" sz="half" idx="2"/>
          </p:nvPr>
        </p:nvSpPr>
        <p:spPr>
          <a:xfrm>
            <a:off x="1588655" y="1065404"/>
            <a:ext cx="6528393" cy="4513275"/>
          </a:xfrm>
        </p:spPr>
        <p:txBody>
          <a:bodyPr>
            <a:normAutofit fontScale="62500" lnSpcReduction="20000"/>
          </a:bodyPr>
          <a:lstStyle/>
          <a:p>
            <a:pPr lvl="0">
              <a:lnSpc>
                <a:spcPct val="120000"/>
              </a:lnSpc>
            </a:pPr>
            <a:r>
              <a:rPr lang="en-US" sz="2900" b="1" dirty="0">
                <a:solidFill>
                  <a:srgbClr val="FFC000"/>
                </a:solidFill>
                <a:latin typeface="UTM Helve" panose="02040603050506020204" pitchFamily="18" charset="0"/>
              </a:rPr>
              <a:t>6. Thanh công cụ</a:t>
            </a:r>
            <a:r>
              <a:rPr lang="en-US" sz="2600" b="1" dirty="0">
                <a:solidFill>
                  <a:srgbClr val="FFC000"/>
                </a:solidFill>
                <a:latin typeface="UTM Helve" panose="02040603050506020204" pitchFamily="18" charset="0"/>
              </a:rPr>
              <a:t> </a:t>
            </a:r>
            <a:endParaRPr lang="en-US" sz="2600" b="1" dirty="0" smtClean="0">
              <a:solidFill>
                <a:srgbClr val="FFC000"/>
              </a:solidFill>
              <a:latin typeface="UTM Helve" panose="02040603050506020204" pitchFamily="18" charset="0"/>
            </a:endParaRPr>
          </a:p>
          <a:p>
            <a:pPr lvl="0">
              <a:lnSpc>
                <a:spcPct val="120000"/>
              </a:lnSpc>
            </a:pPr>
            <a:r>
              <a:rPr lang="en-US" b="1" dirty="0" smtClean="0">
                <a:latin typeface="UTM Helve" panose="02040603050506020204" pitchFamily="18" charset="0"/>
              </a:rPr>
              <a:t>Brush </a:t>
            </a:r>
            <a:r>
              <a:rPr lang="en-US" b="1" dirty="0">
                <a:latin typeface="UTM Helve" panose="02040603050506020204" pitchFamily="18" charset="0"/>
              </a:rPr>
              <a:t>Tool (B)</a:t>
            </a:r>
            <a:r>
              <a:rPr lang="en-US" dirty="0">
                <a:latin typeface="UTM Helve" panose="02040603050506020204" pitchFamily="18" charset="0"/>
              </a:rPr>
              <a:t>: Vẽ màu một vùng tùy chỉnh.</a:t>
            </a:r>
          </a:p>
          <a:p>
            <a:pPr lvl="0">
              <a:lnSpc>
                <a:spcPct val="120000"/>
              </a:lnSpc>
            </a:pPr>
            <a:r>
              <a:rPr lang="en-US" b="1" dirty="0">
                <a:latin typeface="UTM Helve" panose="02040603050506020204" pitchFamily="18" charset="0"/>
              </a:rPr>
              <a:t>Clone Stamp Tool (S)</a:t>
            </a:r>
            <a:r>
              <a:rPr lang="en-US" dirty="0">
                <a:latin typeface="UTM Helve" panose="02040603050506020204" pitchFamily="18" charset="0"/>
              </a:rPr>
              <a:t>: Vẽ một vùng này dựa vào điểm ảnh của một vùng khác trên ảnh.</a:t>
            </a:r>
          </a:p>
          <a:p>
            <a:pPr lvl="0">
              <a:lnSpc>
                <a:spcPct val="120000"/>
              </a:lnSpc>
            </a:pPr>
            <a:r>
              <a:rPr lang="en-US" b="1" dirty="0">
                <a:latin typeface="UTM Helve" panose="02040603050506020204" pitchFamily="18" charset="0"/>
              </a:rPr>
              <a:t>History Brush Tool(Y)</a:t>
            </a:r>
            <a:r>
              <a:rPr lang="en-US" dirty="0">
                <a:latin typeface="UTM Helve" panose="02040603050506020204" pitchFamily="18" charset="0"/>
              </a:rPr>
              <a:t>: Khôi phục một phần của hình ảnh về trạng thái trước đó.</a:t>
            </a:r>
          </a:p>
          <a:p>
            <a:pPr lvl="0">
              <a:lnSpc>
                <a:spcPct val="120000"/>
              </a:lnSpc>
            </a:pPr>
            <a:r>
              <a:rPr lang="en-US" b="1" dirty="0">
                <a:latin typeface="UTM Helve" panose="02040603050506020204" pitchFamily="18" charset="0"/>
              </a:rPr>
              <a:t>Eraser Tool (E)</a:t>
            </a:r>
            <a:r>
              <a:rPr lang="en-US" dirty="0">
                <a:latin typeface="UTM Helve" panose="02040603050506020204" pitchFamily="18" charset="0"/>
              </a:rPr>
              <a:t>: Xóa một vùng ảnh tùy chọn.</a:t>
            </a:r>
          </a:p>
          <a:p>
            <a:pPr lvl="0">
              <a:lnSpc>
                <a:spcPct val="120000"/>
              </a:lnSpc>
            </a:pPr>
            <a:r>
              <a:rPr lang="en-US" b="1" dirty="0">
                <a:latin typeface="UTM Helve" panose="02040603050506020204" pitchFamily="18" charset="0"/>
              </a:rPr>
              <a:t>Gradient Tool (G)</a:t>
            </a:r>
            <a:r>
              <a:rPr lang="en-US" dirty="0">
                <a:latin typeface="UTM Helve" panose="02040603050506020204" pitchFamily="18" charset="0"/>
              </a:rPr>
              <a:t>: Giúp pha trộn giữa 2 màu.</a:t>
            </a:r>
          </a:p>
          <a:p>
            <a:pPr lvl="0">
              <a:lnSpc>
                <a:spcPct val="120000"/>
              </a:lnSpc>
            </a:pPr>
            <a:r>
              <a:rPr lang="en-US" b="1" dirty="0">
                <a:latin typeface="UTM Helve" panose="02040603050506020204" pitchFamily="18" charset="0"/>
              </a:rPr>
              <a:t>Blur Tool</a:t>
            </a:r>
            <a:r>
              <a:rPr lang="en-US" dirty="0">
                <a:latin typeface="UTM Helve" panose="02040603050506020204" pitchFamily="18" charset="0"/>
              </a:rPr>
              <a:t>: Dùng để làm mờ một vùng hình ảnh.</a:t>
            </a:r>
          </a:p>
          <a:p>
            <a:pPr lvl="0">
              <a:lnSpc>
                <a:spcPct val="120000"/>
              </a:lnSpc>
            </a:pPr>
            <a:r>
              <a:rPr lang="en-US" b="1" dirty="0">
                <a:latin typeface="UTM Helve" panose="02040603050506020204" pitchFamily="18" charset="0"/>
              </a:rPr>
              <a:t>Dodge Tool (O)</a:t>
            </a:r>
            <a:r>
              <a:rPr lang="en-US" dirty="0">
                <a:latin typeface="UTM Helve" panose="02040603050506020204" pitchFamily="18" charset="0"/>
              </a:rPr>
              <a:t>: Làm sáng vùng ảnh được chọn.</a:t>
            </a:r>
          </a:p>
          <a:p>
            <a:pPr lvl="0">
              <a:lnSpc>
                <a:spcPct val="120000"/>
              </a:lnSpc>
            </a:pPr>
            <a:r>
              <a:rPr lang="en-US" b="1" dirty="0">
                <a:latin typeface="UTM Helve" panose="02040603050506020204" pitchFamily="18" charset="0"/>
              </a:rPr>
              <a:t>Pen Tool (P)</a:t>
            </a:r>
            <a:r>
              <a:rPr lang="en-US" dirty="0">
                <a:latin typeface="UTM Helve" panose="02040603050506020204" pitchFamily="18" charset="0"/>
              </a:rPr>
              <a:t>: Vẽ các đường kẻ bất kì, có thể tùy chỉnh, uốn cong,…</a:t>
            </a:r>
          </a:p>
          <a:p>
            <a:pPr lvl="0">
              <a:lnSpc>
                <a:spcPct val="120000"/>
              </a:lnSpc>
            </a:pPr>
            <a:r>
              <a:rPr lang="en-US" b="1" dirty="0" smtClean="0">
                <a:latin typeface="UTM Helve" panose="02040603050506020204" pitchFamily="18" charset="0"/>
              </a:rPr>
              <a:t>Type/text </a:t>
            </a:r>
            <a:r>
              <a:rPr lang="en-US" b="1" dirty="0">
                <a:latin typeface="UTM Helve" panose="02040603050506020204" pitchFamily="18" charset="0"/>
              </a:rPr>
              <a:t>Tool (T)</a:t>
            </a:r>
            <a:r>
              <a:rPr lang="en-US" dirty="0">
                <a:latin typeface="UTM Helve" panose="02040603050506020204" pitchFamily="18" charset="0"/>
              </a:rPr>
              <a:t>: Dùng để thêm ghi chữ lên nội dung làm việc.</a:t>
            </a:r>
          </a:p>
          <a:p>
            <a:pPr lvl="0">
              <a:lnSpc>
                <a:spcPct val="120000"/>
              </a:lnSpc>
            </a:pPr>
            <a:r>
              <a:rPr lang="en-US" b="1" dirty="0">
                <a:latin typeface="UTM Helve" panose="02040603050506020204" pitchFamily="18" charset="0"/>
              </a:rPr>
              <a:t>Path Selection Tool (A)</a:t>
            </a:r>
            <a:r>
              <a:rPr lang="en-US" dirty="0">
                <a:latin typeface="UTM Helve" panose="02040603050506020204" pitchFamily="18" charset="0"/>
              </a:rPr>
              <a:t>: Dùng để di chuyển các đường vẽ từ Pen Tool.</a:t>
            </a:r>
          </a:p>
          <a:p>
            <a:pPr lvl="0">
              <a:lnSpc>
                <a:spcPct val="120000"/>
              </a:lnSpc>
            </a:pPr>
            <a:r>
              <a:rPr lang="en-US" b="1" dirty="0">
                <a:latin typeface="UTM Helve" panose="02040603050506020204" pitchFamily="18" charset="0"/>
              </a:rPr>
              <a:t>Rectangle Tool (U)</a:t>
            </a:r>
            <a:r>
              <a:rPr lang="en-US" dirty="0">
                <a:latin typeface="UTM Helve" panose="02040603050506020204" pitchFamily="18" charset="0"/>
              </a:rPr>
              <a:t>: Công cụ vẽ các hình dạng thông dụng như chữ nhật, elip, đường thẳng,… dạng vector.</a:t>
            </a:r>
          </a:p>
          <a:p>
            <a:pPr lvl="0">
              <a:lnSpc>
                <a:spcPct val="120000"/>
              </a:lnSpc>
            </a:pPr>
            <a:r>
              <a:rPr lang="en-US" b="1" dirty="0">
                <a:latin typeface="UTM Helve" panose="02040603050506020204" pitchFamily="18" charset="0"/>
              </a:rPr>
              <a:t>Hand Tool (H)</a:t>
            </a:r>
            <a:r>
              <a:rPr lang="en-US" dirty="0">
                <a:latin typeface="UTM Helve" panose="02040603050506020204" pitchFamily="18" charset="0"/>
              </a:rPr>
              <a:t>: Dùng để di chuyển hình ảnh làm việc khi zoom lên.</a:t>
            </a:r>
          </a:p>
          <a:p>
            <a:pPr lvl="0">
              <a:lnSpc>
                <a:spcPct val="120000"/>
              </a:lnSpc>
            </a:pPr>
            <a:r>
              <a:rPr lang="en-US" b="1" dirty="0">
                <a:latin typeface="UTM Helve" panose="02040603050506020204" pitchFamily="18" charset="0"/>
              </a:rPr>
              <a:t>Zoom Tool (Z)</a:t>
            </a:r>
            <a:r>
              <a:rPr lang="en-US" dirty="0">
                <a:latin typeface="UTM Helve" panose="02040603050506020204" pitchFamily="18" charset="0"/>
              </a:rPr>
              <a:t>: Dùng để phóng to hay thu nhỏ hình ảnh.</a:t>
            </a:r>
          </a:p>
          <a:p>
            <a:pPr lvl="0">
              <a:lnSpc>
                <a:spcPct val="120000"/>
              </a:lnSpc>
            </a:pPr>
            <a:r>
              <a:rPr lang="en-US" b="1" dirty="0">
                <a:latin typeface="UTM Helve" panose="02040603050506020204" pitchFamily="18" charset="0"/>
              </a:rPr>
              <a:t>Change Color</a:t>
            </a:r>
            <a:r>
              <a:rPr lang="en-US" dirty="0">
                <a:latin typeface="UTM Helve" panose="02040603050506020204" pitchFamily="18" charset="0"/>
              </a:rPr>
              <a:t>: Dùng để chọn màu và tô màu nền.</a:t>
            </a:r>
          </a:p>
          <a:p>
            <a:pPr>
              <a:lnSpc>
                <a:spcPct val="120000"/>
              </a:lnSpc>
            </a:pPr>
            <a:endParaRPr lang="en-US" dirty="0">
              <a:latin typeface="UTM Helve" panose="0204060305050602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048" y="1409088"/>
            <a:ext cx="3810000" cy="3486150"/>
          </a:xfrm>
          <a:prstGeom prst="rect">
            <a:avLst/>
          </a:prstGeom>
        </p:spPr>
      </p:pic>
    </p:spTree>
    <p:extLst>
      <p:ext uri="{BB962C8B-B14F-4D97-AF65-F5344CB8AC3E}">
        <p14:creationId xmlns:p14="http://schemas.microsoft.com/office/powerpoint/2010/main" val="6595720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467" y="378082"/>
            <a:ext cx="10146186" cy="544708"/>
          </a:xfrm>
        </p:spPr>
        <p:txBody>
          <a:bodyPr/>
          <a:lstStyle/>
          <a:p>
            <a:r>
              <a:rPr lang="en-US" b="1" dirty="0">
                <a:latin typeface="UTM Helve" panose="02040603050506020204" pitchFamily="18" charset="0"/>
              </a:rPr>
              <a:t>III – Học adobe Photoshop cơ bản</a:t>
            </a:r>
            <a:endParaRPr lang="en-US" dirty="0"/>
          </a:p>
        </p:txBody>
      </p:sp>
      <p:sp>
        <p:nvSpPr>
          <p:cNvPr id="3" name="Text Placeholder 2"/>
          <p:cNvSpPr>
            <a:spLocks noGrp="1"/>
          </p:cNvSpPr>
          <p:nvPr>
            <p:ph type="body" sz="half" idx="2"/>
          </p:nvPr>
        </p:nvSpPr>
        <p:spPr>
          <a:xfrm>
            <a:off x="1024467" y="1031846"/>
            <a:ext cx="7591027" cy="3758267"/>
          </a:xfrm>
        </p:spPr>
        <p:txBody>
          <a:bodyPr>
            <a:normAutofit fontScale="85000" lnSpcReduction="20000"/>
          </a:bodyPr>
          <a:lstStyle/>
          <a:p>
            <a:pPr algn="just">
              <a:lnSpc>
                <a:spcPct val="110000"/>
              </a:lnSpc>
            </a:pPr>
            <a:r>
              <a:rPr lang="en-US" sz="2100" b="1" dirty="0">
                <a:solidFill>
                  <a:srgbClr val="FFC000"/>
                </a:solidFill>
                <a:latin typeface="UTM Helve" panose="02040603050506020204" pitchFamily="18" charset="0"/>
              </a:rPr>
              <a:t>7. Tìm hiểu về khung Layer và cách sử dụng</a:t>
            </a:r>
          </a:p>
          <a:p>
            <a:pPr algn="just">
              <a:lnSpc>
                <a:spcPct val="110000"/>
              </a:lnSpc>
            </a:pPr>
            <a:r>
              <a:rPr lang="en-US" dirty="0">
                <a:latin typeface="UTM Helve" panose="02040603050506020204" pitchFamily="18" charset="0"/>
              </a:rPr>
              <a:t>Layer là nơi chứa các đối tượng hình ảnh, chúng được tạo ra để quản lý từng phần hình ảnh riêng biệt. Có nghĩa là khi bạn đang chọn layer nào bạn chỉ được phép tác động lên lớp đối tượng và màu sắc của layer đó. Mỗi Layer được coi như một lớp hình ảnh.</a:t>
            </a:r>
          </a:p>
          <a:p>
            <a:pPr algn="just">
              <a:lnSpc>
                <a:spcPct val="110000"/>
              </a:lnSpc>
            </a:pPr>
            <a:r>
              <a:rPr lang="en-US" dirty="0">
                <a:latin typeface="UTM Helve" panose="02040603050506020204" pitchFamily="18" charset="0"/>
              </a:rPr>
              <a:t>Layer là một mặt trong suốt trên đó cho phép bố trí một hoặc nhiều đối tượng hoặc không có đối tượng nào. Photoshop cho chúng ta tạo ra số Layer không giới hạn và có thể sắp xếp chúng, nếu Layer nào ở trên thì dối tượng thuộc Layer đó sẽ nằm trên đối tượng của các Layer còn lại bằng cách kéo và thả.</a:t>
            </a:r>
          </a:p>
          <a:p>
            <a:pPr algn="just">
              <a:lnSpc>
                <a:spcPct val="110000"/>
              </a:lnSpc>
            </a:pPr>
            <a:r>
              <a:rPr lang="en-US" dirty="0">
                <a:latin typeface="UTM Helve" panose="02040603050506020204" pitchFamily="18" charset="0"/>
              </a:rPr>
              <a:t>Đồng thời nguyên tắc xếp lớp layer sẽ cho phép bạn dễ dàng phối trộn nhiều mảng hình ảnh khác nhau. Từ đó tạo ra bức ảnh hoàn thiện theo mong muốn của các bạn.</a:t>
            </a:r>
          </a:p>
          <a:p>
            <a:pPr algn="just">
              <a:lnSpc>
                <a:spcPct val="110000"/>
              </a:lnSpc>
            </a:pPr>
            <a:r>
              <a:rPr lang="en-US" b="1" dirty="0">
                <a:latin typeface="UTM Helve" panose="02040603050506020204" pitchFamily="18" charset="0"/>
              </a:rPr>
              <a:t>Lưu ý khi các bạn thực hiện thao tác với tác công cụ thì nội dung của Layer nào thì hãy chọn Layer đó để thực hiện thao tác nhé</a:t>
            </a:r>
            <a:r>
              <a:rPr lang="en-US" dirty="0">
                <a:latin typeface="UTM Helve" panose="02040603050506020204" pitchFamily="18" charset="0"/>
              </a:rPr>
              <a:t>. Nếu bạn chọn sai Layer thì khi thực hiện các thao tác thì các bạn sẽ gặp một chút vấn đề nhỏ đấy. Nếu chọn lỡ chọn và thao tác sai không đúng Lauer thì bạn có thể </a:t>
            </a:r>
            <a:r>
              <a:rPr lang="en-US" b="1" dirty="0">
                <a:latin typeface="UTM Helve" panose="02040603050506020204" pitchFamily="18" charset="0"/>
              </a:rPr>
              <a:t>Undo</a:t>
            </a:r>
            <a:r>
              <a:rPr lang="en-US" dirty="0">
                <a:latin typeface="UTM Helve" panose="02040603050506020204" pitchFamily="18" charset="0"/>
              </a:rPr>
              <a:t> theo tác vừa rồi và chọn lại đúng Layer và thực hiện tiếp công việc.</a:t>
            </a:r>
          </a:p>
          <a:p>
            <a:pPr algn="just">
              <a:lnSpc>
                <a:spcPct val="110000"/>
              </a:lnSpc>
            </a:pPr>
            <a:endParaRPr lang="en-US" dirty="0">
              <a:latin typeface="UTM Helve" panose="020406030505060202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8615494" y="1031846"/>
            <a:ext cx="3380763" cy="3595297"/>
          </a:xfrm>
          <a:prstGeom prst="rect">
            <a:avLst/>
          </a:prstGeom>
        </p:spPr>
      </p:pic>
    </p:spTree>
    <p:extLst>
      <p:ext uri="{BB962C8B-B14F-4D97-AF65-F5344CB8AC3E}">
        <p14:creationId xmlns:p14="http://schemas.microsoft.com/office/powerpoint/2010/main" val="15186091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467" y="587805"/>
            <a:ext cx="10146186" cy="519541"/>
          </a:xfrm>
        </p:spPr>
        <p:txBody>
          <a:bodyPr>
            <a:normAutofit fontScale="90000"/>
          </a:bodyPr>
          <a:lstStyle/>
          <a:p>
            <a:pPr algn="ctr"/>
            <a:r>
              <a:rPr lang="en-US" b="1" dirty="0">
                <a:latin typeface="UTM Helve" panose="02040603050506020204" pitchFamily="18" charset="0"/>
              </a:rPr>
              <a:t>III – Học adobe Photoshop cơ bản</a:t>
            </a:r>
            <a:endParaRPr lang="en-US" dirty="0"/>
          </a:p>
        </p:txBody>
      </p:sp>
      <p:sp>
        <p:nvSpPr>
          <p:cNvPr id="3" name="Text Placeholder 2"/>
          <p:cNvSpPr>
            <a:spLocks noGrp="1"/>
          </p:cNvSpPr>
          <p:nvPr>
            <p:ph type="body" sz="half" idx="2"/>
          </p:nvPr>
        </p:nvSpPr>
        <p:spPr>
          <a:xfrm>
            <a:off x="1024467" y="1526796"/>
            <a:ext cx="5384722" cy="2794233"/>
          </a:xfrm>
        </p:spPr>
        <p:txBody>
          <a:bodyPr>
            <a:normAutofit/>
          </a:bodyPr>
          <a:lstStyle/>
          <a:p>
            <a:r>
              <a:rPr lang="en-US" sz="1800" b="1" dirty="0">
                <a:solidFill>
                  <a:srgbClr val="FFC000"/>
                </a:solidFill>
                <a:latin typeface="UTM Helve" panose="02040603050506020204" pitchFamily="18" charset="0"/>
              </a:rPr>
              <a:t>Khung Layer có 4 phần chính bao gồm:</a:t>
            </a:r>
          </a:p>
          <a:p>
            <a:pPr lvl="0"/>
            <a:r>
              <a:rPr lang="en-US" sz="1800" dirty="0">
                <a:latin typeface="UTM Helve" panose="02040603050506020204" pitchFamily="18" charset="0"/>
              </a:rPr>
              <a:t>1- Chọn chế độ hòa màu của Layer</a:t>
            </a:r>
          </a:p>
          <a:p>
            <a:pPr lvl="0"/>
            <a:r>
              <a:rPr lang="en-US" sz="1800" dirty="0">
                <a:latin typeface="UTM Helve" panose="02040603050506020204" pitchFamily="18" charset="0"/>
              </a:rPr>
              <a:t>2- Opacity chỉnh độ trong suốt cho Layer</a:t>
            </a:r>
          </a:p>
          <a:p>
            <a:pPr lvl="0"/>
            <a:r>
              <a:rPr lang="en-US" sz="1800" dirty="0">
                <a:latin typeface="UTM Helve" panose="02040603050506020204" pitchFamily="18" charset="0"/>
              </a:rPr>
              <a:t>3- Khung chứa các Layer, quản lí các Layer bạn có</a:t>
            </a:r>
          </a:p>
          <a:p>
            <a:pPr lvl="0"/>
            <a:r>
              <a:rPr lang="en-US" sz="1800" dirty="0">
                <a:latin typeface="UTM Helve" panose="02040603050506020204" pitchFamily="18" charset="0"/>
              </a:rPr>
              <a:t>4- Chứa các chức năng đi kèm để tại hiệu ứng cho Layer, tạo hay xóa Layer</a:t>
            </a:r>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6946085" y="1526796"/>
            <a:ext cx="4296561" cy="3402965"/>
          </a:xfrm>
          <a:prstGeom prst="rect">
            <a:avLst/>
          </a:prstGeom>
        </p:spPr>
      </p:pic>
    </p:spTree>
    <p:extLst>
      <p:ext uri="{BB962C8B-B14F-4D97-AF65-F5344CB8AC3E}">
        <p14:creationId xmlns:p14="http://schemas.microsoft.com/office/powerpoint/2010/main" val="2644929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31864"/>
            <a:ext cx="8610600" cy="1293028"/>
          </a:xfrm>
        </p:spPr>
        <p:txBody>
          <a:bodyPr/>
          <a:lstStyle/>
          <a:p>
            <a:r>
              <a:rPr lang="en-US" b="1" dirty="0">
                <a:latin typeface="UTM Helve" panose="02040603050506020204" pitchFamily="18" charset="0"/>
              </a:rPr>
              <a:t>Phần mềm EDIT video</a:t>
            </a:r>
            <a:endParaRPr lang="en-US" dirty="0">
              <a:latin typeface="UTM Helve" panose="02040603050506020204" pitchFamily="18" charset="0"/>
            </a:endParaRPr>
          </a:p>
        </p:txBody>
      </p:sp>
      <p:sp>
        <p:nvSpPr>
          <p:cNvPr id="3" name="Content Placeholder 2"/>
          <p:cNvSpPr>
            <a:spLocks noGrp="1"/>
          </p:cNvSpPr>
          <p:nvPr>
            <p:ph idx="1"/>
          </p:nvPr>
        </p:nvSpPr>
        <p:spPr>
          <a:xfrm>
            <a:off x="6615133" y="1724892"/>
            <a:ext cx="5907066" cy="4024125"/>
          </a:xfrm>
        </p:spPr>
        <p:txBody>
          <a:bodyPr>
            <a:normAutofit/>
          </a:bodyPr>
          <a:lstStyle/>
          <a:p>
            <a:pPr lvl="0"/>
            <a:r>
              <a:rPr lang="en-US" sz="1800" dirty="0" smtClean="0">
                <a:latin typeface="UTM Helve" panose="02040603050506020204" pitchFamily="18" charset="0"/>
              </a:rPr>
              <a:t>Capcut</a:t>
            </a:r>
            <a:endParaRPr lang="en-US" sz="1800" dirty="0">
              <a:latin typeface="UTM Helve" panose="02040603050506020204" pitchFamily="18" charset="0"/>
            </a:endParaRPr>
          </a:p>
          <a:p>
            <a:pPr lvl="0"/>
            <a:r>
              <a:rPr lang="en-US" sz="1800" dirty="0">
                <a:latin typeface="UTM Helve" panose="02040603050506020204" pitchFamily="18" charset="0"/>
              </a:rPr>
              <a:t>EDIUS</a:t>
            </a:r>
          </a:p>
          <a:p>
            <a:pPr lvl="0"/>
            <a:r>
              <a:rPr lang="en-US" sz="1800" dirty="0">
                <a:latin typeface="UTM Helve" panose="02040603050506020204" pitchFamily="18" charset="0"/>
              </a:rPr>
              <a:t>Windows Movie Maker.</a:t>
            </a:r>
          </a:p>
          <a:p>
            <a:pPr lvl="0"/>
            <a:r>
              <a:rPr lang="en-US" sz="1800" dirty="0">
                <a:latin typeface="UTM Helve" panose="02040603050506020204" pitchFamily="18" charset="0"/>
              </a:rPr>
              <a:t>Adobe Premiere Elements.</a:t>
            </a:r>
          </a:p>
          <a:p>
            <a:pPr lvl="0"/>
            <a:r>
              <a:rPr lang="en-US" sz="1800" dirty="0">
                <a:latin typeface="UTM Helve" panose="02040603050506020204" pitchFamily="18" charset="0"/>
              </a:rPr>
              <a:t>Nero Video.</a:t>
            </a:r>
          </a:p>
          <a:p>
            <a:pPr lvl="0"/>
            <a:r>
              <a:rPr lang="en-US" sz="1800" dirty="0">
                <a:latin typeface="UTM Helve" panose="02040603050506020204" pitchFamily="18" charset="0"/>
              </a:rPr>
              <a:t>Corel VideoStudio.</a:t>
            </a:r>
          </a:p>
          <a:p>
            <a:pPr lvl="0"/>
            <a:r>
              <a:rPr lang="en-US" sz="1800" dirty="0">
                <a:latin typeface="UTM Helve" panose="02040603050506020204" pitchFamily="18" charset="0"/>
              </a:rPr>
              <a:t>Filmora.</a:t>
            </a:r>
          </a:p>
          <a:p>
            <a:pPr lvl="0"/>
            <a:r>
              <a:rPr lang="en-US" sz="1800" dirty="0">
                <a:latin typeface="UTM Helve" panose="02040603050506020204" pitchFamily="18" charset="0"/>
              </a:rPr>
              <a:t>CyberLink PowerDirector.</a:t>
            </a:r>
          </a:p>
          <a:p>
            <a:pPr lvl="0"/>
            <a:r>
              <a:rPr lang="en-US" sz="1800" dirty="0">
                <a:latin typeface="UTM Helve" panose="02040603050506020204" pitchFamily="18" charset="0"/>
              </a:rPr>
              <a:t>Pinnacle Studio.</a:t>
            </a:r>
          </a:p>
          <a:p>
            <a:pPr marL="0" indent="0">
              <a:buNone/>
            </a:pPr>
            <a:endParaRPr lang="en-US" sz="1800" dirty="0">
              <a:latin typeface="UTM Helve" panose="0204060305050602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855" y="2148377"/>
            <a:ext cx="4598124" cy="2820183"/>
          </a:xfrm>
          <a:prstGeom prst="rect">
            <a:avLst/>
          </a:prstGeom>
        </p:spPr>
      </p:pic>
    </p:spTree>
    <p:extLst>
      <p:ext uri="{BB962C8B-B14F-4D97-AF65-F5344CB8AC3E}">
        <p14:creationId xmlns:p14="http://schemas.microsoft.com/office/powerpoint/2010/main" val="22938650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467" y="772364"/>
            <a:ext cx="10146186" cy="611820"/>
          </a:xfrm>
        </p:spPr>
        <p:txBody>
          <a:bodyPr/>
          <a:lstStyle/>
          <a:p>
            <a:r>
              <a:rPr lang="en-US" b="1" dirty="0"/>
              <a:t>III – Học adobe Photoshop cơ bản</a:t>
            </a:r>
            <a:endParaRPr lang="en-US" dirty="0"/>
          </a:p>
        </p:txBody>
      </p:sp>
      <p:sp>
        <p:nvSpPr>
          <p:cNvPr id="3" name="Text Placeholder 2"/>
          <p:cNvSpPr>
            <a:spLocks noGrp="1"/>
          </p:cNvSpPr>
          <p:nvPr>
            <p:ph type="body" sz="half" idx="2"/>
          </p:nvPr>
        </p:nvSpPr>
        <p:spPr>
          <a:xfrm>
            <a:off x="1024467" y="1593909"/>
            <a:ext cx="3547533" cy="2894201"/>
          </a:xfrm>
        </p:spPr>
        <p:txBody>
          <a:bodyPr>
            <a:normAutofit fontScale="92500" lnSpcReduction="10000"/>
          </a:bodyPr>
          <a:lstStyle/>
          <a:p>
            <a:r>
              <a:rPr lang="en-US" sz="1800" b="1" dirty="0">
                <a:solidFill>
                  <a:srgbClr val="FFC000"/>
                </a:solidFill>
                <a:latin typeface="UTM Helve" panose="02040603050506020204" pitchFamily="18" charset="0"/>
              </a:rPr>
              <a:t>8. Lưu File ảnh trong Photoshop</a:t>
            </a:r>
          </a:p>
          <a:p>
            <a:r>
              <a:rPr lang="en-US" b="1" dirty="0">
                <a:latin typeface="UTM Helve" panose="02040603050506020204" pitchFamily="18" charset="0"/>
              </a:rPr>
              <a:t>Bước 1:</a:t>
            </a:r>
            <a:r>
              <a:rPr lang="en-US" dirty="0">
                <a:latin typeface="UTM Helve" panose="02040603050506020204" pitchFamily="18" charset="0"/>
              </a:rPr>
              <a:t> Chọn </a:t>
            </a:r>
            <a:r>
              <a:rPr lang="en-US" dirty="0" smtClean="0">
                <a:latin typeface="UTM Helve" panose="02040603050506020204" pitchFamily="18" charset="0"/>
              </a:rPr>
              <a:t>File</a:t>
            </a:r>
          </a:p>
          <a:p>
            <a:r>
              <a:rPr lang="en-US" b="1" dirty="0" smtClean="0">
                <a:latin typeface="UTM Helve" panose="02040603050506020204" pitchFamily="18" charset="0"/>
              </a:rPr>
              <a:t>Bước </a:t>
            </a:r>
            <a:r>
              <a:rPr lang="en-US" b="1" dirty="0">
                <a:latin typeface="UTM Helve" panose="02040603050506020204" pitchFamily="18" charset="0"/>
              </a:rPr>
              <a:t>2:</a:t>
            </a:r>
            <a:r>
              <a:rPr lang="en-US" dirty="0">
                <a:latin typeface="UTM Helve" panose="02040603050506020204" pitchFamily="18" charset="0"/>
              </a:rPr>
              <a:t> Save As </a:t>
            </a:r>
            <a:endParaRPr lang="en-US" dirty="0" smtClean="0">
              <a:latin typeface="UTM Helve" panose="02040603050506020204" pitchFamily="18" charset="0"/>
            </a:endParaRPr>
          </a:p>
          <a:p>
            <a:r>
              <a:rPr lang="en-US" b="1" dirty="0" smtClean="0">
                <a:latin typeface="UTM Helve" panose="02040603050506020204" pitchFamily="18" charset="0"/>
              </a:rPr>
              <a:t>Bước </a:t>
            </a:r>
            <a:r>
              <a:rPr lang="en-US" b="1" dirty="0">
                <a:latin typeface="UTM Helve" panose="02040603050506020204" pitchFamily="18" charset="0"/>
              </a:rPr>
              <a:t>3:</a:t>
            </a:r>
            <a:r>
              <a:rPr lang="en-US" dirty="0">
                <a:latin typeface="UTM Helve" panose="02040603050506020204" pitchFamily="18" charset="0"/>
              </a:rPr>
              <a:t> Xuất hiện hộp thoại</a:t>
            </a:r>
          </a:p>
          <a:p>
            <a:r>
              <a:rPr lang="en-US" b="1" dirty="0">
                <a:latin typeface="UTM Helve" panose="02040603050506020204" pitchFamily="18" charset="0"/>
              </a:rPr>
              <a:t>Bước 4:</a:t>
            </a:r>
            <a:r>
              <a:rPr lang="en-US" dirty="0">
                <a:latin typeface="UTM Helve" panose="02040603050506020204" pitchFamily="18" charset="0"/>
              </a:rPr>
              <a:t> Điền tên File</a:t>
            </a:r>
          </a:p>
          <a:p>
            <a:r>
              <a:rPr lang="en-US" b="1" dirty="0">
                <a:latin typeface="UTM Helve" panose="02040603050506020204" pitchFamily="18" charset="0"/>
              </a:rPr>
              <a:t>Bước 5:</a:t>
            </a:r>
            <a:r>
              <a:rPr lang="en-US" dirty="0">
                <a:latin typeface="UTM Helve" panose="02040603050506020204" pitchFamily="18" charset="0"/>
              </a:rPr>
              <a:t> Điền vị trí muốn lưu thư </a:t>
            </a:r>
            <a:r>
              <a:rPr lang="en-US" dirty="0" smtClean="0">
                <a:latin typeface="UTM Helve" panose="02040603050506020204" pitchFamily="18" charset="0"/>
              </a:rPr>
              <a:t>mục</a:t>
            </a:r>
          </a:p>
          <a:p>
            <a:r>
              <a:rPr lang="en-US" b="1" dirty="0">
                <a:latin typeface="UTM Helve" panose="02040603050506020204" pitchFamily="18" charset="0"/>
              </a:rPr>
              <a:t>Bước 6:</a:t>
            </a:r>
            <a:r>
              <a:rPr lang="en-US" dirty="0">
                <a:latin typeface="UTM Helve" panose="02040603050506020204" pitchFamily="18" charset="0"/>
              </a:rPr>
              <a:t> Nhấn vào Save as type chọn định dạng cần </a:t>
            </a:r>
            <a:r>
              <a:rPr lang="en-US" dirty="0" smtClean="0">
                <a:latin typeface="UTM Helve" panose="02040603050506020204" pitchFamily="18" charset="0"/>
              </a:rPr>
              <a:t>lưu</a:t>
            </a:r>
          </a:p>
          <a:p>
            <a:r>
              <a:rPr lang="en-US" b="1" dirty="0">
                <a:latin typeface="UTM Helve" panose="02040603050506020204" pitchFamily="18" charset="0"/>
              </a:rPr>
              <a:t>Bước 7:</a:t>
            </a:r>
            <a:r>
              <a:rPr lang="en-US" dirty="0">
                <a:latin typeface="UTM Helve" panose="02040603050506020204" pitchFamily="18" charset="0"/>
              </a:rPr>
              <a:t> Chọn </a:t>
            </a:r>
            <a:r>
              <a:rPr lang="en-US" dirty="0" smtClean="0">
                <a:latin typeface="UTM Helve" panose="02040603050506020204" pitchFamily="18" charset="0"/>
              </a:rPr>
              <a:t>Save</a:t>
            </a:r>
            <a:endParaRPr lang="en-US" dirty="0">
              <a:latin typeface="UTM Helve" panose="020406030505060202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4572000" y="1431174"/>
            <a:ext cx="2049953" cy="2067036"/>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6918869" y="1431174"/>
            <a:ext cx="2301202" cy="2067036"/>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9516987" y="1431174"/>
            <a:ext cx="2303100" cy="2068740"/>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4572000" y="3683105"/>
            <a:ext cx="3254928" cy="1935480"/>
          </a:xfrm>
          <a:prstGeom prst="rect">
            <a:avLst/>
          </a:prstGeom>
        </p:spPr>
      </p:pic>
      <p:pic>
        <p:nvPicPr>
          <p:cNvPr id="8" name="Picture 7"/>
          <p:cNvPicPr/>
          <p:nvPr/>
        </p:nvPicPr>
        <p:blipFill>
          <a:blip r:embed="rId5">
            <a:extLst>
              <a:ext uri="{28A0092B-C50C-407E-A947-70E740481C1C}">
                <a14:useLocalDpi xmlns:a14="http://schemas.microsoft.com/office/drawing/2010/main" val="0"/>
              </a:ext>
            </a:extLst>
          </a:blip>
          <a:stretch>
            <a:fillRect/>
          </a:stretch>
        </p:blipFill>
        <p:spPr>
          <a:xfrm>
            <a:off x="8014618" y="3683105"/>
            <a:ext cx="3805469" cy="1935480"/>
          </a:xfrm>
          <a:prstGeom prst="rect">
            <a:avLst/>
          </a:prstGeom>
        </p:spPr>
      </p:pic>
    </p:spTree>
    <p:extLst>
      <p:ext uri="{BB962C8B-B14F-4D97-AF65-F5344CB8AC3E}">
        <p14:creationId xmlns:p14="http://schemas.microsoft.com/office/powerpoint/2010/main" val="31444125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947" y="239247"/>
            <a:ext cx="9581751" cy="1317070"/>
          </a:xfrm>
        </p:spPr>
        <p:txBody>
          <a:bodyPr>
            <a:normAutofit/>
          </a:bodyPr>
          <a:lstStyle/>
          <a:p>
            <a:pPr algn="ctr"/>
            <a:r>
              <a:rPr lang="en-US" sz="2400" b="1" dirty="0">
                <a:latin typeface="UTM Helve" panose="02040603050506020204" pitchFamily="18" charset="0"/>
              </a:rPr>
              <a:t>IV – Thực hành ứng dụng trên phần </a:t>
            </a:r>
            <a:r>
              <a:rPr lang="en-US" sz="2400" b="1" dirty="0" smtClean="0">
                <a:latin typeface="UTM Helve" panose="02040603050506020204" pitchFamily="18" charset="0"/>
              </a:rPr>
              <a:t>mềm photoshop </a:t>
            </a:r>
            <a:r>
              <a:rPr lang="en-US" sz="2400" b="1" dirty="0">
                <a:latin typeface="UTM Helve" panose="02040603050506020204" pitchFamily="18" charset="0"/>
              </a:rPr>
              <a:t>tạo ra sản </a:t>
            </a:r>
            <a:r>
              <a:rPr lang="en-US" sz="2400" b="1" dirty="0" smtClean="0">
                <a:latin typeface="UTM Helve" panose="02040603050506020204" pitchFamily="18" charset="0"/>
              </a:rPr>
              <a:t>phẩm</a:t>
            </a:r>
            <a:r>
              <a:rPr lang="en-US" sz="2400" b="1" dirty="0" smtClean="0"/>
              <a:t/>
            </a:r>
            <a:br>
              <a:rPr lang="en-US" sz="2400" b="1" dirty="0" smtClean="0"/>
            </a:br>
            <a:endParaRPr lang="en-US" sz="2400" dirty="0"/>
          </a:p>
        </p:txBody>
      </p:sp>
      <p:sp>
        <p:nvSpPr>
          <p:cNvPr id="3" name="Text Placeholder 2"/>
          <p:cNvSpPr>
            <a:spLocks noGrp="1"/>
          </p:cNvSpPr>
          <p:nvPr>
            <p:ph type="body" sz="half" idx="2"/>
          </p:nvPr>
        </p:nvSpPr>
        <p:spPr>
          <a:xfrm>
            <a:off x="1116746" y="1520106"/>
            <a:ext cx="5829339" cy="999885"/>
          </a:xfrm>
        </p:spPr>
        <p:txBody>
          <a:bodyPr/>
          <a:lstStyle/>
          <a:p>
            <a:r>
              <a:rPr lang="en-US" sz="2000" b="1" dirty="0">
                <a:solidFill>
                  <a:srgbClr val="FFC000"/>
                </a:solidFill>
                <a:latin typeface="UTM Helve" panose="02040603050506020204" pitchFamily="18" charset="0"/>
              </a:rPr>
              <a:t>Bài tập 1: </a:t>
            </a:r>
            <a:r>
              <a:rPr lang="en-US" sz="1800" i="1" dirty="0">
                <a:latin typeface="UTM Helve" panose="02040603050506020204" pitchFamily="18" charset="0"/>
              </a:rPr>
              <a:t>Sử dụng font chữ để thiết kế chữ ký cho riêng mình.</a:t>
            </a:r>
            <a:endParaRPr lang="en-US" sz="1800" dirty="0">
              <a:latin typeface="UTM Helve" panose="02040603050506020204" pitchFamily="18" charset="0"/>
            </a:endParaRPr>
          </a:p>
          <a:p>
            <a:r>
              <a:rPr lang="en-US" sz="1800" dirty="0">
                <a:latin typeface="UTM Helve" panose="02040603050506020204" pitchFamily="18" charset="0"/>
              </a:rPr>
              <a:t> </a:t>
            </a:r>
            <a:r>
              <a:rPr lang="en-US" sz="1800" dirty="0" smtClean="0">
                <a:latin typeface="UTM Helve" panose="02040603050506020204" pitchFamily="18" charset="0"/>
              </a:rPr>
              <a:t>Sử dụng </a:t>
            </a:r>
            <a:r>
              <a:rPr lang="en-US" sz="1800" dirty="0">
                <a:latin typeface="UTM Helve" panose="02040603050506020204" pitchFamily="18" charset="0"/>
              </a:rPr>
              <a:t>font chữ: </a:t>
            </a:r>
            <a:r>
              <a:rPr lang="en-US" sz="1800" dirty="0">
                <a:solidFill>
                  <a:srgbClr val="FFC000"/>
                </a:solidFill>
                <a:latin typeface="UTM Helve" panose="02040603050506020204" pitchFamily="18" charset="0"/>
              </a:rPr>
              <a:t>Fz Sign Rathi</a:t>
            </a:r>
          </a:p>
          <a:p>
            <a:endParaRPr lang="en-US" dirty="0">
              <a:latin typeface="UTM Helve" panose="02040603050506020204" pitchFamily="18" charset="0"/>
            </a:endParaRPr>
          </a:p>
        </p:txBody>
      </p:sp>
      <p:pic>
        <p:nvPicPr>
          <p:cNvPr id="13" name="Picture 12"/>
          <p:cNvPicPr/>
          <p:nvPr/>
        </p:nvPicPr>
        <p:blipFill>
          <a:blip r:embed="rId2" cstate="print">
            <a:extLst>
              <a:ext uri="{28A0092B-C50C-407E-A947-70E740481C1C}">
                <a14:useLocalDpi xmlns:a14="http://schemas.microsoft.com/office/drawing/2010/main" val="0"/>
              </a:ext>
            </a:extLst>
          </a:blip>
          <a:stretch>
            <a:fillRect/>
          </a:stretch>
        </p:blipFill>
        <p:spPr>
          <a:xfrm>
            <a:off x="1217947" y="2630325"/>
            <a:ext cx="3397250" cy="1815465"/>
          </a:xfrm>
          <a:prstGeom prst="rect">
            <a:avLst/>
          </a:prstGeom>
        </p:spPr>
      </p:pic>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5515062" y="2270019"/>
            <a:ext cx="5943600" cy="3455670"/>
          </a:xfrm>
          <a:prstGeom prst="rect">
            <a:avLst/>
          </a:prstGeom>
        </p:spPr>
      </p:pic>
    </p:spTree>
    <p:extLst>
      <p:ext uri="{BB962C8B-B14F-4D97-AF65-F5344CB8AC3E}">
        <p14:creationId xmlns:p14="http://schemas.microsoft.com/office/powerpoint/2010/main" val="14042447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935" y="542234"/>
            <a:ext cx="10146186" cy="553097"/>
          </a:xfrm>
        </p:spPr>
        <p:txBody>
          <a:bodyPr>
            <a:normAutofit fontScale="90000"/>
          </a:bodyPr>
          <a:lstStyle/>
          <a:p>
            <a:pPr algn="ctr"/>
            <a:r>
              <a:rPr lang="en-US" b="1" dirty="0">
                <a:latin typeface="UTM Helve" panose="02040603050506020204" pitchFamily="18" charset="0"/>
              </a:rPr>
              <a:t>IV – Thực hành ứng dụng trên phần mềm photoshop tạo ra sản phẩm</a:t>
            </a:r>
            <a:endParaRPr lang="en-US" dirty="0">
              <a:solidFill>
                <a:srgbClr val="FFC000"/>
              </a:solidFill>
              <a:latin typeface="UTM Helve" panose="02040603050506020204" pitchFamily="18" charset="0"/>
            </a:endParaRPr>
          </a:p>
        </p:txBody>
      </p:sp>
      <p:sp>
        <p:nvSpPr>
          <p:cNvPr id="4" name="Rectangle 3"/>
          <p:cNvSpPr/>
          <p:nvPr/>
        </p:nvSpPr>
        <p:spPr>
          <a:xfrm>
            <a:off x="1022935" y="1292938"/>
            <a:ext cx="9923166" cy="1186607"/>
          </a:xfrm>
          <a:prstGeom prst="rect">
            <a:avLst/>
          </a:prstGeom>
        </p:spPr>
        <p:txBody>
          <a:bodyPr wrap="square">
            <a:spAutoFit/>
          </a:bodyPr>
          <a:lstStyle/>
          <a:p>
            <a:pPr>
              <a:lnSpc>
                <a:spcPct val="107000"/>
              </a:lnSpc>
              <a:spcAft>
                <a:spcPts val="800"/>
              </a:spcAft>
            </a:pPr>
            <a:r>
              <a:rPr lang="en-US" b="1" dirty="0">
                <a:latin typeface="UTM Helve" panose="02040603050506020204" pitchFamily="18" charset="0"/>
                <a:ea typeface="Calibri" panose="020F0502020204030204" pitchFamily="34" charset="0"/>
                <a:cs typeface="Times New Roman" panose="02020603050405020304" pitchFamily="18" charset="0"/>
              </a:rPr>
              <a:t>Bài tập 2: </a:t>
            </a:r>
            <a:r>
              <a:rPr lang="en-US" i="1" dirty="0">
                <a:latin typeface="UTM Helve" panose="02040603050506020204" pitchFamily="18" charset="0"/>
                <a:ea typeface="Calibri" panose="020F0502020204030204" pitchFamily="34" charset="0"/>
                <a:cs typeface="Times New Roman" panose="02020603050405020304" pitchFamily="18" charset="0"/>
              </a:rPr>
              <a:t>Tạo 1 thiết kế đơn giản nhanh từ thanh công </a:t>
            </a:r>
            <a:r>
              <a:rPr lang="en-US" i="1" dirty="0" smtClean="0">
                <a:latin typeface="UTM Helve" panose="02040603050506020204" pitchFamily="18" charset="0"/>
                <a:ea typeface="Calibri" panose="020F0502020204030204" pitchFamily="34" charset="0"/>
                <a:cs typeface="Times New Roman" panose="02020603050405020304" pitchFamily="18" charset="0"/>
              </a:rPr>
              <a:t>cụ </a:t>
            </a:r>
            <a:r>
              <a:rPr lang="en-US" i="1" dirty="0">
                <a:latin typeface="UTM Helve" panose="02040603050506020204" pitchFamily="18" charset="0"/>
                <a:ea typeface="Calibri" panose="020F0502020204030204" pitchFamily="34" charset="0"/>
                <a:cs typeface="Times New Roman" panose="02020603050405020304" pitchFamily="18" charset="0"/>
              </a:rPr>
              <a:t> photoshop</a:t>
            </a:r>
            <a:endParaRPr lang="en-US" sz="1200" dirty="0">
              <a:latin typeface="UTM Helve" panose="02040603050506020204" pitchFamily="18" charset="0"/>
              <a:ea typeface="Calibri" panose="020F0502020204030204" pitchFamily="34" charset="0"/>
              <a:cs typeface="Times New Roman" panose="02020603050405020304" pitchFamily="18" charset="0"/>
            </a:endParaRPr>
          </a:p>
          <a:p>
            <a:pPr lvl="0">
              <a:lnSpc>
                <a:spcPct val="107000"/>
              </a:lnSpc>
              <a:spcAft>
                <a:spcPts val="800"/>
              </a:spcAft>
            </a:pPr>
            <a:r>
              <a:rPr lang="en-US" b="1" dirty="0" smtClean="0">
                <a:latin typeface="UTM Helve" panose="02040603050506020204" pitchFamily="18" charset="0"/>
              </a:rPr>
              <a:t>Pen </a:t>
            </a:r>
            <a:r>
              <a:rPr lang="en-US" b="1" dirty="0">
                <a:latin typeface="UTM Helve" panose="02040603050506020204" pitchFamily="18" charset="0"/>
              </a:rPr>
              <a:t>Tool (P)</a:t>
            </a:r>
            <a:r>
              <a:rPr lang="en-US" dirty="0">
                <a:latin typeface="UTM Helve" panose="02040603050506020204" pitchFamily="18" charset="0"/>
              </a:rPr>
              <a:t>: Vẽ các đường kẻ bất kì, có thể tùy chỉnh, uốn cong</a:t>
            </a:r>
            <a:r>
              <a:rPr lang="en-US" dirty="0" smtClean="0">
                <a:latin typeface="UTM Helve" panose="02040603050506020204" pitchFamily="18" charset="0"/>
              </a:rPr>
              <a:t>,…</a:t>
            </a:r>
          </a:p>
          <a:p>
            <a:pPr>
              <a:lnSpc>
                <a:spcPct val="107000"/>
              </a:lnSpc>
              <a:spcAft>
                <a:spcPts val="800"/>
              </a:spcAft>
            </a:pPr>
            <a:r>
              <a:rPr lang="en-US" b="1" dirty="0">
                <a:latin typeface="UTM Helve" panose="02040603050506020204" pitchFamily="18" charset="0"/>
              </a:rPr>
              <a:t>Type/text Tool (T)</a:t>
            </a:r>
            <a:r>
              <a:rPr lang="en-US" dirty="0">
                <a:latin typeface="UTM Helve" panose="02040603050506020204" pitchFamily="18" charset="0"/>
              </a:rPr>
              <a:t>: Dùng để thêm ghi chữ lên nội dung làm việc</a:t>
            </a:r>
            <a:r>
              <a:rPr lang="en-US" dirty="0" smtClean="0">
                <a:latin typeface="UTM Helve" panose="02040603050506020204" pitchFamily="18" charset="0"/>
              </a:rPr>
              <a:t>.</a:t>
            </a:r>
            <a:endParaRPr lang="en-US" dirty="0">
              <a:latin typeface="UTM Helve" panose="020406030505060202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923380" y="2558916"/>
            <a:ext cx="2774950" cy="2774950"/>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4961925" y="2663056"/>
            <a:ext cx="5943600" cy="2566670"/>
          </a:xfrm>
          <a:prstGeom prst="rect">
            <a:avLst/>
          </a:prstGeom>
        </p:spPr>
      </p:pic>
    </p:spTree>
    <p:extLst>
      <p:ext uri="{BB962C8B-B14F-4D97-AF65-F5344CB8AC3E}">
        <p14:creationId xmlns:p14="http://schemas.microsoft.com/office/powerpoint/2010/main" val="32259513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2120" y="2271049"/>
            <a:ext cx="10281982"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800" b="1" dirty="0">
                <a:ln/>
                <a:solidFill>
                  <a:schemeClr val="accent3"/>
                </a:solidFill>
              </a:rPr>
              <a:t>CẢM ƠN CÁC BẠN ĐÃ QUAN </a:t>
            </a:r>
            <a:r>
              <a:rPr lang="vi-VN" sz="4800" b="1" dirty="0" smtClean="0">
                <a:ln/>
                <a:solidFill>
                  <a:schemeClr val="accent3"/>
                </a:solidFill>
              </a:rPr>
              <a:t>TÂM</a:t>
            </a:r>
            <a:endParaRPr lang="en-US" sz="4800" b="1" dirty="0" smtClean="0">
              <a:ln/>
              <a:solidFill>
                <a:schemeClr val="accent3"/>
              </a:solidFill>
              <a:latin typeface="UTM Helve" panose="02040603050506020204" pitchFamily="18" charset="0"/>
            </a:endParaRPr>
          </a:p>
          <a:p>
            <a:pPr algn="ctr"/>
            <a:r>
              <a:rPr lang="en-US" sz="4800" b="1" cap="none" spc="0" dirty="0" smtClean="0">
                <a:ln/>
                <a:solidFill>
                  <a:schemeClr val="accent3"/>
                </a:solidFill>
                <a:effectLst/>
                <a:latin typeface="UTM Helve" panose="02040603050506020204" pitchFamily="18" charset="0"/>
              </a:rPr>
              <a:t>THEO DÕI</a:t>
            </a:r>
            <a:endParaRPr lang="en-US" sz="4800" b="1" cap="none" spc="0" dirty="0">
              <a:ln/>
              <a:solidFill>
                <a:schemeClr val="accent3"/>
              </a:solidFill>
              <a:effectLst/>
              <a:latin typeface="UTM Helve" panose="02040603050506020204" pitchFamily="18" charset="0"/>
            </a:endParaRPr>
          </a:p>
        </p:txBody>
      </p:sp>
    </p:spTree>
    <p:extLst>
      <p:ext uri="{BB962C8B-B14F-4D97-AF65-F5344CB8AC3E}">
        <p14:creationId xmlns:p14="http://schemas.microsoft.com/office/powerpoint/2010/main" val="3219157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8252" y="764373"/>
            <a:ext cx="8737947" cy="1293028"/>
          </a:xfrm>
        </p:spPr>
        <p:txBody>
          <a:bodyPr>
            <a:normAutofit/>
          </a:bodyPr>
          <a:lstStyle/>
          <a:p>
            <a:r>
              <a:rPr lang="en-US" sz="2400" b="1" dirty="0">
                <a:latin typeface="UTM Helve" panose="02040603050506020204" pitchFamily="18" charset="0"/>
              </a:rPr>
              <a:t>I. Lợi ích khi sử dụng phần mềm thiết kế đồ họa</a:t>
            </a:r>
            <a:br>
              <a:rPr lang="en-US" sz="2400" b="1" dirty="0">
                <a:latin typeface="UTM Helve" panose="02040603050506020204" pitchFamily="18" charset="0"/>
              </a:rPr>
            </a:br>
            <a:endParaRPr lang="en-US" sz="2400" dirty="0">
              <a:latin typeface="UTM Helve" panose="02040603050506020204" pitchFamily="18" charset="0"/>
            </a:endParaRPr>
          </a:p>
        </p:txBody>
      </p:sp>
      <p:sp>
        <p:nvSpPr>
          <p:cNvPr id="3" name="Content Placeholder 2"/>
          <p:cNvSpPr>
            <a:spLocks noGrp="1"/>
          </p:cNvSpPr>
          <p:nvPr>
            <p:ph idx="1"/>
          </p:nvPr>
        </p:nvSpPr>
        <p:spPr>
          <a:xfrm>
            <a:off x="4032336" y="1732123"/>
            <a:ext cx="7473863" cy="4161284"/>
          </a:xfrm>
        </p:spPr>
        <p:txBody>
          <a:bodyPr>
            <a:normAutofit/>
          </a:bodyPr>
          <a:lstStyle/>
          <a:p>
            <a:pPr lvl="0" algn="just"/>
            <a:r>
              <a:rPr lang="en-US" dirty="0">
                <a:latin typeface="UTM Helve" panose="02040603050506020204" pitchFamily="18" charset="0"/>
              </a:rPr>
              <a:t>Giúp khai thác sự sáng tạo thông qua việc hỗ trợ người dùng tạo ra các mô hình, hình ảnh, hoạt ảnh, và các nội dung đa phương tiện, ... </a:t>
            </a:r>
          </a:p>
          <a:p>
            <a:pPr lvl="0" algn="just"/>
            <a:r>
              <a:rPr lang="en-US" dirty="0">
                <a:latin typeface="UTM Helve" panose="02040603050506020204" pitchFamily="18" charset="0"/>
              </a:rPr>
              <a:t>Tăng hiệu quả công việc nhờ phần mềm tích hợp các công cụ và tính năng mạnh mẽ giúp người dùng thực hiện các tác vụ thiết kế nhanh chóng và chính xác.</a:t>
            </a:r>
          </a:p>
          <a:p>
            <a:pPr lvl="0" algn="just"/>
            <a:r>
              <a:rPr lang="en-US" dirty="0">
                <a:latin typeface="UTM Helve" panose="02040603050506020204" pitchFamily="18" charset="0"/>
              </a:rPr>
              <a:t>Hỗ trợ người dùng sử dụng trong nhiều lĩnh vực như quảng cáo, truyền thông, thiết kế sản phẩm, kiến trúc, nghệ thuật, ... </a:t>
            </a:r>
          </a:p>
          <a:p>
            <a:pPr lvl="0" algn="just"/>
            <a:r>
              <a:rPr lang="en-US" dirty="0">
                <a:latin typeface="UTM Helve" panose="02040603050506020204" pitchFamily="18" charset="0"/>
              </a:rPr>
              <a:t>Hỗ trợ nhập và xuất dữ liệu từ các ứng dụng khác nhau, làm việc với định </a:t>
            </a:r>
            <a:r>
              <a:rPr lang="en-US" dirty="0" smtClean="0">
                <a:latin typeface="UTM Helve" panose="02040603050506020204" pitchFamily="18" charset="0"/>
              </a:rPr>
              <a:t>dạng </a:t>
            </a:r>
            <a:r>
              <a:rPr lang="en-US" dirty="0">
                <a:latin typeface="UTM Helve" panose="02040603050506020204" pitchFamily="18" charset="0"/>
              </a:rPr>
              <a:t>file phổ biến và chia sẻ với đồng nghiệp tiện lợi</a:t>
            </a:r>
            <a:r>
              <a:rPr lang="en-US" dirty="0" smtClean="0">
                <a:latin typeface="UTM Helve" panose="02040603050506020204" pitchFamily="18" charset="0"/>
              </a:rPr>
              <a:t>.</a:t>
            </a:r>
            <a:endParaRPr lang="en-US" dirty="0">
              <a:latin typeface="UTM Helve" panose="0204060305050602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49" y="1837378"/>
            <a:ext cx="3346537" cy="2509903"/>
          </a:xfrm>
          <a:prstGeom prst="rect">
            <a:avLst/>
          </a:prstGeom>
        </p:spPr>
      </p:pic>
    </p:spTree>
    <p:extLst>
      <p:ext uri="{BB962C8B-B14F-4D97-AF65-F5344CB8AC3E}">
        <p14:creationId xmlns:p14="http://schemas.microsoft.com/office/powerpoint/2010/main" val="1761616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0" y="764373"/>
            <a:ext cx="9474200" cy="528718"/>
          </a:xfrm>
        </p:spPr>
        <p:txBody>
          <a:bodyPr>
            <a:noAutofit/>
          </a:bodyPr>
          <a:lstStyle/>
          <a:p>
            <a:pPr algn="l"/>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latin typeface="UTM Helve" panose="02040603050506020204" pitchFamily="18" charset="0"/>
            </a:endParaRPr>
          </a:p>
        </p:txBody>
      </p:sp>
      <p:sp>
        <p:nvSpPr>
          <p:cNvPr id="3" name="Content Placeholder 2"/>
          <p:cNvSpPr>
            <a:spLocks noGrp="1"/>
          </p:cNvSpPr>
          <p:nvPr>
            <p:ph idx="1"/>
          </p:nvPr>
        </p:nvSpPr>
        <p:spPr>
          <a:xfrm>
            <a:off x="4371584" y="2194560"/>
            <a:ext cx="7134616" cy="3016267"/>
          </a:xfrm>
        </p:spPr>
        <p:txBody>
          <a:bodyPr>
            <a:normAutofit lnSpcReduction="10000"/>
          </a:bodyPr>
          <a:lstStyle/>
          <a:p>
            <a:pPr algn="just"/>
            <a:r>
              <a:rPr lang="en-US" sz="3200" dirty="0">
                <a:solidFill>
                  <a:srgbClr val="FFC000"/>
                </a:solidFill>
                <a:latin typeface="UTM Helve" panose="02040603050506020204" pitchFamily="18" charset="0"/>
              </a:rPr>
              <a:t> Thiết kế đồ hoạ là gì ?</a:t>
            </a:r>
            <a:r>
              <a:rPr lang="en-US" dirty="0">
                <a:latin typeface="UTM Helve" panose="02040603050506020204" pitchFamily="18" charset="0"/>
              </a:rPr>
              <a:t> </a:t>
            </a:r>
            <a:endParaRPr lang="en-US" b="1" dirty="0">
              <a:latin typeface="UTM Helve" panose="02040603050506020204" pitchFamily="18" charset="0"/>
            </a:endParaRPr>
          </a:p>
          <a:p>
            <a:pPr marL="0" indent="0" algn="just">
              <a:buNone/>
            </a:pPr>
            <a:r>
              <a:rPr lang="en-US" b="1" dirty="0">
                <a:latin typeface="UTM Helve" panose="02040603050506020204" pitchFamily="18" charset="0"/>
              </a:rPr>
              <a:t>Thiết kế đồ hoạ là </a:t>
            </a:r>
            <a:r>
              <a:rPr lang="en-US" dirty="0">
                <a:latin typeface="UTM Helve" panose="02040603050506020204" pitchFamily="18" charset="0"/>
              </a:rPr>
              <a:t>ngành học kết hợp giữa ý tưởng sáng tạo và khả năng cảm nhận thẩm mỹ, thông qua các công cụ đồ họa để truyền tải thông điệp bằng những hình ảnh đẹp, ấn tượng, có cảm xúc. Có thể nói, thiết kế đồ hoạ là bộ môn/ngành kết hợp giữa nghệ thuật và thông tin. Ngoài ra, ngành thiết kế đồ hoạ là ngành nghệ thuật ứng dụng, truyền tải qua các ấn phẩm trực tuyến hoặc offline.</a:t>
            </a:r>
          </a:p>
          <a:p>
            <a:pPr marL="0" indent="0" algn="just">
              <a:buNone/>
            </a:pPr>
            <a:endParaRPr lang="en-US" dirty="0">
              <a:latin typeface="UTM Helve" panose="0204060305050602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913" y="2544035"/>
            <a:ext cx="4119671" cy="2317315"/>
          </a:xfrm>
          <a:prstGeom prst="rect">
            <a:avLst/>
          </a:prstGeom>
        </p:spPr>
      </p:pic>
    </p:spTree>
    <p:extLst>
      <p:ext uri="{BB962C8B-B14F-4D97-AF65-F5344CB8AC3E}">
        <p14:creationId xmlns:p14="http://schemas.microsoft.com/office/powerpoint/2010/main" val="2253270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9952" y="441100"/>
            <a:ext cx="9562230" cy="1293028"/>
          </a:xfrm>
        </p:spPr>
        <p:txBody>
          <a:bodyPr>
            <a:normAutofit/>
          </a:bodyPr>
          <a:lstStyle/>
          <a:p>
            <a:pPr algn="ctr">
              <a:lnSpc>
                <a:spcPct val="100000"/>
              </a:lnSpc>
            </a:pPr>
            <a:r>
              <a:rPr lang="vi-VN" sz="2400" b="1" dirty="0">
                <a:latin typeface="UTM Helve" panose="02040603050506020204" pitchFamily="18" charset="0"/>
              </a:rPr>
              <a:t>II. Những kiến thức thiết kế đồ họa cơ bản </a:t>
            </a:r>
            <a:r>
              <a:rPr lang="en-US" sz="2400" b="1" dirty="0" smtClean="0">
                <a:latin typeface="UTM Helve" panose="02040603050506020204" pitchFamily="18" charset="0"/>
              </a:rPr>
              <a:t>Cần </a:t>
            </a:r>
            <a:r>
              <a:rPr lang="vi-VN" sz="2400" b="1" dirty="0" smtClean="0">
                <a:latin typeface="UTM Helve" panose="02040603050506020204" pitchFamily="18" charset="0"/>
              </a:rPr>
              <a:t>biết </a:t>
            </a:r>
            <a:endParaRPr lang="en-US" sz="2400" b="1" dirty="0">
              <a:latin typeface="UTM Helve" panose="02040603050506020204" pitchFamily="18" charset="0"/>
            </a:endParaRPr>
          </a:p>
        </p:txBody>
      </p:sp>
      <p:sp>
        <p:nvSpPr>
          <p:cNvPr id="3" name="Content Placeholder 2"/>
          <p:cNvSpPr>
            <a:spLocks noGrp="1"/>
          </p:cNvSpPr>
          <p:nvPr>
            <p:ph idx="1"/>
          </p:nvPr>
        </p:nvSpPr>
        <p:spPr>
          <a:xfrm>
            <a:off x="761431" y="1584960"/>
            <a:ext cx="10717060" cy="4024125"/>
          </a:xfrm>
        </p:spPr>
        <p:txBody>
          <a:bodyPr>
            <a:normAutofit fontScale="92500" lnSpcReduction="10000"/>
          </a:bodyPr>
          <a:lstStyle/>
          <a:p>
            <a:r>
              <a:rPr lang="en-US" dirty="0">
                <a:latin typeface="UTM Helve" panose="02040603050506020204" pitchFamily="18" charset="0"/>
              </a:rPr>
              <a:t>8 dạng thiết kế đồ hoạ</a:t>
            </a:r>
            <a:endParaRPr lang="en-US" b="1" dirty="0">
              <a:latin typeface="UTM Helve" panose="02040603050506020204" pitchFamily="18" charset="0"/>
            </a:endParaRPr>
          </a:p>
          <a:p>
            <a:pPr marL="0" indent="0">
              <a:buNone/>
            </a:pPr>
            <a:r>
              <a:rPr lang="en-US" dirty="0" smtClean="0">
                <a:latin typeface="UTM Helve" panose="02040603050506020204" pitchFamily="18" charset="0"/>
              </a:rPr>
              <a:t>Ngành </a:t>
            </a:r>
            <a:r>
              <a:rPr lang="en-US" dirty="0">
                <a:latin typeface="UTM Helve" panose="02040603050506020204" pitchFamily="18" charset="0"/>
              </a:rPr>
              <a:t>thiết kế đồ hoạ nói chung khá rộng, nhưng bạn sẽ có cái nhìn rõ hơn với 8 loại thiết kế đồ hoạ sau đây:</a:t>
            </a:r>
          </a:p>
          <a:p>
            <a:pPr marL="0" lvl="0" indent="0">
              <a:buNone/>
            </a:pPr>
            <a:r>
              <a:rPr lang="en-US" dirty="0" smtClean="0">
                <a:latin typeface="UTM Helve" panose="02040603050506020204" pitchFamily="18" charset="0"/>
              </a:rPr>
              <a:t>- Thiết </a:t>
            </a:r>
            <a:r>
              <a:rPr lang="en-US" dirty="0">
                <a:latin typeface="UTM Helve" panose="02040603050506020204" pitchFamily="18" charset="0"/>
              </a:rPr>
              <a:t>kế nhận diện thương </a:t>
            </a:r>
            <a:r>
              <a:rPr lang="en-US" dirty="0" smtClean="0">
                <a:latin typeface="UTM Helve" panose="02040603050506020204" pitchFamily="18" charset="0"/>
              </a:rPr>
              <a:t>hiệu (logo)</a:t>
            </a:r>
          </a:p>
          <a:p>
            <a:pPr marL="0" lvl="0" indent="0">
              <a:buNone/>
            </a:pPr>
            <a:r>
              <a:rPr lang="en-US" dirty="0" smtClean="0">
                <a:latin typeface="UTM Helve" panose="02040603050506020204" pitchFamily="18" charset="0"/>
              </a:rPr>
              <a:t>- Thiết kế marketing quảng cáo (ngoài trời)</a:t>
            </a:r>
          </a:p>
          <a:p>
            <a:pPr marL="0" lvl="0" indent="0">
              <a:buNone/>
            </a:pPr>
            <a:r>
              <a:rPr lang="en-US" dirty="0" smtClean="0">
                <a:latin typeface="UTM Helve" panose="02040603050506020204" pitchFamily="18" charset="0"/>
              </a:rPr>
              <a:t>- Giao </a:t>
            </a:r>
            <a:r>
              <a:rPr lang="en-US" dirty="0">
                <a:latin typeface="UTM Helve" panose="02040603050506020204" pitchFamily="18" charset="0"/>
              </a:rPr>
              <a:t>diện người </a:t>
            </a:r>
            <a:r>
              <a:rPr lang="en-US" dirty="0" smtClean="0">
                <a:latin typeface="UTM Helve" panose="02040603050506020204" pitchFamily="18" charset="0"/>
              </a:rPr>
              <a:t>dùng (website,)</a:t>
            </a:r>
            <a:endParaRPr lang="en-US" dirty="0">
              <a:latin typeface="UTM Helve" panose="02040603050506020204" pitchFamily="18" charset="0"/>
            </a:endParaRPr>
          </a:p>
          <a:p>
            <a:pPr marL="0" lvl="0" indent="0">
              <a:buNone/>
            </a:pPr>
            <a:r>
              <a:rPr lang="en-US" dirty="0" smtClean="0">
                <a:latin typeface="UTM Helve" panose="02040603050506020204" pitchFamily="18" charset="0"/>
              </a:rPr>
              <a:t>- Thiết </a:t>
            </a:r>
            <a:r>
              <a:rPr lang="en-US" dirty="0">
                <a:latin typeface="UTM Helve" panose="02040603050506020204" pitchFamily="18" charset="0"/>
              </a:rPr>
              <a:t>kế xuất </a:t>
            </a:r>
            <a:r>
              <a:rPr lang="en-US" dirty="0" smtClean="0">
                <a:latin typeface="UTM Helve" panose="02040603050506020204" pitchFamily="18" charset="0"/>
              </a:rPr>
              <a:t>bản(sách, báo…)</a:t>
            </a:r>
            <a:endParaRPr lang="en-US" dirty="0">
              <a:latin typeface="UTM Helve" panose="02040603050506020204" pitchFamily="18" charset="0"/>
            </a:endParaRPr>
          </a:p>
          <a:p>
            <a:pPr marL="0" lvl="0" indent="0">
              <a:buNone/>
            </a:pPr>
            <a:r>
              <a:rPr lang="en-US" dirty="0" smtClean="0">
                <a:latin typeface="UTM Helve" panose="02040603050506020204" pitchFamily="18" charset="0"/>
              </a:rPr>
              <a:t>- Thiết </a:t>
            </a:r>
            <a:r>
              <a:rPr lang="en-US" dirty="0">
                <a:latin typeface="UTM Helve" panose="02040603050506020204" pitchFamily="18" charset="0"/>
              </a:rPr>
              <a:t>kế bao </a:t>
            </a:r>
            <a:r>
              <a:rPr lang="en-US" dirty="0" smtClean="0">
                <a:latin typeface="UTM Helve" panose="02040603050506020204" pitchFamily="18" charset="0"/>
              </a:rPr>
              <a:t>bì (sản phẩm bao bì túi)</a:t>
            </a:r>
            <a:endParaRPr lang="en-US" dirty="0">
              <a:latin typeface="UTM Helve" panose="02040603050506020204" pitchFamily="18" charset="0"/>
            </a:endParaRPr>
          </a:p>
          <a:p>
            <a:pPr marL="0" lvl="0" indent="0">
              <a:buNone/>
            </a:pPr>
            <a:r>
              <a:rPr lang="en-US" dirty="0" smtClean="0">
                <a:latin typeface="UTM Helve" panose="02040603050506020204" pitchFamily="18" charset="0"/>
              </a:rPr>
              <a:t>- Thiết </a:t>
            </a:r>
            <a:r>
              <a:rPr lang="en-US" dirty="0">
                <a:latin typeface="UTM Helve" panose="02040603050506020204" pitchFamily="18" charset="0"/>
              </a:rPr>
              <a:t>kế ngoại cảnh</a:t>
            </a:r>
          </a:p>
          <a:p>
            <a:pPr lvl="0">
              <a:buFontTx/>
              <a:buChar char="-"/>
            </a:pPr>
            <a:r>
              <a:rPr lang="en-US" dirty="0" smtClean="0">
                <a:latin typeface="UTM Helve" panose="02040603050506020204" pitchFamily="18" charset="0"/>
              </a:rPr>
              <a:t>Đồ </a:t>
            </a:r>
            <a:r>
              <a:rPr lang="en-US" dirty="0">
                <a:latin typeface="UTM Helve" panose="02040603050506020204" pitchFamily="18" charset="0"/>
              </a:rPr>
              <a:t>hoạ mô </a:t>
            </a:r>
            <a:r>
              <a:rPr lang="en-US" dirty="0" smtClean="0">
                <a:latin typeface="UTM Helve" panose="02040603050506020204" pitchFamily="18" charset="0"/>
              </a:rPr>
              <a:t>phỏng</a:t>
            </a:r>
          </a:p>
          <a:p>
            <a:pPr>
              <a:buFontTx/>
              <a:buChar char="-"/>
            </a:pPr>
            <a:r>
              <a:rPr lang="en-US" dirty="0" smtClean="0">
                <a:latin typeface="UTM Helve" panose="02040603050506020204" pitchFamily="18" charset="0"/>
              </a:rPr>
              <a:t>Đồ </a:t>
            </a:r>
            <a:r>
              <a:rPr lang="en-US" dirty="0">
                <a:latin typeface="UTM Helve" panose="02040603050506020204" pitchFamily="18" charset="0"/>
              </a:rPr>
              <a:t>hoạ chuyển </a:t>
            </a:r>
            <a:r>
              <a:rPr lang="en-US" dirty="0" smtClean="0">
                <a:latin typeface="UTM Helve" panose="02040603050506020204" pitchFamily="18" charset="0"/>
              </a:rPr>
              <a:t>động</a:t>
            </a:r>
            <a:endParaRPr lang="en-US" dirty="0">
              <a:latin typeface="UTM Helve" panose="02040603050506020204" pitchFamily="18" charset="0"/>
            </a:endParaRPr>
          </a:p>
        </p:txBody>
      </p:sp>
    </p:spTree>
    <p:extLst>
      <p:ext uri="{BB962C8B-B14F-4D97-AF65-F5344CB8AC3E}">
        <p14:creationId xmlns:p14="http://schemas.microsoft.com/office/powerpoint/2010/main" val="4287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2519" y="873606"/>
            <a:ext cx="10679481" cy="493376"/>
          </a:xfrm>
        </p:spPr>
        <p:txBody>
          <a:bodyPr>
            <a:normAutofit/>
          </a:bodyPr>
          <a:lstStyle/>
          <a:p>
            <a:pPr algn="l"/>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5" name="Text Placeholder 4"/>
          <p:cNvSpPr>
            <a:spLocks noGrp="1"/>
          </p:cNvSpPr>
          <p:nvPr>
            <p:ph type="body" idx="1"/>
          </p:nvPr>
        </p:nvSpPr>
        <p:spPr>
          <a:xfrm>
            <a:off x="1011941" y="2036589"/>
            <a:ext cx="4449407" cy="512648"/>
          </a:xfrm>
        </p:spPr>
        <p:txBody>
          <a:bodyPr>
            <a:normAutofit/>
          </a:bodyPr>
          <a:lstStyle/>
          <a:p>
            <a:pPr algn="l">
              <a:lnSpc>
                <a:spcPct val="100000"/>
              </a:lnSpc>
            </a:pPr>
            <a:r>
              <a:rPr lang="en-US" sz="2000" dirty="0" smtClean="0">
                <a:latin typeface="UTM Helve" panose="02040603050506020204" pitchFamily="18" charset="0"/>
              </a:rPr>
              <a:t>- Thiết </a:t>
            </a:r>
            <a:r>
              <a:rPr lang="en-US" sz="2000" dirty="0">
                <a:latin typeface="UTM Helve" panose="02040603050506020204" pitchFamily="18" charset="0"/>
              </a:rPr>
              <a:t>kế nhận diện thương hiệu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653" y="2724485"/>
            <a:ext cx="2518064" cy="2014451"/>
          </a:xfrm>
          <a:prstGeom prst="rect">
            <a:avLst/>
          </a:prstGeom>
        </p:spPr>
      </p:pic>
      <p:sp>
        <p:nvSpPr>
          <p:cNvPr id="3" name="Rectangle 2"/>
          <p:cNvSpPr/>
          <p:nvPr/>
        </p:nvSpPr>
        <p:spPr>
          <a:xfrm>
            <a:off x="6073806" y="2036589"/>
            <a:ext cx="5280933" cy="400110"/>
          </a:xfrm>
          <a:prstGeom prst="rect">
            <a:avLst/>
          </a:prstGeom>
        </p:spPr>
        <p:txBody>
          <a:bodyPr wrap="none">
            <a:spAutoFit/>
          </a:bodyPr>
          <a:lstStyle/>
          <a:p>
            <a:pPr lvl="0"/>
            <a:r>
              <a:rPr lang="en-US" sz="2000" dirty="0">
                <a:latin typeface="UTM Helve" panose="02040603050506020204" pitchFamily="18" charset="0"/>
              </a:rPr>
              <a:t>- Thiết kế marketing quảng cáo (ngoài trời)</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4272" y="2710250"/>
            <a:ext cx="2782187" cy="182928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601" y="2710250"/>
            <a:ext cx="2648244" cy="1761082"/>
          </a:xfrm>
          <a:prstGeom prst="rect">
            <a:avLst/>
          </a:prstGeom>
        </p:spPr>
      </p:pic>
    </p:spTree>
    <p:extLst>
      <p:ext uri="{BB962C8B-B14F-4D97-AF65-F5344CB8AC3E}">
        <p14:creationId xmlns:p14="http://schemas.microsoft.com/office/powerpoint/2010/main" val="1082235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055" y="764373"/>
            <a:ext cx="10019145" cy="1293028"/>
          </a:xfrm>
        </p:spPr>
        <p:txBody>
          <a:bodyPr>
            <a:normAutofit/>
          </a:bodyPr>
          <a:lstStyle/>
          <a:p>
            <a:pPr algn="l"/>
            <a:r>
              <a:rPr lang="vi-VN" sz="2400" b="1" dirty="0">
                <a:latin typeface="UTM Helve" panose="02040603050506020204" pitchFamily="18" charset="0"/>
              </a:rPr>
              <a:t>II. Những kiến thức thiết kế đồ họa cơ bản </a:t>
            </a:r>
            <a:r>
              <a:rPr lang="en-US" sz="2400" b="1" dirty="0">
                <a:latin typeface="UTM Helve" panose="02040603050506020204" pitchFamily="18" charset="0"/>
              </a:rPr>
              <a:t>Cần </a:t>
            </a:r>
            <a:r>
              <a:rPr lang="vi-VN" sz="2400" b="1" dirty="0">
                <a:latin typeface="UTM Helve" panose="02040603050506020204" pitchFamily="18" charset="0"/>
              </a:rPr>
              <a:t>biết </a:t>
            </a:r>
            <a:endParaRPr lang="en-US" sz="2400" dirty="0"/>
          </a:p>
        </p:txBody>
      </p:sp>
      <p:sp>
        <p:nvSpPr>
          <p:cNvPr id="3" name="Content Placeholder 2"/>
          <p:cNvSpPr>
            <a:spLocks noGrp="1"/>
          </p:cNvSpPr>
          <p:nvPr>
            <p:ph idx="1"/>
          </p:nvPr>
        </p:nvSpPr>
        <p:spPr>
          <a:xfrm>
            <a:off x="901817" y="2216373"/>
            <a:ext cx="4548930" cy="467375"/>
          </a:xfrm>
        </p:spPr>
        <p:txBody>
          <a:bodyPr>
            <a:normAutofit/>
          </a:bodyPr>
          <a:lstStyle/>
          <a:p>
            <a:pPr marL="0" indent="0">
              <a:buNone/>
            </a:pPr>
            <a:r>
              <a:rPr lang="en-US" sz="1800" dirty="0" smtClean="0"/>
              <a:t>- </a:t>
            </a:r>
            <a:r>
              <a:rPr lang="vi-VN" sz="1800" dirty="0" smtClean="0"/>
              <a:t>Thiết </a:t>
            </a:r>
            <a:r>
              <a:rPr lang="vi-VN" sz="1800" dirty="0"/>
              <a:t>kế </a:t>
            </a:r>
            <a:r>
              <a:rPr lang="vi-VN" sz="2000" dirty="0"/>
              <a:t>cho</a:t>
            </a:r>
            <a:r>
              <a:rPr lang="vi-VN" sz="1800" dirty="0"/>
              <a:t> giao diện người dùng</a:t>
            </a:r>
            <a:endParaRPr lang="en-US" sz="1800" dirty="0"/>
          </a:p>
        </p:txBody>
      </p:sp>
      <p:sp>
        <p:nvSpPr>
          <p:cNvPr id="6" name="Rectangle 5"/>
          <p:cNvSpPr/>
          <p:nvPr/>
        </p:nvSpPr>
        <p:spPr>
          <a:xfrm>
            <a:off x="6639241" y="2292604"/>
            <a:ext cx="2106667" cy="369332"/>
          </a:xfrm>
          <a:prstGeom prst="rect">
            <a:avLst/>
          </a:prstGeom>
        </p:spPr>
        <p:txBody>
          <a:bodyPr wrap="none">
            <a:spAutoFit/>
          </a:bodyPr>
          <a:lstStyle/>
          <a:p>
            <a:r>
              <a:rPr lang="en-US" dirty="0" smtClean="0"/>
              <a:t>- </a:t>
            </a:r>
            <a:r>
              <a:rPr lang="vi-VN" dirty="0" smtClean="0"/>
              <a:t>Thiết </a:t>
            </a:r>
            <a:r>
              <a:rPr lang="vi-VN" dirty="0"/>
              <a:t>kế xuất bản</a:t>
            </a:r>
            <a:endParaRPr lang="en-US" dirty="0">
              <a:latin typeface="UTM Helve" panose="020406030505060202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17" y="2897139"/>
            <a:ext cx="3631733" cy="217904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597" y="2897140"/>
            <a:ext cx="3270604" cy="2179040"/>
          </a:xfrm>
          <a:prstGeom prst="rect">
            <a:avLst/>
          </a:prstGeom>
        </p:spPr>
      </p:pic>
    </p:spTree>
    <p:extLst>
      <p:ext uri="{BB962C8B-B14F-4D97-AF65-F5344CB8AC3E}">
        <p14:creationId xmlns:p14="http://schemas.microsoft.com/office/powerpoint/2010/main" val="627705180"/>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Vapor Trail</Template>
  <TotalTime>267</TotalTime>
  <Words>2525</Words>
  <Application>Microsoft Office PowerPoint</Application>
  <PresentationFormat>Widescreen</PresentationFormat>
  <Paragraphs>247</Paragraphs>
  <Slides>43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Century Gothic</vt:lpstr>
      <vt:lpstr>Times New Roman</vt:lpstr>
      <vt:lpstr>UTM Helve</vt:lpstr>
      <vt:lpstr>Vapor Trail</vt:lpstr>
      <vt:lpstr>PowerPoint Presentation</vt:lpstr>
      <vt:lpstr>PowerPoint Presentation</vt:lpstr>
      <vt:lpstr>Phần mềm thiết kế đồ họa trên máy tính </vt:lpstr>
      <vt:lpstr>Phần mềm EDIT video</vt:lpstr>
      <vt:lpstr>I. Lợi ích khi sử dụng phần mềm thiết kế đồ họa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Cần biết </vt:lpstr>
      <vt:lpstr>II. Những kiến thức thiết kế đồ họa cơ bản bắt buộc phải biết</vt:lpstr>
      <vt:lpstr>II. Những kiến thức thiết kế đồ họa cơ bản Cần biết </vt:lpstr>
      <vt:lpstr>III – Học adobe Photoshop cơ bản</vt:lpstr>
      <vt:lpstr>III – Học adobe Photoshop cơ bản</vt:lpstr>
      <vt:lpstr>III – Học adobe Photoshop cơ bản</vt:lpstr>
      <vt:lpstr>III – Học adobe Photoshop cơ bản</vt:lpstr>
      <vt:lpstr>III – Học adobe Photoshop cơ bản</vt:lpstr>
      <vt:lpstr>III – Học adobe Photoshop cơ bản</vt:lpstr>
      <vt:lpstr>III – Học adobe Photoshop cơ bản</vt:lpstr>
      <vt:lpstr>III – Học adobe Photoshop cơ bản</vt:lpstr>
      <vt:lpstr>III – Học adobe Photoshop cơ bản</vt:lpstr>
      <vt:lpstr>III – Học adobe Photoshop cơ bản</vt:lpstr>
      <vt:lpstr>IV – Thực hành ứng dụng trên phần mềm photoshop tạo ra sản phẩm </vt:lpstr>
      <vt:lpstr>IV – Thực hành ứng dụng trên phần mềm photoshop tạo ra sản phẩm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CƠ BẢN VỀ ĐỒ HỌA THIẾT KẾ, HÌNH ẢNH VÀ VIDEO ỨNG DỤNG TRONG CÔNG TÁC TUYÊN TRUYỀN, TRUYỀN THÔNG TẠI CÁC ĐƠN VỊ</dc:title>
  <dc:creator>Admin</dc:creator>
  <cp:lastModifiedBy>Dung Phim</cp:lastModifiedBy>
  <cp:revision>31</cp:revision>
  <dcterms:created xsi:type="dcterms:W3CDTF">2024-07-22T16:01:25Z</dcterms:created>
  <dcterms:modified xsi:type="dcterms:W3CDTF">2024-07-23T06:40:04Z</dcterms:modified>
</cp:coreProperties>
</file>