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sldIdLst>
    <p:sldId id="459" r:id="rId2"/>
    <p:sldId id="472" r:id="rId3"/>
    <p:sldId id="448" r:id="rId4"/>
    <p:sldId id="450" r:id="rId5"/>
    <p:sldId id="452" r:id="rId6"/>
    <p:sldId id="435" r:id="rId7"/>
    <p:sldId id="460" r:id="rId8"/>
    <p:sldId id="451" r:id="rId9"/>
    <p:sldId id="457" r:id="rId10"/>
    <p:sldId id="444" r:id="rId11"/>
    <p:sldId id="436" r:id="rId12"/>
    <p:sldId id="465" r:id="rId13"/>
    <p:sldId id="458" r:id="rId14"/>
    <p:sldId id="461" r:id="rId15"/>
    <p:sldId id="464" r:id="rId16"/>
    <p:sldId id="462" r:id="rId17"/>
    <p:sldId id="463" r:id="rId18"/>
    <p:sldId id="468" r:id="rId19"/>
    <p:sldId id="467" r:id="rId20"/>
    <p:sldId id="466" r:id="rId21"/>
    <p:sldId id="471" r:id="rId22"/>
    <p:sldId id="470" r:id="rId23"/>
    <p:sldId id="469" r:id="rId24"/>
    <p:sldId id="4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CA39-EDA0-4E19-B843-1F0C0977F19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5901-8F64-42C6-9604-2195CB67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0286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4891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55440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90792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9302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85D5C-FF63-4489-B79B-8E636E8A1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2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C85E-33E5-4EE0-80DB-76E83F4A84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1A64-3188-4922-BB68-C48D07480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-32965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785" y="-42333"/>
            <a:ext cx="8809567" cy="19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0" y="5924551"/>
            <a:ext cx="1322917" cy="132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76200" y="4500034"/>
            <a:ext cx="1278467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84667" y="4536018"/>
            <a:ext cx="127846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8393" y="2376072"/>
            <a:ext cx="11141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CÔ VÀ CÁC EM </a:t>
            </a:r>
          </a:p>
          <a:p>
            <a:pPr algn="ctr"/>
            <a:r>
              <a:rPr lang="vi-VN" sz="4400" b="1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NAY!</a:t>
            </a:r>
            <a:endParaRPr lang="vi-VN" sz="4400" b="1" dirty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6198" y="4811871"/>
            <a:ext cx="788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dạy: </a:t>
            </a:r>
            <a:r>
              <a:rPr lang="vi-VN" sz="36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Thu Hằng</a:t>
            </a:r>
          </a:p>
          <a:p>
            <a:pPr algn="just"/>
            <a:r>
              <a:rPr lang="vi-VN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thực hiện:              </a:t>
            </a:r>
            <a:r>
              <a:rPr lang="vi-VN" sz="36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7/4</a:t>
            </a:r>
            <a:endParaRPr lang="vi-VN" sz="3600" b="1" dirty="0">
              <a:solidFill>
                <a:srgbClr val="00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03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ình Nền Powerpoint Cu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2119" y="2017708"/>
            <a:ext cx="96277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Tiết: 25</a:t>
            </a:r>
          </a:p>
          <a:p>
            <a:pPr algn="ctr"/>
            <a:r>
              <a:rPr lang="vi-VN" sz="4400" b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NÓI VÀ NGHE </a:t>
            </a:r>
          </a:p>
          <a:p>
            <a:pPr algn="ctr"/>
            <a:endParaRPr lang="vi-VN" sz="4400" b="1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TRUYỆN NGỤ NGÔN</a:t>
            </a:r>
            <a:endParaRPr lang="vi-VN" sz="4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E:\SOẠN GIÁO ÁN CHÂN TRỜI SÁNG TẠO\BÀI 10 MẸ THIÊN NHIÊN\Word và PP bài 10\BÀI 10 - BÌNH\tải xuống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6827" y="5877647"/>
            <a:ext cx="1165173" cy="988531"/>
          </a:xfrm>
          <a:prstGeom prst="rect">
            <a:avLst/>
          </a:prstGeom>
          <a:noFill/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354245" y="22225"/>
            <a:ext cx="7483510" cy="6858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NGỮ VĂN 7 – CHÂN TRỜI SÁNG TẠO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1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lock Arc 13"/>
          <p:cNvSpPr/>
          <p:nvPr/>
        </p:nvSpPr>
        <p:spPr>
          <a:xfrm>
            <a:off x="-2856164" y="-126428"/>
            <a:ext cx="6872457" cy="6872457"/>
          </a:xfrm>
          <a:prstGeom prst="blockArc">
            <a:avLst>
              <a:gd name="adj1" fmla="val 18900000"/>
              <a:gd name="adj2" fmla="val 2700000"/>
              <a:gd name="adj3" fmla="val 314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oup 30"/>
          <p:cNvGrpSpPr/>
          <p:nvPr/>
        </p:nvGrpSpPr>
        <p:grpSpPr>
          <a:xfrm>
            <a:off x="2891911" y="884948"/>
            <a:ext cx="8961340" cy="2142000"/>
            <a:chOff x="2891911" y="884948"/>
            <a:chExt cx="8961340" cy="2142000"/>
          </a:xfrm>
        </p:grpSpPr>
        <p:sp>
          <p:nvSpPr>
            <p:cNvPr id="15" name="Freeform 14"/>
            <p:cNvSpPr/>
            <p:nvPr/>
          </p:nvSpPr>
          <p:spPr>
            <a:xfrm>
              <a:off x="3908516" y="884948"/>
              <a:ext cx="7944735" cy="2142000"/>
            </a:xfrm>
            <a:custGeom>
              <a:avLst/>
              <a:gdLst>
                <a:gd name="connsiteX0" fmla="*/ 0 w 7658499"/>
                <a:gd name="connsiteY0" fmla="*/ 0 h 2034199"/>
                <a:gd name="connsiteX1" fmla="*/ 7658499 w 7658499"/>
                <a:gd name="connsiteY1" fmla="*/ 0 h 2034199"/>
                <a:gd name="connsiteX2" fmla="*/ 7658499 w 7658499"/>
                <a:gd name="connsiteY2" fmla="*/ 2034199 h 2034199"/>
                <a:gd name="connsiteX3" fmla="*/ 0 w 7658499"/>
                <a:gd name="connsiteY3" fmla="*/ 2034199 h 2034199"/>
                <a:gd name="connsiteX4" fmla="*/ 0 w 7658499"/>
                <a:gd name="connsiteY4" fmla="*/ 0 h 203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499" h="2034199">
                  <a:moveTo>
                    <a:pt x="0" y="0"/>
                  </a:moveTo>
                  <a:lnTo>
                    <a:pt x="7658499" y="0"/>
                  </a:lnTo>
                  <a:lnTo>
                    <a:pt x="7658499" y="2034199"/>
                  </a:lnTo>
                  <a:lnTo>
                    <a:pt x="0" y="203419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7693" tIns="91440" rIns="91440" bIns="91440" numCol="1" spcCol="1270" anchor="ctr" anchorCtr="0">
              <a:noAutofit/>
            </a:bodyPr>
            <a:lstStyle/>
            <a:p>
              <a:pPr lvl="0" algn="just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600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Biết kể một truyện ngụ ngôn</a:t>
              </a:r>
              <a:endParaRPr lang="en-US" sz="3600" b="1" kern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91911" y="1046548"/>
              <a:ext cx="1823138" cy="182313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vi-VN" sz="7200" b="1" dirty="0" smtClean="0">
                  <a:solidFill>
                    <a:srgbClr val="FFC000"/>
                  </a:solidFill>
                  <a:latin typeface="+mj-lt"/>
                </a:rPr>
                <a:t>1</a:t>
              </a:r>
              <a:endParaRPr lang="vi-VN" sz="72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894" y="3491745"/>
            <a:ext cx="8934357" cy="2143033"/>
            <a:chOff x="2918894" y="3491745"/>
            <a:chExt cx="8934357" cy="2143033"/>
          </a:xfrm>
        </p:grpSpPr>
        <p:sp>
          <p:nvSpPr>
            <p:cNvPr id="17" name="Freeform 16"/>
            <p:cNvSpPr/>
            <p:nvPr/>
          </p:nvSpPr>
          <p:spPr>
            <a:xfrm>
              <a:off x="3908516" y="3491745"/>
              <a:ext cx="7944735" cy="2143033"/>
            </a:xfrm>
            <a:custGeom>
              <a:avLst/>
              <a:gdLst>
                <a:gd name="connsiteX0" fmla="*/ 0 w 8552399"/>
                <a:gd name="connsiteY0" fmla="*/ 0 h 2420836"/>
                <a:gd name="connsiteX1" fmla="*/ 8552399 w 8552399"/>
                <a:gd name="connsiteY1" fmla="*/ 0 h 2420836"/>
                <a:gd name="connsiteX2" fmla="*/ 8552399 w 8552399"/>
                <a:gd name="connsiteY2" fmla="*/ 2420836 h 2420836"/>
                <a:gd name="connsiteX3" fmla="*/ 0 w 8552399"/>
                <a:gd name="connsiteY3" fmla="*/ 2420836 h 2420836"/>
                <a:gd name="connsiteX4" fmla="*/ 0 w 8552399"/>
                <a:gd name="connsiteY4" fmla="*/ 0 h 242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2399" h="2420836">
                  <a:moveTo>
                    <a:pt x="0" y="0"/>
                  </a:moveTo>
                  <a:lnTo>
                    <a:pt x="8552399" y="0"/>
                  </a:lnTo>
                  <a:lnTo>
                    <a:pt x="8552399" y="2420836"/>
                  </a:lnTo>
                  <a:lnTo>
                    <a:pt x="0" y="242083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7693" tIns="91440" rIns="91440" bIns="91440" numCol="1" spcCol="1270" anchor="ctr" anchorCtr="0">
              <a:noAutofit/>
            </a:bodyPr>
            <a:lstStyle/>
            <a:p>
              <a:pPr algn="just" defTabSz="1600200">
                <a:spcBef>
                  <a:spcPct val="0"/>
                </a:spcBef>
              </a:pPr>
              <a:r>
                <a:rPr lang="vi-VN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Biết sử dụng và thưởng thức những cách nói thú vị, dí dỏm, hài hước trong khi nói và </a:t>
              </a:r>
              <a:r>
                <a:rPr lang="vi-VN" sz="3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endPara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918894" y="3653862"/>
              <a:ext cx="1823138" cy="182313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vi-VN" sz="7200" b="1" dirty="0" smtClean="0">
                  <a:solidFill>
                    <a:srgbClr val="FFC000"/>
                  </a:solidFill>
                  <a:latin typeface="+mj-lt"/>
                </a:rPr>
                <a:t>2</a:t>
              </a:r>
              <a:endParaRPr lang="vi-VN" sz="72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57614" y="2685180"/>
            <a:ext cx="2549700" cy="124924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7" idx="7"/>
            <a:endCxn id="16" idx="2"/>
          </p:cNvCxnSpPr>
          <p:nvPr/>
        </p:nvCxnSpPr>
        <p:spPr>
          <a:xfrm flipV="1">
            <a:off x="2333919" y="1958117"/>
            <a:ext cx="557992" cy="9100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5"/>
            <a:endCxn id="18" idx="2"/>
          </p:cNvCxnSpPr>
          <p:nvPr/>
        </p:nvCxnSpPr>
        <p:spPr>
          <a:xfrm>
            <a:off x="2333919" y="3751473"/>
            <a:ext cx="584975" cy="813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75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2" y="197752"/>
            <a:ext cx="10839759" cy="653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457" y="618332"/>
            <a:ext cx="5646821" cy="56937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70" y="2446127"/>
            <a:ext cx="4631168" cy="44117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2324100" y="2826675"/>
            <a:ext cx="4626485" cy="1277027"/>
            <a:chOff x="212761" y="3644535"/>
            <a:chExt cx="4571226" cy="800098"/>
          </a:xfrm>
        </p:grpSpPr>
        <p:sp>
          <p:nvSpPr>
            <p:cNvPr id="10" name="Octagon 9"/>
            <p:cNvSpPr/>
            <p:nvPr/>
          </p:nvSpPr>
          <p:spPr>
            <a:xfrm>
              <a:off x="513491" y="3644535"/>
              <a:ext cx="4270496" cy="800098"/>
            </a:xfrm>
            <a:prstGeom prst="octagon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sz="3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 BƯỚC </a:t>
              </a:r>
            </a:p>
            <a:p>
              <a:pPr lvl="0" algn="ctr"/>
              <a:r>
                <a:rPr lang="vi-VN" sz="3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  <a:endPara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12761" y="3876008"/>
              <a:ext cx="840737" cy="337153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097280" y="0"/>
            <a:ext cx="10470301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 LẠI MỘT TRUYỆN NGỤ NGÔN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2192000" cy="61722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 LẠI MỘT TRUYỆN NGỤ NGÔN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2200" y="1063129"/>
            <a:ext cx="10566400" cy="1499912"/>
            <a:chOff x="1256208" y="1054997"/>
            <a:chExt cx="10175965" cy="1499912"/>
          </a:xfrm>
        </p:grpSpPr>
        <p:pic>
          <p:nvPicPr>
            <p:cNvPr id="9" name="图片 71687" descr="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6208" y="1054997"/>
              <a:ext cx="10175965" cy="14999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1611082" y="1112781"/>
              <a:ext cx="9466219" cy="1146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Bước 1: Xác định đề tài, người nghe, mục đích, không gian và thời gian nói</a:t>
              </a:r>
              <a:endParaRPr lang="vi-VN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Octagon 12"/>
          <p:cNvSpPr/>
          <p:nvPr/>
        </p:nvSpPr>
        <p:spPr>
          <a:xfrm>
            <a:off x="746759" y="2406058"/>
            <a:ext cx="8587741" cy="626751"/>
          </a:xfrm>
          <a:prstGeom prst="octagon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Đề tài: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truyện ngụ ngôn yêu thích nhất để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endParaRPr lang="vi-V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ctagon 13"/>
          <p:cNvSpPr/>
          <p:nvPr/>
        </p:nvSpPr>
        <p:spPr>
          <a:xfrm>
            <a:off x="746759" y="4620018"/>
            <a:ext cx="2042886" cy="754659"/>
          </a:xfrm>
          <a:prstGeom prst="octagon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Xác định</a:t>
            </a:r>
            <a:endParaRPr lang="vi-VN" sz="20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58045" y="4888757"/>
            <a:ext cx="6913154" cy="581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ở đâu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58048" y="5562704"/>
            <a:ext cx="6913150" cy="6127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gian: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trong bao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58045" y="4140740"/>
            <a:ext cx="6913153" cy="5973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đích: 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để làm gì?</a:t>
            </a:r>
            <a:endParaRPr lang="vi-VN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endCxn id="33" idx="2"/>
          </p:cNvCxnSpPr>
          <p:nvPr/>
        </p:nvCxnSpPr>
        <p:spPr>
          <a:xfrm flipV="1">
            <a:off x="2789639" y="3704508"/>
            <a:ext cx="1168405" cy="12998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2"/>
          </p:cNvCxnSpPr>
          <p:nvPr/>
        </p:nvCxnSpPr>
        <p:spPr>
          <a:xfrm>
            <a:off x="2789641" y="4989908"/>
            <a:ext cx="1168404" cy="189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2"/>
          </p:cNvCxnSpPr>
          <p:nvPr/>
        </p:nvCxnSpPr>
        <p:spPr>
          <a:xfrm>
            <a:off x="2789641" y="5004314"/>
            <a:ext cx="1168407" cy="864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958044" y="3429923"/>
            <a:ext cx="6913153" cy="5491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nghe: 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ai?</a:t>
            </a:r>
            <a:endParaRPr lang="vi-VN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endCxn id="17" idx="2"/>
          </p:cNvCxnSpPr>
          <p:nvPr/>
        </p:nvCxnSpPr>
        <p:spPr>
          <a:xfrm flipV="1">
            <a:off x="2789645" y="4439407"/>
            <a:ext cx="1168400" cy="5579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4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2192000" cy="61722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 LẠI MỘT TRUYỆN NGỤ NGÔN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85631" y="1166777"/>
            <a:ext cx="5251600" cy="910768"/>
            <a:chOff x="1423520" y="1252709"/>
            <a:chExt cx="5251600" cy="945946"/>
          </a:xfrm>
        </p:grpSpPr>
        <p:pic>
          <p:nvPicPr>
            <p:cNvPr id="10" name="图片 71688" descr="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520" y="1257716"/>
              <a:ext cx="5251600" cy="9409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597311" y="1252709"/>
              <a:ext cx="4904018" cy="619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 smtClean="0">
                  <a:solidFill>
                    <a:srgbClr val="00B050"/>
                  </a:solidFill>
                  <a:latin typeface="+mj-lt"/>
                </a:rPr>
                <a:t>2</a:t>
              </a:r>
              <a:r>
                <a:rPr lang="vi-VN" sz="3200" b="1" dirty="0">
                  <a:solidFill>
                    <a:srgbClr val="00B050"/>
                  </a:solidFill>
                  <a:latin typeface="+mj-lt"/>
                </a:rPr>
                <a:t>. Bước 2: Tìm ý, lập dàn </a:t>
              </a:r>
              <a:r>
                <a:rPr lang="vi-VN" sz="3200" b="1" dirty="0" smtClean="0">
                  <a:solidFill>
                    <a:srgbClr val="00B050"/>
                  </a:solidFill>
                  <a:latin typeface="+mj-lt"/>
                </a:rPr>
                <a:t>ý</a:t>
              </a:r>
              <a:endParaRPr lang="vi-VN" sz="3200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12" name="Flowchart: Terminator 11"/>
          <p:cNvSpPr/>
          <p:nvPr/>
        </p:nvSpPr>
        <p:spPr>
          <a:xfrm>
            <a:off x="872839" y="2138626"/>
            <a:ext cx="1711236" cy="6858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vi-VN" sz="2800" b="1" dirty="0">
                <a:solidFill>
                  <a:srgbClr val="7030A0"/>
                </a:solidFill>
                <a:latin typeface="+mj-lt"/>
              </a:rPr>
              <a:t>a</a:t>
            </a:r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. Tìm ý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19715" y="3951168"/>
            <a:ext cx="8197203" cy="460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 hài 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hước, 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 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phán.</a:t>
            </a:r>
            <a:endParaRPr lang="vi-VN" sz="2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2809" y="3445781"/>
            <a:ext cx="1335627" cy="1662377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 </a:t>
            </a:r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19715" y="2854884"/>
            <a:ext cx="8197203" cy="460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vật, sự kiện chính, diễn biến của sự kiện.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19715" y="3415475"/>
            <a:ext cx="8197203" cy="45977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học 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 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19717" y="5901791"/>
            <a:ext cx="8197203" cy="51637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 dụng yếu tố hài hước để mang lại sự thú vị cho người nghe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19716" y="4473049"/>
            <a:ext cx="8197203" cy="460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tự kể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119718" y="5011490"/>
            <a:ext cx="8197202" cy="81266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tranh ảnh minh họa, chú ý biểu đạt giọng điệu, cảm xúc 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nhiên, sinh động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>
            <a:stCxn id="22" idx="6"/>
            <a:endCxn id="23" idx="1"/>
          </p:cNvCxnSpPr>
          <p:nvPr/>
        </p:nvCxnSpPr>
        <p:spPr>
          <a:xfrm flipV="1">
            <a:off x="2048436" y="3085284"/>
            <a:ext cx="1071279" cy="1191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6"/>
            <a:endCxn id="24" idx="1"/>
          </p:cNvCxnSpPr>
          <p:nvPr/>
        </p:nvCxnSpPr>
        <p:spPr>
          <a:xfrm flipV="1">
            <a:off x="2048436" y="3645363"/>
            <a:ext cx="1071279" cy="63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6"/>
            <a:endCxn id="13" idx="1"/>
          </p:cNvCxnSpPr>
          <p:nvPr/>
        </p:nvCxnSpPr>
        <p:spPr>
          <a:xfrm flipV="1">
            <a:off x="2048436" y="4181568"/>
            <a:ext cx="1071279" cy="95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6"/>
            <a:endCxn id="27" idx="1"/>
          </p:cNvCxnSpPr>
          <p:nvPr/>
        </p:nvCxnSpPr>
        <p:spPr>
          <a:xfrm>
            <a:off x="2048436" y="4276970"/>
            <a:ext cx="1071280" cy="426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6"/>
            <a:endCxn id="28" idx="1"/>
          </p:cNvCxnSpPr>
          <p:nvPr/>
        </p:nvCxnSpPr>
        <p:spPr>
          <a:xfrm>
            <a:off x="2048436" y="4276970"/>
            <a:ext cx="1071282" cy="114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2" idx="6"/>
            <a:endCxn id="26" idx="1"/>
          </p:cNvCxnSpPr>
          <p:nvPr/>
        </p:nvCxnSpPr>
        <p:spPr>
          <a:xfrm>
            <a:off x="2048436" y="4276970"/>
            <a:ext cx="1071281" cy="1883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52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2937"/>
            <a:ext cx="12192000" cy="61722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 LẠI MỘT TRUYỆN NGỤ NGÔN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580369" y="1251646"/>
            <a:ext cx="2508071" cy="55834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b. Lập dàn ý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87211" y="3101091"/>
            <a:ext cx="6708326" cy="4865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theo diễn biến câu chuyện</a:t>
            </a:r>
            <a:r>
              <a:rPr lang="vi-VN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72124" y="2102592"/>
            <a:ext cx="7196210" cy="8122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just"/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 câu chuyện, nhân vật,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để người nghe có thể dự đoán về bài học sau khi kể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87211" y="3688927"/>
            <a:ext cx="6708326" cy="4575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just"/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giọng điệu phù hợp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87211" y="4291817"/>
            <a:ext cx="6708327" cy="4350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just"/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 tính hài hước ở những thời điểm cần thiết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3007" y="2272246"/>
            <a:ext cx="2766662" cy="57489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Mở </a:t>
            </a:r>
            <a:r>
              <a:rPr lang="vi-V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endParaRPr lang="vi-VN" sz="26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3007" y="3725660"/>
            <a:ext cx="2766662" cy="94900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Phần 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endParaRPr lang="vi-VN" sz="26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3008" y="5803952"/>
            <a:ext cx="2766661" cy="57489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Kết 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endParaRPr lang="vi-VN" sz="26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67658" y="5865787"/>
            <a:ext cx="6623005" cy="5479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xét, đánh giá chung về câu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chuyện.</a:t>
            </a:r>
            <a:endParaRPr lang="vi-VN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87211" y="4854372"/>
            <a:ext cx="6708326" cy="7712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just"/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 một số từ ngữ, câu văn miêu tả dáng vẻ, điệu bộ nhân vật.</a:t>
            </a:r>
            <a:endParaRPr lang="vi-VN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endCxn id="9" idx="1"/>
          </p:cNvCxnSpPr>
          <p:nvPr/>
        </p:nvCxnSpPr>
        <p:spPr>
          <a:xfrm flipV="1">
            <a:off x="3689669" y="3344370"/>
            <a:ext cx="797542" cy="728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 flipV="1">
            <a:off x="3689669" y="3917723"/>
            <a:ext cx="797542" cy="178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1"/>
          </p:cNvCxnSpPr>
          <p:nvPr/>
        </p:nvCxnSpPr>
        <p:spPr>
          <a:xfrm>
            <a:off x="3689669" y="4097480"/>
            <a:ext cx="797542" cy="411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89669" y="4097480"/>
            <a:ext cx="797542" cy="1238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09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2192000" cy="61722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8814351" y="3690921"/>
            <a:ext cx="2617106" cy="1800200"/>
          </a:xfrm>
          <a:prstGeom prst="wedgeRoundRectCallout">
            <a:avLst>
              <a:gd name="adj1" fmla="val -81315"/>
              <a:gd name="adj2" fmla="val -11532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 đối thời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 LẠI MỘT TRUYỆN NGỤ NGÔN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40649" y="1721731"/>
            <a:ext cx="4110701" cy="940939"/>
            <a:chOff x="1702270" y="1224810"/>
            <a:chExt cx="4110701" cy="940939"/>
          </a:xfrm>
        </p:grpSpPr>
        <p:pic>
          <p:nvPicPr>
            <p:cNvPr id="10" name="图片 71689" descr="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2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02270" y="1224810"/>
              <a:ext cx="4110701" cy="9409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30814" y="1349188"/>
              <a:ext cx="3801618" cy="593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Bước 3: Trình bày</a:t>
              </a:r>
              <a:endParaRPr lang="vi-VN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684795" y="3690921"/>
            <a:ext cx="2617106" cy="1800200"/>
          </a:xfrm>
          <a:prstGeom prst="wedgeRoundRectCallout">
            <a:avLst>
              <a:gd name="adj1" fmla="val 84896"/>
              <a:gd name="adj2" fmla="val -11605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</a:t>
            </a:r>
            <a:r>
              <a:rPr lang="vi-V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kết thúc hấp </a:t>
            </a:r>
            <a:r>
              <a:rPr lang="vi-V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endParaRPr lang="vi-VN" sz="2400" b="1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103934" y="3690921"/>
            <a:ext cx="2605737" cy="1800200"/>
          </a:xfrm>
          <a:prstGeom prst="wedgeRoundRectCallout">
            <a:avLst>
              <a:gd name="adj1" fmla="val -46260"/>
              <a:gd name="adj2" fmla="val -11024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to, rõ, hào hứng, tự nhiên</a:t>
            </a:r>
            <a:r>
              <a:rPr lang="vi-VN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95211" y="3698601"/>
            <a:ext cx="2617106" cy="1792520"/>
          </a:xfrm>
          <a:prstGeom prst="wedgeRoundRectCallout">
            <a:avLst>
              <a:gd name="adj1" fmla="val 49957"/>
              <a:gd name="adj2" fmla="val -11024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từ ngữ phù hợp với văn </a:t>
            </a:r>
            <a:r>
              <a:rPr lang="vi-VN" sz="32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vi-VN" sz="24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60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2192000" cy="61722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 LẠI MỘT TRUYỆN NGỤ NGÔN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92445" y="1218010"/>
            <a:ext cx="5455663" cy="940939"/>
            <a:chOff x="2426510" y="1615492"/>
            <a:chExt cx="4000416" cy="940939"/>
          </a:xfrm>
        </p:grpSpPr>
        <p:pic>
          <p:nvPicPr>
            <p:cNvPr id="10" name="图片 71689" descr="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6510" y="1615492"/>
              <a:ext cx="4000416" cy="9409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9896" y="1723994"/>
              <a:ext cx="3840746" cy="6192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Bước 4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Trao 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đổi, 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đánh giá</a:t>
              </a:r>
              <a:endPara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Hình tự do: Hình 59"/>
          <p:cNvSpPr/>
          <p:nvPr/>
        </p:nvSpPr>
        <p:spPr>
          <a:xfrm flipH="1">
            <a:off x="2774418" y="3489029"/>
            <a:ext cx="125537" cy="339462"/>
          </a:xfrm>
          <a:custGeom>
            <a:avLst/>
            <a:gdLst>
              <a:gd name="connsiteX0" fmla="*/ 0 w 233858"/>
              <a:gd name="connsiteY0" fmla="*/ 0 h 284480"/>
              <a:gd name="connsiteX1" fmla="*/ 233680 w 233858"/>
              <a:gd name="connsiteY1" fmla="*/ 142240 h 284480"/>
              <a:gd name="connsiteX2" fmla="*/ 30480 w 233858"/>
              <a:gd name="connsiteY2" fmla="*/ 284480 h 28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858" h="284480">
                <a:moveTo>
                  <a:pt x="0" y="0"/>
                </a:moveTo>
                <a:cubicBezTo>
                  <a:pt x="114300" y="47413"/>
                  <a:pt x="228600" y="94827"/>
                  <a:pt x="233680" y="142240"/>
                </a:cubicBezTo>
                <a:cubicBezTo>
                  <a:pt x="238760" y="189653"/>
                  <a:pt x="134620" y="237066"/>
                  <a:pt x="30480" y="28448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ình tự do: Hình 9"/>
          <p:cNvSpPr/>
          <p:nvPr/>
        </p:nvSpPr>
        <p:spPr>
          <a:xfrm>
            <a:off x="844875" y="3613666"/>
            <a:ext cx="4106779" cy="2695682"/>
          </a:xfrm>
          <a:custGeom>
            <a:avLst/>
            <a:gdLst>
              <a:gd name="connsiteX0" fmla="*/ 1140542 w 2281084"/>
              <a:gd name="connsiteY0" fmla="*/ 218767 h 2342536"/>
              <a:gd name="connsiteX1" fmla="*/ 983225 w 2281084"/>
              <a:gd name="connsiteY1" fmla="*/ 376084 h 2342536"/>
              <a:gd name="connsiteX2" fmla="*/ 1140542 w 2281084"/>
              <a:gd name="connsiteY2" fmla="*/ 533401 h 2342536"/>
              <a:gd name="connsiteX3" fmla="*/ 1297859 w 2281084"/>
              <a:gd name="connsiteY3" fmla="*/ 376084 h 2342536"/>
              <a:gd name="connsiteX4" fmla="*/ 1140542 w 2281084"/>
              <a:gd name="connsiteY4" fmla="*/ 218767 h 2342536"/>
              <a:gd name="connsiteX5" fmla="*/ 1140542 w 2281084"/>
              <a:gd name="connsiteY5" fmla="*/ 0 h 2342536"/>
              <a:gd name="connsiteX6" fmla="*/ 2281084 w 2281084"/>
              <a:gd name="connsiteY6" fmla="*/ 1171268 h 2342536"/>
              <a:gd name="connsiteX7" fmla="*/ 1140542 w 2281084"/>
              <a:gd name="connsiteY7" fmla="*/ 2342536 h 2342536"/>
              <a:gd name="connsiteX8" fmla="*/ 0 w 2281084"/>
              <a:gd name="connsiteY8" fmla="*/ 1171268 h 2342536"/>
              <a:gd name="connsiteX9" fmla="*/ 1140542 w 2281084"/>
              <a:gd name="connsiteY9" fmla="*/ 0 h 23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1084" h="2342536">
                <a:moveTo>
                  <a:pt x="1140542" y="218767"/>
                </a:moveTo>
                <a:cubicBezTo>
                  <a:pt x="1053658" y="218767"/>
                  <a:pt x="983225" y="289200"/>
                  <a:pt x="983225" y="376084"/>
                </a:cubicBezTo>
                <a:cubicBezTo>
                  <a:pt x="983225" y="462968"/>
                  <a:pt x="1053658" y="533401"/>
                  <a:pt x="1140542" y="533401"/>
                </a:cubicBezTo>
                <a:cubicBezTo>
                  <a:pt x="1227426" y="533401"/>
                  <a:pt x="1297859" y="462968"/>
                  <a:pt x="1297859" y="376084"/>
                </a:cubicBezTo>
                <a:cubicBezTo>
                  <a:pt x="1297859" y="289200"/>
                  <a:pt x="1227426" y="218767"/>
                  <a:pt x="1140542" y="218767"/>
                </a:cubicBezTo>
                <a:close/>
                <a:moveTo>
                  <a:pt x="1140542" y="0"/>
                </a:moveTo>
                <a:cubicBezTo>
                  <a:pt x="1770446" y="0"/>
                  <a:pt x="2281084" y="524395"/>
                  <a:pt x="2281084" y="1171268"/>
                </a:cubicBezTo>
                <a:cubicBezTo>
                  <a:pt x="2281084" y="1818141"/>
                  <a:pt x="1770446" y="2342536"/>
                  <a:pt x="1140542" y="2342536"/>
                </a:cubicBezTo>
                <a:cubicBezTo>
                  <a:pt x="510638" y="2342536"/>
                  <a:pt x="0" y="1818141"/>
                  <a:pt x="0" y="1171268"/>
                </a:cubicBezTo>
                <a:cubicBezTo>
                  <a:pt x="0" y="524395"/>
                  <a:pt x="510638" y="0"/>
                  <a:pt x="114054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CC00">
                  <a:lumMod val="100000"/>
                  <a:alpha val="70000"/>
                </a:srgbClr>
              </a:gs>
              <a:gs pos="100000">
                <a:srgbClr val="FF9900"/>
              </a:gs>
            </a:gsLst>
            <a:lin ang="2700000" scaled="1"/>
            <a:tileRect/>
          </a:gradFill>
          <a:ln>
            <a:gradFill>
              <a:gsLst>
                <a:gs pos="0">
                  <a:srgbClr val="FF9900"/>
                </a:gs>
                <a:gs pos="100000">
                  <a:schemeClr val="bg1">
                    <a:alpha val="0"/>
                  </a:schemeClr>
                </a:gs>
              </a:gsLst>
              <a:lin ang="18600000" scaled="0"/>
            </a:gradFill>
          </a:ln>
          <a:effectLst>
            <a:reflection blurRad="6350" stA="50000" endA="300" endPos="4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8" name="Nhóm 25"/>
          <p:cNvGrpSpPr/>
          <p:nvPr/>
        </p:nvGrpSpPr>
        <p:grpSpPr>
          <a:xfrm>
            <a:off x="2450833" y="1377079"/>
            <a:ext cx="919590" cy="661434"/>
            <a:chOff x="4477774" y="522160"/>
            <a:chExt cx="432620" cy="432620"/>
          </a:xfrm>
        </p:grpSpPr>
        <p:sp>
          <p:nvSpPr>
            <p:cNvPr id="43" name="Hình Bầu dục 17"/>
            <p:cNvSpPr/>
            <p:nvPr/>
          </p:nvSpPr>
          <p:spPr>
            <a:xfrm>
              <a:off x="4477774" y="522160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Hình Bầu dục 18"/>
            <p:cNvSpPr/>
            <p:nvPr/>
          </p:nvSpPr>
          <p:spPr>
            <a:xfrm>
              <a:off x="4556123" y="587583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39" name="Đường nối Thẳng 60"/>
          <p:cNvCxnSpPr/>
          <p:nvPr/>
        </p:nvCxnSpPr>
        <p:spPr>
          <a:xfrm flipH="1">
            <a:off x="2896259" y="1910177"/>
            <a:ext cx="0" cy="57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Hình tự do: Hình 61"/>
          <p:cNvSpPr/>
          <p:nvPr/>
        </p:nvSpPr>
        <p:spPr>
          <a:xfrm>
            <a:off x="2857334" y="3496454"/>
            <a:ext cx="157602" cy="339462"/>
          </a:xfrm>
          <a:custGeom>
            <a:avLst/>
            <a:gdLst>
              <a:gd name="connsiteX0" fmla="*/ 0 w 233858"/>
              <a:gd name="connsiteY0" fmla="*/ 0 h 284480"/>
              <a:gd name="connsiteX1" fmla="*/ 233680 w 233858"/>
              <a:gd name="connsiteY1" fmla="*/ 142240 h 284480"/>
              <a:gd name="connsiteX2" fmla="*/ 30480 w 233858"/>
              <a:gd name="connsiteY2" fmla="*/ 284480 h 28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858" h="284480">
                <a:moveTo>
                  <a:pt x="0" y="0"/>
                </a:moveTo>
                <a:cubicBezTo>
                  <a:pt x="114300" y="47413"/>
                  <a:pt x="228600" y="94827"/>
                  <a:pt x="233680" y="142240"/>
                </a:cubicBezTo>
                <a:cubicBezTo>
                  <a:pt x="238760" y="189653"/>
                  <a:pt x="134620" y="237066"/>
                  <a:pt x="30480" y="28448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Đường nối Thẳng 62"/>
          <p:cNvCxnSpPr/>
          <p:nvPr/>
        </p:nvCxnSpPr>
        <p:spPr>
          <a:xfrm flipV="1">
            <a:off x="2784856" y="3461152"/>
            <a:ext cx="250223" cy="64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nối Thẳng 63"/>
          <p:cNvCxnSpPr/>
          <p:nvPr/>
        </p:nvCxnSpPr>
        <p:spPr>
          <a:xfrm flipV="1">
            <a:off x="2784857" y="3512126"/>
            <a:ext cx="250223" cy="64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ình tự do: Hình 65"/>
          <p:cNvSpPr/>
          <p:nvPr/>
        </p:nvSpPr>
        <p:spPr>
          <a:xfrm flipH="1">
            <a:off x="8956705" y="3562886"/>
            <a:ext cx="144745" cy="344125"/>
          </a:xfrm>
          <a:custGeom>
            <a:avLst/>
            <a:gdLst>
              <a:gd name="connsiteX0" fmla="*/ 0 w 233858"/>
              <a:gd name="connsiteY0" fmla="*/ 0 h 284480"/>
              <a:gd name="connsiteX1" fmla="*/ 233680 w 233858"/>
              <a:gd name="connsiteY1" fmla="*/ 142240 h 284480"/>
              <a:gd name="connsiteX2" fmla="*/ 30480 w 233858"/>
              <a:gd name="connsiteY2" fmla="*/ 284480 h 28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858" h="284480">
                <a:moveTo>
                  <a:pt x="0" y="0"/>
                </a:moveTo>
                <a:cubicBezTo>
                  <a:pt x="114300" y="47413"/>
                  <a:pt x="228600" y="94827"/>
                  <a:pt x="233680" y="142240"/>
                </a:cubicBezTo>
                <a:cubicBezTo>
                  <a:pt x="238760" y="189653"/>
                  <a:pt x="134620" y="237066"/>
                  <a:pt x="30480" y="28448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ình tự do: Hình 11"/>
          <p:cNvSpPr/>
          <p:nvPr/>
        </p:nvSpPr>
        <p:spPr>
          <a:xfrm>
            <a:off x="7070599" y="3613666"/>
            <a:ext cx="4037122" cy="2695682"/>
          </a:xfrm>
          <a:custGeom>
            <a:avLst/>
            <a:gdLst>
              <a:gd name="connsiteX0" fmla="*/ 1140542 w 2281084"/>
              <a:gd name="connsiteY0" fmla="*/ 218767 h 2342536"/>
              <a:gd name="connsiteX1" fmla="*/ 983225 w 2281084"/>
              <a:gd name="connsiteY1" fmla="*/ 376084 h 2342536"/>
              <a:gd name="connsiteX2" fmla="*/ 1140542 w 2281084"/>
              <a:gd name="connsiteY2" fmla="*/ 533401 h 2342536"/>
              <a:gd name="connsiteX3" fmla="*/ 1297859 w 2281084"/>
              <a:gd name="connsiteY3" fmla="*/ 376084 h 2342536"/>
              <a:gd name="connsiteX4" fmla="*/ 1140542 w 2281084"/>
              <a:gd name="connsiteY4" fmla="*/ 218767 h 2342536"/>
              <a:gd name="connsiteX5" fmla="*/ 1140542 w 2281084"/>
              <a:gd name="connsiteY5" fmla="*/ 0 h 2342536"/>
              <a:gd name="connsiteX6" fmla="*/ 2281084 w 2281084"/>
              <a:gd name="connsiteY6" fmla="*/ 1171268 h 2342536"/>
              <a:gd name="connsiteX7" fmla="*/ 1140542 w 2281084"/>
              <a:gd name="connsiteY7" fmla="*/ 2342536 h 2342536"/>
              <a:gd name="connsiteX8" fmla="*/ 0 w 2281084"/>
              <a:gd name="connsiteY8" fmla="*/ 1171268 h 2342536"/>
              <a:gd name="connsiteX9" fmla="*/ 1140542 w 2281084"/>
              <a:gd name="connsiteY9" fmla="*/ 0 h 23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1084" h="2342536">
                <a:moveTo>
                  <a:pt x="1140542" y="218767"/>
                </a:moveTo>
                <a:cubicBezTo>
                  <a:pt x="1053658" y="218767"/>
                  <a:pt x="983225" y="289200"/>
                  <a:pt x="983225" y="376084"/>
                </a:cubicBezTo>
                <a:cubicBezTo>
                  <a:pt x="983225" y="462968"/>
                  <a:pt x="1053658" y="533401"/>
                  <a:pt x="1140542" y="533401"/>
                </a:cubicBezTo>
                <a:cubicBezTo>
                  <a:pt x="1227426" y="533401"/>
                  <a:pt x="1297859" y="462968"/>
                  <a:pt x="1297859" y="376084"/>
                </a:cubicBezTo>
                <a:cubicBezTo>
                  <a:pt x="1297859" y="289200"/>
                  <a:pt x="1227426" y="218767"/>
                  <a:pt x="1140542" y="218767"/>
                </a:cubicBezTo>
                <a:close/>
                <a:moveTo>
                  <a:pt x="1140542" y="0"/>
                </a:moveTo>
                <a:cubicBezTo>
                  <a:pt x="1770446" y="0"/>
                  <a:pt x="2281084" y="524395"/>
                  <a:pt x="2281084" y="1171268"/>
                </a:cubicBezTo>
                <a:cubicBezTo>
                  <a:pt x="2281084" y="1818141"/>
                  <a:pt x="1770446" y="2342536"/>
                  <a:pt x="1140542" y="2342536"/>
                </a:cubicBezTo>
                <a:cubicBezTo>
                  <a:pt x="510638" y="2342536"/>
                  <a:pt x="0" y="1818141"/>
                  <a:pt x="0" y="1171268"/>
                </a:cubicBezTo>
                <a:cubicBezTo>
                  <a:pt x="0" y="524395"/>
                  <a:pt x="510638" y="0"/>
                  <a:pt x="114054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FF">
                  <a:alpha val="69804"/>
                </a:srgbClr>
              </a:gs>
              <a:gs pos="100000">
                <a:srgbClr val="660066"/>
              </a:gs>
            </a:gsLst>
            <a:lin ang="2700000" scaled="1"/>
            <a:tileRect/>
          </a:gradFill>
          <a:ln>
            <a:gradFill>
              <a:gsLst>
                <a:gs pos="0">
                  <a:srgbClr val="660066"/>
                </a:gs>
                <a:gs pos="100000">
                  <a:schemeClr val="bg1">
                    <a:alpha val="0"/>
                  </a:schemeClr>
                </a:gs>
              </a:gsLst>
              <a:lin ang="18600000" scaled="0"/>
            </a:gradFill>
          </a:ln>
          <a:effectLst>
            <a:reflection blurRad="6350" stA="50000" endA="300" endPos="4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1" name="Đường nối Thẳng 66"/>
          <p:cNvCxnSpPr/>
          <p:nvPr/>
        </p:nvCxnSpPr>
        <p:spPr>
          <a:xfrm>
            <a:off x="9066061" y="1687559"/>
            <a:ext cx="0" cy="79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269182" y="4530766"/>
            <a:ext cx="36868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 </a:t>
            </a:r>
            <a:r>
              <a:rPr lang="vi-V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xét, đặt câu hỏi về những điều chưa rõ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Hình tự do: Hình 67"/>
          <p:cNvSpPr/>
          <p:nvPr/>
        </p:nvSpPr>
        <p:spPr>
          <a:xfrm>
            <a:off x="9066061" y="3562886"/>
            <a:ext cx="181716" cy="344125"/>
          </a:xfrm>
          <a:custGeom>
            <a:avLst/>
            <a:gdLst>
              <a:gd name="connsiteX0" fmla="*/ 0 w 233858"/>
              <a:gd name="connsiteY0" fmla="*/ 0 h 284480"/>
              <a:gd name="connsiteX1" fmla="*/ 233680 w 233858"/>
              <a:gd name="connsiteY1" fmla="*/ 142240 h 284480"/>
              <a:gd name="connsiteX2" fmla="*/ 30480 w 233858"/>
              <a:gd name="connsiteY2" fmla="*/ 284480 h 28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858" h="284480">
                <a:moveTo>
                  <a:pt x="0" y="0"/>
                </a:moveTo>
                <a:cubicBezTo>
                  <a:pt x="114300" y="47413"/>
                  <a:pt x="228600" y="94827"/>
                  <a:pt x="233680" y="142240"/>
                </a:cubicBezTo>
                <a:cubicBezTo>
                  <a:pt x="238760" y="189653"/>
                  <a:pt x="134620" y="237066"/>
                  <a:pt x="30480" y="28448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Đường nối Thẳng 68"/>
          <p:cNvCxnSpPr/>
          <p:nvPr/>
        </p:nvCxnSpPr>
        <p:spPr>
          <a:xfrm flipV="1">
            <a:off x="8949143" y="3530006"/>
            <a:ext cx="288507" cy="65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69"/>
          <p:cNvCxnSpPr/>
          <p:nvPr/>
        </p:nvCxnSpPr>
        <p:spPr>
          <a:xfrm flipV="1">
            <a:off x="8949142" y="3505712"/>
            <a:ext cx="288507" cy="65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Nhóm 26"/>
          <p:cNvGrpSpPr/>
          <p:nvPr/>
        </p:nvGrpSpPr>
        <p:grpSpPr>
          <a:xfrm>
            <a:off x="8626382" y="1352419"/>
            <a:ext cx="925556" cy="624702"/>
            <a:chOff x="7245050" y="491613"/>
            <a:chExt cx="432620" cy="432620"/>
          </a:xfrm>
        </p:grpSpPr>
        <p:sp>
          <p:nvSpPr>
            <p:cNvPr id="46" name="Hình Bầu dục 20"/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Hình Bầu dục 21"/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177420" y="4250304"/>
            <a:ext cx="346509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 smtClean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Ghi </a:t>
            </a:r>
            <a:r>
              <a:rPr lang="vi-VN" sz="24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 những câu hỏi, nhận xét của người nghe</a:t>
            </a:r>
            <a:r>
              <a:rPr lang="en-US" sz="24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vi-VN" sz="24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 hồi thỏa đáng, 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tôn </a:t>
            </a:r>
            <a:r>
              <a:rPr lang="vi-VN" sz="24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trọng người nghe.</a:t>
            </a:r>
          </a:p>
        </p:txBody>
      </p:sp>
      <p:sp>
        <p:nvSpPr>
          <p:cNvPr id="56" name="Hình tự do: Hình 12"/>
          <p:cNvSpPr/>
          <p:nvPr/>
        </p:nvSpPr>
        <p:spPr>
          <a:xfrm>
            <a:off x="8219768" y="2374280"/>
            <a:ext cx="1692584" cy="896486"/>
          </a:xfrm>
          <a:custGeom>
            <a:avLst/>
            <a:gdLst>
              <a:gd name="connsiteX0" fmla="*/ 1140542 w 2281084"/>
              <a:gd name="connsiteY0" fmla="*/ 218767 h 2342536"/>
              <a:gd name="connsiteX1" fmla="*/ 983225 w 2281084"/>
              <a:gd name="connsiteY1" fmla="*/ 376084 h 2342536"/>
              <a:gd name="connsiteX2" fmla="*/ 1140542 w 2281084"/>
              <a:gd name="connsiteY2" fmla="*/ 533401 h 2342536"/>
              <a:gd name="connsiteX3" fmla="*/ 1297859 w 2281084"/>
              <a:gd name="connsiteY3" fmla="*/ 376084 h 2342536"/>
              <a:gd name="connsiteX4" fmla="*/ 1140542 w 2281084"/>
              <a:gd name="connsiteY4" fmla="*/ 218767 h 2342536"/>
              <a:gd name="connsiteX5" fmla="*/ 1140542 w 2281084"/>
              <a:gd name="connsiteY5" fmla="*/ 0 h 2342536"/>
              <a:gd name="connsiteX6" fmla="*/ 2281084 w 2281084"/>
              <a:gd name="connsiteY6" fmla="*/ 1171268 h 2342536"/>
              <a:gd name="connsiteX7" fmla="*/ 1140542 w 2281084"/>
              <a:gd name="connsiteY7" fmla="*/ 2342536 h 2342536"/>
              <a:gd name="connsiteX8" fmla="*/ 0 w 2281084"/>
              <a:gd name="connsiteY8" fmla="*/ 1171268 h 2342536"/>
              <a:gd name="connsiteX9" fmla="*/ 1140542 w 2281084"/>
              <a:gd name="connsiteY9" fmla="*/ 0 h 23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1084" h="2342536">
                <a:moveTo>
                  <a:pt x="1140542" y="218767"/>
                </a:moveTo>
                <a:cubicBezTo>
                  <a:pt x="1053658" y="218767"/>
                  <a:pt x="983225" y="289200"/>
                  <a:pt x="983225" y="376084"/>
                </a:cubicBezTo>
                <a:cubicBezTo>
                  <a:pt x="983225" y="462968"/>
                  <a:pt x="1053658" y="533401"/>
                  <a:pt x="1140542" y="533401"/>
                </a:cubicBezTo>
                <a:cubicBezTo>
                  <a:pt x="1227426" y="533401"/>
                  <a:pt x="1297859" y="462968"/>
                  <a:pt x="1297859" y="376084"/>
                </a:cubicBezTo>
                <a:cubicBezTo>
                  <a:pt x="1297859" y="289200"/>
                  <a:pt x="1227426" y="218767"/>
                  <a:pt x="1140542" y="218767"/>
                </a:cubicBezTo>
                <a:close/>
                <a:moveTo>
                  <a:pt x="1140542" y="0"/>
                </a:moveTo>
                <a:cubicBezTo>
                  <a:pt x="1770446" y="0"/>
                  <a:pt x="2281084" y="524395"/>
                  <a:pt x="2281084" y="1171268"/>
                </a:cubicBezTo>
                <a:cubicBezTo>
                  <a:pt x="2281084" y="1818141"/>
                  <a:pt x="1770446" y="2342536"/>
                  <a:pt x="1140542" y="2342536"/>
                </a:cubicBezTo>
                <a:cubicBezTo>
                  <a:pt x="510638" y="2342536"/>
                  <a:pt x="0" y="1818141"/>
                  <a:pt x="0" y="1171268"/>
                </a:cubicBezTo>
                <a:cubicBezTo>
                  <a:pt x="0" y="524395"/>
                  <a:pt x="510638" y="0"/>
                  <a:pt x="114054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66FF">
                  <a:alpha val="69804"/>
                </a:srgbClr>
              </a:gs>
              <a:gs pos="100000">
                <a:srgbClr val="0000CC"/>
              </a:gs>
            </a:gsLst>
            <a:lin ang="2700000" scaled="1"/>
            <a:tileRect/>
          </a:gradFill>
          <a:ln>
            <a:gradFill>
              <a:gsLst>
                <a:gs pos="0">
                  <a:srgbClr val="0000CC"/>
                </a:gs>
                <a:gs pos="100000">
                  <a:schemeClr val="bg1">
                    <a:alpha val="0"/>
                  </a:schemeClr>
                </a:gs>
              </a:gsLst>
              <a:lin ang="18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9" name="Đường nối Thẳng 66"/>
          <p:cNvCxnSpPr/>
          <p:nvPr/>
        </p:nvCxnSpPr>
        <p:spPr>
          <a:xfrm>
            <a:off x="9066061" y="3226273"/>
            <a:ext cx="0" cy="32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Hình tự do: Hình 12"/>
          <p:cNvSpPr/>
          <p:nvPr/>
        </p:nvSpPr>
        <p:spPr>
          <a:xfrm>
            <a:off x="2039373" y="2347344"/>
            <a:ext cx="1741188" cy="896486"/>
          </a:xfrm>
          <a:custGeom>
            <a:avLst/>
            <a:gdLst>
              <a:gd name="connsiteX0" fmla="*/ 1140542 w 2281084"/>
              <a:gd name="connsiteY0" fmla="*/ 218767 h 2342536"/>
              <a:gd name="connsiteX1" fmla="*/ 983225 w 2281084"/>
              <a:gd name="connsiteY1" fmla="*/ 376084 h 2342536"/>
              <a:gd name="connsiteX2" fmla="*/ 1140542 w 2281084"/>
              <a:gd name="connsiteY2" fmla="*/ 533401 h 2342536"/>
              <a:gd name="connsiteX3" fmla="*/ 1297859 w 2281084"/>
              <a:gd name="connsiteY3" fmla="*/ 376084 h 2342536"/>
              <a:gd name="connsiteX4" fmla="*/ 1140542 w 2281084"/>
              <a:gd name="connsiteY4" fmla="*/ 218767 h 2342536"/>
              <a:gd name="connsiteX5" fmla="*/ 1140542 w 2281084"/>
              <a:gd name="connsiteY5" fmla="*/ 0 h 2342536"/>
              <a:gd name="connsiteX6" fmla="*/ 2281084 w 2281084"/>
              <a:gd name="connsiteY6" fmla="*/ 1171268 h 2342536"/>
              <a:gd name="connsiteX7" fmla="*/ 1140542 w 2281084"/>
              <a:gd name="connsiteY7" fmla="*/ 2342536 h 2342536"/>
              <a:gd name="connsiteX8" fmla="*/ 0 w 2281084"/>
              <a:gd name="connsiteY8" fmla="*/ 1171268 h 2342536"/>
              <a:gd name="connsiteX9" fmla="*/ 1140542 w 2281084"/>
              <a:gd name="connsiteY9" fmla="*/ 0 h 23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1084" h="2342536">
                <a:moveTo>
                  <a:pt x="1140542" y="218767"/>
                </a:moveTo>
                <a:cubicBezTo>
                  <a:pt x="1053658" y="218767"/>
                  <a:pt x="983225" y="289200"/>
                  <a:pt x="983225" y="376084"/>
                </a:cubicBezTo>
                <a:cubicBezTo>
                  <a:pt x="983225" y="462968"/>
                  <a:pt x="1053658" y="533401"/>
                  <a:pt x="1140542" y="533401"/>
                </a:cubicBezTo>
                <a:cubicBezTo>
                  <a:pt x="1227426" y="533401"/>
                  <a:pt x="1297859" y="462968"/>
                  <a:pt x="1297859" y="376084"/>
                </a:cubicBezTo>
                <a:cubicBezTo>
                  <a:pt x="1297859" y="289200"/>
                  <a:pt x="1227426" y="218767"/>
                  <a:pt x="1140542" y="218767"/>
                </a:cubicBezTo>
                <a:close/>
                <a:moveTo>
                  <a:pt x="1140542" y="0"/>
                </a:moveTo>
                <a:cubicBezTo>
                  <a:pt x="1770446" y="0"/>
                  <a:pt x="2281084" y="524395"/>
                  <a:pt x="2281084" y="1171268"/>
                </a:cubicBezTo>
                <a:cubicBezTo>
                  <a:pt x="2281084" y="1818141"/>
                  <a:pt x="1770446" y="2342536"/>
                  <a:pt x="1140542" y="2342536"/>
                </a:cubicBezTo>
                <a:cubicBezTo>
                  <a:pt x="510638" y="2342536"/>
                  <a:pt x="0" y="1818141"/>
                  <a:pt x="0" y="1171268"/>
                </a:cubicBezTo>
                <a:cubicBezTo>
                  <a:pt x="0" y="524395"/>
                  <a:pt x="510638" y="0"/>
                  <a:pt x="1140542" y="0"/>
                </a:cubicBezTo>
                <a:close/>
              </a:path>
            </a:pathLst>
          </a:custGeom>
          <a:solidFill>
            <a:srgbClr val="92D050"/>
          </a:solidFill>
          <a:ln>
            <a:gradFill>
              <a:gsLst>
                <a:gs pos="0">
                  <a:srgbClr val="0000CC"/>
                </a:gs>
                <a:gs pos="100000">
                  <a:schemeClr val="bg1">
                    <a:alpha val="0"/>
                  </a:schemeClr>
                </a:gs>
              </a:gsLst>
              <a:lin ang="18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Đường nối Thẳng 60"/>
          <p:cNvCxnSpPr/>
          <p:nvPr/>
        </p:nvCxnSpPr>
        <p:spPr>
          <a:xfrm flipH="1">
            <a:off x="2894584" y="3214903"/>
            <a:ext cx="0" cy="28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127541" y="257097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 nói </a:t>
            </a:r>
            <a:endParaRPr lang="vi-VN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172226" y="2651124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 nghe 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372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29" grpId="0" animBg="1"/>
      <p:bldP spid="30" grpId="0" animBg="1"/>
      <p:bldP spid="32" grpId="0" animBg="1"/>
      <p:bldP spid="51" grpId="0"/>
      <p:bldP spid="56" grpId="0" animBg="1"/>
      <p:bldP spid="60" grpId="0" animBg="1"/>
      <p:bldP spid="57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2" y="197752"/>
            <a:ext cx="10839759" cy="653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457" y="618332"/>
            <a:ext cx="5646821" cy="56937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70" y="2446127"/>
            <a:ext cx="4631168" cy="44117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2063931" y="2826675"/>
            <a:ext cx="4950821" cy="1277027"/>
            <a:chOff x="225310" y="3644535"/>
            <a:chExt cx="4622078" cy="800098"/>
          </a:xfrm>
        </p:grpSpPr>
        <p:sp>
          <p:nvSpPr>
            <p:cNvPr id="10" name="Octagon 9"/>
            <p:cNvSpPr/>
            <p:nvPr/>
          </p:nvSpPr>
          <p:spPr>
            <a:xfrm>
              <a:off x="513490" y="3644535"/>
              <a:ext cx="4333898" cy="800098"/>
            </a:xfrm>
            <a:prstGeom prst="octagon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 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 </a:t>
              </a:r>
            </a:p>
            <a:p>
              <a:pPr lvl="0" algn="ctr"/>
              <a:r>
                <a:rPr lang="vi-VN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 VÀ NGHE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5310" y="3876007"/>
              <a:ext cx="917819" cy="337153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031966" y="0"/>
            <a:ext cx="10535615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 LẠI MỘT TRUYỆN NGỤ NGÔN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yện ngụ ngôn Ếch ngồi đ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0" y="5105400"/>
            <a:ext cx="12192000" cy="1752601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Trình bày: </a:t>
            </a:r>
            <a:r>
              <a:rPr lang="vi-VN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Văn Hiếu</a:t>
            </a:r>
            <a:endParaRPr lang="vi-VN" sz="2800" b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Diễn viên: </a:t>
            </a:r>
          </a:p>
          <a:p>
            <a:pPr algn="ctr" eaLnBrk="1" hangingPunct="1">
              <a:defRPr/>
            </a:pPr>
            <a:r>
              <a:rPr lang="vi-VN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Vai Ếch: </a:t>
            </a:r>
            <a:r>
              <a:rPr lang="vi-VN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Thiên Minh</a:t>
            </a:r>
          </a:p>
          <a:p>
            <a:pPr algn="ctr" eaLnBrk="1" hangingPunct="1">
              <a:defRPr/>
            </a:pPr>
            <a:r>
              <a:rPr lang="vi-VN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Vai Trâu: </a:t>
            </a:r>
            <a:r>
              <a:rPr lang="vi-VN" sz="2800" b="1" kern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Hải Dương</a:t>
            </a:r>
            <a:endParaRPr lang="vi-VN" sz="2800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2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2" y="197752"/>
            <a:ext cx="10839759" cy="653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457" y="618332"/>
            <a:ext cx="5646821" cy="56937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70" y="2446127"/>
            <a:ext cx="4631168" cy="4411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Octagon 9"/>
          <p:cNvSpPr/>
          <p:nvPr/>
        </p:nvSpPr>
        <p:spPr>
          <a:xfrm>
            <a:off x="2390503" y="2826675"/>
            <a:ext cx="4560082" cy="1277027"/>
          </a:xfrm>
          <a:prstGeom prst="octagon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733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ầy Bói Xem Voi | Kể Chuyện Cổ Tích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0" y="5368924"/>
            <a:ext cx="12192000" cy="1489076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Trình bày: </a:t>
            </a: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Tuấn Tú</a:t>
            </a:r>
          </a:p>
          <a:p>
            <a:pPr algn="ctr" eaLnBrk="1" hangingPunct="1">
              <a:defRPr/>
            </a:pP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Diễn viên vào vai 5 ông thầy bói và người quản tượng (voi): </a:t>
            </a:r>
          </a:p>
          <a:p>
            <a:pPr algn="ctr" eaLnBrk="1" hangingPunct="1">
              <a:defRPr/>
            </a:pP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Minh Thiện, Anh Khoa, Gia Hưng, Đức Minh, An Bình, Thành Tài</a:t>
            </a:r>
            <a:endParaRPr lang="en-US" sz="3200" kern="0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7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2192000" cy="61722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 LẠI MỘT TRUYỆN NGỤ NGÔN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41172" y="1087205"/>
            <a:ext cx="9427162" cy="940939"/>
            <a:chOff x="2426510" y="1499430"/>
            <a:chExt cx="4000416" cy="940939"/>
          </a:xfrm>
        </p:grpSpPr>
        <p:pic>
          <p:nvPicPr>
            <p:cNvPr id="10" name="图片 71689" descr="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6510" y="1499430"/>
              <a:ext cx="4000416" cy="9409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666544" y="1615492"/>
              <a:ext cx="3520348" cy="6192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Bảng kiểm bài nói kể lại một truyện ngụ ngôn</a:t>
              </a:r>
              <a:endPara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05584"/>
              </p:ext>
            </p:extLst>
          </p:nvPr>
        </p:nvGraphicFramePr>
        <p:xfrm>
          <a:off x="685800" y="1928939"/>
          <a:ext cx="10820399" cy="45457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95935">
                  <a:extLst>
                    <a:ext uri="{9D8B030D-6E8A-4147-A177-3AD203B41FA5}">
                      <a16:colId xmlns:a16="http://schemas.microsoft.com/office/drawing/2014/main" val="458866419"/>
                    </a:ext>
                  </a:extLst>
                </a:gridCol>
                <a:gridCol w="948955">
                  <a:extLst>
                    <a:ext uri="{9D8B030D-6E8A-4147-A177-3AD203B41FA5}">
                      <a16:colId xmlns:a16="http://schemas.microsoft.com/office/drawing/2014/main" val="3888855083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2444078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 b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Nội dung kiểm tra</a:t>
                      </a:r>
                      <a:endParaRPr lang="vi-VN" sz="255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 b="1" dirty="0">
                          <a:solidFill>
                            <a:srgbClr val="006600"/>
                          </a:solidFill>
                          <a:effectLst/>
                          <a:latin typeface="+mj-lt"/>
                        </a:rPr>
                        <a:t>Đạt</a:t>
                      </a:r>
                      <a:endParaRPr lang="vi-VN" sz="2550" b="1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 b="1" dirty="0">
                          <a:solidFill>
                            <a:srgbClr val="006600"/>
                          </a:solidFill>
                          <a:effectLst/>
                          <a:latin typeface="+mj-lt"/>
                        </a:rPr>
                        <a:t>Chưa đạt</a:t>
                      </a:r>
                      <a:endParaRPr lang="vi-VN" sz="2550" b="1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048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Trình bày đủ các phần mở đầu, phần chính và kết thúc.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960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 dirty="0">
                          <a:effectLst/>
                          <a:latin typeface="+mj-lt"/>
                        </a:rPr>
                        <a:t>Có những lưu ý chung, gợi mở dự đoán về bài học sẽ được rút ra.</a:t>
                      </a:r>
                      <a:endParaRPr lang="vi-VN" sz="25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105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Trình bày gọn, rõ về diễn biến của các sự việc trong câu chuyện.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99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Sử dụng từ ngữ, hình ảnh, giọng điệu phù hợp, có những thay đổi cần thiết.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47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Thể hiện được tính hài hước, triết lí của truyện ngụ ngôn.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335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Chủ động, tự tin nhìn vào người nghe khi nói.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769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Bảo đảm thời gian quy định.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>
                          <a:effectLst/>
                          <a:latin typeface="+mj-lt"/>
                        </a:rPr>
                        <a:t> </a:t>
                      </a:r>
                      <a:endParaRPr lang="vi-VN" sz="25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50" dirty="0">
                          <a:effectLst/>
                          <a:latin typeface="+mj-lt"/>
                        </a:rPr>
                        <a:t> </a:t>
                      </a:r>
                      <a:endParaRPr lang="vi-VN" sz="25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14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99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2" y="197752"/>
            <a:ext cx="10839759" cy="653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457" y="618332"/>
            <a:ext cx="5646821" cy="56937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70" y="2446127"/>
            <a:ext cx="4631168" cy="44117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2258423" y="2029842"/>
            <a:ext cx="4613785" cy="935428"/>
            <a:chOff x="225310" y="3644535"/>
            <a:chExt cx="4558677" cy="800098"/>
          </a:xfrm>
        </p:grpSpPr>
        <p:sp>
          <p:nvSpPr>
            <p:cNvPr id="10" name="Octagon 9"/>
            <p:cNvSpPr/>
            <p:nvPr/>
          </p:nvSpPr>
          <p:spPr>
            <a:xfrm>
              <a:off x="513491" y="3644535"/>
              <a:ext cx="4270496" cy="800098"/>
            </a:xfrm>
            <a:prstGeom prst="octagon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sz="3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  <a:endPara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5310" y="3876007"/>
              <a:ext cx="1041510" cy="337153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III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058090" y="0"/>
            <a:ext cx="10509491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 LẠI MỘT TRUYỆN NGỤ NGÔN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18048" y="3467925"/>
            <a:ext cx="41541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Kể lại 1 truyện ngụ ngôn mà em yêu thích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2" y="197752"/>
            <a:ext cx="10839759" cy="653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771" y="685800"/>
            <a:ext cx="5646821" cy="56937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70" y="2446127"/>
            <a:ext cx="4631168" cy="44117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2423743" y="1936128"/>
            <a:ext cx="4349527" cy="1182057"/>
            <a:chOff x="150020" y="3644535"/>
            <a:chExt cx="4633967" cy="800098"/>
          </a:xfrm>
        </p:grpSpPr>
        <p:sp>
          <p:nvSpPr>
            <p:cNvPr id="10" name="Octagon 9"/>
            <p:cNvSpPr/>
            <p:nvPr/>
          </p:nvSpPr>
          <p:spPr>
            <a:xfrm>
              <a:off x="513491" y="3644535"/>
              <a:ext cx="4270496" cy="800098"/>
            </a:xfrm>
            <a:prstGeom prst="octagon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CỦNG CỐ, </a:t>
              </a:r>
            </a:p>
            <a:p>
              <a:pPr lvl="0" algn="ctr"/>
              <a:r>
                <a: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VẬN DỤNG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0020" y="3764107"/>
              <a:ext cx="840737" cy="449053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IV</a:t>
              </a:r>
              <a:endPara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058090" y="0"/>
            <a:ext cx="10509491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 LẠI MỘT TRUYỆN NGỤ NGÔN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18048" y="3467925"/>
            <a:ext cx="415415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BTVN:</a:t>
            </a:r>
            <a:r>
              <a:rPr lang="vi-VN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Chọn 1 truyện ngụ ngôn mà em yêu thích, kể lại, quay video và nộp sản phẩm cho GVBM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3E9B53D7-0D1B-364C-9D20-8DD97F44B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599" y="2611904"/>
            <a:ext cx="940525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CẢM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ƠN 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CÔ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ĐÃ ĐẾN DỰ GIỜ THĂM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vi-VN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EM HỌC SINH ĐÃ CHÚ Ý LẮNG NGHE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900" y="20594"/>
            <a:ext cx="6550320" cy="1944368"/>
          </a:xfrm>
        </p:spPr>
        <p:txBody>
          <a:bodyPr>
            <a:prstTxWarp prst="textWave2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8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81348" y="1726474"/>
            <a:ext cx="2538549" cy="1572804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b="1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162697" y="2945674"/>
            <a:ext cx="2473234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278880" y="3718559"/>
            <a:ext cx="2438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793468" y="4481998"/>
            <a:ext cx="256685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12" y="4546092"/>
            <a:ext cx="1662173" cy="1662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4" y="1132242"/>
            <a:ext cx="1665439" cy="1665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90" y="4084416"/>
            <a:ext cx="1586740" cy="1586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275" y="716565"/>
            <a:ext cx="1671277" cy="16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4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7" presetClass="path" presetSubtype="0" repeatCount="3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 0 L 0.089 -0.037 L 0.125 0 L 0.177 0 L 0.177 0.052 L 0.213 0.089 L 0.177 0.125 L 0.177 0.177 L 0.125 0.177 L 0.089 0.213 L 0.052 0.177 L 0 0.177 L 0 0.125 L -0.037 0.089 L 0 0.052 L 0 0 Z" pathEditMode="relative" ptsTypes="">
                                      <p:cBhvr>
                                        <p:cTn id="43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1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57  L 0.108 0.08257  L 0.072 0.16647  L 0.108 0.24905  L 0.036 0.24905  L 0 0.33295  L -0.036 0.24905  L -0.108 0.24905  L -0.072 0.16647  L -0.108 0.08257  L -0.036 0.08257  L 0 0  Z" pathEditMode="relative" ptsTypes="">
                                      <p:cBhvr>
                                        <p:cTn id="4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9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1  C 0.04 -0.09988  0.045 -0.15182  0.031 -0.15982  C 0.017 -0.16914  -0.01 -0.13185  -0.029 -0.07858  C -0.039 -0.05061  -0.045 -0.02397  -0.047 -0.004  C -0.05 0.01199  -0.051 0.02797  -0.051 0.04661  C -0.051 0.10654  -0.038 0.15582  -0.023 0.15582  C -0.008 0.15582  0.005 0.10654  0.005 0.04661  C 0.005 0.01865  0.002 -0.00799  -0.003 -0.02664  C -0.005 -0.04262  -0.01 -0.05993  -0.016 -0.07724  C -0.036 -0.13185  -0.063 -0.16914  -0.077 -0.15982  C -0.091 -0.15049  -0.086 -0.09988  -0.066 -0.04528  C -0.058 -0.01998  -0.047 0.00133  -0.036 0.01598  C -0.028 0.0293  -0.019 0.04129  -0.007 0.05327  C 0.029 0.09189  0.065 0.10921  0.075 0.09323  C 0.084 0.07724  0.064 0.03329  0.028 -0.004  C 0.013 -0.01998  -0.003 -0.03196  -0.016 -0.03995  C -0.028 -0.04794  -0.043 -0.0546  -0.059 -0.0586  C -0.103 -0.07192  -0.141 -0.06792  -0.144 -0.04661  C -0.148 -0.02664  -0.115 0  -0.071 0.01332  C -0.051 0.01865  -0.032 0.02131  -0.017 0.01998  C -0.004 0.01998  0.01 0.01731  0.025 0.01332  C 0.069 0  0.102 -0.02797  0.098 -0.04794  C 0.095 -0.06792  0.057 -0.07325  0.013 -0.05993  C -0.008 -0.05327  -0.027 -0.04395  -0.04 -0.03329  C -0.051 -0.0253  -0.062 -0.01598  -0.074 -0.004  C -0.109 0.03463  -0.13 0.07724  -0.12 0.09323  C -0.111 0.10921  -0.074 0.09189  -0.039 0.0546  C -0.022 0.03596  -0.008 0.01731  0 0  Z" pathEditMode="relative" ptsTypes="">
                                      <p:cBhvr>
                                        <p:cTn id="4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  <p:bldP spid="17411" grpId="1" build="p"/>
      <p:bldP spid="17411" grpId="2" build="p"/>
      <p:bldP spid="17412" grpId="0"/>
      <p:bldP spid="17412" grpId="1"/>
      <p:bldP spid="17413" grpId="0"/>
      <p:bldP spid="17413" grpId="1"/>
      <p:bldP spid="17414" grpId="0"/>
      <p:bldP spid="17414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on chiên là con gì? - Redsvn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19" y="997992"/>
            <a:ext cx="5170284" cy="3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43" y="4885510"/>
            <a:ext cx="2526457" cy="17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hó sói lần đầu xuất hiện tại Bỉ sau 100 năm vắng bó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" y="435265"/>
            <a:ext cx="4963885" cy="403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777475" y="5464086"/>
            <a:ext cx="7452126" cy="635397"/>
          </a:xfrm>
          <a:prstGeom prst="homePlate">
            <a:avLst>
              <a:gd name="adj" fmla="val 1691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Truyện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itchFamily="18" charset="0"/>
              </a:rPr>
              <a:t>ngụ 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ngôn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altLang="en-US" sz="3200" b="1" i="1" dirty="0" smtClean="0">
                <a:solidFill>
                  <a:srgbClr val="C00000"/>
                </a:solidFill>
                <a:latin typeface="Times New Roman" pitchFamily="18" charset="0"/>
              </a:rPr>
              <a:t>Chó sói và chiên con</a:t>
            </a:r>
            <a:endParaRPr lang="en-US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11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0" y="2984137"/>
            <a:ext cx="2470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>
            <a:off x="841402" y="5837088"/>
            <a:ext cx="8721698" cy="635397"/>
          </a:xfrm>
          <a:prstGeom prst="homePlate">
            <a:avLst>
              <a:gd name="adj" fmla="val 1691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Truyện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itchFamily="18" charset="0"/>
              </a:rPr>
              <a:t>ngụ 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ngôn </a:t>
            </a:r>
            <a:r>
              <a:rPr lang="vi-VN" altLang="en-US" sz="3200" b="1" i="1" dirty="0" smtClean="0">
                <a:solidFill>
                  <a:srgbClr val="C00000"/>
                </a:solidFill>
                <a:latin typeface="Times New Roman" pitchFamily="18" charset="0"/>
              </a:rPr>
              <a:t>Chân, Tay, Tai, Mắt, Miệng</a:t>
            </a:r>
            <a:endParaRPr lang="en-US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19062"/>
            <a:ext cx="9744786" cy="54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34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126" y="2488623"/>
            <a:ext cx="3218900" cy="228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homeup.vn/media/2022/06/17/images/xay-nha-tren-gieng-nu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3" y="114118"/>
            <a:ext cx="7612093" cy="57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918" l="10000" r="93562">
                        <a14:foregroundMark x1="29589" y1="78601" x2="29589" y2="78601"/>
                        <a14:foregroundMark x1="24384" y1="78189" x2="24384" y2="78189"/>
                        <a14:foregroundMark x1="29726" y1="70782" x2="29726" y2="70782"/>
                        <a14:foregroundMark x1="18767" y1="82099" x2="18767" y2="82099"/>
                        <a14:foregroundMark x1="28904" y1="81070" x2="28904" y2="81070"/>
                        <a14:foregroundMark x1="51918" y1="88272" x2="51918" y2="88272"/>
                        <a14:foregroundMark x1="93562" y1="59671" x2="93562" y2="59671"/>
                        <a14:foregroundMark x1="23699" y1="28395" x2="23699" y2="28395"/>
                        <a14:foregroundMark x1="26575" y1="32510" x2="26575" y2="32510"/>
                        <a14:foregroundMark x1="29726" y1="35802" x2="29726" y2="35802"/>
                        <a14:foregroundMark x1="16575" y1="84362" x2="16575" y2="84362"/>
                        <a14:foregroundMark x1="25068" y1="80658" x2="25068" y2="80658"/>
                        <a14:foregroundMark x1="19863" y1="82716" x2="19863" y2="82716"/>
                        <a14:foregroundMark x1="22877" y1="25103" x2="22877" y2="25103"/>
                        <a14:foregroundMark x1="21233" y1="81481" x2="21233" y2="814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5496" y="1165440"/>
            <a:ext cx="1987498" cy="1323183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389710" y="5988538"/>
            <a:ext cx="7604527" cy="635397"/>
          </a:xfrm>
          <a:prstGeom prst="homePlate">
            <a:avLst>
              <a:gd name="adj" fmla="val 1691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i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en-US" altLang="en-US" sz="3200" b="1" i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vi-VN" altLang="en-US" sz="3200" b="1" dirty="0">
                <a:solidFill>
                  <a:srgbClr val="C00000"/>
                </a:solidFill>
                <a:latin typeface="Times New Roman" pitchFamily="18" charset="0"/>
              </a:rPr>
              <a:t>Truyện ngụ ngôn </a:t>
            </a:r>
            <a:r>
              <a:rPr lang="vi-VN" altLang="en-US" sz="3200" b="1" i="1" dirty="0">
                <a:solidFill>
                  <a:srgbClr val="C00000"/>
                </a:solidFill>
                <a:latin typeface="Times New Roman" pitchFamily="18" charset="0"/>
              </a:rPr>
              <a:t>Ếch ngồi đáy giếng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en-US" altLang="en-US" sz="3200" b="1" i="1" dirty="0">
                <a:solidFill>
                  <a:srgbClr val="C00000"/>
                </a:solidFill>
                <a:latin typeface="Times New Roman" pitchFamily="18" charset="0"/>
              </a:rPr>
            </a:b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15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1870" y="1706515"/>
            <a:ext cx="3541022" cy="25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/>
        </p:nvSpPr>
        <p:spPr>
          <a:xfrm>
            <a:off x="106848" y="5056349"/>
            <a:ext cx="6315659" cy="635397"/>
          </a:xfrm>
          <a:prstGeom prst="homePlate">
            <a:avLst>
              <a:gd name="adj" fmla="val 1691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i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en-US" altLang="en-US" sz="3200" b="1" i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vi-VN" altLang="en-US" sz="3200" b="1" dirty="0">
                <a:solidFill>
                  <a:srgbClr val="C00000"/>
                </a:solidFill>
                <a:latin typeface="Times New Roman" pitchFamily="18" charset="0"/>
              </a:rPr>
              <a:t>Truyện ngụ 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ngôn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altLang="en-US" sz="3200" b="1" i="1" dirty="0" smtClean="0">
                <a:solidFill>
                  <a:srgbClr val="C00000"/>
                </a:solidFill>
                <a:latin typeface="Times New Roman" pitchFamily="18" charset="0"/>
              </a:rPr>
              <a:t>Mèo ăn chay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en-US" altLang="en-US" sz="3200" b="1" i="1" dirty="0">
                <a:solidFill>
                  <a:srgbClr val="C00000"/>
                </a:solidFill>
                <a:latin typeface="Times New Roman" pitchFamily="18" charset="0"/>
              </a:rPr>
            </a:br>
            <a:endParaRPr lang="en-US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èo ăn ch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5" r="30728"/>
          <a:stretch/>
        </p:blipFill>
        <p:spPr bwMode="auto">
          <a:xfrm>
            <a:off x="6422507" y="127723"/>
            <a:ext cx="5547425" cy="661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11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94" y="2668542"/>
            <a:ext cx="3520387" cy="24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entagon 9"/>
          <p:cNvSpPr/>
          <p:nvPr/>
        </p:nvSpPr>
        <p:spPr>
          <a:xfrm>
            <a:off x="309091" y="6092275"/>
            <a:ext cx="10506590" cy="635397"/>
          </a:xfrm>
          <a:prstGeom prst="homePlate">
            <a:avLst>
              <a:gd name="adj" fmla="val 1691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Truyện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itchFamily="18" charset="0"/>
              </a:rPr>
              <a:t>ngụ 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ngôn </a:t>
            </a:r>
            <a:r>
              <a:rPr lang="vi-VN" altLang="en-US" sz="3200" b="1" i="1" dirty="0" smtClean="0">
                <a:solidFill>
                  <a:srgbClr val="C00000"/>
                </a:solidFill>
                <a:latin typeface="Times New Roman" pitchFamily="18" charset="0"/>
              </a:rPr>
              <a:t>Hai người bạn đồng hành và con gấu </a:t>
            </a:r>
            <a:endParaRPr lang="en-US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0" y="110576"/>
            <a:ext cx="8029691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3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887" y="2865025"/>
            <a:ext cx="3195852" cy="22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Ảnh đính kè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231290"/>
            <a:ext cx="8791432" cy="52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716548" y="5813481"/>
            <a:ext cx="7452126" cy="635397"/>
          </a:xfrm>
          <a:prstGeom prst="homePlate">
            <a:avLst>
              <a:gd name="adj" fmla="val 1691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Truyện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itchFamily="18" charset="0"/>
              </a:rPr>
              <a:t>ngụ 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ngôn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altLang="en-US" sz="3200" b="1" i="1" dirty="0" smtClean="0">
                <a:solidFill>
                  <a:srgbClr val="C00000"/>
                </a:solidFill>
                <a:latin typeface="Times New Roman" pitchFamily="18" charset="0"/>
              </a:rPr>
              <a:t>Thầy bói xem voi</a:t>
            </a:r>
            <a:endParaRPr lang="en-US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35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26048</TotalTime>
  <Words>781</Words>
  <Application>Microsoft Office PowerPoint</Application>
  <PresentationFormat>Widescreen</PresentationFormat>
  <Paragraphs>125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</cp:lastModifiedBy>
  <cp:revision>452</cp:revision>
  <dcterms:created xsi:type="dcterms:W3CDTF">2022-08-22T09:17:58Z</dcterms:created>
  <dcterms:modified xsi:type="dcterms:W3CDTF">2024-10-22T18:09:33Z</dcterms:modified>
</cp:coreProperties>
</file>