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sldIdLst>
    <p:sldId id="256" r:id="rId2"/>
    <p:sldId id="257" r:id="rId3"/>
    <p:sldId id="258" r:id="rId4"/>
    <p:sldId id="259"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33" d="100"/>
          <a:sy n="33" d="100"/>
        </p:scale>
        <p:origin x="1388" y="6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107460-09B1-4C17-ABF8-85524A44C7FB}"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73FE9E65-7713-4948-8310-FC24D25101B8}">
      <dgm:prSet/>
      <dgm:spPr/>
      <dgm:t>
        <a:bodyPr/>
        <a:lstStyle/>
        <a:p>
          <a:r>
            <a:rPr lang="en-US" dirty="0"/>
            <a:t>B</a:t>
          </a:r>
          <a:r>
            <a:rPr lang="vi-VN" dirty="0"/>
            <a:t>1.Tình huống xuất phát và câu hỏi nêu vấn đề: Đặt ra một tình huống thực tế liên quan đến đề tài cần học, từ đó đưa ra câu hỏi nêu vấn đề cần giải quyết.</a:t>
          </a:r>
          <a:endParaRPr lang="en-US" dirty="0"/>
        </a:p>
      </dgm:t>
    </dgm:pt>
    <dgm:pt modelId="{455ABCE1-7F31-4D0C-B839-6827B6A5BE3E}" type="parTrans" cxnId="{5284164A-B1B0-4819-9230-1389E63C7E4F}">
      <dgm:prSet/>
      <dgm:spPr/>
      <dgm:t>
        <a:bodyPr/>
        <a:lstStyle/>
        <a:p>
          <a:endParaRPr lang="en-US"/>
        </a:p>
      </dgm:t>
    </dgm:pt>
    <dgm:pt modelId="{D79F74E7-06E1-45C5-8E23-2457972DD504}" type="sibTrans" cxnId="{5284164A-B1B0-4819-9230-1389E63C7E4F}">
      <dgm:prSet/>
      <dgm:spPr/>
      <dgm:t>
        <a:bodyPr/>
        <a:lstStyle/>
        <a:p>
          <a:endParaRPr lang="en-US"/>
        </a:p>
      </dgm:t>
    </dgm:pt>
    <dgm:pt modelId="{673A1DF2-0952-4E47-BBAE-7B42341C05CF}">
      <dgm:prSet/>
      <dgm:spPr/>
      <dgm:t>
        <a:bodyPr/>
        <a:lstStyle/>
        <a:p>
          <a:r>
            <a:rPr lang="en-US"/>
            <a:t>B</a:t>
          </a:r>
          <a:r>
            <a:rPr lang="vi-VN"/>
            <a:t>2. Bộc lộ quan niệm ban đầu của học sinh: Học sinh tự do bày tỏ quan điểm, suy nghĩ của mình về vấn đề được đặt ra.</a:t>
          </a:r>
          <a:endParaRPr lang="en-US"/>
        </a:p>
      </dgm:t>
    </dgm:pt>
    <dgm:pt modelId="{518A7636-62D3-41EC-9366-4DB6F74B13EA}" type="parTrans" cxnId="{FCEC381F-1506-4E1B-B73E-FD1A095C9CDE}">
      <dgm:prSet/>
      <dgm:spPr/>
      <dgm:t>
        <a:bodyPr/>
        <a:lstStyle/>
        <a:p>
          <a:endParaRPr lang="en-US"/>
        </a:p>
      </dgm:t>
    </dgm:pt>
    <dgm:pt modelId="{5C3F2ED7-C312-4A5D-9223-320D9D388A8B}" type="sibTrans" cxnId="{FCEC381F-1506-4E1B-B73E-FD1A095C9CDE}">
      <dgm:prSet/>
      <dgm:spPr/>
      <dgm:t>
        <a:bodyPr/>
        <a:lstStyle/>
        <a:p>
          <a:endParaRPr lang="en-US"/>
        </a:p>
      </dgm:t>
    </dgm:pt>
    <dgm:pt modelId="{2FDE26C5-228B-42D9-9409-93948387BD73}">
      <dgm:prSet/>
      <dgm:spPr/>
      <dgm:t>
        <a:bodyPr/>
        <a:lstStyle/>
        <a:p>
          <a:r>
            <a:rPr lang="en-US"/>
            <a:t>B</a:t>
          </a:r>
          <a:r>
            <a:rPr lang="vi-VN"/>
            <a:t>3. Đề xuất câu hỏi hay giả thuyết và thiết kế phương án thực nghiệm: Dựa trên quan niệm ban đầu, học sinh đề xuất các câu hỏi hay giả thuyết và thiết kế phương án thực nghiệm để kiểm chứng.</a:t>
          </a:r>
          <a:endParaRPr lang="en-US"/>
        </a:p>
      </dgm:t>
    </dgm:pt>
    <dgm:pt modelId="{94EAEB0B-4491-47DF-B90E-36D6CD72BF29}" type="parTrans" cxnId="{6ED8F3BA-5845-4FF6-BF62-448D540AB7DF}">
      <dgm:prSet/>
      <dgm:spPr/>
      <dgm:t>
        <a:bodyPr/>
        <a:lstStyle/>
        <a:p>
          <a:endParaRPr lang="en-US"/>
        </a:p>
      </dgm:t>
    </dgm:pt>
    <dgm:pt modelId="{9719D242-FEA7-4875-ABF3-5A9E305DBF8F}" type="sibTrans" cxnId="{6ED8F3BA-5845-4FF6-BF62-448D540AB7DF}">
      <dgm:prSet/>
      <dgm:spPr/>
      <dgm:t>
        <a:bodyPr/>
        <a:lstStyle/>
        <a:p>
          <a:endParaRPr lang="en-US"/>
        </a:p>
      </dgm:t>
    </dgm:pt>
    <dgm:pt modelId="{218F6FFE-D6EC-4AA8-BB7A-F0C0F6675767}">
      <dgm:prSet/>
      <dgm:spPr/>
      <dgm:t>
        <a:bodyPr/>
        <a:lstStyle/>
        <a:p>
          <a:r>
            <a:rPr lang="en-US"/>
            <a:t>B</a:t>
          </a:r>
          <a:r>
            <a:rPr lang="vi-VN"/>
            <a:t>4. Tiến hành thực nghiệm tìm tòi – nghiên cứu: Học sinh tiến hành thực hiện thí nghiệm theo phương án đã thiết kế, quan sát và ghi chép kết quả.</a:t>
          </a:r>
          <a:endParaRPr lang="en-US"/>
        </a:p>
      </dgm:t>
    </dgm:pt>
    <dgm:pt modelId="{229AD247-2998-4CE5-B25E-EC46A4914942}" type="parTrans" cxnId="{0A27194D-512A-4F96-91E1-B8F4C483D14D}">
      <dgm:prSet/>
      <dgm:spPr/>
      <dgm:t>
        <a:bodyPr/>
        <a:lstStyle/>
        <a:p>
          <a:endParaRPr lang="en-US"/>
        </a:p>
      </dgm:t>
    </dgm:pt>
    <dgm:pt modelId="{E4E0F20A-8C49-4212-9EEF-5B5470D9F05A}" type="sibTrans" cxnId="{0A27194D-512A-4F96-91E1-B8F4C483D14D}">
      <dgm:prSet/>
      <dgm:spPr/>
      <dgm:t>
        <a:bodyPr/>
        <a:lstStyle/>
        <a:p>
          <a:endParaRPr lang="en-US"/>
        </a:p>
      </dgm:t>
    </dgm:pt>
    <dgm:pt modelId="{14F5F8A1-BB8B-4525-8473-E97AB6319E81}">
      <dgm:prSet/>
      <dgm:spPr/>
      <dgm:t>
        <a:bodyPr/>
        <a:lstStyle/>
        <a:p>
          <a:r>
            <a:rPr lang="en-US"/>
            <a:t>B</a:t>
          </a:r>
          <a:r>
            <a:rPr lang="vi-VN"/>
            <a:t>5. Kết luận kiến thức mới: Dựa trên kết quả thí nghiệm, học sinh tự mình rút ra kết luận, hình thành kiến thức mới.</a:t>
          </a:r>
          <a:endParaRPr lang="en-US"/>
        </a:p>
      </dgm:t>
    </dgm:pt>
    <dgm:pt modelId="{9A635A92-794A-43BA-8A6E-7F2290E88E67}" type="parTrans" cxnId="{7329F03C-6761-4576-9F2D-CDD72ED78C16}">
      <dgm:prSet/>
      <dgm:spPr/>
      <dgm:t>
        <a:bodyPr/>
        <a:lstStyle/>
        <a:p>
          <a:endParaRPr lang="en-US"/>
        </a:p>
      </dgm:t>
    </dgm:pt>
    <dgm:pt modelId="{F8A5A5B1-C458-4EAB-96D7-BED707A29A3A}" type="sibTrans" cxnId="{7329F03C-6761-4576-9F2D-CDD72ED78C16}">
      <dgm:prSet/>
      <dgm:spPr/>
      <dgm:t>
        <a:bodyPr/>
        <a:lstStyle/>
        <a:p>
          <a:endParaRPr lang="en-US"/>
        </a:p>
      </dgm:t>
    </dgm:pt>
    <dgm:pt modelId="{45751F41-CA21-4FD6-9554-8266D77EC9AD}" type="pres">
      <dgm:prSet presAssocID="{85107460-09B1-4C17-ABF8-85524A44C7FB}" presName="outerComposite" presStyleCnt="0">
        <dgm:presLayoutVars>
          <dgm:chMax val="5"/>
          <dgm:dir/>
          <dgm:resizeHandles val="exact"/>
        </dgm:presLayoutVars>
      </dgm:prSet>
      <dgm:spPr/>
    </dgm:pt>
    <dgm:pt modelId="{B695A7AD-F706-4161-8513-DED17683A78B}" type="pres">
      <dgm:prSet presAssocID="{85107460-09B1-4C17-ABF8-85524A44C7FB}" presName="dummyMaxCanvas" presStyleCnt="0">
        <dgm:presLayoutVars/>
      </dgm:prSet>
      <dgm:spPr/>
    </dgm:pt>
    <dgm:pt modelId="{E628FFE5-3DA0-4510-965E-20A75818408D}" type="pres">
      <dgm:prSet presAssocID="{85107460-09B1-4C17-ABF8-85524A44C7FB}" presName="FiveNodes_1" presStyleLbl="node1" presStyleIdx="0" presStyleCnt="5">
        <dgm:presLayoutVars>
          <dgm:bulletEnabled val="1"/>
        </dgm:presLayoutVars>
      </dgm:prSet>
      <dgm:spPr/>
    </dgm:pt>
    <dgm:pt modelId="{1EECD8F6-F1E7-49FA-8F92-E1ED4A9A6A06}" type="pres">
      <dgm:prSet presAssocID="{85107460-09B1-4C17-ABF8-85524A44C7FB}" presName="FiveNodes_2" presStyleLbl="node1" presStyleIdx="1" presStyleCnt="5">
        <dgm:presLayoutVars>
          <dgm:bulletEnabled val="1"/>
        </dgm:presLayoutVars>
      </dgm:prSet>
      <dgm:spPr/>
    </dgm:pt>
    <dgm:pt modelId="{E4C707F0-D0C3-42A9-8B42-23F676C9687E}" type="pres">
      <dgm:prSet presAssocID="{85107460-09B1-4C17-ABF8-85524A44C7FB}" presName="FiveNodes_3" presStyleLbl="node1" presStyleIdx="2" presStyleCnt="5">
        <dgm:presLayoutVars>
          <dgm:bulletEnabled val="1"/>
        </dgm:presLayoutVars>
      </dgm:prSet>
      <dgm:spPr/>
    </dgm:pt>
    <dgm:pt modelId="{85A77652-61A0-4A87-8C8A-51159CE3C6D9}" type="pres">
      <dgm:prSet presAssocID="{85107460-09B1-4C17-ABF8-85524A44C7FB}" presName="FiveNodes_4" presStyleLbl="node1" presStyleIdx="3" presStyleCnt="5">
        <dgm:presLayoutVars>
          <dgm:bulletEnabled val="1"/>
        </dgm:presLayoutVars>
      </dgm:prSet>
      <dgm:spPr/>
    </dgm:pt>
    <dgm:pt modelId="{0A6F18B8-6BD9-4FA6-8F93-EBDC54061BAC}" type="pres">
      <dgm:prSet presAssocID="{85107460-09B1-4C17-ABF8-85524A44C7FB}" presName="FiveNodes_5" presStyleLbl="node1" presStyleIdx="4" presStyleCnt="5">
        <dgm:presLayoutVars>
          <dgm:bulletEnabled val="1"/>
        </dgm:presLayoutVars>
      </dgm:prSet>
      <dgm:spPr/>
    </dgm:pt>
    <dgm:pt modelId="{5C98A5EF-922D-41C9-8E42-BB36E1209258}" type="pres">
      <dgm:prSet presAssocID="{85107460-09B1-4C17-ABF8-85524A44C7FB}" presName="FiveConn_1-2" presStyleLbl="fgAccFollowNode1" presStyleIdx="0" presStyleCnt="4">
        <dgm:presLayoutVars>
          <dgm:bulletEnabled val="1"/>
        </dgm:presLayoutVars>
      </dgm:prSet>
      <dgm:spPr/>
    </dgm:pt>
    <dgm:pt modelId="{912DF835-503F-4D55-9C27-BD37DA8A12E3}" type="pres">
      <dgm:prSet presAssocID="{85107460-09B1-4C17-ABF8-85524A44C7FB}" presName="FiveConn_2-3" presStyleLbl="fgAccFollowNode1" presStyleIdx="1" presStyleCnt="4">
        <dgm:presLayoutVars>
          <dgm:bulletEnabled val="1"/>
        </dgm:presLayoutVars>
      </dgm:prSet>
      <dgm:spPr/>
    </dgm:pt>
    <dgm:pt modelId="{32B79F99-7F1A-4FC9-AC02-BBECEF34CEC0}" type="pres">
      <dgm:prSet presAssocID="{85107460-09B1-4C17-ABF8-85524A44C7FB}" presName="FiveConn_3-4" presStyleLbl="fgAccFollowNode1" presStyleIdx="2" presStyleCnt="4">
        <dgm:presLayoutVars>
          <dgm:bulletEnabled val="1"/>
        </dgm:presLayoutVars>
      </dgm:prSet>
      <dgm:spPr/>
    </dgm:pt>
    <dgm:pt modelId="{549D5052-FF81-45DC-881C-40F75599AB35}" type="pres">
      <dgm:prSet presAssocID="{85107460-09B1-4C17-ABF8-85524A44C7FB}" presName="FiveConn_4-5" presStyleLbl="fgAccFollowNode1" presStyleIdx="3" presStyleCnt="4">
        <dgm:presLayoutVars>
          <dgm:bulletEnabled val="1"/>
        </dgm:presLayoutVars>
      </dgm:prSet>
      <dgm:spPr/>
    </dgm:pt>
    <dgm:pt modelId="{F0D7018A-29BC-48A5-8297-E1C998C2A5C4}" type="pres">
      <dgm:prSet presAssocID="{85107460-09B1-4C17-ABF8-85524A44C7FB}" presName="FiveNodes_1_text" presStyleLbl="node1" presStyleIdx="4" presStyleCnt="5">
        <dgm:presLayoutVars>
          <dgm:bulletEnabled val="1"/>
        </dgm:presLayoutVars>
      </dgm:prSet>
      <dgm:spPr/>
    </dgm:pt>
    <dgm:pt modelId="{78689B7A-5ED3-414E-B957-6DCE21B8CB2B}" type="pres">
      <dgm:prSet presAssocID="{85107460-09B1-4C17-ABF8-85524A44C7FB}" presName="FiveNodes_2_text" presStyleLbl="node1" presStyleIdx="4" presStyleCnt="5">
        <dgm:presLayoutVars>
          <dgm:bulletEnabled val="1"/>
        </dgm:presLayoutVars>
      </dgm:prSet>
      <dgm:spPr/>
    </dgm:pt>
    <dgm:pt modelId="{87FB8952-0457-4BBC-93C3-9DD596CABD55}" type="pres">
      <dgm:prSet presAssocID="{85107460-09B1-4C17-ABF8-85524A44C7FB}" presName="FiveNodes_3_text" presStyleLbl="node1" presStyleIdx="4" presStyleCnt="5">
        <dgm:presLayoutVars>
          <dgm:bulletEnabled val="1"/>
        </dgm:presLayoutVars>
      </dgm:prSet>
      <dgm:spPr/>
    </dgm:pt>
    <dgm:pt modelId="{75A21B7B-4E7B-4ADE-A6E1-2265EDB193B2}" type="pres">
      <dgm:prSet presAssocID="{85107460-09B1-4C17-ABF8-85524A44C7FB}" presName="FiveNodes_4_text" presStyleLbl="node1" presStyleIdx="4" presStyleCnt="5">
        <dgm:presLayoutVars>
          <dgm:bulletEnabled val="1"/>
        </dgm:presLayoutVars>
      </dgm:prSet>
      <dgm:spPr/>
    </dgm:pt>
    <dgm:pt modelId="{3B8C9AAE-5E6E-4F8D-9D3D-3D9AA6896539}" type="pres">
      <dgm:prSet presAssocID="{85107460-09B1-4C17-ABF8-85524A44C7FB}" presName="FiveNodes_5_text" presStyleLbl="node1" presStyleIdx="4" presStyleCnt="5">
        <dgm:presLayoutVars>
          <dgm:bulletEnabled val="1"/>
        </dgm:presLayoutVars>
      </dgm:prSet>
      <dgm:spPr/>
    </dgm:pt>
  </dgm:ptLst>
  <dgm:cxnLst>
    <dgm:cxn modelId="{879ABD0F-A777-44CD-AB9A-9B8434D1CDAE}" type="presOf" srcId="{218F6FFE-D6EC-4AA8-BB7A-F0C0F6675767}" destId="{75A21B7B-4E7B-4ADE-A6E1-2265EDB193B2}" srcOrd="1" destOrd="0" presId="urn:microsoft.com/office/officeart/2005/8/layout/vProcess5"/>
    <dgm:cxn modelId="{07800E1C-010C-401D-AA45-C54D12616FC7}" type="presOf" srcId="{218F6FFE-D6EC-4AA8-BB7A-F0C0F6675767}" destId="{85A77652-61A0-4A87-8C8A-51159CE3C6D9}" srcOrd="0" destOrd="0" presId="urn:microsoft.com/office/officeart/2005/8/layout/vProcess5"/>
    <dgm:cxn modelId="{FCEC381F-1506-4E1B-B73E-FD1A095C9CDE}" srcId="{85107460-09B1-4C17-ABF8-85524A44C7FB}" destId="{673A1DF2-0952-4E47-BBAE-7B42341C05CF}" srcOrd="1" destOrd="0" parTransId="{518A7636-62D3-41EC-9366-4DB6F74B13EA}" sibTransId="{5C3F2ED7-C312-4A5D-9223-320D9D388A8B}"/>
    <dgm:cxn modelId="{5BF8362D-0DCC-44F7-A28F-7A7954AE7C50}" type="presOf" srcId="{2FDE26C5-228B-42D9-9409-93948387BD73}" destId="{87FB8952-0457-4BBC-93C3-9DD596CABD55}" srcOrd="1" destOrd="0" presId="urn:microsoft.com/office/officeart/2005/8/layout/vProcess5"/>
    <dgm:cxn modelId="{5E5C2638-D654-4E77-B876-4C3F588DD904}" type="presOf" srcId="{2FDE26C5-228B-42D9-9409-93948387BD73}" destId="{E4C707F0-D0C3-42A9-8B42-23F676C9687E}" srcOrd="0" destOrd="0" presId="urn:microsoft.com/office/officeart/2005/8/layout/vProcess5"/>
    <dgm:cxn modelId="{7329F03C-6761-4576-9F2D-CDD72ED78C16}" srcId="{85107460-09B1-4C17-ABF8-85524A44C7FB}" destId="{14F5F8A1-BB8B-4525-8473-E97AB6319E81}" srcOrd="4" destOrd="0" parTransId="{9A635A92-794A-43BA-8A6E-7F2290E88E67}" sibTransId="{F8A5A5B1-C458-4EAB-96D7-BED707A29A3A}"/>
    <dgm:cxn modelId="{5284164A-B1B0-4819-9230-1389E63C7E4F}" srcId="{85107460-09B1-4C17-ABF8-85524A44C7FB}" destId="{73FE9E65-7713-4948-8310-FC24D25101B8}" srcOrd="0" destOrd="0" parTransId="{455ABCE1-7F31-4D0C-B839-6827B6A5BE3E}" sibTransId="{D79F74E7-06E1-45C5-8E23-2457972DD504}"/>
    <dgm:cxn modelId="{0A27194D-512A-4F96-91E1-B8F4C483D14D}" srcId="{85107460-09B1-4C17-ABF8-85524A44C7FB}" destId="{218F6FFE-D6EC-4AA8-BB7A-F0C0F6675767}" srcOrd="3" destOrd="0" parTransId="{229AD247-2998-4CE5-B25E-EC46A4914942}" sibTransId="{E4E0F20A-8C49-4212-9EEF-5B5470D9F05A}"/>
    <dgm:cxn modelId="{8BAB5877-5879-4A4A-BD3A-9034A28CC843}" type="presOf" srcId="{73FE9E65-7713-4948-8310-FC24D25101B8}" destId="{E628FFE5-3DA0-4510-965E-20A75818408D}" srcOrd="0" destOrd="0" presId="urn:microsoft.com/office/officeart/2005/8/layout/vProcess5"/>
    <dgm:cxn modelId="{7A372A59-D097-4586-ADBA-E9A25CD7814D}" type="presOf" srcId="{14F5F8A1-BB8B-4525-8473-E97AB6319E81}" destId="{3B8C9AAE-5E6E-4F8D-9D3D-3D9AA6896539}" srcOrd="1" destOrd="0" presId="urn:microsoft.com/office/officeart/2005/8/layout/vProcess5"/>
    <dgm:cxn modelId="{6ADD8984-40EB-40FA-984F-4366DDFFCC20}" type="presOf" srcId="{5C3F2ED7-C312-4A5D-9223-320D9D388A8B}" destId="{912DF835-503F-4D55-9C27-BD37DA8A12E3}" srcOrd="0" destOrd="0" presId="urn:microsoft.com/office/officeart/2005/8/layout/vProcess5"/>
    <dgm:cxn modelId="{26B6AB86-D1DD-4B6B-BA94-C43670619F03}" type="presOf" srcId="{E4E0F20A-8C49-4212-9EEF-5B5470D9F05A}" destId="{549D5052-FF81-45DC-881C-40F75599AB35}" srcOrd="0" destOrd="0" presId="urn:microsoft.com/office/officeart/2005/8/layout/vProcess5"/>
    <dgm:cxn modelId="{252B8D8B-3BEE-476D-ADB3-C89138040A42}" type="presOf" srcId="{14F5F8A1-BB8B-4525-8473-E97AB6319E81}" destId="{0A6F18B8-6BD9-4FA6-8F93-EBDC54061BAC}" srcOrd="0" destOrd="0" presId="urn:microsoft.com/office/officeart/2005/8/layout/vProcess5"/>
    <dgm:cxn modelId="{6ED8F3BA-5845-4FF6-BF62-448D540AB7DF}" srcId="{85107460-09B1-4C17-ABF8-85524A44C7FB}" destId="{2FDE26C5-228B-42D9-9409-93948387BD73}" srcOrd="2" destOrd="0" parTransId="{94EAEB0B-4491-47DF-B90E-36D6CD72BF29}" sibTransId="{9719D242-FEA7-4875-ABF3-5A9E305DBF8F}"/>
    <dgm:cxn modelId="{9E16DAC1-F8F6-40CA-B459-48D8A7E7B32D}" type="presOf" srcId="{D79F74E7-06E1-45C5-8E23-2457972DD504}" destId="{5C98A5EF-922D-41C9-8E42-BB36E1209258}" srcOrd="0" destOrd="0" presId="urn:microsoft.com/office/officeart/2005/8/layout/vProcess5"/>
    <dgm:cxn modelId="{1729D8CB-F830-4F8B-BD79-BD7A53C0C91D}" type="presOf" srcId="{9719D242-FEA7-4875-ABF3-5A9E305DBF8F}" destId="{32B79F99-7F1A-4FC9-AC02-BBECEF34CEC0}" srcOrd="0" destOrd="0" presId="urn:microsoft.com/office/officeart/2005/8/layout/vProcess5"/>
    <dgm:cxn modelId="{C47D7CD0-B8C4-49D0-976B-DC3083F318DF}" type="presOf" srcId="{673A1DF2-0952-4E47-BBAE-7B42341C05CF}" destId="{1EECD8F6-F1E7-49FA-8F92-E1ED4A9A6A06}" srcOrd="0" destOrd="0" presId="urn:microsoft.com/office/officeart/2005/8/layout/vProcess5"/>
    <dgm:cxn modelId="{64D91BF4-CA7E-4D8E-ABE8-C65D3E7786BE}" type="presOf" srcId="{673A1DF2-0952-4E47-BBAE-7B42341C05CF}" destId="{78689B7A-5ED3-414E-B957-6DCE21B8CB2B}" srcOrd="1" destOrd="0" presId="urn:microsoft.com/office/officeart/2005/8/layout/vProcess5"/>
    <dgm:cxn modelId="{C3E338FB-5563-47EA-8247-72E29AD1B522}" type="presOf" srcId="{73FE9E65-7713-4948-8310-FC24D25101B8}" destId="{F0D7018A-29BC-48A5-8297-E1C998C2A5C4}" srcOrd="1" destOrd="0" presId="urn:microsoft.com/office/officeart/2005/8/layout/vProcess5"/>
    <dgm:cxn modelId="{5574FBFF-4E7E-4636-9BD1-13A501E80EB3}" type="presOf" srcId="{85107460-09B1-4C17-ABF8-85524A44C7FB}" destId="{45751F41-CA21-4FD6-9554-8266D77EC9AD}" srcOrd="0" destOrd="0" presId="urn:microsoft.com/office/officeart/2005/8/layout/vProcess5"/>
    <dgm:cxn modelId="{73056B42-ED61-43A3-99E4-3C300EDE94F8}" type="presParOf" srcId="{45751F41-CA21-4FD6-9554-8266D77EC9AD}" destId="{B695A7AD-F706-4161-8513-DED17683A78B}" srcOrd="0" destOrd="0" presId="urn:microsoft.com/office/officeart/2005/8/layout/vProcess5"/>
    <dgm:cxn modelId="{5C36B685-5883-4A8B-ADEE-8E3801E2376E}" type="presParOf" srcId="{45751F41-CA21-4FD6-9554-8266D77EC9AD}" destId="{E628FFE5-3DA0-4510-965E-20A75818408D}" srcOrd="1" destOrd="0" presId="urn:microsoft.com/office/officeart/2005/8/layout/vProcess5"/>
    <dgm:cxn modelId="{43B9DD32-FEAC-49F1-88B6-A33F9DD6FCDA}" type="presParOf" srcId="{45751F41-CA21-4FD6-9554-8266D77EC9AD}" destId="{1EECD8F6-F1E7-49FA-8F92-E1ED4A9A6A06}" srcOrd="2" destOrd="0" presId="urn:microsoft.com/office/officeart/2005/8/layout/vProcess5"/>
    <dgm:cxn modelId="{EC03BB1D-C7AD-4AD1-9674-2F44BA76FA56}" type="presParOf" srcId="{45751F41-CA21-4FD6-9554-8266D77EC9AD}" destId="{E4C707F0-D0C3-42A9-8B42-23F676C9687E}" srcOrd="3" destOrd="0" presId="urn:microsoft.com/office/officeart/2005/8/layout/vProcess5"/>
    <dgm:cxn modelId="{81D58688-DA43-4CC5-97B4-4F574F93B0E7}" type="presParOf" srcId="{45751F41-CA21-4FD6-9554-8266D77EC9AD}" destId="{85A77652-61A0-4A87-8C8A-51159CE3C6D9}" srcOrd="4" destOrd="0" presId="urn:microsoft.com/office/officeart/2005/8/layout/vProcess5"/>
    <dgm:cxn modelId="{16B65E10-8E00-49D1-ABE4-EB110741F6AE}" type="presParOf" srcId="{45751F41-CA21-4FD6-9554-8266D77EC9AD}" destId="{0A6F18B8-6BD9-4FA6-8F93-EBDC54061BAC}" srcOrd="5" destOrd="0" presId="urn:microsoft.com/office/officeart/2005/8/layout/vProcess5"/>
    <dgm:cxn modelId="{E2D897A5-3C5D-4B22-91EC-E90B26D6E644}" type="presParOf" srcId="{45751F41-CA21-4FD6-9554-8266D77EC9AD}" destId="{5C98A5EF-922D-41C9-8E42-BB36E1209258}" srcOrd="6" destOrd="0" presId="urn:microsoft.com/office/officeart/2005/8/layout/vProcess5"/>
    <dgm:cxn modelId="{FF3B868D-830A-462A-8A06-35D03112B523}" type="presParOf" srcId="{45751F41-CA21-4FD6-9554-8266D77EC9AD}" destId="{912DF835-503F-4D55-9C27-BD37DA8A12E3}" srcOrd="7" destOrd="0" presId="urn:microsoft.com/office/officeart/2005/8/layout/vProcess5"/>
    <dgm:cxn modelId="{E4055C55-1C3F-4E9E-A970-0BBE5D7E3588}" type="presParOf" srcId="{45751F41-CA21-4FD6-9554-8266D77EC9AD}" destId="{32B79F99-7F1A-4FC9-AC02-BBECEF34CEC0}" srcOrd="8" destOrd="0" presId="urn:microsoft.com/office/officeart/2005/8/layout/vProcess5"/>
    <dgm:cxn modelId="{9A0C0EFF-E256-4C0A-B18E-71C383B57E55}" type="presParOf" srcId="{45751F41-CA21-4FD6-9554-8266D77EC9AD}" destId="{549D5052-FF81-45DC-881C-40F75599AB35}" srcOrd="9" destOrd="0" presId="urn:microsoft.com/office/officeart/2005/8/layout/vProcess5"/>
    <dgm:cxn modelId="{DB5AFB9D-0900-40EC-904B-BD18AD403F5A}" type="presParOf" srcId="{45751F41-CA21-4FD6-9554-8266D77EC9AD}" destId="{F0D7018A-29BC-48A5-8297-E1C998C2A5C4}" srcOrd="10" destOrd="0" presId="urn:microsoft.com/office/officeart/2005/8/layout/vProcess5"/>
    <dgm:cxn modelId="{C2E6AD14-0BB2-4952-BB15-148F1664355A}" type="presParOf" srcId="{45751F41-CA21-4FD6-9554-8266D77EC9AD}" destId="{78689B7A-5ED3-414E-B957-6DCE21B8CB2B}" srcOrd="11" destOrd="0" presId="urn:microsoft.com/office/officeart/2005/8/layout/vProcess5"/>
    <dgm:cxn modelId="{4D6BC3D2-6A52-4EC8-86F3-D5F0F7A59812}" type="presParOf" srcId="{45751F41-CA21-4FD6-9554-8266D77EC9AD}" destId="{87FB8952-0457-4BBC-93C3-9DD596CABD55}" srcOrd="12" destOrd="0" presId="urn:microsoft.com/office/officeart/2005/8/layout/vProcess5"/>
    <dgm:cxn modelId="{4D8FDEA5-E07C-46FE-94AB-B2C442AC3184}" type="presParOf" srcId="{45751F41-CA21-4FD6-9554-8266D77EC9AD}" destId="{75A21B7B-4E7B-4ADE-A6E1-2265EDB193B2}" srcOrd="13" destOrd="0" presId="urn:microsoft.com/office/officeart/2005/8/layout/vProcess5"/>
    <dgm:cxn modelId="{A26A7B24-25D1-4480-ACCE-D54A29663069}" type="presParOf" srcId="{45751F41-CA21-4FD6-9554-8266D77EC9AD}" destId="{3B8C9AAE-5E6E-4F8D-9D3D-3D9AA6896539}"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28FFE5-3DA0-4510-965E-20A75818408D}">
      <dsp:nvSpPr>
        <dsp:cNvPr id="0" name=""/>
        <dsp:cNvSpPr/>
      </dsp:nvSpPr>
      <dsp:spPr>
        <a:xfrm>
          <a:off x="0" y="0"/>
          <a:ext cx="9035796" cy="1035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B</a:t>
          </a:r>
          <a:r>
            <a:rPr lang="vi-VN" sz="1900" kern="1200" dirty="0"/>
            <a:t>1.Tình huống xuất phát và câu hỏi nêu vấn đề: Đặt ra một tình huống thực tế liên quan đến đề tài cần học, từ đó đưa ra câu hỏi nêu vấn đề cần giải quyết.</a:t>
          </a:r>
          <a:endParaRPr lang="en-US" sz="1900" kern="1200" dirty="0"/>
        </a:p>
      </dsp:txBody>
      <dsp:txXfrm>
        <a:off x="30343" y="30343"/>
        <a:ext cx="7796687" cy="975289"/>
      </dsp:txXfrm>
    </dsp:sp>
    <dsp:sp modelId="{1EECD8F6-F1E7-49FA-8F92-E1ED4A9A6A06}">
      <dsp:nvSpPr>
        <dsp:cNvPr id="0" name=""/>
        <dsp:cNvSpPr/>
      </dsp:nvSpPr>
      <dsp:spPr>
        <a:xfrm>
          <a:off x="674751" y="1179861"/>
          <a:ext cx="9035796" cy="1035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B</a:t>
          </a:r>
          <a:r>
            <a:rPr lang="vi-VN" sz="1900" kern="1200"/>
            <a:t>2. Bộc lộ quan niệm ban đầu của học sinh: Học sinh tự do bày tỏ quan điểm, suy nghĩ của mình về vấn đề được đặt ra.</a:t>
          </a:r>
          <a:endParaRPr lang="en-US" sz="1900" kern="1200"/>
        </a:p>
      </dsp:txBody>
      <dsp:txXfrm>
        <a:off x="705094" y="1210204"/>
        <a:ext cx="7626974" cy="975289"/>
      </dsp:txXfrm>
    </dsp:sp>
    <dsp:sp modelId="{E4C707F0-D0C3-42A9-8B42-23F676C9687E}">
      <dsp:nvSpPr>
        <dsp:cNvPr id="0" name=""/>
        <dsp:cNvSpPr/>
      </dsp:nvSpPr>
      <dsp:spPr>
        <a:xfrm>
          <a:off x="1349501" y="2359723"/>
          <a:ext cx="9035796" cy="1035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B</a:t>
          </a:r>
          <a:r>
            <a:rPr lang="vi-VN" sz="1900" kern="1200"/>
            <a:t>3. Đề xuất câu hỏi hay giả thuyết và thiết kế phương án thực nghiệm: Dựa trên quan niệm ban đầu, học sinh đề xuất các câu hỏi hay giả thuyết và thiết kế phương án thực nghiệm để kiểm chứng.</a:t>
          </a:r>
          <a:endParaRPr lang="en-US" sz="1900" kern="1200"/>
        </a:p>
      </dsp:txBody>
      <dsp:txXfrm>
        <a:off x="1379844" y="2390066"/>
        <a:ext cx="7626974" cy="975289"/>
      </dsp:txXfrm>
    </dsp:sp>
    <dsp:sp modelId="{85A77652-61A0-4A87-8C8A-51159CE3C6D9}">
      <dsp:nvSpPr>
        <dsp:cNvPr id="0" name=""/>
        <dsp:cNvSpPr/>
      </dsp:nvSpPr>
      <dsp:spPr>
        <a:xfrm>
          <a:off x="2024252" y="3539584"/>
          <a:ext cx="9035796" cy="1035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B</a:t>
          </a:r>
          <a:r>
            <a:rPr lang="vi-VN" sz="1900" kern="1200"/>
            <a:t>4. Tiến hành thực nghiệm tìm tòi – nghiên cứu: Học sinh tiến hành thực hiện thí nghiệm theo phương án đã thiết kế, quan sát và ghi chép kết quả.</a:t>
          </a:r>
          <a:endParaRPr lang="en-US" sz="1900" kern="1200"/>
        </a:p>
      </dsp:txBody>
      <dsp:txXfrm>
        <a:off x="2054595" y="3569927"/>
        <a:ext cx="7626974" cy="975289"/>
      </dsp:txXfrm>
    </dsp:sp>
    <dsp:sp modelId="{0A6F18B8-6BD9-4FA6-8F93-EBDC54061BAC}">
      <dsp:nvSpPr>
        <dsp:cNvPr id="0" name=""/>
        <dsp:cNvSpPr/>
      </dsp:nvSpPr>
      <dsp:spPr>
        <a:xfrm>
          <a:off x="2699003" y="4719446"/>
          <a:ext cx="9035796" cy="1035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B</a:t>
          </a:r>
          <a:r>
            <a:rPr lang="vi-VN" sz="1900" kern="1200"/>
            <a:t>5. Kết luận kiến thức mới: Dựa trên kết quả thí nghiệm, học sinh tự mình rút ra kết luận, hình thành kiến thức mới.</a:t>
          </a:r>
          <a:endParaRPr lang="en-US" sz="1900" kern="1200"/>
        </a:p>
      </dsp:txBody>
      <dsp:txXfrm>
        <a:off x="2729346" y="4749789"/>
        <a:ext cx="7626974" cy="975289"/>
      </dsp:txXfrm>
    </dsp:sp>
    <dsp:sp modelId="{5C98A5EF-922D-41C9-8E42-BB36E1209258}">
      <dsp:nvSpPr>
        <dsp:cNvPr id="0" name=""/>
        <dsp:cNvSpPr/>
      </dsp:nvSpPr>
      <dsp:spPr>
        <a:xfrm>
          <a:off x="8362411" y="756837"/>
          <a:ext cx="673384" cy="67338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8513922" y="756837"/>
        <a:ext cx="370362" cy="506721"/>
      </dsp:txXfrm>
    </dsp:sp>
    <dsp:sp modelId="{912DF835-503F-4D55-9C27-BD37DA8A12E3}">
      <dsp:nvSpPr>
        <dsp:cNvPr id="0" name=""/>
        <dsp:cNvSpPr/>
      </dsp:nvSpPr>
      <dsp:spPr>
        <a:xfrm>
          <a:off x="9037162" y="1936699"/>
          <a:ext cx="673384" cy="67338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9188673" y="1936699"/>
        <a:ext cx="370362" cy="506721"/>
      </dsp:txXfrm>
    </dsp:sp>
    <dsp:sp modelId="{32B79F99-7F1A-4FC9-AC02-BBECEF34CEC0}">
      <dsp:nvSpPr>
        <dsp:cNvPr id="0" name=""/>
        <dsp:cNvSpPr/>
      </dsp:nvSpPr>
      <dsp:spPr>
        <a:xfrm>
          <a:off x="9711913" y="3099294"/>
          <a:ext cx="673384" cy="67338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9863424" y="3099294"/>
        <a:ext cx="370362" cy="506721"/>
      </dsp:txXfrm>
    </dsp:sp>
    <dsp:sp modelId="{549D5052-FF81-45DC-881C-40F75599AB35}">
      <dsp:nvSpPr>
        <dsp:cNvPr id="0" name=""/>
        <dsp:cNvSpPr/>
      </dsp:nvSpPr>
      <dsp:spPr>
        <a:xfrm>
          <a:off x="10386664" y="4290667"/>
          <a:ext cx="673384" cy="673384"/>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10538175" y="4290667"/>
        <a:ext cx="370362" cy="50672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11EAACC7-3B3F-47D1-959A-EF58926E955E}" type="datetimeFigureOut">
              <a:rPr lang="en-US" smtClean="0"/>
              <a:t>01/10/2024</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169359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11EAACC7-3B3F-47D1-959A-EF58926E955E}" type="datetimeFigureOut">
              <a:rPr lang="en-US" smtClean="0"/>
              <a:t>01/10/2024</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48813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1EAACC7-3B3F-47D1-959A-EF58926E955E}" type="datetimeFigureOut">
              <a:rPr lang="en-US" smtClean="0"/>
              <a:t>01/10/2024</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099644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1EAACC7-3B3F-47D1-959A-EF58926E955E}" type="datetimeFigureOut">
              <a:rPr lang="en-US" smtClean="0"/>
              <a:t>01/10/2024</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647921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11EAACC7-3B3F-47D1-959A-EF58926E955E}" type="datetimeFigureOut">
              <a:rPr lang="en-US" smtClean="0"/>
              <a:t>01/10/2024</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538167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11EAACC7-3B3F-47D1-959A-EF58926E955E}" type="datetimeFigureOut">
              <a:rPr lang="en-US" smtClean="0"/>
              <a:t>01/10/2024</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498944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11EAACC7-3B3F-47D1-959A-EF58926E955E}" type="datetimeFigureOut">
              <a:rPr lang="en-US" smtClean="0"/>
              <a:t>01/10/2024</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712587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1EAACC7-3B3F-47D1-959A-EF58926E955E}" type="datetimeFigureOut">
              <a:rPr lang="en-US" smtClean="0"/>
              <a:t>01/10/2024</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864457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11EAACC7-3B3F-47D1-959A-EF58926E955E}" type="datetimeFigureOut">
              <a:rPr lang="en-US" smtClean="0"/>
              <a:t>01/10/2024</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89342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11EAACC7-3B3F-47D1-959A-EF58926E955E}" type="datetimeFigureOut">
              <a:rPr lang="en-US" smtClean="0"/>
              <a:t>01/10/2024</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106425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11EAACC7-3B3F-47D1-959A-EF58926E955E}" type="datetimeFigureOut">
              <a:rPr lang="en-US" smtClean="0"/>
              <a:t>01/10/2024</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947944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11EAACC7-3B3F-47D1-959A-EF58926E955E}" type="datetimeFigureOut">
              <a:rPr lang="en-US" smtClean="0"/>
              <a:t>01/10/2024</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2485582537"/>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28" r:id="rId4"/>
    <p:sldLayoutId id="2147483729" r:id="rId5"/>
    <p:sldLayoutId id="2147483734" r:id="rId6"/>
    <p:sldLayoutId id="2147483730" r:id="rId7"/>
    <p:sldLayoutId id="2147483731" r:id="rId8"/>
    <p:sldLayoutId id="2147483732" r:id="rId9"/>
    <p:sldLayoutId id="2147483733" r:id="rId10"/>
    <p:sldLayoutId id="2147483735" r:id="rId11"/>
  </p:sldLayoutIdLst>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8">
            <a:extLst>
              <a:ext uri="{FF2B5EF4-FFF2-40B4-BE49-F238E27FC236}">
                <a16:creationId xmlns:a16="http://schemas.microsoft.com/office/drawing/2014/main" id="{BC88933B-CFB2-4662-9CA9-2C1E08385B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0">
            <a:extLst>
              <a:ext uri="{FF2B5EF4-FFF2-40B4-BE49-F238E27FC236}">
                <a16:creationId xmlns:a16="http://schemas.microsoft.com/office/drawing/2014/main" id="{F909EEE1-52DB-4A86-AFCE-CCE9041848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2"/>
            <a:ext cx="12192000" cy="685734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2C2C7B-7F3F-A6FF-2CDA-04E44D082498}"/>
              </a:ext>
            </a:extLst>
          </p:cNvPr>
          <p:cNvSpPr>
            <a:spLocks noGrp="1"/>
          </p:cNvSpPr>
          <p:nvPr>
            <p:ph type="ctrTitle"/>
          </p:nvPr>
        </p:nvSpPr>
        <p:spPr>
          <a:xfrm>
            <a:off x="3610492" y="516016"/>
            <a:ext cx="8581508" cy="3922755"/>
          </a:xfrm>
        </p:spPr>
        <p:txBody>
          <a:bodyPr>
            <a:normAutofit/>
          </a:bodyPr>
          <a:lstStyle/>
          <a:p>
            <a:r>
              <a:rPr lang="vi-VN" sz="3600" b="1" i="0" dirty="0">
                <a:solidFill>
                  <a:srgbClr val="FF0000"/>
                </a:solidFill>
                <a:effectLst/>
                <a:latin typeface="Times New Roman" panose="02020603050405020304" pitchFamily="18" charset="0"/>
              </a:rPr>
              <a:t>CHUYÊN ĐỀ</a:t>
            </a:r>
            <a:r>
              <a:rPr lang="en-US" sz="3600" b="1" i="0" dirty="0">
                <a:solidFill>
                  <a:srgbClr val="FF0000"/>
                </a:solidFill>
                <a:effectLst/>
                <a:latin typeface="Times New Roman" panose="02020603050405020304" pitchFamily="18" charset="0"/>
              </a:rPr>
              <a:t>:</a:t>
            </a:r>
            <a:br>
              <a:rPr lang="en-US" sz="3600" b="1" i="0" dirty="0">
                <a:solidFill>
                  <a:srgbClr val="FF0000"/>
                </a:solidFill>
                <a:effectLst/>
                <a:latin typeface="Times New Roman" panose="02020603050405020304" pitchFamily="18" charset="0"/>
              </a:rPr>
            </a:br>
            <a:r>
              <a:rPr lang="vi-VN" sz="3600" b="0" i="0" dirty="0">
                <a:solidFill>
                  <a:srgbClr val="000000"/>
                </a:solidFill>
                <a:effectLst/>
                <a:latin typeface="Times New Roman" panose="02020603050405020304" pitchFamily="18" charset="0"/>
              </a:rPr>
              <a:t> ĐỔI MỚI PHƯƠNG PHÁP DẠY HỌC</a:t>
            </a:r>
            <a:br>
              <a:rPr lang="vi-VN" sz="3600" b="0" i="0" dirty="0">
                <a:solidFill>
                  <a:srgbClr val="000000"/>
                </a:solidFill>
                <a:effectLst/>
                <a:latin typeface="Times New Roman" panose="02020603050405020304" pitchFamily="18" charset="0"/>
              </a:rPr>
            </a:br>
            <a:r>
              <a:rPr lang="vi-VN" sz="3600" b="0" i="0" dirty="0">
                <a:solidFill>
                  <a:srgbClr val="000000"/>
                </a:solidFill>
                <a:effectLst/>
                <a:latin typeface="Times New Roman" panose="02020603050405020304" pitchFamily="18" charset="0"/>
              </a:rPr>
              <a:t>ỨNG DỤNG PHƯƠNG PHÁP: </a:t>
            </a:r>
            <a:r>
              <a:rPr lang="vi-VN" sz="3600" b="0" dirty="0">
                <a:solidFill>
                  <a:srgbClr val="000000"/>
                </a:solidFill>
                <a:effectLst/>
                <a:latin typeface="Times New Roman" panose="02020603050405020304" pitchFamily="18" charset="0"/>
              </a:rPr>
              <a:t>“BÀN TAY NẶN BỘT”</a:t>
            </a:r>
            <a:br>
              <a:rPr lang="vi-VN" sz="3600" b="0" i="0" dirty="0">
                <a:solidFill>
                  <a:srgbClr val="000000"/>
                </a:solidFill>
                <a:effectLst/>
                <a:latin typeface="Times New Roman" panose="02020603050405020304" pitchFamily="18" charset="0"/>
              </a:rPr>
            </a:br>
            <a:endParaRPr lang="en-US" sz="3600" dirty="0"/>
          </a:p>
        </p:txBody>
      </p:sp>
      <p:pic>
        <p:nvPicPr>
          <p:cNvPr id="21" name="Picture 3" descr="School desk with books and pencils with chalkboard in background">
            <a:extLst>
              <a:ext uri="{FF2B5EF4-FFF2-40B4-BE49-F238E27FC236}">
                <a16:creationId xmlns:a16="http://schemas.microsoft.com/office/drawing/2014/main" id="{B8F4B4DA-547B-66EF-B8E1-CA6E4E556352}"/>
              </a:ext>
            </a:extLst>
          </p:cNvPr>
          <p:cNvPicPr>
            <a:picLocks noChangeAspect="1"/>
          </p:cNvPicPr>
          <p:nvPr/>
        </p:nvPicPr>
        <p:blipFill rotWithShape="1">
          <a:blip r:embed="rId2"/>
          <a:srcRect l="48995" r="4175" b="-1"/>
          <a:stretch/>
        </p:blipFill>
        <p:spPr>
          <a:xfrm>
            <a:off x="-2573" y="10"/>
            <a:ext cx="4811317" cy="6857988"/>
          </a:xfrm>
          <a:custGeom>
            <a:avLst/>
            <a:gdLst/>
            <a:ahLst/>
            <a:cxnLst/>
            <a:rect l="l" t="t" r="r" b="b"/>
            <a:pathLst>
              <a:path w="4811317" h="6857998">
                <a:moveTo>
                  <a:pt x="0" y="0"/>
                </a:moveTo>
                <a:lnTo>
                  <a:pt x="4811317" y="0"/>
                </a:lnTo>
                <a:lnTo>
                  <a:pt x="2712446" y="6857998"/>
                </a:lnTo>
                <a:lnTo>
                  <a:pt x="0" y="6857998"/>
                </a:lnTo>
                <a:close/>
              </a:path>
            </a:pathLst>
          </a:custGeom>
        </p:spPr>
      </p:pic>
      <p:cxnSp>
        <p:nvCxnSpPr>
          <p:cNvPr id="22" name="Straight Connector 12">
            <a:extLst>
              <a:ext uri="{FF2B5EF4-FFF2-40B4-BE49-F238E27FC236}">
                <a16:creationId xmlns:a16="http://schemas.microsoft.com/office/drawing/2014/main" id="{326FE4BA-3BD1-4AB3-A3EB-39FF16D964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418764" y="0"/>
            <a:ext cx="815637" cy="685734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14">
            <a:extLst>
              <a:ext uri="{FF2B5EF4-FFF2-40B4-BE49-F238E27FC236}">
                <a16:creationId xmlns:a16="http://schemas.microsoft.com/office/drawing/2014/main" id="{CBD85EF3-E980-4EF9-BF91-C0540D302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a:endCxn id="15" idx="2"/>
          </p:cNvCxnSpPr>
          <p:nvPr>
            <p:extLst>
              <p:ext uri="{386F3935-93C4-4BCD-93E2-E3B085C9AB24}">
                <p16:designElem xmlns:p16="http://schemas.microsoft.com/office/powerpoint/2015/main" val="1"/>
              </p:ext>
            </p:extLst>
          </p:nvPr>
        </p:nvCxnSpPr>
        <p:spPr>
          <a:xfrm>
            <a:off x="0" y="5468380"/>
            <a:ext cx="6096000" cy="138961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727CD97F-EDCF-2058-116C-2793DD42F2C7}"/>
              </a:ext>
            </a:extLst>
          </p:cNvPr>
          <p:cNvSpPr txBox="1"/>
          <p:nvPr/>
        </p:nvSpPr>
        <p:spPr>
          <a:xfrm>
            <a:off x="4808744" y="4146384"/>
            <a:ext cx="6478381" cy="584775"/>
          </a:xfrm>
          <a:prstGeom prst="rect">
            <a:avLst/>
          </a:prstGeom>
          <a:noFill/>
        </p:spPr>
        <p:txBody>
          <a:bodyPr wrap="square" rtlCol="0">
            <a:spAutoFit/>
          </a:bodyPr>
          <a:lstStyle/>
          <a:p>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Thầy</a:t>
            </a:r>
            <a:r>
              <a:rPr lang="en-US" sz="3200" dirty="0">
                <a:latin typeface="Times New Roman" panose="02020603050405020304" pitchFamily="18" charset="0"/>
                <a:cs typeface="Times New Roman" panose="02020603050405020304" pitchFamily="18" charset="0"/>
              </a:rPr>
              <a:t> Lê </a:t>
            </a:r>
            <a:r>
              <a:rPr lang="en-US" sz="3200" dirty="0" err="1">
                <a:latin typeface="Times New Roman" panose="02020603050405020304" pitchFamily="18" charset="0"/>
                <a:cs typeface="Times New Roman" panose="02020603050405020304" pitchFamily="18" charset="0"/>
              </a:rPr>
              <a:t>Hữu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Thống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6436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87C2A864-64B1-0A27-605A-15D5FBF5C178}"/>
              </a:ext>
            </a:extLst>
          </p:cNvPr>
          <p:cNvSpPr txBox="1"/>
          <p:nvPr/>
        </p:nvSpPr>
        <p:spPr>
          <a:xfrm>
            <a:off x="433388" y="1390253"/>
            <a:ext cx="11325224" cy="5047536"/>
          </a:xfrm>
          <a:prstGeom prst="rect">
            <a:avLst/>
          </a:prstGeom>
          <a:solidFill>
            <a:schemeClr val="accent6">
              <a:lumMod val="20000"/>
              <a:lumOff val="80000"/>
            </a:schemeClr>
          </a:solidFill>
          <a:ln>
            <a:solidFill>
              <a:schemeClr val="accent5">
                <a:lumMod val="40000"/>
                <a:lumOff val="60000"/>
              </a:schemeClr>
            </a:solidFill>
          </a:ln>
        </p:spPr>
        <p:txBody>
          <a:bodyPr wrap="square">
            <a:spAutoFit/>
          </a:bodyPr>
          <a:lstStyle/>
          <a:p>
            <a:pPr algn="just"/>
            <a:endParaRPr lang="vi-VN"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Phát triển toàn diện phẩm chất và năng lực học sinh: Đổi mới phương pháp dạy học nhằm phát triển toàn diện phẩm chất và năng lực học sinh. Điều này giúp học sinh phát triển năng lực, trí tuệ sáng tạo của riêng mình</a:t>
            </a:r>
          </a:p>
          <a:p>
            <a:pPr algn="just"/>
            <a:endParaRPr lang="vi-VN"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Đáp ứng yêu cầu của thời đại: Khi mà hệ thống tri thức có những thay đổi thì sớm hoặc muộn, nhanh hoặc chậm, năng lực tư duy và hoạt động lao động sản xuất của con người cũng phải thay đổi. Việc đổi mới tư duy giáo dục trong thời đại tri thức nhằm đáp ứng sự thay đổi của cuộc sống phát triển không ngừng là một tất yếu</a:t>
            </a:r>
          </a:p>
          <a:p>
            <a:pPr algn="just"/>
            <a:endParaRPr lang="vi-VN"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Đáp ứng nhu cầu phát triển đất nước: Đổi mới phương pháp dạy học trước hết là đáp ứng yêu cầu cần đạt về phẩm chất, năng lực người học và cuối cùng là vì mục tiêu đáp ứng bối cảnh của thời đại, nhu cầu phát triển đất nước</a:t>
            </a:r>
          </a:p>
          <a:p>
            <a:pPr algn="just"/>
            <a:endParaRPr lang="vi-VN" sz="23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B2B9237B-46CB-CB48-AEC4-7785012AC62D}"/>
              </a:ext>
            </a:extLst>
          </p:cNvPr>
          <p:cNvSpPr txBox="1"/>
          <p:nvPr/>
        </p:nvSpPr>
        <p:spPr>
          <a:xfrm>
            <a:off x="317500" y="1625600"/>
            <a:ext cx="11325224" cy="3277820"/>
          </a:xfrm>
          <a:prstGeom prst="rect">
            <a:avLst/>
          </a:prstGeom>
          <a:solidFill>
            <a:schemeClr val="accent2">
              <a:lumMod val="40000"/>
              <a:lumOff val="60000"/>
            </a:schemeClr>
          </a:solidFill>
        </p:spPr>
        <p:txBody>
          <a:bodyPr wrap="square" rtlCol="0">
            <a:spAutoFit/>
          </a:bodyPr>
          <a:lstStyle/>
          <a:p>
            <a:pPr algn="just"/>
            <a:r>
              <a:rPr lang="en-US" sz="2300" dirty="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Tạo chuyển biến căn bản, toàn diện về chất lượng và hiệu quả giáo dục phổ thông: Đổi mới phương pháp dạy học giúp tạo chuyển biến căn bản, toàn diện về chất lượng và hiệu quả giáo dục phổ thông</a:t>
            </a:r>
          </a:p>
          <a:p>
            <a:pPr algn="just"/>
            <a:endParaRPr lang="vi-VN"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Đổi mới tư duy giáo dục: Để đáp ứng mục tiêu giáo dục mới, giáo viên cần đổi mới rất nhiều, từ chúng ta luôn chú trọng “dạy cái gì”, thì bây giờ cần chuyển sang “dạy cách” (cách đọc sách, cách suy luận để tìm tòi và phát hiện kiến thức mới…), từ chủ yếu quan tâm học sinh “học cái gì” chuyển sang quan tâm hơn về "học như thế nào"</a:t>
            </a:r>
            <a:endParaRPr lang="en-US" sz="2300" dirty="0">
              <a:latin typeface="Times New Roman" panose="02020603050405020304" pitchFamily="18" charset="0"/>
              <a:cs typeface="Times New Roman" panose="02020603050405020304" pitchFamily="18" charset="0"/>
            </a:endParaRPr>
          </a:p>
          <a:p>
            <a:endParaRPr lang="en-US" sz="2300" dirty="0"/>
          </a:p>
        </p:txBody>
      </p:sp>
      <p:sp>
        <p:nvSpPr>
          <p:cNvPr id="12" name="TextBox 11">
            <a:extLst>
              <a:ext uri="{FF2B5EF4-FFF2-40B4-BE49-F238E27FC236}">
                <a16:creationId xmlns:a16="http://schemas.microsoft.com/office/drawing/2014/main" id="{7C0ED1B4-D971-2661-801D-0AA0919CCD90}"/>
              </a:ext>
            </a:extLst>
          </p:cNvPr>
          <p:cNvSpPr txBox="1"/>
          <p:nvPr/>
        </p:nvSpPr>
        <p:spPr>
          <a:xfrm>
            <a:off x="317500" y="420211"/>
            <a:ext cx="7620000" cy="615553"/>
          </a:xfrm>
          <a:prstGeom prst="rect">
            <a:avLst/>
          </a:prstGeom>
          <a:solidFill>
            <a:srgbClr val="FFC000"/>
          </a:solidFill>
        </p:spPr>
        <p:txBody>
          <a:bodyPr wrap="square" rtlCol="0">
            <a:spAutoFit/>
          </a:bodyPr>
          <a:lstStyle/>
          <a:p>
            <a:r>
              <a:rPr lang="vi-VN" sz="3400" dirty="0">
                <a:latin typeface="Times New Roman" panose="02020603050405020304" pitchFamily="18" charset="0"/>
                <a:cs typeface="Times New Roman" panose="02020603050405020304" pitchFamily="18" charset="0"/>
              </a:rPr>
              <a:t>I/ lý do để đổi mới phương pháp dạy học:</a:t>
            </a:r>
          </a:p>
        </p:txBody>
      </p:sp>
    </p:spTree>
    <p:extLst>
      <p:ext uri="{BB962C8B-B14F-4D97-AF65-F5344CB8AC3E}">
        <p14:creationId xmlns:p14="http://schemas.microsoft.com/office/powerpoint/2010/main" val="382831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45" presetClass="exit" presetSubtype="0" fill="hold" grpId="1" nodeType="clickEffect">
                                  <p:stCondLst>
                                    <p:cond delay="0"/>
                                  </p:stCondLst>
                                  <p:childTnLst>
                                    <p:animEffect transition="out" filter="fade">
                                      <p:cBhvr>
                                        <p:cTn id="10" dur="2000"/>
                                        <p:tgtEl>
                                          <p:spTgt spid="10"/>
                                        </p:tgtEl>
                                      </p:cBhvr>
                                    </p:animEffect>
                                    <p:anim calcmode="lin" valueType="num">
                                      <p:cBhvr>
                                        <p:cTn id="11" dur="2000"/>
                                        <p:tgtEl>
                                          <p:spTgt spid="10"/>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2" dur="2000"/>
                                        <p:tgtEl>
                                          <p:spTgt spid="10"/>
                                        </p:tgtEl>
                                        <p:attrNameLst>
                                          <p:attrName>ppt_h</p:attrName>
                                        </p:attrNameLst>
                                      </p:cBhvr>
                                      <p:tavLst>
                                        <p:tav tm="0">
                                          <p:val>
                                            <p:strVal val="ppt_h"/>
                                          </p:val>
                                        </p:tav>
                                        <p:tav tm="100000">
                                          <p:val>
                                            <p:strVal val="ppt_h"/>
                                          </p:val>
                                        </p:tav>
                                      </p:tavLst>
                                    </p:anim>
                                    <p:set>
                                      <p:cBhvr>
                                        <p:cTn id="13" dur="1" fill="hold">
                                          <p:stCondLst>
                                            <p:cond delay="1999"/>
                                          </p:stCondLst>
                                        </p:cTn>
                                        <p:tgtEl>
                                          <p:spTgt spid="10"/>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arn(inVertical)">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39EB28E-8455-1AFE-9EC4-8F6DE7BB4881}"/>
              </a:ext>
            </a:extLst>
          </p:cNvPr>
          <p:cNvSpPr txBox="1"/>
          <p:nvPr/>
        </p:nvSpPr>
        <p:spPr>
          <a:xfrm>
            <a:off x="260350" y="1921451"/>
            <a:ext cx="11671299" cy="4339650"/>
          </a:xfrm>
          <a:prstGeom prst="rect">
            <a:avLst/>
          </a:prstGeom>
          <a:noFill/>
        </p:spPr>
        <p:txBody>
          <a:bodyPr wrap="square">
            <a:spAutoFit/>
          </a:bodyPr>
          <a:lstStyle/>
          <a:p>
            <a:pPr algn="just"/>
            <a:r>
              <a:rPr lang="en-US" sz="2300" dirty="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Phương pháp Bàn tay nặn bột là một phương pháp dạy học tích cực dựa trên thí nghiệm tìm tòi- nghiên cứu, áp dụng cho việc giảng dạy các môn khoa học tự nhiên. Phương pháp này được khởi xướng bởi Giáo sư </a:t>
            </a:r>
            <a:r>
              <a:rPr lang="vi-VN" sz="2300" dirty="0" err="1">
                <a:latin typeface="Times New Roman" panose="02020603050405020304" pitchFamily="18" charset="0"/>
                <a:cs typeface="Times New Roman" panose="02020603050405020304" pitchFamily="18" charset="0"/>
              </a:rPr>
              <a:t>Georges</a:t>
            </a:r>
            <a:r>
              <a:rPr lang="vi-VN" sz="2300" dirty="0">
                <a:latin typeface="Times New Roman" panose="02020603050405020304" pitchFamily="18" charset="0"/>
                <a:cs typeface="Times New Roman" panose="02020603050405020304" pitchFamily="18" charset="0"/>
              </a:rPr>
              <a:t> </a:t>
            </a:r>
            <a:r>
              <a:rPr lang="vi-VN" sz="2300" dirty="0" err="1">
                <a:latin typeface="Times New Roman" panose="02020603050405020304" pitchFamily="18" charset="0"/>
                <a:cs typeface="Times New Roman" panose="02020603050405020304" pitchFamily="18" charset="0"/>
              </a:rPr>
              <a:t>Charpak</a:t>
            </a:r>
            <a:r>
              <a:rPr lang="vi-VN" sz="2300" dirty="0">
                <a:latin typeface="Times New Roman" panose="02020603050405020304" pitchFamily="18" charset="0"/>
                <a:cs typeface="Times New Roman" panose="02020603050405020304" pitchFamily="18" charset="0"/>
              </a:rPr>
              <a:t> (Giải </a:t>
            </a:r>
            <a:r>
              <a:rPr lang="vi-VN" sz="2300" dirty="0" err="1">
                <a:latin typeface="Times New Roman" panose="02020603050405020304" pitchFamily="18" charset="0"/>
                <a:cs typeface="Times New Roman" panose="02020603050405020304" pitchFamily="18" charset="0"/>
              </a:rPr>
              <a:t>Nobel</a:t>
            </a:r>
            <a:r>
              <a:rPr lang="vi-VN" sz="2300" dirty="0">
                <a:latin typeface="Times New Roman" panose="02020603050405020304" pitchFamily="18" charset="0"/>
                <a:cs typeface="Times New Roman" panose="02020603050405020304" pitchFamily="18" charset="0"/>
              </a:rPr>
              <a:t> Vật lý năm 1992).</a:t>
            </a:r>
          </a:p>
          <a:p>
            <a:pPr algn="just"/>
            <a:endParaRPr lang="vi-VN"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Phương pháp Bàn tay nặn bột chú trọng đến việc hình thành kiến thức cho học sinh bằng các thí nghiệm tìm tòi nghiên cứu để chính các em tìm ra câu trả lời cho các vấn đề được đặt ra trong cuộc sống thông qua tiến hành thí nghiệm, quan sát, nghiên cứu tài liệu hay điều tra. </a:t>
            </a:r>
          </a:p>
          <a:p>
            <a:pPr algn="just"/>
            <a:endParaRPr lang="vi-VN"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Mục tiêu của phương pháp Bàn tay nặn bột là tạo nên tính tò mò, ham muốn khám phá và say mê khoa học của học sinh. Ngoài việc chú trọng đến kiến thức khoa học, phương pháp BTNB còn chú ý nhiều đến việc rèn luyện kỹ năng diễn đạt thông qua ngôn ngữ nói và viết cho học sinh.</a:t>
            </a:r>
          </a:p>
          <a:p>
            <a:pPr algn="just"/>
            <a:endParaRPr lang="vi-VN" sz="2300" b="1"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0D820E48-6F00-0400-9FA5-5882BB3F5F8E}"/>
              </a:ext>
            </a:extLst>
          </p:cNvPr>
          <p:cNvSpPr txBox="1"/>
          <p:nvPr/>
        </p:nvSpPr>
        <p:spPr>
          <a:xfrm>
            <a:off x="857250" y="431800"/>
            <a:ext cx="10744200" cy="615553"/>
          </a:xfrm>
          <a:prstGeom prst="rect">
            <a:avLst/>
          </a:prstGeom>
          <a:solidFill>
            <a:srgbClr val="FFC000"/>
          </a:solidFill>
        </p:spPr>
        <p:txBody>
          <a:bodyPr wrap="square" rtlCol="0">
            <a:spAutoFit/>
          </a:bodyPr>
          <a:lstStyle/>
          <a:p>
            <a:pPr algn="ctr"/>
            <a:r>
              <a:rPr lang="en-US" sz="3400" dirty="0">
                <a:latin typeface="Times New Roman" panose="02020603050405020304" pitchFamily="18" charset="0"/>
                <a:cs typeface="Times New Roman" panose="02020603050405020304" pitchFamily="18" charset="0"/>
              </a:rPr>
              <a:t>II/ </a:t>
            </a:r>
            <a:r>
              <a:rPr lang="en-US" sz="3400" dirty="0" err="1">
                <a:latin typeface="Times New Roman" panose="02020603050405020304" pitchFamily="18" charset="0"/>
                <a:cs typeface="Times New Roman" panose="02020603050405020304" pitchFamily="18" charset="0"/>
              </a:rPr>
              <a:t>Giới</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thiệu</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về</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phương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pháp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Bàn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tay</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nặn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bột</a:t>
            </a:r>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7460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9C51872-1DD5-7B36-4446-425C24CCAFBF}"/>
              </a:ext>
            </a:extLst>
          </p:cNvPr>
          <p:cNvSpPr txBox="1"/>
          <p:nvPr/>
        </p:nvSpPr>
        <p:spPr>
          <a:xfrm>
            <a:off x="190500" y="85586"/>
            <a:ext cx="11734800" cy="584775"/>
          </a:xfrm>
          <a:prstGeom prst="rect">
            <a:avLst/>
          </a:prstGeom>
          <a:solidFill>
            <a:srgbClr val="FFFF00"/>
          </a:solidFill>
          <a:ln>
            <a:solidFill>
              <a:schemeClr val="tx2"/>
            </a:solidFill>
          </a:ln>
        </p:spPr>
        <p:txBody>
          <a:bodyPr wrap="square" rtlCol="0">
            <a:spAutoFit/>
          </a:bodyPr>
          <a:lstStyle/>
          <a:p>
            <a:r>
              <a:rPr lang="vi-VN" sz="3200" dirty="0">
                <a:latin typeface="Times New Roman" panose="02020603050405020304" pitchFamily="18" charset="0"/>
                <a:cs typeface="Times New Roman" panose="02020603050405020304" pitchFamily="18" charset="0"/>
              </a:rPr>
              <a:t>Các bước thực hiện dạy học bằng phương pháp Bàn tay nặn bột gồm:</a:t>
            </a:r>
          </a:p>
        </p:txBody>
      </p:sp>
      <p:graphicFrame>
        <p:nvGraphicFramePr>
          <p:cNvPr id="7" name="TextBox 2">
            <a:extLst>
              <a:ext uri="{FF2B5EF4-FFF2-40B4-BE49-F238E27FC236}">
                <a16:creationId xmlns:a16="http://schemas.microsoft.com/office/drawing/2014/main" id="{26C97046-524C-7CBF-FC9C-4F3B2EDFAA13}"/>
              </a:ext>
            </a:extLst>
          </p:cNvPr>
          <p:cNvGraphicFramePr/>
          <p:nvPr>
            <p:extLst>
              <p:ext uri="{D42A27DB-BD31-4B8C-83A1-F6EECF244321}">
                <p14:modId xmlns:p14="http://schemas.microsoft.com/office/powerpoint/2010/main" val="2873145052"/>
              </p:ext>
            </p:extLst>
          </p:nvPr>
        </p:nvGraphicFramePr>
        <p:xfrm>
          <a:off x="190500" y="953492"/>
          <a:ext cx="11734800" cy="57554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7624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3A8C23-000C-BD10-D683-A483D65674F3}"/>
              </a:ext>
            </a:extLst>
          </p:cNvPr>
          <p:cNvSpPr txBox="1"/>
          <p:nvPr/>
        </p:nvSpPr>
        <p:spPr>
          <a:xfrm>
            <a:off x="857250" y="63500"/>
            <a:ext cx="10744200" cy="615553"/>
          </a:xfrm>
          <a:prstGeom prst="rect">
            <a:avLst/>
          </a:prstGeom>
          <a:solidFill>
            <a:srgbClr val="FFC000"/>
          </a:solidFill>
        </p:spPr>
        <p:txBody>
          <a:bodyPr wrap="square" rtlCol="0">
            <a:spAutoFit/>
          </a:bodyPr>
          <a:lstStyle/>
          <a:p>
            <a:pPr algn="ctr"/>
            <a:r>
              <a:rPr lang="en-US" sz="3400" dirty="0">
                <a:latin typeface="Times New Roman" panose="02020603050405020304" pitchFamily="18" charset="0"/>
                <a:cs typeface="Times New Roman" panose="02020603050405020304" pitchFamily="18" charset="0"/>
              </a:rPr>
              <a:t>III/ </a:t>
            </a:r>
            <a:r>
              <a:rPr lang="en-US" sz="3400" dirty="0" err="1">
                <a:latin typeface="Times New Roman" panose="02020603050405020304" pitchFamily="18" charset="0"/>
                <a:cs typeface="Times New Roman" panose="02020603050405020304" pitchFamily="18" charset="0"/>
              </a:rPr>
              <a:t>Ứng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dụng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phương</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pháp</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Bàn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tay</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nặn</a:t>
            </a:r>
            <a:r>
              <a:rPr lang="en-US" sz="3400" dirty="0">
                <a:latin typeface="Times New Roman" panose="02020603050405020304" pitchFamily="18" charset="0"/>
                <a:cs typeface="Times New Roman" panose="02020603050405020304" pitchFamily="18" charset="0"/>
              </a:rPr>
              <a:t> </a:t>
            </a:r>
            <a:r>
              <a:rPr lang="en-US" sz="3400" dirty="0" err="1">
                <a:latin typeface="Times New Roman" panose="02020603050405020304" pitchFamily="18" charset="0"/>
                <a:cs typeface="Times New Roman" panose="02020603050405020304" pitchFamily="18" charset="0"/>
              </a:rPr>
              <a:t>bột</a:t>
            </a:r>
            <a:endParaRPr lang="en-US" sz="3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4F3686B4-A024-162F-7378-679F05A14D82}"/>
              </a:ext>
            </a:extLst>
          </p:cNvPr>
          <p:cNvSpPr txBox="1"/>
          <p:nvPr/>
        </p:nvSpPr>
        <p:spPr>
          <a:xfrm>
            <a:off x="374650" y="774701"/>
            <a:ext cx="11226800" cy="1200329"/>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Bài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minh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họa</a:t>
            </a:r>
            <a:r>
              <a:rPr lang="en-US" sz="2400" b="1" dirty="0">
                <a:latin typeface="Times New Roman" panose="02020603050405020304" pitchFamily="18" charset="0"/>
                <a:cs typeface="Times New Roman" panose="02020603050405020304" pitchFamily="18" charset="0"/>
              </a:rPr>
              <a:t>: </a:t>
            </a:r>
            <a:r>
              <a:rPr lang="vi-VN" sz="2400" b="1" dirty="0">
                <a:latin typeface="Times New Roman" panose="02020603050405020304" pitchFamily="18" charset="0"/>
                <a:cs typeface="Times New Roman" panose="02020603050405020304" pitchFamily="18" charset="0"/>
              </a:rPr>
              <a:t>Bài </a:t>
            </a:r>
            <a:r>
              <a:rPr lang="en-US" sz="2400" b="1" dirty="0">
                <a:latin typeface="Times New Roman" panose="02020603050405020304" pitchFamily="18" charset="0"/>
                <a:cs typeface="Times New Roman" panose="02020603050405020304" pitchFamily="18" charset="0"/>
              </a:rPr>
              <a:t>4</a:t>
            </a:r>
            <a:r>
              <a:rPr lang="vi-VN" sz="2400" b="1"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S</a:t>
            </a:r>
            <a:r>
              <a:rPr lang="vi-VN" sz="2400" b="1" dirty="0">
                <a:latin typeface="Times New Roman" panose="02020603050405020304" pitchFamily="18" charset="0"/>
                <a:cs typeface="Times New Roman" panose="02020603050405020304" pitchFamily="18" charset="0"/>
              </a:rPr>
              <a:t>ơ lược bảng tuần hoàn các nguyên tố hóa học</a:t>
            </a:r>
            <a:endParaRPr lang="en-US" sz="2400" b="1" dirty="0">
              <a:latin typeface="Times New Roman" panose="02020603050405020304" pitchFamily="18" charset="0"/>
              <a:cs typeface="Times New Roman" panose="02020603050405020304" pitchFamily="18" charset="0"/>
            </a:endParaRPr>
          </a:p>
          <a:p>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nặn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Nguyên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hóa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endParaRPr lang="en-US" sz="24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1251C13C-8993-85B4-F552-D81F86344045}"/>
              </a:ext>
            </a:extLst>
          </p:cNvPr>
          <p:cNvSpPr txBox="1"/>
          <p:nvPr/>
        </p:nvSpPr>
        <p:spPr>
          <a:xfrm>
            <a:off x="374650" y="1973404"/>
            <a:ext cx="11648737" cy="5186035"/>
          </a:xfrm>
          <a:prstGeom prst="rect">
            <a:avLst/>
          </a:prstGeom>
          <a:noFill/>
        </p:spPr>
        <p:txBody>
          <a:bodyPr wrap="square" rtlCol="0">
            <a:spAutoFit/>
          </a:bodyPr>
          <a:lstStyle/>
          <a:p>
            <a:pPr algn="just"/>
            <a:r>
              <a:rPr lang="vi-VN" sz="2300" b="1" dirty="0">
                <a:latin typeface="Times New Roman" panose="02020603050405020304" pitchFamily="18" charset="0"/>
                <a:cs typeface="Times New Roman" panose="02020603050405020304" pitchFamily="18" charset="0"/>
              </a:rPr>
              <a:t>GV: </a:t>
            </a:r>
            <a:endParaRPr lang="en-US" sz="2300" b="1"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 </a:t>
            </a:r>
            <a:r>
              <a:rPr lang="vi-VN" sz="2300">
                <a:latin typeface="Times New Roman" panose="02020603050405020304" pitchFamily="18" charset="0"/>
                <a:cs typeface="Times New Roman" panose="02020603050405020304" pitchFamily="18" charset="0"/>
              </a:rPr>
              <a:t>Giới thiệu</a:t>
            </a:r>
            <a:r>
              <a:rPr lang="en-US" sz="2300">
                <a:latin typeface="Times New Roman" panose="02020603050405020304" pitchFamily="18" charset="0"/>
                <a:cs typeface="Times New Roman" panose="02020603050405020304" pitchFamily="18" charset="0"/>
              </a:rPr>
              <a:t> lại</a:t>
            </a:r>
            <a:r>
              <a:rPr lang="vi-VN" sz="230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dụng cụ học tập </a:t>
            </a:r>
            <a:r>
              <a:rPr lang="vi-VN" sz="2300">
                <a:latin typeface="Times New Roman" panose="02020603050405020304" pitchFamily="18" charset="0"/>
                <a:cs typeface="Times New Roman" panose="02020603050405020304" pitchFamily="18" charset="0"/>
              </a:rPr>
              <a:t>gồm:</a:t>
            </a:r>
            <a:r>
              <a:rPr lang="en-US" sz="2300">
                <a:latin typeface="Times New Roman" panose="02020603050405020304" pitchFamily="18" charset="0"/>
                <a:cs typeface="Times New Roman" panose="02020603050405020304" pitchFamily="18" charset="0"/>
              </a:rPr>
              <a:t> giấy màu</a:t>
            </a:r>
            <a:r>
              <a:rPr lang="vi-VN" sz="230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phấn, bút</a:t>
            </a:r>
            <a:r>
              <a:rPr lang="en-US" sz="2300" dirty="0">
                <a:latin typeface="Times New Roman" panose="02020603050405020304" pitchFamily="18" charset="0"/>
                <a:cs typeface="Times New Roman" panose="02020603050405020304" pitchFamily="18" charset="0"/>
              </a:rPr>
              <a:t> </a:t>
            </a:r>
            <a:r>
              <a:rPr lang="vi-VN" sz="2300">
                <a:latin typeface="Times New Roman" panose="02020603050405020304" pitchFamily="18" charset="0"/>
                <a:cs typeface="Times New Roman" panose="02020603050405020304" pitchFamily="18" charset="0"/>
              </a:rPr>
              <a:t>lông </a:t>
            </a:r>
            <a:r>
              <a:rPr lang="en-US" sz="2300">
                <a:latin typeface="Times New Roman" panose="02020603050405020304" pitchFamily="18" charset="0"/>
                <a:cs typeface="Times New Roman" panose="02020603050405020304" pitchFamily="18" charset="0"/>
              </a:rPr>
              <a:t>viết bảng</a:t>
            </a:r>
            <a:r>
              <a:rPr lang="vi-VN" sz="2300">
                <a:latin typeface="Times New Roman" panose="02020603050405020304" pitchFamily="18" charset="0"/>
                <a:cs typeface="Times New Roman" panose="02020603050405020304" pitchFamily="18" charset="0"/>
              </a:rPr>
              <a:t>, khăn ướt</a:t>
            </a:r>
            <a:r>
              <a:rPr lang="en-US" sz="2300">
                <a:latin typeface="Times New Roman" panose="02020603050405020304" pitchFamily="18" charset="0"/>
                <a:cs typeface="Times New Roman" panose="02020603050405020304" pitchFamily="18" charset="0"/>
              </a:rPr>
              <a:t>.</a:t>
            </a:r>
            <a:endParaRPr lang="vi-VN" sz="2300" dirty="0">
              <a:latin typeface="Times New Roman" panose="02020603050405020304" pitchFamily="18" charset="0"/>
              <a:cs typeface="Times New Roman" panose="02020603050405020304" pitchFamily="18" charset="0"/>
            </a:endParaRPr>
          </a:p>
          <a:p>
            <a:pPr algn="just"/>
            <a:r>
              <a:rPr lang="en-US" sz="2300">
                <a:latin typeface="Times New Roman" panose="02020603050405020304" pitchFamily="18" charset="0"/>
                <a:cs typeface="Times New Roman" panose="02020603050405020304" pitchFamily="18" charset="0"/>
              </a:rPr>
              <a:t>- </a:t>
            </a:r>
            <a:r>
              <a:rPr lang="vi-VN" sz="2300">
                <a:latin typeface="Times New Roman" panose="02020603050405020304" pitchFamily="18" charset="0"/>
                <a:cs typeface="Times New Roman" panose="02020603050405020304" pitchFamily="18" charset="0"/>
              </a:rPr>
              <a:t>Giao </a:t>
            </a:r>
            <a:r>
              <a:rPr lang="vi-VN" sz="2300" dirty="0">
                <a:latin typeface="Times New Roman" panose="02020603050405020304" pitchFamily="18" charset="0"/>
                <a:cs typeface="Times New Roman" panose="02020603050405020304" pitchFamily="18" charset="0"/>
              </a:rPr>
              <a:t>nhiệm vụ </a:t>
            </a:r>
            <a:r>
              <a:rPr lang="vi-VN" sz="2300">
                <a:latin typeface="Times New Roman" panose="02020603050405020304" pitchFamily="18" charset="0"/>
                <a:cs typeface="Times New Roman" panose="02020603050405020304" pitchFamily="18" charset="0"/>
              </a:rPr>
              <a:t>cho </a:t>
            </a:r>
            <a:r>
              <a:rPr lang="en-US" sz="2300">
                <a:latin typeface="Times New Roman" panose="02020603050405020304" pitchFamily="18" charset="0"/>
                <a:cs typeface="Times New Roman" panose="02020603050405020304" pitchFamily="18" charset="0"/>
              </a:rPr>
              <a:t>6</a:t>
            </a:r>
            <a:r>
              <a:rPr lang="vi-VN" sz="230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nhóm cụ thể (Thời </a:t>
            </a:r>
            <a:r>
              <a:rPr lang="vi-VN" sz="2300">
                <a:latin typeface="Times New Roman" panose="02020603050405020304" pitchFamily="18" charset="0"/>
                <a:cs typeface="Times New Roman" panose="02020603050405020304" pitchFamily="18" charset="0"/>
              </a:rPr>
              <a:t>gian </a:t>
            </a:r>
            <a:r>
              <a:rPr lang="en-US" sz="2300">
                <a:latin typeface="Times New Roman" panose="02020603050405020304" pitchFamily="18" charset="0"/>
                <a:cs typeface="Times New Roman" panose="02020603050405020304" pitchFamily="18" charset="0"/>
              </a:rPr>
              <a:t>10</a:t>
            </a:r>
            <a:r>
              <a:rPr lang="vi-VN" sz="2300">
                <a:latin typeface="Times New Roman" panose="02020603050405020304" pitchFamily="18" charset="0"/>
                <a:cs typeface="Times New Roman" panose="02020603050405020304" pitchFamily="18" charset="0"/>
              </a:rPr>
              <a:t> phút)</a:t>
            </a:r>
            <a:endParaRPr lang="en-US" sz="2300">
              <a:latin typeface="Times New Roman" panose="02020603050405020304" pitchFamily="18" charset="0"/>
              <a:cs typeface="Times New Roman" panose="02020603050405020304" pitchFamily="18" charset="0"/>
            </a:endParaRPr>
          </a:p>
          <a:p>
            <a:pPr algn="just"/>
            <a:r>
              <a:rPr lang="en-US" sz="2300">
                <a:latin typeface="Times New Roman" panose="02020603050405020304" pitchFamily="18" charset="0"/>
                <a:cs typeface="Times New Roman" panose="02020603050405020304" pitchFamily="18" charset="0"/>
              </a:rPr>
              <a:t>-  Hoàn thành 2 yêu cầu:</a:t>
            </a:r>
          </a:p>
          <a:p>
            <a:r>
              <a:rPr lang="en-US" sz="2400" b="1">
                <a:solidFill>
                  <a:srgbClr val="FF0000"/>
                </a:solidFill>
                <a:latin typeface="Times New Roman" panose="02020603050405020304" pitchFamily="18" charset="0"/>
                <a:cs typeface="Times New Roman" panose="02020603050405020304" pitchFamily="18" charset="0"/>
              </a:rPr>
              <a:t>1. Các nhóm vẽ cấu trúc vỏ nguyên tử của 20 nguyên tố hóa học đầu tiên trong bảng tuần hoàn lên giấy màu:</a:t>
            </a:r>
          </a:p>
          <a:p>
            <a:pPr marL="571500" indent="-571500">
              <a:buFontTx/>
              <a:buChar char="-"/>
            </a:pPr>
            <a:r>
              <a:rPr lang="en-US" sz="2400">
                <a:latin typeface="Times New Roman" panose="02020603050405020304" pitchFamily="18" charset="0"/>
                <a:cs typeface="Times New Roman" panose="02020603050405020304" pitchFamily="18" charset="0"/>
              </a:rPr>
              <a:t>Nhóm 1: H, He, Li, Be</a:t>
            </a:r>
          </a:p>
          <a:p>
            <a:pPr marL="571500" indent="-571500">
              <a:buFontTx/>
              <a:buChar char="-"/>
            </a:pPr>
            <a:r>
              <a:rPr lang="en-US" sz="2400">
                <a:latin typeface="Times New Roman" panose="02020603050405020304" pitchFamily="18" charset="0"/>
                <a:cs typeface="Times New Roman" panose="02020603050405020304" pitchFamily="18" charset="0"/>
              </a:rPr>
              <a:t>Nhóm 2: B, C, N, O</a:t>
            </a:r>
          </a:p>
          <a:p>
            <a:pPr marL="571500" indent="-571500">
              <a:buFontTx/>
              <a:buChar char="-"/>
            </a:pPr>
            <a:r>
              <a:rPr lang="en-US" sz="2400">
                <a:latin typeface="Times New Roman" panose="02020603050405020304" pitchFamily="18" charset="0"/>
                <a:cs typeface="Times New Roman" panose="02020603050405020304" pitchFamily="18" charset="0"/>
              </a:rPr>
              <a:t>Nhóm 3: F, Ne, Na</a:t>
            </a:r>
          </a:p>
          <a:p>
            <a:pPr marL="571500" indent="-571500">
              <a:buFontTx/>
              <a:buChar char="-"/>
            </a:pPr>
            <a:r>
              <a:rPr lang="en-US" sz="2400">
                <a:latin typeface="Times New Roman" panose="02020603050405020304" pitchFamily="18" charset="0"/>
                <a:cs typeface="Times New Roman" panose="02020603050405020304" pitchFamily="18" charset="0"/>
              </a:rPr>
              <a:t>Nhóm 4: Mg, Al, Si</a:t>
            </a:r>
          </a:p>
          <a:p>
            <a:pPr marL="571500" indent="-571500">
              <a:buFontTx/>
              <a:buChar char="-"/>
            </a:pPr>
            <a:r>
              <a:rPr lang="en-US" sz="2400">
                <a:latin typeface="Times New Roman" panose="02020603050405020304" pitchFamily="18" charset="0"/>
                <a:cs typeface="Times New Roman" panose="02020603050405020304" pitchFamily="18" charset="0"/>
              </a:rPr>
              <a:t>Nhóm 5: P, S, Cl</a:t>
            </a:r>
          </a:p>
          <a:p>
            <a:pPr marL="571500" indent="-571500">
              <a:buFontTx/>
              <a:buChar char="-"/>
            </a:pPr>
            <a:r>
              <a:rPr lang="en-US" sz="2400">
                <a:latin typeface="Times New Roman" panose="02020603050405020304" pitchFamily="18" charset="0"/>
                <a:cs typeface="Times New Roman" panose="02020603050405020304" pitchFamily="18" charset="0"/>
              </a:rPr>
              <a:t>Nhóm 6: Ar, K, Ca</a:t>
            </a:r>
          </a:p>
          <a:p>
            <a:r>
              <a:rPr lang="en-US" sz="2400" b="1">
                <a:solidFill>
                  <a:srgbClr val="FF0000"/>
                </a:solidFill>
                <a:latin typeface="Times New Roman" panose="02020603050405020304" pitchFamily="18" charset="0"/>
                <a:cs typeface="Times New Roman" panose="02020603050405020304" pitchFamily="18" charset="0"/>
              </a:rPr>
              <a:t>2. Sắp xếp các nguyên tố đó sao cho hợp lý nhất.</a:t>
            </a:r>
          </a:p>
          <a:p>
            <a:pPr algn="just"/>
            <a:endParaRPr lang="en-US" sz="23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2EE21CA-FD0D-E232-DE81-69FA6184E22E}"/>
              </a:ext>
            </a:extLst>
          </p:cNvPr>
          <p:cNvSpPr txBox="1"/>
          <p:nvPr/>
        </p:nvSpPr>
        <p:spPr>
          <a:xfrm>
            <a:off x="590550" y="1877756"/>
            <a:ext cx="10116766" cy="2246769"/>
          </a:xfrm>
          <a:prstGeom prst="rect">
            <a:avLst/>
          </a:prstGeom>
          <a:noFill/>
        </p:spPr>
        <p:txBody>
          <a:bodyPr wrap="square" rtlCol="0">
            <a:spAutoFit/>
          </a:bodyPr>
          <a:lstStyle/>
          <a:p>
            <a:pPr algn="just"/>
            <a:r>
              <a:rPr lang="en-US" sz="2800" b="1" dirty="0">
                <a:latin typeface="Times New Roman" panose="02020603050405020304" pitchFamily="18" charset="0"/>
                <a:cs typeface="Times New Roman" panose="02020603050405020304" pitchFamily="18" charset="0"/>
              </a:rPr>
              <a:t>HS</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Các</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nhóm</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cử</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đại</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diện</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trình</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bày</a:t>
            </a:r>
            <a:r>
              <a:rPr lang="en-US" sz="2800" dirty="0">
                <a:latin typeface="Times New Roman" panose="02020603050405020304" pitchFamily="18" charset="0"/>
                <a:cs typeface="Times New Roman" panose="02020603050405020304" pitchFamily="18" charset="0"/>
                <a:sym typeface="Wingdings" panose="05000000000000000000" pitchFamily="2" charset="2"/>
              </a:rPr>
              <a:t> 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nhóm</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khác</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nhận</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xét</a:t>
            </a:r>
            <a:r>
              <a:rPr lang="en-US" sz="2800" dirty="0">
                <a:latin typeface="Times New Roman" panose="02020603050405020304" pitchFamily="18" charset="0"/>
                <a:cs typeface="Times New Roman" panose="02020603050405020304" pitchFamily="18" charset="0"/>
                <a:sym typeface="Wingdings" panose="05000000000000000000" pitchFamily="2" charset="2"/>
              </a:rPr>
              <a:t> 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Dựa</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trên</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kết</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quả</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thảo</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luận</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học</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sinh</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tự</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mình</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rút</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ra</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kết</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luận</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hình</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thành</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kiến</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thức</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err="1">
                <a:latin typeface="Times New Roman" panose="02020603050405020304" pitchFamily="18" charset="0"/>
                <a:cs typeface="Times New Roman" panose="02020603050405020304" pitchFamily="18" charset="0"/>
                <a:sym typeface="Wingdings" panose="05000000000000000000" pitchFamily="2" charset="2"/>
              </a:rPr>
              <a:t>mới</a:t>
            </a:r>
            <a:r>
              <a:rPr lang="en-US" sz="2800">
                <a:latin typeface="Times New Roman" panose="02020603050405020304" pitchFamily="18" charset="0"/>
                <a:cs typeface="Times New Roman" panose="02020603050405020304" pitchFamily="18" charset="0"/>
                <a:sym typeface="Wingdings" panose="05000000000000000000" pitchFamily="2" charset="2"/>
              </a:rPr>
              <a:t>.</a:t>
            </a:r>
            <a:endParaRPr lang="en-US" sz="2800" dirty="0">
              <a:latin typeface="Times New Roman" panose="02020603050405020304" pitchFamily="18" charset="0"/>
              <a:cs typeface="Times New Roman" panose="02020603050405020304" pitchFamily="18" charset="0"/>
              <a:sym typeface="Wingdings" panose="05000000000000000000" pitchFamily="2" charset="2"/>
            </a:endParaRPr>
          </a:p>
          <a:p>
            <a:pPr algn="just"/>
            <a:r>
              <a:rPr lang="en-US" sz="2800" dirty="0">
                <a:latin typeface="Times New Roman" panose="02020603050405020304" pitchFamily="18" charset="0"/>
                <a:cs typeface="Times New Roman" panose="02020603050405020304" pitchFamily="18" charset="0"/>
                <a:sym typeface="Wingdings" panose="05000000000000000000" pitchFamily="2" charset="2"/>
              </a:rPr>
              <a:t>GV: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Nhận</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xét</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gợi</a:t>
            </a:r>
            <a:r>
              <a:rPr lang="en-US" sz="2800" dirty="0">
                <a:latin typeface="Times New Roman" panose="02020603050405020304" pitchFamily="18" charset="0"/>
                <a:cs typeface="Times New Roman" panose="02020603050405020304" pitchFamily="18" charset="0"/>
                <a:sym typeface="Wingdings" panose="05000000000000000000" pitchFamily="2" charset="2"/>
              </a:rPr>
              <a:t> ý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học</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sinh</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đến</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kết</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luận</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cuối</a:t>
            </a:r>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latin typeface="Times New Roman" panose="02020603050405020304" pitchFamily="18" charset="0"/>
                <a:cs typeface="Times New Roman" panose="02020603050405020304" pitchFamily="18" charset="0"/>
                <a:sym typeface="Wingdings" panose="05000000000000000000" pitchFamily="2" charset="2"/>
              </a:rPr>
              <a:t>cùng</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623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1" nodeType="clickEffect">
                                  <p:stCondLst>
                                    <p:cond delay="0"/>
                                  </p:stCondLst>
                                  <p:childTnLst>
                                    <p:anim calcmode="lin" valueType="num">
                                      <p:cBhvr additive="base">
                                        <p:cTn id="18" dur="500"/>
                                        <p:tgtEl>
                                          <p:spTgt spid="6"/>
                                        </p:tgtEl>
                                        <p:attrNameLst>
                                          <p:attrName>ppt_x</p:attrName>
                                        </p:attrNameLst>
                                      </p:cBhvr>
                                      <p:tavLst>
                                        <p:tav tm="0">
                                          <p:val>
                                            <p:strVal val="ppt_x"/>
                                          </p:val>
                                        </p:tav>
                                        <p:tav tm="100000">
                                          <p:val>
                                            <p:strVal val="ppt_x"/>
                                          </p:val>
                                        </p:tav>
                                      </p:tavLst>
                                    </p:anim>
                                    <p:anim calcmode="lin" valueType="num">
                                      <p:cBhvr additive="base">
                                        <p:cTn id="19" dur="500"/>
                                        <p:tgtEl>
                                          <p:spTgt spid="6"/>
                                        </p:tgtEl>
                                        <p:attrNameLst>
                                          <p:attrName>ppt_y</p:attrName>
                                        </p:attrNameLst>
                                      </p:cBhvr>
                                      <p:tavLst>
                                        <p:tav tm="0">
                                          <p:val>
                                            <p:strVal val="ppt_y"/>
                                          </p:val>
                                        </p:tav>
                                        <p:tav tm="100000">
                                          <p:val>
                                            <p:strVal val="1+ppt_h/2"/>
                                          </p:val>
                                        </p:tav>
                                      </p:tavLst>
                                    </p:anim>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6" grpId="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3851C1C-90B4-4D68-8D77-ACEDEBF97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23">
            <a:extLst>
              <a:ext uri="{FF2B5EF4-FFF2-40B4-BE49-F238E27FC236}">
                <a16:creationId xmlns:a16="http://schemas.microsoft.com/office/drawing/2014/main" id="{66A6C3B0-6FDC-4B35-B7CE-CC75F305A2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0" y="-10952"/>
            <a:ext cx="5037413" cy="6881907"/>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58016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358016 w 6132997"/>
              <a:gd name="connsiteY4" fmla="*/ 0 h 6881904"/>
              <a:gd name="connsiteX0" fmla="*/ 1916832 w 6132997"/>
              <a:gd name="connsiteY0" fmla="*/ 0 h 6892855"/>
              <a:gd name="connsiteX1" fmla="*/ 6132997 w 6132997"/>
              <a:gd name="connsiteY1" fmla="*/ 10951 h 6892855"/>
              <a:gd name="connsiteX2" fmla="*/ 6132997 w 6132997"/>
              <a:gd name="connsiteY2" fmla="*/ 6868949 h 6892855"/>
              <a:gd name="connsiteX3" fmla="*/ 0 w 6132997"/>
              <a:gd name="connsiteY3" fmla="*/ 6892855 h 6892855"/>
              <a:gd name="connsiteX4" fmla="*/ 1916832 w 6132997"/>
              <a:gd name="connsiteY4" fmla="*/ 0 h 6892855"/>
              <a:gd name="connsiteX0" fmla="*/ 2210210 w 6426375"/>
              <a:gd name="connsiteY0" fmla="*/ 0 h 6881905"/>
              <a:gd name="connsiteX1" fmla="*/ 6426375 w 6426375"/>
              <a:gd name="connsiteY1" fmla="*/ 10951 h 6881905"/>
              <a:gd name="connsiteX2" fmla="*/ 6426375 w 6426375"/>
              <a:gd name="connsiteY2" fmla="*/ 6868949 h 6881905"/>
              <a:gd name="connsiteX3" fmla="*/ 0 w 6426375"/>
              <a:gd name="connsiteY3" fmla="*/ 6881905 h 6881905"/>
              <a:gd name="connsiteX4" fmla="*/ 2210210 w 6426375"/>
              <a:gd name="connsiteY4" fmla="*/ 0 h 6881905"/>
              <a:gd name="connsiteX0" fmla="*/ 2755055 w 6426375"/>
              <a:gd name="connsiteY0" fmla="*/ 0 h 6881905"/>
              <a:gd name="connsiteX1" fmla="*/ 6426375 w 6426375"/>
              <a:gd name="connsiteY1" fmla="*/ 10951 h 6881905"/>
              <a:gd name="connsiteX2" fmla="*/ 6426375 w 6426375"/>
              <a:gd name="connsiteY2" fmla="*/ 6868949 h 6881905"/>
              <a:gd name="connsiteX3" fmla="*/ 0 w 6426375"/>
              <a:gd name="connsiteY3" fmla="*/ 6881905 h 6881905"/>
              <a:gd name="connsiteX4" fmla="*/ 2755055 w 6426375"/>
              <a:gd name="connsiteY4" fmla="*/ 0 h 6881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6375" h="6881905">
                <a:moveTo>
                  <a:pt x="2755055" y="0"/>
                </a:moveTo>
                <a:lnTo>
                  <a:pt x="6426375" y="10951"/>
                </a:lnTo>
                <a:lnTo>
                  <a:pt x="6426375" y="6868949"/>
                </a:lnTo>
                <a:lnTo>
                  <a:pt x="0" y="6881905"/>
                </a:lnTo>
                <a:lnTo>
                  <a:pt x="2755055"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BF6F135C-352B-4218-8C4A-72DA56E2BC8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5486400" y="0"/>
            <a:ext cx="6705600" cy="199853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358AD04-C5C5-4EED-9739-2CCED69898D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68513" y="4035406"/>
            <a:ext cx="4723487" cy="2822594"/>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2A09171-30F7-4DDD-8406-68606DFBEF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9434056" y="0"/>
            <a:ext cx="2036307" cy="687095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3" name="Picture 2" descr="A bouquet of flowers on a white background&#10;&#10;Description automatically generated">
            <a:extLst>
              <a:ext uri="{FF2B5EF4-FFF2-40B4-BE49-F238E27FC236}">
                <a16:creationId xmlns:a16="http://schemas.microsoft.com/office/drawing/2014/main" id="{AF833A9E-F083-51D9-21AC-DF92065B15A5}"/>
              </a:ext>
            </a:extLst>
          </p:cNvPr>
          <p:cNvPicPr>
            <a:picLocks noChangeAspect="1"/>
          </p:cNvPicPr>
          <p:nvPr/>
        </p:nvPicPr>
        <p:blipFill rotWithShape="1">
          <a:blip r:embed="rId2">
            <a:extLst>
              <a:ext uri="{28A0092B-C50C-407E-A947-70E740481C1C}">
                <a14:useLocalDpi xmlns:a14="http://schemas.microsoft.com/office/drawing/2010/main" val="0"/>
              </a:ext>
            </a:extLst>
          </a:blip>
          <a:srcRect t="17292" b="13302"/>
          <a:stretch/>
        </p:blipFill>
        <p:spPr>
          <a:xfrm>
            <a:off x="533400" y="533400"/>
            <a:ext cx="11125200" cy="5791200"/>
          </a:xfrm>
          <a:prstGeom prst="rect">
            <a:avLst/>
          </a:prstGeom>
        </p:spPr>
      </p:pic>
    </p:spTree>
    <p:extLst>
      <p:ext uri="{BB962C8B-B14F-4D97-AF65-F5344CB8AC3E}">
        <p14:creationId xmlns:p14="http://schemas.microsoft.com/office/powerpoint/2010/main" val="1228134306"/>
      </p:ext>
    </p:extLst>
  </p:cSld>
  <p:clrMapOvr>
    <a:masterClrMapping/>
  </p:clrMapOvr>
</p:sld>
</file>

<file path=ppt/theme/theme1.xml><?xml version="1.0" encoding="utf-8"?>
<a:theme xmlns:a="http://schemas.openxmlformats.org/drawingml/2006/main" name="AngleLinesVTI">
  <a:themeElements>
    <a:clrScheme name="AnalogousFromLightSeedLeftStep">
      <a:dk1>
        <a:srgbClr val="000000"/>
      </a:dk1>
      <a:lt1>
        <a:srgbClr val="FFFFFF"/>
      </a:lt1>
      <a:dk2>
        <a:srgbClr val="21373A"/>
      </a:dk2>
      <a:lt2>
        <a:srgbClr val="E8E2E2"/>
      </a:lt2>
      <a:accent1>
        <a:srgbClr val="80A9A7"/>
      </a:accent1>
      <a:accent2>
        <a:srgbClr val="75AB91"/>
      </a:accent2>
      <a:accent3>
        <a:srgbClr val="81AC86"/>
      </a:accent3>
      <a:accent4>
        <a:srgbClr val="86AC76"/>
      </a:accent4>
      <a:accent5>
        <a:srgbClr val="9AA57D"/>
      </a:accent5>
      <a:accent6>
        <a:srgbClr val="A9A274"/>
      </a:accent6>
      <a:hlink>
        <a:srgbClr val="AE696D"/>
      </a:hlink>
      <a:folHlink>
        <a:srgbClr val="7F7F7F"/>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docProps/app.xml><?xml version="1.0" encoding="utf-8"?>
<Properties xmlns="http://schemas.openxmlformats.org/officeDocument/2006/extended-properties" xmlns:vt="http://schemas.openxmlformats.org/officeDocument/2006/docPropsVTypes">
  <Template>Facet</Template>
  <TotalTime>87</TotalTime>
  <Words>1029</Words>
  <Application>Microsoft Office PowerPoint</Application>
  <PresentationFormat>Widescreen</PresentationFormat>
  <Paragraphs>41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Times New Roman</vt:lpstr>
      <vt:lpstr>Univers Condensed Light</vt:lpstr>
      <vt:lpstr>Walbaum Display Light</vt:lpstr>
      <vt:lpstr>AngleLinesVTI</vt:lpstr>
      <vt:lpstr>CHUYÊN ĐỀ:  ĐỔI MỚI PHƯƠNG PHÁP DẠY HỌC ỨNG DỤNG PHƯƠNG PHÁP: “BÀN TAY NẶN BỘT”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CHUYÊN ĐỀ:  ĐỔI MỚI PHƯƠNG PHÁP DẠY HỌC ỨNG DỤNG PHƯƠNG PHÁP: “BÀN TAY NẶN BỘT”</dc:title>
  <dc:creator>LÊ HỮU THỐNG</dc:creator>
  <cp:lastModifiedBy>LÊ HỮU THỐNG</cp:lastModifiedBy>
  <cp:revision>4</cp:revision>
  <dcterms:created xsi:type="dcterms:W3CDTF">2023-09-26T15:12:11Z</dcterms:created>
  <dcterms:modified xsi:type="dcterms:W3CDTF">2024-10-01T14:26:06Z</dcterms:modified>
</cp:coreProperties>
</file>