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83B7-6B81-4B83-A1E7-AA878A3DC9E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07FD49-BECB-465B-B802-8EFB1A2600C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56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CEEE-ADEA-4944-A3B7-C77E3804BA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63BFD-72F4-417A-BA67-54E98A2EEE0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15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1C6A-57FE-4412-AF66-DD05529DB73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0BDA12-1063-438C-B77B-944E1CB74B6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98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704850"/>
            <a:ext cx="10972800" cy="561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1A4B-2DFA-42D1-A1D3-12F304179D9C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36411-5577-4FAA-B235-CF23FE7DD95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702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3682B-EF2C-4799-828B-5418F58EB49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8EB425-6C02-491F-8D3A-7A679911B1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53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506AF-6304-4837-AEB8-CBC21B9CE52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FAE8A2-85A6-4935-969D-5425AB6A016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21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99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53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82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7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2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E02E-9688-48F4-A9C9-85BF1A56FA7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F67654-8E01-42EC-B039-8A64728FCD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744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20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1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27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684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11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12177184" cy="2320925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3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1" y="3081338"/>
            <a:ext cx="6007100" cy="1676400"/>
            <a:chOff x="211015" y="2712911"/>
            <a:chExt cx="5542673" cy="1676208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1003" y="2730371"/>
                <a:ext cx="5023170" cy="153176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Right Triangle 6"/>
              <p:cNvSpPr/>
              <p:nvPr/>
            </p:nvSpPr>
            <p:spPr>
              <a:xfrm rot="10800000" flipH="1">
                <a:off x="-28345" y="2712911"/>
                <a:ext cx="433571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5400000" flipH="1">
                <a:off x="-66146" y="3917749"/>
                <a:ext cx="536514" cy="40622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211015" y="3122439"/>
              <a:ext cx="9257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1032934" y="3111500"/>
            <a:ext cx="5126567" cy="153193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0" name="Group 14"/>
          <p:cNvGrpSpPr>
            <a:grpSpLocks/>
          </p:cNvGrpSpPr>
          <p:nvPr userDrawn="1"/>
        </p:nvGrpSpPr>
        <p:grpSpPr bwMode="auto">
          <a:xfrm>
            <a:off x="6248401" y="3082925"/>
            <a:ext cx="5905500" cy="1676400"/>
            <a:chOff x="211015" y="2712911"/>
            <a:chExt cx="5542673" cy="1676208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1" y="2730372"/>
                <a:ext cx="5022178" cy="1531762"/>
              </a:xfrm>
              <a:prstGeom prst="rect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 flipH="1">
                <a:off x="-27824" y="2712911"/>
                <a:ext cx="43308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-66626" y="3917234"/>
                <a:ext cx="536514" cy="40725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11015" y="3122439"/>
              <a:ext cx="925765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7234768" y="3100389"/>
            <a:ext cx="4906433" cy="15335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21"/>
          <p:cNvGrpSpPr>
            <a:grpSpLocks/>
          </p:cNvGrpSpPr>
          <p:nvPr userDrawn="1"/>
        </p:nvGrpSpPr>
        <p:grpSpPr bwMode="auto">
          <a:xfrm>
            <a:off x="12700" y="5172075"/>
            <a:ext cx="6004984" cy="1676400"/>
            <a:chOff x="211015" y="2712911"/>
            <a:chExt cx="5542673" cy="1676208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703384" y="2712911"/>
              <a:ext cx="5050304" cy="1676208"/>
              <a:chOff x="-28137" y="2712911"/>
              <a:chExt cx="5050304" cy="167620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820" y="2730372"/>
                <a:ext cx="5022987" cy="1531762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10800000" flipH="1">
                <a:off x="-28171" y="2712911"/>
                <a:ext cx="433723" cy="423814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5400000" flipH="1">
                <a:off x="-65891" y="3917677"/>
                <a:ext cx="536514" cy="406371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211015" y="3122439"/>
              <a:ext cx="926058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3" name="Rectangle 22"/>
          <p:cNvSpPr/>
          <p:nvPr userDrawn="1"/>
        </p:nvSpPr>
        <p:spPr>
          <a:xfrm>
            <a:off x="1013884" y="5189539"/>
            <a:ext cx="5120216" cy="1533525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8"/>
          <p:cNvGrpSpPr>
            <a:grpSpLocks/>
          </p:cNvGrpSpPr>
          <p:nvPr userDrawn="1"/>
        </p:nvGrpSpPr>
        <p:grpSpPr bwMode="auto">
          <a:xfrm>
            <a:off x="6170085" y="5170488"/>
            <a:ext cx="1003300" cy="1676400"/>
            <a:chOff x="211015" y="2712911"/>
            <a:chExt cx="925532" cy="167620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703384" y="2712911"/>
              <a:ext cx="433163" cy="1676208"/>
              <a:chOff x="-28137" y="2712911"/>
              <a:chExt cx="433163" cy="1676208"/>
            </a:xfrm>
          </p:grpSpPr>
          <p:sp>
            <p:nvSpPr>
              <p:cNvPr id="27" name="Right Triangle 26"/>
              <p:cNvSpPr/>
              <p:nvPr/>
            </p:nvSpPr>
            <p:spPr>
              <a:xfrm rot="10800000" flipH="1">
                <a:off x="-28451" y="2712911"/>
                <a:ext cx="433477" cy="42381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 rot="5400000" flipH="1">
                <a:off x="-66302" y="3917793"/>
                <a:ext cx="536514" cy="40614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211015" y="3122439"/>
              <a:ext cx="925532" cy="730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</a:p>
          </p:txBody>
        </p:sp>
      </p:grpSp>
      <p:sp>
        <p:nvSpPr>
          <p:cNvPr id="29" name="Rectangle 28"/>
          <p:cNvSpPr/>
          <p:nvPr userDrawn="1"/>
        </p:nvSpPr>
        <p:spPr>
          <a:xfrm>
            <a:off x="7272868" y="5195889"/>
            <a:ext cx="4906433" cy="153352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7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96F8-9EC3-45D1-9A32-2051617640C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BE3D1E-AE24-41A6-ABDA-374A3475393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164C-898E-46EB-AAC3-FB7B6A0E758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ED6B3-D48C-47C1-8D73-1DB417A49A5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7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FA16-80DE-4B52-B292-1DD264C0A2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DAAA8-58C8-4ED8-A860-6084418EDB8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82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25A2-7E73-43A6-84C2-CBFF16FFD75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26CB4D-C632-4BA0-B0C5-A7BE27C4B8C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2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835E-BECD-4331-84D1-8E9A8A3C2CC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FCA32D-3314-448C-A22A-20826B488A3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73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5748-9977-426C-9377-EEE1819767E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AB0D98-245F-4F4F-BB5B-E9B4F6DF490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00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3F92-6185-4132-860F-EFF0B5EA864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41FCA-D125-45BE-8A50-648CC2850A8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7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999">
              <a:srgbClr val="21D6E0"/>
            </a:gs>
            <a:gs pos="2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AE43C0-4FBE-41CC-8A93-DD87CBE4865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28/02/2024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FBBDFC-82D2-4934-B22F-6163FAE0317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32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gi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hyperlink" Target="../../../../../../My%20Documents/Downloads/tin%208/TTDD3.ppt" TargetMode="External"/><Relationship Id="rId1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hyperlink" Target="../../../../../../My%20Documents/Downloads/tin%208/Ngoai%20kh&#243;a1/TT3.ppt" TargetMode="External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hyperlink" Target="../../../../../../My%20Documents/Downloads/tin%208/TTDD2.ppt" TargetMode="External"/><Relationship Id="rId5" Type="http://schemas.openxmlformats.org/officeDocument/2006/relationships/slide" Target="slide5.xml"/><Relationship Id="rId15" Type="http://schemas.openxmlformats.org/officeDocument/2006/relationships/image" Target="../media/image11.emf"/><Relationship Id="rId10" Type="http://schemas.openxmlformats.org/officeDocument/2006/relationships/hyperlink" Target="../../../../../../My%20Documents/Downloads/tin%208/TTDD1.ppt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BD1503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BD1503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BD150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0"/>
            <a:ext cx="45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10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6351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696926hncgbmxrl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21264"/>
            <a:ext cx="95250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696926hncgbmxrl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22">
            <a:off x="1944688" y="4889500"/>
            <a:ext cx="1073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9" descr="2FF4A10BE8D543779575ADE7409EF7B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0096">
            <a:off x="9372600" y="22225"/>
            <a:ext cx="857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10" descr="2FF4A10BE8D543779575ADE7409EF7B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"/>
            <a:ext cx="8572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7" name="Picture 11" descr="2FF4A10BE8D543779575ADE7409EF7B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9099">
            <a:off x="9060657" y="-592931"/>
            <a:ext cx="10144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8" name="Picture 12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1" name="WordArt 15"/>
          <p:cNvSpPr>
            <a:spLocks noChangeArrowheads="1" noChangeShapeType="1" noTextEdit="1"/>
          </p:cNvSpPr>
          <p:nvPr/>
        </p:nvSpPr>
        <p:spPr bwMode="auto">
          <a:xfrm>
            <a:off x="2743200" y="2133600"/>
            <a:ext cx="7239000" cy="1752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22225" cap="rnd">
                  <a:solidFill>
                    <a:srgbClr val="FF0066"/>
                  </a:solidFill>
                  <a:prstDash val="sysDot"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TÌM HIỂU THƯ ĐIỆN TỬ</a:t>
            </a:r>
            <a:endParaRPr lang="en-GB" sz="3600" kern="10">
              <a:ln w="22225" cap="rnd">
                <a:solidFill>
                  <a:srgbClr val="FF0066"/>
                </a:solidFill>
                <a:prstDash val="sysDot"/>
                <a:round/>
                <a:headEnd/>
                <a:tailEnd/>
              </a:ln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alibri"/>
              <a:ea typeface="+mn-lt"/>
              <a:cs typeface="Calibri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895600" y="533401"/>
            <a:ext cx="632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r>
              <a:rPr lang="en-US" altLang="en-US" sz="4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9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1524000" y="838200"/>
            <a:ext cx="8305800" cy="838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điện tử là gì?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14601" y="1371600"/>
            <a:ext cx="307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?Vậy thư điện tử là gì?</a:t>
            </a:r>
            <a:endParaRPr lang="en-US" altLang="en-US" sz="2400" b="1">
              <a:solidFill>
                <a:srgbClr val="EEEC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10" name="Picture 18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69" name="Group 19"/>
          <p:cNvGrpSpPr>
            <a:grpSpLocks/>
          </p:cNvGrpSpPr>
          <p:nvPr/>
        </p:nvGrpSpPr>
        <p:grpSpPr bwMode="auto">
          <a:xfrm>
            <a:off x="1524000" y="1"/>
            <a:ext cx="9144000" cy="403225"/>
            <a:chOff x="0" y="0"/>
            <a:chExt cx="5760" cy="387"/>
          </a:xfrm>
        </p:grpSpPr>
        <p:grpSp>
          <p:nvGrpSpPr>
            <p:cNvPr id="88074" name="Group 20"/>
            <p:cNvGrpSpPr>
              <a:grpSpLocks/>
            </p:cNvGrpSpPr>
            <p:nvPr/>
          </p:nvGrpSpPr>
          <p:grpSpPr bwMode="auto">
            <a:xfrm>
              <a:off x="0" y="0"/>
              <a:ext cx="5760" cy="387"/>
              <a:chOff x="0" y="0"/>
              <a:chExt cx="5760" cy="387"/>
            </a:xfrm>
          </p:grpSpPr>
          <p:sp>
            <p:nvSpPr>
              <p:cNvPr id="88077" name="Rectangle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360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8078" name="Picture 25" descr="nhomdo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"/>
                <a:ext cx="721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079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44" y="36"/>
                <a:ext cx="672" cy="3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Calibri"/>
                    <a:ea typeface="+mn-lt"/>
                    <a:cs typeface="Calibri"/>
                  </a:rPr>
                  <a:t>Tin hoïc 9</a:t>
                </a:r>
              </a:p>
            </p:txBody>
          </p:sp>
        </p:grpSp>
        <p:cxnSp>
          <p:nvCxnSpPr>
            <p:cNvPr id="88075" name="Straight Connector 17"/>
            <p:cNvCxnSpPr>
              <a:cxnSpLocks noChangeShapeType="1"/>
            </p:cNvCxnSpPr>
            <p:nvPr/>
          </p:nvCxnSpPr>
          <p:spPr bwMode="auto">
            <a:xfrm>
              <a:off x="0" y="383"/>
              <a:ext cx="5760" cy="1"/>
            </a:xfrm>
            <a:prstGeom prst="line">
              <a:avLst/>
            </a:prstGeom>
            <a:noFill/>
            <a:ln w="79375" cmpd="thickThin" algn="ctr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076" name="Straight Connector 17"/>
            <p:cNvCxnSpPr>
              <a:cxnSpLocks noChangeShapeType="1"/>
            </p:cNvCxnSpPr>
            <p:nvPr/>
          </p:nvCxnSpPr>
          <p:spPr bwMode="auto">
            <a:xfrm>
              <a:off x="0" y="0"/>
              <a:ext cx="5760" cy="1"/>
            </a:xfrm>
            <a:prstGeom prst="line">
              <a:avLst/>
            </a:prstGeom>
            <a:noFill/>
            <a:ln w="79375" cmpd="thickThin" algn="ctr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1524001" y="5486400"/>
          <a:ext cx="11080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lip" r:id="rId6" imgW="3535680" imgH="4450080" progId="">
                  <p:embed/>
                </p:oleObj>
              </mc:Choice>
              <mc:Fallback>
                <p:oleObj name="Clip" r:id="rId6" imgW="3535680" imgH="4450080" progId="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486400"/>
                        <a:ext cx="11080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WordArt 18"/>
          <p:cNvSpPr>
            <a:spLocks noChangeArrowheads="1" noChangeShapeType="1" noTextEdit="1"/>
          </p:cNvSpPr>
          <p:nvPr/>
        </p:nvSpPr>
        <p:spPr bwMode="auto">
          <a:xfrm>
            <a:off x="2590800" y="1"/>
            <a:ext cx="6324600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4. Tìm hiểu thư điện tử</a:t>
            </a:r>
            <a:endParaRPr lang="en-GB" sz="28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 descr="thu dien t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1"/>
            <a:ext cx="38862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thu d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0" grpId="0"/>
      <p:bldP spid="82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8400" y="1447800"/>
            <a:ext cx="8001000" cy="10175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6355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indent="463550">
              <a:defRPr/>
            </a:pPr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Thư điện tử là dịch vụ chuyển thư dưới dạng số trên mạng máy tính thông qua các “hộp thư điện tử”.</a:t>
            </a:r>
          </a:p>
          <a:p>
            <a:pPr indent="463550">
              <a:defRPr/>
            </a:pPr>
            <a:endParaRPr lang="en-US" sz="2400" dirty="0">
              <a:solidFill>
                <a:srgbClr val="FFFFFF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8210" name="Picture 18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9092" name="Object 6"/>
          <p:cNvGraphicFramePr>
            <a:graphicFrameLocks noChangeAspect="1"/>
          </p:cNvGraphicFramePr>
          <p:nvPr/>
        </p:nvGraphicFramePr>
        <p:xfrm>
          <a:off x="1524001" y="5486400"/>
          <a:ext cx="11080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" r:id="rId4" imgW="3535680" imgH="4450080" progId="">
                  <p:embed/>
                </p:oleObj>
              </mc:Choice>
              <mc:Fallback>
                <p:oleObj name="Clip" r:id="rId4" imgW="3535680" imgH="4450080" progId="">
                  <p:embed/>
                  <p:pic>
                    <p:nvPicPr>
                      <p:cNvPr id="8909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486400"/>
                        <a:ext cx="11080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26" descr="White marble"/>
          <p:cNvSpPr txBox="1">
            <a:spLocks noChangeArrowheads="1"/>
          </p:cNvSpPr>
          <p:nvPr/>
        </p:nvSpPr>
        <p:spPr bwMode="gray">
          <a:xfrm>
            <a:off x="2819400" y="90488"/>
            <a:ext cx="6834188" cy="51911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11178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0" y="1752600"/>
            <a:ext cx="8001000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6355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  <a:p>
            <a:pPr indent="463550">
              <a:defRPr/>
            </a:pPr>
            <a:r>
              <a:rPr lang="vi-VN" sz="2400">
                <a:solidFill>
                  <a:prstClr val="white"/>
                </a:solidFill>
                <a:latin typeface="Arial" panose="020B0604020202020204" pitchFamily="34" charset="0"/>
              </a:rPr>
              <a:t>Thư điện tử là dịch vụ chuyển thư dưới dạng số trên mạng máy tính thông qua các “hộp thư điện tử”.</a:t>
            </a:r>
          </a:p>
          <a:p>
            <a:pPr indent="463550">
              <a:defRPr/>
            </a:pP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4294967295"/>
          </p:nvPr>
        </p:nvSpPr>
        <p:spPr>
          <a:xfrm>
            <a:off x="1828800" y="1066800"/>
            <a:ext cx="8305800" cy="838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điện tử là gì?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514600" y="3119865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  <a:tab pos="2085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dịch vụ thư điện tử sẽ có ưu điểm gì so với thư truyền thống?</a:t>
            </a:r>
            <a:endParaRPr lang="en-US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5"/>
          <p:cNvSpPr/>
          <p:nvPr/>
        </p:nvSpPr>
        <p:spPr>
          <a:xfrm>
            <a:off x="2667000" y="4191000"/>
            <a:ext cx="7759700" cy="1676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* Ưu điểm của dịch vụ thư điện tử:</a:t>
            </a:r>
          </a:p>
          <a:p>
            <a:pPr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 phí thấp, thời gian chuyển gần như tức thời, một người có thể gửi đồng thời cho nhiều người khác, có thể gửi kèm tệp….</a:t>
            </a:r>
          </a:p>
        </p:txBody>
      </p:sp>
      <p:pic>
        <p:nvPicPr>
          <p:cNvPr id="80904" name="Picture 8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59214"/>
            <a:ext cx="533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0119" name="Object 6"/>
          <p:cNvGraphicFramePr>
            <a:graphicFrameLocks noChangeAspect="1"/>
          </p:cNvGraphicFramePr>
          <p:nvPr/>
        </p:nvGraphicFramePr>
        <p:xfrm>
          <a:off x="1524001" y="5486400"/>
          <a:ext cx="11080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lip" r:id="rId4" imgW="3535680" imgH="4450080" progId="">
                  <p:embed/>
                </p:oleObj>
              </mc:Choice>
              <mc:Fallback>
                <p:oleObj name="Clip" r:id="rId4" imgW="3535680" imgH="4450080" progId="">
                  <p:embed/>
                  <p:pic>
                    <p:nvPicPr>
                      <p:cNvPr id="901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486400"/>
                        <a:ext cx="11080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Text Box 26" descr="White marble"/>
          <p:cNvSpPr txBox="1">
            <a:spLocks noChangeArrowheads="1"/>
          </p:cNvSpPr>
          <p:nvPr/>
        </p:nvSpPr>
        <p:spPr bwMode="gray">
          <a:xfrm>
            <a:off x="2895600" y="152401"/>
            <a:ext cx="6834188" cy="5191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39904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219200"/>
            <a:ext cx="8305800" cy="838200"/>
          </a:xfrm>
        </p:spPr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Thư điện tử là gì?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en-US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thư điện tử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816101" y="2267378"/>
            <a:ext cx="9009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và mô tả lại quá trình gửi một bức thư từ Hà Nội đến thành phố Hồ Chí Minh theo phương pháp truyền thống? </a:t>
            </a:r>
            <a:endParaRPr lang="en-US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1"/>
            <a:ext cx="73152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581400" y="63246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35: Quá trình chuyển thư </a:t>
            </a:r>
          </a:p>
        </p:txBody>
      </p:sp>
    </p:spTree>
    <p:extLst>
      <p:ext uri="{BB962C8B-B14F-4D97-AF65-F5344CB8AC3E}">
        <p14:creationId xmlns:p14="http://schemas.microsoft.com/office/powerpoint/2010/main" val="8983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219200"/>
            <a:ext cx="83058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Thư điện tử là gì?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thư điện tử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2438400"/>
            <a:ext cx="8382000" cy="3505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Các bước gửi thư truyền thống:</a:t>
            </a:r>
            <a:endParaRPr lang="en-US" sz="1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Người gửi bỏ thư đã có địa chỉ chính xác của người nhận vào thùng thư.</a:t>
            </a:r>
            <a:endParaRPr lang="en-US" sz="1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Nhân viên bưu điện tại Hà Nội tập hợp mọi thư cần gửi vào thành phố Hồ Chí Minh.</a:t>
            </a:r>
            <a:endParaRPr lang="en-US" sz="1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Thư được chuyển vào thành phố Hồ Chí Minh qua hệ thống vận chuyển của bưu điện.</a:t>
            </a:r>
            <a:endParaRPr lang="en-US" sz="1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Nhân viên bưu điện tại thành phố Hồ Chí Minh chuyển đến tay người nhận.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Text Box 26" descr="White marble"/>
          <p:cNvSpPr txBox="1">
            <a:spLocks noChangeArrowheads="1"/>
          </p:cNvSpPr>
          <p:nvPr/>
        </p:nvSpPr>
        <p:spPr bwMode="gray">
          <a:xfrm>
            <a:off x="2667000" y="152401"/>
            <a:ext cx="6834188" cy="5191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41244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219200"/>
            <a:ext cx="83058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Thư điện tử là gì?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thư điện tử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09800" y="2438400"/>
            <a:ext cx="8382000" cy="1371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buFontTx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hệ thống thư điện tử, người gửi và người nhận đều phải có một </a:t>
            </a:r>
            <a:r>
              <a:rPr lang="en-US" sz="24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tài khoản thư điện tử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để có địa chỉ gửi và nhận thư.</a:t>
            </a:r>
            <a:endParaRPr lang="en-US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438400" y="22860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mô tả quá trình gửi một bức thư điện tử ?</a:t>
            </a:r>
            <a:endParaRPr lang="en-US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739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657600" y="6461126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63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36: Gửi và nhận thư điện tử</a:t>
            </a:r>
          </a:p>
        </p:txBody>
      </p:sp>
      <p:pic>
        <p:nvPicPr>
          <p:cNvPr id="54317" name="Picture 45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2" name="Text Box 26" descr="White marble"/>
          <p:cNvSpPr txBox="1">
            <a:spLocks noChangeArrowheads="1"/>
          </p:cNvSpPr>
          <p:nvPr/>
        </p:nvSpPr>
        <p:spPr bwMode="gray">
          <a:xfrm>
            <a:off x="2743200" y="152401"/>
            <a:ext cx="6834188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7408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20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219200"/>
            <a:ext cx="83058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Thư điện tử là gì?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thư điện tử</a:t>
            </a:r>
          </a:p>
        </p:txBody>
      </p:sp>
      <p:sp>
        <p:nvSpPr>
          <p:cNvPr id="94211" name="Rounded Rectangle 5"/>
          <p:cNvSpPr>
            <a:spLocks noChangeArrowheads="1"/>
          </p:cNvSpPr>
          <p:nvPr/>
        </p:nvSpPr>
        <p:spPr bwMode="auto">
          <a:xfrm>
            <a:off x="1981200" y="2819401"/>
            <a:ext cx="8382000" cy="3090863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Thư được soạn tại máy của người gửi.</a:t>
            </a:r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Thư được gửi tới máy chủ thư điện tử của người gửi.</a:t>
            </a:r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Máy chủ thư điện tử của người gửi chuyển thư đến máy chủ thư điện tử của người nhận qua mạng máy tính (Internet).</a:t>
            </a:r>
            <a:endParaRPr lang="en-US" altLang="en-US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Máy chủ thư điện tử của người nhận chuyển thư vào hộp thư của người nhận.</a:t>
            </a:r>
            <a:endParaRPr lang="en-US" altLang="en-US" sz="36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2" name="Rectangle 10"/>
          <p:cNvSpPr>
            <a:spLocks noChangeArrowheads="1"/>
          </p:cNvSpPr>
          <p:nvPr/>
        </p:nvSpPr>
        <p:spPr bwMode="auto">
          <a:xfrm>
            <a:off x="2362200" y="2289175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i="1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 trình gửi thư điện tử</a:t>
            </a:r>
            <a:r>
              <a:rPr lang="en-US" altLang="en-US" sz="2400" b="1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9408" name="Picture 16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35214"/>
            <a:ext cx="5334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 Box 26" descr="White marble"/>
          <p:cNvSpPr txBox="1">
            <a:spLocks noChangeArrowheads="1"/>
          </p:cNvSpPr>
          <p:nvPr/>
        </p:nvSpPr>
        <p:spPr bwMode="gray">
          <a:xfrm>
            <a:off x="2819400" y="76201"/>
            <a:ext cx="6834188" cy="5191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33781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219200"/>
            <a:ext cx="83058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Thư điện tử là gì?</a:t>
            </a:r>
          </a:p>
          <a:p>
            <a:pPr marL="514350" indent="-514350" eaLnBrk="1" fontAlgn="auto" hangingPunct="1">
              <a:spcAft>
                <a:spcPts val="0"/>
              </a:spcAft>
              <a:buNone/>
            </a:pPr>
            <a:r>
              <a:rPr lang="en-US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thư điện tử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438400" y="2277458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Như vậy, trong hệ thống thư điện tử: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Các máy chủ thư điện tử sẽ là “bưu điện”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Hệ thống vận chuyển của “bưu điện” chính là mạng máy tính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362200" y="4034265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Cả người gửi và người nhận đều sử dụng máy tính với các phần mềm thích hợp để soạn, gửi và nhận thư.</a:t>
            </a:r>
          </a:p>
        </p:txBody>
      </p:sp>
      <p:sp>
        <p:nvSpPr>
          <p:cNvPr id="13" name="Text Box 26" descr="White marble"/>
          <p:cNvSpPr txBox="1">
            <a:spLocks noChangeArrowheads="1"/>
          </p:cNvSpPr>
          <p:nvPr/>
        </p:nvSpPr>
        <p:spPr bwMode="gray">
          <a:xfrm>
            <a:off x="2819400" y="76201"/>
            <a:ext cx="6834188" cy="5191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41336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2057400" y="1828800"/>
            <a:ext cx="874776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pt-BR" altLang="en-US" sz="19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Để c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ó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thể gửi nhận thư điện tử, trước hết ta phải mở </a:t>
            </a:r>
            <a:r>
              <a:rPr lang="en-US" altLang="en-US" sz="2100" b="1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100" b="1">
                <a:solidFill>
                  <a:srgbClr val="6600CC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en-US" altLang="en-US" sz="2100" b="1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khoản thư điện tử. 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việc n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được tiến h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với một nh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cung cấp dịch vụ Internet.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 khi mở t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khoản, người d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ù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sẽ được 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cung cấp dịch vụ thư điện tử 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cấp cho một 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hộp thư điện tử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(mail box) trên m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á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chủ thư điện tử. C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ù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với hộp thư, người d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ù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c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ó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tên đăng nhập 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pt-BR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mật khẩu (do người d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ù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tự chọn khi mở t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khoản) d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ù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để truy cập v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</a:t>
            </a:r>
            <a:r>
              <a:rPr lang="en-US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hộp thư điện tử.</a:t>
            </a: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pt-BR" altLang="en-US" sz="21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altLang="en-US" sz="2100">
                <a:solidFill>
                  <a:prstClr val="white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ài khoản phải có tên đăng nhập khác nhau. Địa chỉ thư điện tử có dạng: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en-US" sz="21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en-US" sz="21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en-US" sz="19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en-US" sz="19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pt-BR" altLang="en-US" sz="19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1752600" y="304800"/>
            <a:ext cx="8229600" cy="666750"/>
          </a:xfrm>
        </p:spPr>
        <p:txBody>
          <a:bodyPr/>
          <a:lstStyle/>
          <a:p>
            <a:pPr eaLnBrk="1" hangingPunct="1"/>
            <a:r>
              <a:rPr lang="pt-BR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3.M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ở tài khoản, gửi và nhận thư điện tử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286000" y="1033994"/>
            <a:ext cx="4439036" cy="5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14264" bIns="3808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>
                <a:solidFill>
                  <a:prstClr val="white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a.</a:t>
            </a:r>
            <a:r>
              <a:rPr lang="pt-BR" altLang="en-US" sz="2800" u="sng">
                <a:solidFill>
                  <a:prstClr val="white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 Më tµi </a:t>
            </a:r>
            <a:r>
              <a:rPr lang="pt-BR" altLang="en-US" sz="2800" u="sng" smtClean="0">
                <a:solidFill>
                  <a:prstClr val="white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kho¶n </a:t>
            </a:r>
            <a:r>
              <a:rPr lang="pt-BR" altLang="en-US" sz="2800" u="sng" smtClean="0">
                <a:solidFill>
                  <a:prstClr val="white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th­ư </a:t>
            </a:r>
            <a:r>
              <a:rPr lang="pt-BR" altLang="en-US" sz="2800" u="sng">
                <a:solidFill>
                  <a:prstClr val="white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®iÖn tö</a:t>
            </a:r>
            <a:endParaRPr lang="en-US" altLang="en-US" sz="2800" u="sng">
              <a:solidFill>
                <a:prstClr val="white"/>
              </a:solidFill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184237" y="5873043"/>
            <a:ext cx="6494085" cy="5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14264" bIns="3808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đăng nhập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máy chủ lưu hộp thư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407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 bwMode="white">
          <a:xfrm>
            <a:off x="1752600" y="304800"/>
            <a:ext cx="8229600" cy="666750"/>
          </a:xfrm>
        </p:spPr>
        <p:txBody>
          <a:bodyPr/>
          <a:lstStyle/>
          <a:p>
            <a:pPr eaLnBrk="1" hangingPunct="1"/>
            <a:r>
              <a:rPr lang="pt-BR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3.M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ở tài khoản, gửi và nhận thư điện tử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86000" y="1036639"/>
            <a:ext cx="4381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14264" bIns="3808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>
                <a:solidFill>
                  <a:prstClr val="white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a.</a:t>
            </a:r>
            <a:r>
              <a:rPr lang="pt-BR" altLang="en-US" sz="2800" u="sng">
                <a:solidFill>
                  <a:prstClr val="white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 Më tµi kho¶n th­ ®iÖn tö</a:t>
            </a:r>
            <a:endParaRPr lang="en-US" altLang="en-US" sz="2800" u="sng">
              <a:solidFill>
                <a:prstClr val="white"/>
              </a:solidFill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305546" y="2291085"/>
            <a:ext cx="7416824" cy="2520280"/>
          </a:xfrm>
          <a:prstGeom prst="round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defRPr/>
            </a:pP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Địa chỉ thư điện tử luôn gồm hai phần, được phân cách bởi kí hiệu @.</a:t>
            </a:r>
          </a:p>
          <a:p>
            <a:pPr algn="just"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Địa chỉ thư điện tử có dạng:</a:t>
            </a:r>
          </a:p>
          <a:p>
            <a:pPr algn="ctr">
              <a:defRPr/>
            </a:pP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đăng nhập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máy chủ lưu hộp thư</a:t>
            </a: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ctr">
              <a:defRPr/>
            </a:pP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 dụ: abc@angiang.edu.vn; abc@gmail.com</a:t>
            </a:r>
          </a:p>
          <a:p>
            <a:pPr algn="ctr">
              <a:defRPr/>
            </a:pPr>
            <a:r>
              <a:rPr lang="en-US" sz="2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abc@yahoo.com.vn; </a:t>
            </a:r>
          </a:p>
          <a:p>
            <a:pPr algn="just">
              <a:defRPr/>
            </a:pP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7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1038" y="1704975"/>
            <a:ext cx="5529262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điện tử là gì?</a:t>
            </a:r>
          </a:p>
        </p:txBody>
      </p:sp>
      <p:sp>
        <p:nvSpPr>
          <p:cNvPr id="2" name="AutoShape 27" descr="Bouquet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4495801" y="1676400"/>
            <a:ext cx="5529263" cy="833438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điện tử là gì?</a:t>
            </a: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48176" y="446405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tài khoản, gửi và nhận thư điện tử</a:t>
            </a:r>
          </a:p>
        </p:txBody>
      </p:sp>
      <p:sp>
        <p:nvSpPr>
          <p:cNvPr id="6187" name="AutoShape 43" descr="Bouquet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4419601" y="4487863"/>
            <a:ext cx="5700713" cy="838200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tài khoản, gửi và nhận thư điện tử</a:t>
            </a:r>
            <a:endParaRPr lang="en-US" altLang="en-US" sz="2200" b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43"/>
          <p:cNvSpPr>
            <a:spLocks noChangeArrowheads="1"/>
          </p:cNvSpPr>
          <p:nvPr/>
        </p:nvSpPr>
        <p:spPr bwMode="gray">
          <a:xfrm>
            <a:off x="4433888" y="3095625"/>
            <a:ext cx="5700712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thư điện tử</a:t>
            </a:r>
            <a:endParaRPr lang="en-US" altLang="en-US" sz="22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AutoShape 43" descr="Bouquet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4437063" y="3125788"/>
            <a:ext cx="5700712" cy="838200"/>
          </a:xfrm>
          <a:prstGeom prst="roundRect">
            <a:avLst>
              <a:gd name="adj" fmla="val 50000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thư điện tử</a:t>
            </a:r>
            <a:r>
              <a:rPr lang="en-US" altLang="en-US" sz="22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9880" name="AutoShape 17" descr="Pink tissue paper"/>
          <p:cNvSpPr>
            <a:spLocks noChangeArrowheads="1"/>
          </p:cNvSpPr>
          <p:nvPr/>
        </p:nvSpPr>
        <p:spPr bwMode="auto">
          <a:xfrm>
            <a:off x="2819400" y="400050"/>
            <a:ext cx="7772400" cy="819150"/>
          </a:xfrm>
          <a:prstGeom prst="roundRect">
            <a:avLst>
              <a:gd name="adj" fmla="val 50000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84450" y="2003425"/>
            <a:ext cx="1563688" cy="203200"/>
            <a:chOff x="0" y="1896"/>
            <a:chExt cx="5760" cy="120"/>
          </a:xfrm>
        </p:grpSpPr>
        <p:sp>
          <p:nvSpPr>
            <p:cNvPr id="79948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9949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70076" y="1284289"/>
            <a:ext cx="720725" cy="1212018"/>
            <a:chOff x="1474" y="2341"/>
            <a:chExt cx="454" cy="675"/>
          </a:xfrm>
        </p:grpSpPr>
        <p:grpSp>
          <p:nvGrpSpPr>
            <p:cNvPr id="79935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79946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47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936" name="Group 14"/>
            <p:cNvGrpSpPr>
              <a:grpSpLocks/>
            </p:cNvGrpSpPr>
            <p:nvPr/>
          </p:nvGrpSpPr>
          <p:grpSpPr bwMode="auto">
            <a:xfrm rot="5400000">
              <a:off x="1476" y="2565"/>
              <a:ext cx="449" cy="454"/>
              <a:chOff x="1844" y="1824"/>
              <a:chExt cx="1999" cy="1825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61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prstClr val="white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38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592" y="2531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39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4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4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2053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solidFill>
                    <a:prstClr val="white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43" name="Oval 21"/>
              <p:cNvSpPr>
                <a:spLocks noChangeArrowheads="1"/>
              </p:cNvSpPr>
              <p:nvPr/>
            </p:nvSpPr>
            <p:spPr bwMode="gray">
              <a:xfrm>
                <a:off x="2082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053" y="2111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solidFill>
                    <a:prstClr val="white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45" name="Oval 23" descr="Pink tissue paper"/>
              <p:cNvSpPr>
                <a:spLocks noChangeArrowheads="1"/>
              </p:cNvSpPr>
              <p:nvPr/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blipFill dpi="0" rotWithShape="1">
                <a:blip r:embed="rId9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24"/>
          <p:cNvGrpSpPr>
            <a:grpSpLocks/>
          </p:cNvGrpSpPr>
          <p:nvPr/>
        </p:nvGrpSpPr>
        <p:grpSpPr bwMode="auto">
          <a:xfrm rot="5400000">
            <a:off x="3441701" y="2460626"/>
            <a:ext cx="1173163" cy="144463"/>
            <a:chOff x="0" y="1896"/>
            <a:chExt cx="5760" cy="120"/>
          </a:xfrm>
        </p:grpSpPr>
        <p:sp>
          <p:nvSpPr>
            <p:cNvPr id="79933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9934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405535" y="1619251"/>
            <a:ext cx="1075981" cy="989013"/>
            <a:chOff x="3252" y="860"/>
            <a:chExt cx="586" cy="623"/>
          </a:xfrm>
        </p:grpSpPr>
        <p:grpSp>
          <p:nvGrpSpPr>
            <p:cNvPr id="79922" name="Group 29"/>
            <p:cNvGrpSpPr>
              <a:grpSpLocks/>
            </p:cNvGrpSpPr>
            <p:nvPr/>
          </p:nvGrpSpPr>
          <p:grpSpPr bwMode="auto">
            <a:xfrm rot="5400000">
              <a:off x="3233" y="879"/>
              <a:ext cx="623" cy="586"/>
              <a:chOff x="1871" y="1824"/>
              <a:chExt cx="2007" cy="1821"/>
            </a:xfrm>
          </p:grpSpPr>
          <p:sp>
            <p:nvSpPr>
              <p:cNvPr id="79924" name="AutoShape 30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25" name="AutoShape 31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2" y="2512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26" name="AutoShape 32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43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27" name="Oval 33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28" name="Oval 34" descr="Bouquet">
                <a:hlinkClick r:id="rId10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29" name="Oval 35" descr="Bouquet"/>
              <p:cNvSpPr>
                <a:spLocks noChangeArrowheads="1"/>
              </p:cNvSpPr>
              <p:nvPr/>
            </p:nvSpPr>
            <p:spPr bwMode="gray">
              <a:xfrm>
                <a:off x="2241" y="2916"/>
                <a:ext cx="1317" cy="220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30" name="Oval 36" descr="Bouquet"/>
              <p:cNvSpPr>
                <a:spLocks noChangeArrowheads="1"/>
              </p:cNvSpPr>
              <p:nvPr/>
            </p:nvSpPr>
            <p:spPr bwMode="gray">
              <a:xfrm>
                <a:off x="2241" y="2916"/>
                <a:ext cx="1317" cy="220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31" name="Oval 37" descr="Bouquet"/>
              <p:cNvSpPr>
                <a:spLocks noChangeArrowheads="1"/>
              </p:cNvSpPr>
              <p:nvPr/>
            </p:nvSpPr>
            <p:spPr bwMode="gray">
              <a:xfrm>
                <a:off x="2228" y="2066"/>
                <a:ext cx="1317" cy="1102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32" name="Oval 38" descr="Bouquet"/>
              <p:cNvSpPr>
                <a:spLocks noChangeArrowheads="1"/>
              </p:cNvSpPr>
              <p:nvPr/>
            </p:nvSpPr>
            <p:spPr bwMode="gray">
              <a:xfrm>
                <a:off x="2232" y="2082"/>
                <a:ext cx="1317" cy="1100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923" name="WordArt 39">
              <a:hlinkClick r:id="rId10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ea typeface="+mn-lt"/>
                  <a:cs typeface="Calibri"/>
                </a:rPr>
                <a:t>1</a:t>
              </a: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 rot="5400000">
            <a:off x="3454401" y="4060826"/>
            <a:ext cx="1173163" cy="144463"/>
            <a:chOff x="0" y="1896"/>
            <a:chExt cx="5760" cy="120"/>
          </a:xfrm>
        </p:grpSpPr>
        <p:sp>
          <p:nvSpPr>
            <p:cNvPr id="79920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9921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3530600" y="2981326"/>
            <a:ext cx="908050" cy="989013"/>
            <a:chOff x="3260" y="1700"/>
            <a:chExt cx="581" cy="623"/>
          </a:xfrm>
        </p:grpSpPr>
        <p:grpSp>
          <p:nvGrpSpPr>
            <p:cNvPr id="79909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79911" name="AutoShape 46" descr="Bouquet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12" name="AutoShape 47" descr="Bouquet"/>
              <p:cNvSpPr>
                <a:spLocks noChangeArrowheads="1"/>
              </p:cNvSpPr>
              <p:nvPr/>
            </p:nvSpPr>
            <p:spPr bwMode="gray">
              <a:xfrm rot="5400000" flipH="1">
                <a:off x="3620" y="2514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13" name="AutoShape 48" descr="Bouquet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14" name="Oval 49" descr="Bouquet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15" name="Oval 50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16" name="Oval 51" descr="Bouquet"/>
              <p:cNvSpPr>
                <a:spLocks noChangeArrowheads="1"/>
              </p:cNvSpPr>
              <p:nvPr/>
            </p:nvSpPr>
            <p:spPr bwMode="gray">
              <a:xfrm>
                <a:off x="2235" y="2885"/>
                <a:ext cx="1317" cy="259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17" name="Oval 52" descr="Bouquet">
                <a:hlinkClick r:id="rId11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35" y="2886"/>
                <a:ext cx="1317" cy="259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18" name="Oval 53" descr="Bouquet"/>
              <p:cNvSpPr>
                <a:spLocks noChangeArrowheads="1"/>
              </p:cNvSpPr>
              <p:nvPr/>
            </p:nvSpPr>
            <p:spPr bwMode="gray">
              <a:xfrm>
                <a:off x="2228" y="2067"/>
                <a:ext cx="1317" cy="1099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19" name="Oval 54" descr="Bouquet"/>
              <p:cNvSpPr>
                <a:spLocks noChangeArrowheads="1"/>
              </p:cNvSpPr>
              <p:nvPr/>
            </p:nvSpPr>
            <p:spPr bwMode="gray">
              <a:xfrm>
                <a:off x="2232" y="2083"/>
                <a:ext cx="1317" cy="1099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910" name="WordArt 55">
              <a:hlinkClick r:id="rId11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ea typeface="+mn-lt"/>
                  <a:cs typeface="Calibri"/>
                </a:rPr>
                <a:t>2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3527425" y="4341814"/>
            <a:ext cx="922338" cy="989013"/>
            <a:chOff x="3247" y="2516"/>
            <a:chExt cx="581" cy="623"/>
          </a:xfrm>
        </p:grpSpPr>
        <p:grpSp>
          <p:nvGrpSpPr>
            <p:cNvPr id="79898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79900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5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01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1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02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0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904" name="Oval 63" descr="Bouquet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35" y="2866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solidFill>
                    <a:prstClr val="white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06" name="Oval 65">
                <a:hlinkClick r:id="rId12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36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9" y="2045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solidFill>
                    <a:prstClr val="white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08" name="Oval 67" descr="Bouquet"/>
              <p:cNvSpPr>
                <a:spLocks noChangeArrowheads="1"/>
              </p:cNvSpPr>
              <p:nvPr/>
            </p:nvSpPr>
            <p:spPr bwMode="gray">
              <a:xfrm>
                <a:off x="2232" y="2082"/>
                <a:ext cx="1317" cy="1101"/>
              </a:xfrm>
              <a:prstGeom prst="ellipse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38100" algn="ctr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9899" name="WordArt 68">
              <a:hlinkClick r:id="rId13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Calibri"/>
                  <a:ea typeface="+mn-lt"/>
                  <a:cs typeface="Calibri"/>
                </a:rPr>
                <a:t>3</a:t>
              </a: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676400" y="171450"/>
            <a:ext cx="1143000" cy="1219200"/>
            <a:chOff x="196" y="292"/>
            <a:chExt cx="616" cy="507"/>
          </a:xfrm>
        </p:grpSpPr>
        <p:grpSp>
          <p:nvGrpSpPr>
            <p:cNvPr id="79892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79896" name="Oval 19" descr="Oak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1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897" name="Oval 24" descr="Oak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blipFill dpi="0" rotWithShape="1">
                <a:blip r:embed="rId1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893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79894" name="Oval 25" descr="Oak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blipFill dpi="0" rotWithShape="1">
                <a:blip r:embed="rId1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r" rtl="1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9895" name="Picture 27" descr="Picture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blipFill dpi="0" rotWithShape="1">
                <a:blip r:embed="rId1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79889" name="Object 6"/>
          <p:cNvGraphicFramePr>
            <a:graphicFrameLocks noChangeAspect="1"/>
          </p:cNvGraphicFramePr>
          <p:nvPr/>
        </p:nvGraphicFramePr>
        <p:xfrm>
          <a:off x="1524001" y="5181600"/>
          <a:ext cx="117157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16" imgW="3535680" imgH="4450080" progId="">
                  <p:embed/>
                </p:oleObj>
              </mc:Choice>
              <mc:Fallback>
                <p:oleObj name="Clip" r:id="rId16" imgW="3535680" imgH="4450080" progId="">
                  <p:embed/>
                  <p:pic>
                    <p:nvPicPr>
                      <p:cNvPr id="7988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181600"/>
                        <a:ext cx="117157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0" name="AutoShape 23" descr="White marble"/>
          <p:cNvSpPr>
            <a:spLocks noChangeArrowheads="1"/>
          </p:cNvSpPr>
          <p:nvPr/>
        </p:nvSpPr>
        <p:spPr bwMode="gray">
          <a:xfrm>
            <a:off x="2819400" y="381000"/>
            <a:ext cx="7772400" cy="838200"/>
          </a:xfrm>
          <a:prstGeom prst="roundRect">
            <a:avLst>
              <a:gd name="adj" fmla="val 50000"/>
            </a:avLst>
          </a:prstGeom>
          <a:blipFill dpi="0" rotWithShape="1">
            <a:blip r:embed="rId18"/>
            <a:srcRect/>
            <a:tile tx="0" ty="0" sx="100000" sy="100000" flip="none" algn="tl"/>
          </a:blipFill>
          <a:ln w="38100" algn="ctr">
            <a:solidFill>
              <a:srgbClr val="FFCC00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91" name="Text Box 26" descr="White marble"/>
          <p:cNvSpPr txBox="1">
            <a:spLocks noChangeArrowheads="1"/>
          </p:cNvSpPr>
          <p:nvPr/>
        </p:nvSpPr>
        <p:spPr bwMode="gray">
          <a:xfrm>
            <a:off x="3071814" y="609601"/>
            <a:ext cx="6834187" cy="519113"/>
          </a:xfrm>
          <a:prstGeom prst="rect">
            <a:avLst/>
          </a:prstGeom>
          <a:blipFill dpi="0" rotWithShape="1">
            <a:blip r:embed="rId1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13197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2" grpId="0" animBg="1"/>
      <p:bldP spid="6187" grpId="0" animBg="1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3"/>
          <p:cNvSpPr>
            <a:spLocks noChangeShapeType="1"/>
          </p:cNvSpPr>
          <p:nvPr/>
        </p:nvSpPr>
        <p:spPr bwMode="auto">
          <a:xfrm>
            <a:off x="1524000" y="552450"/>
            <a:ext cx="914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Text Box 8"/>
          <p:cNvSpPr txBox="1">
            <a:spLocks noChangeArrowheads="1"/>
          </p:cNvSpPr>
          <p:nvPr/>
        </p:nvSpPr>
        <p:spPr bwMode="auto">
          <a:xfrm>
            <a:off x="2819400" y="1"/>
            <a:ext cx="5581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Nhận và gửi thư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1752599" y="609600"/>
            <a:ext cx="927479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900" b="1" i="1">
                <a:solidFill>
                  <a:srgbClr val="66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Để nhận và gửi thư ta cần thực hiện: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900" b="1" u="sng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 1</a:t>
            </a:r>
            <a:r>
              <a:rPr lang="en-US" altLang="en-US" sz="2900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9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 cập trang web cung cấp dịch vụ thư điện tử. 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2900" b="1" u="sng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Bước 2</a:t>
            </a:r>
            <a:r>
              <a:rPr lang="en-US" altLang="en-US" sz="2900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29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Đăng nhập vào hộp thư điện tử bằng cách gõ tên đăng nhập (tên người dùng), cùng với mật khẩu tương ứng rồi nhấn Enter (hoặc nháy nút Đăng nhập).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en-US" sz="2900">
              <a:solidFill>
                <a:prstClr val="white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1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415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1618396" y="3261814"/>
            <a:ext cx="5581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Phần mềm thư điện tử</a:t>
            </a: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981200" y="3906666"/>
            <a:ext cx="93327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phần mềm thư điện tử như: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Google; Yahoo; Thunder Bird; Outlook; ….</a:t>
            </a:r>
          </a:p>
        </p:txBody>
      </p:sp>
      <p:pic>
        <p:nvPicPr>
          <p:cNvPr id="5" name="Picture 1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1828801" y="395782"/>
            <a:ext cx="8966578" cy="2866031"/>
          </a:xfrm>
          <a:prstGeom prst="round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1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33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971799" y="4887033"/>
            <a:ext cx="69364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một số địa chỉ thư điện tử: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thcsxuanhiep@gmail.com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nguyenvanan@yahoo.com.vn</a:t>
            </a:r>
            <a:endParaRPr lang="en-US" altLang="en-US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c2phumypt@angiang.edu.vn</a:t>
            </a:r>
            <a:endParaRPr lang="en-US" altLang="en-US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65363" y="651213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 eaLnBrk="0" hangingPunct="0">
              <a:defRPr/>
            </a:pPr>
            <a:r>
              <a:rPr lang="pt-BR" sz="6000" b="1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Củng cố.</a:t>
            </a:r>
            <a:endParaRPr lang="pt-BR" sz="8000" b="1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1F497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057400" y="1752600"/>
            <a:ext cx="8229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4F81BD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1: S¾p xÕp l¹i  c¸c b­íc göi th­ truyÒn thèng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Bá th­ ®· cã ®Þa chØ ng­êi nhËn vµo thïng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ViÕt th­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Nh©n viªn göi th­ ®Õn ®Þa chØ ng­êi nhËn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Nh©n viªn b­u ®iÖn gom th­,chuyÓn ®Õn b­u ®iÖn gÇn nhÊt trªn th­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prstClr val="white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109788" y="1693863"/>
            <a:ext cx="82296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4F81BD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C¸c b­íc göi th­ truyÒn thèng: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B.ViÕt th­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A. Bá th­ ®· cã ®Þa chØ ng­êi nhËn vµo thïng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D.Nh©n viªn b­u ®iÖn gom th­, chuyÓn ®Õn b­u ®iÖn gÇn nhÊt trªn th­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C.Nh©n viªn göi th­ ®Õn ®Þa chØ ng­êi nhËn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prstClr val="white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0357" name="Text Box 26" descr="White marble"/>
          <p:cNvSpPr txBox="1">
            <a:spLocks noChangeArrowheads="1"/>
          </p:cNvSpPr>
          <p:nvPr/>
        </p:nvSpPr>
        <p:spPr bwMode="gray">
          <a:xfrm>
            <a:off x="2743200" y="152401"/>
            <a:ext cx="6834188" cy="5191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12842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allAtOnce"/>
      <p:bldP spid="645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524000" y="2376489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 thông thường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8000" y="2376489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 điện tử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676400" y="3138489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Địa chỉ gửi, nhận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600200" y="3748089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Phương tiện: giấy, viết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096000" y="4343401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Máy tính, phần mềm soạn gửi thư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24000" y="43434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 Bưu điện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5943600" y="36576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B. Máy chủ thư điện tử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600200" y="4953001"/>
            <a:ext cx="3505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Hệ thống vận chuyển: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 tá, xe, ...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5867400" y="3048001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Mạng máy tính 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012963" y="-21888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 eaLnBrk="0" hangingPunct="0">
              <a:defRPr/>
            </a:pPr>
            <a:r>
              <a:rPr lang="pt-BR" sz="6000" b="1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Củng cố.</a:t>
            </a:r>
            <a:endParaRPr lang="pt-BR" sz="8000" b="1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1F497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1524000" y="1143001"/>
            <a:ext cx="914400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70000"/>
              </a:lnSpc>
              <a:spcBef>
                <a:spcPct val="6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Nối mỗi thành phần ở cột A tương ứng với 1 thành phần ở cột 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4F81B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A                                                           B</a:t>
            </a:r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5410200" y="24384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019800" y="5410201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Tài khoản thư điện tử</a:t>
            </a:r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4200525" y="3481388"/>
            <a:ext cx="2019300" cy="208121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4800600" y="3962400"/>
            <a:ext cx="1295400" cy="5334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 flipV="1">
            <a:off x="3276600" y="3886200"/>
            <a:ext cx="2819400" cy="60960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65559" name="Line 23"/>
          <p:cNvSpPr>
            <a:spLocks noChangeShapeType="1"/>
          </p:cNvSpPr>
          <p:nvPr/>
        </p:nvSpPr>
        <p:spPr bwMode="auto">
          <a:xfrm flipV="1">
            <a:off x="4267200" y="3352800"/>
            <a:ext cx="1905000" cy="16002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0" grpId="0"/>
      <p:bldP spid="65541" grpId="0"/>
      <p:bldP spid="65542" grpId="0"/>
      <p:bldP spid="65543" grpId="0"/>
      <p:bldP spid="65544" grpId="0"/>
      <p:bldP spid="65545" grpId="0"/>
      <p:bldP spid="65546" grpId="0"/>
      <p:bldP spid="655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65363" y="346413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 eaLnBrk="0" hangingPunct="0">
              <a:defRPr/>
            </a:pPr>
            <a:r>
              <a:rPr lang="pt-BR" sz="6000" b="1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Củng cố.</a:t>
            </a:r>
            <a:endParaRPr lang="pt-BR" sz="8000" b="1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1F497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1524000" y="2147888"/>
            <a:ext cx="3810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thông thường</a:t>
            </a: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7335838" y="2147888"/>
            <a:ext cx="2570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điện tử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1828800" y="3276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 chỉ gửi, nhận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5181601" y="3529014"/>
            <a:ext cx="1685925" cy="204787"/>
          </a:xfrm>
          <a:prstGeom prst="leftRightArrow">
            <a:avLst>
              <a:gd name="adj1" fmla="val 50000"/>
              <a:gd name="adj2" fmla="val 164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7239000" y="329088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khoản thư điện tử</a:t>
            </a:r>
          </a:p>
        </p:txBody>
      </p:sp>
      <p:sp>
        <p:nvSpPr>
          <p:cNvPr id="102408" name="Text Box 9"/>
          <p:cNvSpPr txBox="1">
            <a:spLocks noChangeArrowheads="1"/>
          </p:cNvSpPr>
          <p:nvPr/>
        </p:nvSpPr>
        <p:spPr bwMode="auto">
          <a:xfrm>
            <a:off x="1828800" y="3900488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tiện: giấy, viết</a:t>
            </a:r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5181601" y="4138614"/>
            <a:ext cx="1685925" cy="204787"/>
          </a:xfrm>
          <a:prstGeom prst="leftRightArrow">
            <a:avLst>
              <a:gd name="adj1" fmla="val 50000"/>
              <a:gd name="adj2" fmla="val 1646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7239000" y="3930651"/>
            <a:ext cx="350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tính, phần mềm soạn gửi thư</a:t>
            </a:r>
          </a:p>
        </p:txBody>
      </p:sp>
      <p:sp>
        <p:nvSpPr>
          <p:cNvPr id="102411" name="Text Box 12"/>
          <p:cNvSpPr txBox="1">
            <a:spLocks noChangeArrowheads="1"/>
          </p:cNvSpPr>
          <p:nvPr/>
        </p:nvSpPr>
        <p:spPr bwMode="auto">
          <a:xfrm>
            <a:off x="1828800" y="4800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 điện</a:t>
            </a:r>
          </a:p>
        </p:txBody>
      </p:sp>
      <p:sp>
        <p:nvSpPr>
          <p:cNvPr id="85005" name="AutoShape 13"/>
          <p:cNvSpPr>
            <a:spLocks noChangeArrowheads="1"/>
          </p:cNvSpPr>
          <p:nvPr/>
        </p:nvSpPr>
        <p:spPr bwMode="auto">
          <a:xfrm>
            <a:off x="5257801" y="4953000"/>
            <a:ext cx="1685925" cy="204788"/>
          </a:xfrm>
          <a:prstGeom prst="leftRightArrow">
            <a:avLst>
              <a:gd name="adj1" fmla="val 50000"/>
              <a:gd name="adj2" fmla="val 1646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7239000" y="4800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chủ thư điện tử</a:t>
            </a:r>
          </a:p>
        </p:txBody>
      </p:sp>
      <p:sp>
        <p:nvSpPr>
          <p:cNvPr id="102414" name="Text Box 15"/>
          <p:cNvSpPr txBox="1">
            <a:spLocks noChangeArrowheads="1"/>
          </p:cNvSpPr>
          <p:nvPr/>
        </p:nvSpPr>
        <p:spPr bwMode="auto">
          <a:xfrm>
            <a:off x="1828800" y="5562601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vận chuyển: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Bưu tá, xe, ...</a:t>
            </a:r>
          </a:p>
        </p:txBody>
      </p:sp>
      <p:sp>
        <p:nvSpPr>
          <p:cNvPr id="85008" name="AutoShape 16"/>
          <p:cNvSpPr>
            <a:spLocks noChangeArrowheads="1"/>
          </p:cNvSpPr>
          <p:nvPr/>
        </p:nvSpPr>
        <p:spPr bwMode="auto">
          <a:xfrm>
            <a:off x="5334001" y="6172200"/>
            <a:ext cx="1685925" cy="204788"/>
          </a:xfrm>
          <a:prstGeom prst="leftRightArrow">
            <a:avLst>
              <a:gd name="adj1" fmla="val 50000"/>
              <a:gd name="adj2" fmla="val 1646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7315200" y="601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EEE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 máy tính</a:t>
            </a:r>
          </a:p>
        </p:txBody>
      </p:sp>
      <p:sp>
        <p:nvSpPr>
          <p:cNvPr id="102417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210800" y="6324600"/>
            <a:ext cx="457200" cy="533400"/>
          </a:xfrm>
          <a:prstGeom prst="actionButtonInformation">
            <a:avLst/>
          </a:prstGeom>
          <a:solidFill>
            <a:schemeClr val="accent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18" name="Text Box 26" descr="White marble"/>
          <p:cNvSpPr txBox="1">
            <a:spLocks noChangeArrowheads="1"/>
          </p:cNvSpPr>
          <p:nvPr/>
        </p:nvSpPr>
        <p:spPr bwMode="gray">
          <a:xfrm>
            <a:off x="2667000" y="152401"/>
            <a:ext cx="6834188" cy="5191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TIẾT11. 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10278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  <p:bldP spid="85000" grpId="0"/>
      <p:bldP spid="85002" grpId="0" animBg="1"/>
      <p:bldP spid="85003" grpId="0"/>
      <p:bldP spid="85005" grpId="0" animBg="1"/>
      <p:bldP spid="85006" grpId="0"/>
      <p:bldP spid="85008" grpId="0" animBg="1"/>
      <p:bldP spid="850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65363" y="575013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 eaLnBrk="0" hangingPunct="0">
              <a:defRPr/>
            </a:pPr>
            <a:r>
              <a:rPr lang="pt-BR" sz="6000" b="1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Củng cố.</a:t>
            </a:r>
            <a:endParaRPr lang="pt-BR" sz="8000" b="1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1F497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24000" y="156845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4F81BD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3: Víi th­ ®iÖn tö, em cã thÓ ®Ýnh kÌm th«ng tin thuéc d¹ng nµo?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438400" y="2743201"/>
            <a:ext cx="63246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¶nh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¢m thanh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Phim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TÊt c¶ c¸c d¹ng nãi trªn</a:t>
            </a:r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2362200" y="4648200"/>
            <a:ext cx="4572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CD1F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343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82200" y="6324600"/>
            <a:ext cx="685800" cy="533400"/>
          </a:xfrm>
          <a:prstGeom prst="actionButtonInformation">
            <a:avLst/>
          </a:prstGeom>
          <a:solidFill>
            <a:schemeClr val="accent1">
              <a:alpha val="6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1" name="Text Box 26" descr="White marble"/>
          <p:cNvSpPr txBox="1">
            <a:spLocks noChangeArrowheads="1"/>
          </p:cNvSpPr>
          <p:nvPr/>
        </p:nvSpPr>
        <p:spPr bwMode="gray">
          <a:xfrm>
            <a:off x="2590800" y="152401"/>
            <a:ext cx="6834188" cy="5191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22622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35" grpId="0"/>
      <p:bldP spid="604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65363" y="54313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342900" algn="just" eaLnBrk="0" hangingPunct="0">
              <a:defRPr/>
            </a:pPr>
            <a:r>
              <a:rPr lang="pt-BR" sz="6000" b="1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1F497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Củng cố.</a:t>
            </a:r>
            <a:endParaRPr lang="pt-BR" sz="8000" b="1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1F497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24000" y="1171575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4F81BD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C©u 4: C¸c ph¸t biÓu sau ®óng hay sai? </a:t>
            </a:r>
            <a:r>
              <a:rPr lang="en-US" altLang="en-US" sz="2800" b="1" i="1">
                <a:solidFill>
                  <a:srgbClr val="4F81B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altLang="en-US" sz="2800" b="1" i="1">
                <a:solidFill>
                  <a:srgbClr val="4F81BD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¸nh dÊu (x) vµo « ®óng hay sai t­¬ng øng.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733800" y="2590800"/>
            <a:ext cx="6934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 smtClean="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Th­ư </a:t>
            </a: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®iÖn tö lµ dÞch vô chuyÓn th­ d­íi d¹ng sè trªn m¹ng m¸y tÝnh th«ng qua c¸c hép th­ ®iÖn tö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Sö dông </a:t>
            </a:r>
            <a:r>
              <a:rPr lang="en-US" altLang="en-US" sz="2400" smtClean="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th­ư </a:t>
            </a: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®iÖn tö, chóng ta chØ cã thÓ göi néi dung v</a:t>
            </a:r>
            <a:r>
              <a:rPr lang="en-US" altLang="en-US" sz="2400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 b¶n.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smtClean="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Thư­ </a:t>
            </a: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truyÒn thèng cã nhiÒu ­u ®iÓm h¬n th­ ®iÖn tö nh­: chi phÝ thÊp, vËn chuyÓn nhanh, göi ®­îc nhiÒu néi dung kh¸c nhau..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Khi sö dông </a:t>
            </a:r>
            <a:r>
              <a:rPr lang="en-US" altLang="en-US" sz="2400" smtClean="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thư­ </a:t>
            </a:r>
            <a:r>
              <a:rPr lang="en-US" altLang="en-US" sz="24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®iÖn tö, hÖ thèng vËn chuyÓn chÝnh lµ m¹ng m¸y tÝnh..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752600" y="2209801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Đóng        Sai</a:t>
            </a:r>
          </a:p>
        </p:txBody>
      </p:sp>
      <p:graphicFrame>
        <p:nvGraphicFramePr>
          <p:cNvPr id="63536" name="Group 48"/>
          <p:cNvGraphicFramePr>
            <a:graphicFrameLocks noGrp="1"/>
          </p:cNvGraphicFramePr>
          <p:nvPr/>
        </p:nvGraphicFramePr>
        <p:xfrm>
          <a:off x="1752600" y="2286001"/>
          <a:ext cx="1905000" cy="4214813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1981200" y="2743201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2971800" y="3748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3539" name="Text Box 51"/>
          <p:cNvSpPr txBox="1">
            <a:spLocks noChangeArrowheads="1"/>
          </p:cNvSpPr>
          <p:nvPr/>
        </p:nvSpPr>
        <p:spPr bwMode="auto">
          <a:xfrm>
            <a:off x="2971800" y="4662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3540" name="Text Box 52"/>
          <p:cNvSpPr txBox="1">
            <a:spLocks noChangeArrowheads="1"/>
          </p:cNvSpPr>
          <p:nvPr/>
        </p:nvSpPr>
        <p:spPr bwMode="auto">
          <a:xfrm>
            <a:off x="1981200" y="5729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auto">
          <a:xfrm>
            <a:off x="3733800" y="441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73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63494" grpId="0"/>
      <p:bldP spid="63537" grpId="0"/>
      <p:bldP spid="63538" grpId="0"/>
      <p:bldP spid="63539" grpId="0"/>
      <p:bldP spid="63540" grpId="0"/>
      <p:bldP spid="635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Câu 5: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86603" y="1624714"/>
            <a:ext cx="11295797" cy="4087741"/>
          </a:xfrm>
          <a:prstGeom prst="round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www.vnexpress.net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ttphumy@gmail.com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http://mail.google.com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d.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c2phumypt@angiang.edu.vn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905000" y="609601"/>
            <a:ext cx="4800600" cy="519113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HƯỚNG DẪN VỀ NHÀ</a:t>
            </a:r>
          </a:p>
        </p:txBody>
      </p:sp>
      <p:pic>
        <p:nvPicPr>
          <p:cNvPr id="106499" name="Picture 10" descr="t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38189"/>
            <a:ext cx="3352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Rectangle 2"/>
          <p:cNvSpPr>
            <a:spLocks noChangeArrowheads="1"/>
          </p:cNvSpPr>
          <p:nvPr/>
        </p:nvSpPr>
        <p:spPr bwMode="auto">
          <a:xfrm>
            <a:off x="2286000" y="3243264"/>
            <a:ext cx="8382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4F81BD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</a:t>
            </a:r>
            <a:r>
              <a:rPr lang="en-US" altLang="en-US" sz="2800" b="1" i="1">
                <a:solidFill>
                  <a:srgbClr val="4F81B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ì</a:t>
            </a:r>
            <a:r>
              <a:rPr lang="en-US" altLang="en-US" sz="2800" b="1" i="1">
                <a:solidFill>
                  <a:srgbClr val="4F81BD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m hiÓu thªm vÒ c¸ch göi th­ truyÒn thèng vµ th­ ®iÖn tö</a:t>
            </a:r>
            <a:endParaRPr lang="en-US" altLang="en-US" sz="2800" b="1" i="1">
              <a:solidFill>
                <a:srgbClr val="4F81BD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1,2 sách giáo khoa- trang 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phần còn lại của bài học để chuẩn bị cho tiết 2</a:t>
            </a:r>
          </a:p>
        </p:txBody>
      </p:sp>
    </p:spTree>
    <p:extLst>
      <p:ext uri="{BB962C8B-B14F-4D97-AF65-F5344CB8AC3E}">
        <p14:creationId xmlns:p14="http://schemas.microsoft.com/office/powerpoint/2010/main" val="38101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52600" y="39624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Th­ư </a:t>
            </a: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lµ </a:t>
            </a:r>
            <a:r>
              <a:rPr lang="en-US" altLang="en-US" sz="2800" smtClean="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ph­ư¬ng </a:t>
            </a: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tiÖn gióp nh</a:t>
            </a:r>
            <a:r>
              <a:rPr lang="en-US" altLang="en-US" b="1">
                <a:solidFill>
                  <a:prstClr val="white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Ữ</a:t>
            </a: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ng </a:t>
            </a:r>
            <a:r>
              <a:rPr lang="en-US" altLang="en-US" sz="2800" smtClean="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ng­ưêi </a:t>
            </a: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ë c¸ch xa nhau cã thÓ trao ®æi nh</a:t>
            </a:r>
            <a:r>
              <a:rPr lang="en-US" alt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en-US" altLang="en-US" sz="2800">
                <a:solidFill>
                  <a:prstClr val="white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ng th«ng tin cÇn thiÕt.</a:t>
            </a:r>
          </a:p>
        </p:txBody>
      </p:sp>
      <p:pic>
        <p:nvPicPr>
          <p:cNvPr id="80899" name="Picture 5" descr="bucthutinhdethuong_4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685800"/>
            <a:ext cx="4945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6" descr="thu%20gui%20Truong%20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7" descr="Imag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05264"/>
            <a:ext cx="22002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8" descr="images1735795_th%C6%B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87800"/>
            <a:ext cx="38100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Content Placeholder 2"/>
          <p:cNvSpPr>
            <a:spLocks/>
          </p:cNvSpPr>
          <p:nvPr/>
        </p:nvSpPr>
        <p:spPr bwMode="auto">
          <a:xfrm>
            <a:off x="1524000" y="152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điện tử là gì?</a:t>
            </a:r>
          </a:p>
        </p:txBody>
      </p:sp>
    </p:spTree>
    <p:extLst>
      <p:ext uri="{BB962C8B-B14F-4D97-AF65-F5344CB8AC3E}">
        <p14:creationId xmlns:p14="http://schemas.microsoft.com/office/powerpoint/2010/main" val="13397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8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ngu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6629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ngua dua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63675"/>
            <a:ext cx="66294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bo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66294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43000" y="76200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Để nhanh hơn người ta còn sử dụng chim bồ câu  ...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524000" y="914400"/>
            <a:ext cx="1005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Thời xa xưa người ta </a:t>
            </a:r>
            <a:r>
              <a:rPr lang="en-US" alt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ngựa 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di chuyển...</a:t>
            </a:r>
          </a:p>
        </p:txBody>
      </p:sp>
    </p:spTree>
    <p:extLst>
      <p:ext uri="{BB962C8B-B14F-4D97-AF65-F5344CB8AC3E}">
        <p14:creationId xmlns:p14="http://schemas.microsoft.com/office/powerpoint/2010/main" val="1471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905000" y="6397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... VÒ sau, dÞch vô réng r·i, </a:t>
            </a:r>
            <a:r>
              <a:rPr lang="en-US" altLang="en-US" sz="3200" b="1" smtClean="0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ng</a:t>
            </a:r>
            <a:r>
              <a:rPr lang="en-US" altLang="en-US" sz="3200" smtClean="0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ư</a:t>
            </a:r>
            <a:r>
              <a:rPr lang="en-US" altLang="en-US" sz="3200" b="1" smtClean="0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­êi </a:t>
            </a:r>
            <a:r>
              <a:rPr lang="en-US" altLang="en-US" sz="3200" b="1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ta lËp c¸c </a:t>
            </a:r>
            <a:r>
              <a:rPr lang="en-US" altLang="en-US" sz="3200" b="1" smtClean="0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b</a:t>
            </a:r>
            <a:r>
              <a:rPr lang="en-US" altLang="en-US" sz="3200" smtClean="0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ư</a:t>
            </a:r>
            <a:r>
              <a:rPr lang="en-US" altLang="en-US" sz="3200" b="1" smtClean="0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­u </a:t>
            </a:r>
            <a:r>
              <a:rPr lang="en-US" altLang="en-US" sz="3200" b="1">
                <a:solidFill>
                  <a:schemeClr val="bg1"/>
                </a:solidFill>
                <a:latin typeface=".VnUniverse" panose="020B7200000000000000" pitchFamily="34" charset="0"/>
                <a:cs typeface="Arial" panose="020B0604020202020204" pitchFamily="34" charset="0"/>
              </a:rPr>
              <a:t>®iÖn...</a:t>
            </a:r>
          </a:p>
        </p:txBody>
      </p:sp>
      <p:pic>
        <p:nvPicPr>
          <p:cNvPr id="11273" name="Picture 9" descr="41_09-04-201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6553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bi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6553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28800" y="223900"/>
            <a:ext cx="929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... Và nó thường được bỏ trong phong bì, có dán tem...</a:t>
            </a:r>
          </a:p>
        </p:txBody>
      </p:sp>
      <p:pic>
        <p:nvPicPr>
          <p:cNvPr id="3" name="Picture 8" descr="bi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402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http://www.vietstamp.net/data/2010/05/18/11222109_1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9" y="1625601"/>
            <a:ext cx="3228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http://www.vietstamp.net/data/2011/06/01/00332727_Ban%20do%20VN%201990_resize%20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257675"/>
            <a:ext cx="14224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http://images.vnmedia.vn/images_upload/2014/vnm_2014_72844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4464051"/>
            <a:ext cx="28495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0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ngu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33226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6" descr="chim dua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3282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7" descr="xe dua t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36591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8" descr="may bay dua t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1"/>
            <a:ext cx="46863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10668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3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Khi thực hiện trao đổi thông tin với hệ thống dịch vụ như thế thì có những khó khăn gì?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362200" y="2667000"/>
            <a:ext cx="8001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3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chuyển lâu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 thất lạc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phí còn cao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hạn chế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gửi được cho nhiều người cùng lúc</a:t>
            </a: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</p:txBody>
      </p:sp>
      <p:cxnSp>
        <p:nvCxnSpPr>
          <p:cNvPr id="84996" name="Straight Connector 17"/>
          <p:cNvCxnSpPr>
            <a:cxnSpLocks noChangeShapeType="1"/>
          </p:cNvCxnSpPr>
          <p:nvPr/>
        </p:nvCxnSpPr>
        <p:spPr bwMode="auto">
          <a:xfrm>
            <a:off x="1524000" y="608014"/>
            <a:ext cx="9144000" cy="1587"/>
          </a:xfrm>
          <a:prstGeom prst="line">
            <a:avLst/>
          </a:prstGeom>
          <a:noFill/>
          <a:ln w="79375" cmpd="thickThin" algn="ctr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997" name="Text Box 26" descr="White marble"/>
          <p:cNvSpPr txBox="1">
            <a:spLocks noChangeArrowheads="1"/>
          </p:cNvSpPr>
          <p:nvPr/>
        </p:nvSpPr>
        <p:spPr bwMode="gray">
          <a:xfrm>
            <a:off x="3071814" y="14288"/>
            <a:ext cx="6834187" cy="5191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3436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1"/>
            <a:ext cx="18875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6" descr="te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429000"/>
            <a:ext cx="1965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7" descr="te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3800"/>
            <a:ext cx="24384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AutoShape 8"/>
          <p:cNvSpPr>
            <a:spLocks noChangeArrowheads="1"/>
          </p:cNvSpPr>
          <p:nvPr/>
        </p:nvSpPr>
        <p:spPr bwMode="auto">
          <a:xfrm>
            <a:off x="2514600" y="0"/>
            <a:ext cx="7010400" cy="2895600"/>
          </a:xfrm>
          <a:prstGeom prst="cloudCallout">
            <a:avLst>
              <a:gd name="adj1" fmla="val -46560"/>
              <a:gd name="adj2" fmla="val 7686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latin typeface="Arial" panose="020B0604020202020204" pitchFamily="34" charset="0"/>
                <a:cs typeface="Arial" panose="020B0604020202020204" pitchFamily="34" charset="0"/>
              </a:rPr>
              <a:t>Ngày nay em còn thấy những con tem, lá thư phổ biến nữa  không? Vì sao?</a:t>
            </a:r>
            <a:endParaRPr lang="en-US" altLang="en-US" sz="3200" i="1">
              <a:latin typeface=".VnArial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524000" y="9906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có nhiều bất cập và với sự phát triển mạnh của CNTT, dịch vụ chuyển thư dần chuyển sang một dạng khác phù hợp với thời đại.</a:t>
            </a:r>
          </a:p>
        </p:txBody>
      </p:sp>
      <p:pic>
        <p:nvPicPr>
          <p:cNvPr id="43012" name="Picture 4" descr="thu ac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78176"/>
            <a:ext cx="67818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2057400" y="2286000"/>
            <a:ext cx="8001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Thư điện tử</a:t>
            </a:r>
            <a:endParaRPr lang="en-GB" sz="3600" b="1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5" name="Text Box 26" descr="White marble"/>
          <p:cNvSpPr txBox="1">
            <a:spLocks noChangeArrowheads="1"/>
          </p:cNvSpPr>
          <p:nvPr/>
        </p:nvSpPr>
        <p:spPr bwMode="gray">
          <a:xfrm>
            <a:off x="2743200" y="90488"/>
            <a:ext cx="6834188" cy="5191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TÌM HIỂU THƯ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6745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1773</Words>
  <Application>Microsoft Office PowerPoint</Application>
  <PresentationFormat>Widescreen</PresentationFormat>
  <Paragraphs>194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.VnArial</vt:lpstr>
      <vt:lpstr>.VnTime</vt:lpstr>
      <vt:lpstr>.VnUniverse</vt:lpstr>
      <vt:lpstr>Arial</vt:lpstr>
      <vt:lpstr>Calibri</vt:lpstr>
      <vt:lpstr>Constantia</vt:lpstr>
      <vt:lpstr>Times New Roman</vt:lpstr>
      <vt:lpstr>Wingdings 2</vt:lpstr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3.Mở tài khoản, gửi và nhận thư điện tử</vt:lpstr>
      <vt:lpstr>3.Mở tài khoản, gửi và nhận thư điện tử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5: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6</cp:revision>
  <dcterms:created xsi:type="dcterms:W3CDTF">2024-02-27T11:06:03Z</dcterms:created>
  <dcterms:modified xsi:type="dcterms:W3CDTF">2024-02-28T09:05:22Z</dcterms:modified>
</cp:coreProperties>
</file>