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401" r:id="rId4"/>
    <p:sldId id="402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24323-17A5-448D-BE40-DBF84112C07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A090B-28C4-42C7-9FC7-99C9FDFA44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79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4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9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4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7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7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5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4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6A7-B0E8-4A60-BC96-65E6834E413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023A-8F73-49AB-A6CF-86B0322C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vertebrate, coelenterate, coral&#10;&#10;Description automatically generated">
            <a:extLst>
              <a:ext uri="{FF2B5EF4-FFF2-40B4-BE49-F238E27FC236}">
                <a16:creationId xmlns:a16="http://schemas.microsoft.com/office/drawing/2014/main" id="{3AD92414-2E33-49C1-B2AE-02FEC8129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" y="-66675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95B0F-799A-4C0F-811D-3D7321366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" y="2706653"/>
            <a:ext cx="10050087" cy="3876675"/>
          </a:xfrm>
        </p:spPr>
        <p:txBody>
          <a:bodyPr>
            <a:normAutofit/>
          </a:bodyPr>
          <a:lstStyle/>
          <a:p>
            <a:pPr algn="l"/>
            <a:r>
              <a:rPr lang="vi-VN" sz="4100" b="1" dirty="0">
                <a:latin typeface="Times  New Roman"/>
              </a:rPr>
              <a:t>Bài 26: </a:t>
            </a:r>
            <a:r>
              <a:rPr lang="en-US" sz="4100" b="1" dirty="0">
                <a:latin typeface="Times  New Roman"/>
              </a:rPr>
              <a:t/>
            </a:r>
            <a:br>
              <a:rPr lang="en-US" sz="4100" b="1" dirty="0">
                <a:latin typeface="Times  New Roman"/>
              </a:rPr>
            </a:br>
            <a:r>
              <a:rPr lang="vi-VN" sz="4100" b="1" dirty="0">
                <a:latin typeface="Times  New Roman"/>
              </a:rPr>
              <a:t>THỰC HÀNH QUAN SÁT VI KHUẨN</a:t>
            </a:r>
            <a:br>
              <a:rPr lang="vi-VN" sz="4100" b="1" dirty="0">
                <a:latin typeface="Times  New Roman"/>
              </a:rPr>
            </a:br>
            <a:r>
              <a:rPr lang="vi-VN" sz="4100" b="1" dirty="0">
                <a:latin typeface="Times  New Roman"/>
              </a:rPr>
              <a:t> TÌM HIỂU CÁC BƯỚC LÀM SỮA CHUA</a:t>
            </a:r>
            <a:br>
              <a:rPr lang="vi-VN" sz="4100" b="1" dirty="0">
                <a:latin typeface="Times  New Roman"/>
              </a:rPr>
            </a:br>
            <a:r>
              <a:rPr lang="vi-VN" sz="4100" b="1">
                <a:latin typeface="Times  New Roman"/>
              </a:rPr>
              <a:t/>
            </a:r>
            <a:br>
              <a:rPr lang="vi-VN" sz="4100" b="1">
                <a:latin typeface="Times  New Roman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293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FB45-0F39-4B08-B4E6-846A4F3E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 New Roman"/>
              </a:rPr>
              <a:t>S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ữa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chua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sau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khi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ủ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phải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có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độ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sánh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mịn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có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màu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trắng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sữa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và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có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vị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chua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effectLst/>
                <a:latin typeface="Times  New Roman"/>
              </a:rPr>
              <a:t>nhẹ</a:t>
            </a:r>
            <a:r>
              <a:rPr lang="en-US" sz="3800" b="1" dirty="0">
                <a:solidFill>
                  <a:srgbClr val="FF0000"/>
                </a:solidFill>
                <a:effectLst/>
                <a:latin typeface="Times  New Roman"/>
              </a:rPr>
              <a:t>.</a:t>
            </a:r>
            <a:endParaRPr lang="en-US" sz="3800" b="1" dirty="0">
              <a:solidFill>
                <a:srgbClr val="FF0000"/>
              </a:solidFill>
              <a:latin typeface="Times  New Roman"/>
            </a:endParaRP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9C9DF1B0-27A2-475A-A56C-C2C3F5BF5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94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2893-141E-4AD0-9C9B-FDF76BBBD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4270C-CB72-442D-9E58-E367A3E3AFF0}"/>
              </a:ext>
            </a:extLst>
          </p:cNvPr>
          <p:cNvSpPr txBox="1"/>
          <p:nvPr/>
        </p:nvSpPr>
        <p:spPr>
          <a:xfrm>
            <a:off x="161925" y="2872899"/>
            <a:ext cx="5149777" cy="118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A picture containing cup, indoor, tray, plastic&#10;&#10;Description automatically generated">
            <a:extLst>
              <a:ext uri="{FF2B5EF4-FFF2-40B4-BE49-F238E27FC236}">
                <a16:creationId xmlns:a16="http://schemas.microsoft.com/office/drawing/2014/main" id="{55E9BEB6-AFB9-43C7-90C9-6C922A0F72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13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5BAE-3813-4024-A7E7-EC3C18E1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270" y="618681"/>
            <a:ext cx="3242098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latin typeface="Times  New Roman"/>
              </a:rPr>
              <a:t>Vậy</a:t>
            </a:r>
            <a:r>
              <a:rPr lang="en-US" sz="3600" b="1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3600" b="1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3600" b="1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3600" b="1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 New Roman"/>
              </a:rPr>
              <a:t>có</a:t>
            </a:r>
            <a:r>
              <a:rPr lang="en-US" sz="3600" b="1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3600" b="1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3600" b="1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 New Roman"/>
              </a:rPr>
              <a:t>nào</a:t>
            </a:r>
            <a:r>
              <a:rPr lang="en-US" sz="3600" b="1" dirty="0">
                <a:solidFill>
                  <a:srgbClr val="FFFFFF"/>
                </a:solidFill>
                <a:latin typeface="Times  New Roman"/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D323A5-3E89-4F22-B30A-8D64A4FA9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71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8BC991-2AEA-47AF-B31C-A98826A9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33679"/>
            <a:ext cx="12191980" cy="6857999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68039C75-F711-4A91-B7FC-B7D4275FCDAF}"/>
              </a:ext>
            </a:extLst>
          </p:cNvPr>
          <p:cNvSpPr txBox="1"/>
          <p:nvPr/>
        </p:nvSpPr>
        <p:spPr>
          <a:xfrm>
            <a:off x="766619" y="314960"/>
            <a:ext cx="10754822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Múc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sữa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chua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vào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cốc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đậy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nắp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.	</a:t>
            </a:r>
          </a:p>
          <a:p>
            <a:pPr marL="0" marR="0"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Bảo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quản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ngăn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mát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tủ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lạnh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.		</a:t>
            </a:r>
          </a:p>
          <a:p>
            <a:pPr marL="0" marR="0"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Mở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hộp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sữa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đổ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vào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chậu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thủy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tinh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.</a:t>
            </a:r>
          </a:p>
          <a:p>
            <a:pPr marL="0" marR="0"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D. Cho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vào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hỗn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hộp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sữa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chua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khuấy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nhẹ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đều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tay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.</a:t>
            </a:r>
          </a:p>
          <a:p>
            <a:pPr marL="0" marR="0"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E. Ủ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các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cốc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sữa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chua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khoảng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8 – 12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tiếng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.</a:t>
            </a:r>
          </a:p>
          <a:p>
            <a:pPr marL="0" marR="0"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F.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Thêm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vào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chậu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thủy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tinh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500ml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nước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sôi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+ 500ml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nước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đun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sôi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nguội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khuấy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đều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sao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cho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nhiệt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hỗn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khoảng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40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 - 50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 New Roman"/>
              </a:rPr>
              <a:t>độ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 New Roman"/>
              </a:rPr>
              <a:t>.</a:t>
            </a: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FF00"/>
              </a:solidFill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52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up, dessert, glass, drink&#10;&#10;Description automatically generated">
            <a:extLst>
              <a:ext uri="{FF2B5EF4-FFF2-40B4-BE49-F238E27FC236}">
                <a16:creationId xmlns:a16="http://schemas.microsoft.com/office/drawing/2014/main" id="{3675AE94-2458-4CCF-91DA-D786530F26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plate, table, food, indoor&#10;&#10;Description automatically generated">
            <a:extLst>
              <a:ext uri="{FF2B5EF4-FFF2-40B4-BE49-F238E27FC236}">
                <a16:creationId xmlns:a16="http://schemas.microsoft.com/office/drawing/2014/main" id="{CACF5904-A828-4D53-8E78-35D30396A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70331DD2-5123-4FF5-8E13-FD8EC2A1E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91D07-CB8F-448A-B9DB-417470FF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Vận dụng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183-4351-435B-A5ED-15755B7A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2709271"/>
            <a:ext cx="3209544" cy="234797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cách sử dụng sữa chua tốt cho sức khỏe và các công thức từ sữa chua ngon và dễ dàng áp dụng.</a:t>
            </a:r>
            <a:endParaRPr lang="en-US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1">
            <a:extLst>
              <a:ext uri="{FF2B5EF4-FFF2-40B4-BE49-F238E27FC236}">
                <a16:creationId xmlns:a16="http://schemas.microsoft.com/office/drawing/2014/main" id="{0355E929-9AA6-4DFB-BA9E-3785513AFC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3222" y="-267241"/>
            <a:ext cx="9158572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z="4000" b="1" kern="1200" dirty="0">
                <a:solidFill>
                  <a:schemeClr val="tx1"/>
                </a:solidFill>
                <a:latin typeface="Times  New Roman"/>
              </a:rPr>
              <a:t>I</a:t>
            </a:r>
            <a:r>
              <a:rPr lang="en-US" sz="4000" b="1" kern="1200" dirty="0">
                <a:solidFill>
                  <a:srgbClr val="FF0000"/>
                </a:solidFill>
                <a:latin typeface="Times  New Roman"/>
              </a:rPr>
              <a:t>. </a:t>
            </a:r>
            <a:r>
              <a:rPr lang="en-US" sz="4000" b="1" kern="1200" dirty="0" err="1">
                <a:latin typeface="Times  New Roman"/>
              </a:rPr>
              <a:t>Thực</a:t>
            </a:r>
            <a:r>
              <a:rPr lang="en-US" sz="4000" b="1" kern="1200" dirty="0">
                <a:latin typeface="Times  New Roman"/>
              </a:rPr>
              <a:t> </a:t>
            </a:r>
            <a:r>
              <a:rPr lang="en-US" sz="4000" b="1" kern="1200" dirty="0" err="1">
                <a:latin typeface="Times  New Roman"/>
              </a:rPr>
              <a:t>hành</a:t>
            </a:r>
            <a:r>
              <a:rPr lang="en-US" sz="4000" b="1" kern="1200" dirty="0">
                <a:latin typeface="Times  New Roman"/>
              </a:rPr>
              <a:t> </a:t>
            </a:r>
            <a:r>
              <a:rPr lang="en-US" sz="4000" b="1" kern="1200" dirty="0" err="1">
                <a:latin typeface="Times  New Roman"/>
              </a:rPr>
              <a:t>quan</a:t>
            </a:r>
            <a:r>
              <a:rPr lang="en-US" sz="4000" b="1" kern="1200" dirty="0">
                <a:latin typeface="Times  New Roman"/>
              </a:rPr>
              <a:t> </a:t>
            </a:r>
            <a:r>
              <a:rPr lang="en-US" sz="4000" b="1" kern="1200" dirty="0" err="1">
                <a:latin typeface="Times  New Roman"/>
              </a:rPr>
              <a:t>sát</a:t>
            </a:r>
            <a:r>
              <a:rPr lang="en-US" sz="4000" b="1" kern="1200" dirty="0">
                <a:latin typeface="Times  New Roman"/>
              </a:rPr>
              <a:t> vi </a:t>
            </a:r>
            <a:r>
              <a:rPr lang="en-US" sz="4000" b="1" kern="1200" dirty="0" err="1">
                <a:latin typeface="Times  New Roman"/>
              </a:rPr>
              <a:t>khuẩn</a:t>
            </a:r>
            <a:endParaRPr lang="en-US" sz="4000" b="1" kern="1200" dirty="0">
              <a:latin typeface="Times  New Roman"/>
            </a:endParaRPr>
          </a:p>
        </p:txBody>
      </p:sp>
      <p:pic>
        <p:nvPicPr>
          <p:cNvPr id="14" name="Picture 13" descr="Confused Broccoli">
            <a:extLst>
              <a:ext uri="{FF2B5EF4-FFF2-40B4-BE49-F238E27FC236}">
                <a16:creationId xmlns:a16="http://schemas.microsoft.com/office/drawing/2014/main" id="{30F4169D-299F-43DB-86C2-F8390DBD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3"/>
          <a:stretch/>
        </p:blipFill>
        <p:spPr>
          <a:xfrm>
            <a:off x="3526172" y="2730575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Picture 2" descr="A microscope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EF99A2C-D2DF-4D33-9FAA-A36247556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735" r="1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C2B2E4F2-0EC9-4230-AF21-3C19BB146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E2FBD8E-6902-4624-B3DC-EA048AE229D1}"/>
              </a:ext>
            </a:extLst>
          </p:cNvPr>
          <p:cNvSpPr/>
          <p:nvPr/>
        </p:nvSpPr>
        <p:spPr>
          <a:xfrm>
            <a:off x="7021575" y="1198309"/>
            <a:ext cx="4809063" cy="2643877"/>
          </a:xfrm>
          <a:prstGeom prst="cloudCallout">
            <a:avLst>
              <a:gd name="adj1" fmla="val -67727"/>
              <a:gd name="adj2" fmla="val 53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cần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chuẩn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tiến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thí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 New Roman"/>
              </a:rPr>
              <a:t>nghiệm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 New Roman"/>
              </a:rPr>
              <a:t>này</a:t>
            </a:r>
            <a:r>
              <a:rPr lang="en-US" sz="2800" b="1" dirty="0">
                <a:solidFill>
                  <a:schemeClr val="tx1"/>
                </a:solidFill>
                <a:latin typeface="Times  New Roman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E3C37-0D61-4EB7-8E9B-49CC4998D401}"/>
              </a:ext>
            </a:extLst>
          </p:cNvPr>
          <p:cNvSpPr txBox="1"/>
          <p:nvPr/>
        </p:nvSpPr>
        <p:spPr>
          <a:xfrm>
            <a:off x="4596396" y="715316"/>
            <a:ext cx="43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800" b="1" dirty="0">
                <a:latin typeface="Times  New Roman"/>
              </a:rPr>
              <a:t>1. Chuẩn bị</a:t>
            </a:r>
            <a:endParaRPr lang="en-US" sz="2800" b="1" dirty="0">
              <a:latin typeface="Times 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5131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3">
            <a:extLst>
              <a:ext uri="{FF2B5EF4-FFF2-40B4-BE49-F238E27FC236}">
                <a16:creationId xmlns:a16="http://schemas.microsoft.com/office/drawing/2014/main" id="{35A586DD-6DB1-40C2-8743-1DE3E65C48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4225" y="586240"/>
            <a:ext cx="5206368" cy="20208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FFFF00"/>
                </a:solidFill>
                <a:latin typeface="Times  New Roman"/>
                <a:ea typeface="Dosis"/>
                <a:cs typeface="Dosis"/>
                <a:sym typeface="Dosis"/>
              </a:rPr>
              <a:t>Dụng cụ: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hiển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vi, lam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lamen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, pipette,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giấy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lọc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Hóa chất: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Xanh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methylene.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vi-VN" b="1" dirty="0">
                <a:solidFill>
                  <a:srgbClr val="FFFF00"/>
                </a:solidFill>
                <a:latin typeface="Times  New Roman"/>
                <a:ea typeface="Calibri" panose="020F0502020204030204" pitchFamily="34" charset="0"/>
              </a:rPr>
              <a:t>Mẫu vật: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dưa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cà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Tiêu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bản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mẫu</a:t>
            </a:r>
            <a:r>
              <a:rPr lang="en-US" b="1" dirty="0">
                <a:solidFill>
                  <a:srgbClr val="FFFF00"/>
                </a:solidFill>
                <a:effectLst/>
                <a:latin typeface="Times  New Roman"/>
                <a:ea typeface="Calibri" panose="020F0502020204030204" pitchFamily="34" charset="0"/>
              </a:rPr>
              <a:t>.</a:t>
            </a:r>
            <a:endParaRPr lang="en" b="1" dirty="0">
              <a:solidFill>
                <a:srgbClr val="FFFF00"/>
              </a:solidFill>
              <a:latin typeface="Times  New Roman"/>
              <a:ea typeface="Dosis"/>
              <a:cs typeface="Dosis"/>
              <a:sym typeface="Dosi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07C58-4B1C-4238-940B-83A398520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pic>
        <p:nvPicPr>
          <p:cNvPr id="14" name="Picture 13" descr="A picture containing food, indoor, vegetable, sliced&#10;&#10;Description automatically generated">
            <a:extLst>
              <a:ext uri="{FF2B5EF4-FFF2-40B4-BE49-F238E27FC236}">
                <a16:creationId xmlns:a16="http://schemas.microsoft.com/office/drawing/2014/main" id="{7B2469CC-B359-4603-B8AB-961CE9A5A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A3ED8ACA-A676-4806-965F-0CCD26B28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pic>
        <p:nvPicPr>
          <p:cNvPr id="16" name="Picture 15" descr="A bottle of water&#10;&#10;Description automatically generated with low confidence">
            <a:extLst>
              <a:ext uri="{FF2B5EF4-FFF2-40B4-BE49-F238E27FC236}">
                <a16:creationId xmlns:a16="http://schemas.microsoft.com/office/drawing/2014/main" id="{ECE9905B-61E8-4624-A7B6-7C3BD8CAF5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B77DAA8B-53B9-42FE-9FAF-64498B926B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B7E7277-026B-46E0-93DF-5FD9B76AE6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66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B16F52E4-F124-4013-87AE-57A686982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24" y="-152390"/>
            <a:ext cx="6095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B46E8-A1A4-4192-B1F0-C59C666E62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-152390"/>
            <a:ext cx="609600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339DD-911B-4C57-A3FC-C5901EBA0481}"/>
              </a:ext>
            </a:extLst>
          </p:cNvPr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ảnh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khuẩn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vi-VN" sz="2800" b="1" kern="1200" dirty="0">
              <a:solidFill>
                <a:srgbClr val="080808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vi-VN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actic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dưới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kính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hiển</a:t>
            </a:r>
            <a:r>
              <a:rPr lang="en-US" sz="2800" b="1" kern="1200" dirty="0">
                <a:solidFill>
                  <a:srgbClr val="080808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vi.</a:t>
            </a:r>
          </a:p>
        </p:txBody>
      </p:sp>
    </p:spTree>
    <p:extLst>
      <p:ext uri="{BB962C8B-B14F-4D97-AF65-F5344CB8AC3E}">
        <p14:creationId xmlns:p14="http://schemas.microsoft.com/office/powerpoint/2010/main" val="381007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3C7C-28D5-4006-8800-1BE4BBAB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220" y="1078090"/>
            <a:ext cx="548891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7B4C80F4-76FB-4C68-B67E-BEAB0411C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31D34052-1431-49C4-8F23-F849C9C55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5FA82E-EA4E-4C8A-88DA-FD026D5EE4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2B88B95-C422-4DC8-8A02-7F3B6CBDA1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BAEDD9F2-D896-4257-A26A-96DD5A6DE6E6}"/>
              </a:ext>
            </a:extLst>
          </p:cNvPr>
          <p:cNvSpPr/>
          <p:nvPr/>
        </p:nvSpPr>
        <p:spPr>
          <a:xfrm>
            <a:off x="6997220" y="2064449"/>
            <a:ext cx="3586480" cy="1944250"/>
          </a:xfrm>
          <a:prstGeom prst="wedgeEllipseCallout">
            <a:avLst>
              <a:gd name="adj1" fmla="val -61732"/>
              <a:gd name="adj2" fmla="val 854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8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4601C8A8-20D3-40C8-AA04-350D22E9E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 descr="Chart, funnel chart&#10;&#10;Description automatically generated">
            <a:extLst>
              <a:ext uri="{FF2B5EF4-FFF2-40B4-BE49-F238E27FC236}">
                <a16:creationId xmlns:a16="http://schemas.microsoft.com/office/drawing/2014/main" id="{0BEC2663-23E3-4F08-A07D-BCB519687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D227C-DFCE-4495-AF7B-D4E3CE70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98" y="2788062"/>
            <a:ext cx="5308979" cy="852985"/>
          </a:xfrm>
        </p:spPr>
        <p:txBody>
          <a:bodyPr>
            <a:normAutofit/>
          </a:bodyPr>
          <a:lstStyle/>
          <a:p>
            <a:pPr algn="just"/>
            <a:r>
              <a:rPr lang="vi-VN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en-US" sz="3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D0474-EEAE-4017-A311-7937C206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88" y="4307500"/>
            <a:ext cx="4746863" cy="2130364"/>
          </a:xfrm>
        </p:spPr>
        <p:txBody>
          <a:bodyPr anchor="ctr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nồi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ủ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thùng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100g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380g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500ml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500ml</a:t>
            </a:r>
            <a:r>
              <a:rPr lang="vi-VN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4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(có </a:t>
            </a:r>
            <a:r>
              <a:rPr lang="vi-VN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thay thế bằng sữa tươi).</a:t>
            </a:r>
            <a:endParaRPr lang="en-US" sz="2400" b="1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stack of coins&#10;&#10;Description automatically generated with low confidence">
            <a:extLst>
              <a:ext uri="{FF2B5EF4-FFF2-40B4-BE49-F238E27FC236}">
                <a16:creationId xmlns:a16="http://schemas.microsoft.com/office/drawing/2014/main" id="{E15CF9FD-1A96-494F-956B-41BF5FE07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 descr="A picture containing cup, container, glass&#10;&#10;Description automatically generated">
            <a:extLst>
              <a:ext uri="{FF2B5EF4-FFF2-40B4-BE49-F238E27FC236}">
                <a16:creationId xmlns:a16="http://schemas.microsoft.com/office/drawing/2014/main" id="{D1010534-0799-4E1B-A489-2D2F82ADE3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7" name="Picture 16" descr="A picture containing cup, drink, container, can&#10;&#10;Description automatically generated">
            <a:extLst>
              <a:ext uri="{FF2B5EF4-FFF2-40B4-BE49-F238E27FC236}">
                <a16:creationId xmlns:a16="http://schemas.microsoft.com/office/drawing/2014/main" id="{4D5346AA-4BC1-453C-B832-B0CCABA06D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1" name="Picture 10" descr="A glass of water&#10;&#10;Description automatically generated with low confidence">
            <a:extLst>
              <a:ext uri="{FF2B5EF4-FFF2-40B4-BE49-F238E27FC236}">
                <a16:creationId xmlns:a16="http://schemas.microsoft.com/office/drawing/2014/main" id="{1A659618-39F8-4CFF-95E8-931E7AB0CD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1874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lass of milk with strawberries&#10;&#10;Description automatically generated">
            <a:extLst>
              <a:ext uri="{FF2B5EF4-FFF2-40B4-BE49-F238E27FC236}">
                <a16:creationId xmlns:a16="http://schemas.microsoft.com/office/drawing/2014/main" id="{6E443164-5509-48B4-8A47-4E589F80C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B808D-0717-4326-9E59-EBD6A68B7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AAE66D-C19A-4BF5-8877-CA070F7BAC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1841E-59BE-42E7-A397-27C2F698E50F}"/>
              </a:ext>
            </a:extLst>
          </p:cNvPr>
          <p:cNvSpPr txBox="1"/>
          <p:nvPr/>
        </p:nvSpPr>
        <p:spPr>
          <a:xfrm>
            <a:off x="1365604" y="4651869"/>
            <a:ext cx="946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mồi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75770-B592-4BA5-95D3-C6847F3B4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29" y="4563895"/>
            <a:ext cx="8646421" cy="1777829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kern="1200" dirty="0">
                <a:latin typeface="Times  New Roman"/>
              </a:rPr>
              <a:t>2. </a:t>
            </a:r>
            <a:r>
              <a:rPr lang="en-US" sz="4000" b="1" kern="1200" dirty="0" err="1">
                <a:latin typeface="Times  New Roman"/>
              </a:rPr>
              <a:t>Các</a:t>
            </a:r>
            <a:r>
              <a:rPr lang="en-US" sz="4000" b="1" kern="1200" dirty="0">
                <a:latin typeface="Times  New Roman"/>
              </a:rPr>
              <a:t> </a:t>
            </a:r>
            <a:r>
              <a:rPr lang="en-US" sz="4000" b="1" kern="1200" dirty="0" err="1">
                <a:latin typeface="Times  New Roman"/>
              </a:rPr>
              <a:t>bước</a:t>
            </a:r>
            <a:r>
              <a:rPr lang="en-US" sz="4000" b="1" kern="1200" dirty="0">
                <a:latin typeface="Times  New Roman"/>
              </a:rPr>
              <a:t> </a:t>
            </a:r>
            <a:r>
              <a:rPr lang="en-US" sz="4000" b="1" kern="1200" dirty="0" err="1">
                <a:latin typeface="Times  New Roman"/>
              </a:rPr>
              <a:t>làm</a:t>
            </a:r>
            <a:r>
              <a:rPr lang="en-US" sz="4000" b="1" kern="1200" dirty="0">
                <a:latin typeface="Times  New Roman"/>
              </a:rPr>
              <a:t> </a:t>
            </a:r>
            <a:r>
              <a:rPr lang="en-US" sz="4000" b="1" kern="1200" dirty="0" err="1">
                <a:latin typeface="Times  New Roman"/>
              </a:rPr>
              <a:t>sữa</a:t>
            </a:r>
            <a:r>
              <a:rPr lang="en-US" sz="4000" b="1" kern="1200" dirty="0">
                <a:latin typeface="Times  New Roman"/>
              </a:rPr>
              <a:t> </a:t>
            </a:r>
            <a:r>
              <a:rPr lang="en-US" sz="4000" b="1" kern="1200" dirty="0" err="1">
                <a:latin typeface="Times  New Roman"/>
              </a:rPr>
              <a:t>chua</a:t>
            </a:r>
            <a:endParaRPr lang="en-US" sz="4000" b="1" kern="1200" dirty="0">
              <a:latin typeface="Times  New Roman"/>
            </a:endParaRPr>
          </a:p>
        </p:txBody>
      </p:sp>
      <p:pic>
        <p:nvPicPr>
          <p:cNvPr id="27" name="Picture 26" descr="A picture containing table, plate, food, indoor&#10;&#10;Description automatically generated">
            <a:extLst>
              <a:ext uri="{FF2B5EF4-FFF2-40B4-BE49-F238E27FC236}">
                <a16:creationId xmlns:a16="http://schemas.microsoft.com/office/drawing/2014/main" id="{1120933D-21C7-4B6E-A96E-DD4C21C8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24" name="Content Placeholder 23" descr="A picture containing indoor&#10;&#10;Description automatically generated">
            <a:extLst>
              <a:ext uri="{FF2B5EF4-FFF2-40B4-BE49-F238E27FC236}">
                <a16:creationId xmlns:a16="http://schemas.microsoft.com/office/drawing/2014/main" id="{11EE4067-A371-474C-899E-4B584255B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605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68D0A8A-6778-4532-BA99-4AE5EEB81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956" y="35487"/>
            <a:ext cx="9049370" cy="67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277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Dosis</vt:lpstr>
      <vt:lpstr>Times  New Roman</vt:lpstr>
      <vt:lpstr>Times New Roman</vt:lpstr>
      <vt:lpstr>Office Theme</vt:lpstr>
      <vt:lpstr>Bài 26:  THỰC HÀNH QUAN SÁT VI KHUẨN  TÌM HIỂU CÁC BƯỚC LÀM SỮA CHUA  </vt:lpstr>
      <vt:lpstr>I. Thực hành quan sát vi khuẩn</vt:lpstr>
      <vt:lpstr>PowerPoint Presentation</vt:lpstr>
      <vt:lpstr>PowerPoint Presentation</vt:lpstr>
      <vt:lpstr>II. Cách làm sữa chua</vt:lpstr>
      <vt:lpstr>1. Chuẩn bị</vt:lpstr>
      <vt:lpstr>PowerPoint Presentation</vt:lpstr>
      <vt:lpstr>2. Các bước làm sữa chua</vt:lpstr>
      <vt:lpstr>PowerPoint Presentation</vt:lpstr>
      <vt:lpstr>Sữa chua sau khi ủ phải có độ sánh, mịn, có màu trắng sữa và có vị chua nhẹ.</vt:lpstr>
      <vt:lpstr>III. Luyện tập</vt:lpstr>
      <vt:lpstr>Vậy trong sữa chua có vi khuẩn nào?</vt:lpstr>
      <vt:lpstr>PowerPoint Presentation</vt:lpstr>
      <vt:lpstr>IV. 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THỰC HÀNH QUAN SÁT VI KHUẨN              TÌM HIỂU CÁC BƯỚC LÀM SỮA CHUA</dc:title>
  <dc:creator>Hai Minh</dc:creator>
  <cp:lastModifiedBy>Nguyen Thuy Duong</cp:lastModifiedBy>
  <cp:revision>25</cp:revision>
  <dcterms:created xsi:type="dcterms:W3CDTF">2021-08-11T07:26:06Z</dcterms:created>
  <dcterms:modified xsi:type="dcterms:W3CDTF">2024-02-21T16:06:47Z</dcterms:modified>
</cp:coreProperties>
</file>