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79" r:id="rId2"/>
    <p:sldId id="256" r:id="rId3"/>
    <p:sldId id="258" r:id="rId4"/>
    <p:sldId id="259" r:id="rId5"/>
    <p:sldId id="260" r:id="rId6"/>
    <p:sldId id="261" r:id="rId7"/>
    <p:sldId id="262" r:id="rId8"/>
    <p:sldId id="280" r:id="rId9"/>
    <p:sldId id="265" r:id="rId10"/>
    <p:sldId id="266" r:id="rId11"/>
    <p:sldId id="267" r:id="rId12"/>
    <p:sldId id="268" r:id="rId13"/>
    <p:sldId id="281" r:id="rId14"/>
    <p:sldId id="282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332" r:id="rId72"/>
    <p:sldId id="333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B0D75-1F12-4D15-910B-6531095335C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BB4D3-7CD2-4C78-8C95-9A31A596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7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C95B-37A1-445D-B5E1-6D6D9DD99B2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D946-BE63-4143-B846-F4581DF5D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58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C95B-37A1-445D-B5E1-6D6D9DD99B2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D946-BE63-4143-B846-F4581DF5D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57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C95B-37A1-445D-B5E1-6D6D9DD99B2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D946-BE63-4143-B846-F4581DF5D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6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C95B-37A1-445D-B5E1-6D6D9DD99B2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D946-BE63-4143-B846-F4581DF5D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87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C95B-37A1-445D-B5E1-6D6D9DD99B2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D946-BE63-4143-B846-F4581DF5D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6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C95B-37A1-445D-B5E1-6D6D9DD99B2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D946-BE63-4143-B846-F4581DF5D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66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C95B-37A1-445D-B5E1-6D6D9DD99B2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D946-BE63-4143-B846-F4581DF5D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C95B-37A1-445D-B5E1-6D6D9DD99B2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D946-BE63-4143-B846-F4581DF5D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85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C95B-37A1-445D-B5E1-6D6D9DD99B2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D946-BE63-4143-B846-F4581DF5D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84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C95B-37A1-445D-B5E1-6D6D9DD99B2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D946-BE63-4143-B846-F4581DF5D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47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C95B-37A1-445D-B5E1-6D6D9DD99B2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D946-BE63-4143-B846-F4581DF5D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91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CC95B-37A1-445D-B5E1-6D6D9DD99B2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CD946-BE63-4143-B846-F4581DF5D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3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15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7" Type="http://schemas.openxmlformats.org/officeDocument/2006/relationships/image" Target="../media/image86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g"/><Relationship Id="rId5" Type="http://schemas.openxmlformats.org/officeDocument/2006/relationships/image" Target="../media/image84.jpg"/><Relationship Id="rId4" Type="http://schemas.openxmlformats.org/officeDocument/2006/relationships/image" Target="../media/image83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g"/><Relationship Id="rId5" Type="http://schemas.openxmlformats.org/officeDocument/2006/relationships/image" Target="../media/image83.jpg"/><Relationship Id="rId4" Type="http://schemas.openxmlformats.org/officeDocument/2006/relationships/image" Target="../media/image86.jp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g"/><Relationship Id="rId5" Type="http://schemas.openxmlformats.org/officeDocument/2006/relationships/image" Target="../media/image94.jpg"/><Relationship Id="rId4" Type="http://schemas.openxmlformats.org/officeDocument/2006/relationships/image" Target="../media/image93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jpg"/><Relationship Id="rId4" Type="http://schemas.openxmlformats.org/officeDocument/2006/relationships/image" Target="../media/image100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jpg"/><Relationship Id="rId4" Type="http://schemas.openxmlformats.org/officeDocument/2006/relationships/image" Target="../media/image108.jp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g"/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jpg"/><Relationship Id="rId5" Type="http://schemas.openxmlformats.org/officeDocument/2006/relationships/image" Target="../media/image118.jpg"/><Relationship Id="rId4" Type="http://schemas.openxmlformats.org/officeDocument/2006/relationships/image" Target="../media/image1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5125" descr="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0" y="-6927"/>
            <a:ext cx="9045370" cy="652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762000"/>
            <a:ext cx="800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endParaRPr lang="en-US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990600" y="1447800"/>
            <a:ext cx="6629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5.1: </a:t>
            </a:r>
            <a:endParaRPr lang="en-US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97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12" y="1752600"/>
            <a:ext cx="5119688" cy="4267200"/>
          </a:xfr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905000"/>
            <a:ext cx="3276600" cy="4191000"/>
          </a:xfrm>
          <a:prstGeom prst="rect">
            <a:avLst/>
          </a:prstGeom>
        </p:spPr>
      </p:pic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-533400" y="381000"/>
            <a:ext cx="1021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khiết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90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191" y="612343"/>
            <a:ext cx="8763000" cy="868362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85775"/>
            <a:ext cx="1866900" cy="1962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5600"/>
            <a:ext cx="2489346" cy="17508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85775"/>
            <a:ext cx="2600325" cy="1962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2" y="3218589"/>
            <a:ext cx="2171700" cy="1924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5061241"/>
            <a:ext cx="2819400" cy="1720559"/>
          </a:xfrm>
          <a:prstGeom prst="rect">
            <a:avLst/>
          </a:prstGeom>
        </p:spPr>
      </p:pic>
      <p:sp>
        <p:nvSpPr>
          <p:cNvPr id="11" name="Action Button: Help 10">
            <a:hlinkClick r:id="" action="ppaction://noaction" highlightClick="1"/>
          </p:cNvPr>
          <p:cNvSpPr/>
          <p:nvPr/>
        </p:nvSpPr>
        <p:spPr>
          <a:xfrm>
            <a:off x="2348345" y="4257243"/>
            <a:ext cx="685800" cy="778450"/>
          </a:xfrm>
          <a:prstGeom prst="actionButtonHelp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Action Button: Help 11">
            <a:hlinkClick r:id="" action="ppaction://noaction" highlightClick="1"/>
          </p:cNvPr>
          <p:cNvSpPr/>
          <p:nvPr/>
        </p:nvSpPr>
        <p:spPr>
          <a:xfrm>
            <a:off x="6188651" y="135950"/>
            <a:ext cx="685800" cy="778450"/>
          </a:xfrm>
          <a:prstGeom prst="actionButtonHelp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7"/>
          <a:stretch>
            <a:fillRect/>
          </a:stretch>
        </p:blipFill>
        <p:spPr>
          <a:xfrm>
            <a:off x="3200400" y="1065068"/>
            <a:ext cx="3048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0"/>
            <a:ext cx="5638800" cy="5715000"/>
          </a:xfrm>
        </p:spPr>
      </p:pic>
      <p:sp>
        <p:nvSpPr>
          <p:cNvPr id="7" name="TextBox 6"/>
          <p:cNvSpPr txBox="1"/>
          <p:nvPr/>
        </p:nvSpPr>
        <p:spPr>
          <a:xfrm>
            <a:off x="533400" y="5715000"/>
            <a:ext cx="7772400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1727" y="533400"/>
            <a:ext cx="182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 rot="17546277">
            <a:off x="3026761" y="2561873"/>
            <a:ext cx="379589" cy="145921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0945" y="990600"/>
            <a:ext cx="1828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0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0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1522162" cy="123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33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vữa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4800600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vữa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45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355" y="379938"/>
            <a:ext cx="8458200" cy="715962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3.Hỗn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" y="7620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" y="94343"/>
            <a:ext cx="8648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950" y="1461636"/>
            <a:ext cx="5791200" cy="24860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8800" y="4002090"/>
            <a:ext cx="1832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Ống</a:t>
            </a:r>
            <a:r>
              <a:rPr lang="en-US" dirty="0" smtClean="0"/>
              <a:t> </a:t>
            </a:r>
            <a:r>
              <a:rPr lang="en-US" dirty="0" err="1" smtClean="0"/>
              <a:t>nghiệm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48515" y="4004729"/>
            <a:ext cx="1832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Ống</a:t>
            </a:r>
            <a:r>
              <a:rPr lang="en-US" dirty="0" smtClean="0"/>
              <a:t> </a:t>
            </a:r>
            <a:r>
              <a:rPr lang="en-US" dirty="0" err="1" smtClean="0"/>
              <a:t>nghiệm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3850" y="48768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B1: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1/3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23" y="1278317"/>
            <a:ext cx="6781800" cy="264856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6858000" y="3314700"/>
            <a:ext cx="463262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321262" y="3486150"/>
            <a:ext cx="1517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cất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44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9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9273"/>
            <a:ext cx="8077200" cy="4419600"/>
          </a:xfrm>
        </p:spPr>
      </p:pic>
      <p:sp>
        <p:nvSpPr>
          <p:cNvPr id="7" name="TextBox 6"/>
          <p:cNvSpPr txBox="1"/>
          <p:nvPr/>
        </p:nvSpPr>
        <p:spPr>
          <a:xfrm>
            <a:off x="2362200" y="452113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Ống</a:t>
            </a:r>
            <a:r>
              <a:rPr lang="en-US" dirty="0" smtClean="0"/>
              <a:t> </a:t>
            </a:r>
            <a:r>
              <a:rPr lang="en-US" dirty="0" err="1" smtClean="0"/>
              <a:t>nghiệm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448887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Ống</a:t>
            </a:r>
            <a:r>
              <a:rPr lang="en-US" dirty="0" smtClean="0"/>
              <a:t> </a:t>
            </a:r>
            <a:r>
              <a:rPr lang="en-US" dirty="0" err="1" smtClean="0"/>
              <a:t>nghiệm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4890471"/>
            <a:ext cx="8839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B2: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ethanol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5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9" y="228600"/>
            <a:ext cx="5105401" cy="41147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6775" y="4724400"/>
            <a:ext cx="7667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B3: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434" y="457200"/>
            <a:ext cx="16797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0" y="603914"/>
            <a:ext cx="19811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do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5375" y="1785225"/>
            <a:ext cx="14511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2459357"/>
            <a:ext cx="21218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546480" y="2666494"/>
            <a:ext cx="1034920" cy="349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791200" y="3015734"/>
            <a:ext cx="914400" cy="5339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2500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4267200" cy="335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905000"/>
            <a:ext cx="4648200" cy="312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4800600"/>
            <a:ext cx="297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502920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09"/>
            <a:ext cx="8175479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36" y="2971800"/>
            <a:ext cx="32766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048000"/>
            <a:ext cx="3352800" cy="327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1295400" cy="27016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817" y="2743200"/>
            <a:ext cx="1457325" cy="3048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87036" y="1484671"/>
            <a:ext cx="82711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0" descr="viet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238" y="19665"/>
            <a:ext cx="988762" cy="123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63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72400" cy="1470025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57" y="1752601"/>
            <a:ext cx="4545157" cy="419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1752601"/>
            <a:ext cx="4682836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6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33600"/>
            <a:ext cx="3190875" cy="3200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964976"/>
            <a:ext cx="3352800" cy="36575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5" y="2190750"/>
            <a:ext cx="1428750" cy="2990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" y="5502533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thắp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7625" y="5410200"/>
            <a:ext cx="1247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5779532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818" y="171271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6812" y="294382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30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430063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60" y="430063"/>
            <a:ext cx="8699140" cy="1962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2927924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0130" y="60960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2343149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Cồn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1984" y="2450870"/>
            <a:ext cx="1353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Rượu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2429447"/>
            <a:ext cx="1781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 flipV="1">
            <a:off x="338136" y="3143367"/>
            <a:ext cx="804863" cy="2462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3593813"/>
            <a:ext cx="8991599" cy="25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/>
      <p:bldP spid="10" grpId="0"/>
      <p:bldP spid="11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57200"/>
            <a:ext cx="79248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647950"/>
            <a:ext cx="2171700" cy="1924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161" y="4659262"/>
            <a:ext cx="2486025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917" y="2609850"/>
            <a:ext cx="2419350" cy="1962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27" y="4572000"/>
            <a:ext cx="2667000" cy="1933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4659262"/>
            <a:ext cx="2238375" cy="19335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34" y="2628900"/>
            <a:ext cx="2486025" cy="1943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346" y="1674178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33" y="1125654"/>
            <a:ext cx="772198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98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13609" y="5257800"/>
            <a:ext cx="7992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in7\Desktop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762000"/>
            <a:ext cx="7772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93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515" b="1299"/>
          <a:stretch/>
        </p:blipFill>
        <p:spPr>
          <a:xfrm>
            <a:off x="775855" y="1514287"/>
            <a:ext cx="7426036" cy="3775364"/>
          </a:xfrm>
        </p:spPr>
      </p:pic>
      <p:sp>
        <p:nvSpPr>
          <p:cNvPr id="5" name="TextBox 4"/>
          <p:cNvSpPr txBox="1"/>
          <p:nvPr/>
        </p:nvSpPr>
        <p:spPr>
          <a:xfrm>
            <a:off x="990600" y="533400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B2: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1-6. Cho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1/3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cất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6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38400"/>
            <a:ext cx="8991600" cy="3733800"/>
          </a:xfrm>
        </p:spPr>
      </p:pic>
      <p:sp>
        <p:nvSpPr>
          <p:cNvPr id="5" name="TextBox 4"/>
          <p:cNvSpPr txBox="1"/>
          <p:nvPr/>
        </p:nvSpPr>
        <p:spPr>
          <a:xfrm>
            <a:off x="761999" y="501134"/>
            <a:ext cx="8153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B3: Cho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iot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457200"/>
            <a:ext cx="8763000" cy="5867400"/>
          </a:xfrm>
        </p:spPr>
      </p:pic>
    </p:spTree>
    <p:extLst>
      <p:ext uri="{BB962C8B-B14F-4D97-AF65-F5344CB8AC3E}">
        <p14:creationId xmlns:p14="http://schemas.microsoft.com/office/powerpoint/2010/main" val="143390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5616093"/>
              </p:ext>
            </p:extLst>
          </p:nvPr>
        </p:nvGraphicFramePr>
        <p:xfrm>
          <a:off x="0" y="751820"/>
          <a:ext cx="9220201" cy="5967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1327"/>
                <a:gridCol w="1365957"/>
                <a:gridCol w="4097867"/>
                <a:gridCol w="2305050"/>
              </a:tblGrid>
              <a:tr h="11691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Ống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tan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Giải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2992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Muối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32992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27855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Bột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mì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2992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Cát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43375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Thuốc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tím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27855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Iodine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2286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2800" y="2092358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29000" y="273868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71800" y="3378093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1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lửng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93473" y="44196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dirty="0" err="1"/>
              <a:t>ệm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93473" y="5010834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92583" y="5791200"/>
            <a:ext cx="3886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86600" y="1889234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78782" y="2738689"/>
            <a:ext cx="2265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86601" y="3468561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86601" y="4370604"/>
            <a:ext cx="1752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982730" y="6068199"/>
            <a:ext cx="20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Iodine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982730" y="5132512"/>
            <a:ext cx="2209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28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-24581" y="1376808"/>
            <a:ext cx="1066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1204451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chât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môt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266700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0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5221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21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61308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12290" y="194187"/>
            <a:ext cx="533400" cy="11430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382228" y="2438400"/>
            <a:ext cx="8229600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0" indent="0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65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6418"/>
            <a:ext cx="7848600" cy="47798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6" y="888712"/>
            <a:ext cx="4219575" cy="217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742950"/>
            <a:ext cx="3581399" cy="5810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4" y="3848100"/>
            <a:ext cx="4915766" cy="2476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3060412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cất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215" y="242381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90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685800" y="3291"/>
            <a:ext cx="822960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phèn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38400"/>
            <a:ext cx="7191375" cy="22764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4707489"/>
            <a:ext cx="891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B1:Lấy 5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250ml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 – 5,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100ml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23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399"/>
            <a:ext cx="8524875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4" t="-79113" r="33788" b="110767"/>
          <a:stretch/>
        </p:blipFill>
        <p:spPr>
          <a:xfrm>
            <a:off x="0" y="3311235"/>
            <a:ext cx="6192982" cy="10113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50000" r="31818"/>
          <a:stretch/>
        </p:blipFill>
        <p:spPr>
          <a:xfrm>
            <a:off x="-1" y="4253480"/>
            <a:ext cx="4567237" cy="13816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44" t="33528" r="6953"/>
          <a:stretch/>
        </p:blipFill>
        <p:spPr>
          <a:xfrm>
            <a:off x="4848049" y="4272827"/>
            <a:ext cx="3905426" cy="129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0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3"/>
          <a:stretch/>
        </p:blipFill>
        <p:spPr>
          <a:xfrm>
            <a:off x="0" y="897944"/>
            <a:ext cx="9144000" cy="39144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127" y="20782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B2: Cho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1-4,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phèn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Cho 3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phèn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nghiền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hấy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4,5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812406"/>
            <a:ext cx="8160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73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0" y="1027331"/>
            <a:ext cx="11201400" cy="6096000"/>
          </a:xfrm>
        </p:spPr>
      </p:pic>
      <p:sp>
        <p:nvSpPr>
          <p:cNvPr id="5" name="TextBox 4"/>
          <p:cNvSpPr txBox="1"/>
          <p:nvPr/>
        </p:nvSpPr>
        <p:spPr>
          <a:xfrm>
            <a:off x="1143000" y="3810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10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18182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8610600" cy="266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3736" y="4191000"/>
            <a:ext cx="84616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1: tan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tan.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5: tan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nghiền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khuấy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tan.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75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52400"/>
            <a:ext cx="769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cao,các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33600"/>
            <a:ext cx="7772400" cy="3625840"/>
          </a:xfrm>
        </p:spPr>
      </p:pic>
    </p:spTree>
    <p:extLst>
      <p:ext uri="{BB962C8B-B14F-4D97-AF65-F5344CB8AC3E}">
        <p14:creationId xmlns:p14="http://schemas.microsoft.com/office/powerpoint/2010/main" val="327212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57400"/>
            <a:ext cx="7391400" cy="434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0655" y="857071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nghiền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609600"/>
            <a:ext cx="716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nghiền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79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81200"/>
            <a:ext cx="6705600" cy="2971800"/>
          </a:xfrm>
        </p:spPr>
      </p:pic>
      <p:sp>
        <p:nvSpPr>
          <p:cNvPr id="5" name="TextBox 4"/>
          <p:cNvSpPr txBox="1"/>
          <p:nvPr/>
        </p:nvSpPr>
        <p:spPr>
          <a:xfrm>
            <a:off x="457200" y="4572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khuấy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048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khuấy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5034355"/>
            <a:ext cx="81207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86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897" y="1371600"/>
            <a:ext cx="883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,ta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Khuấy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Nghiền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rắn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0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5221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28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2" y="73316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63794"/>
            <a:ext cx="5036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rót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chai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65775"/>
            <a:ext cx="8167364" cy="37154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2273" y="4557363"/>
            <a:ext cx="6457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8764" y="4761361"/>
            <a:ext cx="3228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4374676"/>
            <a:ext cx="45859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bọt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xì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xèo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 ở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897" y="5858616"/>
            <a:ext cx="7181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25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302" y="304800"/>
            <a:ext cx="9144000" cy="782782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oxygen,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2" y="1447800"/>
            <a:ext cx="3257216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603664"/>
            <a:ext cx="3581399" cy="4568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81500"/>
            <a:ext cx="5276850" cy="2476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3276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cất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3349323"/>
            <a:ext cx="8257308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31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24000"/>
            <a:ext cx="3657600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1623033"/>
            <a:ext cx="3352800" cy="37452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371600"/>
            <a:ext cx="3733800" cy="3581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83403"/>
            <a:ext cx="1609725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101254"/>
            <a:ext cx="1828800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67469" y="80472"/>
            <a:ext cx="1628861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861" y="5618946"/>
            <a:ext cx="7899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60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Dung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Dung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" y="3810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476499"/>
            <a:ext cx="2133600" cy="21057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951" y="2743200"/>
            <a:ext cx="1476375" cy="1962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88456"/>
            <a:ext cx="2028825" cy="311467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724400" y="3124200"/>
            <a:ext cx="1447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79786" y="5593984"/>
            <a:ext cx="7215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2045705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rắn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0138" y="230573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lỏng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0400" y="215921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lỏng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3200" y="4705350"/>
            <a:ext cx="13335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0" y="4582239"/>
            <a:ext cx="1371600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4705350"/>
            <a:ext cx="1524000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tan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89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 animBg="1"/>
      <p:bldP spid="9" grpId="0" build="allAtOnce"/>
      <p:bldP spid="14" grpId="0" animBg="1"/>
      <p:bldP spid="15" grpId="0" animBg="1"/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0"/>
            <a:ext cx="6210300" cy="4190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446782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572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ethanol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900" y="2335411"/>
            <a:ext cx="137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6495" y="5895200"/>
            <a:ext cx="3408305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5895201"/>
            <a:ext cx="2561920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204206"/>
            <a:ext cx="114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tan, dung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dung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69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 animBg="1"/>
      <p:bldP spid="9" grpId="0" animBg="1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3999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1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0"/>
            <a:ext cx="5024437" cy="510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09600"/>
            <a:ext cx="1390650" cy="4943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0037" y="1122218"/>
            <a:ext cx="2286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conf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16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255931"/>
            <a:ext cx="7239000" cy="3190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6278" y="178713"/>
            <a:ext cx="67618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442" y="4953000"/>
            <a:ext cx="81733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khuấy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21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4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tan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833" y="762000"/>
            <a:ext cx="3581399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181100" y="1716107"/>
            <a:ext cx="1981200" cy="849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962400" y="1817132"/>
            <a:ext cx="0" cy="849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181600" y="1716107"/>
            <a:ext cx="1981200" cy="697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087" y="2466974"/>
            <a:ext cx="1647825" cy="43148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36" y="2701636"/>
            <a:ext cx="1962150" cy="36229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" y="2667000"/>
            <a:ext cx="196215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8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4478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tan</a:t>
            </a:r>
          </a:p>
          <a:p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endParaRPr lang="en-US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30480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96240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80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" r="-339"/>
          <a:stretch/>
        </p:blipFill>
        <p:spPr>
          <a:xfrm>
            <a:off x="0" y="2133600"/>
            <a:ext cx="3657600" cy="2667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124200"/>
            <a:ext cx="4391025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685800"/>
            <a:ext cx="502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1763018"/>
            <a:ext cx="510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cồn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5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45" y="255657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15070"/>
            <a:ext cx="62107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1800"/>
            <a:ext cx="4267200" cy="32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933700"/>
            <a:ext cx="52578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8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228600"/>
            <a:ext cx="4514850" cy="3238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4800"/>
            <a:ext cx="4343400" cy="3409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8" y="3463633"/>
            <a:ext cx="4286250" cy="3267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73" y="3297382"/>
            <a:ext cx="4800600" cy="32670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2820328"/>
            <a:ext cx="73914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2820328"/>
            <a:ext cx="73914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89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295400"/>
            <a:ext cx="7467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7. Dung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tan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Dung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tan. Dung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0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5221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75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353300" cy="805309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8. </a:t>
            </a:r>
            <a:r>
              <a:rPr lang="en-US" sz="4800" dirty="0" err="1" smtClean="0">
                <a:solidFill>
                  <a:srgbClr val="FF0000"/>
                </a:solidFill>
              </a:rPr>
              <a:t>Huyền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phù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138" y="451366"/>
            <a:ext cx="8687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Quan</a:t>
            </a:r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sát</a:t>
            </a:r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hiện</a:t>
            </a:r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tượng</a:t>
            </a:r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bồi</a:t>
            </a:r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đắp</a:t>
            </a:r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phù</a:t>
            </a:r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</a:t>
            </a:r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" y="1796809"/>
            <a:ext cx="8167687" cy="49849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2911" y="1099158"/>
            <a:ext cx="8167687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4379" y="191216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38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/>
      <p:bldP spid="5" grpId="1"/>
      <p:bldP spid="8" grpId="0" animBg="1"/>
      <p:bldP spid="8" grpId="1" animBg="1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68580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" t="47314" r="3590" b="35950"/>
          <a:stretch/>
        </p:blipFill>
        <p:spPr>
          <a:xfrm>
            <a:off x="-152400" y="3124200"/>
            <a:ext cx="8382000" cy="396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524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cặn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mịn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tan,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bồi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836" y="1517302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vụn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92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79419"/>
            <a:ext cx="3695700" cy="4457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63833"/>
            <a:ext cx="3705225" cy="4914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15240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sắn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429000" y="2971800"/>
            <a:ext cx="2133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799" y="1722328"/>
            <a:ext cx="320559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nhất.Vì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18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animBg="1"/>
      <p:bldP spid="7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lơ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lửng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0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5221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52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489466"/>
            <a:ext cx="4953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09798"/>
            <a:ext cx="6248400" cy="472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5240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salat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ốt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438397"/>
            <a:ext cx="2333625" cy="3038475"/>
          </a:xfrm>
          <a:prstGeom prst="rect">
            <a:avLst/>
          </a:prstGeom>
        </p:spPr>
      </p:pic>
      <p:cxnSp>
        <p:nvCxnSpPr>
          <p:cNvPr id="11" name="Curved Connector 10"/>
          <p:cNvCxnSpPr/>
          <p:nvPr/>
        </p:nvCxnSpPr>
        <p:spPr>
          <a:xfrm rot="10800000" flipV="1">
            <a:off x="5886450" y="2724329"/>
            <a:ext cx="1181100" cy="779313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51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1890" y="152400"/>
            <a:ext cx="7924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xốt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mayonnaise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1066800"/>
            <a:ext cx="16764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78"/>
          <a:stretch/>
        </p:blipFill>
        <p:spPr>
          <a:xfrm>
            <a:off x="3124200" y="1864735"/>
            <a:ext cx="2867025" cy="20634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6161"/>
            <a:ext cx="3273136" cy="1973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36161"/>
            <a:ext cx="2819400" cy="1973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4075835"/>
            <a:ext cx="2724150" cy="23249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91" y="4075834"/>
            <a:ext cx="3505200" cy="25345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691" y="4075834"/>
            <a:ext cx="2361334" cy="256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8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461757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1148649"/>
            <a:ext cx="1863436" cy="1752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781" y="1176141"/>
            <a:ext cx="2133600" cy="20412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108088"/>
            <a:ext cx="2057400" cy="2244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491" y="1243524"/>
            <a:ext cx="2819400" cy="1973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990409"/>
            <a:ext cx="3905250" cy="2428875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1066800" y="3020291"/>
            <a:ext cx="1704108" cy="966354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116282" y="3020291"/>
            <a:ext cx="1447800" cy="914400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391025" y="3124200"/>
            <a:ext cx="257175" cy="810491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410200" y="3066872"/>
            <a:ext cx="1427018" cy="890509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6645" y="3866019"/>
            <a:ext cx="2247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Khuấy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53200" y="5204847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Hỗn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(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lỏng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53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48491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B2: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09854"/>
            <a:ext cx="7772400" cy="43909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1132636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B3: Cho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31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228600"/>
            <a:ext cx="71420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B4: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muỗng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981200"/>
            <a:ext cx="7239000" cy="38433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2500" y="1351746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5- 10 ‘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mayonaise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mịn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04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2" y="304800"/>
            <a:ext cx="8208818" cy="923835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286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710" y="1752600"/>
            <a:ext cx="3325090" cy="42671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844188"/>
            <a:ext cx="2590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11,2 % hydrogen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88,8% oxygen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065895"/>
            <a:ext cx="2466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100</a:t>
            </a:r>
            <a:r>
              <a:rPr lang="en-US" sz="3600" baseline="30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1676400"/>
            <a:ext cx="26185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ở 0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  </a:t>
            </a:r>
            <a:endParaRPr lang="en-US" sz="32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92091" y="3906291"/>
            <a:ext cx="29995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D= 1g/ml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46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71456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đậy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971800"/>
            <a:ext cx="6019800" cy="3858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755" y="296656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xốt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mayonnaise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31292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Xốt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mayonnaise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371785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Xốt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2336283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Xốt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mayonnaise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27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440" y="2391892"/>
            <a:ext cx="2667000" cy="1952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57" y="685800"/>
            <a:ext cx="2447925" cy="1962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82" y="4139478"/>
            <a:ext cx="2819400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27" y="4344517"/>
            <a:ext cx="2819400" cy="1924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002" y="990600"/>
            <a:ext cx="245745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3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8" y="609094"/>
            <a:ext cx="4114800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38737" y="457200"/>
            <a:ext cx="335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038600"/>
            <a:ext cx="4648200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4387245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nhựa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71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461417"/>
            <a:ext cx="6705600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0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5221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30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57200"/>
            <a:ext cx="9372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103531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38398"/>
            <a:ext cx="3048000" cy="312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133600"/>
            <a:ext cx="1714500" cy="3124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2272144"/>
            <a:ext cx="2046143" cy="32904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188" y="2286000"/>
            <a:ext cx="2105025" cy="2514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37971" y="4800600"/>
            <a:ext cx="1301029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28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1447800"/>
            <a:ext cx="5248275" cy="35288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363" y="1600200"/>
            <a:ext cx="3524250" cy="2647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2600" y="4391891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63198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dung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cặn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819400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05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67973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45192"/>
            <a:ext cx="4724400" cy="46222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24000"/>
            <a:ext cx="3733800" cy="3990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5682733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57150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42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5" y="3535913"/>
            <a:ext cx="3333750" cy="3176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152400"/>
            <a:ext cx="746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1523540"/>
            <a:ext cx="1800225" cy="1962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214" y="1769508"/>
            <a:ext cx="1714500" cy="17664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842655"/>
            <a:ext cx="1714500" cy="16932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50" y="1558177"/>
            <a:ext cx="1714500" cy="194310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1571625" y="2362201"/>
            <a:ext cx="638175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10000" y="2362201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Viên</a:t>
            </a:r>
            <a:r>
              <a:rPr lang="en-US" dirty="0" smtClean="0"/>
              <a:t> </a:t>
            </a:r>
            <a:r>
              <a:rPr lang="en-US" dirty="0" err="1" smtClean="0"/>
              <a:t>đá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924300" y="2804680"/>
            <a:ext cx="342900" cy="167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Arrow 14"/>
          <p:cNvSpPr/>
          <p:nvPr/>
        </p:nvSpPr>
        <p:spPr>
          <a:xfrm>
            <a:off x="6657975" y="2579133"/>
            <a:ext cx="638175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67400" y="1558177"/>
            <a:ext cx="1109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đá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038850" y="1961713"/>
            <a:ext cx="171450" cy="400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76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5" grpId="0" animBg="1"/>
      <p:bldP spid="1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32504"/>
            <a:ext cx="10668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BỌT</a:t>
            </a:r>
            <a:endParaRPr lang="en-US" sz="2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177086"/>
            <a:ext cx="15240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66741" y="232504"/>
            <a:ext cx="803425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BỤI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219200"/>
            <a:ext cx="198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Bọt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1219200"/>
            <a:ext cx="220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1080700"/>
            <a:ext cx="23829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124200"/>
            <a:ext cx="2895600" cy="2514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143" y="2819400"/>
            <a:ext cx="3076575" cy="2590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9" y="2971800"/>
            <a:ext cx="2611509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3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00" y="381000"/>
            <a:ext cx="4343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khiết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133600" y="1371600"/>
            <a:ext cx="1219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19100" y="1981200"/>
            <a:ext cx="21336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rắn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610100" y="890155"/>
            <a:ext cx="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695700" y="1981200"/>
            <a:ext cx="18288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Chât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lỏng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611091" y="1018309"/>
            <a:ext cx="12192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477000" y="2008909"/>
            <a:ext cx="21336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6" y="3048000"/>
            <a:ext cx="2348344" cy="1524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8" y="4648200"/>
            <a:ext cx="2209800" cy="1905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573" y="2930236"/>
            <a:ext cx="2971800" cy="36991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1" y="3048000"/>
            <a:ext cx="2438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9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33400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magie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(magnesium hydroxide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lơ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lửng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ợ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magie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438400"/>
            <a:ext cx="4724399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2438400"/>
            <a:ext cx="2590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 Dung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592634"/>
            <a:ext cx="25146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2438400"/>
            <a:ext cx="2531919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5592634"/>
            <a:ext cx="38862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30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048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(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/ SGK ) Cho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962400"/>
            <a:ext cx="4572000" cy="24098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9050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giấm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salat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…..(1)…….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giấm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.(2)………..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lỏng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giấm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…..(3)……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11982" y="1905000"/>
            <a:ext cx="1731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4764" y="2984853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2590800"/>
            <a:ext cx="114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52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17764"/>
            <a:ext cx="845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(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6/ SGK) Cho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dung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dịch,sương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bọt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(1)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(6)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868141"/>
            <a:ext cx="1676401" cy="1962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65" y="5015778"/>
            <a:ext cx="1676399" cy="1666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944340"/>
            <a:ext cx="1762125" cy="1809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902982"/>
            <a:ext cx="1733550" cy="198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25" y="4895850"/>
            <a:ext cx="1933575" cy="19621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52863" y="2329934"/>
            <a:ext cx="642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410132" y="2743200"/>
            <a:ext cx="267068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362200" y="2743200"/>
            <a:ext cx="1732467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066956" y="2699266"/>
            <a:ext cx="13856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087740" y="2743200"/>
            <a:ext cx="208446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080812" y="2743200"/>
            <a:ext cx="3996388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94496" y="464644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198055" y="4646446"/>
            <a:ext cx="1094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848100" y="4632591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010275" y="4646446"/>
            <a:ext cx="533400" cy="38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(5)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924800" y="464644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(6)</a:t>
            </a:r>
            <a:endParaRPr lang="en-US" dirty="0"/>
          </a:p>
        </p:txBody>
      </p:sp>
      <p:sp>
        <p:nvSpPr>
          <p:cNvPr id="29" name="Down Arrow 28"/>
          <p:cNvSpPr/>
          <p:nvPr/>
        </p:nvSpPr>
        <p:spPr>
          <a:xfrm rot="2633696">
            <a:off x="8140658" y="5470427"/>
            <a:ext cx="334805" cy="75757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543800" y="4586424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Down Arrow 30"/>
          <p:cNvSpPr/>
          <p:nvPr/>
        </p:nvSpPr>
        <p:spPr>
          <a:xfrm rot="2633696">
            <a:off x="6294864" y="5417605"/>
            <a:ext cx="334805" cy="75757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746497" y="4554113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Bụi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Down Arrow 32"/>
          <p:cNvSpPr/>
          <p:nvPr/>
        </p:nvSpPr>
        <p:spPr>
          <a:xfrm rot="2633696">
            <a:off x="4579307" y="5486878"/>
            <a:ext cx="334805" cy="75757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852863" y="4540257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Bọt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Down Arrow 34"/>
          <p:cNvSpPr/>
          <p:nvPr/>
        </p:nvSpPr>
        <p:spPr>
          <a:xfrm rot="2633696">
            <a:off x="2811337" y="5144610"/>
            <a:ext cx="334805" cy="75757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884919" y="4588749"/>
            <a:ext cx="1721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Down Arrow 36"/>
          <p:cNvSpPr/>
          <p:nvPr/>
        </p:nvSpPr>
        <p:spPr>
          <a:xfrm rot="2633696">
            <a:off x="1139605" y="5371476"/>
            <a:ext cx="334805" cy="75757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6200" y="4540258"/>
            <a:ext cx="1808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19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xit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" presetClass="exit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  <p:bldP spid="25" grpId="0"/>
      <p:bldP spid="26" grpId="0"/>
      <p:bldP spid="27" grpId="0"/>
      <p:bldP spid="29" grpId="0" animBg="1"/>
      <p:bldP spid="29" grpId="1" animBg="1"/>
      <p:bldP spid="31" grpId="0" animBg="1"/>
      <p:bldP spid="31" grpId="1" animBg="1"/>
      <p:bldP spid="31" grpId="2" animBg="1"/>
      <p:bldP spid="32" grpId="0"/>
      <p:bldP spid="33" grpId="0" animBg="1"/>
      <p:bldP spid="33" grpId="1" animBg="1"/>
      <p:bldP spid="33" grpId="2" animBg="1"/>
      <p:bldP spid="33" grpId="3" animBg="1"/>
      <p:bldP spid="35" grpId="0" animBg="1"/>
      <p:bldP spid="35" grpId="1" animBg="1"/>
      <p:bldP spid="35" grpId="2" animBg="1"/>
      <p:bldP spid="35" grpId="3" animBg="1"/>
      <p:bldP spid="35" grpId="4" animBg="1"/>
      <p:bldP spid="37" grpId="0" animBg="1"/>
      <p:bldP spid="37" grpId="1" animBg="1"/>
      <p:bldP spid="37" grpId="2" animBg="1"/>
      <p:bldP spid="37" grpId="3" animBg="1"/>
      <p:bldP spid="37" grpId="4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6934200" cy="830997"/>
          </a:xfrm>
          <a:prstGeom prst="rect">
            <a:avLst/>
          </a:prstGeom>
          <a:noFill/>
          <a:ln w="190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alt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alt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0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1522162" cy="123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29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927" y="0"/>
            <a:ext cx="8229600" cy="762000"/>
          </a:xfrm>
        </p:spPr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Hỗn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" y="716017"/>
            <a:ext cx="872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Quan</a:t>
            </a:r>
            <a:r>
              <a:rPr lang="en-US" sz="3600" dirty="0" smtClean="0"/>
              <a:t> </a:t>
            </a:r>
            <a:r>
              <a:rPr lang="en-US" sz="3600" dirty="0" err="1" smtClean="0"/>
              <a:t>sát</a:t>
            </a:r>
            <a:r>
              <a:rPr lang="en-US" sz="3600" dirty="0" smtClean="0"/>
              <a:t> </a:t>
            </a:r>
            <a:r>
              <a:rPr lang="en-US" sz="3600" dirty="0" err="1" smtClean="0"/>
              <a:t>sản</a:t>
            </a:r>
            <a:r>
              <a:rPr lang="en-US" sz="3600" dirty="0" smtClean="0"/>
              <a:t> </a:t>
            </a:r>
            <a:r>
              <a:rPr lang="en-US" sz="3600" dirty="0" err="1" smtClean="0"/>
              <a:t>phẩm</a:t>
            </a:r>
            <a:r>
              <a:rPr lang="en-US" sz="3600" dirty="0" smtClean="0"/>
              <a:t> </a:t>
            </a:r>
            <a:r>
              <a:rPr lang="en-US" sz="3600" dirty="0" err="1" smtClean="0"/>
              <a:t>chứa</a:t>
            </a:r>
            <a:r>
              <a:rPr lang="en-US" sz="3600" dirty="0" smtClean="0"/>
              <a:t> </a:t>
            </a:r>
            <a:r>
              <a:rPr lang="en-US" sz="3600" dirty="0" err="1" smtClean="0"/>
              <a:t>hỗn</a:t>
            </a:r>
            <a:r>
              <a:rPr lang="en-US" sz="3600" dirty="0" smtClean="0"/>
              <a:t> </a:t>
            </a:r>
            <a:r>
              <a:rPr lang="en-US" sz="3600" dirty="0" err="1" smtClean="0"/>
              <a:t>hợp</a:t>
            </a:r>
            <a:r>
              <a:rPr lang="en-US" sz="3600" dirty="0" smtClean="0"/>
              <a:t> </a:t>
            </a:r>
            <a:r>
              <a:rPr lang="en-US" sz="3600" dirty="0" err="1" smtClean="0"/>
              <a:t>các</a:t>
            </a:r>
            <a:r>
              <a:rPr lang="en-US" sz="3600" dirty="0" smtClean="0"/>
              <a:t> </a:t>
            </a:r>
            <a:r>
              <a:rPr lang="en-US" sz="3600" dirty="0" err="1" smtClean="0"/>
              <a:t>chất</a:t>
            </a:r>
            <a:endParaRPr lang="en-US" sz="3600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33400" y="2133600"/>
            <a:ext cx="3048000" cy="3581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7200" y="19812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81" y="3429000"/>
            <a:ext cx="2466975" cy="196215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3581400" y="3657600"/>
            <a:ext cx="685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84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2620</Words>
  <Application>Microsoft Office PowerPoint</Application>
  <PresentationFormat>On-screen Show (4:3)</PresentationFormat>
  <Paragraphs>245</Paragraphs>
  <Slides>72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Office Theme</vt:lpstr>
      <vt:lpstr>PowerPoint Presentation</vt:lpstr>
      <vt:lpstr>Các loại lương thực, thực phẩm ở dạng tinh khiết hay hỗn hợp?</vt:lpstr>
      <vt:lpstr>1. Chất tinh khiết </vt:lpstr>
      <vt:lpstr>Em có nhận xét gì về số lượng các chất có trong nước cất, bình khí oxygen, sản phẩm đường tinh luyện và muối ăn</vt:lpstr>
      <vt:lpstr>PowerPoint Presentation</vt:lpstr>
      <vt:lpstr> Mỗi chất tinh khiết đều có thành phần hóa học và tính chất nhất định </vt:lpstr>
      <vt:lpstr>PowerPoint Presentation</vt:lpstr>
      <vt:lpstr>Chất tinh khiết là gì? </vt:lpstr>
      <vt:lpstr>2. Hỗn hợp</vt:lpstr>
      <vt:lpstr>Bột canh không phải là chất tinh khiết</vt:lpstr>
      <vt:lpstr>Nếu có đủ các nguyên liệu trên làm thế nào để có bột canh? Nếu bớt 1 thành phần của bột canh thì vị có thay đổi không? Giải thích?</vt:lpstr>
      <vt:lpstr>PowerPoint Presentation</vt:lpstr>
      <vt:lpstr>Vậy hỗn hợp là gì?</vt:lpstr>
      <vt:lpstr>Em hãy tìm hiểu xem những vật liệu gì tạo nên được vữa xây dựng? </vt:lpstr>
      <vt:lpstr> 3.Hỗn hợp đồng nhất, hỗn hợp không đồng nhất</vt:lpstr>
      <vt:lpstr>PowerPoint Presentation</vt:lpstr>
      <vt:lpstr>PowerPoint Presentation</vt:lpstr>
      <vt:lpstr>Đặc điểm của hỗn hợp đồng nhất và hỗn hợp không đồng nhất</vt:lpstr>
      <vt:lpstr>3. Hỗn hợp đồng nhất là hỗn hợp có thành phần giống nhau tại mọi vị trí trong toàn hỗn hợp</vt:lpstr>
      <vt:lpstr>PowerPoint Presentation</vt:lpstr>
      <vt:lpstr>Câu 2: Hãy lấy ví dụ về 1 số hỗn hợp đồng nhất và không đồng nhất thường gặp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hãy kể tên một số chất rắn có khả năng hòa tan trong nước và một số chất rắn không hòa tan được trong nước mà em biết</vt:lpstr>
      <vt:lpstr>5. Các yếu tố ảnh hưởng đến lượng chất rắn hòa tan trong nước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6. Chất khí tan trong nước</vt:lpstr>
      <vt:lpstr>PowerPoint Presentation</vt:lpstr>
      <vt:lpstr>7. Dung dịch – Dung môi – Chất 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Thế nào là dung môi?</vt:lpstr>
      <vt:lpstr>PowerPoint Presentation</vt:lpstr>
      <vt:lpstr>PowerPoint Presentation</vt:lpstr>
      <vt:lpstr>PowerPoint Presentation</vt:lpstr>
      <vt:lpstr>8. Huyền phù</vt:lpstr>
      <vt:lpstr>PowerPoint Presentation</vt:lpstr>
      <vt:lpstr>PowerPoint Presentation</vt:lpstr>
      <vt:lpstr>Thế nào là huyền phù?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Vậy nhũ tương là gì?</vt:lpstr>
      <vt:lpstr>PowerPoint Presentation</vt:lpstr>
      <vt:lpstr>PowerPoint Presentation</vt:lpstr>
      <vt:lpstr>-  Ngược lại với dung dịch, khi để yên một huyền phù thì hạt chất rắn sẽ lắng xuống tạo một lớp cặn.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56</cp:revision>
  <dcterms:created xsi:type="dcterms:W3CDTF">2021-08-11T06:22:37Z</dcterms:created>
  <dcterms:modified xsi:type="dcterms:W3CDTF">2023-12-05T14:13:06Z</dcterms:modified>
</cp:coreProperties>
</file>