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531" r:id="rId2"/>
    <p:sldId id="259" r:id="rId3"/>
    <p:sldId id="532" r:id="rId4"/>
    <p:sldId id="533" r:id="rId5"/>
    <p:sldId id="262" r:id="rId6"/>
    <p:sldId id="506" r:id="rId7"/>
    <p:sldId id="558" r:id="rId8"/>
    <p:sldId id="556" r:id="rId9"/>
    <p:sldId id="534" r:id="rId10"/>
    <p:sldId id="265" r:id="rId11"/>
    <p:sldId id="535" r:id="rId12"/>
    <p:sldId id="538" r:id="rId13"/>
    <p:sldId id="557" r:id="rId14"/>
    <p:sldId id="536" r:id="rId15"/>
    <p:sldId id="540" r:id="rId16"/>
    <p:sldId id="541" r:id="rId17"/>
    <p:sldId id="542" r:id="rId18"/>
    <p:sldId id="552" r:id="rId19"/>
    <p:sldId id="539" r:id="rId20"/>
    <p:sldId id="551" r:id="rId21"/>
    <p:sldId id="550" r:id="rId22"/>
    <p:sldId id="549" r:id="rId23"/>
    <p:sldId id="548" r:id="rId24"/>
    <p:sldId id="547" r:id="rId25"/>
    <p:sldId id="546" r:id="rId26"/>
    <p:sldId id="545" r:id="rId27"/>
    <p:sldId id="537" r:id="rId28"/>
    <p:sldId id="554" r:id="rId29"/>
    <p:sldId id="55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E24C0-E5C3-468A-9473-0882C5D1B889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37E3AB-053B-465A-85EC-E01AAB256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5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5AF73-A5CF-EAA3-9F48-32A43719C8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434BFF-657F-4847-CC83-E2D511180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3BEC0-3A52-CDAD-C0F0-621AD896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3E47-54BC-40E1-8C02-A020863EEE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A8A03-BCD8-F726-60AB-2F9972C1D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F05B1-7DC7-9DD9-C2F9-9C3CC0E6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039-7344-492D-92C4-29B03C4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24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D1A60-D257-BF89-252B-A5456BD33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C4DA49-A914-065E-DEC1-148A5F430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27398-FD01-CCEC-7962-B44CE1773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3E47-54BC-40E1-8C02-A020863EEE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BECC0-21D3-E331-10F5-274CC2580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F2927-FBE2-A53F-D9D5-2991E57E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039-7344-492D-92C4-29B03C4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9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853452-B912-7067-CE20-D7BF800D7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12B613-0406-803D-8A96-74242FA031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AD8F4-417B-D999-A89C-3C6903A05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3E47-54BC-40E1-8C02-A020863EEE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8453D-074D-96C2-A31F-C9A465F97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E9190-FFAD-671D-CE5E-45FC17903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039-7344-492D-92C4-29B03C4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45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F96C70-DF3F-4B37-A2ED-D8D2C31049D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521056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530867" y="1505507"/>
            <a:ext cx="2267600" cy="1978400"/>
          </a:xfrm>
          <a:prstGeom prst="rect">
            <a:avLst/>
          </a:prstGeom>
        </p:spPr>
        <p:txBody>
          <a:bodyPr spcFirstLastPara="1" anchor="ctr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3828100" y="1343060"/>
            <a:ext cx="7414800" cy="47616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⊙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5" name="Google Shape;25;p5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C76E1C91-3A10-4397-944D-13C902A1DE6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093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2115A-9445-3F5D-5442-50CC15F83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E71CD-8A17-D506-1012-84E192121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F256A-2F53-83B8-311D-208D884F1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3E47-54BC-40E1-8C02-A020863EEE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9098D-2241-5618-A7CB-B4CEBC242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8A0B8-F465-3E90-8F2D-656A7DDD8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039-7344-492D-92C4-29B03C4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07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051FDB-7008-5CFD-AB87-3F031653F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3594B-7403-0D34-D422-7031A955C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B67-0D30-5F30-F6BE-B32CA4ED3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3E47-54BC-40E1-8C02-A020863EEE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F8FBD-26F5-86A5-AB26-AC7D910C6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8B24B-89B3-4E66-E1D3-A1EFA9A7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039-7344-492D-92C4-29B03C4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21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CA35-04AF-69A0-8091-FEC33F51F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5B26C-FB43-6256-7F1D-A7DE8AA9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5B355-A764-4ED3-D25B-44CF0F4D2F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33451-8930-B225-C1B2-E699C8EC1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3E47-54BC-40E1-8C02-A020863EEE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84A16-1ACC-1695-E118-46106FA7E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5B6B3-5C62-A6F2-FC4E-481E377C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039-7344-492D-92C4-29B03C4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895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394BC-DC67-A655-D780-270F66706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09F81-B886-A83B-8763-1F3D07A59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1AE04-1E3C-A7BC-A658-DD4C61AEC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B61CE2-A722-FDF8-E021-48CA3BE79E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AA7C9-5540-DAEB-C802-43093E6C7F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B6FEA9-99A4-BA87-1890-98BDD836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3E47-54BC-40E1-8C02-A020863EEE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B3B4AB-A7E4-60E7-6433-32536A46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F6ECC4-1A1B-7F09-0A86-0DDB5EF4C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039-7344-492D-92C4-29B03C4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213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40938-7DF8-E809-46F1-067CFC059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6A0697-4DFF-08BF-6CC2-2FE45229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3E47-54BC-40E1-8C02-A020863EEE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BC0AD5-F6BD-5182-D8AB-4A2300CDC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F3536D-FFDE-E184-F505-2FD7D088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039-7344-492D-92C4-29B03C4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968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BDFF39-8963-C177-E4D5-22E1600CF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3E47-54BC-40E1-8C02-A020863EEE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BB529-6DBA-12F3-A4E8-8A604B21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D18DB3-0946-7DE5-4750-3E3B7168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039-7344-492D-92C4-29B03C4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88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8E482-6427-C14D-4E2E-A9DBD954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3F66A-51E2-3D95-13A0-7A02177E3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C51733-E3FF-3A59-83B9-C16387F9FA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2D02E-318B-A227-F22C-D4FBC32DF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3E47-54BC-40E1-8C02-A020863EEE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B80D8-1020-6D29-1140-DB222B1DD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25E6C-73E5-563F-8DCE-C9CCE4B0A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039-7344-492D-92C4-29B03C4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9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BCC2B-7BB6-5AE8-B983-301EA4D88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05EFB3-9DDF-C7F4-C1DD-DF82FD14C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2A920-107A-F532-68E6-5830C59B3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1847E-882E-54BE-D5FF-CCD79DE0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93E47-54BC-40E1-8C02-A020863EEE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24727-5E73-8FE8-BE8F-FEB7C4004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48007-6213-3332-9267-BA1AD9429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F3039-7344-492D-92C4-29B03C4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149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BFA539-A6BD-555F-546C-71EB4ED7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38B22-7A13-E312-6FD4-A50858AF1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278D4-4955-88F7-D60B-C1DFFCAD28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93E47-54BC-40E1-8C02-A020863EEE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7B57D-3213-10FC-43FF-50847BA881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F4401-43F7-A198-1E53-FEF351DA7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F3039-7344-492D-92C4-29B03C426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3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image" Target="../media/image33.jpeg"/><Relationship Id="rId4" Type="http://schemas.openxmlformats.org/officeDocument/2006/relationships/image" Target="../media/image30.png"/><Relationship Id="rId9" Type="http://schemas.openxmlformats.org/officeDocument/2006/relationships/image" Target="../media/image27.png"/><Relationship Id="rId1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8.png"/><Relationship Id="rId11" Type="http://schemas.openxmlformats.org/officeDocument/2006/relationships/image" Target="../media/image33.jpeg"/><Relationship Id="rId5" Type="http://schemas.openxmlformats.org/officeDocument/2006/relationships/image" Target="../media/image34.png"/><Relationship Id="rId15" Type="http://schemas.openxmlformats.org/officeDocument/2006/relationships/image" Target="../media/image36.png"/><Relationship Id="rId10" Type="http://schemas.openxmlformats.org/officeDocument/2006/relationships/image" Target="../media/image27.png"/><Relationship Id="rId4" Type="http://schemas.openxmlformats.org/officeDocument/2006/relationships/image" Target="../media/image37.jpeg"/><Relationship Id="rId9" Type="http://schemas.microsoft.com/office/2007/relationships/hdphoto" Target="../media/hdphoto6.wdp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27.png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12" Type="http://schemas.microsoft.com/office/2007/relationships/hdphoto" Target="../media/hdphoto10.wdp"/><Relationship Id="rId17" Type="http://schemas.openxmlformats.org/officeDocument/2006/relationships/image" Target="../media/image25.png"/><Relationship Id="rId2" Type="http://schemas.openxmlformats.org/officeDocument/2006/relationships/audio" Target="../media/media3.wav"/><Relationship Id="rId16" Type="http://schemas.openxmlformats.org/officeDocument/2006/relationships/image" Target="../media/image34.png"/><Relationship Id="rId1" Type="http://schemas.microsoft.com/office/2007/relationships/media" Target="../media/media3.wav"/><Relationship Id="rId6" Type="http://schemas.microsoft.com/office/2007/relationships/hdphoto" Target="../media/hdphoto7.wdp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36.png"/><Relationship Id="rId4" Type="http://schemas.openxmlformats.org/officeDocument/2006/relationships/image" Target="../media/image40.jpeg"/><Relationship Id="rId9" Type="http://schemas.openxmlformats.org/officeDocument/2006/relationships/image" Target="../media/image43.png"/><Relationship Id="rId1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12" Type="http://schemas.openxmlformats.org/officeDocument/2006/relationships/image" Target="../media/image3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1.wdp"/><Relationship Id="rId11" Type="http://schemas.openxmlformats.org/officeDocument/2006/relationships/image" Target="../media/image25.png"/><Relationship Id="rId5" Type="http://schemas.openxmlformats.org/officeDocument/2006/relationships/image" Target="../media/image46.png"/><Relationship Id="rId10" Type="http://schemas.openxmlformats.org/officeDocument/2006/relationships/image" Target="../media/image34.png"/><Relationship Id="rId4" Type="http://schemas.openxmlformats.org/officeDocument/2006/relationships/image" Target="../media/image45.jpe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9.png"/><Relationship Id="rId12" Type="http://schemas.openxmlformats.org/officeDocument/2006/relationships/image" Target="../media/image3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48.png"/><Relationship Id="rId15" Type="http://schemas.openxmlformats.org/officeDocument/2006/relationships/image" Target="../media/image36.png"/><Relationship Id="rId10" Type="http://schemas.openxmlformats.org/officeDocument/2006/relationships/image" Target="../media/image33.jpeg"/><Relationship Id="rId4" Type="http://schemas.openxmlformats.org/officeDocument/2006/relationships/image" Target="../media/image47.jpeg"/><Relationship Id="rId9" Type="http://schemas.openxmlformats.org/officeDocument/2006/relationships/image" Target="../media/image50.png"/><Relationship Id="rId1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2.png"/><Relationship Id="rId12" Type="http://schemas.openxmlformats.org/officeDocument/2006/relationships/image" Target="../media/image33.jpeg"/><Relationship Id="rId17" Type="http://schemas.openxmlformats.org/officeDocument/2006/relationships/image" Target="../media/image36.png"/><Relationship Id="rId2" Type="http://schemas.openxmlformats.org/officeDocument/2006/relationships/audio" Target="../media/media3.wav"/><Relationship Id="rId16" Type="http://schemas.openxmlformats.org/officeDocument/2006/relationships/image" Target="../media/image35.png"/><Relationship Id="rId1" Type="http://schemas.microsoft.com/office/2007/relationships/media" Target="../media/media3.wav"/><Relationship Id="rId6" Type="http://schemas.microsoft.com/office/2007/relationships/hdphoto" Target="../media/hdphoto14.wdp"/><Relationship Id="rId11" Type="http://schemas.openxmlformats.org/officeDocument/2006/relationships/image" Target="../media/image50.png"/><Relationship Id="rId5" Type="http://schemas.openxmlformats.org/officeDocument/2006/relationships/image" Target="../media/image51.png"/><Relationship Id="rId15" Type="http://schemas.openxmlformats.org/officeDocument/2006/relationships/image" Target="../media/image25.png"/><Relationship Id="rId10" Type="http://schemas.microsoft.com/office/2007/relationships/hdphoto" Target="../media/hdphoto16.wdp"/><Relationship Id="rId4" Type="http://schemas.openxmlformats.org/officeDocument/2006/relationships/image" Target="../media/image30.png"/><Relationship Id="rId9" Type="http://schemas.openxmlformats.org/officeDocument/2006/relationships/image" Target="../media/image53.png"/><Relationship Id="rId1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2380" cy="6857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0580" y="1828800"/>
            <a:ext cx="10637520" cy="42473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PHÒNG GIÁO DỤC VÀ ĐÀO TẠO </a:t>
            </a:r>
          </a:p>
          <a:p>
            <a:pPr algn="ctr"/>
            <a:r>
              <a:rPr lang="en-US" sz="405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QUẬN GÒ VẤP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GIÁO ÁN ĐIỆN TỬ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PHÂN MÔN LỊCH SỬ 8</a:t>
            </a:r>
          </a:p>
        </p:txBody>
      </p:sp>
    </p:spTree>
    <p:extLst>
      <p:ext uri="{BB962C8B-B14F-4D97-AF65-F5344CB8AC3E}">
        <p14:creationId xmlns:p14="http://schemas.microsoft.com/office/powerpoint/2010/main" val="185298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765A0DC-CDEE-5C71-1447-8F1923D22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79" y="71194"/>
            <a:ext cx="2837551" cy="270911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941C9CD-2706-5A82-6132-3BDF379719C0}"/>
              </a:ext>
            </a:extLst>
          </p:cNvPr>
          <p:cNvGrpSpPr/>
          <p:nvPr/>
        </p:nvGrpSpPr>
        <p:grpSpPr>
          <a:xfrm>
            <a:off x="5232400" y="20320"/>
            <a:ext cx="3779079" cy="3149600"/>
            <a:chOff x="-1" y="1709668"/>
            <a:chExt cx="6019801" cy="49959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CED894-506E-7225-7354-3426E2A74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1709669"/>
              <a:ext cx="6019801" cy="49959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13E89A-8AE0-0594-2340-21280CD1BA4B}"/>
                </a:ext>
              </a:extLst>
            </p:cNvPr>
            <p:cNvSpPr txBox="1"/>
            <p:nvPr/>
          </p:nvSpPr>
          <p:spPr>
            <a:xfrm>
              <a:off x="102753" y="1709668"/>
              <a:ext cx="3077769" cy="4921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1000"/>
                </a:spcAft>
              </a:pPr>
              <a:endPara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61E9894-DB8A-8E2A-AA93-AAC29461BC69}"/>
              </a:ext>
            </a:extLst>
          </p:cNvPr>
          <p:cNvSpPr txBox="1"/>
          <p:nvPr/>
        </p:nvSpPr>
        <p:spPr>
          <a:xfrm>
            <a:off x="-161406" y="3074951"/>
            <a:ext cx="12353406" cy="37856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algn="just">
              <a:spcAft>
                <a:spcPts val="1000"/>
              </a:spcAft>
            </a:pP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vét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gay </a:t>
            </a:r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gắt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4A0102-594D-601F-8EB0-83F7561A10B2}"/>
              </a:ext>
            </a:extLst>
          </p:cNvPr>
          <p:cNvSpPr txBox="1"/>
          <p:nvPr/>
        </p:nvSpPr>
        <p:spPr>
          <a:xfrm>
            <a:off x="160208" y="708486"/>
            <a:ext cx="629139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suy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nghĩ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chính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sách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cai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trị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dân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Anh ở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Ấn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Độ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cuối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thế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kỉ</a:t>
            </a:r>
            <a:r>
              <a:rPr lang="en-US" sz="4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XIX?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7809" y="66450"/>
            <a:ext cx="3603171" cy="707886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7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8469" y="200779"/>
            <a:ext cx="5395611" cy="9329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txBody>
          <a:bodyPr vert="horz" wrap="square" lIns="0" tIns="9525" rIns="0" bIns="0" rtlCol="0" anchor="ctr">
            <a:spAutoFit/>
          </a:bodyPr>
          <a:lstStyle/>
          <a:p>
            <a:pPr marL="546259" marR="3810" indent="-537210" algn="ctr">
              <a:lnSpc>
                <a:spcPct val="100000"/>
              </a:lnSpc>
              <a:spcBef>
                <a:spcPts val="75"/>
              </a:spcBef>
            </a:pPr>
            <a:r>
              <a:rPr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sz="6000" b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ẤN ĐỘ</a:t>
            </a:r>
            <a:endParaRPr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oa-in">
            <a:extLst>
              <a:ext uri="{FF2B5EF4-FFF2-40B4-BE49-F238E27FC236}">
                <a16:creationId xmlns:a16="http://schemas.microsoft.com/office/drawing/2014/main" id="{8A15225F-3003-1B46-EFDF-3CDC91A0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552" y="63569"/>
            <a:ext cx="1365148" cy="140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a-in">
            <a:extLst>
              <a:ext uri="{FF2B5EF4-FFF2-40B4-BE49-F238E27FC236}">
                <a16:creationId xmlns:a16="http://schemas.microsoft.com/office/drawing/2014/main" id="{8A15225F-3003-1B46-EFDF-3CDC91A0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849" y="1"/>
            <a:ext cx="1365148" cy="140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42744" y="1465899"/>
            <a:ext cx="1050651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TÌNH HÌNH KINH TẾ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1944" y="2268539"/>
            <a:ext cx="1050651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TÌNH HÌNH CHÍNH TRỊ, XÃ HỘI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21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4" y="0"/>
            <a:ext cx="6062656" cy="68671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0" y="90"/>
            <a:ext cx="609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1806007"/>
            <a:ext cx="599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522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50800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</a:rPr>
              <a:t>Dựa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vào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thông</a:t>
            </a:r>
            <a:r>
              <a:rPr lang="en-US" sz="4800" b="1" dirty="0" smtClean="0">
                <a:solidFill>
                  <a:srgbClr val="FF0000"/>
                </a:solidFill>
              </a:rPr>
              <a:t> tin </a:t>
            </a:r>
            <a:r>
              <a:rPr lang="en-US" sz="4800" b="1" dirty="0" err="1" smtClean="0">
                <a:solidFill>
                  <a:srgbClr val="FF0000"/>
                </a:solidFill>
              </a:rPr>
              <a:t>trong</a:t>
            </a:r>
            <a:r>
              <a:rPr lang="en-US" sz="4800" b="1" dirty="0" smtClean="0">
                <a:solidFill>
                  <a:srgbClr val="FF0000"/>
                </a:solidFill>
              </a:rPr>
              <a:t> SGK/69, </a:t>
            </a:r>
            <a:r>
              <a:rPr lang="en-US" sz="4800" b="1" dirty="0" err="1" smtClean="0">
                <a:solidFill>
                  <a:srgbClr val="FF0000"/>
                </a:solidFill>
              </a:rPr>
              <a:t>Hình</a:t>
            </a:r>
            <a:r>
              <a:rPr lang="en-US" sz="4800" b="1" dirty="0" smtClean="0">
                <a:solidFill>
                  <a:srgbClr val="FF0000"/>
                </a:solidFill>
              </a:rPr>
              <a:t> 17.3, </a:t>
            </a:r>
            <a:r>
              <a:rPr lang="en-US" sz="4800" b="1" dirty="0" err="1" smtClean="0">
                <a:solidFill>
                  <a:srgbClr val="FF0000"/>
                </a:solidFill>
              </a:rPr>
              <a:t>Hình</a:t>
            </a:r>
            <a:r>
              <a:rPr lang="en-US" sz="4800" b="1" dirty="0" smtClean="0">
                <a:solidFill>
                  <a:srgbClr val="FF0000"/>
                </a:solidFill>
              </a:rPr>
              <a:t> 17.4, </a:t>
            </a:r>
            <a:r>
              <a:rPr lang="en-US" sz="4800" b="1" dirty="0" err="1" smtClean="0">
                <a:solidFill>
                  <a:srgbClr val="FF0000"/>
                </a:solidFill>
              </a:rPr>
              <a:t>nêu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nét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chính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về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chính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trị</a:t>
            </a:r>
            <a:r>
              <a:rPr lang="en-US" sz="4800" b="1" dirty="0" smtClean="0">
                <a:solidFill>
                  <a:srgbClr val="FF0000"/>
                </a:solidFill>
              </a:rPr>
              <a:t>, </a:t>
            </a:r>
            <a:r>
              <a:rPr lang="en-US" sz="4800" b="1" dirty="0" err="1" smtClean="0">
                <a:solidFill>
                  <a:srgbClr val="FF0000"/>
                </a:solidFill>
              </a:rPr>
              <a:t>xã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hội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của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Ấn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Độ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5568" y="2286180"/>
            <a:ext cx="1219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Xi-pay,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14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6579029" cy="63841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79029" y="162560"/>
            <a:ext cx="5612971" cy="63709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Xi-pay”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Xi-pay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20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an do c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1066800"/>
            <a:ext cx="4648200" cy="5791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 descr="QUASBUT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600200"/>
            <a:ext cx="3810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RBWBUTN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209800"/>
            <a:ext cx="3111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QUASBUT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05000"/>
            <a:ext cx="3873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Line 8"/>
          <p:cNvSpPr>
            <a:spLocks noChangeShapeType="1"/>
          </p:cNvSpPr>
          <p:nvPr/>
        </p:nvSpPr>
        <p:spPr bwMode="auto">
          <a:xfrm flipH="1">
            <a:off x="7924800" y="1828801"/>
            <a:ext cx="228600" cy="51276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9" name="Line 9"/>
          <p:cNvSpPr>
            <a:spLocks noChangeShapeType="1"/>
          </p:cNvSpPr>
          <p:nvPr/>
        </p:nvSpPr>
        <p:spPr bwMode="auto">
          <a:xfrm>
            <a:off x="7315200" y="2133601"/>
            <a:ext cx="465138" cy="29051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30" name="Picture 10" descr="QUASBUT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514600"/>
            <a:ext cx="38735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Line 11"/>
          <p:cNvSpPr>
            <a:spLocks noChangeShapeType="1"/>
          </p:cNvSpPr>
          <p:nvPr/>
        </p:nvSpPr>
        <p:spPr bwMode="auto">
          <a:xfrm flipV="1">
            <a:off x="7391400" y="2514600"/>
            <a:ext cx="381000" cy="17303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" name="Picture 6" descr="29thbombayinf188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" b="6976"/>
          <a:stretch>
            <a:fillRect/>
          </a:stretch>
        </p:blipFill>
        <p:spPr bwMode="auto">
          <a:xfrm>
            <a:off x="5708435" y="0"/>
            <a:ext cx="6464734" cy="453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5" name="Picture 5" descr="Sepoy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4" b="5717"/>
          <a:stretch>
            <a:fillRect/>
          </a:stretch>
        </p:blipFill>
        <p:spPr bwMode="auto">
          <a:xfrm>
            <a:off x="5758695" y="26621"/>
            <a:ext cx="6341840" cy="678688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budge-bud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427" y="-37910"/>
            <a:ext cx="6537502" cy="678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95464" y="70753"/>
            <a:ext cx="5612971" cy="62478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10/5/1857,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Xi-pay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1859,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79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0"/>
                                        <p:tgtEl>
                                          <p:spTgt spid="30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20tt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4330"/>
            <a:ext cx="4045744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b%20g%20tila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194" y="621030"/>
            <a:ext cx="37290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920750" y="5383530"/>
            <a:ext cx="1981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VNI-Times" pitchFamily="2" charset="0"/>
              </a:rPr>
              <a:t>Mehta</a:t>
            </a:r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4837113" y="5269230"/>
            <a:ext cx="1981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 err="1">
                <a:solidFill>
                  <a:srgbClr val="00B050"/>
                </a:solidFill>
                <a:latin typeface="VNI-Times" pitchFamily="2" charset="0"/>
              </a:rPr>
              <a:t>Tilak</a:t>
            </a:r>
            <a:endParaRPr lang="en-US" altLang="en-US" sz="4000" b="1" dirty="0">
              <a:solidFill>
                <a:srgbClr val="00B050"/>
              </a:solidFill>
              <a:latin typeface="VNI-Times" pitchFamily="2" charset="0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-714376" y="0"/>
            <a:ext cx="491251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4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PHÁI ÔN HÒA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3146424" y="-49530"/>
            <a:ext cx="491251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4800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  <a:r>
              <a:rPr lang="en-US" sz="3200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PHÁI CẤP TIẾN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92232" y="-101600"/>
            <a:ext cx="43270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1920" y="0"/>
            <a:ext cx="10723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1385" y="2134255"/>
            <a:ext cx="117278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đươc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300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9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1"/>
      <p:bldP spid="37895" grpId="1"/>
      <p:bldP spid="37896" grpId="1" build="allAtOnce"/>
      <p:bldP spid="10" grpId="1" build="allAtOnce"/>
      <p:bldP spid="2" grpId="0"/>
      <p:bldP spid="9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12192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Xi-pay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62945"/>
              </p:ext>
            </p:extLst>
          </p:nvPr>
        </p:nvGraphicFramePr>
        <p:xfrm>
          <a:off x="81282" y="2040466"/>
          <a:ext cx="12110718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8001">
                  <a:extLst>
                    <a:ext uri="{9D8B030D-6E8A-4147-A177-3AD203B41FA5}">
                      <a16:colId xmlns:a16="http://schemas.microsoft.com/office/drawing/2014/main" val="2211281173"/>
                    </a:ext>
                  </a:extLst>
                </a:gridCol>
                <a:gridCol w="3529292">
                  <a:extLst>
                    <a:ext uri="{9D8B030D-6E8A-4147-A177-3AD203B41FA5}">
                      <a16:colId xmlns:a16="http://schemas.microsoft.com/office/drawing/2014/main" val="2306112357"/>
                    </a:ext>
                  </a:extLst>
                </a:gridCol>
                <a:gridCol w="5453425">
                  <a:extLst>
                    <a:ext uri="{9D8B030D-6E8A-4147-A177-3AD203B41FA5}">
                      <a16:colId xmlns:a16="http://schemas.microsoft.com/office/drawing/2014/main" val="3337994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Xi-pay</a:t>
                      </a:r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91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114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648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3138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458098"/>
              </p:ext>
            </p:extLst>
          </p:nvPr>
        </p:nvGraphicFramePr>
        <p:xfrm>
          <a:off x="0" y="0"/>
          <a:ext cx="12110718" cy="673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211281173"/>
                    </a:ext>
                  </a:extLst>
                </a:gridCol>
                <a:gridCol w="6451600">
                  <a:extLst>
                    <a:ext uri="{9D8B030D-6E8A-4147-A177-3AD203B41FA5}">
                      <a16:colId xmlns:a16="http://schemas.microsoft.com/office/drawing/2014/main" val="2306112357"/>
                    </a:ext>
                  </a:extLst>
                </a:gridCol>
                <a:gridCol w="3525518">
                  <a:extLst>
                    <a:ext uri="{9D8B030D-6E8A-4147-A177-3AD203B41FA5}">
                      <a16:colId xmlns:a16="http://schemas.microsoft.com/office/drawing/2014/main" val="3337994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4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Đảng</a:t>
                      </a:r>
                      <a:r>
                        <a:rPr lang="en-US" sz="4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4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4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4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4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Xi-pay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191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endParaRPr lang="en-US" sz="4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vũ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114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4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4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kiện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đươc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lang="en-US" sz="4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4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US" sz="4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5648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53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8469" y="200779"/>
            <a:ext cx="5395611" cy="9329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txBody>
          <a:bodyPr vert="horz" wrap="square" lIns="0" tIns="9525" rIns="0" bIns="0" rtlCol="0" anchor="ctr">
            <a:spAutoFit/>
          </a:bodyPr>
          <a:lstStyle/>
          <a:p>
            <a:pPr marL="546259" marR="3810" indent="-537210" algn="ctr">
              <a:lnSpc>
                <a:spcPct val="100000"/>
              </a:lnSpc>
              <a:spcBef>
                <a:spcPts val="75"/>
              </a:spcBef>
            </a:pPr>
            <a:r>
              <a:rPr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sz="6000" b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ẤN ĐỘ</a:t>
            </a:r>
            <a:endParaRPr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oa-in">
            <a:extLst>
              <a:ext uri="{FF2B5EF4-FFF2-40B4-BE49-F238E27FC236}">
                <a16:creationId xmlns:a16="http://schemas.microsoft.com/office/drawing/2014/main" id="{8A15225F-3003-1B46-EFDF-3CDC91A0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552" y="63569"/>
            <a:ext cx="1365148" cy="140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a-in">
            <a:extLst>
              <a:ext uri="{FF2B5EF4-FFF2-40B4-BE49-F238E27FC236}">
                <a16:creationId xmlns:a16="http://schemas.microsoft.com/office/drawing/2014/main" id="{8A15225F-3003-1B46-EFDF-3CDC91A0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849" y="1"/>
            <a:ext cx="1365148" cy="140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42744" y="1384619"/>
            <a:ext cx="1050651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TÌNH HÌNH KINH TẾ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1944" y="2024699"/>
            <a:ext cx="10506511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TÌNH HÌNH CHÍNH TRỊ, XÃ HỘI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2" y="2092505"/>
            <a:ext cx="690244" cy="50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712" y="2794180"/>
            <a:ext cx="1219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Xi-pay,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9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E8F7AD-27B8-82DC-AE1D-EF615FDB56DE}"/>
              </a:ext>
            </a:extLst>
          </p:cNvPr>
          <p:cNvSpPr txBox="1"/>
          <p:nvPr/>
        </p:nvSpPr>
        <p:spPr>
          <a:xfrm>
            <a:off x="2286001" y="0"/>
            <a:ext cx="72091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</a:p>
        </p:txBody>
      </p:sp>
      <p:pic>
        <p:nvPicPr>
          <p:cNvPr id="1026" name="Picture 2" descr="KHÁM PHÁ ĐẤT NƯỚC ẤN ĐỘ - QUÊ HƯƠNG NHỮNG LOẠI GIA VỊ - TAM GIÁC VÀNG -  MUMBAI CITY">
            <a:extLst>
              <a:ext uri="{FF2B5EF4-FFF2-40B4-BE49-F238E27FC236}">
                <a16:creationId xmlns:a16="http://schemas.microsoft.com/office/drawing/2014/main" id="{2FFF5FDE-25F5-D370-2E30-D5AC967A6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" y="981813"/>
            <a:ext cx="5552662" cy="52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u lịch Ấn Độ có nguy hiểm không?">
            <a:extLst>
              <a:ext uri="{FF2B5EF4-FFF2-40B4-BE49-F238E27FC236}">
                <a16:creationId xmlns:a16="http://schemas.microsoft.com/office/drawing/2014/main" id="{5A9B237F-E7F7-B03C-62E7-2C0614285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23" y="953156"/>
            <a:ext cx="5963478" cy="534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20 bức ảnh ấn tượng về đất nước và con người Ấn Độ - Ngôi sao">
            <a:extLst>
              <a:ext uri="{FF2B5EF4-FFF2-40B4-BE49-F238E27FC236}">
                <a16:creationId xmlns:a16="http://schemas.microsoft.com/office/drawing/2014/main" id="{3347216D-E1D0-AAF2-3920-DAAE3428A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8" y="923330"/>
            <a:ext cx="5758070" cy="521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 Rupee quy đổi bằng bao nhiêu tiền Việt Nam?">
            <a:extLst>
              <a:ext uri="{FF2B5EF4-FFF2-40B4-BE49-F238E27FC236}">
                <a16:creationId xmlns:a16="http://schemas.microsoft.com/office/drawing/2014/main" id="{D1BA6091-3704-68A5-2D67-C03D29038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522" y="923330"/>
            <a:ext cx="5963478" cy="533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oa-in">
            <a:extLst>
              <a:ext uri="{FF2B5EF4-FFF2-40B4-BE49-F238E27FC236}">
                <a16:creationId xmlns:a16="http://schemas.microsoft.com/office/drawing/2014/main" id="{8A15225F-3003-1B46-EFDF-3CDC91A0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505" y="853190"/>
            <a:ext cx="5393635" cy="554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DFB218-1712-7D10-86DD-4483B5383202}"/>
              </a:ext>
            </a:extLst>
          </p:cNvPr>
          <p:cNvSpPr txBox="1"/>
          <p:nvPr/>
        </p:nvSpPr>
        <p:spPr>
          <a:xfrm>
            <a:off x="29818" y="5232701"/>
            <a:ext cx="1216218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952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35401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9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844799" y="259186"/>
            <a:ext cx="69469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  <a:tabLst>
                <a:tab pos="4914900" algn="l"/>
              </a:tabLst>
            </a:pPr>
            <a:r>
              <a:rPr lang="vi-VN" sz="4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 1. </a:t>
            </a:r>
            <a:r>
              <a:rPr lang="pt-BR" sz="48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 giữa thế kỷ XIX, Ấn Độ bị đế quốc nào xâm lược?</a:t>
            </a:r>
            <a:endParaRPr lang="en-US" sz="4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4577796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</a:rPr>
              <a:t>A. </a:t>
            </a:r>
            <a:r>
              <a:rPr lang="en-US" sz="4800" b="1" dirty="0" smtClean="0">
                <a:solidFill>
                  <a:srgbClr val="0033CC"/>
                </a:solidFill>
              </a:rPr>
              <a:t>TÂY BAN NHA</a:t>
            </a:r>
            <a:endParaRPr lang="en-US" sz="4800" b="1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881148" y="3006876"/>
            <a:ext cx="205450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</a:rPr>
              <a:t>B. </a:t>
            </a:r>
            <a:r>
              <a:rPr lang="en-US" sz="4800" b="1" dirty="0" smtClean="0">
                <a:solidFill>
                  <a:srgbClr val="0033CC"/>
                </a:solidFill>
              </a:rPr>
              <a:t>MỸ</a:t>
            </a:r>
            <a:endParaRPr lang="en-US" sz="4800" b="1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117795" y="3006876"/>
            <a:ext cx="2384702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</a:rPr>
              <a:t>C. </a:t>
            </a:r>
            <a:r>
              <a:rPr lang="en-US" sz="4800" b="1" dirty="0" smtClean="0">
                <a:solidFill>
                  <a:srgbClr val="0033CC"/>
                </a:solidFill>
              </a:rPr>
              <a:t>PHÁP</a:t>
            </a:r>
            <a:endParaRPr lang="en-US" sz="4800" b="1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705698" y="3006876"/>
            <a:ext cx="228310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33CC"/>
                </a:solidFill>
              </a:rPr>
              <a:t>D. ANH</a:t>
            </a:r>
            <a:endParaRPr lang="en-US" sz="4800" b="1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74082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744"/>
                            </p:stCondLst>
                            <p:childTnLst>
                              <p:par>
                                <p:cTn id="58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76199"/>
            <a:ext cx="9680553" cy="2778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TextBox 19"/>
          <p:cNvSpPr txBox="1"/>
          <p:nvPr/>
        </p:nvSpPr>
        <p:spPr>
          <a:xfrm>
            <a:off x="2624603" y="250190"/>
            <a:ext cx="93133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01600" y="3006875"/>
            <a:ext cx="2946400" cy="202023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331959" y="3006876"/>
            <a:ext cx="3786994" cy="206042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</a:t>
            </a:r>
            <a:endParaRPr 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929785" y="3022600"/>
            <a:ext cx="2379624" cy="136524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098801" y="3006876"/>
            <a:ext cx="2751175" cy="1380973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>
              <a:spcBef>
                <a:spcPts val="1200"/>
              </a:spcBef>
              <a:spcAft>
                <a:spcPts val="300"/>
              </a:spcAft>
            </a:pP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B.“Chia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95869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4" y="-1183647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2894296"/>
            <a:ext cx="2783841" cy="1336524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  <a:p>
            <a:pPr algn="ctr"/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5/10/1858</a:t>
            </a:r>
            <a:endParaRPr 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93394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183717" y="4473112"/>
            <a:ext cx="2765703" cy="1320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  <a:p>
            <a:pPr algn="ctr"/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5/10/1857</a:t>
            </a:r>
            <a:endParaRPr 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2763" y="-30226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8706550" y="2900886"/>
            <a:ext cx="3441392" cy="78049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10/5/1858</a:t>
            </a:r>
            <a:endParaRPr 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191645" y="2910591"/>
            <a:ext cx="3388448" cy="777702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10/5/1857</a:t>
            </a:r>
            <a:endParaRPr lang="en-US" sz="4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1" name="TextBox 40"/>
          <p:cNvSpPr txBox="1"/>
          <p:nvPr/>
        </p:nvSpPr>
        <p:spPr>
          <a:xfrm>
            <a:off x="3058160" y="228600"/>
            <a:ext cx="660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Xi-pay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64771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5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1883</a:t>
            </a:r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4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1884</a:t>
            </a:r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1886</a:t>
            </a:r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1885</a:t>
            </a:r>
            <a:endParaRPr lang="en-US" sz="4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TextBox 29"/>
          <p:cNvSpPr txBox="1"/>
          <p:nvPr/>
        </p:nvSpPr>
        <p:spPr>
          <a:xfrm>
            <a:off x="2946400" y="370840"/>
            <a:ext cx="660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30683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3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339453" y="2247583"/>
            <a:ext cx="2641600" cy="125475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</a:rPr>
              <a:t>C. </a:t>
            </a:r>
          </a:p>
          <a:p>
            <a:pPr algn="ctr"/>
            <a:r>
              <a:rPr lang="en-US" sz="4800" b="1" dirty="0" err="1" smtClean="0">
                <a:solidFill>
                  <a:srgbClr val="0033CC"/>
                </a:solidFill>
              </a:rPr>
              <a:t>vũ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trang</a:t>
            </a:r>
            <a:endParaRPr lang="en-US" sz="4800" b="1" dirty="0">
              <a:solidFill>
                <a:srgbClr val="0033CC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179828" y="2238111"/>
            <a:ext cx="2822802" cy="128723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</a:rPr>
              <a:t>B</a:t>
            </a:r>
            <a:r>
              <a:rPr lang="en-US" sz="4800" b="1" dirty="0" smtClean="0">
                <a:solidFill>
                  <a:srgbClr val="0033CC"/>
                </a:solidFill>
              </a:rPr>
              <a:t>.</a:t>
            </a:r>
            <a:r>
              <a:rPr lang="en-US" sz="4800" b="1" dirty="0">
                <a:solidFill>
                  <a:srgbClr val="0033CC"/>
                </a:solidFill>
              </a:rPr>
              <a:t> 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r>
              <a:rPr lang="en-US" sz="4800" b="1" dirty="0" err="1" smtClean="0">
                <a:solidFill>
                  <a:srgbClr val="0033CC"/>
                </a:solidFill>
              </a:rPr>
              <a:t>Bạo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động</a:t>
            </a:r>
            <a:endParaRPr lang="en-US" sz="4800" b="1" dirty="0">
              <a:solidFill>
                <a:srgbClr val="0033CC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347200" y="2270421"/>
            <a:ext cx="2642237" cy="1231921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</a:rPr>
              <a:t>D. </a:t>
            </a:r>
            <a:endParaRPr lang="en-US" sz="4800" b="1" dirty="0" smtClean="0">
              <a:solidFill>
                <a:srgbClr val="0033CC"/>
              </a:solidFill>
            </a:endParaRPr>
          </a:p>
          <a:p>
            <a:pPr algn="ctr"/>
            <a:r>
              <a:rPr lang="en-US" sz="4800" b="1" dirty="0" err="1" smtClean="0">
                <a:solidFill>
                  <a:srgbClr val="0033CC"/>
                </a:solidFill>
              </a:rPr>
              <a:t>biểu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tình</a:t>
            </a:r>
            <a:endParaRPr lang="en-US" sz="4800" b="1" dirty="0">
              <a:solidFill>
                <a:srgbClr val="0033C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8778" y="2219786"/>
            <a:ext cx="2743200" cy="130556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</a:rPr>
              <a:t>A</a:t>
            </a:r>
            <a:r>
              <a:rPr lang="en-US" sz="4800" b="1" dirty="0" smtClean="0">
                <a:solidFill>
                  <a:srgbClr val="0033CC"/>
                </a:solidFill>
              </a:rPr>
              <a:t>.</a:t>
            </a:r>
          </a:p>
          <a:p>
            <a:pPr algn="ctr"/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>
                <a:solidFill>
                  <a:srgbClr val="0033CC"/>
                </a:solidFill>
              </a:rPr>
              <a:t>ô</a:t>
            </a:r>
            <a:r>
              <a:rPr lang="en-US" sz="4800" b="1" dirty="0" err="1" smtClean="0">
                <a:solidFill>
                  <a:srgbClr val="0033CC"/>
                </a:solidFill>
              </a:rPr>
              <a:t>n</a:t>
            </a:r>
            <a:r>
              <a:rPr lang="en-US" sz="4800" b="1" dirty="0" smtClean="0">
                <a:solidFill>
                  <a:srgbClr val="0033CC"/>
                </a:solidFill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</a:rPr>
              <a:t>hòa</a:t>
            </a:r>
            <a:endParaRPr lang="en-US" sz="4800" b="1" dirty="0">
              <a:solidFill>
                <a:srgbClr val="0033CC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99" y="0"/>
            <a:ext cx="8501603" cy="20308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TextBox 21"/>
          <p:cNvSpPr txBox="1"/>
          <p:nvPr/>
        </p:nvSpPr>
        <p:spPr>
          <a:xfrm>
            <a:off x="2570480" y="177801"/>
            <a:ext cx="7599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53865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79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067780" y="3043218"/>
            <a:ext cx="5159481" cy="495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6423050" y="2514600"/>
            <a:ext cx="372679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5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5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5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286000" y="2542480"/>
            <a:ext cx="3677919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5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54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5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440" y="76200"/>
            <a:ext cx="8026400" cy="20530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TextBox 29"/>
          <p:cNvSpPr txBox="1"/>
          <p:nvPr/>
        </p:nvSpPr>
        <p:spPr>
          <a:xfrm>
            <a:off x="2743200" y="279401"/>
            <a:ext cx="680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16718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5037"/>
          <a:stretch/>
        </p:blipFill>
        <p:spPr>
          <a:xfrm>
            <a:off x="71120" y="-121920"/>
            <a:ext cx="11998959" cy="632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6044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4"/>
          <p:cNvSpPr>
            <a:spLocks noChangeArrowheads="1"/>
          </p:cNvSpPr>
          <p:nvPr/>
        </p:nvSpPr>
        <p:spPr bwMode="auto">
          <a:xfrm>
            <a:off x="2224088" y="1173888"/>
            <a:ext cx="980654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609600" indent="-609600" algn="just">
              <a:buClr>
                <a:srgbClr val="000000"/>
              </a:buClr>
            </a:pP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5400" b="1" dirty="0">
              <a:latin typeface="Times New Roman" pitchFamily="18" charset="0"/>
              <a:cs typeface="Times New Roman" pitchFamily="18" charset="0"/>
            </a:endParaRPr>
          </a:p>
          <a:p>
            <a:pPr marL="609600" indent="-609600" algn="just">
              <a:buClr>
                <a:srgbClr val="000000"/>
              </a:buClr>
            </a:pP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5400" b="1" dirty="0" err="1" smtClean="0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5400" b="1" dirty="0" smtClean="0">
                <a:latin typeface="Times New Roman" pitchFamily="18" charset="0"/>
                <a:cs typeface="Times New Roman" pitchFamily="18" charset="0"/>
              </a:rPr>
              <a:t>: BÀI 18</a:t>
            </a:r>
            <a:endParaRPr lang="en-US" alt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8548" name="Picture 4" descr="Ảnh động Powerpoint CT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004791"/>
            <a:ext cx="2147888" cy="246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0" y="466002"/>
            <a:ext cx="5566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TỰ HỌC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60296"/>
          <a:stretch/>
        </p:blipFill>
        <p:spPr>
          <a:xfrm>
            <a:off x="71120" y="4013200"/>
            <a:ext cx="11998959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35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XIN CHÀO VÀ HẸN GẶP LẠI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37"/>
            <a:ext cx="12192000" cy="6872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Rectangle 3"/>
          <p:cNvSpPr>
            <a:spLocks noChangeArrowheads="1"/>
          </p:cNvSpPr>
          <p:nvPr/>
        </p:nvSpPr>
        <p:spPr bwMode="auto">
          <a:xfrm>
            <a:off x="2679700" y="2857500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chemeClr val="tx1"/>
              </a:solidFill>
              <a:latin typeface="VNI-Times" pitchFamily="2" charset="0"/>
            </a:endParaRPr>
          </a:p>
        </p:txBody>
      </p:sp>
      <p:sp>
        <p:nvSpPr>
          <p:cNvPr id="114692" name="Rectangle 4"/>
          <p:cNvSpPr>
            <a:spLocks noChangeArrowheads="1"/>
          </p:cNvSpPr>
          <p:nvPr/>
        </p:nvSpPr>
        <p:spPr bwMode="auto">
          <a:xfrm>
            <a:off x="2679700" y="2857500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>
              <a:solidFill>
                <a:schemeClr val="tx1"/>
              </a:solidFill>
              <a:latin typeface="VNI-Times" pitchFamily="2" charset="0"/>
            </a:endParaRPr>
          </a:p>
        </p:txBody>
      </p:sp>
      <p:grpSp>
        <p:nvGrpSpPr>
          <p:cNvPr id="114693" name="Group 9"/>
          <p:cNvGrpSpPr/>
          <p:nvPr/>
        </p:nvGrpSpPr>
        <p:grpSpPr bwMode="auto">
          <a:xfrm>
            <a:off x="3867151" y="5829300"/>
            <a:ext cx="4759325" cy="171450"/>
            <a:chOff x="1141" y="4176"/>
            <a:chExt cx="3997" cy="144"/>
          </a:xfrm>
        </p:grpSpPr>
        <p:pic>
          <p:nvPicPr>
            <p:cNvPr id="114711" name="Picture 10" descr="Flower-03-jun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12" name="Picture 11" descr="Flower-04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13" name="Picture 12" descr="Flower-02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14" name="Picture 13" descr="Flower-03-jun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15" name="Picture 14" descr="Flower-04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16" name="Picture 15" descr="Flower-02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17" name="Picture 16" descr="Flower-03-jun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18" name="Picture 17" descr="Flower-04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19" name="Picture 18" descr="Flower-02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20" name="Picture 19" descr="Flower-04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21" name="Picture 20" descr="Flower-04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4694" name="Group 9"/>
          <p:cNvGrpSpPr/>
          <p:nvPr/>
        </p:nvGrpSpPr>
        <p:grpSpPr bwMode="auto">
          <a:xfrm rot="10800000">
            <a:off x="3638551" y="440690"/>
            <a:ext cx="4759325" cy="171450"/>
            <a:chOff x="1141" y="4176"/>
            <a:chExt cx="3997" cy="144"/>
          </a:xfrm>
        </p:grpSpPr>
        <p:pic>
          <p:nvPicPr>
            <p:cNvPr id="114700" name="Picture 10" descr="Flower-03-jun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01" name="Picture 11" descr="Flower-04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02" name="Picture 12" descr="Flower-02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6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03" name="Picture 13" descr="Flower-03-jun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04" name="Picture 14" descr="Flower-04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05" name="Picture 15" descr="Flower-02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7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06" name="Picture 16" descr="Flower-03-jun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5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07" name="Picture 17" descr="Flower-04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8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08" name="Picture 18" descr="Flower-02-jun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09" name="Picture 19" descr="Flower-04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4176"/>
              <a:ext cx="484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10" name="Picture 20" descr="Flower-04-june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4176"/>
              <a:ext cx="483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4699" name="Rectangle 1"/>
          <p:cNvSpPr>
            <a:spLocks noChangeArrowheads="1"/>
          </p:cNvSpPr>
          <p:nvPr/>
        </p:nvSpPr>
        <p:spPr bwMode="auto">
          <a:xfrm>
            <a:off x="148005" y="252657"/>
            <a:ext cx="11897359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9125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8469" y="200779"/>
            <a:ext cx="5395611" cy="9329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txBody>
          <a:bodyPr vert="horz" wrap="square" lIns="0" tIns="9525" rIns="0" bIns="0" rtlCol="0" anchor="ctr">
            <a:spAutoFit/>
          </a:bodyPr>
          <a:lstStyle/>
          <a:p>
            <a:pPr marL="546259" marR="3810" indent="-537210" algn="ctr">
              <a:lnSpc>
                <a:spcPct val="100000"/>
              </a:lnSpc>
              <a:spcBef>
                <a:spcPts val="75"/>
              </a:spcBef>
            </a:pPr>
            <a:r>
              <a:rPr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sz="6000" b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ẤN ĐỘ</a:t>
            </a:r>
            <a:endParaRPr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oa-in">
            <a:extLst>
              <a:ext uri="{FF2B5EF4-FFF2-40B4-BE49-F238E27FC236}">
                <a16:creationId xmlns:a16="http://schemas.microsoft.com/office/drawing/2014/main" id="{8A15225F-3003-1B46-EFDF-3CDC91A0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552" y="63569"/>
            <a:ext cx="1365148" cy="140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a-in">
            <a:extLst>
              <a:ext uri="{FF2B5EF4-FFF2-40B4-BE49-F238E27FC236}">
                <a16:creationId xmlns:a16="http://schemas.microsoft.com/office/drawing/2014/main" id="{8A15225F-3003-1B46-EFDF-3CDC91A0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849" y="1"/>
            <a:ext cx="1365148" cy="140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42744" y="1465899"/>
            <a:ext cx="1050651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TÌNH HÌNH KINH TẾ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1944" y="2268539"/>
            <a:ext cx="1050651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TÌNH HÌNH CHÍNH TRỊ, XÃ HỘI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5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ịch sử Ấn Độ Tóm tắt nhanh lịch sử thế giới - EZ Sử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19000" end="39000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8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 Tôn Giáo Lớn Tại Ấn Độ - Huỳnh Kim Quang - Tôn Giáo/Triết Học - THƯ  VIỆN HOA SEN">
            <a:extLst>
              <a:ext uri="{FF2B5EF4-FFF2-40B4-BE49-F238E27FC236}">
                <a16:creationId xmlns:a16="http://schemas.microsoft.com/office/drawing/2014/main" id="{DAF6BB85-D3B4-3D78-B79C-C37250765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815" y="36425"/>
            <a:ext cx="5136855" cy="37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941C9CD-2706-5A82-6132-3BDF379719C0}"/>
              </a:ext>
            </a:extLst>
          </p:cNvPr>
          <p:cNvGrpSpPr/>
          <p:nvPr/>
        </p:nvGrpSpPr>
        <p:grpSpPr>
          <a:xfrm>
            <a:off x="-1" y="-14085"/>
            <a:ext cx="6873241" cy="3586330"/>
            <a:chOff x="-1" y="-14085"/>
            <a:chExt cx="6873241" cy="35863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0CED894-506E-7225-7354-3426E2A74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3151" y="1309354"/>
              <a:ext cx="2726649" cy="226289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13E89A-8AE0-0594-2340-21280CD1BA4B}"/>
                </a:ext>
              </a:extLst>
            </p:cNvPr>
            <p:cNvSpPr txBox="1"/>
            <p:nvPr/>
          </p:nvSpPr>
          <p:spPr>
            <a:xfrm>
              <a:off x="-1" y="-14085"/>
              <a:ext cx="6873241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1000"/>
                </a:spcAft>
              </a:pPr>
              <a:r>
                <a:rPr lang="pt-BR" sz="40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Vì sao thực dân Phương Tây nhất là Anh và Pháp lại tranh giành Ấn Độ?</a:t>
              </a:r>
              <a:endPara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61E9894-DB8A-8E2A-AA93-AAC29461BC69}"/>
              </a:ext>
            </a:extLst>
          </p:cNvPr>
          <p:cNvSpPr txBox="1"/>
          <p:nvPr/>
        </p:nvSpPr>
        <p:spPr>
          <a:xfrm>
            <a:off x="-1" y="3725775"/>
            <a:ext cx="12082671" cy="30469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457200" algn="just">
              <a:spcAft>
                <a:spcPts val="1000"/>
              </a:spcAft>
            </a:pPr>
            <a:r>
              <a:rPr lang="pt-BR" sz="4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 Độ là một quốc gia đất rộng người đông, tài nguyên thiên nhiên phong phú, có truyền thống văn hóa lâu đời =&gt; miếng mồi ngon không thể bỏ qua.</a:t>
            </a:r>
            <a:endParaRPr lang="en-US" sz="4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33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889B49-E495-080F-3EEE-7BDDDA67C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775" y="26800"/>
            <a:ext cx="7111225" cy="68311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0"/>
            <a:ext cx="50807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2560320"/>
            <a:ext cx="50088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40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39" y="26800"/>
            <a:ext cx="5145462" cy="683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330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005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Dựa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vào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thông</a:t>
            </a:r>
            <a:r>
              <a:rPr lang="en-US" sz="4400" b="1" dirty="0" smtClean="0">
                <a:solidFill>
                  <a:srgbClr val="FF0000"/>
                </a:solidFill>
              </a:rPr>
              <a:t> tin </a:t>
            </a:r>
            <a:r>
              <a:rPr lang="en-US" sz="4400" b="1" dirty="0" err="1" smtClean="0">
                <a:solidFill>
                  <a:srgbClr val="FF0000"/>
                </a:solidFill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</a:rPr>
              <a:t> SGK /68, </a:t>
            </a:r>
            <a:r>
              <a:rPr lang="en-US" sz="4400" b="1" dirty="0" err="1" smtClean="0">
                <a:solidFill>
                  <a:srgbClr val="FF0000"/>
                </a:solidFill>
              </a:rPr>
              <a:t>Thông</a:t>
            </a:r>
            <a:r>
              <a:rPr lang="en-US" sz="4400" b="1" dirty="0" smtClean="0">
                <a:solidFill>
                  <a:srgbClr val="FF0000"/>
                </a:solidFill>
              </a:rPr>
              <a:t> tin </a:t>
            </a:r>
            <a:r>
              <a:rPr lang="en-US" sz="4400" b="1" dirty="0" smtClean="0">
                <a:solidFill>
                  <a:srgbClr val="FF0000"/>
                </a:solidFill>
              </a:rPr>
              <a:t>17.1, </a:t>
            </a:r>
            <a:r>
              <a:rPr lang="en-US" sz="4400" b="1" dirty="0" err="1" smtClean="0">
                <a:solidFill>
                  <a:srgbClr val="FF0000"/>
                </a:solidFill>
              </a:rPr>
              <a:t>hình</a:t>
            </a:r>
            <a:r>
              <a:rPr lang="en-US" sz="4400" b="1" dirty="0" smtClean="0">
                <a:solidFill>
                  <a:srgbClr val="FF0000"/>
                </a:solidFill>
              </a:rPr>
              <a:t> 17.2, </a:t>
            </a:r>
            <a:r>
              <a:rPr lang="en-US" sz="4400" b="1" dirty="0" err="1" smtClean="0">
                <a:solidFill>
                  <a:srgbClr val="FF0000"/>
                </a:solidFill>
              </a:rPr>
              <a:t>hãy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nêu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nét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chính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về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tình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hình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kinh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tế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Ấn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</a:t>
            </a:r>
            <a:r>
              <a:rPr lang="en-US" sz="4400" b="1" dirty="0" smtClean="0">
                <a:solidFill>
                  <a:srgbClr val="FF0000"/>
                </a:solidFill>
              </a:rPr>
              <a:t>? </a:t>
            </a:r>
            <a:r>
              <a:rPr lang="en-US" sz="4400" b="1" dirty="0" err="1" smtClean="0">
                <a:solidFill>
                  <a:srgbClr val="FF0000"/>
                </a:solidFill>
              </a:rPr>
              <a:t>Hậu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quả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802123"/>
              </p:ext>
            </p:extLst>
          </p:nvPr>
        </p:nvGraphicFramePr>
        <p:xfrm>
          <a:off x="111760" y="2192866"/>
          <a:ext cx="119888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5040">
                  <a:extLst>
                    <a:ext uri="{9D8B030D-6E8A-4147-A177-3AD203B41FA5}">
                      <a16:colId xmlns:a16="http://schemas.microsoft.com/office/drawing/2014/main" val="2529680641"/>
                    </a:ext>
                  </a:extLst>
                </a:gridCol>
                <a:gridCol w="4683760">
                  <a:extLst>
                    <a:ext uri="{9D8B030D-6E8A-4147-A177-3AD203B41FA5}">
                      <a16:colId xmlns:a16="http://schemas.microsoft.com/office/drawing/2014/main" val="34548999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smtClean="0"/>
                        <a:t>TÌNH</a:t>
                      </a:r>
                      <a:r>
                        <a:rPr lang="en-US" sz="4600" baseline="0" dirty="0" smtClean="0"/>
                        <a:t> HÌNH KINH TẾ</a:t>
                      </a:r>
                      <a:endParaRPr lang="en-US" sz="4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smtClean="0"/>
                        <a:t>HẬU</a:t>
                      </a:r>
                      <a:r>
                        <a:rPr lang="en-US" sz="4600" baseline="0" dirty="0" smtClean="0"/>
                        <a:t> QUẢ</a:t>
                      </a:r>
                      <a:endParaRPr lang="en-US" sz="4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524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4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n-US" sz="4600" b="1" dirty="0" smtClean="0"/>
                    </a:p>
                    <a:p>
                      <a:pPr algn="just"/>
                      <a:endParaRPr lang="en-US" sz="4600" b="1" dirty="0" smtClean="0"/>
                    </a:p>
                    <a:p>
                      <a:pPr algn="just"/>
                      <a:endParaRPr lang="en-US" sz="4600" b="1" dirty="0" smtClean="0"/>
                    </a:p>
                    <a:p>
                      <a:pPr algn="just"/>
                      <a:endParaRPr lang="en-US" sz="4600" b="1" dirty="0" smtClean="0"/>
                    </a:p>
                    <a:p>
                      <a:pPr algn="just"/>
                      <a:endParaRPr lang="en-US" sz="4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553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938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005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Dựa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vào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thông</a:t>
            </a:r>
            <a:r>
              <a:rPr lang="en-US" sz="4400" b="1" dirty="0" smtClean="0">
                <a:solidFill>
                  <a:srgbClr val="FF0000"/>
                </a:solidFill>
              </a:rPr>
              <a:t> tin </a:t>
            </a:r>
            <a:r>
              <a:rPr lang="en-US" sz="4400" b="1" dirty="0" err="1" smtClean="0">
                <a:solidFill>
                  <a:srgbClr val="FF0000"/>
                </a:solidFill>
              </a:rPr>
              <a:t>trong</a:t>
            </a:r>
            <a:r>
              <a:rPr lang="en-US" sz="4400" b="1" dirty="0" smtClean="0">
                <a:solidFill>
                  <a:srgbClr val="FF0000"/>
                </a:solidFill>
              </a:rPr>
              <a:t> SGK /68, </a:t>
            </a:r>
            <a:r>
              <a:rPr lang="en-US" sz="4400" b="1" dirty="0" err="1" smtClean="0">
                <a:solidFill>
                  <a:srgbClr val="FF0000"/>
                </a:solidFill>
              </a:rPr>
              <a:t>Thông</a:t>
            </a:r>
            <a:r>
              <a:rPr lang="en-US" sz="4400" b="1" dirty="0" smtClean="0">
                <a:solidFill>
                  <a:srgbClr val="FF0000"/>
                </a:solidFill>
              </a:rPr>
              <a:t> tin </a:t>
            </a:r>
            <a:r>
              <a:rPr lang="en-US" sz="4400" b="1" dirty="0" smtClean="0">
                <a:solidFill>
                  <a:srgbClr val="FF0000"/>
                </a:solidFill>
              </a:rPr>
              <a:t>17.1, </a:t>
            </a:r>
            <a:r>
              <a:rPr lang="en-US" sz="4400" b="1" dirty="0" err="1" smtClean="0">
                <a:solidFill>
                  <a:srgbClr val="FF0000"/>
                </a:solidFill>
              </a:rPr>
              <a:t>hình</a:t>
            </a:r>
            <a:r>
              <a:rPr lang="en-US" sz="4400" b="1" dirty="0" smtClean="0">
                <a:solidFill>
                  <a:srgbClr val="FF0000"/>
                </a:solidFill>
              </a:rPr>
              <a:t> 17.2, </a:t>
            </a:r>
            <a:r>
              <a:rPr lang="en-US" sz="4400" b="1" dirty="0" err="1" smtClean="0">
                <a:solidFill>
                  <a:srgbClr val="FF0000"/>
                </a:solidFill>
              </a:rPr>
              <a:t>hãy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nêu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nét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chính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về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tình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hình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kinh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tế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Ấn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Độ</a:t>
            </a:r>
            <a:r>
              <a:rPr lang="en-US" sz="4400" b="1" dirty="0" smtClean="0">
                <a:solidFill>
                  <a:srgbClr val="FF0000"/>
                </a:solidFill>
              </a:rPr>
              <a:t>? </a:t>
            </a:r>
            <a:r>
              <a:rPr lang="en-US" sz="4400" b="1" dirty="0" err="1" smtClean="0">
                <a:solidFill>
                  <a:srgbClr val="FF0000"/>
                </a:solidFill>
              </a:rPr>
              <a:t>Hậu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quả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633487"/>
              </p:ext>
            </p:extLst>
          </p:nvPr>
        </p:nvGraphicFramePr>
        <p:xfrm>
          <a:off x="111760" y="2192866"/>
          <a:ext cx="119888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5040">
                  <a:extLst>
                    <a:ext uri="{9D8B030D-6E8A-4147-A177-3AD203B41FA5}">
                      <a16:colId xmlns:a16="http://schemas.microsoft.com/office/drawing/2014/main" val="2529680641"/>
                    </a:ext>
                  </a:extLst>
                </a:gridCol>
                <a:gridCol w="4683760">
                  <a:extLst>
                    <a:ext uri="{9D8B030D-6E8A-4147-A177-3AD203B41FA5}">
                      <a16:colId xmlns:a16="http://schemas.microsoft.com/office/drawing/2014/main" val="34548999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smtClean="0"/>
                        <a:t>TÌNH</a:t>
                      </a:r>
                      <a:r>
                        <a:rPr lang="en-US" sz="4600" baseline="0" dirty="0" smtClean="0"/>
                        <a:t> HÌNH KINH TẾ</a:t>
                      </a:r>
                      <a:endParaRPr lang="en-US" sz="4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600" dirty="0" smtClean="0"/>
                        <a:t>HẬU</a:t>
                      </a:r>
                      <a:r>
                        <a:rPr lang="en-US" sz="4600" baseline="0" dirty="0" smtClean="0"/>
                        <a:t> QUẢ</a:t>
                      </a:r>
                      <a:endParaRPr lang="en-US" sz="4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524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4600" b="1" dirty="0" err="1" smtClean="0"/>
                        <a:t>Thực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dân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Anh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thực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hiện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chính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sách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khai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thác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thuộc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địa</a:t>
                      </a:r>
                      <a:endParaRPr lang="en-US" sz="4600" b="1" baseline="0" dirty="0" smtClean="0"/>
                    </a:p>
                    <a:p>
                      <a:pPr algn="just"/>
                      <a:r>
                        <a:rPr lang="en-US" sz="4600" b="1" baseline="0" dirty="0" err="1" smtClean="0"/>
                        <a:t>Các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đồn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điền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chỉ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trồng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trà</a:t>
                      </a:r>
                      <a:r>
                        <a:rPr lang="en-US" sz="4600" b="1" baseline="0" dirty="0" smtClean="0"/>
                        <a:t>, </a:t>
                      </a:r>
                      <a:r>
                        <a:rPr lang="en-US" sz="4600" b="1" baseline="0" dirty="0" err="1" smtClean="0"/>
                        <a:t>cà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phê</a:t>
                      </a:r>
                      <a:r>
                        <a:rPr lang="en-US" sz="4600" b="1" baseline="0" dirty="0" smtClean="0"/>
                        <a:t>, </a:t>
                      </a:r>
                      <a:r>
                        <a:rPr lang="en-US" sz="4600" b="1" baseline="0" dirty="0" err="1" smtClean="0"/>
                        <a:t>bông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vải</a:t>
                      </a:r>
                      <a:r>
                        <a:rPr lang="en-US" sz="4600" b="1" baseline="0" dirty="0" smtClean="0"/>
                        <a:t>, </a:t>
                      </a:r>
                      <a:r>
                        <a:rPr lang="en-US" sz="4600" b="1" baseline="0" dirty="0" err="1" smtClean="0"/>
                        <a:t>thuốc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phiện</a:t>
                      </a:r>
                      <a:endParaRPr lang="en-US" sz="46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600" b="1" dirty="0" err="1" smtClean="0"/>
                        <a:t>Lương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thực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thiếu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hụt</a:t>
                      </a:r>
                      <a:endParaRPr lang="en-US" sz="4600" b="1" baseline="0" dirty="0" smtClean="0"/>
                    </a:p>
                    <a:p>
                      <a:pPr algn="just"/>
                      <a:r>
                        <a:rPr lang="en-US" sz="4600" b="1" baseline="0" dirty="0" err="1" smtClean="0"/>
                        <a:t>Nạn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đói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xảy</a:t>
                      </a:r>
                      <a:r>
                        <a:rPr lang="en-US" sz="4600" b="1" baseline="0" dirty="0" smtClean="0"/>
                        <a:t> </a:t>
                      </a:r>
                      <a:r>
                        <a:rPr lang="en-US" sz="4600" b="1" baseline="0" dirty="0" err="1" smtClean="0"/>
                        <a:t>ra</a:t>
                      </a:r>
                      <a:endParaRPr lang="en-US" sz="4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5537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72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18469" y="200779"/>
            <a:ext cx="5395611" cy="9329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txBody>
          <a:bodyPr vert="horz" wrap="square" lIns="0" tIns="9525" rIns="0" bIns="0" rtlCol="0" anchor="ctr">
            <a:spAutoFit/>
          </a:bodyPr>
          <a:lstStyle/>
          <a:p>
            <a:pPr marL="546259" marR="3810" indent="-537210" algn="ctr">
              <a:lnSpc>
                <a:spcPct val="100000"/>
              </a:lnSpc>
              <a:spcBef>
                <a:spcPts val="75"/>
              </a:spcBef>
            </a:pPr>
            <a:r>
              <a:rPr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sz="6000" b="1" spc="-1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7: ẤN ĐỘ</a:t>
            </a:r>
            <a:endParaRPr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oa-in">
            <a:extLst>
              <a:ext uri="{FF2B5EF4-FFF2-40B4-BE49-F238E27FC236}">
                <a16:creationId xmlns:a16="http://schemas.microsoft.com/office/drawing/2014/main" id="{8A15225F-3003-1B46-EFDF-3CDC91A0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552" y="63569"/>
            <a:ext cx="1365148" cy="140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a-in">
            <a:extLst>
              <a:ext uri="{FF2B5EF4-FFF2-40B4-BE49-F238E27FC236}">
                <a16:creationId xmlns:a16="http://schemas.microsoft.com/office/drawing/2014/main" id="{8A15225F-3003-1B46-EFDF-3CDC91A0E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849" y="1"/>
            <a:ext cx="1365148" cy="140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42744" y="1465899"/>
            <a:ext cx="1050651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TÌNH HÌNH KINH TẾ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4560" y="2208522"/>
            <a:ext cx="110642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hụt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0" y="2296896"/>
            <a:ext cx="690244" cy="50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531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1150</Words>
  <Application>Microsoft Office PowerPoint</Application>
  <PresentationFormat>Widescreen</PresentationFormat>
  <Paragraphs>116</Paragraphs>
  <Slides>29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VNI-Times</vt:lpstr>
      <vt:lpstr>Wingdings</vt:lpstr>
      <vt:lpstr>Office Theme</vt:lpstr>
      <vt:lpstr>PowerPoint Presentation</vt:lpstr>
      <vt:lpstr>PowerPoint Presentation</vt:lpstr>
      <vt:lpstr>Bài 17: ẤN ĐỘ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17: ẤN ĐỘ</vt:lpstr>
      <vt:lpstr>PowerPoint Presentation</vt:lpstr>
      <vt:lpstr>Bài 17: ẤN ĐỘ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17: ẤN ĐỘ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Dao Thi Minh Chau</cp:lastModifiedBy>
  <cp:revision>46</cp:revision>
  <dcterms:created xsi:type="dcterms:W3CDTF">2023-07-29T15:41:17Z</dcterms:created>
  <dcterms:modified xsi:type="dcterms:W3CDTF">2023-11-01T09:02:39Z</dcterms:modified>
</cp:coreProperties>
</file>