
<file path=[Content_Types].xml><?xml version="1.0" encoding="utf-8"?>
<Types xmlns="http://schemas.openxmlformats.org/package/2006/content-types">
  <Default Extension="jpeg" ContentType="image/jpeg"/>
  <Default Extension="m4a" ContentType="audio/mp4"/>
  <Default Extension="mp3" ContentType="audio/mpeg"/>
  <Default Extension="png" ContentType="image/pn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ags/tag1.xml" ContentType="application/vnd.openxmlformats-officedocument.presentationml.tags+xml"/>
  <Override PartName="/ppt/tags/tag2.xml" ContentType="application/vnd.openxmlformats-officedocument.presentationml.tags+xml"/>
  <Override PartName="/ppt/tags/tag3.xml" ContentType="application/vnd.openxmlformats-officedocument.presentationml.tags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18"/>
  </p:notesMasterIdLst>
  <p:sldIdLst>
    <p:sldId id="335" r:id="rId2"/>
    <p:sldId id="360" r:id="rId3"/>
    <p:sldId id="260" r:id="rId4"/>
    <p:sldId id="311" r:id="rId5"/>
    <p:sldId id="337" r:id="rId6"/>
    <p:sldId id="338" r:id="rId7"/>
    <p:sldId id="339" r:id="rId8"/>
    <p:sldId id="342" r:id="rId9"/>
    <p:sldId id="343" r:id="rId10"/>
    <p:sldId id="344" r:id="rId11"/>
    <p:sldId id="345" r:id="rId12"/>
    <p:sldId id="353" r:id="rId13"/>
    <p:sldId id="355" r:id="rId14"/>
    <p:sldId id="356" r:id="rId15"/>
    <p:sldId id="358" r:id="rId16"/>
    <p:sldId id="359" r:id="rId17"/>
  </p:sldIdLst>
  <p:sldSz cx="9144000" cy="5143500" type="screen16x9"/>
  <p:notesSz cx="6858000" cy="9144000"/>
  <p:defaultTextStyle>
    <a:defPPr>
      <a:defRPr lang="en-US"/>
    </a:defPPr>
    <a:lvl1pPr marL="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1pPr>
    <a:lvl2pPr marL="3429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2pPr>
    <a:lvl3pPr marL="6858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3pPr>
    <a:lvl4pPr marL="10287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4pPr>
    <a:lvl5pPr marL="13716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5pPr>
    <a:lvl6pPr marL="17145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6pPr>
    <a:lvl7pPr marL="20574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7pPr>
    <a:lvl8pPr marL="24003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8pPr>
    <a:lvl9pPr marL="2743200" algn="l" defTabSz="685800" rtl="0" eaLnBrk="1" latinLnBrk="0" hangingPunct="1">
      <a:defRPr sz="14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162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browse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0000F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3763" autoAdjust="0"/>
    <p:restoredTop sz="94660"/>
  </p:normalViewPr>
  <p:slideViewPr>
    <p:cSldViewPr snapToGrid="0">
      <p:cViewPr varScale="1">
        <p:scale>
          <a:sx n="109" d="100"/>
          <a:sy n="109" d="100"/>
        </p:scale>
        <p:origin x="792" y="72"/>
      </p:cViewPr>
      <p:guideLst>
        <p:guide orient="horz" pos="162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notesMaster" Target="notesMasters/notesMaster1.xml"/><Relationship Id="rId3" Type="http://schemas.openxmlformats.org/officeDocument/2006/relationships/slide" Target="slides/slide2.xml"/><Relationship Id="rId21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10" Type="http://schemas.openxmlformats.org/officeDocument/2006/relationships/slide" Target="slides/slide9.xml"/><Relationship Id="rId19" Type="http://schemas.openxmlformats.org/officeDocument/2006/relationships/presProps" Target="presProps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tableStyles" Target="tableStyles.xml"/></Relationships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06DBA82-FDEB-4945-AD88-AFF3A0D42E47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US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902B59E3-DF6E-4A2B-842C-81BAD4D6DA3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46050210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1pPr>
    <a:lvl2pPr marL="3429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2pPr>
    <a:lvl3pPr marL="6858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3pPr>
    <a:lvl4pPr marL="10287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4pPr>
    <a:lvl5pPr marL="13716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5pPr>
    <a:lvl6pPr marL="17145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6pPr>
    <a:lvl7pPr marL="20574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7pPr>
    <a:lvl8pPr marL="24003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8pPr>
    <a:lvl9pPr marL="2743200" algn="l" defTabSz="685800" rtl="0" eaLnBrk="1" latinLnBrk="0" hangingPunct="1">
      <a:defRPr sz="9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841772"/>
            <a:ext cx="6858000" cy="1790700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2701528"/>
            <a:ext cx="6858000" cy="1241822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40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7927018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775100383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3888" y="1282304"/>
            <a:ext cx="7886700" cy="2139553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3888" y="3442098"/>
            <a:ext cx="7886700" cy="1125140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795061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6286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29150" y="1369219"/>
            <a:ext cx="3886200" cy="326350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79948820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273844"/>
            <a:ext cx="7886700" cy="994172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9842" y="1260872"/>
            <a:ext cx="3868340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40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9842" y="1878806"/>
            <a:ext cx="3868340" cy="276344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29150" y="1260872"/>
            <a:ext cx="3887391" cy="617934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40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29150" y="1878806"/>
            <a:ext cx="3887391" cy="2763441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73121329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29236411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7538935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100"/>
            </a:lvl2pPr>
            <a:lvl3pPr marL="685800" indent="0">
              <a:buNone/>
              <a:defRPr sz="900"/>
            </a:lvl3pPr>
            <a:lvl4pPr marL="1028700" indent="0">
              <a:buNone/>
              <a:defRPr sz="800"/>
            </a:lvl4pPr>
            <a:lvl5pPr marL="1371600" indent="0">
              <a:buNone/>
              <a:defRPr sz="800"/>
            </a:lvl5pPr>
            <a:lvl6pPr marL="1714500" indent="0">
              <a:buNone/>
              <a:defRPr sz="800"/>
            </a:lvl6pPr>
            <a:lvl7pPr marL="2057400" indent="0">
              <a:buNone/>
              <a:defRPr sz="800"/>
            </a:lvl7pPr>
            <a:lvl8pPr marL="2400300" indent="0">
              <a:buNone/>
              <a:defRPr sz="800"/>
            </a:lvl8pPr>
            <a:lvl9pPr marL="2743200" indent="0">
              <a:buNone/>
              <a:defRPr sz="8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2621795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29841" y="342900"/>
            <a:ext cx="2949178" cy="120015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3887391" y="740569"/>
            <a:ext cx="4629150" cy="3655219"/>
          </a:xfrm>
        </p:spPr>
        <p:txBody>
          <a:bodyPr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29841" y="1543050"/>
            <a:ext cx="2949178" cy="2858691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100"/>
            </a:lvl2pPr>
            <a:lvl3pPr marL="685800" indent="0">
              <a:buNone/>
              <a:defRPr sz="900"/>
            </a:lvl3pPr>
            <a:lvl4pPr marL="1028700" indent="0">
              <a:buNone/>
              <a:defRPr sz="800"/>
            </a:lvl4pPr>
            <a:lvl5pPr marL="1371600" indent="0">
              <a:buNone/>
              <a:defRPr sz="800"/>
            </a:lvl5pPr>
            <a:lvl6pPr marL="1714500" indent="0">
              <a:buNone/>
              <a:defRPr sz="800"/>
            </a:lvl6pPr>
            <a:lvl7pPr marL="2057400" indent="0">
              <a:buNone/>
              <a:defRPr sz="800"/>
            </a:lvl7pPr>
            <a:lvl8pPr marL="2400300" indent="0">
              <a:buNone/>
              <a:defRPr sz="800"/>
            </a:lvl8pPr>
            <a:lvl9pPr marL="2743200" indent="0">
              <a:buNone/>
              <a:defRPr sz="80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974322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377287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273844"/>
            <a:ext cx="1971675" cy="4358879"/>
          </a:xfrm>
        </p:spPr>
        <p:txBody>
          <a:bodyPr vert="eaVert"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273844"/>
            <a:ext cx="5800725" cy="4358879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430685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628650" y="273844"/>
            <a:ext cx="7886700" cy="994172"/>
          </a:xfrm>
          <a:prstGeom prst="rect">
            <a:avLst/>
          </a:prstGeom>
        </p:spPr>
        <p:txBody>
          <a:bodyPr vert="horz" lIns="68580" tIns="34290" rIns="68580" bIns="34290" rtlCol="0" anchor="ctr">
            <a:normAutofit/>
          </a:bodyPr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28650" y="1369219"/>
            <a:ext cx="7886700" cy="3263504"/>
          </a:xfrm>
          <a:prstGeom prst="rect">
            <a:avLst/>
          </a:prstGeom>
        </p:spPr>
        <p:txBody>
          <a:bodyPr vert="horz" lIns="68580" tIns="34290" rIns="68580" bIns="3429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28650" y="4767263"/>
            <a:ext cx="2057400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D2EEB85-B309-46C6-9E17-1F7991AF110A}" type="datetimeFigureOut">
              <a:rPr lang="en-US" smtClean="0"/>
              <a:t>27/2/2024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028950" y="4767263"/>
            <a:ext cx="3086100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457950" y="4767263"/>
            <a:ext cx="2057400" cy="273844"/>
          </a:xfrm>
          <a:prstGeom prst="rect">
            <a:avLst/>
          </a:prstGeom>
        </p:spPr>
        <p:txBody>
          <a:bodyPr vert="horz" lIns="68580" tIns="34290" rIns="68580" bIns="3429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CF34300-C961-4624-901A-9F4506D3B1B6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1352519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5.png"/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8.png"/><Relationship Id="rId5" Type="http://schemas.openxmlformats.org/officeDocument/2006/relationships/image" Target="../media/image7.png"/><Relationship Id="rId4" Type="http://schemas.openxmlformats.org/officeDocument/2006/relationships/image" Target="../media/image6.png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slideLayout" Target="../slideLayouts/slideLayout4.xml"/><Relationship Id="rId1" Type="http://schemas.openxmlformats.org/officeDocument/2006/relationships/tags" Target="../tags/tag1.xml"/><Relationship Id="rId4" Type="http://schemas.openxmlformats.org/officeDocument/2006/relationships/image" Target="../media/image10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png"/><Relationship Id="rId2" Type="http://schemas.openxmlformats.org/officeDocument/2006/relationships/slideLayout" Target="../slideLayouts/slideLayout4.xml"/><Relationship Id="rId1" Type="http://schemas.openxmlformats.org/officeDocument/2006/relationships/tags" Target="../tags/tag2.xml"/><Relationship Id="rId5" Type="http://schemas.openxmlformats.org/officeDocument/2006/relationships/image" Target="../media/image12.png"/><Relationship Id="rId4" Type="http://schemas.openxmlformats.org/officeDocument/2006/relationships/image" Target="../media/image11.png"/></Relationships>
</file>

<file path=ppt/slides/_rels/slide7.xml.rels><?xml version="1.0" encoding="UTF-8" standalone="yes"?>
<Relationships xmlns="http://schemas.openxmlformats.org/package/2006/relationships"><Relationship Id="rId8" Type="http://schemas.openxmlformats.org/officeDocument/2006/relationships/image" Target="../media/image13.png"/><Relationship Id="rId3" Type="http://schemas.openxmlformats.org/officeDocument/2006/relationships/audio" Target="../media/media1.mp3"/><Relationship Id="rId7" Type="http://schemas.openxmlformats.org/officeDocument/2006/relationships/image" Target="../media/image9.png"/><Relationship Id="rId2" Type="http://schemas.microsoft.com/office/2007/relationships/media" Target="../media/media1.mp3"/><Relationship Id="rId1" Type="http://schemas.openxmlformats.org/officeDocument/2006/relationships/tags" Target="../tags/tag3.xml"/><Relationship Id="rId6" Type="http://schemas.openxmlformats.org/officeDocument/2006/relationships/slideLayout" Target="../slideLayouts/slideLayout4.xml"/><Relationship Id="rId5" Type="http://schemas.openxmlformats.org/officeDocument/2006/relationships/audio" Target="../media/media2.mp3"/><Relationship Id="rId4" Type="http://schemas.microsoft.com/office/2007/relationships/media" Target="../media/media2.mp3"/><Relationship Id="rId9" Type="http://schemas.openxmlformats.org/officeDocument/2006/relationships/image" Target="../media/image14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11.xml.rels><?xml version="1.0" encoding="UTF-8" standalone="yes"?>
<Relationships xmlns="http://schemas.openxmlformats.org/package/2006/relationships"><Relationship Id="rId8" Type="http://schemas.openxmlformats.org/officeDocument/2006/relationships/image" Target="../media/image14.png"/><Relationship Id="rId3" Type="http://schemas.microsoft.com/office/2007/relationships/media" Target="../media/media4.mp3"/><Relationship Id="rId7" Type="http://schemas.openxmlformats.org/officeDocument/2006/relationships/image" Target="../media/image18.png"/><Relationship Id="rId2" Type="http://schemas.openxmlformats.org/officeDocument/2006/relationships/audio" Target="../media/media3.m4a"/><Relationship Id="rId1" Type="http://schemas.microsoft.com/office/2007/relationships/media" Target="../media/media3.m4a"/><Relationship Id="rId6" Type="http://schemas.openxmlformats.org/officeDocument/2006/relationships/image" Target="../media/image9.png"/><Relationship Id="rId5" Type="http://schemas.openxmlformats.org/officeDocument/2006/relationships/slideLayout" Target="../slideLayouts/slideLayout2.xml"/><Relationship Id="rId4" Type="http://schemas.openxmlformats.org/officeDocument/2006/relationships/audio" Target="../media/media4.mp3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9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_rels/slide1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/>
          <a:stretch>
            <a:fillRect/>
          </a:stretch>
        </p:blipFill>
        <p:spPr>
          <a:xfrm>
            <a:off x="-32761" y="0"/>
            <a:ext cx="9176761" cy="5143500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-32761" y="0"/>
            <a:ext cx="9176761" cy="51576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315017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49992" y="1198077"/>
            <a:ext cx="7886700" cy="994172"/>
          </a:xfrm>
        </p:spPr>
        <p:txBody>
          <a:bodyPr>
            <a:normAutofit fontScale="90000"/>
          </a:bodyPr>
          <a:lstStyle/>
          <a:p>
            <a:r>
              <a:rPr lang="en-US" b="1" i="1" u="sng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b="1" i="1" u="sng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b="1" i="1" u="sng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</a:t>
            </a:r>
            <a:r>
              <a:rPr lang="en-US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sz="67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HÒ BA LÍ</a:t>
            </a:r>
            <a:br>
              <a:rPr lang="en-US" sz="67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</a:br>
            <a:r>
              <a:rPr lang="en-US" sz="6700" b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               </a:t>
            </a:r>
            <a:r>
              <a:rPr lang="en-US" b="1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r>
              <a:rPr lang="en-US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ca </a:t>
            </a:r>
            <a:r>
              <a:rPr lang="en-US" b="1" i="1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Quảng</a:t>
            </a:r>
            <a:r>
              <a:rPr lang="en-US" b="1" i="1" dirty="0">
                <a:latin typeface="Times New Roman" panose="02020603050405020304" pitchFamily="18" charset="0"/>
                <a:cs typeface="Times New Roman" panose="02020603050405020304" pitchFamily="18" charset="0"/>
              </a:rPr>
              <a:t> Nam</a:t>
            </a:r>
          </a:p>
        </p:txBody>
      </p:sp>
    </p:spTree>
    <p:extLst>
      <p:ext uri="{BB962C8B-B14F-4D97-AF65-F5344CB8AC3E}">
        <p14:creationId xmlns:p14="http://schemas.microsoft.com/office/powerpoint/2010/main" val="366563671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27073" y="1"/>
            <a:ext cx="7005882" cy="51435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036909397"/>
      </p:ext>
    </p:extLst>
  </p:cSld>
  <p:clrMapOvr>
    <a:masterClrMapping/>
  </p:clrMapOvr>
  <p:transition spd="slow" advTm="10325"/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147" name="TextBox 3"/>
          <p:cNvSpPr txBox="1">
            <a:spLocks noChangeArrowheads="1"/>
          </p:cNvSpPr>
          <p:nvPr/>
        </p:nvSpPr>
        <p:spPr bwMode="auto">
          <a:xfrm>
            <a:off x="616527" y="408709"/>
            <a:ext cx="8312727" cy="438581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lIns="68580" tIns="34290" rIns="68580" bIns="34290">
            <a:spAutoFit/>
          </a:bodyPr>
          <a:lstStyle>
            <a:lvl1pPr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anose="020B0604020202020204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anose="020B0604020202020204" pitchFamily="34" charset="0"/>
              </a:defRPr>
            </a:lvl9pPr>
          </a:lstStyle>
          <a:p>
            <a:pPr eaLnBrk="1" hangingPunct="1"/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Trình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bày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những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biết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về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vùng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đất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Tây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400" b="1" dirty="0" err="1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Nguyên</a:t>
            </a:r>
            <a:r>
              <a:rPr lang="en-US" altLang="en-US" sz="2400" b="1" dirty="0">
                <a:solidFill>
                  <a:srgbClr val="3333FF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</a:t>
            </a:r>
          </a:p>
        </p:txBody>
      </p:sp>
      <p:pic>
        <p:nvPicPr>
          <p:cNvPr id="34818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5826155" y="3061098"/>
            <a:ext cx="2759876" cy="2000250"/>
          </a:xfrm>
          <a:prstGeom prst="rect">
            <a:avLst/>
          </a:prstGeom>
          <a:noFill/>
          <a:ln>
            <a:noFill/>
          </a:ln>
          <a:effectLst>
            <a:prstShdw prst="shdw17" dist="17961" dir="2700000">
              <a:schemeClr val="accent1">
                <a:gamma/>
                <a:shade val="60000"/>
                <a:invGamma/>
              </a:schemeClr>
            </a:prst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19" name="Picture 3"/>
          <p:cNvPicPr>
            <a:picLocks noChangeAspect="1" noChangeArrowheads="1"/>
          </p:cNvPicPr>
          <p:nvPr/>
        </p:nvPicPr>
        <p:blipFill>
          <a:blip r:embed="rId3"/>
          <a:srcRect/>
          <a:stretch>
            <a:fillRect/>
          </a:stretch>
        </p:blipFill>
        <p:spPr bwMode="auto">
          <a:xfrm>
            <a:off x="5826155" y="1098357"/>
            <a:ext cx="2759876" cy="1804988"/>
          </a:xfrm>
          <a:prstGeom prst="rect">
            <a:avLst/>
          </a:prstGeom>
          <a:noFill/>
          <a:ln>
            <a:noFill/>
          </a:ln>
          <a:effectLst>
            <a:prstShdw prst="shdw17" dist="17961" dir="2700000">
              <a:schemeClr val="accent1">
                <a:gamma/>
                <a:shade val="60000"/>
                <a:invGamma/>
              </a:schemeClr>
            </a:prst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0" name="Picture 4"/>
          <p:cNvPicPr>
            <a:picLocks noChangeAspect="1" noChangeArrowheads="1"/>
          </p:cNvPicPr>
          <p:nvPr/>
        </p:nvPicPr>
        <p:blipFill>
          <a:blip r:embed="rId4"/>
          <a:srcRect/>
          <a:stretch>
            <a:fillRect/>
          </a:stretch>
        </p:blipFill>
        <p:spPr bwMode="auto">
          <a:xfrm>
            <a:off x="2858501" y="3061098"/>
            <a:ext cx="2709692" cy="2000250"/>
          </a:xfrm>
          <a:prstGeom prst="rect">
            <a:avLst/>
          </a:prstGeom>
          <a:noFill/>
          <a:ln>
            <a:noFill/>
          </a:ln>
          <a:effectLst>
            <a:prstShdw prst="shdw17" dist="17961" dir="2700000">
              <a:schemeClr val="accent1">
                <a:gamma/>
                <a:shade val="60000"/>
                <a:invGamma/>
              </a:schemeClr>
            </a:prst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34821" name="Picture 5"/>
          <p:cNvPicPr>
            <a:picLocks noChangeAspect="1" noChangeArrowheads="1"/>
          </p:cNvPicPr>
          <p:nvPr/>
        </p:nvPicPr>
        <p:blipFill>
          <a:blip r:embed="rId5"/>
          <a:srcRect/>
          <a:stretch>
            <a:fillRect/>
          </a:stretch>
        </p:blipFill>
        <p:spPr bwMode="auto">
          <a:xfrm>
            <a:off x="2858501" y="1098357"/>
            <a:ext cx="2709692" cy="1853803"/>
          </a:xfrm>
          <a:prstGeom prst="rect">
            <a:avLst/>
          </a:prstGeom>
          <a:noFill/>
          <a:ln>
            <a:noFill/>
          </a:ln>
          <a:effectLst>
            <a:prstShdw prst="shdw17" dist="17961" dir="2700000">
              <a:schemeClr val="accent1">
                <a:gamma/>
                <a:shade val="60000"/>
                <a:invGamma/>
              </a:schemeClr>
            </a:prstShdw>
          </a:effectLst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9" name="TextBox 8"/>
          <p:cNvSpPr txBox="1"/>
          <p:nvPr/>
        </p:nvSpPr>
        <p:spPr>
          <a:xfrm>
            <a:off x="200892" y="989419"/>
            <a:ext cx="2858501" cy="2008242"/>
          </a:xfrm>
          <a:prstGeom prst="rect">
            <a:avLst/>
          </a:prstGeom>
          <a:noFill/>
        </p:spPr>
        <p:txBody>
          <a:bodyPr wrap="square" lIns="68580" tIns="34290" rIns="68580" bIns="34290">
            <a:spAutoFit/>
          </a:bodyPr>
          <a:lstStyle/>
          <a:p>
            <a:pPr marL="214313" indent="-214313">
              <a:buFontTx/>
              <a:buChar char="-"/>
              <a:defRPr/>
            </a:pP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Vị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trí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địa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lý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214313" indent="-214313">
              <a:buFontTx/>
              <a:buChar char="-"/>
              <a:defRPr/>
            </a:pP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Các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dân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tộc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ít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người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Tây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  <a:p>
            <a:pPr marL="214313" indent="-214313">
              <a:buFontTx/>
              <a:buChar char="-"/>
              <a:defRPr/>
            </a:pP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Tây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nổi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tiếng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</a:p>
          <a:p>
            <a:pPr>
              <a:defRPr/>
            </a:pP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với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lễ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hội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gì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 </a:t>
            </a:r>
          </a:p>
          <a:p>
            <a:pPr marL="214313" indent="-214313">
              <a:buFontTx/>
              <a:buChar char="-"/>
              <a:defRPr/>
            </a:pP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Văn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hóa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lễ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hội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ở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Tây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 </a:t>
            </a:r>
            <a:r>
              <a:rPr lang="en-US" sz="1800" b="1" dirty="0" err="1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Nguyên</a:t>
            </a:r>
            <a:r>
              <a:rPr lang="en-US" sz="1800" b="1" dirty="0">
                <a:solidFill>
                  <a:srgbClr val="FF0000"/>
                </a:solidFill>
                <a:latin typeface="Times New Roman" pitchFamily="18" charset="0"/>
                <a:cs typeface="Times New Roman" pitchFamily="18" charset="0"/>
              </a:rPr>
              <a:t>?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72456" y="186813"/>
            <a:ext cx="9071544" cy="487453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184137157"/>
      </p:ext>
    </p:extLst>
  </p:cSld>
  <p:clrMapOvr>
    <a:masterClrMapping/>
  </p:clrMapOvr>
  <p:transition spd="slow" advTm="10325"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6" presetClass="entr" presetSubtype="16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7" dur="2000"/>
                                        <p:tgtEl>
                                          <p:spTgt spid="348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0" dur="2000"/>
                                        <p:tgtEl>
                                          <p:spTgt spid="348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3" dur="2000"/>
                                        <p:tgtEl>
                                          <p:spTgt spid="348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" presetID="6" presetClass="entr" presetSubtype="16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8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circle(in)">
                                      <p:cBhvr>
                                        <p:cTn id="16" dur="2000"/>
                                        <p:tgtEl>
                                          <p:spTgt spid="348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10" name="TextBox 8"/>
          <p:cNvSpPr txBox="1">
            <a:spLocks noChangeArrowheads="1"/>
          </p:cNvSpPr>
          <p:nvPr/>
        </p:nvSpPr>
        <p:spPr bwMode="auto">
          <a:xfrm>
            <a:off x="1707626" y="1107880"/>
            <a:ext cx="5957888" cy="83099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24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 sinh quan sát, so sánh 2 mẫu tiết tấu a và b</a:t>
            </a:r>
            <a:endParaRPr lang="en-US" altLang="en-US" sz="24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539749" y="1928762"/>
            <a:ext cx="6293644" cy="1750219"/>
          </a:xfrm>
          <a:prstGeom prst="rect">
            <a:avLst/>
          </a:prstGeom>
          <a:ln w="38100" cap="sq" cmpd="thickThin">
            <a:solidFill>
              <a:srgbClr val="00B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sp>
        <p:nvSpPr>
          <p:cNvPr id="12" name="TextBox 11"/>
          <p:cNvSpPr txBox="1"/>
          <p:nvPr/>
        </p:nvSpPr>
        <p:spPr>
          <a:xfrm>
            <a:off x="1476488" y="263577"/>
            <a:ext cx="680160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NHẠC CỤ TIẾT TẤU: BÀI THỰC HÀNH SỐ 4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222453712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 advTm="81000">
        <p14:doors dir="vert"/>
      </p:transition>
    </mc:Choice>
    <mc:Fallback xmlns="">
      <p:transition spd="slow" advTm="81000">
        <p:fade/>
      </p:transition>
    </mc:Fallback>
  </mc:AlternateContent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Picture 10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0" y="11749"/>
            <a:ext cx="9208806" cy="5162236"/>
          </a:xfrm>
          <a:prstGeom prst="rect">
            <a:avLst/>
          </a:prstGeom>
        </p:spPr>
      </p:pic>
      <p:sp>
        <p:nvSpPr>
          <p:cNvPr id="6" name="WordArt 64"/>
          <p:cNvSpPr>
            <a:spLocks noChangeArrowheads="1" noChangeShapeType="1" noTextEdit="1"/>
          </p:cNvSpPr>
          <p:nvPr/>
        </p:nvSpPr>
        <p:spPr bwMode="auto">
          <a:xfrm>
            <a:off x="3064512" y="1167800"/>
            <a:ext cx="3465464" cy="294814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2700" b="1" kern="10">
                <a:ln w="19050">
                  <a:solidFill>
                    <a:srgbClr val="3366FF"/>
                  </a:solidFill>
                  <a:round/>
                  <a:headEnd/>
                  <a:tailEnd/>
                </a:ln>
                <a:solidFill>
                  <a:srgbClr val="FF66FF"/>
                </a:solidFill>
                <a:effectLst>
                  <a:outerShdw dist="38100" dir="5400000" sy="-100000" rotWithShape="0">
                    <a:srgbClr val="DDDDDD">
                      <a:alpha val="50000"/>
                    </a:srgbClr>
                  </a:outerShdw>
                </a:effectLst>
                <a:latin typeface="Tahoma"/>
                <a:ea typeface="Tahoma"/>
                <a:cs typeface="Tahoma"/>
              </a:rPr>
              <a:t>TẬP ĐỌC TIẾT TẤU</a:t>
            </a:r>
            <a:endParaRPr lang="en-US" sz="2700" b="1" kern="10" dirty="0">
              <a:ln w="19050">
                <a:solidFill>
                  <a:srgbClr val="3366FF"/>
                </a:solidFill>
                <a:round/>
                <a:headEnd/>
                <a:tailEnd/>
              </a:ln>
              <a:solidFill>
                <a:srgbClr val="FF66FF"/>
              </a:solidFill>
              <a:effectLst>
                <a:outerShdw dist="38100" dir="5400000" sy="-100000" rotWithShape="0">
                  <a:srgbClr val="DDDDDD">
                    <a:alpha val="50000"/>
                  </a:srgbClr>
                </a:outerShdw>
              </a:effectLst>
              <a:latin typeface="Tahoma"/>
              <a:ea typeface="Tahoma"/>
              <a:cs typeface="Tahoma"/>
            </a:endParaRP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1621902" y="1839900"/>
            <a:ext cx="6129338" cy="935831"/>
          </a:xfrm>
          <a:prstGeom prst="rect">
            <a:avLst/>
          </a:prstGeom>
          <a:ln w="28575" cap="sq" cmpd="thickThin">
            <a:solidFill>
              <a:srgbClr val="00B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1635324" y="3252188"/>
            <a:ext cx="6129338" cy="821531"/>
          </a:xfrm>
          <a:prstGeom prst="rect">
            <a:avLst/>
          </a:prstGeom>
          <a:ln w="38100">
            <a:solidFill>
              <a:srgbClr val="00CC66"/>
            </a:solidFill>
          </a:ln>
        </p:spPr>
      </p:pic>
      <p:sp>
        <p:nvSpPr>
          <p:cNvPr id="10" name="TextBox 8"/>
          <p:cNvSpPr txBox="1">
            <a:spLocks noChangeArrowheads="1"/>
          </p:cNvSpPr>
          <p:nvPr/>
        </p:nvSpPr>
        <p:spPr bwMode="auto">
          <a:xfrm>
            <a:off x="2929804" y="2760601"/>
            <a:ext cx="4579360" cy="4154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Đen  </a:t>
            </a:r>
            <a:r>
              <a:rPr lang="en-US" altLang="en-US" sz="210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chấm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đ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 đen              đen</a:t>
            </a:r>
            <a:endParaRPr lang="en-US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3" name="TextBox 8"/>
          <p:cNvSpPr txBox="1">
            <a:spLocks noChangeArrowheads="1"/>
          </p:cNvSpPr>
          <p:nvPr/>
        </p:nvSpPr>
        <p:spPr bwMode="auto">
          <a:xfrm>
            <a:off x="2946316" y="4157761"/>
            <a:ext cx="4579360" cy="4154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đ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đ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đ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       đen         lặng</a:t>
            </a:r>
            <a:endParaRPr lang="en-US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5" name="TextBox 14"/>
          <p:cNvSpPr txBox="1"/>
          <p:nvPr/>
        </p:nvSpPr>
        <p:spPr>
          <a:xfrm>
            <a:off x="1476488" y="263577"/>
            <a:ext cx="680160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NHẠC CỤ TIẾT TẤU: BÀI THỰC HÀNH SỐ 4</a:t>
            </a:r>
          </a:p>
        </p:txBody>
      </p:sp>
    </p:spTree>
    <p:custDataLst>
      <p:tags r:id="rId1"/>
    </p:custDataLst>
    <p:extLst>
      <p:ext uri="{BB962C8B-B14F-4D97-AF65-F5344CB8AC3E}">
        <p14:creationId xmlns:p14="http://schemas.microsoft.com/office/powerpoint/2010/main" val="366965227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400" advTm="81000">
        <p14:doors dir="vert"/>
      </p:transition>
    </mc:Choice>
    <mc:Fallback xmlns="">
      <p:transition spd="slow" advTm="81000">
        <p:fade/>
      </p:transition>
    </mc:Fallback>
  </mc:AlternateContent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" name="Picture 1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7" name="TextBox 6"/>
          <p:cNvSpPr txBox="1"/>
          <p:nvPr/>
        </p:nvSpPr>
        <p:spPr>
          <a:xfrm>
            <a:off x="1350393" y="270552"/>
            <a:ext cx="6801604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defRPr/>
            </a:pPr>
            <a:r>
              <a:rPr lang="en-US" sz="24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NHẠC CỤ TIẾT TẤU: BÀI THỰC HÀNH SỐ 4</a:t>
            </a:r>
          </a:p>
        </p:txBody>
      </p:sp>
      <p:sp>
        <p:nvSpPr>
          <p:cNvPr id="12" name="WordArt 64"/>
          <p:cNvSpPr>
            <a:spLocks noChangeArrowheads="1" noChangeShapeType="1" noTextEdit="1"/>
          </p:cNvSpPr>
          <p:nvPr/>
        </p:nvSpPr>
        <p:spPr bwMode="auto">
          <a:xfrm>
            <a:off x="3496445" y="914401"/>
            <a:ext cx="2093864" cy="332510"/>
          </a:xfrm>
          <a:prstGeom prst="rect">
            <a:avLst/>
          </a:prstGeom>
        </p:spPr>
        <p:txBody>
          <a:bodyPr wrap="none" fromWordArt="1">
            <a:prstTxWarp prst="textPlain">
              <a:avLst>
                <a:gd name="adj" fmla="val 50000"/>
              </a:avLst>
            </a:prstTxWarp>
          </a:bodyPr>
          <a:lstStyle/>
          <a:p>
            <a:pPr algn="ctr" fontAlgn="base">
              <a:spcBef>
                <a:spcPct val="0"/>
              </a:spcBef>
              <a:spcAft>
                <a:spcPct val="0"/>
              </a:spcAft>
              <a:defRPr/>
            </a:pPr>
            <a:r>
              <a:rPr lang="en-US" sz="2700" b="1" kern="10">
                <a:ln w="19050">
                  <a:solidFill>
                    <a:srgbClr val="3366FF"/>
                  </a:solidFill>
                  <a:round/>
                  <a:headEnd/>
                  <a:tailEnd/>
                </a:ln>
                <a:solidFill>
                  <a:srgbClr val="FF66FF"/>
                </a:solidFill>
                <a:effectLst>
                  <a:outerShdw dist="38100" dir="5400000" sy="-100000" rotWithShape="0">
                    <a:srgbClr val="DDDDDD">
                      <a:alpha val="50000"/>
                    </a:srgbClr>
                  </a:outerShdw>
                </a:effectLst>
                <a:latin typeface="Tahoma"/>
                <a:ea typeface="Tahoma"/>
                <a:cs typeface="Tahoma"/>
              </a:rPr>
              <a:t>TẬP GÕ TIẾT TẤU</a:t>
            </a:r>
            <a:endParaRPr lang="en-US" sz="2700" b="1" kern="10" dirty="0">
              <a:ln w="19050">
                <a:solidFill>
                  <a:srgbClr val="3366FF"/>
                </a:solidFill>
                <a:round/>
                <a:headEnd/>
                <a:tailEnd/>
              </a:ln>
              <a:solidFill>
                <a:srgbClr val="FF66FF"/>
              </a:solidFill>
              <a:effectLst>
                <a:outerShdw dist="38100" dir="5400000" sy="-100000" rotWithShape="0">
                  <a:srgbClr val="DDDDDD">
                    <a:alpha val="50000"/>
                  </a:srgbClr>
                </a:outerShdw>
              </a:effectLst>
              <a:latin typeface="Tahoma"/>
              <a:ea typeface="Tahoma"/>
              <a:cs typeface="Tahoma"/>
            </a:endParaRPr>
          </a:p>
        </p:txBody>
      </p:sp>
      <p:pic>
        <p:nvPicPr>
          <p:cNvPr id="3" name="Picture 2"/>
          <p:cNvPicPr>
            <a:picLocks noChangeAspect="1"/>
          </p:cNvPicPr>
          <p:nvPr/>
        </p:nvPicPr>
        <p:blipFill>
          <a:blip r:embed="rId8"/>
          <a:stretch>
            <a:fillRect/>
          </a:stretch>
        </p:blipFill>
        <p:spPr>
          <a:xfrm>
            <a:off x="1476488" y="1428651"/>
            <a:ext cx="6191024" cy="2286198"/>
          </a:xfrm>
          <a:prstGeom prst="rect">
            <a:avLst/>
          </a:prstGeom>
        </p:spPr>
      </p:pic>
      <p:pic>
        <p:nvPicPr>
          <p:cNvPr id="4" name="Record (online-voice-recorder.com)">
            <a:hlinkClick r:id="" action="ppaction://media"/>
          </p:cNvPr>
          <p:cNvPicPr>
            <a:picLocks noChangeAspect="1"/>
          </p:cNvPicPr>
          <p:nvPr>
            <a:audioFile r:link="rId3"/>
            <p:extLst>
              <p:ext uri="{DAA4B4D4-6D71-4841-9C94-3DE7FCFB9230}">
                <p14:media xmlns:p14="http://schemas.microsoft.com/office/powerpoint/2010/main" r:embed="rId2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949036" y="1768186"/>
            <a:ext cx="304800" cy="304800"/>
          </a:xfrm>
          <a:prstGeom prst="rect">
            <a:avLst/>
          </a:prstGeom>
        </p:spPr>
      </p:pic>
      <p:pic>
        <p:nvPicPr>
          <p:cNvPr id="6" name="Record (online-voice-recorder.com) (1)">
            <a:hlinkClick r:id="" action="ppaction://media"/>
          </p:cNvPr>
          <p:cNvPicPr>
            <a:picLocks noChangeAspect="1"/>
          </p:cNvPicPr>
          <p:nvPr>
            <a:audioFile r:link="rId5"/>
            <p:extLst>
              <p:ext uri="{DAA4B4D4-6D71-4841-9C94-3DE7FCFB9230}">
                <p14:media xmlns:p14="http://schemas.microsoft.com/office/powerpoint/2010/main" r:embed="rId4"/>
              </p:ext>
            </p:extLst>
          </p:nvPr>
        </p:nvPicPr>
        <p:blipFill>
          <a:blip r:embed="rId9"/>
          <a:stretch>
            <a:fillRect/>
          </a:stretch>
        </p:blipFill>
        <p:spPr>
          <a:xfrm>
            <a:off x="907962" y="3160411"/>
            <a:ext cx="304800" cy="304800"/>
          </a:xfrm>
          <a:prstGeom prst="rect">
            <a:avLst/>
          </a:prstGeom>
        </p:spPr>
      </p:pic>
    </p:spTree>
    <p:custDataLst>
      <p:tags r:id="rId1"/>
    </p:custDataLst>
    <p:extLst>
      <p:ext uri="{BB962C8B-B14F-4D97-AF65-F5344CB8AC3E}">
        <p14:creationId xmlns:p14="http://schemas.microsoft.com/office/powerpoint/2010/main" val="416558854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slow" p14:dur="1200" advTm="71000">
        <p14:prism/>
      </p:transition>
    </mc:Choice>
    <mc:Fallback xmlns="">
      <p:transition spd="slow" advTm="71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4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0176" fill="hold"/>
                                        <p:tgtEl>
                                          <p:spTgt spid="4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4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4"/>
                </p:tgtEl>
              </p:cMediaNode>
            </p:audi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6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14880" fill="hold"/>
                                        <p:tgtEl>
                                          <p:spTgt spid="6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6"/>
                  </p:tgtEl>
                </p:cond>
              </p:nextCondLst>
            </p:seq>
            <p:audio>
              <p:cMediaNode vol="80000">
                <p:cTn id="1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6"/>
                </p:tgtEl>
              </p:cMediaNode>
            </p:audio>
          </p:childTnLst>
        </p:cTn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960960" y="235744"/>
            <a:ext cx="5403056" cy="60016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n-US" sz="33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Đọc nhạc: Bài đọc nhạc số 5</a:t>
            </a:r>
          </a:p>
        </p:txBody>
      </p:sp>
      <p:pic>
        <p:nvPicPr>
          <p:cNvPr id="2" name="Picture 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277090" y="1249572"/>
            <a:ext cx="8556235" cy="3010702"/>
          </a:xfrm>
          <a:prstGeom prst="rect">
            <a:avLst/>
          </a:prstGeom>
          <a:ln w="88900" cap="sq" cmpd="thickThin">
            <a:solidFill>
              <a:srgbClr val="92D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  <p:extLst>
      <p:ext uri="{BB962C8B-B14F-4D97-AF65-F5344CB8AC3E}">
        <p14:creationId xmlns:p14="http://schemas.microsoft.com/office/powerpoint/2010/main" val="3411453985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960960" y="235744"/>
            <a:ext cx="5403056" cy="60016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n-US" sz="33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Đọc nhạc: Bài đọc nhạc số 5</a:t>
            </a:r>
          </a:p>
        </p:txBody>
      </p:sp>
      <p:sp>
        <p:nvSpPr>
          <p:cNvPr id="4100" name="TextBox 1"/>
          <p:cNvSpPr txBox="1">
            <a:spLocks noChangeArrowheads="1"/>
          </p:cNvSpPr>
          <p:nvPr/>
        </p:nvSpPr>
        <p:spPr bwMode="auto">
          <a:xfrm>
            <a:off x="657659" y="1328036"/>
            <a:ext cx="7833793" cy="4154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Quan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sát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nhận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xét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Nhịp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cao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altLang="en-US" sz="210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trường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độ.</a:t>
            </a:r>
            <a:endParaRPr lang="en-US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4102" name="TextBox 8"/>
          <p:cNvSpPr txBox="1">
            <a:spLocks noChangeArrowheads="1"/>
          </p:cNvSpPr>
          <p:nvPr/>
        </p:nvSpPr>
        <p:spPr bwMode="auto">
          <a:xfrm>
            <a:off x="676478" y="935621"/>
            <a:ext cx="5252691" cy="4154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tên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nốt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trong B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ài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vi-VN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 </a:t>
            </a: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5.</a:t>
            </a:r>
            <a:endParaRPr lang="en-US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8"/>
          <p:cNvSpPr txBox="1">
            <a:spLocks noChangeArrowheads="1"/>
          </p:cNvSpPr>
          <p:nvPr/>
        </p:nvSpPr>
        <p:spPr bwMode="auto">
          <a:xfrm>
            <a:off x="657658" y="1701893"/>
            <a:ext cx="7915386" cy="7386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>
              <a:lnSpc>
                <a:spcPct val="100000"/>
              </a:lnSpc>
              <a:spcBef>
                <a:spcPct val="0"/>
              </a:spcBef>
              <a:buNone/>
            </a:pP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</a:t>
            </a:r>
            <a:r>
              <a:rPr lang="vi-VN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</a:t>
            </a:r>
            <a:r>
              <a:rPr lang="en-US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nét nhạc giống nhau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theo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em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4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mấy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altLang="en-US" sz="2100" dirty="0" err="1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CA" altLang="en-US" sz="2100" dirty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?  </a:t>
            </a:r>
            <a:endParaRPr lang="vi-VN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endParaRPr lang="en-US" altLang="en-US" sz="21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676478" y="2235664"/>
            <a:ext cx="7877745" cy="2771960"/>
          </a:xfrm>
          <a:prstGeom prst="rect">
            <a:avLst/>
          </a:prstGeom>
          <a:ln w="88900" cap="sq" cmpd="thickThin">
            <a:solidFill>
              <a:srgbClr val="92D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  <p:extLst>
      <p:ext uri="{BB962C8B-B14F-4D97-AF65-F5344CB8AC3E}">
        <p14:creationId xmlns:p14="http://schemas.microsoft.com/office/powerpoint/2010/main" val="256593113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20" name="Picture 19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-18736"/>
            <a:ext cx="9208806" cy="516223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982617" y="103709"/>
            <a:ext cx="5403056" cy="60016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n-US" sz="33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Đọc nhạc: Bài đọc nhạc số 5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606028" y="3601014"/>
            <a:ext cx="3702844" cy="5909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>
            <a:spAutoFit/>
          </a:bodyPr>
          <a:lstStyle/>
          <a:p>
            <a:pPr defTabSz="700088">
              <a:lnSpc>
                <a:spcPct val="90000"/>
              </a:lnSpc>
              <a:spcAft>
                <a:spcPct val="35000"/>
              </a:spcAft>
              <a:defRPr/>
            </a:pPr>
            <a:r>
              <a:rPr lang="en-CA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 Đọc nhạc số 5 được viết ở giọng Đô trưởng</a:t>
            </a:r>
            <a:r>
              <a:rPr lang="en-US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nhịp </a:t>
            </a:r>
            <a:endParaRPr lang="en-US" sz="1800" dirty="0">
              <a:solidFill>
                <a:srgbClr val="00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272682" y="4316364"/>
            <a:ext cx="4558577" cy="68788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defTabSz="700088">
              <a:lnSpc>
                <a:spcPct val="90000"/>
              </a:lnSpc>
              <a:spcAft>
                <a:spcPct val="35000"/>
              </a:spcAft>
              <a:defRPr/>
            </a:pPr>
            <a:r>
              <a:rPr lang="en-US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Cao độ: Đô,rê, mi, son, la.</a:t>
            </a:r>
          </a:p>
          <a:p>
            <a:pPr defTabSz="700088">
              <a:lnSpc>
                <a:spcPct val="90000"/>
              </a:lnSpc>
              <a:spcAft>
                <a:spcPct val="35000"/>
              </a:spcAft>
              <a:defRPr/>
            </a:pPr>
            <a:r>
              <a:rPr lang="en-US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Trường độ: trắng, đen, đen chấm dôi, móc đơn.</a:t>
            </a:r>
            <a:endParaRPr lang="en-US" sz="1800" dirty="0">
              <a:solidFill>
                <a:srgbClr val="00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991866" y="3590848"/>
            <a:ext cx="3702844" cy="590931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>
            <a:spAutoFit/>
          </a:bodyPr>
          <a:lstStyle/>
          <a:p>
            <a:pPr defTabSz="700088">
              <a:lnSpc>
                <a:spcPct val="90000"/>
              </a:lnSpc>
              <a:spcAft>
                <a:spcPct val="35000"/>
              </a:spcAft>
              <a:defRPr/>
            </a:pPr>
            <a:r>
              <a:rPr lang="en-CA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CA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</a:t>
            </a:r>
            <a:r>
              <a:rPr lang="en-CA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CA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CA" sz="180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số</a:t>
            </a:r>
            <a:r>
              <a:rPr lang="en-CA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5 </a:t>
            </a:r>
            <a:r>
              <a:rPr lang="en-US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gồm</a:t>
            </a:r>
            <a:r>
              <a:rPr lang="en-US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2 </a:t>
            </a:r>
            <a:r>
              <a:rPr lang="en-US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câu</a:t>
            </a:r>
            <a:r>
              <a:rPr lang="en-US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chia </a:t>
            </a:r>
            <a:r>
              <a:rPr lang="en-US" sz="1800" dirty="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làm</a:t>
            </a:r>
            <a:r>
              <a:rPr lang="en-US" sz="1800" dirty="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4 </a:t>
            </a:r>
            <a:r>
              <a:rPr lang="en-US" sz="1800" err="1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tiết</a:t>
            </a:r>
            <a:r>
              <a:rPr lang="en-US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nhạc giống nhau.</a:t>
            </a:r>
            <a:endParaRPr lang="en-US" sz="1800" dirty="0">
              <a:solidFill>
                <a:srgbClr val="0033CC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  <p:sp>
        <p:nvSpPr>
          <p:cNvPr id="16" name="TextBox 15"/>
          <p:cNvSpPr txBox="1"/>
          <p:nvPr/>
        </p:nvSpPr>
        <p:spPr>
          <a:xfrm>
            <a:off x="5843265" y="4240261"/>
            <a:ext cx="2455609" cy="341632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>
            <a:spAutoFit/>
          </a:bodyPr>
          <a:lstStyle/>
          <a:p>
            <a:pPr defTabSz="700088">
              <a:lnSpc>
                <a:spcPct val="90000"/>
              </a:lnSpc>
              <a:spcAft>
                <a:spcPct val="35000"/>
              </a:spcAft>
              <a:defRPr/>
            </a:pPr>
            <a:r>
              <a:rPr lang="en-US" sz="1800">
                <a:solidFill>
                  <a:srgbClr val="0033CC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Âm hình tiết tấu chủ đạo</a:t>
            </a:r>
          </a:p>
        </p:txBody>
      </p:sp>
      <p:pic>
        <p:nvPicPr>
          <p:cNvPr id="18" name="Picture 1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052482" y="838368"/>
            <a:ext cx="7246391" cy="2549804"/>
          </a:xfrm>
          <a:prstGeom prst="rect">
            <a:avLst/>
          </a:prstGeom>
          <a:ln w="88900" cap="sq" cmpd="thickThin">
            <a:solidFill>
              <a:srgbClr val="92D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2" name="Picture 1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5052903" y="4648763"/>
            <a:ext cx="3934258" cy="402424"/>
          </a:xfrm>
          <a:prstGeom prst="rect">
            <a:avLst/>
          </a:prstGeom>
        </p:spPr>
      </p:pic>
      <p:pic>
        <p:nvPicPr>
          <p:cNvPr id="3" name="Picture 2"/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2190499" y="3865859"/>
            <a:ext cx="134003" cy="301506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714901061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Picture 17"/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2300398" y="246017"/>
            <a:ext cx="5403056" cy="60016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>
            <a:spAutoFit/>
          </a:bodyPr>
          <a:lstStyle/>
          <a:p>
            <a:pPr>
              <a:defRPr/>
            </a:pPr>
            <a:r>
              <a:rPr lang="en-US" sz="33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Đọc nhạc: Bài đọc nhạc số 5</a:t>
            </a:r>
          </a:p>
        </p:txBody>
      </p:sp>
      <p:sp>
        <p:nvSpPr>
          <p:cNvPr id="6148" name="TextBox 5"/>
          <p:cNvSpPr txBox="1">
            <a:spLocks noChangeArrowheads="1"/>
          </p:cNvSpPr>
          <p:nvPr/>
        </p:nvSpPr>
        <p:spPr bwMode="auto">
          <a:xfrm>
            <a:off x="3602508" y="1124793"/>
            <a:ext cx="2978944" cy="46166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24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Luyện âm hình tiết tấu</a:t>
            </a:r>
          </a:p>
        </p:txBody>
      </p:sp>
      <p:sp>
        <p:nvSpPr>
          <p:cNvPr id="10" name="TextBox 5"/>
          <p:cNvSpPr txBox="1">
            <a:spLocks noChangeArrowheads="1"/>
          </p:cNvSpPr>
          <p:nvPr/>
        </p:nvSpPr>
        <p:spPr bwMode="auto">
          <a:xfrm>
            <a:off x="107238" y="1782100"/>
            <a:ext cx="1392382" cy="73866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Đọc tiết tấu</a:t>
            </a:r>
          </a:p>
        </p:txBody>
      </p:sp>
      <p:sp>
        <p:nvSpPr>
          <p:cNvPr id="11" name="TextBox 5"/>
          <p:cNvSpPr txBox="1">
            <a:spLocks noChangeArrowheads="1"/>
          </p:cNvSpPr>
          <p:nvPr/>
        </p:nvSpPr>
        <p:spPr bwMode="auto">
          <a:xfrm>
            <a:off x="107238" y="2416917"/>
            <a:ext cx="1392382" cy="41549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lnSpc>
                <a:spcPct val="90000"/>
              </a:lnSpc>
              <a:spcBef>
                <a:spcPts val="1000"/>
              </a:spcBef>
              <a:buFont typeface="Arial" panose="020B0604020202020204" pitchFamily="34" charset="0"/>
              <a:buChar char="•"/>
              <a:defRPr sz="2800">
                <a:solidFill>
                  <a:schemeClr val="tx1"/>
                </a:solidFill>
                <a:latin typeface="Calibri" panose="020F0502020204030204" pitchFamily="34" charset="0"/>
              </a:defRPr>
            </a:lvl1pPr>
            <a:lvl2pPr marL="742950" indent="-28575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400">
                <a:solidFill>
                  <a:schemeClr val="tx1"/>
                </a:solidFill>
                <a:latin typeface="Calibri" panose="020F0502020204030204" pitchFamily="34" charset="0"/>
              </a:defRPr>
            </a:lvl2pPr>
            <a:lvl3pPr marL="11430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 sz="2000">
                <a:solidFill>
                  <a:schemeClr val="tx1"/>
                </a:solidFill>
                <a:latin typeface="Calibri" panose="020F0502020204030204" pitchFamily="34" charset="0"/>
              </a:defRPr>
            </a:lvl3pPr>
            <a:lvl4pPr marL="16002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4pPr>
            <a:lvl5pPr marL="2057400" indent="-228600">
              <a:lnSpc>
                <a:spcPct val="90000"/>
              </a:lnSpc>
              <a:spcBef>
                <a:spcPts val="500"/>
              </a:spcBef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5pPr>
            <a:lvl6pPr marL="25146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6pPr>
            <a:lvl7pPr marL="29718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7pPr>
            <a:lvl8pPr marL="34290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8pPr>
            <a:lvl9pPr marL="3886200" indent="-228600" eaLnBrk="0" fontAlgn="base" hangingPunct="0">
              <a:lnSpc>
                <a:spcPct val="90000"/>
              </a:lnSpc>
              <a:spcBef>
                <a:spcPts val="500"/>
              </a:spcBef>
              <a:spcAft>
                <a:spcPct val="0"/>
              </a:spcAft>
              <a:buFont typeface="Arial" panose="020B0604020202020204" pitchFamily="34" charset="0"/>
              <a:buChar char="•"/>
              <a:defRPr>
                <a:solidFill>
                  <a:schemeClr val="tx1"/>
                </a:solidFill>
                <a:latin typeface="Calibri" panose="020F0502020204030204" pitchFamily="34" charset="0"/>
              </a:defRPr>
            </a:lvl9pPr>
          </a:lstStyle>
          <a:p>
            <a:pPr eaLnBrk="1" hangingPunct="1">
              <a:lnSpc>
                <a:spcPct val="100000"/>
              </a:lnSpc>
              <a:spcBef>
                <a:spcPct val="0"/>
              </a:spcBef>
              <a:buFontTx/>
              <a:buNone/>
            </a:pPr>
            <a:r>
              <a:rPr lang="en-US" altLang="en-US" sz="21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Gõ tiết tấu</a:t>
            </a:r>
          </a:p>
        </p:txBody>
      </p:sp>
      <p:pic>
        <p:nvPicPr>
          <p:cNvPr id="4" name="Picture 3"/>
          <p:cNvPicPr>
            <a:picLocks noChangeAspect="1"/>
          </p:cNvPicPr>
          <p:nvPr/>
        </p:nvPicPr>
        <p:blipFill>
          <a:blip r:embed="rId7"/>
          <a:stretch>
            <a:fillRect/>
          </a:stretch>
        </p:blipFill>
        <p:spPr>
          <a:xfrm>
            <a:off x="2045494" y="1752441"/>
            <a:ext cx="6729413" cy="1042988"/>
          </a:xfrm>
          <a:prstGeom prst="rect">
            <a:avLst/>
          </a:prstGeom>
          <a:ln w="38100" cap="sq" cmpd="thickThin">
            <a:solidFill>
              <a:srgbClr val="00B050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  <p:pic>
        <p:nvPicPr>
          <p:cNvPr id="13" name="Đọc tiết tấu">
            <a:hlinkClick r:id="" action="ppaction://media"/>
          </p:cNvPr>
          <p:cNvPicPr>
            <a:picLocks noChangeAspect="1"/>
          </p:cNvPicPr>
          <p:nvPr>
            <a:audioFile r:link="rId2"/>
            <p:extLst>
              <p:ext uri="{DAA4B4D4-6D71-4841-9C94-3DE7FCFB9230}">
                <p14:media xmlns:p14="http://schemas.microsoft.com/office/powerpoint/2010/main" r:embed="rId1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1534256" y="1871447"/>
            <a:ext cx="304800" cy="304800"/>
          </a:xfrm>
          <a:prstGeom prst="rect">
            <a:avLst/>
          </a:prstGeom>
        </p:spPr>
      </p:pic>
      <p:pic>
        <p:nvPicPr>
          <p:cNvPr id="15" name="Gõ tiết tấu">
            <a:hlinkClick r:id="" action="ppaction://media"/>
          </p:cNvPr>
          <p:cNvPicPr>
            <a:picLocks noChangeAspect="1"/>
          </p:cNvPicPr>
          <p:nvPr>
            <a:audioFile r:link="rId4"/>
            <p:extLst>
              <p:ext uri="{DAA4B4D4-6D71-4841-9C94-3DE7FCFB9230}">
                <p14:media xmlns:p14="http://schemas.microsoft.com/office/powerpoint/2010/main" r:embed="rId3"/>
              </p:ext>
            </p:extLst>
          </p:nvPr>
        </p:nvPicPr>
        <p:blipFill>
          <a:blip r:embed="rId8"/>
          <a:stretch>
            <a:fillRect/>
          </a:stretch>
        </p:blipFill>
        <p:spPr>
          <a:xfrm>
            <a:off x="1509185" y="2460725"/>
            <a:ext cx="304800" cy="3048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22667756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restart="whenNotActive" fill="hold" evtFilter="cancelBubble" nodeType="interactiveSeq">
                <p:stCondLst>
                  <p:cond evt="onClick" delay="0">
                    <p:tgtEl>
                      <p:spTgt spid="13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3" fill="hold">
                      <p:stCondLst>
                        <p:cond delay="0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6" dur="15875" fill="hold"/>
                                        <p:tgtEl>
                                          <p:spTgt spid="13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3"/>
                  </p:tgtEl>
                </p:cond>
              </p:nextCondLst>
            </p:seq>
            <p:audio>
              <p:cMediaNode vol="80000">
                <p:cTn id="7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3"/>
                </p:tgtEl>
              </p:cMediaNode>
            </p:audio>
            <p:seq concurrent="1" nextAc="seek">
              <p:cTn id="8" restart="whenNotActive" fill="hold" evtFilter="cancelBubble" nodeType="interactiveSeq">
                <p:stCondLst>
                  <p:cond evt="onClick" delay="0">
                    <p:tgtEl>
                      <p:spTgt spid="15"/>
                    </p:tgtEl>
                  </p:cond>
                </p:stCondLst>
                <p:endSync evt="end" delay="0">
                  <p:rtn val="all"/>
                </p:endSync>
                <p:childTnLst>
                  <p:par>
                    <p:cTn id="9" fill="hold">
                      <p:stCondLst>
                        <p:cond delay="0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mediacall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cmd type="call" cmd="playFrom(0.0)">
                                      <p:cBhvr>
                                        <p:cTn id="12" dur="14976" fill="hold"/>
                                        <p:tgtEl>
                                          <p:spTgt spid="15"/>
                                        </p:tgtEl>
                                      </p:cBhvr>
                                    </p:cmd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nextCondLst>
                <p:cond evt="onClick" delay="0">
                  <p:tgtEl>
                    <p:spTgt spid="15"/>
                  </p:tgtEl>
                </p:cond>
              </p:nextCondLst>
            </p:seq>
            <p:audio>
              <p:cMediaNode vol="80000">
                <p:cTn id="13" fill="hold" display="0">
                  <p:stCondLst>
                    <p:cond delay="indefinite"/>
                  </p:stCondLst>
                  <p:endCondLst>
                    <p:cond evt="onStopAudio" delay="0">
                      <p:tgtEl>
                        <p:sldTgt/>
                      </p:tgtEl>
                    </p:cond>
                  </p:endCondLst>
                </p:cTn>
                <p:tgtEl>
                  <p:spTgt spid="15"/>
                </p:tgtEl>
              </p:cMediaNode>
            </p:audio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12619" y="0"/>
            <a:ext cx="8028708" cy="857250"/>
          </a:xfrm>
        </p:spPr>
        <p:txBody>
          <a:bodyPr>
            <a:normAutofit/>
          </a:bodyPr>
          <a:lstStyle/>
          <a:p>
            <a:r>
              <a:rPr lang="vi-VN" sz="270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Xem </a:t>
            </a:r>
            <a:r>
              <a:rPr lang="en-US" sz="270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V</a:t>
            </a:r>
            <a:r>
              <a:rPr lang="vi-VN" sz="270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ideo và </a:t>
            </a:r>
            <a:r>
              <a:rPr lang="en-US" sz="2700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cho biết đây là loại hình nghệ thuật nào?</a:t>
            </a:r>
            <a:endParaRPr lang="vi-VN" sz="2700" dirty="0">
              <a:solidFill>
                <a:srgbClr val="C0000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4035579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9" name="Picture 8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64806" y="0"/>
            <a:ext cx="9208806" cy="5162236"/>
          </a:xfrm>
          <a:prstGeom prst="rect">
            <a:avLst/>
          </a:prstGeom>
        </p:spPr>
      </p:pic>
      <p:sp>
        <p:nvSpPr>
          <p:cNvPr id="5" name="TextBox 4"/>
          <p:cNvSpPr txBox="1"/>
          <p:nvPr/>
        </p:nvSpPr>
        <p:spPr>
          <a:xfrm>
            <a:off x="1301251" y="142139"/>
            <a:ext cx="6379412" cy="646331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pPr marL="104775"/>
            <a:r>
              <a:rPr lang="en-US" sz="18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THƯỜNG THỨC ÂM NHẠC: NGHỆ NHÂN HÀ THỊ CẦU</a:t>
            </a:r>
          </a:p>
        </p:txBody>
      </p:sp>
      <p:sp>
        <p:nvSpPr>
          <p:cNvPr id="12" name="Rectangle 11"/>
          <p:cNvSpPr/>
          <p:nvPr/>
        </p:nvSpPr>
        <p:spPr>
          <a:xfrm>
            <a:off x="1438175" y="546592"/>
            <a:ext cx="6372726" cy="415498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Xem video giới thiệu về Nghệ nhân hát Xẩm Hà Thị Cầu</a:t>
            </a:r>
            <a:endParaRPr lang="en-US" sz="2100" b="1" dirty="0">
              <a:solidFill>
                <a:srgbClr val="002060"/>
              </a:solidFill>
              <a:latin typeface="Times New Roman" pitchFamily="18" charset="0"/>
              <a:cs typeface="Times New Roman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471646563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2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2" grpId="0"/>
    </p:bld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Picture 5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sp>
        <p:nvSpPr>
          <p:cNvPr id="4" name="TextBox 3"/>
          <p:cNvSpPr txBox="1"/>
          <p:nvPr/>
        </p:nvSpPr>
        <p:spPr>
          <a:xfrm>
            <a:off x="664143" y="308175"/>
            <a:ext cx="7406640" cy="738664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pPr marL="104775"/>
            <a:r>
              <a:rPr lang="en-US" sz="2100" b="1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3. THƯỜNG THỨC ÂM NHẠC: NGHỆ NHÂN HÀ THỊ CẦU</a:t>
            </a:r>
          </a:p>
        </p:txBody>
      </p:sp>
      <p:sp>
        <p:nvSpPr>
          <p:cNvPr id="5" name="Title 1"/>
          <p:cNvSpPr>
            <a:spLocks noGrp="1"/>
          </p:cNvSpPr>
          <p:nvPr>
            <p:ph type="title"/>
          </p:nvPr>
        </p:nvSpPr>
        <p:spPr>
          <a:xfrm>
            <a:off x="245445" y="654424"/>
            <a:ext cx="8799897" cy="857250"/>
          </a:xfrm>
        </p:spPr>
        <p:txBody>
          <a:bodyPr>
            <a:normAutofit/>
          </a:bodyPr>
          <a:lstStyle/>
          <a:p>
            <a:r>
              <a:rPr lang="en-US" sz="2400">
                <a:solidFill>
                  <a:srgbClr val="0070C0"/>
                </a:solidFill>
                <a:latin typeface="Times New Roman" pitchFamily="18" charset="0"/>
                <a:cs typeface="Times New Roman" pitchFamily="18" charset="0"/>
              </a:rPr>
              <a:t>Những đóng góp của Nghệ nhân Hà Thị Cầu cho nghệ thuật hát Xẩm?</a:t>
            </a:r>
            <a:endParaRPr lang="vi-VN" sz="2400" dirty="0">
              <a:solidFill>
                <a:srgbClr val="0070C0"/>
              </a:solidFill>
              <a:latin typeface="Times New Roman" pitchFamily="18" charset="0"/>
              <a:cs typeface="Times New Roman" pitchFamily="18" charset="0"/>
            </a:endParaRPr>
          </a:p>
        </p:txBody>
      </p:sp>
      <p:sp>
        <p:nvSpPr>
          <p:cNvPr id="7" name="Rectangle 6"/>
          <p:cNvSpPr/>
          <p:nvPr/>
        </p:nvSpPr>
        <p:spPr>
          <a:xfrm>
            <a:off x="3680378" y="1355014"/>
            <a:ext cx="5271117" cy="3647152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2100" i="1">
                <a:solidFill>
                  <a:srgbClr val="C00000"/>
                </a:solidFill>
                <a:latin typeface="Times New Roman" pitchFamily="18" charset="0"/>
                <a:cs typeface="Times New Roman" pitchFamily="18" charset="0"/>
              </a:rPr>
              <a:t>Nghệ nhân Hà Thị Cầu 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là ng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ười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l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u giữ đ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ược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nhiều làn điệu cổ (của nghệ thuật hát Xẩm). Cả cuộc đời rong ruổi khắp xóm chợ, làng quê để mang các làn điệu Xẩm đến cho mọi ng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ười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.</a:t>
            </a:r>
          </a:p>
          <a:p>
            <a:pPr algn="just"/>
            <a:r>
              <a:rPr lang="en-US" sz="2100" b="1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- 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Bà là một tấm g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ương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lao động không mệt mỏi, với những đóng góp trong việc giữ gìn vốn quý nghệ thuật dân tộc. Năm 2004, bà đ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ược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trao tặng danh hiệu Nghệ sĩ dân gian, Huy ch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ương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vì sự nghiệp văn nghệ dân gian Việt Nam, giải th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ường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 “Đào Tấn” và danh hiệu Nghệ sĩ </a:t>
            </a:r>
            <a:r>
              <a:rPr lang="vi-VN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ư</a:t>
            </a:r>
            <a:r>
              <a:rPr lang="en-US" sz="2100">
                <a:solidFill>
                  <a:srgbClr val="002060"/>
                </a:solidFill>
                <a:latin typeface="Times New Roman" pitchFamily="18" charset="0"/>
                <a:cs typeface="Times New Roman" pitchFamily="18" charset="0"/>
              </a:rPr>
              <a:t>u tú. </a:t>
            </a:r>
          </a:p>
        </p:txBody>
      </p:sp>
      <p:pic>
        <p:nvPicPr>
          <p:cNvPr id="12" name="Picture 11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408720" y="1486490"/>
            <a:ext cx="2862939" cy="3361116"/>
          </a:xfrm>
          <a:prstGeom prst="rect">
            <a:avLst/>
          </a:prstGeom>
          <a:ln w="28575" cap="sq" cmpd="thickThin">
            <a:solidFill>
              <a:srgbClr val="00CC66"/>
            </a:solidFill>
            <a:prstDash val="solid"/>
            <a:miter lim="800000"/>
          </a:ln>
          <a:effectLst>
            <a:innerShdw blurRad="76200">
              <a:srgbClr val="000000"/>
            </a:innerShdw>
          </a:effectLst>
        </p:spPr>
      </p:pic>
    </p:spTree>
    <p:extLst>
      <p:ext uri="{BB962C8B-B14F-4D97-AF65-F5344CB8AC3E}">
        <p14:creationId xmlns:p14="http://schemas.microsoft.com/office/powerpoint/2010/main" val="192118089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7" grpId="0"/>
    </p:bld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-64806" y="0"/>
            <a:ext cx="9208806" cy="5162236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1276972" y="192008"/>
            <a:ext cx="7076838" cy="553998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en-US" sz="30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Nghe nhạc: Nghe trích đoạn Xẩm thập ân</a:t>
            </a:r>
          </a:p>
        </p:txBody>
      </p:sp>
      <p:sp>
        <p:nvSpPr>
          <p:cNvPr id="3" name="Rectangle 2"/>
          <p:cNvSpPr/>
          <p:nvPr/>
        </p:nvSpPr>
        <p:spPr>
          <a:xfrm>
            <a:off x="2309135" y="914932"/>
            <a:ext cx="4112447" cy="507831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ctr">
              <a:defRPr/>
            </a:pPr>
            <a:r>
              <a:rPr lang="en-US" sz="270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Nghe nhạc và nêu cảm nhận </a:t>
            </a:r>
            <a:endParaRPr lang="en-US" sz="2700" dirty="0">
              <a:solidFill>
                <a:srgbClr val="0070C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40269447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Picture 7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0" y="0"/>
            <a:ext cx="9208806" cy="5162236"/>
          </a:xfrm>
          <a:prstGeom prst="rect">
            <a:avLst/>
          </a:prstGeom>
        </p:spPr>
      </p:pic>
      <p:pic>
        <p:nvPicPr>
          <p:cNvPr id="7" name="Picture 6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73805" y="152510"/>
            <a:ext cx="694599" cy="710165"/>
          </a:xfrm>
          <a:prstGeom prst="roundRect">
            <a:avLst>
              <a:gd name="adj" fmla="val 8594"/>
            </a:avLst>
          </a:prstGeom>
          <a:solidFill>
            <a:srgbClr val="FFFFFF">
              <a:shade val="85000"/>
            </a:srgbClr>
          </a:solidFill>
          <a:ln>
            <a:noFill/>
          </a:ln>
          <a:effectLst>
            <a:reflection blurRad="12700" stA="38000" endPos="28000" dist="5000" dir="5400000" sy="-100000" algn="bl" rotWithShape="0"/>
          </a:effectLst>
        </p:spPr>
      </p:pic>
      <p:sp>
        <p:nvSpPr>
          <p:cNvPr id="10" name="Rectangle 9"/>
          <p:cNvSpPr/>
          <p:nvPr/>
        </p:nvSpPr>
        <p:spPr>
          <a:xfrm>
            <a:off x="193627" y="1925363"/>
            <a:ext cx="8821553" cy="1061829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Xẩm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thập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ân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nói về công ơn sinh thành dưỡng dục của cha mẹ. Một ân kể từ lúc mang thai</a:t>
            </a:r>
            <a:r>
              <a:rPr lang="en-CA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đến mười ân là lúc con, cháu đề huề. Cả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một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đời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tần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tảo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ngại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khó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khăn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khổ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nhọc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nuôi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ưỡng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con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cái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khôn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lớn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ưởng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thành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100" dirty="0">
              <a:solidFill>
                <a:srgbClr val="00206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1380881" y="303013"/>
            <a:ext cx="7076838" cy="553998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 w="38100" cmpd="dbl">
            <a:solidFill>
              <a:schemeClr val="bg1"/>
            </a:solidFill>
          </a:ln>
        </p:spPr>
        <p:txBody>
          <a:bodyPr wrap="square">
            <a:spAutoFit/>
          </a:bodyPr>
          <a:lstStyle/>
          <a:p>
            <a:pPr>
              <a:defRPr/>
            </a:pPr>
            <a:r>
              <a:rPr lang="en-US" sz="3000">
                <a:solidFill>
                  <a:srgbClr val="C0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4. Nghe nhạc: Nghe trích đoạn Xẩm thập ân</a:t>
            </a:r>
          </a:p>
        </p:txBody>
      </p:sp>
      <p:sp>
        <p:nvSpPr>
          <p:cNvPr id="2" name="Rectangle 1"/>
          <p:cNvSpPr/>
          <p:nvPr/>
        </p:nvSpPr>
        <p:spPr>
          <a:xfrm>
            <a:off x="1305839" y="1091435"/>
            <a:ext cx="7032046" cy="738664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1. Em hãy nêu cảm nhận sau khi nghe trích đoạn</a:t>
            </a:r>
            <a:r>
              <a:rPr lang="en-US" sz="2100" i="1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Xẩm thập ân</a:t>
            </a:r>
            <a:endParaRPr lang="en-US" sz="2100">
              <a:solidFill>
                <a:srgbClr val="00B050"/>
              </a:solidFill>
              <a:latin typeface="Times New Roman" panose="02020603050405020304" pitchFamily="18" charset="0"/>
              <a:cs typeface="Times New Roman" panose="02020603050405020304" pitchFamily="18" charset="0"/>
            </a:endParaRPr>
          </a:p>
          <a:p>
            <a:pPr algn="just"/>
            <a:r>
              <a:rPr lang="en-US" sz="2100">
                <a:solidFill>
                  <a:srgbClr val="00B05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2. Em cần làm gì để bảo vệ di sản văn hóa của dân tộc?</a:t>
            </a:r>
            <a:endParaRPr lang="en-US" sz="2100" dirty="0">
              <a:solidFill>
                <a:srgbClr val="00B050"/>
              </a:solidFill>
            </a:endParaRPr>
          </a:p>
        </p:txBody>
      </p:sp>
      <p:sp>
        <p:nvSpPr>
          <p:cNvPr id="9" name="Rectangle 8"/>
          <p:cNvSpPr/>
          <p:nvPr/>
        </p:nvSpPr>
        <p:spPr>
          <a:xfrm>
            <a:off x="193627" y="3082457"/>
            <a:ext cx="8736212" cy="1708160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pPr algn="just"/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Bài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giáo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i="1" dirty="0" err="1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dục</a:t>
            </a:r>
            <a:r>
              <a:rPr lang="en-US" sz="2100" i="1" dirty="0">
                <a:solidFill>
                  <a:srgbClr val="FF000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: </a:t>
            </a:r>
          </a:p>
          <a:p>
            <a:pPr algn="just"/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Ghi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nhớ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công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ơn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cha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mẹ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;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chăm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chỉ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học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tập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  <a:endParaRPr lang="en-US" sz="2100" dirty="0">
              <a:solidFill>
                <a:srgbClr val="002060"/>
              </a:solidFill>
            </a:endParaRPr>
          </a:p>
          <a:p>
            <a:pPr algn="just"/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Tích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cực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tìm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hiểu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hát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ca,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đặc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biệt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là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ca ở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địa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  <a:p>
            <a:pPr algn="just"/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-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Tôn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trọng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tham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gia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vào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hoạt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động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bảo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vệ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các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di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tích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văn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hóa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của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địa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ph</a:t>
            </a:r>
            <a:r>
              <a:rPr lang="vi-VN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ương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,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có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ý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thức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giữ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gìn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âm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nhạc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dân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US" sz="2100" dirty="0" err="1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tộc</a:t>
            </a:r>
            <a:r>
              <a:rPr lang="en-US" sz="2100" dirty="0">
                <a:solidFill>
                  <a:srgbClr val="00206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.</a:t>
            </a:r>
          </a:p>
        </p:txBody>
      </p:sp>
    </p:spTree>
    <p:extLst>
      <p:ext uri="{BB962C8B-B14F-4D97-AF65-F5344CB8AC3E}">
        <p14:creationId xmlns:p14="http://schemas.microsoft.com/office/powerpoint/2010/main" val="2211417510"/>
      </p:ext>
    </p:extLst>
  </p:cSld>
  <p:clrMapOvr>
    <a:masterClrMapping/>
  </p:clrMapOvr>
</p:sld>
</file>

<file path=ppt/tags/tag1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5.6|3.4|4.2"/>
</p:tagLst>
</file>

<file path=ppt/tags/tag2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5.6|3.4|4.2"/>
</p:tagLst>
</file>

<file path=ppt/tags/tag3.xml><?xml version="1.0" encoding="utf-8"?>
<p:tagLst xmlns:a="http://schemas.openxmlformats.org/drawingml/2006/main" xmlns:r="http://schemas.openxmlformats.org/officeDocument/2006/relationships" xmlns:p="http://schemas.openxmlformats.org/presentationml/2006/main">
  <p:tag name="TIMING" val="|15.6|3.4|4.2"/>
</p:tagLst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2002</TotalTime>
  <Words>674</Words>
  <Application>Microsoft Office PowerPoint</Application>
  <PresentationFormat>On-screen Show (16:9)</PresentationFormat>
  <Paragraphs>47</Paragraphs>
  <Slides>16</Slides>
  <Notes>0</Notes>
  <HiddenSlides>0</HiddenSlides>
  <MMClips>4</MMClips>
  <ScaleCrop>false</ScaleCrop>
  <HeadingPairs>
    <vt:vector size="6" baseType="variant">
      <vt:variant>
        <vt:lpstr>Fonts Used</vt:lpstr>
      </vt:variant>
      <vt:variant>
        <vt:i4>5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16</vt:i4>
      </vt:variant>
    </vt:vector>
  </HeadingPairs>
  <TitlesOfParts>
    <vt:vector size="22" baseType="lpstr">
      <vt:lpstr>Arial</vt:lpstr>
      <vt:lpstr>Calibri</vt:lpstr>
      <vt:lpstr>Calibri Light</vt:lpstr>
      <vt:lpstr>Tahoma</vt:lpstr>
      <vt:lpstr>Times New Roman</vt:lpstr>
      <vt:lpstr>Office Theme</vt:lpstr>
      <vt:lpstr>PowerPoint Presentation</vt:lpstr>
      <vt:lpstr>Học hát: HÒ BA LÍ                         Dân ca Quảng Nam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PowerPoint Presentation</vt:lpstr>
      <vt:lpstr>Xem Video và cho biết đây là loại hình nghệ thuật nào?</vt:lpstr>
      <vt:lpstr>PowerPoint Presentation</vt:lpstr>
      <vt:lpstr>Những đóng góp của Nghệ nhân Hà Thị Cầu cho nghệ thuật hát Xẩm?</vt:lpstr>
      <vt:lpstr>PowerPoint Presentation</vt:lpstr>
      <vt:lpstr>PowerPoint Presentation</vt:lpstr>
    </vt:vector>
  </TitlesOfParts>
  <Company/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Admin</dc:creator>
  <cp:lastModifiedBy>Admin</cp:lastModifiedBy>
  <cp:revision>67</cp:revision>
  <dcterms:created xsi:type="dcterms:W3CDTF">2021-10-25T03:14:14Z</dcterms:created>
  <dcterms:modified xsi:type="dcterms:W3CDTF">2024-02-27T05:03:06Z</dcterms:modified>
</cp:coreProperties>
</file>