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sldIdLst>
    <p:sldId id="258" r:id="rId4"/>
    <p:sldId id="309" r:id="rId5"/>
    <p:sldId id="341" r:id="rId6"/>
    <p:sldId id="281" r:id="rId7"/>
    <p:sldId id="282" r:id="rId8"/>
    <p:sldId id="283" r:id="rId9"/>
    <p:sldId id="284" r:id="rId10"/>
    <p:sldId id="305" r:id="rId11"/>
    <p:sldId id="375" r:id="rId12"/>
    <p:sldId id="400" r:id="rId13"/>
    <p:sldId id="401" r:id="rId14"/>
    <p:sldId id="403" r:id="rId15"/>
    <p:sldId id="404" r:id="rId16"/>
    <p:sldId id="405" r:id="rId17"/>
    <p:sldId id="406" r:id="rId18"/>
    <p:sldId id="407" r:id="rId19"/>
    <p:sldId id="416" r:id="rId20"/>
    <p:sldId id="299" r:id="rId21"/>
    <p:sldId id="417" r:id="rId22"/>
    <p:sldId id="304" r:id="rId23"/>
    <p:sldId id="306" r:id="rId24"/>
    <p:sldId id="307" r:id="rId26"/>
  </p:sldIdLst>
  <p:sldSz cx="9144000" cy="6858000" type="screen4x3"/>
  <p:notesSz cx="6858000" cy="9144000"/>
  <p:defaultTextStyle>
    <a:defPPr>
      <a:defRPr lang="vi-V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6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20"/>
  </p:normalViewPr>
  <p:slideViewPr>
    <p:cSldViewPr showGuides="1">
      <p:cViewPr varScale="1">
        <p:scale>
          <a:sx n="68" d="100"/>
          <a:sy n="68" d="100"/>
        </p:scale>
        <p:origin x="1446" y="84"/>
      </p:cViewPr>
      <p:guideLst>
        <p:guide orient="horz" pos="2160"/>
        <p:guide pos="28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2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97FE6B-F680-440E-BEA0-277AFD3E3B89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8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/>
            <a:endParaRPr lang="en-US" altLang="en-US" dirty="0"/>
          </a:p>
        </p:txBody>
      </p:sp>
      <p:sp>
        <p:nvSpPr>
          <p:cNvPr id="3481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 eaLnBrk="1" hangingPunct="1"/>
            <a:fld id="{9A0DB2DC-4C9A-4742-B13C-FB6460FD3503}" type="slidenum">
              <a:rPr lang="vi-VN" altLang="en-US" sz="1200" dirty="0"/>
            </a:fld>
            <a:endParaRPr lang="vi-V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  <a:p>
            <a:pPr lvl="1" fontAlgn="base"/>
            <a:r>
              <a:rPr lang="en-US" strike="noStrike" noProof="1"/>
              <a:t>Second level</a:t>
            </a:r>
            <a:endParaRPr lang="en-US" strike="noStrike" noProof="1"/>
          </a:p>
          <a:p>
            <a:pPr lvl="2" fontAlgn="base"/>
            <a:r>
              <a:rPr lang="en-US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trike="noStrike" noProof="1"/>
              <a:t>Fifth level</a:t>
            </a:r>
            <a:endParaRPr lang="vi-VN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  <a:endParaRPr lang="vi-VN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vi-V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vi-V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vi-VN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vi-V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ECE662-6E9F-4AFB-8EEA-A54A27C6F634}" type="slidenum">
              <a:rPr kumimoji="0" lang="vi-V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vi-V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sp>
        <p:nvSpPr>
          <p:cNvPr id="3074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/>
            <a:endParaRPr lang="en-US" altLang="en-US" dirty="0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52400" y="485775"/>
            <a:ext cx="8839200" cy="224536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800" b="1" i="0" u="none" strike="noStrike" kern="1200" cap="none" spc="0" normalizeH="0" baseline="0" noProof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en-US" altLang="x-none" sz="2800" b="1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vi-VN" altLang="en-US" sz="2800" b="1" i="0" u="none" strike="noStrike" kern="1200" cap="none" spc="0" normalizeH="0" baseline="0" noProof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HỞI ĐỘNG</a:t>
            </a:r>
            <a:endParaRPr kumimoji="0" lang="en-US" altLang="x-none" sz="2800" b="1" i="0" u="none" strike="noStrike" kern="1200" cap="none" spc="0" normalizeH="0" baseline="0" noProof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800" b="0" i="0" u="none" strike="noStrike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x-none" sz="2800" b="0" i="0" u="none" strike="noStrike" kern="1200" cap="none" spc="0" normalizeH="0" baseline="0" noProof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800" b="1" i="0" u="none" strike="noStrike" kern="1200" cap="none" spc="0" normalizeH="0" baseline="0" noProof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Trò chơi : “Mảnh ghép hoàn hảo”</a:t>
            </a:r>
            <a:endParaRPr kumimoji="0" lang="vi-VN" altLang="en-US" sz="2800" b="1" i="0" u="none" strike="noStrike" kern="1200" cap="none" spc="0" normalizeH="0" baseline="0" noProof="1" dirty="0">
              <a:solidFill>
                <a:srgbClr val="0000FF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800" b="1" i="0" u="none" strike="noStrike" kern="1200" cap="none" spc="0" normalizeH="0" baseline="0" noProof="1" dirty="0">
                <a:solidFill>
                  <a:srgbClr val="0000FF"/>
                </a:solidFill>
                <a:latin typeface="+mn-lt"/>
                <a:ea typeface="+mn-ea"/>
                <a:cs typeface="Arial" panose="020B0604020202020204" pitchFamily="34" charset="0"/>
              </a:rPr>
              <a:t>(Hoàn thành sơ đồ)</a:t>
            </a:r>
            <a:endParaRPr kumimoji="0" lang="en-US" altLang="x-none" sz="2800" b="1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x-none" sz="2800" b="1" i="0" u="none" strike="noStrike" kern="1200" cap="none" spc="0" normalizeH="0" baseline="0" noProof="1" dirty="0">
              <a:solidFill>
                <a:srgbClr val="0000FF"/>
              </a:solidFill>
              <a:latin typeface="+mn-lt"/>
              <a:ea typeface="Arial" panose="020B0604020202020204" pitchFamily="34" charset="0"/>
              <a:cs typeface="+mn-cs"/>
            </a:endParaRPr>
          </a:p>
        </p:txBody>
      </p:sp>
      <p:sp>
        <p:nvSpPr>
          <p:cNvPr id="3076" name="Text Box 5"/>
          <p:cNvSpPr txBox="1"/>
          <p:nvPr/>
        </p:nvSpPr>
        <p:spPr>
          <a:xfrm>
            <a:off x="533400" y="4492625"/>
            <a:ext cx="3111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dirty="0">
                <a:latin typeface="Calibri" panose="020F0502020204030204" charset="0"/>
              </a:rPr>
              <a:t>  </a:t>
            </a:r>
            <a:endParaRPr lang="en-US" altLang="en-US" sz="1800" dirty="0"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pic>
        <p:nvPicPr>
          <p:cNvPr id="119918" name="Picture 110" descr="Tom"/>
          <p:cNvPicPr>
            <a:picLocks noChangeAspect="1"/>
          </p:cNvPicPr>
          <p:nvPr/>
        </p:nvPicPr>
        <p:blipFill>
          <a:blip r:embed="rId1">
            <a:lum bright="-54001" contrast="90000"/>
          </a:blip>
          <a:stretch>
            <a:fillRect/>
          </a:stretch>
        </p:blipFill>
        <p:spPr>
          <a:xfrm>
            <a:off x="304800" y="76200"/>
            <a:ext cx="6858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172200" y="4419600"/>
            <a:ext cx="3014663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14663" cy="245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2" name="Oval 14"/>
          <p:cNvSpPr/>
          <p:nvPr/>
        </p:nvSpPr>
        <p:spPr>
          <a:xfrm>
            <a:off x="2329815" y="677545"/>
            <a:ext cx="5028565" cy="2018030"/>
          </a:xfrm>
          <a:prstGeom prst="ellipse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p>
            <a:pPr algn="ctr">
              <a:buFontTx/>
            </a:pPr>
            <a:r>
              <a:rPr lang="vi-VN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Từ b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i tập 1, các em rút b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i </a:t>
            </a: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ctr">
              <a:buFontTx/>
            </a:pP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học gì khi sử dụng từ ngữ?</a:t>
            </a: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793240" y="3276600"/>
            <a:ext cx="6182360" cy="1383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altLang="x-none" sz="28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 dùng từ ngữ đúng nghĩa, phù hợp có tác dụng l</a:t>
            </a:r>
            <a:r>
              <a:rPr kumimoji="0" lang="en-US" altLang="x-none" sz="28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x-none" sz="28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tăng hiệu quả diễn đạt trong văn chương</a:t>
            </a:r>
            <a:r>
              <a:rPr kumimoji="0" lang="vi-VN" altLang="en-US" sz="28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altLang="en-US" sz="2800" b="1" i="1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824345" y="5004435"/>
            <a:ext cx="2319655" cy="1866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087245" cy="169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1069" name="Text Box 13"/>
          <p:cNvSpPr txBox="1"/>
          <p:nvPr/>
        </p:nvSpPr>
        <p:spPr>
          <a:xfrm>
            <a:off x="685800" y="418465"/>
            <a:ext cx="8197215" cy="199961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algn="just" eaLnBrk="0" hangingPunct="0">
              <a:buFontTx/>
            </a:pPr>
            <a:r>
              <a:rPr lang="en-US" altLang="en-US" sz="2400" b="1" dirty="0">
                <a:solidFill>
                  <a:srgbClr val="990033"/>
                </a:solidFill>
                <a:latin typeface="Calibri" panose="020F0502020204030204" charset="0"/>
              </a:rPr>
              <a:t> 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Nhận xét cách hiểu nghĩa  từ ngữ của người vợ trong truyện cười sau đây :</a:t>
            </a:r>
            <a:endParaRPr lang="en-US" altLang="en-US" sz="2000" b="1" i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Chồng vừa ngồi xem bóng đá vừa nói :</a:t>
            </a:r>
            <a:endParaRPr lang="en-US" altLang="en-US" sz="20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-  Đội n</a:t>
            </a:r>
            <a:r>
              <a:rPr lang="en-US" alt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y chỉ có một chân sút, th</a:t>
            </a:r>
            <a:r>
              <a:rPr lang="en-US" alt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nh ra mấy lần bỏ lỡ cơ hội ghi b</a:t>
            </a:r>
            <a:r>
              <a:rPr lang="en-US" alt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n .</a:t>
            </a:r>
            <a:endParaRPr lang="en-US" altLang="en-US" sz="20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Vợ nghe thấy thế liền than thở :</a:t>
            </a:r>
            <a:endParaRPr lang="en-US" altLang="en-US" sz="20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en-US" altLang="en-US" sz="2000" b="1" i="1" dirty="0">
                <a:latin typeface="Times New Roman" panose="02020603050405020304" pitchFamily="18" charset="0"/>
              </a:rPr>
              <a:t> Rõ khổ ! Có một chân thì còn chơi bóng l</a:t>
            </a:r>
            <a:r>
              <a:rPr lang="en-US" alt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m gì cơ chứ !</a:t>
            </a:r>
            <a:endParaRPr lang="en-US" altLang="en-US" sz="2000" b="1" i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0245" name="Rectangle 5"/>
          <p:cNvSpPr/>
          <p:nvPr/>
        </p:nvSpPr>
        <p:spPr>
          <a:xfrm>
            <a:off x="226695" y="2667000"/>
            <a:ext cx="1314450" cy="533400"/>
          </a:xfrm>
          <a:prstGeom prst="rect">
            <a:avLst/>
          </a:prstGeom>
          <a:noFill/>
          <a:ln w="28575">
            <a:noFill/>
          </a:ln>
        </p:spPr>
        <p:txBody>
          <a:bodyPr anchor="t" anchorCtr="0"/>
          <a:p>
            <a:pPr marL="342900" indent="-342900" algn="just">
              <a:spcBef>
                <a:spcPct val="20000"/>
              </a:spcBef>
              <a:buFontTx/>
            </a:pP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Chồng:</a:t>
            </a: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buFontTx/>
            </a:pP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buFontTx/>
            </a:pP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</a:pP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buFontTx/>
            </a:pP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Line 7"/>
          <p:cNvSpPr/>
          <p:nvPr/>
        </p:nvSpPr>
        <p:spPr>
          <a:xfrm>
            <a:off x="1982470" y="4422140"/>
            <a:ext cx="0" cy="3048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4" name="Line 7"/>
          <p:cNvSpPr/>
          <p:nvPr/>
        </p:nvSpPr>
        <p:spPr>
          <a:xfrm rot="180000">
            <a:off x="1982470" y="3185795"/>
            <a:ext cx="15875" cy="31940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404" name="Rectangle 20"/>
          <p:cNvSpPr/>
          <p:nvPr/>
        </p:nvSpPr>
        <p:spPr>
          <a:xfrm>
            <a:off x="379095" y="3581400"/>
            <a:ext cx="3422015" cy="82994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58585"/>
            </a:prstShdw>
          </a:effectLst>
        </p:spPr>
        <p:txBody>
          <a:bodyPr wrap="square" anchor="t" anchorCtr="0">
            <a:spAutoFit/>
          </a:bodyPr>
          <a:p>
            <a:pPr algn="just"/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Cả đội bóng chỉ có một người giỏi ghi bàn</a:t>
            </a:r>
            <a:r>
              <a:rPr lang="vi-VN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vi-VN" altLang="en-US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Rectangle 21"/>
          <p:cNvSpPr/>
          <p:nvPr/>
        </p:nvSpPr>
        <p:spPr>
          <a:xfrm>
            <a:off x="378460" y="4802505"/>
            <a:ext cx="3608070" cy="82994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58585"/>
            </a:prstShdw>
          </a:effectLst>
        </p:spPr>
        <p:txBody>
          <a:bodyPr wrap="square" anchor="t" anchorCtr="0">
            <a:spAutoFit/>
          </a:bodyPr>
          <a:p>
            <a:pPr algn="just">
              <a:spcBef>
                <a:spcPct val="20000"/>
              </a:spcBef>
            </a:pPr>
            <a:r>
              <a:rPr lang="en-US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Dùng với nghĩa chuyển theo phương thức hoán dụ</a:t>
            </a:r>
            <a:r>
              <a:rPr lang="vi-V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vi-VN" altLang="en-US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6" name="Rectangle 22"/>
          <p:cNvSpPr/>
          <p:nvPr/>
        </p:nvSpPr>
        <p:spPr>
          <a:xfrm>
            <a:off x="1367790" y="2666683"/>
            <a:ext cx="180848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58585"/>
            </a:prstShdw>
          </a:effectLst>
        </p:spPr>
        <p:txBody>
          <a:bodyPr wrap="none" anchor="t" anchorCtr="0">
            <a:spAutoFit/>
          </a:bodyPr>
          <a:p>
            <a:pPr>
              <a:spcBef>
                <a:spcPct val="20000"/>
              </a:spcBef>
            </a:pP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một chân sút</a:t>
            </a:r>
            <a:endParaRPr lang="en-US" altLang="x-none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Rectangle 6"/>
          <p:cNvSpPr/>
          <p:nvPr/>
        </p:nvSpPr>
        <p:spPr>
          <a:xfrm>
            <a:off x="4690110" y="2661920"/>
            <a:ext cx="826770" cy="457200"/>
          </a:xfrm>
          <a:prstGeom prst="rect">
            <a:avLst/>
          </a:prstGeom>
          <a:noFill/>
          <a:ln w="28575">
            <a:noFill/>
          </a:ln>
        </p:spPr>
        <p:txBody>
          <a:bodyPr anchor="t" anchorCtr="0"/>
          <a:p>
            <a:pPr marL="342900" indent="-342900" algn="just">
              <a:spcBef>
                <a:spcPct val="20000"/>
              </a:spcBef>
              <a:buFontTx/>
            </a:pP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Vợ:</a:t>
            </a: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buFontTx/>
            </a:pP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  <a:buFontTx/>
            </a:pP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</a:pPr>
            <a:r>
              <a:rPr lang="en-US" alt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      </a:t>
            </a:r>
            <a:endParaRPr lang="en-US" altLang="en-US" sz="24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Line 7"/>
          <p:cNvSpPr/>
          <p:nvPr/>
        </p:nvSpPr>
        <p:spPr>
          <a:xfrm rot="240000">
            <a:off x="6136640" y="3126105"/>
            <a:ext cx="18415" cy="37401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" name="Line 7"/>
          <p:cNvSpPr/>
          <p:nvPr/>
        </p:nvSpPr>
        <p:spPr>
          <a:xfrm>
            <a:off x="6126480" y="3987800"/>
            <a:ext cx="2540" cy="35052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" name="Line 7"/>
          <p:cNvSpPr/>
          <p:nvPr/>
        </p:nvSpPr>
        <p:spPr>
          <a:xfrm>
            <a:off x="6136640" y="5799455"/>
            <a:ext cx="8890" cy="38925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8" name="Line 7"/>
          <p:cNvSpPr/>
          <p:nvPr/>
        </p:nvSpPr>
        <p:spPr>
          <a:xfrm>
            <a:off x="6136640" y="4831715"/>
            <a:ext cx="635" cy="32766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6407" name="Rectangle 23"/>
          <p:cNvSpPr/>
          <p:nvPr/>
        </p:nvSpPr>
        <p:spPr>
          <a:xfrm>
            <a:off x="5332730" y="2666683"/>
            <a:ext cx="175768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58585"/>
            </a:prstShdw>
          </a:effectLst>
        </p:spPr>
        <p:txBody>
          <a:bodyPr wrap="none" anchor="t" anchorCtr="0">
            <a:spAutoFit/>
          </a:bodyPr>
          <a:p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có một chân</a:t>
            </a:r>
            <a:endParaRPr lang="en-US" altLang="x-none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8" name="Rectangle 24"/>
          <p:cNvSpPr/>
          <p:nvPr/>
        </p:nvSpPr>
        <p:spPr>
          <a:xfrm>
            <a:off x="4371975" y="3558540"/>
            <a:ext cx="356235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58585"/>
            </a:prstShdw>
          </a:effectLst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x-none" sz="2400" i="1" dirty="0">
                <a:solidFill>
                  <a:srgbClr val="660066"/>
                </a:solidFill>
                <a:latin typeface="Times New Roman" panose="02020603050405020304" pitchFamily="18" charset="0"/>
              </a:rPr>
              <a:t>Cầu thủ chỉ còn một chân.</a:t>
            </a:r>
            <a:endParaRPr lang="en-US" altLang="x-none" sz="2400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9" name="Rectangle 25"/>
          <p:cNvSpPr/>
          <p:nvPr/>
        </p:nvSpPr>
        <p:spPr>
          <a:xfrm>
            <a:off x="4688205" y="4318953"/>
            <a:ext cx="289560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58585"/>
            </a:prstShdw>
          </a:effectLst>
        </p:spPr>
        <p:txBody>
          <a:bodyPr anchor="t" anchorCtr="0">
            <a:spAutoFit/>
          </a:bodyPr>
          <a:p>
            <a:pPr algn="ctr">
              <a:spcBef>
                <a:spcPct val="20000"/>
              </a:spcBef>
            </a:pPr>
            <a:r>
              <a:rPr lang="en-US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Hiểu theo nghĩa gốc</a:t>
            </a:r>
            <a:endParaRPr lang="en-US" altLang="x-none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0" name="Rectangle 26"/>
          <p:cNvSpPr/>
          <p:nvPr/>
        </p:nvSpPr>
        <p:spPr>
          <a:xfrm>
            <a:off x="5489417" y="5232718"/>
            <a:ext cx="124079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58585"/>
            </a:prstShdw>
          </a:effectLst>
        </p:spPr>
        <p:txBody>
          <a:bodyPr wrap="none" anchor="t" anchorCtr="0">
            <a:spAutoFit/>
          </a:bodyPr>
          <a:p>
            <a:pPr algn="ctr">
              <a:spcBef>
                <a:spcPct val="20000"/>
              </a:spcBef>
            </a:pPr>
            <a:r>
              <a:rPr lang="en-US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Hiểu sai</a:t>
            </a:r>
            <a:endParaRPr lang="en-US" altLang="x-none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11" name="Rectangle 27"/>
          <p:cNvSpPr/>
          <p:nvPr/>
        </p:nvSpPr>
        <p:spPr>
          <a:xfrm>
            <a:off x="4032409" y="6173153"/>
            <a:ext cx="4178935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858585"/>
            </a:prstShdw>
          </a:effectLst>
        </p:spPr>
        <p:txBody>
          <a:bodyPr wrap="none" anchor="t" anchorCtr="0">
            <a:spAutoFit/>
          </a:bodyPr>
          <a:p>
            <a:pPr algn="ctr">
              <a:spcBef>
                <a:spcPct val="20000"/>
              </a:spcBef>
            </a:pPr>
            <a:r>
              <a:rPr lang="en-US" altLang="x-none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Vi phạm phương châm quan hệ</a:t>
            </a:r>
            <a:endParaRPr lang="en-US" altLang="x-none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6404" grpId="0"/>
      <p:bldP spid="16405" grpId="0" bldLvl="0" animBg="1"/>
      <p:bldP spid="16406" grpId="0"/>
      <p:bldP spid="10246" grpId="0"/>
      <p:bldP spid="16407" grpId="0"/>
      <p:bldP spid="16408" grpId="0" bldLvl="0" animBg="1"/>
      <p:bldP spid="16409" grpId="0" bldLvl="0" animBg="1"/>
      <p:bldP spid="16410" grpId="0" bldLvl="0" animBg="1"/>
      <p:bldP spid="164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172200" y="4419600"/>
            <a:ext cx="3014663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14663" cy="245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2" name="Oval 14"/>
          <p:cNvSpPr/>
          <p:nvPr/>
        </p:nvSpPr>
        <p:spPr>
          <a:xfrm>
            <a:off x="2329815" y="677545"/>
            <a:ext cx="5028565" cy="2018030"/>
          </a:xfrm>
          <a:prstGeom prst="ellipse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p>
            <a:pPr algn="ctr"/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Qua b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à</a:t>
            </a:r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i tập 2 , các em rút ra </a:t>
            </a:r>
            <a:endParaRPr lang="en-US" altLang="x-none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điều gì khi  giao tiếp?</a:t>
            </a: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793240" y="3276600"/>
            <a:ext cx="6182360" cy="18148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alt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x-none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 đúng nghĩa của từ thì giao tiếp mới đạt hiệu quả. Vì vậy phải trau dồi thêm vốn từ trong nhiều lĩnh vực xã hội khác nhau.</a:t>
            </a:r>
            <a:endParaRPr kumimoji="0" lang="en-US" altLang="x-none" sz="2800" i="1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2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618730" y="5864860"/>
            <a:ext cx="1600200" cy="103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00200" cy="103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267" name="Text Box 19"/>
          <p:cNvSpPr txBox="1"/>
          <p:nvPr/>
        </p:nvSpPr>
        <p:spPr>
          <a:xfrm>
            <a:off x="252730" y="156845"/>
            <a:ext cx="8684260" cy="520319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</a:pPr>
            <a:r>
              <a:rPr lang="en-US" altLang="en-US" sz="2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3. 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Đọc đoạn thơ sau v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trả lời câu hỏi:</a:t>
            </a:r>
            <a:r>
              <a:rPr lang="en-US" altLang="en-US" sz="2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</a:t>
            </a:r>
            <a:endParaRPr lang="en-US" altLang="en-US" sz="22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200" b="1" i="1" dirty="0">
                <a:latin typeface="Times New Roman" panose="02020603050405020304" pitchFamily="18" charset="0"/>
              </a:rPr>
              <a:t>           </a:t>
            </a:r>
            <a:r>
              <a:rPr lang="en-US" altLang="en-US" sz="2200" i="1" dirty="0">
                <a:latin typeface="Times New Roman" panose="02020603050405020304" pitchFamily="18" charset="0"/>
              </a:rPr>
              <a:t>Áo anh rách </a:t>
            </a:r>
            <a:r>
              <a:rPr lang="en-US" altLang="en-US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endParaRPr lang="en-US" altLang="en-US" sz="22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en-US" sz="2200" i="1" dirty="0">
                <a:latin typeface="Times New Roman" panose="02020603050405020304" pitchFamily="18" charset="0"/>
              </a:rPr>
              <a:t>Quần tôi có v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i="1" dirty="0">
                <a:latin typeface="Times New Roman" panose="02020603050405020304" pitchFamily="18" charset="0"/>
              </a:rPr>
              <a:t>i mảnh vá</a:t>
            </a:r>
            <a:endParaRPr lang="en-US" altLang="en-US" sz="22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Miệng</a:t>
            </a:r>
            <a:r>
              <a:rPr lang="en-US" altLang="en-US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</a:rPr>
              <a:t>cười buốt giá</a:t>
            </a:r>
            <a:endParaRPr lang="en-US" altLang="en-US" sz="22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Chân</a:t>
            </a:r>
            <a:r>
              <a:rPr lang="en-US" altLang="en-US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</a:rPr>
              <a:t>không gi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i="1" dirty="0">
                <a:latin typeface="Times New Roman" panose="02020603050405020304" pitchFamily="18" charset="0"/>
              </a:rPr>
              <a:t>y</a:t>
            </a:r>
            <a:endParaRPr lang="en-US" altLang="en-US" sz="22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r>
              <a:rPr lang="vi-VN" altLang="en-US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200" i="1" dirty="0">
                <a:latin typeface="Times New Roman" panose="02020603050405020304" pitchFamily="18" charset="0"/>
              </a:rPr>
              <a:t>Thương nhau </a:t>
            </a:r>
            <a:r>
              <a:rPr lang="en-US" altLang="en-US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tay </a:t>
            </a:r>
            <a:r>
              <a:rPr lang="en-US" altLang="en-US" sz="2200" i="1" dirty="0">
                <a:latin typeface="Times New Roman" panose="02020603050405020304" pitchFamily="18" charset="0"/>
              </a:rPr>
              <a:t>nắm lấy b</a:t>
            </a:r>
            <a:r>
              <a:rPr lang="en-US" altLang="en-US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i="1" dirty="0">
                <a:latin typeface="Times New Roman" panose="02020603050405020304" pitchFamily="18" charset="0"/>
              </a:rPr>
              <a:t>n </a:t>
            </a:r>
            <a:r>
              <a:rPr lang="en-US" altLang="en-US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2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200" i="1" dirty="0">
                <a:latin typeface="Times New Roman" panose="02020603050405020304" pitchFamily="18" charset="0"/>
              </a:rPr>
              <a:t>          Đêm nay rừng hoang sương muối</a:t>
            </a:r>
            <a:endParaRPr lang="en-US" altLang="en-US" sz="22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200" i="1" dirty="0">
                <a:latin typeface="Times New Roman" panose="02020603050405020304" pitchFamily="18" charset="0"/>
              </a:rPr>
              <a:t>          Đứng cạnh bên nhau chờ giặc tới</a:t>
            </a:r>
            <a:endParaRPr lang="en-US" altLang="en-US" sz="22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</a:t>
            </a:r>
            <a:r>
              <a:rPr lang="vi-VN" altLang="en-US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200" i="1" dirty="0">
                <a:latin typeface="Times New Roman" panose="02020603050405020304" pitchFamily="18" charset="0"/>
              </a:rPr>
              <a:t>súng trăng treo.  </a:t>
            </a:r>
            <a:endParaRPr lang="en-US" altLang="en-US" sz="22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</a:pPr>
            <a:r>
              <a:rPr lang="en-US" altLang="en-US" sz="2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(Đồng chí</a:t>
            </a:r>
            <a:r>
              <a:rPr lang="en-US" altLang="en-US" sz="2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- Chính Hữu</a:t>
            </a:r>
            <a:r>
              <a:rPr lang="en-US" altLang="en-US" sz="22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en-US" sz="22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lnSpc>
                <a:spcPct val="100000"/>
              </a:lnSpc>
              <a:spcBef>
                <a:spcPct val="50000"/>
              </a:spcBef>
              <a:buFontTx/>
            </a:pPr>
            <a:r>
              <a:rPr lang="en-US" altLang="en-US" sz="2200" b="1" i="1" dirty="0">
                <a:latin typeface="Times New Roman" panose="02020603050405020304" pitchFamily="18" charset="0"/>
              </a:rPr>
              <a:t>-  Các từ  </a:t>
            </a:r>
            <a:r>
              <a:rPr lang="en-US" altLang="en-US" sz="2200" b="1" i="1" dirty="0">
                <a:solidFill>
                  <a:srgbClr val="FF6600"/>
                </a:solidFill>
                <a:latin typeface="Times New Roman" panose="02020603050405020304" pitchFamily="18" charset="0"/>
              </a:rPr>
              <a:t>vai, miệng, chân, tay, đầu</a:t>
            </a:r>
            <a:r>
              <a:rPr lang="en-US" altLang="en-US" sz="2200" b="1" i="1" dirty="0">
                <a:latin typeface="Times New Roman" panose="02020603050405020304" pitchFamily="18" charset="0"/>
              </a:rPr>
              <a:t> ở đoạn thơ, từ n</a:t>
            </a:r>
            <a:r>
              <a:rPr lang="en-US" alt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i="1" dirty="0">
                <a:latin typeface="Times New Roman" panose="02020603050405020304" pitchFamily="18" charset="0"/>
              </a:rPr>
              <a:t>o được dùng theo nghĩa gốc, từ n</a:t>
            </a:r>
            <a:r>
              <a:rPr lang="en-US" alt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i="1" dirty="0">
                <a:latin typeface="Times New Roman" panose="02020603050405020304" pitchFamily="18" charset="0"/>
              </a:rPr>
              <a:t>o được dùng theo nghĩa chuyển ? </a:t>
            </a:r>
            <a:endParaRPr lang="en-US" altLang="en-US" sz="2200" b="1" i="1" dirty="0">
              <a:latin typeface="Times New Roman" panose="02020603050405020304" pitchFamily="18" charset="0"/>
            </a:endParaRPr>
          </a:p>
          <a:p>
            <a:pPr algn="just" eaLnBrk="0" hangingPunct="0">
              <a:lnSpc>
                <a:spcPct val="100000"/>
              </a:lnSpc>
              <a:spcBef>
                <a:spcPct val="50000"/>
              </a:spcBef>
              <a:buFontTx/>
            </a:pPr>
            <a:r>
              <a:rPr lang="en-US" altLang="en-US" sz="2200" b="1" i="1" dirty="0">
                <a:latin typeface="Times New Roman" panose="02020603050405020304" pitchFamily="18" charset="0"/>
              </a:rPr>
              <a:t>-  Nghĩa chuyển n</a:t>
            </a:r>
            <a:r>
              <a:rPr lang="en-US" alt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i="1" dirty="0">
                <a:latin typeface="Times New Roman" panose="02020603050405020304" pitchFamily="18" charset="0"/>
              </a:rPr>
              <a:t>o được hình th</a:t>
            </a:r>
            <a:r>
              <a:rPr lang="en-US" alt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i="1" dirty="0">
                <a:latin typeface="Times New Roman" panose="02020603050405020304" pitchFamily="18" charset="0"/>
              </a:rPr>
              <a:t>nh theo phương thức ẩn dụ, nghĩa chuyển n</a:t>
            </a:r>
            <a:r>
              <a:rPr lang="en-US" alt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i="1" dirty="0">
                <a:latin typeface="Times New Roman" panose="02020603050405020304" pitchFamily="18" charset="0"/>
              </a:rPr>
              <a:t>o được hình th</a:t>
            </a:r>
            <a:r>
              <a:rPr lang="en-US" alt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i="1" dirty="0">
                <a:latin typeface="Times New Roman" panose="02020603050405020304" pitchFamily="18" charset="0"/>
              </a:rPr>
              <a:t>nh theo phương thức hoán dụ ?</a:t>
            </a:r>
            <a:endParaRPr lang="en-US" altLang="en-US" sz="2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9" name="Picture 26" descr="Bai tho Dong c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380" y="167640"/>
            <a:ext cx="3238500" cy="390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90" name="Line 27"/>
          <p:cNvSpPr/>
          <p:nvPr/>
        </p:nvSpPr>
        <p:spPr>
          <a:xfrm>
            <a:off x="7993380" y="2009140"/>
            <a:ext cx="600075" cy="534988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491" name="Line 28"/>
          <p:cNvSpPr/>
          <p:nvPr/>
        </p:nvSpPr>
        <p:spPr>
          <a:xfrm flipH="1" flipV="1">
            <a:off x="6545580" y="3336290"/>
            <a:ext cx="660400" cy="427038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492" name="Line 29"/>
          <p:cNvSpPr/>
          <p:nvPr/>
        </p:nvSpPr>
        <p:spPr>
          <a:xfrm flipV="1">
            <a:off x="7612380" y="1209040"/>
            <a:ext cx="479425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493" name="Text Box 30"/>
          <p:cNvSpPr txBox="1"/>
          <p:nvPr/>
        </p:nvSpPr>
        <p:spPr>
          <a:xfrm>
            <a:off x="8069580" y="1023303"/>
            <a:ext cx="969963" cy="3381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vi-VN" b="1" dirty="0">
                <a:solidFill>
                  <a:srgbClr val="FFFF00"/>
                </a:solidFill>
                <a:latin typeface="Calibri" panose="020F0502020204030204" charset="0"/>
              </a:rPr>
              <a:t>miệng</a:t>
            </a:r>
            <a:endParaRPr lang="en-US" altLang="vi-VN" b="1" dirty="0">
              <a:solidFill>
                <a:srgbClr val="FFFF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20494" name="Text Box 31"/>
          <p:cNvSpPr txBox="1"/>
          <p:nvPr/>
        </p:nvSpPr>
        <p:spPr>
          <a:xfrm>
            <a:off x="8428355" y="2510790"/>
            <a:ext cx="479425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vi-VN" b="1" dirty="0">
                <a:solidFill>
                  <a:srgbClr val="FFFF00"/>
                </a:solidFill>
                <a:latin typeface="Calibri" panose="020F0502020204030204" charset="0"/>
              </a:rPr>
              <a:t>tay</a:t>
            </a:r>
            <a:endParaRPr lang="en-US" altLang="vi-VN" b="1" dirty="0">
              <a:solidFill>
                <a:srgbClr val="FFFF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20495" name="Text Box 32"/>
          <p:cNvSpPr txBox="1"/>
          <p:nvPr/>
        </p:nvSpPr>
        <p:spPr>
          <a:xfrm>
            <a:off x="5935980" y="3196590"/>
            <a:ext cx="66040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vi-VN" b="1" dirty="0">
                <a:solidFill>
                  <a:srgbClr val="FFFF00"/>
                </a:solidFill>
                <a:latin typeface="Calibri" panose="020F0502020204030204" charset="0"/>
              </a:rPr>
              <a:t>chân</a:t>
            </a:r>
            <a:endParaRPr lang="en-US" altLang="vi-VN" b="1" dirty="0">
              <a:solidFill>
                <a:srgbClr val="FFFF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20496" name="Line 36"/>
          <p:cNvSpPr/>
          <p:nvPr/>
        </p:nvSpPr>
        <p:spPr>
          <a:xfrm flipV="1">
            <a:off x="6850380" y="440690"/>
            <a:ext cx="239713" cy="427038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497" name="Text Box 37"/>
          <p:cNvSpPr txBox="1"/>
          <p:nvPr/>
        </p:nvSpPr>
        <p:spPr>
          <a:xfrm>
            <a:off x="6545580" y="121603"/>
            <a:ext cx="1416050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vi-VN" b="1" dirty="0">
                <a:solidFill>
                  <a:srgbClr val="FFFF00"/>
                </a:solidFill>
                <a:latin typeface="Calibri" panose="020F0502020204030204" charset="0"/>
              </a:rPr>
              <a:t>đầu súng</a:t>
            </a:r>
            <a:endParaRPr lang="en-US" altLang="vi-VN" b="1" dirty="0">
              <a:solidFill>
                <a:srgbClr val="FFFF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20498" name="Line 39"/>
          <p:cNvSpPr/>
          <p:nvPr/>
        </p:nvSpPr>
        <p:spPr>
          <a:xfrm flipH="1">
            <a:off x="6469380" y="1423353"/>
            <a:ext cx="1019175" cy="53975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20499" name="Text Box 40"/>
          <p:cNvSpPr txBox="1"/>
          <p:nvPr/>
        </p:nvSpPr>
        <p:spPr>
          <a:xfrm>
            <a:off x="5732780" y="1291590"/>
            <a:ext cx="812800" cy="3381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vi-VN" b="1" dirty="0">
                <a:solidFill>
                  <a:srgbClr val="FFFF00"/>
                </a:solidFill>
                <a:latin typeface="Calibri" panose="020F0502020204030204" charset="0"/>
              </a:rPr>
              <a:t>vai áo</a:t>
            </a:r>
            <a:endParaRPr lang="en-US" altLang="vi-VN" b="1" dirty="0">
              <a:solidFill>
                <a:srgbClr val="FFFF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252095" y="5862955"/>
            <a:ext cx="8775700" cy="8299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x-none" sz="240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dùng theo nghĩa gốc: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miệng, chân, tay</a:t>
            </a:r>
            <a:r>
              <a:rPr kumimoji="0" lang="vi-VN" altLang="en-US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.</a:t>
            </a:r>
            <a:endParaRPr kumimoji="0" lang="en-US" altLang="x-none" sz="2400" b="1" i="1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x-none" sz="240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dùng theo nghĩa chuyển: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vi-VN" altLang="en-US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(hoán dụ), </a:t>
            </a:r>
            <a:r>
              <a:rPr kumimoji="0" lang="vi-VN" altLang="en-US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vi-VN" altLang="en-US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(ẩn dụ)</a:t>
            </a:r>
            <a:endParaRPr kumimoji="0" lang="en-US" altLang="x-none" sz="2400" b="1" i="1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228600" y="5361305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en-US" sz="2400" b="1" dirty="0">
                <a:latin typeface="Times New Roman" panose="02020603050405020304" pitchFamily="18" charset="0"/>
              </a:rPr>
              <a:t>TRẢ LỜI: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3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3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3">
                                            <p:txEl>
                                              <p:charRg st="0" end="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5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3">
                                            <p:txEl>
                                              <p:charRg st="5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3">
                                            <p:txEl>
                                              <p:charRg st="5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3">
                                            <p:txEl>
                                              <p:charRg st="50" end="1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4" grpId="0"/>
      <p:bldP spid="20495" grpId="0"/>
      <p:bldP spid="20497" grpId="0"/>
      <p:bldP spid="20499" grpId="0"/>
      <p:bldP spid="256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56" name="Text Box 16"/>
          <p:cNvSpPr txBox="1"/>
          <p:nvPr/>
        </p:nvSpPr>
        <p:spPr>
          <a:xfrm>
            <a:off x="288290" y="304165"/>
            <a:ext cx="8458200" cy="3046095"/>
          </a:xfrm>
          <a:prstGeom prst="rect">
            <a:avLst/>
          </a:prstGeom>
          <a:solidFill>
            <a:schemeClr val="bg1"/>
          </a:solidFill>
          <a:ln w="57150" cap="flat" cmpd="thinThick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en-US" sz="1800" b="1" dirty="0">
                <a:solidFill>
                  <a:srgbClr val="FF0066"/>
                </a:solidFill>
                <a:latin typeface="Calibri" panose="020F0502020204030204" charset="0"/>
              </a:rPr>
              <a:t>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4.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Vận dụng kiến thức đã học về trường từ vựng để phân tích cái hay trong cách dùng từ ở b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 thơ sau :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Áo </a:t>
            </a:r>
            <a:r>
              <a:rPr lang="en-US" altLang="en-US" sz="2400" b="1" i="1" dirty="0">
                <a:latin typeface="Times New Roman" panose="02020603050405020304" pitchFamily="18" charset="0"/>
                <a:sym typeface="+mn-ea"/>
              </a:rPr>
              <a:t>đỏ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em đi giữa phố đông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Cây xanh như cũng ánh theo hồng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Em đi lửa cháy trong bao mắt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Anh đứng th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nh tro, em biết không ?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                                </a:t>
            </a:r>
            <a:r>
              <a:rPr lang="en-US" altLang="en-US" sz="2400" b="1" dirty="0">
                <a:latin typeface="Times New Roman" panose="02020603050405020304" pitchFamily="18" charset="0"/>
              </a:rPr>
              <a:t>(Vũ Quần Phương –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Áo đỏ</a:t>
            </a:r>
            <a:r>
              <a:rPr lang="en-US" altLang="en-US" sz="2400" b="1" dirty="0"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endParaRPr lang="en-US" altLang="en-US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705600" y="487680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33"/>
          <p:cNvSpPr txBox="1"/>
          <p:nvPr/>
        </p:nvSpPr>
        <p:spPr>
          <a:xfrm>
            <a:off x="304800" y="3886200"/>
            <a:ext cx="8440420" cy="156845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algn="just" eaLnBrk="0" hangingPunct="0">
              <a:buFontTx/>
            </a:pPr>
            <a:r>
              <a:rPr lang="en-US" altLang="en-US" sz="2400" dirty="0">
                <a:latin typeface="Times New Roman" panose="02020603050405020304" pitchFamily="18" charset="0"/>
              </a:rPr>
              <a:t>Có hai trường từ vựng: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- Chỉ m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u sắc: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i="1" dirty="0">
                <a:latin typeface="Times New Roman" panose="02020603050405020304" pitchFamily="18" charset="0"/>
              </a:rPr>
              <a:t>“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đỏ, xanh, hồng, ánh</a:t>
            </a:r>
            <a:r>
              <a:rPr lang="vi-VN" altLang="en-US" sz="2400" b="1" i="1" dirty="0">
                <a:latin typeface="Times New Roman" panose="02020603050405020304" pitchFamily="18" charset="0"/>
              </a:rPr>
              <a:t>”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- Chỉ lửa, sự vật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 hiện tượng liên quan đến lửa: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</a:t>
            </a:r>
            <a:r>
              <a:rPr lang="vi-VN" altLang="en-US" sz="2400" b="1" i="1" dirty="0">
                <a:latin typeface="Times New Roman" panose="02020603050405020304" pitchFamily="18" charset="0"/>
              </a:rPr>
              <a:t>“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lửa, cháy, tro</a:t>
            </a:r>
            <a:r>
              <a:rPr lang="vi-VN" altLang="en-US" sz="2400" b="1" i="1" dirty="0">
                <a:latin typeface="Times New Roman" panose="02020603050405020304" pitchFamily="18" charset="0"/>
              </a:rPr>
              <a:t>”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Liên quan chặt chẽ.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04800" y="5563870"/>
            <a:ext cx="8439785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→</a:t>
            </a:r>
            <a:r>
              <a:rPr lang="vi-VN" altLang="en-US" sz="2400" i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x-none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 hiện một tình yêu mãnh liệt, cháy bỏng</a:t>
            </a:r>
            <a:r>
              <a:rPr kumimoji="0" lang="vi-VN" altLang="en-US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altLang="en-US" sz="2400" b="1" i="1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304800" y="34290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en-US" sz="2400" b="1" dirty="0">
                <a:latin typeface="Times New Roman" panose="02020603050405020304" pitchFamily="18" charset="0"/>
              </a:rPr>
              <a:t>TRẢ LỜI: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13716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8200" y="1753870"/>
            <a:ext cx="609600" cy="1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0" y="1752600"/>
            <a:ext cx="609600" cy="1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29000" y="1755140"/>
            <a:ext cx="609600" cy="12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2514600"/>
            <a:ext cx="381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2133600"/>
            <a:ext cx="3810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2133600"/>
            <a:ext cx="609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2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7">
                                            <p:txEl>
                                              <p:charRg st="2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7">
                                            <p:txEl>
                                              <p:charRg st="2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7">
                                            <p:txEl>
                                              <p:charRg st="23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6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7">
                                            <p:txEl>
                                              <p:charRg st="6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7">
                                            <p:txEl>
                                              <p:charRg st="6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7">
                                            <p:txEl>
                                              <p:charRg st="6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2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7">
                                            <p:txEl>
                                              <p:charRg st="12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7">
                                            <p:txEl>
                                              <p:charRg st="12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7">
                                            <p:txEl>
                                              <p:charRg st="128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6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56" name="Text Box 16"/>
          <p:cNvSpPr txBox="1"/>
          <p:nvPr/>
        </p:nvSpPr>
        <p:spPr>
          <a:xfrm>
            <a:off x="288290" y="304165"/>
            <a:ext cx="8458200" cy="3046095"/>
          </a:xfrm>
          <a:prstGeom prst="rect">
            <a:avLst/>
          </a:prstGeom>
          <a:solidFill>
            <a:schemeClr val="bg1"/>
          </a:solidFill>
          <a:ln w="57150" cap="flat" cmpd="thinThick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en-US" sz="1800" b="1" dirty="0">
                <a:solidFill>
                  <a:srgbClr val="FF0066"/>
                </a:solidFill>
                <a:latin typeface="Calibri" panose="020F0502020204030204" charset="0"/>
              </a:rPr>
              <a:t>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4.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Vận dụng kiến thức đã học về trường từ vựng để phân tích cái hay trong cách dùng từ ở b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 thơ sau :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Áo </a:t>
            </a:r>
            <a:r>
              <a:rPr lang="en-US" altLang="en-US" sz="2400" b="1" i="1" dirty="0">
                <a:latin typeface="Times New Roman" panose="02020603050405020304" pitchFamily="18" charset="0"/>
                <a:sym typeface="+mn-ea"/>
              </a:rPr>
              <a:t>đỏ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em đi giữa phố đông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Cây xanh như cũng ánh theo hồng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Em đi lửa cháy trong bao mắt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Anh đứng th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nh tro, em biết không ?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                                </a:t>
            </a:r>
            <a:r>
              <a:rPr lang="en-US" altLang="en-US" sz="2400" b="1" dirty="0">
                <a:latin typeface="Times New Roman" panose="02020603050405020304" pitchFamily="18" charset="0"/>
              </a:rPr>
              <a:t>(Vũ Quần Phương –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Áo đỏ</a:t>
            </a:r>
            <a:r>
              <a:rPr lang="en-US" altLang="en-US" sz="2400" b="1" dirty="0"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endParaRPr lang="en-US" altLang="en-US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705600" y="487680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9520" name="Text Box 32"/>
          <p:cNvSpPr txBox="1"/>
          <p:nvPr/>
        </p:nvSpPr>
        <p:spPr>
          <a:xfrm>
            <a:off x="313055" y="3733800"/>
            <a:ext cx="8435975" cy="1198880"/>
          </a:xfrm>
          <a:prstGeom prst="rect">
            <a:avLst/>
          </a:prstGeom>
          <a:solidFill>
            <a:schemeClr val="bg1"/>
          </a:solidFill>
          <a:ln w="38100" cap="flat" cmpd="dbl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x-none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* </a:t>
            </a:r>
            <a:r>
              <a:rPr lang="en-US" altLang="x-none" sz="2400" b="1" i="1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Lưu ý</a:t>
            </a:r>
            <a:r>
              <a:rPr lang="en-US" altLang="x-none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x-none" sz="2400" i="1" dirty="0">
                <a:latin typeface="Times New Roman" panose="02020603050405020304" pitchFamily="18" charset="0"/>
              </a:rPr>
              <a:t>Biết sử dụng linh hoạt, sáng tạo vốn từ vựng tiếng Việt sẽ l</a:t>
            </a:r>
            <a:r>
              <a:rPr lang="en-US" alt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i="1" dirty="0">
                <a:latin typeface="Times New Roman" panose="02020603050405020304" pitchFamily="18" charset="0"/>
              </a:rPr>
              <a:t>m cho câu văn, lời thơ sinh động, gây ấn tượng hấp dẫn v</a:t>
            </a:r>
            <a:r>
              <a:rPr lang="en-US" alt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i="1" dirty="0">
                <a:latin typeface="Times New Roman" panose="02020603050405020304" pitchFamily="18" charset="0"/>
              </a:rPr>
              <a:t> l</a:t>
            </a:r>
            <a:r>
              <a:rPr lang="en-US" altLang="x-none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i="1" dirty="0">
                <a:latin typeface="Times New Roman" panose="02020603050405020304" pitchFamily="18" charset="0"/>
              </a:rPr>
              <a:t>m nổi bật nội dung muốn nói .</a:t>
            </a:r>
            <a:endParaRPr lang="en-US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52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705600" y="487680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307" name="Text Box 11"/>
          <p:cNvSpPr txBox="1"/>
          <p:nvPr/>
        </p:nvSpPr>
        <p:spPr>
          <a:xfrm>
            <a:off x="172720" y="77470"/>
            <a:ext cx="8843645" cy="4154170"/>
          </a:xfrm>
          <a:prstGeom prst="rect">
            <a:avLst/>
          </a:prstGeom>
          <a:solidFill>
            <a:schemeClr val="bg1"/>
          </a:solidFill>
          <a:ln w="57150" cap="flat" cmpd="thinThick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x-none" sz="2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x-none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x-none" sz="2200" dirty="0">
                <a:solidFill>
                  <a:srgbClr val="0000FF"/>
                </a:solidFill>
                <a:latin typeface="Calibri" panose="020F0502020204030204" charset="0"/>
              </a:rPr>
              <a:t> </a:t>
            </a:r>
            <a:r>
              <a:rPr lang="en-US" altLang="x-none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Đọc đoạn văn sau v</a:t>
            </a:r>
            <a:r>
              <a:rPr lang="en-US" altLang="x-none" sz="2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trả lời câu hỏi:</a:t>
            </a:r>
            <a:endParaRPr lang="en-US" altLang="x-none" sz="2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x-none" sz="2200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   </a:t>
            </a:r>
            <a:r>
              <a:rPr lang="en-US" altLang="x-none" sz="2200" i="1" dirty="0">
                <a:latin typeface="Times New Roman" panose="02020603050405020304" pitchFamily="18" charset="0"/>
              </a:rPr>
              <a:t>Ở đây, người ta gọi tên đất, tên sông không phải bằng những danh từ mĩ lệ, m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 cứ theo đặc điểm riêng biệt của nó m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 gọi th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nh tên. Chẳng hạn như gọi rạch Mái Giầm, vì hai bên bờ rạch mọc to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n những cây mái giầm cọng tròn xốp nhẹ, trên chỉ xòa ra độc một cái lá xanh hình chiếc bơi chèo nhỏ; gọi l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 kênh Bọ Mắt vì ở đó tụ tập không biết cơ man n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o l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 bọ mắt,</a:t>
            </a:r>
            <a:r>
              <a:rPr lang="vi-VN" altLang="en-US" sz="2200" i="1" dirty="0">
                <a:latin typeface="Times New Roman" panose="02020603050405020304" pitchFamily="18" charset="0"/>
              </a:rPr>
              <a:t> </a:t>
            </a:r>
            <a:r>
              <a:rPr lang="en-US" altLang="x-none" sz="2200" i="1" dirty="0">
                <a:latin typeface="Times New Roman" panose="02020603050405020304" pitchFamily="18" charset="0"/>
              </a:rPr>
              <a:t>đen như hạt vừng,</a:t>
            </a:r>
            <a:r>
              <a:rPr lang="vi-VN" altLang="en-US" sz="2200" i="1" dirty="0">
                <a:latin typeface="Times New Roman" panose="02020603050405020304" pitchFamily="18" charset="0"/>
              </a:rPr>
              <a:t> </a:t>
            </a:r>
            <a:r>
              <a:rPr lang="en-US" altLang="x-none" sz="2200" i="1" dirty="0">
                <a:latin typeface="Times New Roman" panose="02020603050405020304" pitchFamily="18" charset="0"/>
              </a:rPr>
              <a:t>chúng cứ bay theo thuyền từng bầy như những đám mây nhỏ, ta bị nó đốt v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o da thịt chỗ n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o l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 chỗ đó ngứa ngáy nổi mẩn đỏ tấy lên; gọi l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 kênh Ba Khía vì ở đó hai bên bờ tập trung to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n những con ba khía, chúng bám đặc sệt quanh các gốc cây (Ba khía l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 một loại còng biển lai cua, c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ng sắc tím đỏ, l</a:t>
            </a:r>
            <a:r>
              <a:rPr lang="en-US" altLang="x-none" sz="2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i="1" dirty="0">
                <a:latin typeface="Times New Roman" panose="02020603050405020304" pitchFamily="18" charset="0"/>
              </a:rPr>
              <a:t>m mắm xé ra trộn tỏi ớt ăn rất ngon).            </a:t>
            </a:r>
            <a:r>
              <a:rPr lang="en-US" altLang="x-none" sz="2200" b="1" i="1" dirty="0">
                <a:latin typeface="Times New Roman" panose="02020603050405020304" pitchFamily="18" charset="0"/>
              </a:rPr>
              <a:t>   </a:t>
            </a:r>
            <a:endParaRPr lang="en-US" altLang="x-none" sz="2200" b="1" i="1" dirty="0">
              <a:latin typeface="Times New Roman" panose="02020603050405020304" pitchFamily="18" charset="0"/>
            </a:endParaRPr>
          </a:p>
          <a:p>
            <a:pPr algn="r" eaLnBrk="0" hangingPunct="0">
              <a:buFontTx/>
            </a:pPr>
            <a:r>
              <a:rPr lang="en-US" altLang="x-none" sz="2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altLang="x-none" sz="2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200" b="1" dirty="0">
                <a:latin typeface="Times New Roman" panose="02020603050405020304" pitchFamily="18" charset="0"/>
              </a:rPr>
              <a:t>(Đo</a:t>
            </a:r>
            <a:r>
              <a:rPr lang="en-US" altLang="x-none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200" b="1" dirty="0">
                <a:latin typeface="Times New Roman" panose="02020603050405020304" pitchFamily="18" charset="0"/>
              </a:rPr>
              <a:t>n Giỏi – Đất rừng phương Nam)</a:t>
            </a:r>
            <a:r>
              <a:rPr lang="en-US" altLang="x-none" sz="2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</a:t>
            </a:r>
            <a:r>
              <a:rPr lang="en-US" altLang="x-none" sz="2200" b="1" i="1" dirty="0">
                <a:solidFill>
                  <a:srgbClr val="0000CC"/>
                </a:solidFill>
                <a:latin typeface="Calibri" panose="020F0502020204030204" charset="0"/>
              </a:rPr>
              <a:t>          </a:t>
            </a:r>
            <a:endParaRPr lang="en-US" altLang="x-none" sz="2200" b="1" i="1" dirty="0">
              <a:solidFill>
                <a:srgbClr val="0000CC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26629" name="Text Box 33"/>
          <p:cNvSpPr txBox="1"/>
          <p:nvPr/>
        </p:nvSpPr>
        <p:spPr>
          <a:xfrm>
            <a:off x="172720" y="5562600"/>
            <a:ext cx="88646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en-US" sz="2400" b="1" i="1" dirty="0">
                <a:latin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Dùng từ ngữ có sẵn với một nội dung mới dựa v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o đặc điểm của sự vật, hiện tượng được gọi tên.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6" name="Text Box 33"/>
          <p:cNvSpPr txBox="1"/>
          <p:nvPr/>
        </p:nvSpPr>
        <p:spPr>
          <a:xfrm>
            <a:off x="151130" y="4724400"/>
            <a:ext cx="50082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en-US" altLang="en-US" sz="2400" dirty="0">
                <a:latin typeface="Times New Roman" panose="02020603050405020304" pitchFamily="18" charset="0"/>
              </a:rPr>
              <a:t>Các sự vật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</a:rPr>
              <a:t> hiện tượng được gọi tên: 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7" name="Text Box 33"/>
          <p:cNvSpPr txBox="1"/>
          <p:nvPr/>
        </p:nvSpPr>
        <p:spPr>
          <a:xfrm>
            <a:off x="3200400" y="5105400"/>
            <a:ext cx="58813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rạch Mái Giầm, kênh Bọ Mắt, kênh Ba Khía.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152400" y="434340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en-US" sz="2400" b="1" dirty="0">
                <a:latin typeface="Times New Roman" panose="02020603050405020304" pitchFamily="18" charset="0"/>
              </a:rPr>
              <a:t>TRẢ LỜI: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19200" y="1447800"/>
            <a:ext cx="1676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524000" y="2133600"/>
            <a:ext cx="152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" y="31242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7" grpId="0" bldLvl="0" animBg="1"/>
      <p:bldP spid="26629" grpId="0"/>
      <p:bldP spid="25607" grpId="0"/>
      <p:bldP spid="26636" grpId="0"/>
      <p:bldP spid="266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689090" y="487680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WordArt 12"/>
          <p:cNvSpPr>
            <a:spLocks noTextEdit="1"/>
          </p:cNvSpPr>
          <p:nvPr/>
        </p:nvSpPr>
        <p:spPr>
          <a:xfrm>
            <a:off x="2188210" y="194945"/>
            <a:ext cx="5120005" cy="1580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 eaLnBrk="0" hangingPunct="0"/>
            <a:r>
              <a:rPr lang="en-US" sz="2800" b="1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TRÒ CHƠI T</a:t>
            </a:r>
            <a:r>
              <a:rPr lang="vi-VN" altLang="en-US" sz="2800" b="1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RUYỀN </a:t>
            </a:r>
            <a:r>
              <a:rPr lang="vi-VN" altLang="en-US" sz="2800" b="1">
                <a:ln w="1905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206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endParaRPr lang="vi-VN" altLang="en-US" sz="2800" b="1">
              <a:ln w="19050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206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0286" name="Oval 14"/>
          <p:cNvSpPr/>
          <p:nvPr/>
        </p:nvSpPr>
        <p:spPr>
          <a:xfrm>
            <a:off x="2068195" y="2343150"/>
            <a:ext cx="5085715" cy="253365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rgbClr val="F4F4F4"/>
              </a:gs>
              <a:gs pos="100000">
                <a:schemeClr val="accent1"/>
              </a:gs>
            </a:gsLst>
            <a:lin ang="5400000" scaled="1"/>
            <a:tileRect/>
          </a:gradFill>
          <a:ln w="57150" cap="flat" cmpd="thinThick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p>
            <a:pPr algn="ctr" eaLnBrk="0" hangingPunct="0"/>
            <a:r>
              <a:rPr lang="en-US" altLang="x-none" sz="2800" b="1" i="1" dirty="0">
                <a:latin typeface="Times New Roman" panose="02020603050405020304" pitchFamily="18" charset="0"/>
              </a:rPr>
              <a:t>Tìm ví dụ về những</a:t>
            </a:r>
            <a:endParaRPr lang="en-US" altLang="x-none" sz="2800" b="1" i="1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x-none" sz="2800" b="1" i="1" dirty="0">
                <a:latin typeface="Times New Roman" panose="02020603050405020304" pitchFamily="18" charset="0"/>
              </a:rPr>
              <a:t> sự vật hiện tượng, sự vật được </a:t>
            </a:r>
            <a:endParaRPr lang="en-US" altLang="x-none" sz="2800" b="1" i="1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x-none" sz="2800" b="1" i="1" dirty="0">
                <a:latin typeface="Times New Roman" panose="02020603050405020304" pitchFamily="18" charset="0"/>
              </a:rPr>
              <a:t>gọi tên theo cách dựa v</a:t>
            </a:r>
            <a:r>
              <a:rPr lang="en-US" altLang="x-none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800" b="1" i="1" dirty="0">
                <a:latin typeface="Times New Roman" panose="02020603050405020304" pitchFamily="18" charset="0"/>
              </a:rPr>
              <a:t>o đặc </a:t>
            </a:r>
            <a:endParaRPr lang="en-US" altLang="x-none" sz="2800" b="1" i="1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x-none" sz="2800" b="1" i="1" dirty="0">
                <a:latin typeface="Times New Roman" panose="02020603050405020304" pitchFamily="18" charset="0"/>
              </a:rPr>
              <a:t>điểm riêng biệt của chúng ?</a:t>
            </a:r>
            <a:endParaRPr lang="en-US" altLang="x-none" sz="2800" b="1" i="1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altLang="x-none" sz="2800" b="1" dirty="0">
                <a:latin typeface="Arial" panose="020B0604020202020204" pitchFamily="34" charset="0"/>
              </a:rPr>
              <a:t>   </a:t>
            </a:r>
            <a:endParaRPr lang="en-US" altLang="x-none" sz="2800" b="1" dirty="0">
              <a:latin typeface="Arial" panose="020B0604020202020204" pitchFamily="34" charset="0"/>
            </a:endParaRPr>
          </a:p>
        </p:txBody>
      </p:sp>
      <p:sp>
        <p:nvSpPr>
          <p:cNvPr id="6" name="Text Box 33"/>
          <p:cNvSpPr txBox="1"/>
          <p:nvPr/>
        </p:nvSpPr>
        <p:spPr>
          <a:xfrm>
            <a:off x="152400" y="6400800"/>
            <a:ext cx="883920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spcBef>
                <a:spcPct val="50000"/>
              </a:spcBef>
              <a:buFontTx/>
            </a:pPr>
            <a:r>
              <a:rPr lang="vi-VN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Hình thức chơi: </a:t>
            </a:r>
            <a:r>
              <a:rPr lang="en-US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Trong vòng 2 phút xem đội n</a:t>
            </a:r>
            <a:r>
              <a:rPr lang="en-US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o tìm được nhiều hơn!</a:t>
            </a:r>
            <a:endParaRPr lang="en-US" altLang="en-US" sz="2000" b="1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6" grpId="0" bldLvl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8673" name="Object 2"/>
          <p:cNvGraphicFramePr>
            <a:graphicFrameLocks noChangeAspect="1"/>
          </p:cNvGraphicFramePr>
          <p:nvPr/>
        </p:nvGraphicFramePr>
        <p:xfrm>
          <a:off x="-5105400" y="3352800"/>
          <a:ext cx="6124575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1578590" imgH="8740140" progId="MSGraph.Chart.8">
                  <p:embed/>
                </p:oleObj>
              </mc:Choice>
              <mc:Fallback>
                <p:oleObj name="" r:id="rId1" imgW="11578590" imgH="8740140" progId="MSGraph.Chart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5105400" y="3352800"/>
                        <a:ext cx="6124575" cy="4616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4" name="Text Box 4"/>
          <p:cNvSpPr txBox="1"/>
          <p:nvPr/>
        </p:nvSpPr>
        <p:spPr>
          <a:xfrm>
            <a:off x="147955" y="152400"/>
            <a:ext cx="88442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buFontTx/>
            </a:pPr>
            <a:r>
              <a:rPr lang="en-US" altLang="en-US" sz="2400" i="1" dirty="0">
                <a:latin typeface="Times New Roman" panose="02020603050405020304" pitchFamily="18" charset="0"/>
              </a:rPr>
              <a:t>Một số ví dụ về những sự vật, hiện tượng được gọi tên dựa theo cách dựa v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latin typeface="Times New Roman" panose="02020603050405020304" pitchFamily="18" charset="0"/>
              </a:rPr>
              <a:t>o đặc điểm riêng biệt của chúng</a:t>
            </a:r>
            <a:endParaRPr lang="en-US" alt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6087" name="Picture 7" descr="inde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5334000" cy="53340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8676" name="Picture 12" descr="120px-Xiphias_gladius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313" y="3414713"/>
            <a:ext cx="80962" cy="3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7" name="Picture 13" descr="120px-Xiphias_gladius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313" y="3414713"/>
            <a:ext cx="80962" cy="30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5" name="Picture 15" descr="Xiphias_gladius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" y="1104900"/>
            <a:ext cx="5791200" cy="51054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6097" name="Picture 17" descr="20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700" y="1143000"/>
            <a:ext cx="5867400" cy="51816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6101" name="Picture 21" descr="89332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1066800"/>
            <a:ext cx="5797550" cy="51816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6108" name="Picture 28" descr="fee12432330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" y="1066800"/>
            <a:ext cx="5791200" cy="52578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6114" name="Picture 34" descr="20111122213531_chim_lon_song_ve_dem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600" y="1104900"/>
            <a:ext cx="5943600" cy="54102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0" name="Picture 99"/>
          <p:cNvPicPr/>
          <p:nvPr/>
        </p:nvPicPr>
        <p:blipFill>
          <a:blip r:embed="rId10"/>
          <a:stretch>
            <a:fillRect/>
          </a:stretch>
        </p:blipFill>
        <p:spPr>
          <a:xfrm>
            <a:off x="1764665" y="1104900"/>
            <a:ext cx="5893435" cy="539813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100"/>
          <p:cNvPicPr/>
          <p:nvPr/>
        </p:nvPicPr>
        <p:blipFill>
          <a:blip r:embed="rId11"/>
          <a:stretch>
            <a:fillRect/>
          </a:stretch>
        </p:blipFill>
        <p:spPr>
          <a:xfrm>
            <a:off x="1790700" y="1104900"/>
            <a:ext cx="5943600" cy="54864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689090" y="487680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2579" name="Text Box 19"/>
          <p:cNvSpPr txBox="1">
            <a:spLocks noChangeArrowheads="1"/>
          </p:cNvSpPr>
          <p:nvPr/>
        </p:nvSpPr>
        <p:spPr bwMode="auto">
          <a:xfrm>
            <a:off x="511810" y="457200"/>
            <a:ext cx="8371205" cy="26765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000000">
                <a:alpha val="0"/>
              </a:srgb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400" b="1" i="0" u="none" strike="noStrike" kern="1200" cap="none" spc="0" normalizeH="0" baseline="0" noProof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Tru</a:t>
            </a:r>
            <a:r>
              <a:rPr kumimoji="0" lang="en-US" altLang="x-none" sz="2400" b="1" i="0" u="none" strike="noStrike" kern="1200" cap="none" spc="0" normalizeH="0" baseline="0" noProof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yện cười sau đây phê phán điều gì ?</a:t>
            </a:r>
            <a:endParaRPr kumimoji="0" lang="en-US" altLang="x-none" sz="2400" b="1" i="0" u="none" strike="noStrike" kern="1200" cap="none" spc="0" normalizeH="0" baseline="0" noProof="1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en-US" sz="2400" b="1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ông sính chữ bất chợt lên cơn đau ruột thừa. B</a:t>
            </a: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vợ </a:t>
            </a: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hốt hoảng bảo con :</a:t>
            </a:r>
            <a:endParaRPr kumimoji="0" lang="en-US" altLang="x-none" sz="2400" i="1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- Mau đi gọi bác sĩ ngay !</a:t>
            </a:r>
            <a:endParaRPr kumimoji="0" lang="en-US" altLang="x-none" sz="2400" i="1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Trong cơn đau quằn quại, ông ta vẫn gượng dậy nói với theo :</a:t>
            </a:r>
            <a:endParaRPr kumimoji="0" lang="en-US" altLang="x-none" sz="2400" i="1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- Đừng </a:t>
            </a: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…</a:t>
            </a:r>
            <a:r>
              <a:rPr kumimoji="0" lang="en-US" altLang="x-none" sz="2400" i="1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đừng gọi bác sĩ, gọi cho bố đốc tờ !  </a:t>
            </a:r>
            <a:endParaRPr kumimoji="0" lang="en-US" altLang="x-none" sz="2400" i="1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400" b="1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(Theo Truyện cười dân gian)</a:t>
            </a:r>
            <a:endParaRPr kumimoji="0" lang="en-US" altLang="x-none" sz="2400" b="1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8149" name="Rectangle 21"/>
          <p:cNvSpPr/>
          <p:nvPr/>
        </p:nvSpPr>
        <p:spPr>
          <a:xfrm>
            <a:off x="457200" y="3811905"/>
            <a:ext cx="844994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eaLnBrk="0" hangingPunct="0"/>
            <a:r>
              <a:rPr lang="en-US" altLang="x-none" sz="2400" b="1" i="1" dirty="0">
                <a:latin typeface="Times New Roman" panose="02020603050405020304" pitchFamily="18" charset="0"/>
              </a:rPr>
              <a:t>Truyện phê phán thói sính dùng từ nước ngo</a:t>
            </a:r>
            <a:r>
              <a:rPr lang="en-US" altLang="x-none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b="1" i="1" dirty="0">
                <a:latin typeface="Times New Roman" panose="02020603050405020304" pitchFamily="18" charset="0"/>
              </a:rPr>
              <a:t>i của một số người.</a:t>
            </a:r>
            <a:endParaRPr lang="en-US" altLang="x-none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457200" y="3357880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en-US" sz="2400" b="1" dirty="0">
                <a:latin typeface="Times New Roman" panose="02020603050405020304" pitchFamily="18" charset="0"/>
              </a:rPr>
              <a:t>TRẢ LỜI: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2579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>
                                            <p:txEl>
                                              <p:charRg st="42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2579">
                                            <p:txEl>
                                              <p:charRg st="42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>
                                            <p:txEl>
                                              <p:charRg st="117" end="1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2579">
                                            <p:txEl>
                                              <p:charRg st="117" end="1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>
                                            <p:txEl>
                                              <p:charRg st="149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2579">
                                            <p:txEl>
                                              <p:charRg st="149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>
                                            <p:txEl>
                                              <p:charRg st="214" end="2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2579">
                                            <p:txEl>
                                              <p:charRg st="214" end="2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>
                                            <p:txEl>
                                              <p:charRg st="267" end="3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2579">
                                            <p:txEl>
                                              <p:charRg st="267" end="3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8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79" grpId="0" animBg="1" uiExpand="1" build="allAtOnce"/>
      <p:bldP spid="48149" grpId="0"/>
      <p:bldP spid="256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2" name="Group 48"/>
          <p:cNvGrpSpPr/>
          <p:nvPr/>
        </p:nvGrpSpPr>
        <p:grpSpPr>
          <a:xfrm>
            <a:off x="1447800" y="152400"/>
            <a:ext cx="7467600" cy="6553200"/>
            <a:chOff x="912" y="96"/>
            <a:chExt cx="4704" cy="4128"/>
          </a:xfrm>
        </p:grpSpPr>
        <p:sp>
          <p:nvSpPr>
            <p:cNvPr id="5122" name="Line 2"/>
            <p:cNvSpPr/>
            <p:nvPr/>
          </p:nvSpPr>
          <p:spPr>
            <a:xfrm>
              <a:off x="2640" y="864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123" name="Line 3"/>
            <p:cNvSpPr/>
            <p:nvPr/>
          </p:nvSpPr>
          <p:spPr>
            <a:xfrm>
              <a:off x="2640" y="1440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124" name="Group 4"/>
            <p:cNvGrpSpPr/>
            <p:nvPr/>
          </p:nvGrpSpPr>
          <p:grpSpPr>
            <a:xfrm>
              <a:off x="912" y="96"/>
              <a:ext cx="4704" cy="4128"/>
              <a:chOff x="912" y="96"/>
              <a:chExt cx="4704" cy="4128"/>
            </a:xfrm>
          </p:grpSpPr>
          <p:sp>
            <p:nvSpPr>
              <p:cNvPr id="5125" name="AutoShape 5"/>
              <p:cNvSpPr/>
              <p:nvPr/>
            </p:nvSpPr>
            <p:spPr>
              <a:xfrm>
                <a:off x="912" y="2256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rgbClr val="FFFF00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26" name="AutoShape 6"/>
              <p:cNvSpPr/>
              <p:nvPr/>
            </p:nvSpPr>
            <p:spPr>
              <a:xfrm>
                <a:off x="912" y="3552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3399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rgbClr val="990000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27" name="AutoShape 7"/>
              <p:cNvSpPr/>
              <p:nvPr/>
            </p:nvSpPr>
            <p:spPr>
              <a:xfrm>
                <a:off x="912" y="3936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3399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rgbClr val="990000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28" name="AutoShape 8"/>
              <p:cNvSpPr/>
              <p:nvPr/>
            </p:nvSpPr>
            <p:spPr>
              <a:xfrm>
                <a:off x="2208" y="576"/>
                <a:ext cx="960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>
                  <a:lnSpc>
                    <a:spcPct val="90000"/>
                  </a:lnSpc>
                  <a:buFontTx/>
                </a:pPr>
                <a:r>
                  <a:rPr lang="en-US" altLang="en-US" sz="22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Cấu tạo</a:t>
                </a:r>
                <a:endParaRPr lang="en-US" altLang="en-US" sz="2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29" name="AutoShape 9"/>
              <p:cNvSpPr/>
              <p:nvPr/>
            </p:nvSpPr>
            <p:spPr>
              <a:xfrm>
                <a:off x="3360" y="3552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3399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rgbClr val="990000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0" name="AutoShape 10"/>
              <p:cNvSpPr/>
              <p:nvPr/>
            </p:nvSpPr>
            <p:spPr>
              <a:xfrm>
                <a:off x="3360" y="720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1" name="AutoShape 11"/>
              <p:cNvSpPr/>
              <p:nvPr/>
            </p:nvSpPr>
            <p:spPr>
              <a:xfrm>
                <a:off x="3360" y="1296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chemeClr val="bg1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2" name="AutoShape 12"/>
              <p:cNvSpPr/>
              <p:nvPr/>
            </p:nvSpPr>
            <p:spPr>
              <a:xfrm>
                <a:off x="3360" y="1920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rgbClr val="FFFF00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3" name="AutoShape 13"/>
              <p:cNvSpPr/>
              <p:nvPr/>
            </p:nvSpPr>
            <p:spPr>
              <a:xfrm>
                <a:off x="3360" y="2256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rgbClr val="FFFF00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4" name="AutoShape 14"/>
              <p:cNvSpPr/>
              <p:nvPr/>
            </p:nvSpPr>
            <p:spPr>
              <a:xfrm>
                <a:off x="3360" y="2880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chemeClr val="tx2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5" name="AutoShape 15"/>
              <p:cNvSpPr/>
              <p:nvPr/>
            </p:nvSpPr>
            <p:spPr>
              <a:xfrm>
                <a:off x="960" y="720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6" name="AutoShape 16"/>
              <p:cNvSpPr/>
              <p:nvPr/>
            </p:nvSpPr>
            <p:spPr>
              <a:xfrm>
                <a:off x="960" y="1296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chemeClr val="bg1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7" name="AutoShape 17"/>
              <p:cNvSpPr/>
              <p:nvPr/>
            </p:nvSpPr>
            <p:spPr>
              <a:xfrm>
                <a:off x="912" y="1920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rgbClr val="FFFF00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8" name="AutoShape 18"/>
              <p:cNvSpPr/>
              <p:nvPr/>
            </p:nvSpPr>
            <p:spPr>
              <a:xfrm>
                <a:off x="912" y="2880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39" name="AutoShape 19"/>
              <p:cNvSpPr/>
              <p:nvPr/>
            </p:nvSpPr>
            <p:spPr>
              <a:xfrm>
                <a:off x="4560" y="816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40" name="AutoShape 20"/>
              <p:cNvSpPr/>
              <p:nvPr/>
            </p:nvSpPr>
            <p:spPr>
              <a:xfrm>
                <a:off x="4560" y="1152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41" name="AutoShape 21"/>
              <p:cNvSpPr/>
              <p:nvPr/>
            </p:nvSpPr>
            <p:spPr>
              <a:xfrm>
                <a:off x="4560" y="2880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chemeClr val="tx2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42" name="AutoShape 22"/>
              <p:cNvSpPr/>
              <p:nvPr/>
            </p:nvSpPr>
            <p:spPr>
              <a:xfrm>
                <a:off x="4560" y="3216"/>
                <a:ext cx="1056" cy="288"/>
              </a:xfrm>
              <a:prstGeom prst="roundRect">
                <a:avLst>
                  <a:gd name="adj" fmla="val 16667"/>
                </a:avLst>
              </a:prstGeom>
              <a:solidFill>
                <a:srgbClr val="009900"/>
              </a:solidFill>
              <a:ln w="19050" cap="flat" cmpd="sng">
                <a:solidFill>
                  <a:srgbClr val="33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dirty="0">
                  <a:solidFill>
                    <a:schemeClr val="tx2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43" name="AutoShape 23"/>
              <p:cNvSpPr/>
              <p:nvPr/>
            </p:nvSpPr>
            <p:spPr>
              <a:xfrm>
                <a:off x="2208" y="1152"/>
                <a:ext cx="960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>
                  <a:lnSpc>
                    <a:spcPct val="90000"/>
                  </a:lnSpc>
                  <a:buFontTx/>
                </a:pPr>
                <a:r>
                  <a:rPr lang="en-US" altLang="en-US" sz="22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Nghĩa</a:t>
                </a:r>
                <a:endParaRPr lang="en-US" altLang="en-US" sz="2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44" name="AutoShape 24"/>
              <p:cNvSpPr/>
              <p:nvPr/>
            </p:nvSpPr>
            <p:spPr>
              <a:xfrm>
                <a:off x="2208" y="1776"/>
                <a:ext cx="960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>
                  <a:lnSpc>
                    <a:spcPct val="90000"/>
                  </a:lnSpc>
                  <a:buFontTx/>
                </a:pPr>
                <a:r>
                  <a:rPr lang="en-US" altLang="en-US" sz="22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Tính chất</a:t>
                </a:r>
                <a:endParaRPr lang="en-US" altLang="en-US" sz="2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45" name="AutoShape 25"/>
              <p:cNvSpPr/>
              <p:nvPr/>
            </p:nvSpPr>
            <p:spPr>
              <a:xfrm>
                <a:off x="2160" y="2688"/>
                <a:ext cx="1008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>
                  <a:lnSpc>
                    <a:spcPct val="90000"/>
                  </a:lnSpc>
                  <a:buFontTx/>
                </a:pPr>
                <a:r>
                  <a:rPr lang="en-US" altLang="en-US" sz="22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Nguồn gốc</a:t>
                </a:r>
                <a:endParaRPr lang="en-US" altLang="en-US" sz="2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46" name="AutoShape 26"/>
              <p:cNvSpPr/>
              <p:nvPr/>
            </p:nvSpPr>
            <p:spPr>
              <a:xfrm>
                <a:off x="2160" y="3408"/>
                <a:ext cx="1008" cy="28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1905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algn="ctr" eaLnBrk="0" hangingPunct="0">
                  <a:lnSpc>
                    <a:spcPct val="90000"/>
                  </a:lnSpc>
                  <a:buFontTx/>
                </a:pPr>
                <a:r>
                  <a:rPr lang="en-US" altLang="en-US" sz="22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Mở rộng</a:t>
                </a:r>
                <a:endParaRPr lang="en-US" altLang="en-US" sz="2200" b="1" dirty="0">
                  <a:solidFill>
                    <a:srgbClr val="FF33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47" name="Line 27"/>
              <p:cNvSpPr/>
              <p:nvPr/>
            </p:nvSpPr>
            <p:spPr>
              <a:xfrm>
                <a:off x="3168" y="720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48" name="Line 28"/>
              <p:cNvSpPr/>
              <p:nvPr/>
            </p:nvSpPr>
            <p:spPr>
              <a:xfrm>
                <a:off x="3168" y="1296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49" name="Line 29"/>
              <p:cNvSpPr/>
              <p:nvPr/>
            </p:nvSpPr>
            <p:spPr>
              <a:xfrm>
                <a:off x="3168" y="1968"/>
                <a:ext cx="192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0" name="Line 30"/>
              <p:cNvSpPr/>
              <p:nvPr/>
            </p:nvSpPr>
            <p:spPr>
              <a:xfrm>
                <a:off x="3168" y="1968"/>
                <a:ext cx="192" cy="43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1" name="Line 31"/>
              <p:cNvSpPr/>
              <p:nvPr/>
            </p:nvSpPr>
            <p:spPr>
              <a:xfrm>
                <a:off x="3168" y="2832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2" name="Line 32"/>
              <p:cNvSpPr/>
              <p:nvPr/>
            </p:nvSpPr>
            <p:spPr>
              <a:xfrm>
                <a:off x="3168" y="3552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3" name="Line 33"/>
              <p:cNvSpPr/>
              <p:nvPr/>
            </p:nvSpPr>
            <p:spPr>
              <a:xfrm>
                <a:off x="4416" y="3072"/>
                <a:ext cx="144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4" name="Line 34"/>
              <p:cNvSpPr/>
              <p:nvPr/>
            </p:nvSpPr>
            <p:spPr>
              <a:xfrm>
                <a:off x="4416" y="3072"/>
                <a:ext cx="144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5" name="Line 35"/>
              <p:cNvSpPr/>
              <p:nvPr/>
            </p:nvSpPr>
            <p:spPr>
              <a:xfrm flipH="1">
                <a:off x="2016" y="720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6" name="Line 36"/>
              <p:cNvSpPr/>
              <p:nvPr/>
            </p:nvSpPr>
            <p:spPr>
              <a:xfrm flipH="1">
                <a:off x="2016" y="1296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7" name="Line 37"/>
              <p:cNvSpPr/>
              <p:nvPr/>
            </p:nvSpPr>
            <p:spPr>
              <a:xfrm flipH="1">
                <a:off x="1968" y="1920"/>
                <a:ext cx="24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8" name="Line 38"/>
              <p:cNvSpPr/>
              <p:nvPr/>
            </p:nvSpPr>
            <p:spPr>
              <a:xfrm flipH="1">
                <a:off x="1968" y="1920"/>
                <a:ext cx="240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59" name="Line 39"/>
              <p:cNvSpPr/>
              <p:nvPr/>
            </p:nvSpPr>
            <p:spPr>
              <a:xfrm flipH="1">
                <a:off x="1968" y="2832"/>
                <a:ext cx="192" cy="19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60" name="Line 40"/>
              <p:cNvSpPr/>
              <p:nvPr/>
            </p:nvSpPr>
            <p:spPr>
              <a:xfrm flipH="1">
                <a:off x="1968" y="3552"/>
                <a:ext cx="192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61" name="Line 41"/>
              <p:cNvSpPr/>
              <p:nvPr/>
            </p:nvSpPr>
            <p:spPr>
              <a:xfrm flipH="1">
                <a:off x="1968" y="3552"/>
                <a:ext cx="192" cy="52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62" name="Line 42"/>
              <p:cNvSpPr/>
              <p:nvPr/>
            </p:nvSpPr>
            <p:spPr>
              <a:xfrm>
                <a:off x="4416" y="864"/>
                <a:ext cx="144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63" name="Line 43"/>
              <p:cNvSpPr/>
              <p:nvPr/>
            </p:nvSpPr>
            <p:spPr>
              <a:xfrm>
                <a:off x="4416" y="864"/>
                <a:ext cx="144" cy="38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164" name="AutoShape 44"/>
              <p:cNvSpPr/>
              <p:nvPr/>
            </p:nvSpPr>
            <p:spPr>
              <a:xfrm>
                <a:off x="1440" y="96"/>
                <a:ext cx="2400" cy="336"/>
              </a:xfrm>
              <a:prstGeom prst="flowChartTerminator">
                <a:avLst/>
              </a:prstGeom>
              <a:solidFill>
                <a:srgbClr val="FFFF00"/>
              </a:solidFill>
              <a:ln w="19050" cap="flat" cmpd="sng">
                <a:solidFill>
                  <a:srgbClr val="333399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0" hangingPunct="0">
                  <a:lnSpc>
                    <a:spcPct val="90000"/>
                  </a:lnSpc>
                  <a:buFontTx/>
                </a:pPr>
                <a:endParaRPr lang="en-US" altLang="en-US" sz="2400" dirty="0">
                  <a:solidFill>
                    <a:srgbClr val="FF3300"/>
                  </a:solidFill>
                  <a:latin typeface="Calibri" panose="020F0502020204030204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5165" name="Line 45"/>
              <p:cNvSpPr/>
              <p:nvPr/>
            </p:nvSpPr>
            <p:spPr>
              <a:xfrm>
                <a:off x="2640" y="432"/>
                <a:ext cx="0" cy="14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166" name="Line 46"/>
              <p:cNvSpPr/>
              <p:nvPr/>
            </p:nvSpPr>
            <p:spPr>
              <a:xfrm>
                <a:off x="2640" y="2064"/>
                <a:ext cx="0" cy="624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167" name="Line 47"/>
              <p:cNvSpPr/>
              <p:nvPr/>
            </p:nvSpPr>
            <p:spPr>
              <a:xfrm>
                <a:off x="2640" y="2976"/>
                <a:ext cx="0" cy="43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161842" name="Text Box 50"/>
          <p:cNvSpPr txBox="1"/>
          <p:nvPr/>
        </p:nvSpPr>
        <p:spPr>
          <a:xfrm>
            <a:off x="1900238" y="1152525"/>
            <a:ext cx="919162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Từ đơn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43" name="Text Box 51"/>
          <p:cNvSpPr txBox="1"/>
          <p:nvPr/>
        </p:nvSpPr>
        <p:spPr>
          <a:xfrm>
            <a:off x="5675313" y="1177925"/>
            <a:ext cx="1030287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Từ phức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44" name="Text Box 52"/>
          <p:cNvSpPr txBox="1"/>
          <p:nvPr/>
        </p:nvSpPr>
        <p:spPr>
          <a:xfrm>
            <a:off x="7620000" y="1330325"/>
            <a:ext cx="1008063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Từ ghép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45" name="Text Box 53"/>
          <p:cNvSpPr txBox="1"/>
          <p:nvPr/>
        </p:nvSpPr>
        <p:spPr>
          <a:xfrm>
            <a:off x="7645400" y="1873250"/>
            <a:ext cx="8286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Từ láy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46" name="Text Box 54"/>
          <p:cNvSpPr txBox="1"/>
          <p:nvPr/>
        </p:nvSpPr>
        <p:spPr>
          <a:xfrm>
            <a:off x="1806575" y="2082800"/>
            <a:ext cx="116522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Nghĩa gốc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47" name="Text Box 55"/>
          <p:cNvSpPr txBox="1"/>
          <p:nvPr/>
        </p:nvSpPr>
        <p:spPr>
          <a:xfrm>
            <a:off x="5395913" y="2085975"/>
            <a:ext cx="1538287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Nghĩa chuyển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48" name="Text Box 56"/>
          <p:cNvSpPr txBox="1"/>
          <p:nvPr/>
        </p:nvSpPr>
        <p:spPr>
          <a:xfrm>
            <a:off x="1576388" y="3059113"/>
            <a:ext cx="131921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Đồng nghĩa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49" name="Text Box 57"/>
          <p:cNvSpPr txBox="1"/>
          <p:nvPr/>
        </p:nvSpPr>
        <p:spPr>
          <a:xfrm>
            <a:off x="5626100" y="3071813"/>
            <a:ext cx="1076325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Đồng âm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0" name="Text Box 58"/>
          <p:cNvSpPr txBox="1"/>
          <p:nvPr/>
        </p:nvSpPr>
        <p:spPr>
          <a:xfrm>
            <a:off x="1606550" y="3592513"/>
            <a:ext cx="1212850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Trái nghĩa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1" name="Text Box 59"/>
          <p:cNvSpPr txBox="1"/>
          <p:nvPr/>
        </p:nvSpPr>
        <p:spPr>
          <a:xfrm>
            <a:off x="5257800" y="3595688"/>
            <a:ext cx="1760538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Trường từ vựng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2" name="Text Box 60"/>
          <p:cNvSpPr txBox="1"/>
          <p:nvPr/>
        </p:nvSpPr>
        <p:spPr>
          <a:xfrm>
            <a:off x="1525588" y="4611688"/>
            <a:ext cx="1730375" cy="366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Từ thuần Việt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3" name="Text Box 61"/>
          <p:cNvSpPr txBox="1"/>
          <p:nvPr/>
        </p:nvSpPr>
        <p:spPr>
          <a:xfrm>
            <a:off x="5584825" y="4572000"/>
            <a:ext cx="1120775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Từ mượn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4" name="Text Box 62"/>
          <p:cNvSpPr txBox="1"/>
          <p:nvPr/>
        </p:nvSpPr>
        <p:spPr>
          <a:xfrm>
            <a:off x="7524750" y="4648200"/>
            <a:ext cx="11620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Hán  Việt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5" name="Text Box 63"/>
          <p:cNvSpPr txBox="1"/>
          <p:nvPr/>
        </p:nvSpPr>
        <p:spPr>
          <a:xfrm>
            <a:off x="7234238" y="5141913"/>
            <a:ext cx="168116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Ngôn ngữ khác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6" name="Text Box 64"/>
          <p:cNvSpPr txBox="1"/>
          <p:nvPr/>
        </p:nvSpPr>
        <p:spPr>
          <a:xfrm>
            <a:off x="1456690" y="6301105"/>
            <a:ext cx="1630680" cy="337185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buFontTx/>
            </a:pPr>
            <a:r>
              <a:rPr lang="en-US" altLang="en-US" b="1" dirty="0">
                <a:latin typeface="Times New Roman" panose="02020603050405020304" pitchFamily="18" charset="0"/>
              </a:rPr>
              <a:t>Từ  tượng thanh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7" name="Text Box 65"/>
          <p:cNvSpPr txBox="1"/>
          <p:nvPr/>
        </p:nvSpPr>
        <p:spPr>
          <a:xfrm>
            <a:off x="1441450" y="5673725"/>
            <a:ext cx="1612900" cy="368300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 wrap="square" anchor="t" anchorCtr="0">
            <a:spAutoFit/>
          </a:bodyPr>
          <a:p>
            <a:pPr eaLnBrk="0" hangingPunct="0">
              <a:buFontTx/>
            </a:pPr>
            <a:r>
              <a:rPr lang="en-US" altLang="en-US" b="1" dirty="0">
                <a:latin typeface="Times New Roman" panose="02020603050405020304" pitchFamily="18" charset="0"/>
              </a:rPr>
              <a:t>Từ </a:t>
            </a:r>
            <a:r>
              <a:rPr lang="en-US" altLang="en-US" sz="1800" b="1" dirty="0">
                <a:latin typeface="Times New Roman" panose="02020603050405020304" pitchFamily="18" charset="0"/>
              </a:rPr>
              <a:t>tượng</a:t>
            </a:r>
            <a:r>
              <a:rPr lang="en-US" altLang="en-US" b="1" dirty="0">
                <a:latin typeface="Times New Roman" panose="02020603050405020304" pitchFamily="18" charset="0"/>
              </a:rPr>
              <a:t> hình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8" name="Text Box 66"/>
          <p:cNvSpPr txBox="1"/>
          <p:nvPr/>
        </p:nvSpPr>
        <p:spPr>
          <a:xfrm>
            <a:off x="5386388" y="5689600"/>
            <a:ext cx="1600200" cy="368300"/>
          </a:xfrm>
          <a:prstGeom prst="rect">
            <a:avLst/>
          </a:prstGeom>
          <a:solidFill>
            <a:srgbClr val="009900"/>
          </a:solidFill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buFontTx/>
            </a:pPr>
            <a:r>
              <a:rPr lang="en-US" altLang="en-US" sz="1800" b="1" dirty="0">
                <a:latin typeface="Times New Roman" panose="02020603050405020304" pitchFamily="18" charset="0"/>
              </a:rPr>
              <a:t>Biện pháp t.từ</a:t>
            </a:r>
            <a:endParaRPr lang="en-US" alt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1859" name="Text Box 67"/>
          <p:cNvSpPr txBox="1"/>
          <p:nvPr/>
        </p:nvSpPr>
        <p:spPr>
          <a:xfrm>
            <a:off x="2292350" y="228600"/>
            <a:ext cx="38417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>
              <a:buFontTx/>
            </a:pPr>
            <a:r>
              <a:rPr lang="en-US" altLang="en-US" sz="2400" b="1" dirty="0">
                <a:latin typeface="Times New Roman" panose="02020603050405020304" pitchFamily="18" charset="0"/>
              </a:rPr>
              <a:t>  </a:t>
            </a:r>
            <a:r>
              <a:rPr lang="vi-VN" altLang="en-US" sz="2400" b="1" dirty="0">
                <a:latin typeface="Times New Roman" panose="02020603050405020304" pitchFamily="18" charset="0"/>
              </a:rPr>
              <a:t>TỔNG KẾT TỪ VỰNG</a:t>
            </a:r>
            <a:endParaRPr lang="vi-VN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184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184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18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1848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6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16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6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6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42" grpId="0"/>
      <p:bldP spid="161844" grpId="0"/>
      <p:bldP spid="161845" grpId="0"/>
      <p:bldP spid="161847" grpId="0"/>
      <p:bldP spid="161848" grpId="0" build="allAtOnce"/>
      <p:bldP spid="161849" grpId="0"/>
      <p:bldP spid="161850" grpId="0"/>
      <p:bldP spid="161851" grpId="0"/>
      <p:bldP spid="161852" grpId="0"/>
      <p:bldP spid="161853" grpId="0"/>
      <p:bldP spid="161854" grpId="0"/>
      <p:bldP spid="161855" grpId="0"/>
      <p:bldP spid="161856" grpId="0" bldLvl="0" animBg="1"/>
      <p:bldP spid="161857" grpId="0" bldLvl="0" animBg="1"/>
      <p:bldP spid="161858" grpId="0" animBg="1"/>
      <p:bldP spid="1618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552565" y="5179695"/>
            <a:ext cx="2601595" cy="16757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0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601595" cy="167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3609" name="Text Box 25" descr="Parchment"/>
          <p:cNvSpPr txBox="1"/>
          <p:nvPr/>
        </p:nvSpPr>
        <p:spPr>
          <a:xfrm>
            <a:off x="304800" y="488315"/>
            <a:ext cx="8610600" cy="5882640"/>
          </a:xfrm>
          <a:prstGeom prst="rect">
            <a:avLst/>
          </a:prstGeom>
          <a:solidFill>
            <a:schemeClr val="bg1"/>
          </a:solidFill>
          <a:ln w="57150" cap="flat" cmpd="thinThick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>
            <a:noAutofit/>
          </a:bodyPr>
          <a:p>
            <a:pPr algn="ctr" eaLnBrk="0" hangingPunct="0">
              <a:spcBef>
                <a:spcPct val="50000"/>
              </a:spcBef>
              <a:buFontTx/>
            </a:pP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NHỮNG ĐIỀU CẦN LƯU Ý </a:t>
            </a:r>
            <a:endParaRPr lang="en-US" altLang="x-none" sz="32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1- Lựa chọn từ  thích hợp với ý nghĩa cần biểu đạt.</a:t>
            </a:r>
            <a:endParaRPr lang="en-US" altLang="x-none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2- Cần hiểu h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m  nghĩa chuyển của từ trong quá trình giao tiếp .</a:t>
            </a:r>
            <a:endParaRPr lang="en-US" altLang="x-none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3- Sử dụng linh hoạt, sáng tạo vốn từ vựng tiếng Việt sẽ l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m cho câu văn, lời thơ sinh động, gây ấn tượng hấp dẫn v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l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m nổi bật nội dung muốn nói .</a:t>
            </a:r>
            <a:endParaRPr lang="en-US" altLang="x-none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4- Dùng từ ngữ có sẵn đặt tên cho một nội dung mới cũng l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cách phát triển từ vựng tiếng Việt .</a:t>
            </a:r>
            <a:endParaRPr lang="en-US" altLang="x-none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x-none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5- Sử dụng từ mượn đúng lúc, đúng chỗ, không nên lạm dụng .</a:t>
            </a:r>
            <a:r>
              <a:rPr lang="en-US" altLang="x-none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x-none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     </a:t>
            </a:r>
            <a:endParaRPr lang="en-US" altLang="x-none" sz="24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360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360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360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7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>
                                            <p:txEl>
                                              <p:charRg st="2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3609">
                                            <p:txEl>
                                              <p:charRg st="2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3609">
                                            <p:txEl>
                                              <p:charRg st="2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3609">
                                            <p:txEl>
                                              <p:charRg st="23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9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>
                                            <p:txEl>
                                              <p:charRg st="7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23609">
                                            <p:txEl>
                                              <p:charRg st="7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23609">
                                            <p:txEl>
                                              <p:charRg st="7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23609">
                                            <p:txEl>
                                              <p:charRg st="75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39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>
                                            <p:txEl>
                                              <p:charRg st="142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23609">
                                            <p:txEl>
                                              <p:charRg st="142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23609">
                                            <p:txEl>
                                              <p:charRg st="142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23609">
                                            <p:txEl>
                                              <p:charRg st="142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>
                                            <p:txEl>
                                              <p:charRg st="291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3609">
                                            <p:txEl>
                                              <p:charRg st="291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3609">
                                            <p:txEl>
                                              <p:charRg st="291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3609">
                                            <p:txEl>
                                              <p:charRg st="291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9">
                                            <p:txEl>
                                              <p:charRg st="387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23609">
                                            <p:txEl>
                                              <p:charRg st="387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23609">
                                            <p:txEl>
                                              <p:charRg st="387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23609">
                                            <p:txEl>
                                              <p:charRg st="387" end="47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3793" name="Oval 2"/>
          <p:cNvSpPr/>
          <p:nvPr/>
        </p:nvSpPr>
        <p:spPr>
          <a:xfrm>
            <a:off x="387350" y="24765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800" b="1" dirty="0">
                <a:solidFill>
                  <a:srgbClr val="66FFFF"/>
                </a:solidFill>
                <a:latin typeface="Calibri" panose="020F0502020204030204" charset="0"/>
              </a:rPr>
              <a:t>1</a:t>
            </a:r>
            <a:endParaRPr lang="en-US" altLang="en-US" sz="4800" b="1" dirty="0">
              <a:solidFill>
                <a:srgbClr val="66FFFF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611" name="Rectangle 3"/>
          <p:cNvSpPr/>
          <p:nvPr/>
        </p:nvSpPr>
        <p:spPr>
          <a:xfrm>
            <a:off x="838200" y="4191000"/>
            <a:ext cx="7772400" cy="685800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50000">
                <a:srgbClr val="FFFF00"/>
              </a:gs>
              <a:gs pos="100000">
                <a:srgbClr val="CCCC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FontTx/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charset="0"/>
              </a:rPr>
              <a:t>1.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charset="0"/>
              </a:rPr>
              <a:t>........... nghĩa là không có khả năng nhận biết .</a:t>
            </a:r>
            <a:endParaRPr lang="en-US" altLang="en-US" sz="2400" b="1" dirty="0">
              <a:solidFill>
                <a:srgbClr val="0000FF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3795" name="Rectangle 4"/>
          <p:cNvSpPr/>
          <p:nvPr/>
        </p:nvSpPr>
        <p:spPr>
          <a:xfrm>
            <a:off x="3343275" y="304800"/>
            <a:ext cx="685800" cy="685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796" name="Rectangle 5"/>
          <p:cNvSpPr/>
          <p:nvPr/>
        </p:nvSpPr>
        <p:spPr>
          <a:xfrm>
            <a:off x="4038600" y="304800"/>
            <a:ext cx="685800" cy="685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797" name="Rectangle 6"/>
          <p:cNvSpPr/>
          <p:nvPr/>
        </p:nvSpPr>
        <p:spPr>
          <a:xfrm>
            <a:off x="4724400" y="304800"/>
            <a:ext cx="685800" cy="685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798" name="Rectangle 7"/>
          <p:cNvSpPr/>
          <p:nvPr/>
        </p:nvSpPr>
        <p:spPr>
          <a:xfrm>
            <a:off x="5410200" y="304800"/>
            <a:ext cx="685800" cy="685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799" name="Rectangle 8"/>
          <p:cNvSpPr/>
          <p:nvPr/>
        </p:nvSpPr>
        <p:spPr>
          <a:xfrm>
            <a:off x="6096000" y="304800"/>
            <a:ext cx="685800" cy="685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352800" y="304800"/>
            <a:ext cx="3429000" cy="685800"/>
            <a:chOff x="2736" y="2544"/>
            <a:chExt cx="2160" cy="432"/>
          </a:xfrm>
        </p:grpSpPr>
        <p:sp>
          <p:nvSpPr>
            <p:cNvPr id="33801" name="Rectangle 10"/>
            <p:cNvSpPr/>
            <p:nvPr/>
          </p:nvSpPr>
          <p:spPr>
            <a:xfrm>
              <a:off x="2736" y="2544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V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02" name="Rectangle 11"/>
            <p:cNvSpPr/>
            <p:nvPr/>
          </p:nvSpPr>
          <p:spPr>
            <a:xfrm>
              <a:off x="3168" y="2544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O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03" name="Rectangle 12"/>
            <p:cNvSpPr/>
            <p:nvPr/>
          </p:nvSpPr>
          <p:spPr>
            <a:xfrm>
              <a:off x="3600" y="2544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T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04" name="Rectangle 13"/>
            <p:cNvSpPr/>
            <p:nvPr/>
          </p:nvSpPr>
          <p:spPr>
            <a:xfrm>
              <a:off x="4032" y="2544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R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05" name="Rectangle 14"/>
            <p:cNvSpPr/>
            <p:nvPr/>
          </p:nvSpPr>
          <p:spPr>
            <a:xfrm>
              <a:off x="4464" y="2544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I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</p:grpSp>
      <p:sp>
        <p:nvSpPr>
          <p:cNvPr id="33806" name="Oval 16"/>
          <p:cNvSpPr/>
          <p:nvPr/>
        </p:nvSpPr>
        <p:spPr>
          <a:xfrm>
            <a:off x="381000" y="941388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800" b="1" dirty="0">
                <a:solidFill>
                  <a:srgbClr val="66FFFF"/>
                </a:solidFill>
                <a:latin typeface="Calibri" panose="020F0502020204030204" charset="0"/>
              </a:rPr>
              <a:t>2</a:t>
            </a:r>
            <a:endParaRPr lang="en-US" altLang="en-US" sz="4800" b="1" dirty="0">
              <a:solidFill>
                <a:srgbClr val="66FFFF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625" name="Rectangle 17"/>
          <p:cNvSpPr/>
          <p:nvPr/>
        </p:nvSpPr>
        <p:spPr>
          <a:xfrm>
            <a:off x="0" y="4191000"/>
            <a:ext cx="91440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FontTx/>
            </a:pPr>
            <a:r>
              <a:rPr lang="en-US" altLang="en-US" sz="3200" b="1" dirty="0">
                <a:solidFill>
                  <a:srgbClr val="FF0066"/>
                </a:solidFill>
                <a:latin typeface="Calibri" panose="020F0502020204030204" charset="0"/>
              </a:rPr>
              <a:t>2.</a:t>
            </a:r>
            <a:r>
              <a:rPr lang="en-US" altLang="en-US" sz="2000" b="1" dirty="0">
                <a:solidFill>
                  <a:srgbClr val="0000FF"/>
                </a:solidFill>
                <a:latin typeface="Calibri" panose="020F0502020204030204" charset="0"/>
              </a:rPr>
              <a:t> Bị rời ra từng đoạn, từng khúc do bị kéo mạnh hoặc bị chặt, cưa, cắt</a:t>
            </a:r>
            <a:endParaRPr lang="en-US" altLang="en-US" sz="2000" b="1" i="1" dirty="0">
              <a:solidFill>
                <a:srgbClr val="0000FF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3808" name="Rectangle 18"/>
          <p:cNvSpPr/>
          <p:nvPr/>
        </p:nvSpPr>
        <p:spPr>
          <a:xfrm>
            <a:off x="4038600" y="990600"/>
            <a:ext cx="685800" cy="685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809" name="Rectangle 19"/>
          <p:cNvSpPr/>
          <p:nvPr/>
        </p:nvSpPr>
        <p:spPr>
          <a:xfrm>
            <a:off x="4724400" y="990600"/>
            <a:ext cx="685800" cy="685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810" name="Rectangle 20"/>
          <p:cNvSpPr/>
          <p:nvPr/>
        </p:nvSpPr>
        <p:spPr>
          <a:xfrm>
            <a:off x="5410200" y="990600"/>
            <a:ext cx="685800" cy="6858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4011613" y="990600"/>
            <a:ext cx="2084387" cy="696913"/>
            <a:chOff x="3535" y="2160"/>
            <a:chExt cx="1313" cy="439"/>
          </a:xfrm>
        </p:grpSpPr>
        <p:sp>
          <p:nvSpPr>
            <p:cNvPr id="33812" name="Rectangle 22"/>
            <p:cNvSpPr/>
            <p:nvPr/>
          </p:nvSpPr>
          <p:spPr>
            <a:xfrm>
              <a:off x="3535" y="2167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400" b="1" dirty="0">
                  <a:solidFill>
                    <a:srgbClr val="0000D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Ð</a:t>
              </a:r>
              <a:endParaRPr lang="en-US" altLang="en-US" sz="4400" b="1" dirty="0">
                <a:solidFill>
                  <a:srgbClr val="0000DA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813" name="Rectangle 23"/>
            <p:cNvSpPr/>
            <p:nvPr/>
          </p:nvSpPr>
          <p:spPr>
            <a:xfrm>
              <a:off x="3984" y="2160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U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14" name="Rectangle 24"/>
            <p:cNvSpPr/>
            <p:nvPr/>
          </p:nvSpPr>
          <p:spPr>
            <a:xfrm>
              <a:off x="4416" y="2160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0000"/>
                  </a:solidFill>
                  <a:latin typeface="Calibri" panose="020F0502020204030204" charset="0"/>
                </a:rPr>
                <a:t>T</a:t>
              </a:r>
              <a:endParaRPr lang="en-US" altLang="en-US" sz="4000" b="1" dirty="0">
                <a:solidFill>
                  <a:srgbClr val="FF00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</p:grpSp>
      <p:sp>
        <p:nvSpPr>
          <p:cNvPr id="33815" name="Oval 26"/>
          <p:cNvSpPr/>
          <p:nvPr/>
        </p:nvSpPr>
        <p:spPr>
          <a:xfrm>
            <a:off x="381000" y="1641475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800" b="1" dirty="0">
                <a:solidFill>
                  <a:srgbClr val="66FFFF"/>
                </a:solidFill>
                <a:latin typeface="Calibri" panose="020F0502020204030204" charset="0"/>
              </a:rPr>
              <a:t>3</a:t>
            </a:r>
            <a:endParaRPr lang="en-US" altLang="en-US" sz="4800" b="1" dirty="0">
              <a:solidFill>
                <a:srgbClr val="66FFFF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635" name="Rectangle 27"/>
          <p:cNvSpPr/>
          <p:nvPr/>
        </p:nvSpPr>
        <p:spPr>
          <a:xfrm>
            <a:off x="0" y="4191000"/>
            <a:ext cx="9144000" cy="685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p>
            <a:pPr>
              <a:buFontTx/>
            </a:pPr>
            <a:r>
              <a:rPr lang="en-US" altLang="en-US" sz="3200" b="1" dirty="0">
                <a:solidFill>
                  <a:srgbClr val="FF0000"/>
                </a:solidFill>
                <a:latin typeface="Calibri" panose="020F0502020204030204" charset="0"/>
              </a:rPr>
              <a:t>3.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charset="0"/>
              </a:rPr>
              <a:t>Chuyển nghĩa từ theo hai phương thức: ẩn dụ và…</a:t>
            </a:r>
            <a:endParaRPr lang="en-US" altLang="en-US" sz="2400" b="1" dirty="0">
              <a:solidFill>
                <a:srgbClr val="FF00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grpSp>
        <p:nvGrpSpPr>
          <p:cNvPr id="33817" name="Group 28"/>
          <p:cNvGrpSpPr/>
          <p:nvPr/>
        </p:nvGrpSpPr>
        <p:grpSpPr>
          <a:xfrm>
            <a:off x="2667000" y="1676400"/>
            <a:ext cx="4114800" cy="685800"/>
            <a:chOff x="1680" y="1056"/>
            <a:chExt cx="2592" cy="432"/>
          </a:xfrm>
        </p:grpSpPr>
        <p:sp>
          <p:nvSpPr>
            <p:cNvPr id="33818" name="Rectangle 29"/>
            <p:cNvSpPr/>
            <p:nvPr/>
          </p:nvSpPr>
          <p:spPr>
            <a:xfrm>
              <a:off x="1680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19" name="Rectangle 30"/>
            <p:cNvSpPr/>
            <p:nvPr/>
          </p:nvSpPr>
          <p:spPr>
            <a:xfrm>
              <a:off x="2112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20" name="Rectangle 31"/>
            <p:cNvSpPr/>
            <p:nvPr/>
          </p:nvSpPr>
          <p:spPr>
            <a:xfrm>
              <a:off x="2544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21" name="Rectangle 32"/>
            <p:cNvSpPr/>
            <p:nvPr/>
          </p:nvSpPr>
          <p:spPr>
            <a:xfrm>
              <a:off x="2976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22" name="Rectangle 33"/>
            <p:cNvSpPr/>
            <p:nvPr/>
          </p:nvSpPr>
          <p:spPr>
            <a:xfrm>
              <a:off x="3408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23" name="Rectangle 34"/>
            <p:cNvSpPr/>
            <p:nvPr/>
          </p:nvSpPr>
          <p:spPr>
            <a:xfrm>
              <a:off x="3840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2667000" y="1676400"/>
            <a:ext cx="4114800" cy="685800"/>
            <a:chOff x="1680" y="1056"/>
            <a:chExt cx="2592" cy="432"/>
          </a:xfrm>
        </p:grpSpPr>
        <p:sp>
          <p:nvSpPr>
            <p:cNvPr id="33825" name="Rectangle 36"/>
            <p:cNvSpPr/>
            <p:nvPr/>
          </p:nvSpPr>
          <p:spPr>
            <a:xfrm>
              <a:off x="1680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H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26" name="Rectangle 37"/>
            <p:cNvSpPr/>
            <p:nvPr/>
          </p:nvSpPr>
          <p:spPr>
            <a:xfrm>
              <a:off x="2112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O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27" name="Rectangle 38"/>
            <p:cNvSpPr/>
            <p:nvPr/>
          </p:nvSpPr>
          <p:spPr>
            <a:xfrm>
              <a:off x="2544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A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28" name="Rectangle 39"/>
            <p:cNvSpPr/>
            <p:nvPr/>
          </p:nvSpPr>
          <p:spPr>
            <a:xfrm>
              <a:off x="2976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N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29" name="Rectangle 40"/>
            <p:cNvSpPr/>
            <p:nvPr/>
          </p:nvSpPr>
          <p:spPr>
            <a:xfrm>
              <a:off x="3408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DA"/>
                  </a:solidFill>
                  <a:latin typeface="Calibri" panose="020F0502020204030204" charset="0"/>
                </a:rPr>
                <a:t>D</a:t>
              </a:r>
              <a:endParaRPr lang="en-US" altLang="en-US" sz="4000" b="1" dirty="0">
                <a:solidFill>
                  <a:srgbClr val="0000DA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30" name="Rectangle 41"/>
            <p:cNvSpPr/>
            <p:nvPr/>
          </p:nvSpPr>
          <p:spPr>
            <a:xfrm>
              <a:off x="3840" y="1056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U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</p:grpSp>
      <p:sp>
        <p:nvSpPr>
          <p:cNvPr id="33831" name="Oval 43"/>
          <p:cNvSpPr/>
          <p:nvPr/>
        </p:nvSpPr>
        <p:spPr>
          <a:xfrm>
            <a:off x="762000" y="5181600"/>
            <a:ext cx="1143000" cy="914400"/>
          </a:xfrm>
          <a:prstGeom prst="ellipse">
            <a:avLst/>
          </a:prstGeom>
          <a:gradFill rotWithShape="1">
            <a:gsLst>
              <a:gs pos="0">
                <a:srgbClr val="FFE2DB"/>
              </a:gs>
              <a:gs pos="50000">
                <a:srgbClr val="FF3300"/>
              </a:gs>
              <a:gs pos="100000">
                <a:srgbClr val="FFE2DB"/>
              </a:gs>
            </a:gsLst>
            <a:lin ang="5400000" scaled="1"/>
            <a:tileRect/>
          </a:gradFill>
          <a:ln w="38100" cap="flat" cmpd="dbl">
            <a:solidFill>
              <a:srgbClr val="5B5BFF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699999" algn="ctr" rotWithShape="0">
              <a:schemeClr val="bg2">
                <a:alpha val="50000"/>
              </a:schemeClr>
            </a:outerShdw>
          </a:effectLst>
        </p:spPr>
        <p:txBody>
          <a:bodyPr wrap="none" anchor="ctr" anchorCtr="0"/>
          <a:p>
            <a:pPr algn="ctr">
              <a:buFontTx/>
            </a:pPr>
            <a:r>
              <a:rPr lang="en-US" altLang="en-US" sz="2000" b="1" dirty="0">
                <a:solidFill>
                  <a:srgbClr val="00FF00"/>
                </a:solidFill>
                <a:latin typeface="Calibri" panose="020F0502020204030204" charset="0"/>
              </a:rPr>
              <a:t>Phần</a:t>
            </a:r>
            <a:endParaRPr lang="en-US" altLang="en-US" sz="2000" b="1" dirty="0">
              <a:solidFill>
                <a:srgbClr val="00FF00"/>
              </a:solidFill>
              <a:latin typeface="Calibri" panose="020F0502020204030204" charset="0"/>
            </a:endParaRPr>
          </a:p>
          <a:p>
            <a:pPr algn="ctr">
              <a:buFontTx/>
            </a:pPr>
            <a:r>
              <a:rPr lang="en-US" altLang="en-US" sz="2000" b="1" dirty="0">
                <a:solidFill>
                  <a:srgbClr val="00FF00"/>
                </a:solidFill>
                <a:latin typeface="Calibri" panose="020F0502020204030204" charset="0"/>
              </a:rPr>
              <a:t>thưởng</a:t>
            </a:r>
            <a:endParaRPr lang="en-US" altLang="en-US" sz="2000" b="1" dirty="0">
              <a:solidFill>
                <a:srgbClr val="00FF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3832" name="Oval 57"/>
          <p:cNvSpPr/>
          <p:nvPr/>
        </p:nvSpPr>
        <p:spPr>
          <a:xfrm>
            <a:off x="381000" y="2355850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66FFFF"/>
                </a:solidFill>
                <a:latin typeface="Calibri" panose="020F0502020204030204" charset="0"/>
              </a:rPr>
              <a:t>4</a:t>
            </a:r>
            <a:endParaRPr lang="en-US" altLang="en-US" sz="4000" b="1" dirty="0">
              <a:solidFill>
                <a:srgbClr val="66FFFF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grpSp>
        <p:nvGrpSpPr>
          <p:cNvPr id="33833" name="Group 58"/>
          <p:cNvGrpSpPr/>
          <p:nvPr/>
        </p:nvGrpSpPr>
        <p:grpSpPr>
          <a:xfrm>
            <a:off x="3352800" y="2362200"/>
            <a:ext cx="4114800" cy="685800"/>
            <a:chOff x="2592" y="2352"/>
            <a:chExt cx="2592" cy="432"/>
          </a:xfrm>
        </p:grpSpPr>
        <p:sp>
          <p:nvSpPr>
            <p:cNvPr id="33834" name="Rectangle 59"/>
            <p:cNvSpPr/>
            <p:nvPr/>
          </p:nvSpPr>
          <p:spPr>
            <a:xfrm>
              <a:off x="4752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35" name="Rectangle 60"/>
            <p:cNvSpPr/>
            <p:nvPr/>
          </p:nvSpPr>
          <p:spPr>
            <a:xfrm>
              <a:off x="2592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36" name="Rectangle 61"/>
            <p:cNvSpPr/>
            <p:nvPr/>
          </p:nvSpPr>
          <p:spPr>
            <a:xfrm>
              <a:off x="3024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37" name="Rectangle 62"/>
            <p:cNvSpPr/>
            <p:nvPr/>
          </p:nvSpPr>
          <p:spPr>
            <a:xfrm>
              <a:off x="3456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38" name="Rectangle 63"/>
            <p:cNvSpPr/>
            <p:nvPr/>
          </p:nvSpPr>
          <p:spPr>
            <a:xfrm>
              <a:off x="3888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39" name="Rectangle 64"/>
            <p:cNvSpPr/>
            <p:nvPr/>
          </p:nvSpPr>
          <p:spPr>
            <a:xfrm>
              <a:off x="4320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65"/>
          <p:cNvGrpSpPr/>
          <p:nvPr/>
        </p:nvGrpSpPr>
        <p:grpSpPr>
          <a:xfrm>
            <a:off x="3352800" y="2362200"/>
            <a:ext cx="4114800" cy="685800"/>
            <a:chOff x="2592" y="2352"/>
            <a:chExt cx="2592" cy="432"/>
          </a:xfrm>
        </p:grpSpPr>
        <p:sp>
          <p:nvSpPr>
            <p:cNvPr id="33841" name="Rectangle 66"/>
            <p:cNvSpPr/>
            <p:nvPr/>
          </p:nvSpPr>
          <p:spPr>
            <a:xfrm>
              <a:off x="4752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I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42" name="Rectangle 67"/>
            <p:cNvSpPr/>
            <p:nvPr/>
          </p:nvSpPr>
          <p:spPr>
            <a:xfrm>
              <a:off x="2592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G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43" name="Rectangle 68"/>
            <p:cNvSpPr/>
            <p:nvPr/>
          </p:nvSpPr>
          <p:spPr>
            <a:xfrm>
              <a:off x="3024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I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44" name="Rectangle 69"/>
            <p:cNvSpPr/>
            <p:nvPr/>
          </p:nvSpPr>
          <p:spPr>
            <a:xfrm>
              <a:off x="3456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A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45" name="Rectangle 70"/>
            <p:cNvSpPr/>
            <p:nvPr/>
          </p:nvSpPr>
          <p:spPr>
            <a:xfrm>
              <a:off x="3888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D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46" name="Rectangle 71"/>
            <p:cNvSpPr/>
            <p:nvPr/>
          </p:nvSpPr>
          <p:spPr>
            <a:xfrm>
              <a:off x="4320" y="2352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O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</p:grpSp>
      <p:sp>
        <p:nvSpPr>
          <p:cNvPr id="324681" name="Rectangle 73"/>
          <p:cNvSpPr/>
          <p:nvPr/>
        </p:nvSpPr>
        <p:spPr>
          <a:xfrm>
            <a:off x="0" y="4191000"/>
            <a:ext cx="9144000" cy="685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>
              <a:buFontTx/>
            </a:pPr>
            <a:r>
              <a:rPr lang="en-US" altLang="en-US" sz="3200" b="1" dirty="0">
                <a:solidFill>
                  <a:srgbClr val="66FF33"/>
                </a:solidFill>
                <a:latin typeface="Calibri" panose="020F0502020204030204" charset="0"/>
              </a:rPr>
              <a:t>4</a:t>
            </a:r>
            <a:r>
              <a:rPr lang="en-US" altLang="en-US" sz="4000" b="1" dirty="0">
                <a:solidFill>
                  <a:srgbClr val="66FF33"/>
                </a:solidFill>
                <a:latin typeface="Calibri" panose="020F0502020204030204" charset="0"/>
              </a:rPr>
              <a:t>.       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charset="0"/>
              </a:rPr>
              <a:t>Đồng nghĩa với “ không thật thà ” là …</a:t>
            </a:r>
            <a:r>
              <a:rPr lang="en-US" altLang="en-US" sz="4000" b="1" dirty="0">
                <a:solidFill>
                  <a:srgbClr val="66FF33"/>
                </a:solidFill>
                <a:latin typeface="Calibri" panose="020F0502020204030204" charset="0"/>
              </a:rPr>
              <a:t>     </a:t>
            </a:r>
            <a:endParaRPr lang="en-US" altLang="en-US" sz="2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3848" name="Oval 74"/>
          <p:cNvSpPr/>
          <p:nvPr/>
        </p:nvSpPr>
        <p:spPr>
          <a:xfrm>
            <a:off x="381000" y="3063875"/>
            <a:ext cx="685800" cy="6858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66FFFF"/>
                </a:solidFill>
                <a:latin typeface="Calibri" panose="020F0502020204030204" charset="0"/>
              </a:rPr>
              <a:t>5</a:t>
            </a:r>
            <a:endParaRPr lang="en-US" altLang="en-US" sz="4000" b="1" dirty="0">
              <a:solidFill>
                <a:srgbClr val="66FFFF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683" name="Rectangle 75"/>
          <p:cNvSpPr/>
          <p:nvPr/>
        </p:nvSpPr>
        <p:spPr>
          <a:xfrm>
            <a:off x="0" y="4191000"/>
            <a:ext cx="9144000" cy="685800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p>
            <a:pPr>
              <a:buFontTx/>
            </a:pPr>
            <a:r>
              <a:rPr lang="en-US" altLang="en-US" sz="3200" b="1" dirty="0">
                <a:solidFill>
                  <a:srgbClr val="66FF33"/>
                </a:solidFill>
                <a:latin typeface="Calibri" panose="020F0502020204030204" charset="0"/>
              </a:rPr>
              <a:t>5.</a:t>
            </a:r>
            <a:r>
              <a:rPr lang="en-US" altLang="en-US" sz="4000" dirty="0">
                <a:solidFill>
                  <a:srgbClr val="66FF33"/>
                </a:solidFill>
                <a:latin typeface="Calibri" panose="020F0502020204030204" charset="0"/>
              </a:rPr>
              <a:t> </a:t>
            </a:r>
            <a:r>
              <a:rPr lang="en-US" altLang="en-US" sz="2000" dirty="0">
                <a:solidFill>
                  <a:srgbClr val="66FF33"/>
                </a:solidFill>
                <a:latin typeface="Calibri" panose="020F0502020204030204" charset="0"/>
              </a:rPr>
              <a:t>            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charset="0"/>
              </a:rPr>
              <a:t>Trái nghĩa với “ chiến tranh ” là …</a:t>
            </a:r>
            <a:r>
              <a:rPr lang="en-US" altLang="en-US" sz="2000" dirty="0">
                <a:solidFill>
                  <a:srgbClr val="66FF33"/>
                </a:solidFill>
                <a:latin typeface="Calibri" panose="020F0502020204030204" charset="0"/>
              </a:rPr>
              <a:t>  </a:t>
            </a:r>
            <a:endParaRPr lang="en-US" altLang="en-US" sz="2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grpSp>
        <p:nvGrpSpPr>
          <p:cNvPr id="33850" name="Group 76"/>
          <p:cNvGrpSpPr/>
          <p:nvPr/>
        </p:nvGrpSpPr>
        <p:grpSpPr>
          <a:xfrm>
            <a:off x="1981200" y="3048000"/>
            <a:ext cx="4814888" cy="685800"/>
            <a:chOff x="2688" y="2448"/>
            <a:chExt cx="3033" cy="432"/>
          </a:xfrm>
        </p:grpSpPr>
        <p:sp>
          <p:nvSpPr>
            <p:cNvPr id="33851" name="Rectangle 77"/>
            <p:cNvSpPr/>
            <p:nvPr/>
          </p:nvSpPr>
          <p:spPr>
            <a:xfrm>
              <a:off x="4848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52" name="Rectangle 78"/>
            <p:cNvSpPr/>
            <p:nvPr/>
          </p:nvSpPr>
          <p:spPr>
            <a:xfrm>
              <a:off x="2688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53" name="Rectangle 79"/>
            <p:cNvSpPr/>
            <p:nvPr/>
          </p:nvSpPr>
          <p:spPr>
            <a:xfrm>
              <a:off x="3120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54" name="Rectangle 80"/>
            <p:cNvSpPr/>
            <p:nvPr/>
          </p:nvSpPr>
          <p:spPr>
            <a:xfrm>
              <a:off x="3552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55" name="Rectangle 81"/>
            <p:cNvSpPr/>
            <p:nvPr/>
          </p:nvSpPr>
          <p:spPr>
            <a:xfrm>
              <a:off x="3984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56" name="Rectangle 82"/>
            <p:cNvSpPr/>
            <p:nvPr/>
          </p:nvSpPr>
          <p:spPr>
            <a:xfrm>
              <a:off x="4416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33857" name="Rectangle 83"/>
            <p:cNvSpPr/>
            <p:nvPr/>
          </p:nvSpPr>
          <p:spPr>
            <a:xfrm>
              <a:off x="5289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eaLnBrk="0" hangingPunct="0">
                <a:buFontTx/>
              </a:pPr>
              <a:endPara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9" name="Group 84"/>
          <p:cNvGrpSpPr/>
          <p:nvPr/>
        </p:nvGrpSpPr>
        <p:grpSpPr>
          <a:xfrm>
            <a:off x="1981200" y="3048000"/>
            <a:ext cx="4814888" cy="685800"/>
            <a:chOff x="2688" y="2448"/>
            <a:chExt cx="3033" cy="432"/>
          </a:xfrm>
        </p:grpSpPr>
        <p:sp>
          <p:nvSpPr>
            <p:cNvPr id="33859" name="Rectangle 85"/>
            <p:cNvSpPr/>
            <p:nvPr/>
          </p:nvSpPr>
          <p:spPr>
            <a:xfrm>
              <a:off x="4848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N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60" name="Rectangle 86"/>
            <p:cNvSpPr/>
            <p:nvPr/>
          </p:nvSpPr>
          <p:spPr>
            <a:xfrm>
              <a:off x="2688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H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61" name="Rectangle 87"/>
            <p:cNvSpPr/>
            <p:nvPr/>
          </p:nvSpPr>
          <p:spPr>
            <a:xfrm>
              <a:off x="3120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O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62" name="Rectangle 88"/>
            <p:cNvSpPr/>
            <p:nvPr/>
          </p:nvSpPr>
          <p:spPr>
            <a:xfrm>
              <a:off x="3552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A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63" name="Rectangle 89"/>
            <p:cNvSpPr/>
            <p:nvPr/>
          </p:nvSpPr>
          <p:spPr>
            <a:xfrm>
              <a:off x="3984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B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64" name="Rectangle 90"/>
            <p:cNvSpPr/>
            <p:nvPr/>
          </p:nvSpPr>
          <p:spPr>
            <a:xfrm>
              <a:off x="4416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FF3300"/>
                  </a:solidFill>
                  <a:latin typeface="Calibri" panose="020F0502020204030204" charset="0"/>
                </a:rPr>
                <a:t>I</a:t>
              </a:r>
              <a:endParaRPr lang="en-US" altLang="en-US" sz="4000" b="1" dirty="0">
                <a:solidFill>
                  <a:srgbClr val="FF3300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33865" name="Rectangle 91"/>
            <p:cNvSpPr/>
            <p:nvPr/>
          </p:nvSpPr>
          <p:spPr>
            <a:xfrm>
              <a:off x="5289" y="2448"/>
              <a:ext cx="432" cy="432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rgbClr val="007600"/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buFontTx/>
              </a:pPr>
              <a:r>
                <a:rPr lang="en-US" altLang="en-US" sz="4000" b="1" dirty="0">
                  <a:solidFill>
                    <a:srgbClr val="0000FF"/>
                  </a:solidFill>
                  <a:latin typeface="Calibri" panose="020F0502020204030204" charset="0"/>
                </a:rPr>
                <a:t>H</a:t>
              </a:r>
              <a:endParaRPr lang="en-US" altLang="en-US" sz="4000" b="1" dirty="0">
                <a:solidFill>
                  <a:srgbClr val="0000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</p:grpSp>
      <p:sp>
        <p:nvSpPr>
          <p:cNvPr id="324793" name="AutoShape 185"/>
          <p:cNvSpPr/>
          <p:nvPr/>
        </p:nvSpPr>
        <p:spPr>
          <a:xfrm>
            <a:off x="3048000" y="4953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O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795" name="AutoShape 187"/>
          <p:cNvSpPr/>
          <p:nvPr/>
        </p:nvSpPr>
        <p:spPr>
          <a:xfrm>
            <a:off x="3810000" y="4953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T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797" name="AutoShape 189"/>
          <p:cNvSpPr/>
          <p:nvPr/>
        </p:nvSpPr>
        <p:spPr>
          <a:xfrm>
            <a:off x="4572000" y="4953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R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798" name="AutoShape 190"/>
          <p:cNvSpPr/>
          <p:nvPr/>
        </p:nvSpPr>
        <p:spPr>
          <a:xfrm>
            <a:off x="6629400" y="4953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A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799" name="AutoShape 191"/>
          <p:cNvSpPr/>
          <p:nvPr/>
        </p:nvSpPr>
        <p:spPr>
          <a:xfrm>
            <a:off x="3124200" y="5738813"/>
            <a:ext cx="762000" cy="738187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U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800" name="AutoShape 192"/>
          <p:cNvSpPr/>
          <p:nvPr/>
        </p:nvSpPr>
        <p:spPr>
          <a:xfrm>
            <a:off x="2286000" y="4953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V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801" name="AutoShape 193"/>
          <p:cNvSpPr/>
          <p:nvPr/>
        </p:nvSpPr>
        <p:spPr>
          <a:xfrm>
            <a:off x="3810000" y="5715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D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802" name="AutoShape 194"/>
          <p:cNvSpPr/>
          <p:nvPr/>
        </p:nvSpPr>
        <p:spPr>
          <a:xfrm>
            <a:off x="4572000" y="5715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O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803" name="AutoShape 195"/>
          <p:cNvSpPr/>
          <p:nvPr/>
        </p:nvSpPr>
        <p:spPr>
          <a:xfrm>
            <a:off x="5334000" y="5715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I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804" name="AutoShape 196"/>
          <p:cNvSpPr/>
          <p:nvPr/>
        </p:nvSpPr>
        <p:spPr>
          <a:xfrm>
            <a:off x="6096000" y="5715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N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805" name="AutoShape 197"/>
          <p:cNvSpPr/>
          <p:nvPr/>
        </p:nvSpPr>
        <p:spPr>
          <a:xfrm>
            <a:off x="6019800" y="4953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T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806" name="AutoShape 198"/>
          <p:cNvSpPr/>
          <p:nvPr/>
        </p:nvSpPr>
        <p:spPr>
          <a:xfrm>
            <a:off x="5334000" y="4953000"/>
            <a:ext cx="762000" cy="738188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4000" b="1" dirty="0">
                <a:solidFill>
                  <a:srgbClr val="FF3300"/>
                </a:solidFill>
                <a:latin typeface="Calibri" panose="020F0502020204030204" charset="0"/>
              </a:rPr>
              <a:t>U</a:t>
            </a:r>
            <a:endParaRPr lang="en-US" altLang="en-US" sz="4000" b="1" dirty="0">
              <a:solidFill>
                <a:srgbClr val="FF3300"/>
              </a:solidFill>
              <a:latin typeface="Calibri" panose="020F0502020204030204" charset="0"/>
              <a:ea typeface="Arial" panose="020B0604020202020204" pitchFamily="34" charset="0"/>
            </a:endParaRPr>
          </a:p>
        </p:txBody>
      </p:sp>
      <p:sp>
        <p:nvSpPr>
          <p:cNvPr id="324859" name="AutoShape 251"/>
          <p:cNvSpPr/>
          <p:nvPr/>
        </p:nvSpPr>
        <p:spPr>
          <a:xfrm>
            <a:off x="3124200" y="5715000"/>
            <a:ext cx="83820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60" name="AutoShape 252"/>
          <p:cNvSpPr/>
          <p:nvPr/>
        </p:nvSpPr>
        <p:spPr>
          <a:xfrm>
            <a:off x="3962400" y="5715000"/>
            <a:ext cx="76200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61" name="AutoShape 253"/>
          <p:cNvSpPr/>
          <p:nvPr/>
        </p:nvSpPr>
        <p:spPr>
          <a:xfrm>
            <a:off x="4724400" y="5715000"/>
            <a:ext cx="78105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62" name="AutoShape 254"/>
          <p:cNvSpPr/>
          <p:nvPr/>
        </p:nvSpPr>
        <p:spPr>
          <a:xfrm>
            <a:off x="5505450" y="5715000"/>
            <a:ext cx="81915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63" name="AutoShape 255"/>
          <p:cNvSpPr/>
          <p:nvPr/>
        </p:nvSpPr>
        <p:spPr>
          <a:xfrm>
            <a:off x="6294438" y="5715000"/>
            <a:ext cx="792162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45" name="AutoShape 237"/>
          <p:cNvSpPr/>
          <p:nvPr/>
        </p:nvSpPr>
        <p:spPr>
          <a:xfrm>
            <a:off x="2286000" y="4953000"/>
            <a:ext cx="83820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46" name="AutoShape 238"/>
          <p:cNvSpPr/>
          <p:nvPr/>
        </p:nvSpPr>
        <p:spPr>
          <a:xfrm>
            <a:off x="3124200" y="4953000"/>
            <a:ext cx="839788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47" name="AutoShape 239"/>
          <p:cNvSpPr/>
          <p:nvPr/>
        </p:nvSpPr>
        <p:spPr>
          <a:xfrm>
            <a:off x="3962400" y="4953000"/>
            <a:ext cx="83820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48" name="AutoShape 240"/>
          <p:cNvSpPr/>
          <p:nvPr/>
        </p:nvSpPr>
        <p:spPr>
          <a:xfrm>
            <a:off x="4745038" y="4953000"/>
            <a:ext cx="83820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49" name="AutoShape 241"/>
          <p:cNvSpPr/>
          <p:nvPr/>
        </p:nvSpPr>
        <p:spPr>
          <a:xfrm>
            <a:off x="5505450" y="4953000"/>
            <a:ext cx="839788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50" name="AutoShape 242"/>
          <p:cNvSpPr/>
          <p:nvPr/>
        </p:nvSpPr>
        <p:spPr>
          <a:xfrm>
            <a:off x="6294438" y="4953000"/>
            <a:ext cx="83820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4864" name="AutoShape 256"/>
          <p:cNvSpPr/>
          <p:nvPr/>
        </p:nvSpPr>
        <p:spPr>
          <a:xfrm>
            <a:off x="7104063" y="4953000"/>
            <a:ext cx="838200" cy="838200"/>
          </a:xfrm>
          <a:prstGeom prst="actionButtonBlank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lin ang="5400000" scaled="1"/>
            <a:tileRect/>
          </a:gradFill>
          <a:ln w="9525" cap="flat" cmpd="sng">
            <a:solidFill>
              <a:srgbClr val="66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buFontTx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-228600" y="76200"/>
            <a:ext cx="4572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0" hangingPunct="0">
              <a:spcBef>
                <a:spcPct val="50000"/>
              </a:spcBef>
              <a:buFontTx/>
            </a:pP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VẬN DỤNG: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4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4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4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4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4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4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4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4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4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4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4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4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48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4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4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4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4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4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4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4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4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4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4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4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4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4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4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4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4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4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3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32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4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4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4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4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4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4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3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5" dur="500"/>
                                        <p:tgtEl>
                                          <p:spTgt spid="324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4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24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4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24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3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4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4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0" dur="500"/>
                                        <p:tgtEl>
                                          <p:spTgt spid="324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24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24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24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24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32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24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24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24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24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4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2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48"/>
                  </p:tgtEl>
                </p:cond>
              </p:nextCondLst>
            </p:seq>
          </p:childTnLst>
        </p:cTn>
      </p:par>
    </p:tnLst>
    <p:bldLst>
      <p:bldP spid="324611" grpId="0" animBg="1"/>
      <p:bldP spid="324625" grpId="0" animBg="1"/>
      <p:bldP spid="324635" grpId="0" animBg="1"/>
      <p:bldP spid="324681" grpId="0" animBg="1"/>
      <p:bldP spid="324683" grpId="0" animBg="1"/>
      <p:bldP spid="324800" grpId="0" animBg="1"/>
      <p:bldP spid="324859" grpId="0" animBg="1"/>
      <p:bldP spid="324860" grpId="0" animBg="1"/>
      <p:bldP spid="324861" grpId="0" animBg="1"/>
      <p:bldP spid="324862" grpId="0" animBg="1"/>
      <p:bldP spid="324863" grpId="0" animBg="1"/>
      <p:bldP spid="324845" grpId="0" animBg="1"/>
      <p:bldP spid="324846" grpId="0" animBg="1"/>
      <p:bldP spid="324847" grpId="0" animBg="1"/>
      <p:bldP spid="324848" grpId="0" animBg="1"/>
      <p:bldP spid="324849" grpId="0" animBg="1"/>
      <p:bldP spid="324850" grpId="0" animBg="1"/>
      <p:bldP spid="3248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5841" name="AutoShape 2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0926"/>
            </a:avLst>
          </a:prstGeom>
          <a:noFill/>
          <a:ln w="57150" cap="flat" cmpd="thickThin">
            <a:solidFill>
              <a:srgbClr val="FBFB1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buFontTx/>
            </a:pP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5843" name="WordArt 4" descr="80%"/>
          <p:cNvSpPr>
            <a:spLocks noTextEdit="1"/>
          </p:cNvSpPr>
          <p:nvPr/>
        </p:nvSpPr>
        <p:spPr>
          <a:xfrm>
            <a:off x="1143000" y="762000"/>
            <a:ext cx="6934200" cy="4800600"/>
          </a:xfrm>
          <a:prstGeom prst="rect">
            <a:avLst/>
          </a:prstGeom>
        </p:spPr>
        <p:txBody>
          <a:bodyPr wrap="none" fromWordArt="1">
            <a:prstTxWarp prst="textButton">
              <a:avLst>
                <a:gd name="adj" fmla="val 10800006"/>
              </a:avLst>
            </a:prstTxWarp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kern="1200" cap="none" spc="0" normalizeH="0" baseline="0" noProof="1">
                <a:ln w="9525" cap="flat" cmpd="sng">
                  <a:solidFill>
                    <a:srgbClr val="5B5BFF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prstShdw prst="shdw17" dist="17961" dir="2699999">
                    <a:srgbClr val="3737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THƯỞNG DÀNH CHO BẠN</a:t>
            </a:r>
            <a:endParaRPr kumimoji="0" lang="en-US" sz="3600" b="1" i="1" u="none" strike="noStrike" kern="1200" cap="none" spc="0" normalizeH="0" baseline="0" noProof="1">
              <a:ln w="9525" cap="flat" cmpd="sng">
                <a:solidFill>
                  <a:srgbClr val="5B5BFF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prstShdw prst="shdw17" dist="17961" dir="2699999">
                  <a:srgbClr val="373799"/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kern="1200" cap="none" spc="0" normalizeH="0" baseline="0" noProof="1">
                <a:ln w="9525" cap="flat" cmpd="sng">
                  <a:solidFill>
                    <a:srgbClr val="5B5BFF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prstShdw prst="shdw17" dist="17961" dir="2699999">
                    <a:srgbClr val="3737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 MỘT TRÀNG PHÁO TAY</a:t>
            </a:r>
            <a:endParaRPr kumimoji="0" lang="en-US" sz="3600" b="1" i="1" u="none" strike="noStrike" kern="1200" cap="none" spc="0" normalizeH="0" baseline="0" noProof="1">
              <a:ln w="9525" cap="flat" cmpd="sng">
                <a:solidFill>
                  <a:srgbClr val="5B5BFF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prstShdw prst="shdw17" dist="17961" dir="2699999">
                  <a:srgbClr val="373799"/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1" u="none" strike="noStrike" kern="1200" cap="none" spc="0" normalizeH="0" baseline="0" noProof="1">
                <a:ln w="9525" cap="flat" cmpd="sng">
                  <a:solidFill>
                    <a:srgbClr val="5B5BFF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</a:blipFill>
                <a:effectLst>
                  <a:prstShdw prst="shdw17" dist="17961" dir="2699999">
                    <a:srgbClr val="373799"/>
                  </a:prst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 MỘT ĐIỂM 10 </a:t>
            </a:r>
            <a:endParaRPr kumimoji="0" lang="en-US" sz="3600" b="1" i="1" u="none" strike="noStrike" kern="1200" cap="none" spc="0" normalizeH="0" baseline="0" noProof="1">
              <a:ln w="9525" cap="flat" cmpd="sng">
                <a:solidFill>
                  <a:srgbClr val="5B5BFF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</a:blipFill>
              <a:effectLst>
                <a:prstShdw prst="shdw17" dist="17961" dir="2699999">
                  <a:srgbClr val="373799"/>
                </a:prst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" name="Picture 5" descr="animated%20%20two%20ro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352800"/>
            <a:ext cx="16002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6" descr="animated%20%20two%20ros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066800"/>
            <a:ext cx="14478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783" name="Picture 7" descr="ag00373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953000"/>
            <a:ext cx="1600200" cy="153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785" name="Picture 9" descr="ag00373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022850"/>
            <a:ext cx="1600200" cy="153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786" name="Picture 10" descr="ag00373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524000" cy="1319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787" name="Picture 11" descr="ag00373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01625"/>
            <a:ext cx="1447800" cy="1392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Text Box 1"/>
          <p:cNvSpPr txBox="1"/>
          <p:nvPr/>
        </p:nvSpPr>
        <p:spPr>
          <a:xfrm>
            <a:off x="803275" y="1104900"/>
            <a:ext cx="37750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eaLnBrk="0" hangingPunct="0"/>
            <a:r>
              <a:rPr lang="vi-VN" altLang="en-US" sz="3600" u="sng">
                <a:latin typeface="Times New Roman" panose="02020603050405020304" pitchFamily="18" charset="0"/>
              </a:rPr>
              <a:t>Tiết 78</a:t>
            </a:r>
            <a:r>
              <a:rPr lang="vi-VN" altLang="en-US" sz="3600">
                <a:latin typeface="Times New Roman" panose="02020603050405020304" pitchFamily="18" charset="0"/>
              </a:rPr>
              <a:t>: Tiếng Việt</a:t>
            </a:r>
            <a:endParaRPr lang="vi-VN" altLang="en-US" sz="3600"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245745" y="2152650"/>
            <a:ext cx="852995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vi-VN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VỀ TỪ VỰNG</a:t>
            </a:r>
            <a:endParaRPr lang="vi-VN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vi-VN" altLang="en-US" sz="5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(Luyện tập tổng hợp)</a:t>
            </a:r>
            <a:endParaRPr lang="vi-VN" altLang="en-US" sz="54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193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172200" y="4419600"/>
            <a:ext cx="3014663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14663" cy="245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3897" name="Text Box 9"/>
          <p:cNvSpPr txBox="1"/>
          <p:nvPr/>
        </p:nvSpPr>
        <p:spPr>
          <a:xfrm>
            <a:off x="1447800" y="533400"/>
            <a:ext cx="7239000" cy="1930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p>
            <a:pPr eaLnBrk="0" hangingPunct="0">
              <a:buFontTx/>
            </a:pPr>
            <a:r>
              <a:rPr lang="en-US" altLang="x-none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So sánh hai dị bản của câu ca dao sau:</a:t>
            </a:r>
            <a:endParaRPr lang="en-US" altLang="x-none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x-none" sz="2400" b="1" i="1" dirty="0">
                <a:latin typeface="Times New Roman" panose="02020603050405020304" pitchFamily="18" charset="0"/>
              </a:rPr>
              <a:t>-            Râu tôm nấu với ruột bầu</a:t>
            </a:r>
            <a:endParaRPr lang="en-US" altLang="x-none" sz="2400" b="1" i="1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x-none" sz="2400" b="1" dirty="0">
                <a:latin typeface="Times New Roman" panose="02020603050405020304" pitchFamily="18" charset="0"/>
              </a:rPr>
              <a:t>     </a:t>
            </a:r>
            <a:r>
              <a:rPr lang="en-US" altLang="x-none" sz="2400" b="1" i="1" dirty="0">
                <a:latin typeface="Times New Roman" panose="02020603050405020304" pitchFamily="18" charset="0"/>
              </a:rPr>
              <a:t>Chồng chan vợ húp gật đầu khen ngon.</a:t>
            </a:r>
            <a:endParaRPr lang="en-US" altLang="x-none" sz="2400" b="1" i="1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x-none" sz="2400" b="1" i="1" dirty="0">
                <a:latin typeface="Times New Roman" panose="02020603050405020304" pitchFamily="18" charset="0"/>
              </a:rPr>
              <a:t>-              Râu tôm nấu với ruột bù</a:t>
            </a:r>
            <a:endParaRPr lang="en-US" altLang="x-none" sz="2400" b="1" i="1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x-none" sz="2400" b="1" dirty="0">
                <a:latin typeface="Times New Roman" panose="02020603050405020304" pitchFamily="18" charset="0"/>
              </a:rPr>
              <a:t>    </a:t>
            </a:r>
            <a:r>
              <a:rPr lang="en-US" altLang="x-none" sz="2400" b="1" i="1" dirty="0">
                <a:latin typeface="Times New Roman" panose="02020603050405020304" pitchFamily="18" charset="0"/>
              </a:rPr>
              <a:t>Chồng chan vợ húp gật gù khen ngon.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endParaRPr lang="en-US" altLang="x-none" sz="2400" b="1" dirty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3900" name="Text Box 12"/>
          <p:cNvSpPr txBox="1"/>
          <p:nvPr/>
        </p:nvSpPr>
        <p:spPr>
          <a:xfrm>
            <a:off x="1419860" y="2590800"/>
            <a:ext cx="7294880" cy="82994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  <a:tileRect/>
          </a:gradFill>
          <a:ln w="9525" cap="flat" cmpd="sng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x-none" sz="2000" b="1" dirty="0">
                <a:latin typeface="Calibri" panose="020F0502020204030204" charset="0"/>
              </a:rPr>
              <a:t> </a:t>
            </a:r>
            <a:r>
              <a:rPr lang="vi-VN" altLang="en-US" sz="2000" b="1" dirty="0">
                <a:latin typeface="Calibri" panose="020F0502020204030204" charset="0"/>
              </a:rPr>
              <a:t>  </a:t>
            </a:r>
            <a:r>
              <a:rPr lang="en-US" altLang="x-none" sz="2400" b="1" dirty="0">
                <a:latin typeface="Times New Roman" panose="02020603050405020304" pitchFamily="18" charset="0"/>
              </a:rPr>
              <a:t>Cho biết trong trường hợp n</a:t>
            </a:r>
            <a:r>
              <a:rPr lang="en-US" altLang="x-none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2400" b="1" dirty="0">
                <a:latin typeface="Times New Roman" panose="02020603050405020304" pitchFamily="18" charset="0"/>
              </a:rPr>
              <a:t>y, </a:t>
            </a:r>
            <a:r>
              <a:rPr lang="en-US" altLang="x-none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gật đầu</a:t>
            </a:r>
            <a:r>
              <a:rPr lang="en-US" altLang="x-none" sz="2400" b="1" dirty="0">
                <a:latin typeface="Times New Roman" panose="02020603050405020304" pitchFamily="18" charset="0"/>
              </a:rPr>
              <a:t> hay </a:t>
            </a:r>
            <a:r>
              <a:rPr lang="en-US" altLang="x-none" sz="24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gật gù</a:t>
            </a:r>
            <a:r>
              <a:rPr lang="en-US" altLang="x-none" sz="2400" b="1" dirty="0">
                <a:latin typeface="Times New Roman" panose="02020603050405020304" pitchFamily="18" charset="0"/>
              </a:rPr>
              <a:t> thể hiện thích hợp hơn ý nghĩa cần biểu đạt? Vì sao ?</a:t>
            </a:r>
            <a:endParaRPr lang="en-US" altLang="x-none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9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9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7" grpId="0" bldLvl="0" animBg="1"/>
      <p:bldP spid="29390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9218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419350" cy="2340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1069" name="Text Box 13"/>
          <p:cNvSpPr txBox="1"/>
          <p:nvPr/>
        </p:nvSpPr>
        <p:spPr>
          <a:xfrm>
            <a:off x="469265" y="1071880"/>
            <a:ext cx="8197215" cy="353822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algn="just" eaLnBrk="0" hangingPunct="0">
              <a:buFontTx/>
            </a:pPr>
            <a:r>
              <a:rPr lang="en-US" altLang="en-US" sz="2800" b="1" dirty="0">
                <a:solidFill>
                  <a:srgbClr val="990033"/>
                </a:solidFill>
                <a:latin typeface="Calibri" panose="020F0502020204030204" charset="0"/>
              </a:rPr>
              <a:t>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Nhận xét cách hiểu nghĩa  từ ngữ của người vợ trong truyện cười sau đây :</a:t>
            </a:r>
            <a:endParaRPr lang="en-US" altLang="en-US" sz="2400" b="1" i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endParaRPr lang="en-US" altLang="en-US" sz="2400" b="1" i="1" dirty="0">
              <a:solidFill>
                <a:srgbClr val="990033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Chồng vừa ngồi xem bóng đá vừa nói :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-  Đội n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y chỉ có một chân sút, th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nh ra mấy lần bỏ lỡ cơ hội ghi b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n .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Vợ nghe thấy thế liền than thở :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  <a:buChar char="-"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Rõ khổ ! Có một chân thì còn chơi bóng l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m gì cơ chứ !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endParaRPr lang="en-US" altLang="en-US" sz="2800" b="1" dirty="0">
              <a:latin typeface="Calibri" panose="020F0502020204030204" charset="0"/>
              <a:ea typeface="Arial" panose="020B0604020202020204" pitchFamily="34" charset="0"/>
            </a:endParaRPr>
          </a:p>
        </p:txBody>
      </p:sp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781165" y="4517390"/>
            <a:ext cx="2419350" cy="2340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0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6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7618730" y="5864860"/>
            <a:ext cx="1600200" cy="1030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600200" cy="1030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267" name="Text Box 19"/>
          <p:cNvSpPr txBox="1"/>
          <p:nvPr/>
        </p:nvSpPr>
        <p:spPr>
          <a:xfrm>
            <a:off x="252730" y="534670"/>
            <a:ext cx="8684260" cy="566737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3. 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Đọc đoạn thơ sau v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trả lời câu hỏi:</a:t>
            </a: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</a:t>
            </a:r>
            <a:endParaRPr lang="en-US" altLang="en-US" sz="2400" b="1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                </a:t>
            </a:r>
            <a:r>
              <a:rPr lang="en-US" altLang="en-US" sz="2400" i="1" dirty="0">
                <a:latin typeface="Times New Roman" panose="02020603050405020304" pitchFamily="18" charset="0"/>
              </a:rPr>
              <a:t>Áo anh rách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en-US" sz="2400" i="1" dirty="0">
                <a:latin typeface="Times New Roman" panose="02020603050405020304" pitchFamily="18" charset="0"/>
              </a:rPr>
              <a:t>Quần tôi có v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latin typeface="Times New Roman" panose="02020603050405020304" pitchFamily="18" charset="0"/>
              </a:rPr>
              <a:t>i mảnh vá</a:t>
            </a:r>
            <a:endParaRPr lang="en-US" altLang="en-US" sz="24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Miệng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cười buốt giá</a:t>
            </a:r>
            <a:endParaRPr lang="en-US" altLang="en-US" sz="24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Chân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không gi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latin typeface="Times New Roman" panose="02020603050405020304" pitchFamily="18" charset="0"/>
              </a:rPr>
              <a:t>y</a:t>
            </a:r>
            <a:endParaRPr lang="en-US" altLang="en-US" sz="24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vi-VN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Thương nhau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tay </a:t>
            </a:r>
            <a:r>
              <a:rPr lang="en-US" altLang="en-US" sz="2400" i="1" dirty="0">
                <a:latin typeface="Times New Roman" panose="02020603050405020304" pitchFamily="18" charset="0"/>
              </a:rPr>
              <a:t>nắm lấy b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latin typeface="Times New Roman" panose="02020603050405020304" pitchFamily="18" charset="0"/>
              </a:rPr>
              <a:t>n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i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400" i="1" dirty="0">
                <a:latin typeface="Times New Roman" panose="02020603050405020304" pitchFamily="18" charset="0"/>
              </a:rPr>
              <a:t>                 </a:t>
            </a:r>
            <a:r>
              <a:rPr lang="vi-VN" altLang="en-US" sz="2400" i="1" dirty="0">
                <a:latin typeface="Times New Roman" panose="02020603050405020304" pitchFamily="18" charset="0"/>
              </a:rPr>
              <a:t>      </a:t>
            </a:r>
            <a:r>
              <a:rPr lang="en-US" altLang="en-US" sz="2400" i="1" dirty="0">
                <a:latin typeface="Times New Roman" panose="02020603050405020304" pitchFamily="18" charset="0"/>
              </a:rPr>
              <a:t>Đêm nay rừng hoang sương muối</a:t>
            </a:r>
            <a:endParaRPr lang="en-US" altLang="en-US" sz="24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400" i="1" dirty="0">
                <a:latin typeface="Times New Roman" panose="02020603050405020304" pitchFamily="18" charset="0"/>
              </a:rPr>
              <a:t>                 </a:t>
            </a:r>
            <a:r>
              <a:rPr lang="vi-VN" altLang="en-US" sz="2400" i="1" dirty="0">
                <a:latin typeface="Times New Roman" panose="02020603050405020304" pitchFamily="18" charset="0"/>
              </a:rPr>
              <a:t>      </a:t>
            </a:r>
            <a:r>
              <a:rPr lang="en-US" altLang="en-US" sz="2400" i="1" dirty="0">
                <a:latin typeface="Times New Roman" panose="02020603050405020304" pitchFamily="18" charset="0"/>
              </a:rPr>
              <a:t>Đứng cạnh bên nhau chờ giặc tới</a:t>
            </a:r>
            <a:endParaRPr lang="en-US" altLang="en-US" sz="24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  <a:buFontTx/>
            </a:pP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</a:t>
            </a:r>
            <a:r>
              <a:rPr lang="vi-VN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</a:rPr>
              <a:t>súng trăng treo.  </a:t>
            </a:r>
            <a:endParaRPr lang="en-US" altLang="en-US" sz="2400" i="1" dirty="0">
              <a:latin typeface="Times New Roman" panose="02020603050405020304" pitchFamily="18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</a:pPr>
            <a:r>
              <a:rPr lang="en-US" altLang="en-US"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         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(Đồng chí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- Chính Hữu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  <a:endParaRPr lang="en-US" altLang="en-US" sz="2400" b="1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lnSpc>
                <a:spcPct val="100000"/>
              </a:lnSpc>
              <a:spcBef>
                <a:spcPct val="50000"/>
              </a:spcBef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-  Các từ  </a:t>
            </a:r>
            <a:r>
              <a:rPr lang="en-US" altLang="en-US" sz="2400" b="1" i="1" dirty="0">
                <a:solidFill>
                  <a:srgbClr val="FF6600"/>
                </a:solidFill>
                <a:latin typeface="Times New Roman" panose="02020603050405020304" pitchFamily="18" charset="0"/>
              </a:rPr>
              <a:t>vai, miệng, chân, tay, đầu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ở đoạn thơ, từ n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o được dùng theo nghĩa gốc, từ n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o được dùng theo nghĩa chuyển ? 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lnSpc>
                <a:spcPct val="100000"/>
              </a:lnSpc>
              <a:spcBef>
                <a:spcPct val="50000"/>
              </a:spcBef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-  Nghĩa chuyển n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o được hình th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nh theo phương thức ẩn dụ, nghĩa chuyển n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o được hình th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nh theo phương thức hoán dụ ?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0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6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1266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10" y="635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56" name="Text Box 16"/>
          <p:cNvSpPr txBox="1"/>
          <p:nvPr/>
        </p:nvSpPr>
        <p:spPr>
          <a:xfrm>
            <a:off x="321310" y="1219835"/>
            <a:ext cx="8458200" cy="3046095"/>
          </a:xfrm>
          <a:prstGeom prst="rect">
            <a:avLst/>
          </a:prstGeom>
          <a:solidFill>
            <a:schemeClr val="bg1"/>
          </a:solidFill>
          <a:ln w="57150" cap="flat" cmpd="thinThick">
            <a:solidFill>
              <a:srgbClr val="000000">
                <a:alpha val="0"/>
              </a:srgbClr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en-US" sz="1800" b="1" dirty="0">
                <a:solidFill>
                  <a:srgbClr val="FF0066"/>
                </a:solidFill>
                <a:latin typeface="Calibri" panose="020F0502020204030204" charset="0"/>
              </a:rPr>
              <a:t> </a:t>
            </a:r>
            <a:r>
              <a:rPr lang="en-US" altLang="en-US" sz="1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4.   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Vận dụng kiến thức đã học về trường từ vựng để phân tích cái hay trong cách dùng từ ở b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 thơ sau :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Áo đỏ em đi giữa phố đông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Cây xanh như cũng ánh theo hồng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Em đi lửa cháy trong bao mắt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b="1" i="1" dirty="0">
                <a:latin typeface="Times New Roman" panose="02020603050405020304" pitchFamily="18" charset="0"/>
              </a:rPr>
              <a:t>       Anh đứng th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nh tro , em biết không ?</a:t>
            </a:r>
            <a:endParaRPr lang="en-US" altLang="en-US" sz="2400" b="1" i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latin typeface="Times New Roman" panose="02020603050405020304" pitchFamily="18" charset="0"/>
              </a:rPr>
              <a:t>                                              </a:t>
            </a:r>
            <a:r>
              <a:rPr lang="en-US" altLang="en-US" sz="2400" b="1" dirty="0">
                <a:latin typeface="Times New Roman" panose="02020603050405020304" pitchFamily="18" charset="0"/>
              </a:rPr>
              <a:t>(Vũ Quần Phương –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Áo đỏ</a:t>
            </a:r>
            <a:r>
              <a:rPr lang="en-US" altLang="en-US" sz="2400" b="1" dirty="0"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algn="just" eaLnBrk="0" hangingPunct="0">
              <a:buFontTx/>
            </a:pPr>
            <a:r>
              <a:rPr lang="en-US" altLang="en-US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  </a:t>
            </a:r>
            <a:endParaRPr lang="en-US" altLang="en-US" sz="2400" b="1" i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705600" y="4876800"/>
            <a:ext cx="2454910" cy="1962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56">
                                            <p:txEl>
                                              <p:charRg st="0" end="1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>
                                            <p:txEl>
                                              <p:charRg st="108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56">
                                            <p:txEl>
                                              <p:charRg st="108" end="1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>
                                            <p:txEl>
                                              <p:charRg st="145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56">
                                            <p:txEl>
                                              <p:charRg st="145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>
                                            <p:txEl>
                                              <p:charRg st="184" end="2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456">
                                            <p:txEl>
                                              <p:charRg st="184" end="2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>
                                            <p:txEl>
                                              <p:charRg st="220" end="2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456">
                                            <p:txEl>
                                              <p:charRg st="220" end="2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>
                                            <p:txEl>
                                              <p:charRg st="264" end="3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56">
                                            <p:txEl>
                                              <p:charRg st="264" end="3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>
                                            <p:txEl>
                                              <p:charRg st="335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7456">
                                            <p:txEl>
                                              <p:charRg st="335" end="3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9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858000" y="5180965"/>
            <a:ext cx="2268855" cy="169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2052320" y="5410200"/>
            <a:ext cx="3657600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à</a:t>
            </a: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 tập 4</a:t>
            </a:r>
            <a:r>
              <a:rPr kumimoji="0" lang="en-US" altLang="x-none" sz="280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(Sgk/159)</a:t>
            </a:r>
            <a:endParaRPr kumimoji="0" lang="en-US" altLang="x-none" sz="2800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pic>
        <p:nvPicPr>
          <p:cNvPr id="12291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68855" cy="1695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833755" y="4859338"/>
            <a:ext cx="2133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4: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 Box 33"/>
          <p:cNvSpPr txBox="1">
            <a:spLocks noChangeArrowheads="1"/>
          </p:cNvSpPr>
          <p:nvPr/>
        </p:nvSpPr>
        <p:spPr bwMode="auto">
          <a:xfrm>
            <a:off x="757555" y="3657600"/>
            <a:ext cx="2133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3: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052955" y="4325938"/>
            <a:ext cx="4572000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à</a:t>
            </a: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 tập 3</a:t>
            </a:r>
            <a:r>
              <a:rPr kumimoji="0" lang="en-US" altLang="x-none" sz="280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(Sgk/158)</a:t>
            </a:r>
            <a:endParaRPr kumimoji="0" lang="en-US" altLang="x-none" sz="2800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685800" y="2438400"/>
            <a:ext cx="2133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600" y="1295400"/>
            <a:ext cx="2133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Nhóm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1: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1976755" y="1908810"/>
            <a:ext cx="4572000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à</a:t>
            </a: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 tập 1</a:t>
            </a:r>
            <a:r>
              <a:rPr kumimoji="0" lang="en-US" altLang="x-none" sz="280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(Sgk/158)</a:t>
            </a:r>
            <a:endParaRPr kumimoji="0" lang="en-US" altLang="x-none" sz="2800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976755" y="3128010"/>
            <a:ext cx="4572000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+mn-cs"/>
              </a:rPr>
              <a:t>à</a:t>
            </a:r>
            <a:r>
              <a:rPr kumimoji="0" lang="en-US" altLang="x-none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i tập </a:t>
            </a:r>
            <a:r>
              <a:rPr kumimoji="0" lang="vi-VN" altLang="en-US" sz="2800" i="0" u="sng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x-none" sz="2800" i="0" u="none" strike="noStrike" kern="1200" cap="none" spc="0" normalizeH="0" baseline="0" noProof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 (Sgk/158)</a:t>
            </a:r>
            <a:endParaRPr kumimoji="0" lang="en-US" altLang="x-none" sz="2800" i="0" u="none" strike="noStrike" kern="1200" cap="none" spc="0" normalizeH="0" baseline="0" noProof="1" dirty="0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  <a:cs typeface="+mn-cs"/>
            </a:endParaRPr>
          </a:p>
        </p:txBody>
      </p:sp>
      <p:sp>
        <p:nvSpPr>
          <p:cNvPr id="12299" name="Rectangle 10"/>
          <p:cNvSpPr/>
          <p:nvPr/>
        </p:nvSpPr>
        <p:spPr>
          <a:xfrm>
            <a:off x="2438400" y="533400"/>
            <a:ext cx="43053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p>
            <a:pPr>
              <a:buFontTx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THẢO LUẬN NHÓM (3 phút )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6172200" y="4419600"/>
            <a:ext cx="3014663" cy="2451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" name="Picture 4" descr="Valentine 04 03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014663" cy="245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3897" name="Text Box 9"/>
          <p:cNvSpPr txBox="1"/>
          <p:nvPr/>
        </p:nvSpPr>
        <p:spPr>
          <a:xfrm>
            <a:off x="1447800" y="533400"/>
            <a:ext cx="7239000" cy="19304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F2F2F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p>
            <a:pPr eaLnBrk="0" hangingPunct="0">
              <a:buFontTx/>
            </a:pPr>
            <a:r>
              <a:rPr lang="en-US" altLang="x-none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So sánh hai dị bản của câu ca dao sau:</a:t>
            </a:r>
            <a:endParaRPr lang="en-US" altLang="x-none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x-none" sz="2400" b="1" i="1" dirty="0">
                <a:latin typeface="Times New Roman" panose="02020603050405020304" pitchFamily="18" charset="0"/>
              </a:rPr>
              <a:t>-            Râu tôm nấu với ruột bầu</a:t>
            </a:r>
            <a:endParaRPr lang="en-US" altLang="x-none" sz="2400" b="1" i="1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x-none" sz="2400" b="1" dirty="0">
                <a:latin typeface="Times New Roman" panose="02020603050405020304" pitchFamily="18" charset="0"/>
              </a:rPr>
              <a:t>     </a:t>
            </a:r>
            <a:r>
              <a:rPr lang="en-US" altLang="x-none" sz="2400" b="1" i="1" dirty="0">
                <a:latin typeface="Times New Roman" panose="02020603050405020304" pitchFamily="18" charset="0"/>
              </a:rPr>
              <a:t>Chồng chan vợ húp 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gật đầu</a:t>
            </a:r>
            <a:r>
              <a:rPr lang="en-US" altLang="x-none" sz="2400" b="1" i="1" dirty="0">
                <a:latin typeface="Times New Roman" panose="02020603050405020304" pitchFamily="18" charset="0"/>
              </a:rPr>
              <a:t> khen ngon.</a:t>
            </a:r>
            <a:endParaRPr lang="en-US" altLang="x-none" sz="2400" b="1" i="1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x-none" sz="2400" b="1" i="1" dirty="0">
                <a:latin typeface="Times New Roman" panose="02020603050405020304" pitchFamily="18" charset="0"/>
              </a:rPr>
              <a:t>-              Râu tôm nấu với ruột bù</a:t>
            </a:r>
            <a:endParaRPr lang="en-US" altLang="x-none" sz="2400" b="1" i="1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x-none" sz="2400" b="1" dirty="0">
                <a:latin typeface="Times New Roman" panose="02020603050405020304" pitchFamily="18" charset="0"/>
              </a:rPr>
              <a:t>    </a:t>
            </a:r>
            <a:r>
              <a:rPr lang="en-US" altLang="x-none" sz="2400" b="1" i="1" dirty="0">
                <a:latin typeface="Times New Roman" panose="02020603050405020304" pitchFamily="18" charset="0"/>
              </a:rPr>
              <a:t>Chồng chan vợ húp </a:t>
            </a:r>
            <a:r>
              <a:rPr lang="en-US" altLang="x-none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gật gù </a:t>
            </a:r>
            <a:r>
              <a:rPr lang="en-US" altLang="x-none" sz="2400" b="1" i="1" dirty="0">
                <a:latin typeface="Times New Roman" panose="02020603050405020304" pitchFamily="18" charset="0"/>
              </a:rPr>
              <a:t>khen ngon.</a:t>
            </a:r>
            <a:r>
              <a:rPr lang="en-US" altLang="x-none" sz="2400" b="1" dirty="0">
                <a:latin typeface="Times New Roman" panose="02020603050405020304" pitchFamily="18" charset="0"/>
              </a:rPr>
              <a:t> </a:t>
            </a:r>
            <a:r>
              <a:rPr lang="en-US" altLang="x-none" sz="2400" b="1" dirty="0">
                <a:solidFill>
                  <a:srgbClr val="990033"/>
                </a:solidFill>
                <a:latin typeface="Times New Roman" panose="02020603050405020304" pitchFamily="18" charset="0"/>
              </a:rPr>
              <a:t> </a:t>
            </a:r>
            <a:endParaRPr lang="en-US" altLang="x-none" sz="2400" b="1" dirty="0">
              <a:solidFill>
                <a:srgbClr val="9900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33"/>
          <p:cNvSpPr txBox="1"/>
          <p:nvPr/>
        </p:nvSpPr>
        <p:spPr>
          <a:xfrm>
            <a:off x="1447800" y="3049905"/>
            <a:ext cx="7238365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ật đầu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: cúi đầu xuống, rồi ngẩng lên ngay, thường để ch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o hỏi hay tỏ sự đồng ý.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381000" y="2515235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  <a:buFontTx/>
            </a:pPr>
            <a:r>
              <a:rPr lang="en-US" altLang="en-US" sz="2400" b="1" dirty="0">
                <a:latin typeface="Times New Roman" panose="02020603050405020304" pitchFamily="18" charset="0"/>
              </a:rPr>
              <a:t>TRẢ LỜI: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33"/>
          <p:cNvSpPr txBox="1"/>
          <p:nvPr/>
        </p:nvSpPr>
        <p:spPr>
          <a:xfrm>
            <a:off x="1447800" y="4003040"/>
            <a:ext cx="7238365" cy="829945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algn="just" eaLnBrk="0" hangingPunct="0">
              <a:spcBef>
                <a:spcPct val="50000"/>
              </a:spcBef>
              <a:buFontTx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“g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ật gù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gật nhẹ v</a:t>
            </a:r>
            <a:r>
              <a:rPr lang="en-US" alt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 nhiều lần, biểu thị sự đồng tình hay tán thưởng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3"/>
          <p:cNvSpPr txBox="1"/>
          <p:nvPr/>
        </p:nvSpPr>
        <p:spPr>
          <a:xfrm>
            <a:off x="1448435" y="4956810"/>
            <a:ext cx="7237095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 anchorCtr="0"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“g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ật gù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” </a:t>
            </a:r>
            <a:r>
              <a:rPr lang="vi-V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t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i="1" dirty="0">
                <a:latin typeface="Times New Roman" panose="02020603050405020304" pitchFamily="18" charset="0"/>
              </a:rPr>
              <a:t>ể hiện thích hợp hơn ý nghĩa biểu đạt: Tuy món ăn đạm bạc nhưng đôi vợ chồng nghèo ăn rất ngon miệng vì họ biết chia sẻ với nhau.</a:t>
            </a:r>
            <a:endParaRPr lang="en-US" altLang="en-US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4" grpId="0" animBg="1"/>
      <p:bldP spid="5" grpId="0" animBg="1"/>
      <p:bldP spid="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7826</Words>
  <Application>WPS Presentation</Application>
  <PresentationFormat>On-screen Show (4:3)</PresentationFormat>
  <Paragraphs>399</Paragraphs>
  <Slides>22</Slides>
  <Notes>2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Calibri</vt:lpstr>
      <vt:lpstr>.VnTime</vt:lpstr>
      <vt:lpstr>Microsoft YaHei</vt:lpstr>
      <vt:lpstr>Arial Unicode MS</vt:lpstr>
      <vt:lpstr>Wingdings 3</vt:lpstr>
      <vt:lpstr>Office Theme</vt:lpstr>
      <vt:lpstr>1_Office Theme</vt:lpstr>
      <vt:lpstr>MSGraph.Chart.8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Carcassonno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BVNL</dc:creator>
  <cp:lastModifiedBy>hanh</cp:lastModifiedBy>
  <cp:revision>106</cp:revision>
  <dcterms:created xsi:type="dcterms:W3CDTF">2012-11-14T14:41:00Z</dcterms:created>
  <dcterms:modified xsi:type="dcterms:W3CDTF">2024-02-21T10:05:06Z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FC07C6D6F3AE4CB1809A0E53D30AF1BF_13</vt:lpwstr>
  </property>
  <property fmtid="{D5CDD505-2E9C-101B-9397-08002B2CF9AE}" pid="3" name="KSOProductBuildVer">
    <vt:lpwstr>1033-12.2.0.13431</vt:lpwstr>
  </property>
</Properties>
</file>