
<file path=[Content_Types].xml><?xml version="1.0" encoding="utf-8"?>
<Types xmlns="http://schemas.openxmlformats.org/package/2006/content-types">
  <Default Extension="gif" ContentType="image/gif"/>
  <Default Extension="jpeg" ContentType="image/jpeg"/>
  <Default Extension="png" ContentType="image/png"/>
  <Default Extension="rels" ContentType="application/vnd.openxmlformats-package.relationships+xml"/>
  <Default Extension="wav" ContentType="audio/x-wav"/>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365" r:id="rId3"/>
    <p:sldId id="367" r:id="rId4"/>
    <p:sldId id="366" r:id="rId5"/>
    <p:sldId id="298" r:id="rId6"/>
    <p:sldId id="280" r:id="rId7"/>
    <p:sldId id="306" r:id="rId8"/>
    <p:sldId id="361" r:id="rId9"/>
    <p:sldId id="368" r:id="rId10"/>
    <p:sldId id="319" r:id="rId11"/>
    <p:sldId id="362" r:id="rId12"/>
    <p:sldId id="328" r:id="rId13"/>
    <p:sldId id="329" r:id="rId14"/>
    <p:sldId id="325" r:id="rId15"/>
    <p:sldId id="324" r:id="rId16"/>
    <p:sldId id="323" r:id="rId17"/>
    <p:sldId id="337" r:id="rId18"/>
    <p:sldId id="335" r:id="rId19"/>
    <p:sldId id="332" r:id="rId20"/>
    <p:sldId id="343" r:id="rId21"/>
    <p:sldId id="340" r:id="rId22"/>
    <p:sldId id="347" r:id="rId23"/>
    <p:sldId id="351" r:id="rId24"/>
    <p:sldId id="364" r:id="rId25"/>
    <p:sldId id="355" r:id="rId26"/>
    <p:sldId id="358" r:id="rId27"/>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6996" autoAdjust="0"/>
    <p:restoredTop sz="94660"/>
  </p:normalViewPr>
  <p:slideViewPr>
    <p:cSldViewPr snapToGrid="0">
      <p:cViewPr varScale="1">
        <p:scale>
          <a:sx n="84" d="100"/>
          <a:sy n="84" d="100"/>
        </p:scale>
        <p:origin x="63" y="39"/>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theme" Target="theme/theme1.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A1701A-A842-900E-48A3-247DF0B427A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16A67152-527F-4B0E-1841-3913EAE2D59D}"/>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464BAD40-854F-2DE1-9AE8-42CA49150052}"/>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5D62BDA4-B28A-2C92-E36B-29C0FC9B699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E23D213-23CC-3175-60E2-537241F2FB21}"/>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83725030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DA610EA-9E74-B72B-CC7C-0C37D51CEAD3}"/>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6869E605-0F78-4D50-1194-DDDEB2E7D923}"/>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5134096F-76FA-4DD6-9A3F-180F240BC203}"/>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9B68BCFB-E0C3-6B92-40A4-6917697644D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8C3C1436-D69E-F24A-74FA-A888704A7882}"/>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934535557"/>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DCCEEAC-887D-F868-BF82-B334000FF046}"/>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EC6D5178-59C5-3B18-13E7-C55A3A0CF7CD}"/>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B85BF20D-B478-0146-4146-4B5FA28D2AF8}"/>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59C2C1FC-12D7-6E4B-669F-437A0223B30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4D5252E-532C-3A57-25E9-D4E03B169607}"/>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171461077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4232846-A46D-04B2-6897-7AE447789AF9}"/>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1B9490B3-5645-BC31-0F31-3E2E1DECB7E5}"/>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1B9BD26A-B6F6-23EE-6BBE-F483C1A6F895}"/>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2441C3A3-68FC-0846-5806-A275814A83CD}"/>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6" name="Footer Placeholder 5">
            <a:extLst>
              <a:ext uri="{FF2B5EF4-FFF2-40B4-BE49-F238E27FC236}">
                <a16:creationId xmlns:a16="http://schemas.microsoft.com/office/drawing/2014/main" id="{47EC5D77-4C73-5857-FFF9-E15377365888}"/>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1A0ECC54-FF31-B3A5-B919-A0D3CD2E5A4A}"/>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426944595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4AAC7FE-358D-3A73-0339-5398D03172B6}"/>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3A0FFED3-087D-793E-4CA7-35DF61C1B775}"/>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32778FD3-D2C5-6FE8-096F-8BACCF58265D}"/>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027A9683-C367-6E29-A58A-E5CE65EBD4C5}"/>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A9FE0089-A211-ED64-3049-C015AB990F8E}"/>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B12FA6E1-C950-08A5-26F8-E83B93A82FB6}"/>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8" name="Footer Placeholder 7">
            <a:extLst>
              <a:ext uri="{FF2B5EF4-FFF2-40B4-BE49-F238E27FC236}">
                <a16:creationId xmlns:a16="http://schemas.microsoft.com/office/drawing/2014/main" id="{9E23AB26-F510-9DE4-1E6C-36C8DDD8CF76}"/>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F1534C26-5C23-8B2C-D27D-1F341FEEAD16}"/>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5395775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1E4DB30-1ACE-62A8-E0DD-F4B522BA1456}"/>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6AD22D12-52CA-255D-5992-05CEFD3A59BA}"/>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4" name="Footer Placeholder 3">
            <a:extLst>
              <a:ext uri="{FF2B5EF4-FFF2-40B4-BE49-F238E27FC236}">
                <a16:creationId xmlns:a16="http://schemas.microsoft.com/office/drawing/2014/main" id="{E97AB58C-A523-81F2-D04E-89D609D8AFF5}"/>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9563001B-11E3-E662-C478-1190777FF77F}"/>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106728377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D460D3E7-05A7-C23F-6E20-B0A557D5482C}"/>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3" name="Footer Placeholder 2">
            <a:extLst>
              <a:ext uri="{FF2B5EF4-FFF2-40B4-BE49-F238E27FC236}">
                <a16:creationId xmlns:a16="http://schemas.microsoft.com/office/drawing/2014/main" id="{4F666760-7B25-6EB4-4658-0A6053A000A5}"/>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E18AB781-EEC8-F98F-67DB-0EF51567DF75}"/>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3604686588"/>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65C4966-C3B8-2EB4-7708-9F43BCDC6B31}"/>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9E689495-8EA5-41E7-429F-61207FCC0227}"/>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D81AC709-D5DF-B6FC-C211-D71422500960}"/>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95535BDF-48F5-C8E2-284F-F2629AAD8537}"/>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6" name="Footer Placeholder 5">
            <a:extLst>
              <a:ext uri="{FF2B5EF4-FFF2-40B4-BE49-F238E27FC236}">
                <a16:creationId xmlns:a16="http://schemas.microsoft.com/office/drawing/2014/main" id="{2C861134-8ACC-22F9-0F0F-ED2BD77510D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C94D99B-BBD0-DF94-C734-6345BA6DCC04}"/>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1589479724"/>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884B6E-E353-6743-B2F0-47F3A7BFD56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20111C3C-1291-4A86-CA29-B320794C2976}"/>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42C9D39A-60EE-4398-CBD6-CF2453C6A21A}"/>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C9FCBD56-D899-A20A-F9F6-F23A70AA2DFD}"/>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6" name="Footer Placeholder 5">
            <a:extLst>
              <a:ext uri="{FF2B5EF4-FFF2-40B4-BE49-F238E27FC236}">
                <a16:creationId xmlns:a16="http://schemas.microsoft.com/office/drawing/2014/main" id="{4AADBB54-2AC7-5A8B-CFC0-10F6355E089F}"/>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3CA44F9C-E007-E3F2-AE07-E4334EAA55B7}"/>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221907545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B44F68B-705D-68BA-5373-BFDE84D2AC14}"/>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668AE907-A1CD-93AE-7AFA-8ACA1251778A}"/>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C8C685F-23F8-92DF-8683-30A2905A29E9}"/>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C0221AD8-5F6F-8B69-C850-B1B1C9B9F7F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0EEB2DA-21EE-D963-EE1C-E1FD819852A0}"/>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92499041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8812B7C4-6A91-5547-9674-D9FF57A13423}"/>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58F04C8D-DC60-41BF-C5A0-AE8B01D5D99B}"/>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25B31D96-2262-3DFA-7451-D329690407F3}"/>
              </a:ext>
            </a:extLst>
          </p:cNvPr>
          <p:cNvSpPr>
            <a:spLocks noGrp="1"/>
          </p:cNvSpPr>
          <p:nvPr>
            <p:ph type="dt" sz="half" idx="10"/>
          </p:nvPr>
        </p:nvSpPr>
        <p:spPr/>
        <p:txBody>
          <a:body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62AE6E6F-0103-3392-893E-9FC0A9B44A9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15A3851F-2FC6-68BA-FA28-E1EE8CA51CB9}"/>
              </a:ext>
            </a:extLst>
          </p:cNvPr>
          <p:cNvSpPr>
            <a:spLocks noGrp="1"/>
          </p:cNvSpPr>
          <p:nvPr>
            <p:ph type="sldNum" sz="quarter" idx="12"/>
          </p:nvPr>
        </p:nvSpPr>
        <p:spPr/>
        <p:txBody>
          <a:bodyPr/>
          <a:lstStyle/>
          <a:p>
            <a:fld id="{D9E6E494-1F24-49CB-B0E7-50DEE26BAAB8}" type="slidenum">
              <a:rPr lang="en-US" smtClean="0"/>
              <a:t>‹#›</a:t>
            </a:fld>
            <a:endParaRPr lang="en-US"/>
          </a:p>
        </p:txBody>
      </p:sp>
    </p:spTree>
    <p:extLst>
      <p:ext uri="{BB962C8B-B14F-4D97-AF65-F5344CB8AC3E}">
        <p14:creationId xmlns:p14="http://schemas.microsoft.com/office/powerpoint/2010/main" val="3580866464"/>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objOnly">
  <p:cSld name="Content">
    <p:spTree>
      <p:nvGrpSpPr>
        <p:cNvPr id="1" name=""/>
        <p:cNvGrpSpPr/>
        <p:nvPr/>
      </p:nvGrpSpPr>
      <p:grpSpPr>
        <a:xfrm>
          <a:off x="0" y="0"/>
          <a:ext cx="0" cy="0"/>
          <a:chOff x="0" y="0"/>
          <a:chExt cx="0" cy="0"/>
        </a:xfrm>
      </p:grpSpPr>
      <p:sp>
        <p:nvSpPr>
          <p:cNvPr id="2" name="Content Placeholder 1"/>
          <p:cNvSpPr>
            <a:spLocks noGrp="1"/>
          </p:cNvSpPr>
          <p:nvPr>
            <p:ph/>
          </p:nvPr>
        </p:nvSpPr>
        <p:spPr>
          <a:xfrm>
            <a:off x="609600" y="274639"/>
            <a:ext cx="10972800" cy="5851525"/>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3" name="Rectangle 4">
            <a:extLst>
              <a:ext uri="{FF2B5EF4-FFF2-40B4-BE49-F238E27FC236}">
                <a16:creationId xmlns:a16="http://schemas.microsoft.com/office/drawing/2014/main" id="{369480B7-C34D-B444-1303-301020952DC8}"/>
              </a:ext>
            </a:extLst>
          </p:cNvPr>
          <p:cNvSpPr>
            <a:spLocks noGrp="1" noChangeArrowheads="1"/>
          </p:cNvSpPr>
          <p:nvPr>
            <p:ph type="dt" sz="half" idx="10"/>
          </p:nvPr>
        </p:nvSpPr>
        <p:spPr>
          <a:ln/>
        </p:spPr>
        <p:txBody>
          <a:bodyPr/>
          <a:lstStyle>
            <a:lvl1pPr>
              <a:defRPr/>
            </a:lvl1pPr>
          </a:lstStyle>
          <a:p>
            <a:pPr>
              <a:defRPr/>
            </a:pPr>
            <a:endParaRPr lang="en-US"/>
          </a:p>
        </p:txBody>
      </p:sp>
      <p:sp>
        <p:nvSpPr>
          <p:cNvPr id="4" name="Rectangle 5">
            <a:extLst>
              <a:ext uri="{FF2B5EF4-FFF2-40B4-BE49-F238E27FC236}">
                <a16:creationId xmlns:a16="http://schemas.microsoft.com/office/drawing/2014/main" id="{2146A74A-AF2D-570B-3E33-008F50E41960}"/>
              </a:ext>
            </a:extLst>
          </p:cNvPr>
          <p:cNvSpPr>
            <a:spLocks noGrp="1" noChangeArrowheads="1"/>
          </p:cNvSpPr>
          <p:nvPr>
            <p:ph type="ftr" sz="quarter" idx="11"/>
          </p:nvPr>
        </p:nvSpPr>
        <p:spPr>
          <a:ln/>
        </p:spPr>
        <p:txBody>
          <a:bodyPr/>
          <a:lstStyle>
            <a:lvl1pPr>
              <a:defRPr/>
            </a:lvl1pPr>
          </a:lstStyle>
          <a:p>
            <a:pPr>
              <a:defRPr/>
            </a:pPr>
            <a:endParaRPr lang="en-US"/>
          </a:p>
        </p:txBody>
      </p:sp>
      <p:sp>
        <p:nvSpPr>
          <p:cNvPr id="5" name="Rectangle 6">
            <a:extLst>
              <a:ext uri="{FF2B5EF4-FFF2-40B4-BE49-F238E27FC236}">
                <a16:creationId xmlns:a16="http://schemas.microsoft.com/office/drawing/2014/main" id="{680B1B36-2FAA-0C37-8647-15DC9CD82495}"/>
              </a:ext>
            </a:extLst>
          </p:cNvPr>
          <p:cNvSpPr>
            <a:spLocks noGrp="1" noChangeArrowheads="1"/>
          </p:cNvSpPr>
          <p:nvPr>
            <p:ph type="sldNum" sz="quarter" idx="12"/>
          </p:nvPr>
        </p:nvSpPr>
        <p:spPr>
          <a:ln/>
        </p:spPr>
        <p:txBody>
          <a:bodyPr/>
          <a:lstStyle>
            <a:lvl1pPr>
              <a:defRPr/>
            </a:lvl1pPr>
          </a:lstStyle>
          <a:p>
            <a:fld id="{2CEE0C02-1CEC-4729-B234-B97838B3BB4C}" type="slidenum">
              <a:rPr lang="en-US" altLang="en-US"/>
              <a:pPr/>
              <a:t>‹#›</a:t>
            </a:fld>
            <a:endParaRPr lang="en-US" altLang="en-US"/>
          </a:p>
        </p:txBody>
      </p:sp>
    </p:spTree>
    <p:extLst>
      <p:ext uri="{BB962C8B-B14F-4D97-AF65-F5344CB8AC3E}">
        <p14:creationId xmlns:p14="http://schemas.microsoft.com/office/powerpoint/2010/main" val="140107407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3A06EB3B-CED6-75A0-538F-205C2E664D65}"/>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073673FE-D535-D9AF-D086-FCDBFA4F03F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11917F9-6656-2CBC-A07B-15C32C4115AB}"/>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953D1B4-56E5-4CAE-BC9D-FD8461F043DF}" type="datetimeFigureOut">
              <a:rPr lang="en-US" smtClean="0"/>
              <a:t>2/21/2024</a:t>
            </a:fld>
            <a:endParaRPr lang="en-US"/>
          </a:p>
        </p:txBody>
      </p:sp>
      <p:sp>
        <p:nvSpPr>
          <p:cNvPr id="5" name="Footer Placeholder 4">
            <a:extLst>
              <a:ext uri="{FF2B5EF4-FFF2-40B4-BE49-F238E27FC236}">
                <a16:creationId xmlns:a16="http://schemas.microsoft.com/office/drawing/2014/main" id="{37A172BE-A82B-1C72-5150-1E41114D30A7}"/>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1E83D169-C3D5-7B54-BB2A-9AB444051ADB}"/>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D9E6E494-1F24-49CB-B0E7-50DEE26BAAB8}" type="slidenum">
              <a:rPr lang="en-US" smtClean="0"/>
              <a:t>‹#›</a:t>
            </a:fld>
            <a:endParaRPr lang="en-US"/>
          </a:p>
        </p:txBody>
      </p:sp>
    </p:spTree>
    <p:extLst>
      <p:ext uri="{BB962C8B-B14F-4D97-AF65-F5344CB8AC3E}">
        <p14:creationId xmlns:p14="http://schemas.microsoft.com/office/powerpoint/2010/main" val="3453952056"/>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4.gif"/><Relationship Id="rId2" Type="http://schemas.openxmlformats.org/officeDocument/2006/relationships/image" Target="../media/image3.gif"/><Relationship Id="rId1" Type="http://schemas.openxmlformats.org/officeDocument/2006/relationships/slideLayout" Target="../slideLayouts/slideLayout7.xml"/><Relationship Id="rId5" Type="http://schemas.openxmlformats.org/officeDocument/2006/relationships/image" Target="../media/image6.gif"/><Relationship Id="rId4" Type="http://schemas.openxmlformats.org/officeDocument/2006/relationships/image" Target="../media/image5.gif"/></Relationships>
</file>

<file path=ppt/slides/_rels/slide6.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8.png"/><Relationship Id="rId7" Type="http://schemas.openxmlformats.org/officeDocument/2006/relationships/image" Target="../media/image12.png"/><Relationship Id="rId2" Type="http://schemas.openxmlformats.org/officeDocument/2006/relationships/image" Target="../media/image7.jpeg"/><Relationship Id="rId1" Type="http://schemas.openxmlformats.org/officeDocument/2006/relationships/slideLayout" Target="../slideLayouts/slideLayout7.xml"/><Relationship Id="rId6" Type="http://schemas.openxmlformats.org/officeDocument/2006/relationships/image" Target="../media/image11.png"/><Relationship Id="rId5" Type="http://schemas.openxmlformats.org/officeDocument/2006/relationships/image" Target="../media/image10.png"/><Relationship Id="rId4" Type="http://schemas.openxmlformats.org/officeDocument/2006/relationships/image" Target="../media/image9.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image" Target="../media/image7.jpeg"/><Relationship Id="rId1" Type="http://schemas.openxmlformats.org/officeDocument/2006/relationships/slideLayout" Target="../slideLayouts/slideLayout7.xml"/><Relationship Id="rId4" Type="http://schemas.openxmlformats.org/officeDocument/2006/relationships/image" Target="../media/image15.jpeg"/></Relationships>
</file>

<file path=ppt/slides/_rels/slide12.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7.jpeg"/><Relationship Id="rId1" Type="http://schemas.openxmlformats.org/officeDocument/2006/relationships/slideLayout" Target="../slideLayouts/slideLayout7.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17.png"/></Relationships>
</file>

<file path=ppt/slides/_rels/slide19.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slide" Target="slide25.xml"/><Relationship Id="rId7" Type="http://schemas.openxmlformats.org/officeDocument/2006/relationships/image" Target="../media/image23.gif"/><Relationship Id="rId2" Type="http://schemas.openxmlformats.org/officeDocument/2006/relationships/audio" Target="../media/audio1.wav"/><Relationship Id="rId1" Type="http://schemas.openxmlformats.org/officeDocument/2006/relationships/slideLayout" Target="../slideLayouts/slideLayout2.xml"/><Relationship Id="rId6" Type="http://schemas.openxmlformats.org/officeDocument/2006/relationships/image" Target="../media/image22.gif"/><Relationship Id="rId5" Type="http://schemas.openxmlformats.org/officeDocument/2006/relationships/image" Target="../media/image21.gif"/><Relationship Id="rId4" Type="http://schemas.openxmlformats.org/officeDocument/2006/relationships/image" Target="../media/image20.gif"/></Relationships>
</file>

<file path=ppt/slides/_rels/slide26.xml.rels><?xml version="1.0" encoding="UTF-8" standalone="yes"?>
<Relationships xmlns="http://schemas.openxmlformats.org/package/2006/relationships"><Relationship Id="rId2" Type="http://schemas.openxmlformats.org/officeDocument/2006/relationships/image" Target="../media/image24.gif"/><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4CD0F32-3B53-2D3D-12F8-073C089A2D6D}"/>
              </a:ext>
            </a:extLst>
          </p:cNvPr>
          <p:cNvSpPr>
            <a:spLocks noGrp="1"/>
          </p:cNvSpPr>
          <p:nvPr>
            <p:ph type="ctrTitle"/>
          </p:nvPr>
        </p:nvSpPr>
        <p:spPr/>
        <p:txBody>
          <a:bodyPr/>
          <a:lstStyle/>
          <a:p>
            <a:endParaRPr lang="en-US"/>
          </a:p>
        </p:txBody>
      </p:sp>
      <p:sp>
        <p:nvSpPr>
          <p:cNvPr id="3" name="Subtitle 2">
            <a:extLst>
              <a:ext uri="{FF2B5EF4-FFF2-40B4-BE49-F238E27FC236}">
                <a16:creationId xmlns:a16="http://schemas.microsoft.com/office/drawing/2014/main" id="{1E791AEF-AA67-15A4-BDBB-E93FF22C0002}"/>
              </a:ext>
            </a:extLst>
          </p:cNvPr>
          <p:cNvSpPr>
            <a:spLocks noGrp="1"/>
          </p:cNvSpPr>
          <p:nvPr>
            <p:ph type="subTitle" idx="1"/>
          </p:nvPr>
        </p:nvSpPr>
        <p:spPr/>
        <p:txBody>
          <a:bodyPr/>
          <a:lstStyle/>
          <a:p>
            <a:endParaRPr lang="en-US"/>
          </a:p>
        </p:txBody>
      </p:sp>
    </p:spTree>
    <p:extLst>
      <p:ext uri="{BB962C8B-B14F-4D97-AF65-F5344CB8AC3E}">
        <p14:creationId xmlns:p14="http://schemas.microsoft.com/office/powerpoint/2010/main" val="1923955900"/>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4" descr="EJ1450">
            <a:extLst>
              <a:ext uri="{FF2B5EF4-FFF2-40B4-BE49-F238E27FC236}">
                <a16:creationId xmlns:a16="http://schemas.microsoft.com/office/drawing/2014/main" id="{6AD76127-00E6-AB7C-C80E-FC417FA5ACF0}"/>
              </a:ext>
            </a:extLst>
          </p:cNvPr>
          <p:cNvPicPr>
            <a:picLocks noGrp="1" noChangeAspect="1" noChangeArrowheads="1"/>
          </p:cNvPicPr>
          <p:nvPr>
            <p:ph/>
          </p:nvPr>
        </p:nvPicPr>
        <p:blipFill>
          <a:blip r:embed="rId2">
            <a:extLst>
              <a:ext uri="{28A0092B-C50C-407E-A947-70E740481C1C}">
                <a14:useLocalDpi xmlns:a14="http://schemas.microsoft.com/office/drawing/2010/main" val="0"/>
              </a:ext>
            </a:extLst>
          </a:blip>
          <a:srcRect/>
          <a:stretch>
            <a:fillRect/>
          </a:stretch>
        </p:blipFill>
        <p:spPr>
          <a:xfrm>
            <a:off x="1524000" y="0"/>
            <a:ext cx="9144000" cy="6858000"/>
          </a:xfrm>
        </p:spPr>
      </p:pic>
      <p:sp>
        <p:nvSpPr>
          <p:cNvPr id="5" name="Text Box 5">
            <a:extLst>
              <a:ext uri="{FF2B5EF4-FFF2-40B4-BE49-F238E27FC236}">
                <a16:creationId xmlns:a16="http://schemas.microsoft.com/office/drawing/2014/main" id="{29A78053-6EB7-3711-543D-773AD7461B05}"/>
              </a:ext>
            </a:extLst>
          </p:cNvPr>
          <p:cNvSpPr txBox="1">
            <a:spLocks noChangeArrowheads="1"/>
          </p:cNvSpPr>
          <p:nvPr/>
        </p:nvSpPr>
        <p:spPr bwMode="auto">
          <a:xfrm>
            <a:off x="1524000" y="2146300"/>
            <a:ext cx="9144000" cy="1570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3200" b="1">
                <a:solidFill>
                  <a:srgbClr val="FF0000"/>
                </a:solidFill>
                <a:latin typeface="Times New Roman" panose="02020603050405020304" pitchFamily="18" charset="0"/>
                <a:cs typeface="Arial" panose="020B0604020202020204" pitchFamily="34" charset="0"/>
              </a:rPr>
              <a:t>CHÀO MỪNG CÁC EM HỌC SINH </a:t>
            </a:r>
          </a:p>
          <a:p>
            <a:pPr algn="ctr" eaLnBrk="1" hangingPunct="1"/>
            <a:r>
              <a:rPr lang="en-US" altLang="en-US" sz="3200" b="1">
                <a:solidFill>
                  <a:srgbClr val="FF0000"/>
                </a:solidFill>
                <a:latin typeface="Times New Roman" panose="02020603050405020304" pitchFamily="18" charset="0"/>
                <a:cs typeface="Arial" panose="020B0604020202020204" pitchFamily="34" charset="0"/>
              </a:rPr>
              <a:t>ĐẾN VỚI BÀI GIẢNG ONLINE </a:t>
            </a:r>
          </a:p>
          <a:p>
            <a:pPr algn="ctr" eaLnBrk="1" hangingPunct="1"/>
            <a:r>
              <a:rPr lang="en-US" altLang="en-US" sz="3200" b="1">
                <a:solidFill>
                  <a:srgbClr val="FF0000"/>
                </a:solidFill>
                <a:latin typeface="Times New Roman" panose="02020603050405020304" pitchFamily="18" charset="0"/>
                <a:cs typeface="Arial" panose="020B0604020202020204" pitchFamily="34" charset="0"/>
              </a:rPr>
              <a:t> SINH HỌC 9</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5" presetClass="entr" presetSubtype="0" fill="hold" nodeType="after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decel="50000" fill="hold">
                                          <p:stCondLst>
                                            <p:cond delay="0"/>
                                          </p:stCondLst>
                                        </p:cTn>
                                        <p:tgtEl>
                                          <p:spTgt spid="5"/>
                                        </p:tgtEl>
                                        <p:attrNameLst>
                                          <p:attrName>style.rotation</p:attrName>
                                        </p:attrNameLst>
                                      </p:cBhvr>
                                      <p:tavLst>
                                        <p:tav tm="0">
                                          <p:val>
                                            <p:fltVal val="-90"/>
                                          </p:val>
                                        </p:tav>
                                        <p:tav tm="100000">
                                          <p:val>
                                            <p:fltVal val="0"/>
                                          </p:val>
                                        </p:tav>
                                      </p:tavLst>
                                    </p:anim>
                                    <p:anim calcmode="lin" valueType="num">
                                      <p:cBhvr>
                                        <p:cTn id="8" dur="500" decel="50000" fill="hold">
                                          <p:stCondLst>
                                            <p:cond delay="0"/>
                                          </p:stCondLst>
                                        </p:cTn>
                                        <p:tgtEl>
                                          <p:spTgt spid="5"/>
                                        </p:tgtEl>
                                        <p:attrNameLst>
                                          <p:attrName>ppt_w</p:attrName>
                                        </p:attrNameLst>
                                      </p:cBhvr>
                                      <p:tavLst>
                                        <p:tav tm="0">
                                          <p:val>
                                            <p:strVal val="#ppt_w"/>
                                          </p:val>
                                        </p:tav>
                                        <p:tav tm="100000">
                                          <p:val>
                                            <p:strVal val="#ppt_w*.05"/>
                                          </p:val>
                                        </p:tav>
                                      </p:tavLst>
                                    </p:anim>
                                    <p:anim calcmode="lin" valueType="num">
                                      <p:cBhvr>
                                        <p:cTn id="9" dur="500" accel="50000" fill="hold">
                                          <p:stCondLst>
                                            <p:cond delay="500"/>
                                          </p:stCondLst>
                                        </p:cTn>
                                        <p:tgtEl>
                                          <p:spTgt spid="5"/>
                                        </p:tgtEl>
                                        <p:attrNameLst>
                                          <p:attrName>ppt_w</p:attrName>
                                        </p:attrNameLst>
                                      </p:cBhvr>
                                      <p:tavLst>
                                        <p:tav tm="0">
                                          <p:val>
                                            <p:strVal val="#ppt_w*.05"/>
                                          </p:val>
                                        </p:tav>
                                        <p:tav tm="100000">
                                          <p:val>
                                            <p:strVal val="#ppt_w"/>
                                          </p:val>
                                        </p:tav>
                                      </p:tavLst>
                                    </p:anim>
                                    <p:anim calcmode="lin" valueType="num">
                                      <p:cBhvr>
                                        <p:cTn id="10" dur="1000" fill="hold"/>
                                        <p:tgtEl>
                                          <p:spTgt spid="5"/>
                                        </p:tgtEl>
                                        <p:attrNameLst>
                                          <p:attrName>ppt_h</p:attrName>
                                        </p:attrNameLst>
                                      </p:cBhvr>
                                      <p:tavLst>
                                        <p:tav tm="0">
                                          <p:val>
                                            <p:strVal val="#ppt_h"/>
                                          </p:val>
                                        </p:tav>
                                        <p:tav tm="100000">
                                          <p:val>
                                            <p:strVal val="#ppt_h"/>
                                          </p:val>
                                        </p:tav>
                                      </p:tavLst>
                                    </p:anim>
                                    <p:anim calcmode="lin" valueType="num">
                                      <p:cBhvr>
                                        <p:cTn id="11" dur="500" decel="50000" fill="hold">
                                          <p:stCondLst>
                                            <p:cond delay="0"/>
                                          </p:stCondLst>
                                        </p:cTn>
                                        <p:tgtEl>
                                          <p:spTgt spid="5"/>
                                        </p:tgtEl>
                                        <p:attrNameLst>
                                          <p:attrName>ppt_x</p:attrName>
                                        </p:attrNameLst>
                                      </p:cBhvr>
                                      <p:tavLst>
                                        <p:tav tm="0">
                                          <p:val>
                                            <p:strVal val="#ppt_x+.4"/>
                                          </p:val>
                                        </p:tav>
                                        <p:tav tm="100000">
                                          <p:val>
                                            <p:strVal val="#ppt_x"/>
                                          </p:val>
                                        </p:tav>
                                      </p:tavLst>
                                    </p:anim>
                                    <p:anim calcmode="lin" valueType="num">
                                      <p:cBhvr>
                                        <p:cTn id="12" dur="500" decel="50000" fill="hold">
                                          <p:stCondLst>
                                            <p:cond delay="0"/>
                                          </p:stCondLst>
                                        </p:cTn>
                                        <p:tgtEl>
                                          <p:spTgt spid="5"/>
                                        </p:tgtEl>
                                        <p:attrNameLst>
                                          <p:attrName>ppt_y</p:attrName>
                                        </p:attrNameLst>
                                      </p:cBhvr>
                                      <p:tavLst>
                                        <p:tav tm="0">
                                          <p:val>
                                            <p:strVal val="#ppt_y-.2"/>
                                          </p:val>
                                        </p:tav>
                                        <p:tav tm="100000">
                                          <p:val>
                                            <p:strVal val="#ppt_y+.1"/>
                                          </p:val>
                                        </p:tav>
                                      </p:tavLst>
                                    </p:anim>
                                    <p:anim calcmode="lin" valueType="num">
                                      <p:cBhvr>
                                        <p:cTn id="13" dur="500" accel="50000" fill="hold">
                                          <p:stCondLst>
                                            <p:cond delay="500"/>
                                          </p:stCondLst>
                                        </p:cTn>
                                        <p:tgtEl>
                                          <p:spTgt spid="5"/>
                                        </p:tgtEl>
                                        <p:attrNameLst>
                                          <p:attrName>ppt_y</p:attrName>
                                        </p:attrNameLst>
                                      </p:cBhvr>
                                      <p:tavLst>
                                        <p:tav tm="0">
                                          <p:val>
                                            <p:strVal val="#ppt_y+.1"/>
                                          </p:val>
                                        </p:tav>
                                        <p:tav tm="100000">
                                          <p:val>
                                            <p:strVal val="#ppt_y"/>
                                          </p:val>
                                        </p:tav>
                                      </p:tavLst>
                                    </p:anim>
                                    <p:animEffect transition="in" filter="fade">
                                      <p:cBhvr>
                                        <p:cTn id="14" dur="1000" decel="50000">
                                          <p:stCondLst>
                                            <p:cond delay="0"/>
                                          </p:stCondLst>
                                        </p:cTn>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ext Box 6">
            <a:extLst>
              <a:ext uri="{FF2B5EF4-FFF2-40B4-BE49-F238E27FC236}">
                <a16:creationId xmlns:a16="http://schemas.microsoft.com/office/drawing/2014/main" id="{FCA901A6-22A7-7807-7173-B83B74D99F5D}"/>
              </a:ext>
            </a:extLst>
          </p:cNvPr>
          <p:cNvSpPr txBox="1">
            <a:spLocks noChangeArrowheads="1"/>
          </p:cNvSpPr>
          <p:nvPr/>
        </p:nvSpPr>
        <p:spPr bwMode="auto">
          <a:xfrm>
            <a:off x="2819400" y="4800601"/>
            <a:ext cx="63246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r>
              <a:rPr lang="en-US" altLang="en-US" sz="2800"/>
              <a:t> </a:t>
            </a:r>
          </a:p>
        </p:txBody>
      </p:sp>
      <p:sp>
        <p:nvSpPr>
          <p:cNvPr id="5123" name="Text Box 7">
            <a:extLst>
              <a:ext uri="{FF2B5EF4-FFF2-40B4-BE49-F238E27FC236}">
                <a16:creationId xmlns:a16="http://schemas.microsoft.com/office/drawing/2014/main" id="{7E62E035-FEA5-ACA2-7BC1-C46578410850}"/>
              </a:ext>
            </a:extLst>
          </p:cNvPr>
          <p:cNvSpPr txBox="1">
            <a:spLocks noChangeArrowheads="1"/>
          </p:cNvSpPr>
          <p:nvPr/>
        </p:nvSpPr>
        <p:spPr bwMode="auto">
          <a:xfrm>
            <a:off x="2667000" y="5105401"/>
            <a:ext cx="8001000" cy="519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r>
              <a:rPr lang="en-US" altLang="en-US" sz="2800" b="1"/>
              <a:t>  </a:t>
            </a:r>
            <a:endParaRPr lang="en-US" altLang="en-US" sz="2800">
              <a:latin typeface="VNI-Avo" pitchFamily="2" charset="0"/>
            </a:endParaRPr>
          </a:p>
        </p:txBody>
      </p:sp>
      <p:sp>
        <p:nvSpPr>
          <p:cNvPr id="5124" name="Text Box 8">
            <a:extLst>
              <a:ext uri="{FF2B5EF4-FFF2-40B4-BE49-F238E27FC236}">
                <a16:creationId xmlns:a16="http://schemas.microsoft.com/office/drawing/2014/main" id="{8F513F30-18EA-F5E9-70BB-9C89974A5E68}"/>
              </a:ext>
            </a:extLst>
          </p:cNvPr>
          <p:cNvSpPr txBox="1">
            <a:spLocks noChangeArrowheads="1"/>
          </p:cNvSpPr>
          <p:nvPr/>
        </p:nvSpPr>
        <p:spPr bwMode="auto">
          <a:xfrm>
            <a:off x="1524000" y="76201"/>
            <a:ext cx="91440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3600" b="1" u="sng">
                <a:latin typeface="Times New Roman" panose="02020603050405020304" pitchFamily="18" charset="0"/>
                <a:cs typeface="Times New Roman" panose="02020603050405020304" pitchFamily="18" charset="0"/>
              </a:rPr>
              <a:t>KIỂM TRA BÀI CŨ</a:t>
            </a:r>
            <a:endParaRPr lang="vi-VN" altLang="en-US" sz="3600" b="1" u="sng">
              <a:latin typeface="Times New Roman" panose="02020603050405020304" pitchFamily="18" charset="0"/>
              <a:cs typeface="Times New Roman" panose="02020603050405020304" pitchFamily="18" charset="0"/>
            </a:endParaRPr>
          </a:p>
        </p:txBody>
      </p:sp>
      <p:sp>
        <p:nvSpPr>
          <p:cNvPr id="5125" name="Rectangle 4">
            <a:extLst>
              <a:ext uri="{FF2B5EF4-FFF2-40B4-BE49-F238E27FC236}">
                <a16:creationId xmlns:a16="http://schemas.microsoft.com/office/drawing/2014/main" id="{8105B6B4-29BE-8C60-1A41-A2DFFF483E8A}"/>
              </a:ext>
            </a:extLst>
          </p:cNvPr>
          <p:cNvSpPr txBox="1">
            <a:spLocks noChangeArrowheads="1"/>
          </p:cNvSpPr>
          <p:nvPr/>
        </p:nvSpPr>
        <p:spPr bwMode="auto">
          <a:xfrm>
            <a:off x="1371600" y="914400"/>
            <a:ext cx="9753600" cy="2133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20000"/>
              </a:spcBef>
            </a:pPr>
            <a:r>
              <a:rPr lang="en-US" altLang="en-US" sz="2800" b="1">
                <a:latin typeface="Times New Roman" panose="02020603050405020304" pitchFamily="18" charset="0"/>
              </a:rPr>
              <a:t>Mối quan hệ giữa tò vò và nhện được mô tả trong câu ca dao</a:t>
            </a:r>
          </a:p>
          <a:p>
            <a:pPr algn="ctr">
              <a:spcBef>
                <a:spcPct val="20000"/>
              </a:spcBef>
            </a:pPr>
            <a:r>
              <a:rPr lang="en-US" altLang="en-US" sz="2800" b="1">
                <a:latin typeface="Times New Roman" panose="02020603050405020304" pitchFamily="18" charset="0"/>
              </a:rPr>
              <a:t> </a:t>
            </a:r>
            <a:r>
              <a:rPr lang="en-US" altLang="en-US" sz="2800" b="1" i="1">
                <a:solidFill>
                  <a:srgbClr val="FF0000"/>
                </a:solidFill>
                <a:latin typeface="Times New Roman" panose="02020603050405020304" pitchFamily="18" charset="0"/>
              </a:rPr>
              <a:t>Tò vò mà nuôi con nhện</a:t>
            </a:r>
          </a:p>
          <a:p>
            <a:pPr algn="ctr">
              <a:spcBef>
                <a:spcPct val="20000"/>
              </a:spcBef>
            </a:pPr>
            <a:r>
              <a:rPr lang="en-US" altLang="en-US" sz="2800" b="1" i="1">
                <a:solidFill>
                  <a:srgbClr val="FF0000"/>
                </a:solidFill>
                <a:latin typeface="Times New Roman" panose="02020603050405020304" pitchFamily="18" charset="0"/>
              </a:rPr>
              <a:t>Đến khi nó lớn nó quện nhau đi</a:t>
            </a:r>
          </a:p>
          <a:p>
            <a:pPr algn="ctr">
              <a:spcBef>
                <a:spcPct val="20000"/>
              </a:spcBef>
            </a:pPr>
            <a:r>
              <a:rPr lang="en-US" altLang="en-US" sz="2800" b="1" i="1">
                <a:solidFill>
                  <a:srgbClr val="FF0000"/>
                </a:solidFill>
                <a:latin typeface="Times New Roman" panose="02020603050405020304" pitchFamily="18" charset="0"/>
              </a:rPr>
              <a:t>Tò vò ngồi khóc tỉ ti.</a:t>
            </a:r>
          </a:p>
          <a:p>
            <a:pPr algn="ctr">
              <a:spcBef>
                <a:spcPct val="20000"/>
              </a:spcBef>
            </a:pPr>
            <a:r>
              <a:rPr lang="en-US" altLang="en-US" sz="2800" b="1" i="1">
                <a:solidFill>
                  <a:srgbClr val="FF0000"/>
                </a:solidFill>
                <a:latin typeface="Times New Roman" panose="02020603050405020304" pitchFamily="18" charset="0"/>
              </a:rPr>
              <a:t>Nhện ơi nhện hỡi  ! Mày đi đằng nào ?</a:t>
            </a:r>
          </a:p>
        </p:txBody>
      </p:sp>
      <p:sp>
        <p:nvSpPr>
          <p:cNvPr id="5126" name="TextBox 6">
            <a:extLst>
              <a:ext uri="{FF2B5EF4-FFF2-40B4-BE49-F238E27FC236}">
                <a16:creationId xmlns:a16="http://schemas.microsoft.com/office/drawing/2014/main" id="{28EBA33B-DDB6-D98F-FF68-B4BCB9A2ED87}"/>
              </a:ext>
            </a:extLst>
          </p:cNvPr>
          <p:cNvSpPr txBox="1">
            <a:spLocks noChangeArrowheads="1"/>
          </p:cNvSpPr>
          <p:nvPr/>
        </p:nvSpPr>
        <p:spPr bwMode="auto">
          <a:xfrm>
            <a:off x="1725613" y="3505201"/>
            <a:ext cx="8915400"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3200">
                <a:latin typeface="Times New Roman" panose="02020603050405020304" pitchFamily="18" charset="0"/>
                <a:cs typeface="Times New Roman" panose="02020603050405020304" pitchFamily="18" charset="0"/>
              </a:rPr>
              <a:t>A. Cộng sinh   		B. Hội sinh</a:t>
            </a:r>
          </a:p>
          <a:p>
            <a:pPr eaLnBrk="1" hangingPunct="1"/>
            <a:r>
              <a:rPr lang="en-US" altLang="en-US" sz="3200">
                <a:latin typeface="Times New Roman" panose="02020603050405020304" pitchFamily="18" charset="0"/>
                <a:cs typeface="Times New Roman" panose="02020603050405020304" pitchFamily="18" charset="0"/>
              </a:rPr>
              <a:t>C. Kí sinh                    D. Sinh vật ăn sinh vật khác</a:t>
            </a:r>
          </a:p>
        </p:txBody>
      </p:sp>
      <p:sp>
        <p:nvSpPr>
          <p:cNvPr id="9" name="Rectangle 4">
            <a:extLst>
              <a:ext uri="{FF2B5EF4-FFF2-40B4-BE49-F238E27FC236}">
                <a16:creationId xmlns:a16="http://schemas.microsoft.com/office/drawing/2014/main" id="{4C1F4963-87CB-0360-6E13-2515D6F85AEA}"/>
              </a:ext>
            </a:extLst>
          </p:cNvPr>
          <p:cNvSpPr txBox="1">
            <a:spLocks noChangeArrowheads="1"/>
          </p:cNvSpPr>
          <p:nvPr/>
        </p:nvSpPr>
        <p:spPr bwMode="auto">
          <a:xfrm>
            <a:off x="1524000" y="4495800"/>
            <a:ext cx="8915400" cy="1981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marL="342900" indent="-342900"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20000"/>
              </a:spcBef>
            </a:pPr>
            <a:r>
              <a:rPr lang="en-US" altLang="en-US" sz="2400" b="1">
                <a:solidFill>
                  <a:srgbClr val="FF0000"/>
                </a:solidFill>
                <a:latin typeface="Times New Roman" panose="02020603050405020304" pitchFamily="18" charset="0"/>
              </a:rPr>
              <a:t>    </a:t>
            </a:r>
            <a:r>
              <a:rPr lang="en-US" altLang="en-US" sz="2400" b="1" u="sng">
                <a:solidFill>
                  <a:srgbClr val="FF0000"/>
                </a:solidFill>
                <a:latin typeface="Times New Roman" panose="02020603050405020304" pitchFamily="18" charset="0"/>
              </a:rPr>
              <a:t>Tập tính của tò vò:</a:t>
            </a:r>
          </a:p>
          <a:p>
            <a:pPr algn="just">
              <a:spcBef>
                <a:spcPct val="20000"/>
              </a:spcBef>
            </a:pPr>
            <a:r>
              <a:rPr lang="en-US" altLang="en-US" sz="2400" b="1">
                <a:solidFill>
                  <a:srgbClr val="FF0000"/>
                </a:solidFill>
                <a:latin typeface="Times New Roman" panose="02020603050405020304" pitchFamily="18" charset="0"/>
              </a:rPr>
              <a:t>    Khi tò vò xây tổ xong nó sẽ đi kiếm nhện và đốt cho chúng sống dở chết dở. Sau đó tò vò mang nhện về tổ rồi lấp đất lại. Đẻ trứng trong tổ chờ khi ấu trùng tò vò nở ra thì có sẵn nguồn thức ăn dự trữ. Ấu trùng tò vò lớn lên thì nhện cũng bị ăn thịt hết.</a:t>
            </a:r>
            <a:endParaRPr lang="en-US" altLang="en-US" sz="2400" b="1" i="1">
              <a:solidFill>
                <a:srgbClr val="FF0000"/>
              </a:solidFill>
              <a:latin typeface="Times New Roman" panose="02020603050405020304" pitchFamily="18" charset="0"/>
            </a:endParaRPr>
          </a:p>
        </p:txBody>
      </p:sp>
      <p:sp>
        <p:nvSpPr>
          <p:cNvPr id="3" name="Oval 2">
            <a:extLst>
              <a:ext uri="{FF2B5EF4-FFF2-40B4-BE49-F238E27FC236}">
                <a16:creationId xmlns:a16="http://schemas.microsoft.com/office/drawing/2014/main" id="{F214D66E-D2C7-EB73-4FCA-183137D8F962}"/>
              </a:ext>
            </a:extLst>
          </p:cNvPr>
          <p:cNvSpPr/>
          <p:nvPr/>
        </p:nvSpPr>
        <p:spPr>
          <a:xfrm>
            <a:off x="5334000" y="4038601"/>
            <a:ext cx="533400" cy="468313"/>
          </a:xfrm>
          <a:prstGeom prst="ellipse">
            <a:avLst/>
          </a:prstGeom>
          <a:noFill/>
          <a:ln w="57150">
            <a:solidFill>
              <a:srgbClr val="0000FF"/>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a:defRPr/>
            </a:pPr>
            <a:endParaRPr lang="vi-VN"/>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21" presetClass="entr" presetSubtype="1"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wheel(1)">
                                      <p:cBhvr>
                                        <p:cTn id="7" dur="2000"/>
                                        <p:tgtEl>
                                          <p:spTgt spid="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22" presetClass="entr" presetSubtype="4" fill="hold"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wipe(down)">
                                      <p:cBhvr>
                                        <p:cTn id="12"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3"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46" name="Picture 2" descr="9-2-2006 6-29-10 PM_0001">
            <a:extLst>
              <a:ext uri="{FF2B5EF4-FFF2-40B4-BE49-F238E27FC236}">
                <a16:creationId xmlns:a16="http://schemas.microsoft.com/office/drawing/2014/main" id="{3A5EF0CA-0B98-C678-E5D3-44042E5BBE0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533400"/>
            <a:ext cx="9144000" cy="434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147" name="Rectangle 5">
            <a:extLst>
              <a:ext uri="{FF2B5EF4-FFF2-40B4-BE49-F238E27FC236}">
                <a16:creationId xmlns:a16="http://schemas.microsoft.com/office/drawing/2014/main" id="{CDCE0627-AB1B-0B73-0E16-F49A03EFEF39}"/>
              </a:ext>
            </a:extLst>
          </p:cNvPr>
          <p:cNvSpPr>
            <a:spLocks noChangeArrowheads="1"/>
          </p:cNvSpPr>
          <p:nvPr/>
        </p:nvSpPr>
        <p:spPr bwMode="auto">
          <a:xfrm>
            <a:off x="1524000" y="304800"/>
            <a:ext cx="9144000" cy="762000"/>
          </a:xfrm>
          <a:prstGeom prst="rect">
            <a:avLst/>
          </a:prstGeom>
          <a:gradFill rotWithShape="1">
            <a:gsLst>
              <a:gs pos="0">
                <a:srgbClr val="CCFFFF"/>
              </a:gs>
              <a:gs pos="100000">
                <a:schemeClr val="bg1"/>
              </a:gs>
            </a:gsLst>
            <a:lin ang="5400000" scaled="1"/>
          </a:gra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a:solidFill>
                  <a:srgbClr val="FF0000"/>
                </a:solidFill>
                <a:latin typeface="Times New Roman" panose="02020603050405020304" pitchFamily="18" charset="0"/>
                <a:cs typeface="Times New Roman" panose="02020603050405020304" pitchFamily="18" charset="0"/>
              </a:rPr>
              <a:t>Em hãy chỉ ra mối quan hệ giữa các sinh vật trong bức tranh sau:</a:t>
            </a:r>
          </a:p>
        </p:txBody>
      </p:sp>
      <p:sp>
        <p:nvSpPr>
          <p:cNvPr id="6148" name="Rectangle 6">
            <a:extLst>
              <a:ext uri="{FF2B5EF4-FFF2-40B4-BE49-F238E27FC236}">
                <a16:creationId xmlns:a16="http://schemas.microsoft.com/office/drawing/2014/main" id="{3B97D865-E142-087B-250D-1CAD1C34E899}"/>
              </a:ext>
            </a:extLst>
          </p:cNvPr>
          <p:cNvSpPr>
            <a:spLocks noChangeArrowheads="1"/>
          </p:cNvSpPr>
          <p:nvPr/>
        </p:nvSpPr>
        <p:spPr bwMode="auto">
          <a:xfrm>
            <a:off x="1828800" y="2514600"/>
            <a:ext cx="8382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FF"/>
                </a:solidFill>
                <a:latin typeface="Times New Roman" panose="02020603050405020304" pitchFamily="18" charset="0"/>
                <a:cs typeface="Times New Roman" panose="02020603050405020304" pitchFamily="18" charset="0"/>
              </a:rPr>
              <a:t>Cỏ</a:t>
            </a:r>
            <a:endParaRPr lang="en-US" altLang="en-US" sz="2400" b="1">
              <a:solidFill>
                <a:srgbClr val="0000FF"/>
              </a:solidFill>
            </a:endParaRPr>
          </a:p>
        </p:txBody>
      </p:sp>
      <p:sp>
        <p:nvSpPr>
          <p:cNvPr id="6149" name="Line 7">
            <a:extLst>
              <a:ext uri="{FF2B5EF4-FFF2-40B4-BE49-F238E27FC236}">
                <a16:creationId xmlns:a16="http://schemas.microsoft.com/office/drawing/2014/main" id="{0B7D1067-BEA5-7CA1-9669-5015FD004DF3}"/>
              </a:ext>
            </a:extLst>
          </p:cNvPr>
          <p:cNvSpPr>
            <a:spLocks noChangeShapeType="1"/>
          </p:cNvSpPr>
          <p:nvPr/>
        </p:nvSpPr>
        <p:spPr bwMode="auto">
          <a:xfrm>
            <a:off x="2362201" y="3124201"/>
            <a:ext cx="530225" cy="644525"/>
          </a:xfrm>
          <a:prstGeom prst="line">
            <a:avLst/>
          </a:prstGeom>
          <a:noFill/>
          <a:ln w="571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6150" name="Rectangle 8">
            <a:extLst>
              <a:ext uri="{FF2B5EF4-FFF2-40B4-BE49-F238E27FC236}">
                <a16:creationId xmlns:a16="http://schemas.microsoft.com/office/drawing/2014/main" id="{1D81E0CA-C37E-941F-E55F-208BCBB14E8E}"/>
              </a:ext>
            </a:extLst>
          </p:cNvPr>
          <p:cNvSpPr>
            <a:spLocks noChangeArrowheads="1"/>
          </p:cNvSpPr>
          <p:nvPr/>
        </p:nvSpPr>
        <p:spPr bwMode="auto">
          <a:xfrm>
            <a:off x="3962400" y="914400"/>
            <a:ext cx="8382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FF"/>
                </a:solidFill>
                <a:latin typeface="Times New Roman" panose="02020603050405020304" pitchFamily="18" charset="0"/>
                <a:cs typeface="Times New Roman" panose="02020603050405020304" pitchFamily="18" charset="0"/>
              </a:rPr>
              <a:t>Chim</a:t>
            </a:r>
          </a:p>
        </p:txBody>
      </p:sp>
      <p:sp>
        <p:nvSpPr>
          <p:cNvPr id="6151" name="Rectangle 9">
            <a:extLst>
              <a:ext uri="{FF2B5EF4-FFF2-40B4-BE49-F238E27FC236}">
                <a16:creationId xmlns:a16="http://schemas.microsoft.com/office/drawing/2014/main" id="{6B65C92D-DC4E-8EE4-F4AA-FFE8923B6064}"/>
              </a:ext>
            </a:extLst>
          </p:cNvPr>
          <p:cNvSpPr>
            <a:spLocks noChangeArrowheads="1"/>
          </p:cNvSpPr>
          <p:nvPr/>
        </p:nvSpPr>
        <p:spPr bwMode="auto">
          <a:xfrm>
            <a:off x="2590800" y="1371600"/>
            <a:ext cx="83820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FF"/>
                </a:solidFill>
                <a:latin typeface="Times New Roman" panose="02020603050405020304" pitchFamily="18" charset="0"/>
                <a:cs typeface="Times New Roman" panose="02020603050405020304" pitchFamily="18" charset="0"/>
              </a:rPr>
              <a:t>Trâu</a:t>
            </a:r>
            <a:endParaRPr lang="en-US" altLang="en-US" sz="2400" b="1">
              <a:solidFill>
                <a:srgbClr val="0000FF"/>
              </a:solidFill>
            </a:endParaRPr>
          </a:p>
        </p:txBody>
      </p:sp>
      <p:sp>
        <p:nvSpPr>
          <p:cNvPr id="6152" name="Rectangle 10">
            <a:extLst>
              <a:ext uri="{FF2B5EF4-FFF2-40B4-BE49-F238E27FC236}">
                <a16:creationId xmlns:a16="http://schemas.microsoft.com/office/drawing/2014/main" id="{12958F60-7DDA-D6A8-3DDA-37E146D1FE12}"/>
              </a:ext>
            </a:extLst>
          </p:cNvPr>
          <p:cNvSpPr>
            <a:spLocks noChangeArrowheads="1"/>
          </p:cNvSpPr>
          <p:nvPr/>
        </p:nvSpPr>
        <p:spPr bwMode="auto">
          <a:xfrm>
            <a:off x="8839200" y="1219200"/>
            <a:ext cx="2438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FF"/>
                </a:solidFill>
                <a:latin typeface="Times New Roman" panose="02020603050405020304" pitchFamily="18" charset="0"/>
                <a:cs typeface="Times New Roman" panose="02020603050405020304" pitchFamily="18" charset="0"/>
              </a:rPr>
              <a:t>Rận, bét</a:t>
            </a:r>
            <a:endParaRPr lang="en-US" altLang="en-US" sz="2400" b="1">
              <a:solidFill>
                <a:srgbClr val="0000FF"/>
              </a:solidFill>
            </a:endParaRPr>
          </a:p>
        </p:txBody>
      </p:sp>
      <p:sp>
        <p:nvSpPr>
          <p:cNvPr id="6153" name="Rectangle 11">
            <a:extLst>
              <a:ext uri="{FF2B5EF4-FFF2-40B4-BE49-F238E27FC236}">
                <a16:creationId xmlns:a16="http://schemas.microsoft.com/office/drawing/2014/main" id="{0A8C3043-A391-76DC-C371-029E1DD361F5}"/>
              </a:ext>
            </a:extLst>
          </p:cNvPr>
          <p:cNvSpPr>
            <a:spLocks noChangeArrowheads="1"/>
          </p:cNvSpPr>
          <p:nvPr/>
        </p:nvSpPr>
        <p:spPr bwMode="auto">
          <a:xfrm>
            <a:off x="8839200" y="3048000"/>
            <a:ext cx="1524000" cy="533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FF"/>
                </a:solidFill>
                <a:latin typeface="Times New Roman" panose="02020603050405020304" pitchFamily="18" charset="0"/>
                <a:cs typeface="Times New Roman" panose="02020603050405020304" pitchFamily="18" charset="0"/>
              </a:rPr>
              <a:t>Giun, sán</a:t>
            </a:r>
            <a:endParaRPr lang="en-US" altLang="en-US" sz="2400" b="1">
              <a:solidFill>
                <a:srgbClr val="0000FF"/>
              </a:solidFill>
            </a:endParaRPr>
          </a:p>
        </p:txBody>
      </p:sp>
      <p:sp>
        <p:nvSpPr>
          <p:cNvPr id="6154" name="Line 12">
            <a:extLst>
              <a:ext uri="{FF2B5EF4-FFF2-40B4-BE49-F238E27FC236}">
                <a16:creationId xmlns:a16="http://schemas.microsoft.com/office/drawing/2014/main" id="{21949694-7512-1345-95D1-BDA18375ECCB}"/>
              </a:ext>
            </a:extLst>
          </p:cNvPr>
          <p:cNvSpPr>
            <a:spLocks noChangeShapeType="1"/>
          </p:cNvSpPr>
          <p:nvPr/>
        </p:nvSpPr>
        <p:spPr bwMode="auto">
          <a:xfrm>
            <a:off x="3124200" y="1981201"/>
            <a:ext cx="990600" cy="627063"/>
          </a:xfrm>
          <a:prstGeom prst="line">
            <a:avLst/>
          </a:prstGeom>
          <a:noFill/>
          <a:ln w="571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6155" name="Line 13">
            <a:extLst>
              <a:ext uri="{FF2B5EF4-FFF2-40B4-BE49-F238E27FC236}">
                <a16:creationId xmlns:a16="http://schemas.microsoft.com/office/drawing/2014/main" id="{6A3CEE36-0C0D-8DFA-A5D9-043ED1382BEE}"/>
              </a:ext>
            </a:extLst>
          </p:cNvPr>
          <p:cNvSpPr>
            <a:spLocks noChangeShapeType="1"/>
          </p:cNvSpPr>
          <p:nvPr/>
        </p:nvSpPr>
        <p:spPr bwMode="auto">
          <a:xfrm>
            <a:off x="4724400" y="1447800"/>
            <a:ext cx="762000" cy="190500"/>
          </a:xfrm>
          <a:prstGeom prst="line">
            <a:avLst/>
          </a:prstGeom>
          <a:noFill/>
          <a:ln w="571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6156" name="Line 14">
            <a:extLst>
              <a:ext uri="{FF2B5EF4-FFF2-40B4-BE49-F238E27FC236}">
                <a16:creationId xmlns:a16="http://schemas.microsoft.com/office/drawing/2014/main" id="{721D2AB0-9CC8-7F78-1A9A-D9807C065875}"/>
              </a:ext>
            </a:extLst>
          </p:cNvPr>
          <p:cNvSpPr>
            <a:spLocks noChangeShapeType="1"/>
          </p:cNvSpPr>
          <p:nvPr/>
        </p:nvSpPr>
        <p:spPr bwMode="auto">
          <a:xfrm flipH="1" flipV="1">
            <a:off x="6115050" y="2157413"/>
            <a:ext cx="2876550" cy="138112"/>
          </a:xfrm>
          <a:prstGeom prst="line">
            <a:avLst/>
          </a:prstGeom>
          <a:noFill/>
          <a:ln w="571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sp>
        <p:nvSpPr>
          <p:cNvPr id="6157" name="Line 15">
            <a:extLst>
              <a:ext uri="{FF2B5EF4-FFF2-40B4-BE49-F238E27FC236}">
                <a16:creationId xmlns:a16="http://schemas.microsoft.com/office/drawing/2014/main" id="{677BF001-D6ED-75F5-0AFC-CE14FBD2CB8C}"/>
              </a:ext>
            </a:extLst>
          </p:cNvPr>
          <p:cNvSpPr>
            <a:spLocks noChangeShapeType="1"/>
          </p:cNvSpPr>
          <p:nvPr/>
        </p:nvSpPr>
        <p:spPr bwMode="auto">
          <a:xfrm flipH="1" flipV="1">
            <a:off x="6781800" y="3219450"/>
            <a:ext cx="2057400" cy="95250"/>
          </a:xfrm>
          <a:prstGeom prst="line">
            <a:avLst/>
          </a:prstGeom>
          <a:noFill/>
          <a:ln w="57150">
            <a:solidFill>
              <a:srgbClr val="FF0000"/>
            </a:solidFill>
            <a:round/>
            <a:headEnd/>
            <a:tailEnd type="triangle" w="med" len="med"/>
          </a:ln>
          <a:extLst>
            <a:ext uri="{909E8E84-426E-40DD-AFC4-6F175D3DCCD1}">
              <a14:hiddenFill xmlns:a14="http://schemas.microsoft.com/office/drawing/2010/main">
                <a:noFill/>
              </a14:hiddenFill>
            </a:ext>
          </a:extLst>
        </p:spPr>
        <p:txBody>
          <a:bodyPr/>
          <a:lstStyle/>
          <a:p>
            <a:endParaRPr lang="en-US"/>
          </a:p>
        </p:txBody>
      </p:sp>
      <p:graphicFrame>
        <p:nvGraphicFramePr>
          <p:cNvPr id="3" name="Table 2">
            <a:extLst>
              <a:ext uri="{FF2B5EF4-FFF2-40B4-BE49-F238E27FC236}">
                <a16:creationId xmlns:a16="http://schemas.microsoft.com/office/drawing/2014/main" id="{7747944F-5DA7-C4D2-C47A-B1DAD9BC9D26}"/>
              </a:ext>
            </a:extLst>
          </p:cNvPr>
          <p:cNvGraphicFramePr>
            <a:graphicFrameLocks noGrp="1"/>
          </p:cNvGraphicFramePr>
          <p:nvPr/>
        </p:nvGraphicFramePr>
        <p:xfrm>
          <a:off x="3048000" y="4953000"/>
          <a:ext cx="6096000" cy="1854200"/>
        </p:xfrm>
        <a:graphic>
          <a:graphicData uri="http://schemas.openxmlformats.org/drawingml/2006/table">
            <a:tbl>
              <a:tblPr firstRow="1" bandRow="1">
                <a:tableStyleId>{5C22544A-7EE6-4342-B048-85BDC9FD1C3A}</a:tableStyleId>
              </a:tblPr>
              <a:tblGrid>
                <a:gridCol w="3048000">
                  <a:extLst>
                    <a:ext uri="{9D8B030D-6E8A-4147-A177-3AD203B41FA5}">
                      <a16:colId xmlns:a16="http://schemas.microsoft.com/office/drawing/2014/main" val="20000"/>
                    </a:ext>
                  </a:extLst>
                </a:gridCol>
                <a:gridCol w="3048000">
                  <a:extLst>
                    <a:ext uri="{9D8B030D-6E8A-4147-A177-3AD203B41FA5}">
                      <a16:colId xmlns:a16="http://schemas.microsoft.com/office/drawing/2014/main" val="20001"/>
                    </a:ext>
                  </a:extLst>
                </a:gridCol>
              </a:tblGrid>
              <a:tr h="370840">
                <a:tc>
                  <a:txBody>
                    <a:bodyPr/>
                    <a:lstStyle/>
                    <a:p>
                      <a:r>
                        <a:rPr lang="en-US">
                          <a:solidFill>
                            <a:schemeClr val="tx1"/>
                          </a:solidFill>
                        </a:rPr>
                        <a:t>1.Trâu</a:t>
                      </a:r>
                      <a:r>
                        <a:rPr lang="en-US" baseline="0">
                          <a:solidFill>
                            <a:schemeClr val="tx1"/>
                          </a:solidFill>
                        </a:rPr>
                        <a:t> </a:t>
                      </a:r>
                      <a:r>
                        <a:rPr lang="en-US" baseline="0" dirty="0" err="1">
                          <a:solidFill>
                            <a:schemeClr val="tx1"/>
                          </a:solidFill>
                        </a:rPr>
                        <a:t>và</a:t>
                      </a:r>
                      <a:r>
                        <a:rPr lang="en-US" baseline="0" dirty="0">
                          <a:solidFill>
                            <a:schemeClr val="tx1"/>
                          </a:solidFill>
                        </a:rPr>
                        <a:t> </a:t>
                      </a:r>
                      <a:r>
                        <a:rPr lang="en-US" baseline="0" dirty="0" err="1">
                          <a:solidFill>
                            <a:schemeClr val="tx1"/>
                          </a:solidFill>
                        </a:rPr>
                        <a:t>cỏ</a:t>
                      </a:r>
                      <a:endParaRPr lang="en-US" dirty="0">
                        <a:solidFill>
                          <a:schemeClr val="tx1"/>
                        </a:solidFill>
                      </a:endParaRPr>
                    </a:p>
                  </a:txBody>
                  <a:tcPr/>
                </a:tc>
                <a:tc>
                  <a:txBody>
                    <a:bodyPr/>
                    <a:lstStyle/>
                    <a:p>
                      <a:endParaRPr lang="en-US" dirty="0">
                        <a:solidFill>
                          <a:schemeClr val="tx1"/>
                        </a:solidFill>
                      </a:endParaRPr>
                    </a:p>
                  </a:txBody>
                  <a:tcPr/>
                </a:tc>
                <a:extLst>
                  <a:ext uri="{0D108BD9-81ED-4DB2-BD59-A6C34878D82A}">
                    <a16:rowId xmlns:a16="http://schemas.microsoft.com/office/drawing/2014/main" val="10000"/>
                  </a:ext>
                </a:extLst>
              </a:tr>
              <a:tr h="370840">
                <a:tc>
                  <a:txBody>
                    <a:bodyPr/>
                    <a:lstStyle/>
                    <a:p>
                      <a:r>
                        <a:rPr lang="en-US" b="1">
                          <a:solidFill>
                            <a:srgbClr val="FF0000"/>
                          </a:solidFill>
                          <a:latin typeface="+mn-lt"/>
                        </a:rPr>
                        <a:t>2.Chim </a:t>
                      </a:r>
                      <a:r>
                        <a:rPr lang="en-US" b="1" dirty="0" err="1">
                          <a:solidFill>
                            <a:srgbClr val="FF0000"/>
                          </a:solidFill>
                          <a:latin typeface="+mn-lt"/>
                        </a:rPr>
                        <a:t>và</a:t>
                      </a:r>
                      <a:r>
                        <a:rPr lang="en-US" b="1" baseline="0" dirty="0">
                          <a:solidFill>
                            <a:srgbClr val="FF0000"/>
                          </a:solidFill>
                          <a:latin typeface="+mn-lt"/>
                        </a:rPr>
                        <a:t> </a:t>
                      </a:r>
                      <a:r>
                        <a:rPr lang="en-US" b="1" baseline="0" dirty="0" err="1">
                          <a:solidFill>
                            <a:srgbClr val="FF0000"/>
                          </a:solidFill>
                          <a:latin typeface="+mn-lt"/>
                        </a:rPr>
                        <a:t>trâu</a:t>
                      </a:r>
                      <a:endParaRPr lang="en-US" b="1" dirty="0">
                        <a:solidFill>
                          <a:srgbClr val="FF0000"/>
                        </a:solidFill>
                        <a:latin typeface="+mn-lt"/>
                      </a:endParaRPr>
                    </a:p>
                  </a:txBody>
                  <a:tcPr/>
                </a:tc>
                <a:tc>
                  <a:txBody>
                    <a:bodyPr/>
                    <a:lstStyle/>
                    <a:p>
                      <a:endParaRPr lang="en-US" b="1" dirty="0">
                        <a:solidFill>
                          <a:srgbClr val="FF0000"/>
                        </a:solidFill>
                      </a:endParaRPr>
                    </a:p>
                  </a:txBody>
                  <a:tcPr/>
                </a:tc>
                <a:extLst>
                  <a:ext uri="{0D108BD9-81ED-4DB2-BD59-A6C34878D82A}">
                    <a16:rowId xmlns:a16="http://schemas.microsoft.com/office/drawing/2014/main" val="10001"/>
                  </a:ext>
                </a:extLst>
              </a:tr>
              <a:tr h="370840">
                <a:tc>
                  <a:txBody>
                    <a:bodyPr/>
                    <a:lstStyle/>
                    <a:p>
                      <a:r>
                        <a:rPr lang="en-US" b="1"/>
                        <a:t>3.Rận</a:t>
                      </a:r>
                      <a:r>
                        <a:rPr lang="en-US" b="1" dirty="0"/>
                        <a:t>,</a:t>
                      </a:r>
                      <a:r>
                        <a:rPr lang="en-US" b="1" baseline="0" dirty="0"/>
                        <a:t> </a:t>
                      </a:r>
                      <a:r>
                        <a:rPr lang="en-US" b="1" baseline="0" dirty="0" err="1"/>
                        <a:t>bét</a:t>
                      </a:r>
                      <a:r>
                        <a:rPr lang="en-US" b="1" baseline="0" dirty="0"/>
                        <a:t> </a:t>
                      </a:r>
                      <a:r>
                        <a:rPr lang="en-US" b="1" baseline="0" dirty="0" err="1"/>
                        <a:t>và</a:t>
                      </a:r>
                      <a:r>
                        <a:rPr lang="en-US" b="1" baseline="0" dirty="0"/>
                        <a:t> </a:t>
                      </a:r>
                      <a:r>
                        <a:rPr lang="en-US" b="1" baseline="0" dirty="0" err="1"/>
                        <a:t>trâu</a:t>
                      </a:r>
                      <a:endParaRPr lang="en-US" b="1" dirty="0"/>
                    </a:p>
                  </a:txBody>
                  <a:tcPr/>
                </a:tc>
                <a:tc>
                  <a:txBody>
                    <a:bodyPr/>
                    <a:lstStyle/>
                    <a:p>
                      <a:endParaRPr lang="en-US" b="1" dirty="0"/>
                    </a:p>
                  </a:txBody>
                  <a:tcPr/>
                </a:tc>
                <a:extLst>
                  <a:ext uri="{0D108BD9-81ED-4DB2-BD59-A6C34878D82A}">
                    <a16:rowId xmlns:a16="http://schemas.microsoft.com/office/drawing/2014/main" val="10002"/>
                  </a:ext>
                </a:extLst>
              </a:tr>
              <a:tr h="370840">
                <a:tc>
                  <a:txBody>
                    <a:bodyPr/>
                    <a:lstStyle/>
                    <a:p>
                      <a:r>
                        <a:rPr lang="en-US" b="1"/>
                        <a:t>4.Chim</a:t>
                      </a:r>
                      <a:r>
                        <a:rPr lang="en-US" b="1" baseline="0"/>
                        <a:t> </a:t>
                      </a:r>
                      <a:r>
                        <a:rPr lang="en-US" b="1" baseline="0" dirty="0" err="1"/>
                        <a:t>và</a:t>
                      </a:r>
                      <a:r>
                        <a:rPr lang="en-US" b="1" baseline="0" dirty="0"/>
                        <a:t> </a:t>
                      </a:r>
                      <a:r>
                        <a:rPr lang="en-US" b="1" baseline="0" dirty="0" err="1"/>
                        <a:t>rận</a:t>
                      </a:r>
                      <a:r>
                        <a:rPr lang="en-US" b="1" baseline="0" dirty="0"/>
                        <a:t> </a:t>
                      </a:r>
                      <a:r>
                        <a:rPr lang="en-US" b="1" baseline="0" dirty="0" err="1"/>
                        <a:t>bét</a:t>
                      </a:r>
                      <a:endParaRPr lang="en-US" b="1" dirty="0"/>
                    </a:p>
                  </a:txBody>
                  <a:tcPr/>
                </a:tc>
                <a:tc>
                  <a:txBody>
                    <a:bodyPr/>
                    <a:lstStyle/>
                    <a:p>
                      <a:endParaRPr lang="en-US" b="1" dirty="0"/>
                    </a:p>
                  </a:txBody>
                  <a:tcPr/>
                </a:tc>
                <a:extLst>
                  <a:ext uri="{0D108BD9-81ED-4DB2-BD59-A6C34878D82A}">
                    <a16:rowId xmlns:a16="http://schemas.microsoft.com/office/drawing/2014/main" val="10003"/>
                  </a:ext>
                </a:extLst>
              </a:tr>
              <a:tr h="370840">
                <a:tc>
                  <a:txBody>
                    <a:bodyPr/>
                    <a:lstStyle/>
                    <a:p>
                      <a:r>
                        <a:rPr lang="en-US" b="1"/>
                        <a:t>5.Giun</a:t>
                      </a:r>
                      <a:r>
                        <a:rPr lang="en-US" b="1" baseline="0"/>
                        <a:t> </a:t>
                      </a:r>
                      <a:r>
                        <a:rPr lang="en-US" b="1" baseline="0" dirty="0" err="1"/>
                        <a:t>sán</a:t>
                      </a:r>
                      <a:r>
                        <a:rPr lang="en-US" b="1" baseline="0" dirty="0"/>
                        <a:t> </a:t>
                      </a:r>
                      <a:r>
                        <a:rPr lang="en-US" b="1" baseline="0" dirty="0" err="1"/>
                        <a:t>và</a:t>
                      </a:r>
                      <a:r>
                        <a:rPr lang="en-US" b="1" baseline="0" dirty="0"/>
                        <a:t> </a:t>
                      </a:r>
                      <a:r>
                        <a:rPr lang="en-US" b="1" baseline="0" dirty="0" err="1"/>
                        <a:t>trâu</a:t>
                      </a:r>
                      <a:endParaRPr lang="en-US" b="1" dirty="0"/>
                    </a:p>
                  </a:txBody>
                  <a:tcPr/>
                </a:tc>
                <a:tc>
                  <a:txBody>
                    <a:bodyPr/>
                    <a:lstStyle/>
                    <a:p>
                      <a:endParaRPr lang="en-US" b="1" dirty="0"/>
                    </a:p>
                  </a:txBody>
                  <a:tcPr/>
                </a:tc>
                <a:extLst>
                  <a:ext uri="{0D108BD9-81ED-4DB2-BD59-A6C34878D82A}">
                    <a16:rowId xmlns:a16="http://schemas.microsoft.com/office/drawing/2014/main" val="10004"/>
                  </a:ext>
                </a:extLst>
              </a:tr>
            </a:tbl>
          </a:graphicData>
        </a:graphic>
      </p:graphicFrame>
      <p:sp>
        <p:nvSpPr>
          <p:cNvPr id="16" name="TextBox 15">
            <a:extLst>
              <a:ext uri="{FF2B5EF4-FFF2-40B4-BE49-F238E27FC236}">
                <a16:creationId xmlns:a16="http://schemas.microsoft.com/office/drawing/2014/main" id="{364AA406-5F32-7F50-7B5C-C410C0A5E52D}"/>
              </a:ext>
            </a:extLst>
          </p:cNvPr>
          <p:cNvSpPr txBox="1">
            <a:spLocks noChangeArrowheads="1"/>
          </p:cNvSpPr>
          <p:nvPr/>
        </p:nvSpPr>
        <p:spPr bwMode="auto">
          <a:xfrm>
            <a:off x="6248400" y="4992688"/>
            <a:ext cx="28956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t>Động vật ăn thực vật</a:t>
            </a:r>
          </a:p>
          <a:p>
            <a:pPr eaLnBrk="1" hangingPunct="1"/>
            <a:endParaRPr lang="en-US" altLang="en-US"/>
          </a:p>
        </p:txBody>
      </p:sp>
      <p:sp>
        <p:nvSpPr>
          <p:cNvPr id="18" name="TextBox 17">
            <a:extLst>
              <a:ext uri="{FF2B5EF4-FFF2-40B4-BE49-F238E27FC236}">
                <a16:creationId xmlns:a16="http://schemas.microsoft.com/office/drawing/2014/main" id="{22E70618-0251-2D15-171B-103E3A0E2EF4}"/>
              </a:ext>
            </a:extLst>
          </p:cNvPr>
          <p:cNvSpPr txBox="1">
            <a:spLocks noChangeArrowheads="1"/>
          </p:cNvSpPr>
          <p:nvPr/>
        </p:nvSpPr>
        <p:spPr bwMode="auto">
          <a:xfrm>
            <a:off x="6324600" y="5334001"/>
            <a:ext cx="22098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solidFill>
                  <a:srgbClr val="FF0000"/>
                </a:solidFill>
              </a:rPr>
              <a:t>Hợp tác</a:t>
            </a:r>
          </a:p>
          <a:p>
            <a:pPr eaLnBrk="1" hangingPunct="1"/>
            <a:endParaRPr lang="en-US" altLang="en-US"/>
          </a:p>
        </p:txBody>
      </p:sp>
      <p:sp>
        <p:nvSpPr>
          <p:cNvPr id="20" name="TextBox 19">
            <a:extLst>
              <a:ext uri="{FF2B5EF4-FFF2-40B4-BE49-F238E27FC236}">
                <a16:creationId xmlns:a16="http://schemas.microsoft.com/office/drawing/2014/main" id="{5B12E621-5226-2A99-25BC-BE98822E0FAB}"/>
              </a:ext>
            </a:extLst>
          </p:cNvPr>
          <p:cNvSpPr txBox="1">
            <a:spLocks noChangeArrowheads="1"/>
          </p:cNvSpPr>
          <p:nvPr/>
        </p:nvSpPr>
        <p:spPr bwMode="auto">
          <a:xfrm>
            <a:off x="6324600" y="5715001"/>
            <a:ext cx="28194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t>Kí sinh, nửa kí sinh</a:t>
            </a:r>
          </a:p>
          <a:p>
            <a:pPr eaLnBrk="1" hangingPunct="1"/>
            <a:endParaRPr lang="en-US" altLang="en-US"/>
          </a:p>
        </p:txBody>
      </p:sp>
      <p:sp>
        <p:nvSpPr>
          <p:cNvPr id="21" name="TextBox 20">
            <a:extLst>
              <a:ext uri="{FF2B5EF4-FFF2-40B4-BE49-F238E27FC236}">
                <a16:creationId xmlns:a16="http://schemas.microsoft.com/office/drawing/2014/main" id="{7284B89E-EA71-2080-31B4-3F4FDB5CFFF6}"/>
              </a:ext>
            </a:extLst>
          </p:cNvPr>
          <p:cNvSpPr txBox="1">
            <a:spLocks noChangeArrowheads="1"/>
          </p:cNvSpPr>
          <p:nvPr/>
        </p:nvSpPr>
        <p:spPr bwMode="auto">
          <a:xfrm>
            <a:off x="6172200" y="6059488"/>
            <a:ext cx="3276600" cy="6461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t>  Động vật ăn thịt con mồi</a:t>
            </a:r>
          </a:p>
          <a:p>
            <a:pPr eaLnBrk="1" hangingPunct="1"/>
            <a:endParaRPr lang="en-US" altLang="en-US"/>
          </a:p>
        </p:txBody>
      </p:sp>
      <p:sp>
        <p:nvSpPr>
          <p:cNvPr id="22" name="TextBox 21">
            <a:extLst>
              <a:ext uri="{FF2B5EF4-FFF2-40B4-BE49-F238E27FC236}">
                <a16:creationId xmlns:a16="http://schemas.microsoft.com/office/drawing/2014/main" id="{4E7275E4-4238-BB8C-3262-B8A5DB12A0DA}"/>
              </a:ext>
            </a:extLst>
          </p:cNvPr>
          <p:cNvSpPr txBox="1">
            <a:spLocks noChangeArrowheads="1"/>
          </p:cNvSpPr>
          <p:nvPr/>
        </p:nvSpPr>
        <p:spPr bwMode="auto">
          <a:xfrm>
            <a:off x="6324600" y="6477001"/>
            <a:ext cx="31242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t>Kí sinh</a:t>
            </a:r>
          </a:p>
          <a:p>
            <a:pPr eaLnBrk="1" hangingPunct="1"/>
            <a:endParaRPr lang="en-US" altLang="en-US"/>
          </a:p>
        </p:txBody>
      </p:sp>
    </p:spTree>
  </p:cSld>
  <p:clrMapOvr>
    <a:masterClrMapping/>
  </p:clrMapOvr>
  <p:transition spd="slow"/>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Effect transition="in" filter="checkerboard(across)">
                                      <p:cBhvr>
                                        <p:cTn id="7" dur="500"/>
                                        <p:tgtEl>
                                          <p:spTgt spid="16"/>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4" presetClass="entr" presetSubtype="16" fill="hold" nodeType="clickEffect">
                                  <p:stCondLst>
                                    <p:cond delay="0"/>
                                  </p:stCondLst>
                                  <p:childTnLst>
                                    <p:set>
                                      <p:cBhvr>
                                        <p:cTn id="11" dur="1" fill="hold">
                                          <p:stCondLst>
                                            <p:cond delay="0"/>
                                          </p:stCondLst>
                                        </p:cTn>
                                        <p:tgtEl>
                                          <p:spTgt spid="18"/>
                                        </p:tgtEl>
                                        <p:attrNameLst>
                                          <p:attrName>style.visibility</p:attrName>
                                        </p:attrNameLst>
                                      </p:cBhvr>
                                      <p:to>
                                        <p:strVal val="visible"/>
                                      </p:to>
                                    </p:set>
                                    <p:animEffect transition="in" filter="box(in)">
                                      <p:cBhvr>
                                        <p:cTn id="12" dur="500"/>
                                        <p:tgtEl>
                                          <p:spTgt spid="18"/>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8" presetClass="entr" presetSubtype="16" fill="hold" nodeType="clickEffect">
                                  <p:stCondLst>
                                    <p:cond delay="0"/>
                                  </p:stCondLst>
                                  <p:childTnLst>
                                    <p:set>
                                      <p:cBhvr>
                                        <p:cTn id="16" dur="1" fill="hold">
                                          <p:stCondLst>
                                            <p:cond delay="0"/>
                                          </p:stCondLst>
                                        </p:cTn>
                                        <p:tgtEl>
                                          <p:spTgt spid="20"/>
                                        </p:tgtEl>
                                        <p:attrNameLst>
                                          <p:attrName>style.visibility</p:attrName>
                                        </p:attrNameLst>
                                      </p:cBhvr>
                                      <p:to>
                                        <p:strVal val="visible"/>
                                      </p:to>
                                    </p:set>
                                    <p:animEffect transition="in" filter="diamond(in)">
                                      <p:cBhvr>
                                        <p:cTn id="17" dur="2000"/>
                                        <p:tgtEl>
                                          <p:spTgt spid="20"/>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5" presetClass="entr" presetSubtype="10" fill="hold" nodeType="clickEffect">
                                  <p:stCondLst>
                                    <p:cond delay="0"/>
                                  </p:stCondLst>
                                  <p:childTnLst>
                                    <p:set>
                                      <p:cBhvr>
                                        <p:cTn id="21" dur="1" fill="hold">
                                          <p:stCondLst>
                                            <p:cond delay="0"/>
                                          </p:stCondLst>
                                        </p:cTn>
                                        <p:tgtEl>
                                          <p:spTgt spid="21"/>
                                        </p:tgtEl>
                                        <p:attrNameLst>
                                          <p:attrName>style.visibility</p:attrName>
                                        </p:attrNameLst>
                                      </p:cBhvr>
                                      <p:to>
                                        <p:strVal val="visible"/>
                                      </p:to>
                                    </p:set>
                                    <p:animEffect transition="in" filter="checkerboard(across)">
                                      <p:cBhvr>
                                        <p:cTn id="22" dur="500"/>
                                        <p:tgtEl>
                                          <p:spTgt spid="21"/>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8" presetClass="entr" presetSubtype="16" fill="hold" nodeType="clickEffect">
                                  <p:stCondLst>
                                    <p:cond delay="0"/>
                                  </p:stCondLst>
                                  <p:childTnLst>
                                    <p:set>
                                      <p:cBhvr>
                                        <p:cTn id="26" dur="1" fill="hold">
                                          <p:stCondLst>
                                            <p:cond delay="0"/>
                                          </p:stCondLst>
                                        </p:cTn>
                                        <p:tgtEl>
                                          <p:spTgt spid="22"/>
                                        </p:tgtEl>
                                        <p:attrNameLst>
                                          <p:attrName>style.visibility</p:attrName>
                                        </p:attrNameLst>
                                      </p:cBhvr>
                                      <p:to>
                                        <p:strVal val="visible"/>
                                      </p:to>
                                    </p:set>
                                    <p:animEffect transition="in" filter="diamond(in)">
                                      <p:cBhvr>
                                        <p:cTn id="27" dur="20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6" grpId="0"/>
      <p:bldP spid="18" grpId="0"/>
      <p:bldP spid="20" grpId="0"/>
      <p:bldP spid="21" grpId="0"/>
      <p:bldP spid="22"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170" name="Picture 11" descr="261890">
            <a:extLst>
              <a:ext uri="{FF2B5EF4-FFF2-40B4-BE49-F238E27FC236}">
                <a16:creationId xmlns:a16="http://schemas.microsoft.com/office/drawing/2014/main" id="{1271B84B-F381-1542-64B1-B5ED166BC47D}"/>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171" name="WordArt 12">
            <a:extLst>
              <a:ext uri="{FF2B5EF4-FFF2-40B4-BE49-F238E27FC236}">
                <a16:creationId xmlns:a16="http://schemas.microsoft.com/office/drawing/2014/main" id="{D4E849B9-62ED-E511-94D1-FC228A6EEC05}"/>
              </a:ext>
            </a:extLst>
          </p:cNvPr>
          <p:cNvSpPr>
            <a:spLocks noChangeArrowheads="1" noChangeShapeType="1" noTextEdit="1"/>
          </p:cNvSpPr>
          <p:nvPr/>
        </p:nvSpPr>
        <p:spPr bwMode="auto">
          <a:xfrm>
            <a:off x="2971801" y="685800"/>
            <a:ext cx="6372225" cy="1493838"/>
          </a:xfrm>
          <a:prstGeom prst="rect">
            <a:avLst/>
          </a:prstGeom>
          <a:extLst>
            <a:ext uri="{91240B29-F687-4F45-9708-019B960494DF}">
              <a14:hiddenLine xmlns:a14="http://schemas.microsoft.com/office/drawing/2010/main" w="9525">
                <a:solidFill>
                  <a:srgbClr val="000000"/>
                </a:solidFill>
                <a:round/>
                <a:headEnd/>
                <a:tailEnd/>
              </a14:hiddenLine>
            </a:ext>
          </a:extLst>
        </p:spPr>
        <p:txBody>
          <a:bodyPr wrap="none" fromWordArt="1">
            <a:prstTxWarp prst="textWave1">
              <a:avLst>
                <a:gd name="adj1" fmla="val 13005"/>
                <a:gd name="adj2" fmla="val 0"/>
              </a:avLst>
            </a:prstTxWarp>
          </a:bodyPr>
          <a:lstStyle/>
          <a:p>
            <a:pPr algn="ctr"/>
            <a:r>
              <a:rPr lang="vi-VN" sz="3600" b="1" kern="10">
                <a:solidFill>
                  <a:srgbClr val="FF00FF"/>
                </a:solidFill>
                <a:effectLst>
                  <a:outerShdw dist="53882" dir="2700000" algn="ctr" rotWithShape="0">
                    <a:srgbClr val="C0C0C0">
                      <a:alpha val="79999"/>
                    </a:srgbClr>
                  </a:outerShdw>
                </a:effectLst>
                <a:latin typeface="Tahoma" panose="020B0604030504040204" pitchFamily="34" charset="0"/>
                <a:ea typeface="Tahoma" panose="020B0604030504040204" pitchFamily="34" charset="0"/>
                <a:cs typeface="Tahoma" panose="020B0604030504040204" pitchFamily="34" charset="0"/>
              </a:rPr>
              <a:t>CHƯƠNG II : HỆ SINH THÁI</a:t>
            </a:r>
            <a:endParaRPr lang="en-US" sz="3600" b="1" kern="10">
              <a:solidFill>
                <a:srgbClr val="FF00FF"/>
              </a:solidFill>
              <a:effectLst>
                <a:outerShdw dist="53882" dir="2700000" algn="ctr" rotWithShape="0">
                  <a:srgbClr val="C0C0C0">
                    <a:alpha val="79999"/>
                  </a:srgbClr>
                </a:outerShdw>
              </a:effectLst>
              <a:latin typeface="Tahoma" panose="020B0604030504040204" pitchFamily="34" charset="0"/>
              <a:ea typeface="Tahoma" panose="020B0604030504040204" pitchFamily="34" charset="0"/>
              <a:cs typeface="Tahoma" panose="020B0604030504040204" pitchFamily="34" charset="0"/>
            </a:endParaRPr>
          </a:p>
        </p:txBody>
      </p:sp>
      <p:sp>
        <p:nvSpPr>
          <p:cNvPr id="7172" name="WordArt 13">
            <a:extLst>
              <a:ext uri="{FF2B5EF4-FFF2-40B4-BE49-F238E27FC236}">
                <a16:creationId xmlns:a16="http://schemas.microsoft.com/office/drawing/2014/main" id="{195CEF51-ED45-1441-413A-F5A37B6B9E39}"/>
              </a:ext>
            </a:extLst>
          </p:cNvPr>
          <p:cNvSpPr>
            <a:spLocks noChangeArrowheads="1" noChangeShapeType="1" noTextEdit="1"/>
          </p:cNvSpPr>
          <p:nvPr/>
        </p:nvSpPr>
        <p:spPr bwMode="auto">
          <a:xfrm>
            <a:off x="2895601" y="4038601"/>
            <a:ext cx="6391275" cy="1025525"/>
          </a:xfrm>
          <a:prstGeom prst="rect">
            <a:avLst/>
          </a:prstGeom>
        </p:spPr>
        <p:txBody>
          <a:bodyPr wrap="none" fromWordArt="1">
            <a:prstTxWarp prst="textPlain">
              <a:avLst>
                <a:gd name="adj" fmla="val 50000"/>
              </a:avLst>
            </a:prstTxWarp>
          </a:bodyPr>
          <a:lstStyle/>
          <a:p>
            <a:pPr algn="ctr"/>
            <a:r>
              <a:rPr lang="en-US" sz="3600" b="1" kern="10">
                <a:ln w="12700">
                  <a:solidFill>
                    <a:srgbClr val="EAEAEA"/>
                  </a:solidFill>
                  <a:round/>
                  <a:headEnd/>
                  <a:tailEnd/>
                </a:ln>
                <a:gradFill rotWithShape="1">
                  <a:gsLst>
                    <a:gs pos="0">
                      <a:srgbClr val="A603AB"/>
                    </a:gs>
                    <a:gs pos="12000">
                      <a:srgbClr val="E81766"/>
                    </a:gs>
                    <a:gs pos="27000">
                      <a:srgbClr val="EE3F17"/>
                    </a:gs>
                    <a:gs pos="48000">
                      <a:srgbClr val="FFFF00"/>
                    </a:gs>
                    <a:gs pos="64999">
                      <a:srgbClr val="1A8D48"/>
                    </a:gs>
                    <a:gs pos="78999">
                      <a:srgbClr val="0819FB"/>
                    </a:gs>
                    <a:gs pos="100000">
                      <a:srgbClr val="A603AB"/>
                    </a:gs>
                  </a:gsLst>
                  <a:lin ang="0" scaled="1"/>
                </a:gradFill>
                <a:effectLst>
                  <a:outerShdw dist="35921" dir="2700000" sy="50000" kx="2115830" algn="bl" rotWithShape="0">
                    <a:srgbClr val="C0C0C0">
                      <a:alpha val="79999"/>
                    </a:srgbClr>
                  </a:outerShdw>
                </a:effectLst>
                <a:cs typeface="Arial" panose="020B0604020202020204" pitchFamily="34" charset="0"/>
              </a:rPr>
              <a:t>BàI 47 : QUẦN THỂ SINH VẬT</a:t>
            </a:r>
          </a:p>
        </p:txBody>
      </p:sp>
      <p:grpSp>
        <p:nvGrpSpPr>
          <p:cNvPr id="47118" name="Group 14">
            <a:extLst>
              <a:ext uri="{FF2B5EF4-FFF2-40B4-BE49-F238E27FC236}">
                <a16:creationId xmlns:a16="http://schemas.microsoft.com/office/drawing/2014/main" id="{65C475FB-3B97-7EA2-5FA9-9B99F883FEC5}"/>
              </a:ext>
            </a:extLst>
          </p:cNvPr>
          <p:cNvGrpSpPr>
            <a:grpSpLocks/>
          </p:cNvGrpSpPr>
          <p:nvPr/>
        </p:nvGrpSpPr>
        <p:grpSpPr bwMode="auto">
          <a:xfrm>
            <a:off x="2133600" y="1981200"/>
            <a:ext cx="5867400" cy="1905000"/>
            <a:chOff x="1536" y="192"/>
            <a:chExt cx="3060" cy="507"/>
          </a:xfrm>
        </p:grpSpPr>
        <p:pic>
          <p:nvPicPr>
            <p:cNvPr id="7179" name="Picture 15" descr="Goosefly1-animated">
              <a:extLst>
                <a:ext uri="{FF2B5EF4-FFF2-40B4-BE49-F238E27FC236}">
                  <a16:creationId xmlns:a16="http://schemas.microsoft.com/office/drawing/2014/main" id="{CF71C667-AD03-7F14-3678-32B915C5730A}"/>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1536" y="192"/>
              <a:ext cx="324" cy="27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80" name="Picture 16" descr="Goosefly1-animated">
              <a:extLst>
                <a:ext uri="{FF2B5EF4-FFF2-40B4-BE49-F238E27FC236}">
                  <a16:creationId xmlns:a16="http://schemas.microsoft.com/office/drawing/2014/main" id="{43D46172-9300-06D5-9133-CF1D6438C45D}"/>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3120" y="192"/>
              <a:ext cx="180" cy="15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7181" name="Picture 17" descr="Goosefly1-animated">
              <a:extLst>
                <a:ext uri="{FF2B5EF4-FFF2-40B4-BE49-F238E27FC236}">
                  <a16:creationId xmlns:a16="http://schemas.microsoft.com/office/drawing/2014/main" id="{66711A3E-5F8A-9EA2-0C01-795BD9462CC1}"/>
                </a:ext>
              </a:extLst>
            </p:cNvPr>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4224" y="384"/>
              <a:ext cx="372" cy="31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pic>
        <p:nvPicPr>
          <p:cNvPr id="47122" name="Picture 18" descr="Bluebird05-animated-chick_in_flight">
            <a:extLst>
              <a:ext uri="{FF2B5EF4-FFF2-40B4-BE49-F238E27FC236}">
                <a16:creationId xmlns:a16="http://schemas.microsoft.com/office/drawing/2014/main" id="{6CF889CE-9459-33DB-83F7-4C4E876D92BA}"/>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1905000" y="3200400"/>
            <a:ext cx="104775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23" name="Picture 19" descr="Bluebird05-animated-chick_in_flight">
            <a:extLst>
              <a:ext uri="{FF2B5EF4-FFF2-40B4-BE49-F238E27FC236}">
                <a16:creationId xmlns:a16="http://schemas.microsoft.com/office/drawing/2014/main" id="{5B6ACBBE-E1BD-D3ED-F053-21C225BF2130}"/>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flipH="1">
            <a:off x="7086600" y="5410200"/>
            <a:ext cx="139065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24" name="Picture 20" descr="comicbird-animated">
            <a:extLst>
              <a:ext uri="{FF2B5EF4-FFF2-40B4-BE49-F238E27FC236}">
                <a16:creationId xmlns:a16="http://schemas.microsoft.com/office/drawing/2014/main" id="{C7D4788C-BA65-D155-7197-9F28D2F19FB9}"/>
              </a:ext>
            </a:extLst>
          </p:cNvPr>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8610600" y="5181600"/>
            <a:ext cx="1752600" cy="8509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25" name="Picture 21" descr="Bluebird05-animated-chick_in_flight">
            <a:extLst>
              <a:ext uri="{FF2B5EF4-FFF2-40B4-BE49-F238E27FC236}">
                <a16:creationId xmlns:a16="http://schemas.microsoft.com/office/drawing/2014/main" id="{00CBC459-4D56-120F-4B8E-734C803D8722}"/>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rot="21322346" flipH="1">
            <a:off x="8524875" y="2514600"/>
            <a:ext cx="139065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47126" name="Picture 22" descr="Bluebird05-animated-chick_in_flight">
            <a:extLst>
              <a:ext uri="{FF2B5EF4-FFF2-40B4-BE49-F238E27FC236}">
                <a16:creationId xmlns:a16="http://schemas.microsoft.com/office/drawing/2014/main" id="{EE10E345-7FF8-48D7-3D04-F5646F08C816}"/>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2895600" y="2209800"/>
            <a:ext cx="1047750" cy="76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0" presetClass="path" presetSubtype="0" accel="50000" decel="50000" fill="hold" nodeType="withEffect">
                                  <p:stCondLst>
                                    <p:cond delay="0"/>
                                  </p:stCondLst>
                                  <p:childTnLst>
                                    <p:animMotion origin="layout" path="M 5.E-6 4.9711E-6 C 0.02466 0.00809 0.03924 0.00323 0.0698 0.00208 C 0.08907 -0.00625 0.11424 -0.00532 0.13334 -0.00648 C 0.15209 -0.00948 0.1691 -0.01735 0.18716 -0.02336 C 0.19445 -0.03076 0.20209 -0.03584 0.21112 -0.03816 C 0.21372 -0.03792 0.24844 -0.03492 0.25244 -0.03399 C 0.25487 -0.03307 0.26407 -0.02683 0.26824 -0.02544 C 0.27917 -0.01573 0.27865 -0.01804 0.29046 -0.01272 C 0.34167 -0.01411 0.34879 -0.00648 0.38091 -0.02128 C 0.3889 -0.02498 0.39619 -0.0259 0.40469 -0.02775 C 0.41216 -0.02891 0.42692 -0.03191 0.42692 -0.03191 C 0.46216 -0.03029 0.49827 -0.03053 0.53334 -0.02336 C 0.54028 -0.02197 0.54723 -0.01804 0.554 -0.01688 C 0.56407 -0.01503 0.58421 -0.01272 0.58421 -0.01272 C 0.59445 -0.0081 0.60539 -0.00879 0.61581 -0.00417 C 0.62431 -0.00024 0.63143 0.00647 0.63976 0.0104 C 0.64115 0.02196 0.64462 0.03306 0.64133 0.04439 C 0.64063 0.0467 0.63438 0.05179 0.63334 0.05271 C 0.61372 0.0504 0.5941 0.05017 0.57466 0.04647 C 0.57188 0.04601 0.56945 0.04346 0.56667 0.04231 C 0.55452 0.03768 0.54237 0.03375 0.53022 0.02959 C 0.51841 0.02543 0.50539 0.02427 0.49358 0.0208 C 0.45226 0.00971 0.4106 0.00023 0.36824 -0.00417 C 0.34966 -0.0037 0.33126 -0.00324 0.31268 -0.00209 C 0.28629 -0.00047 0.26094 0.01317 0.23334 0.01456 C 0.18299 0.01803 0.21112 0.01641 0.14914 0.01872 C 0.14497 0.01965 0.14063 0.02057 0.13647 0.0208 C 0.129 0.02196 0.12153 0.02196 0.11424 0.02289 C 0.09219 0.02658 0.07136 0.03722 0.04914 0.04023 C 0.03508 0.04647 0.01928 0.04693 0.00468 0.04855 C -0.03594 0.04647 -0.06754 0.04716 -0.10469 0.04023 C -0.11372 0.03213 -0.12084 0.02728 -0.12865 0.01664 C -0.12986 0.01526 -0.13195 0.01595 -0.13334 0.01456 C -0.13664 0.01225 -0.14289 0.00624 -0.14289 0.00624 C -0.14809 -0.00417 -0.15764 -0.00648 -0.16667 -0.00856 C -0.18299 -0.01573 -0.20087 -0.01203 -0.21754 -0.01064 C -0.22604 -0.00301 -0.23299 0.00508 -0.24289 0.00832 L -0.27622 0.02543 C -0.27622 0.02543 -0.27622 0.02543 -0.27622 0.02543 C -0.28368 0.03028 -0.29098 0.03537 -0.29844 0.04023 C -0.30052 0.04161 -0.30469 0.04439 -0.30469 0.04439 C -0.30764 0.04416 -0.34115 0.04231 -0.34914 0.04023 C -0.36007 0.03745 -0.37136 0.02843 -0.38091 0.0208 C -0.38889 0.01456 -0.39792 0.00901 -0.40643 0.00416 C -0.40938 0.00231 -0.4158 4.9711E-6 -0.4158 4.9711E-6 C -0.43125 -0.01966 -0.47379 -0.01411 -0.48733 -0.0148 C -0.50348 -0.02197 -0.49775 -0.04995 -0.49202 -0.06775 C -0.49011 -0.07376 -0.47934 -0.07816 -0.47934 -0.07816 C -0.47726 -0.07677 -0.47535 -0.07492 -0.47309 -0.07399 C -0.46997 -0.07284 -0.4665 -0.0733 -0.46354 -0.07191 C -0.4592 -0.06983 -0.45434 -0.06081 -0.45087 -0.05711 C -0.44271 -0.04833 -0.43368 -0.03584 -0.42379 -0.03191 C -0.41042 -0.01989 -0.39618 -0.00902 -0.38091 -0.00209 C -0.3691 0.00323 -0.35643 0.00624 -0.34445 0.0104 C -0.34236 0.01156 -0.34028 0.01387 -0.33802 0.01456 C -0.31545 0.02474 -0.29011 0.02751 -0.26667 0.02959 C -0.20955 0.02843 -0.17257 0.0289 -0.12223 0.02289 C -0.10365 0.01826 -0.08403 0.01757 -0.06511 0.01456 C -0.05868 0.01202 -0.0533 0.00161 -0.04914 4.9711E-6 C -0.04202 -0.00278 -0.03438 -0.00255 -0.02691 -0.00417 C -0.01754 -0.00856 -0.00816 -0.01157 0.00156 -0.0148 C 0.04133 -0.01365 0.05869 -0.01827 0.08872 -0.00856 C 0.09671 -0.00116 0.10487 -0.00162 0.11424 4.9711E-6 C 0.11737 0.00138 0.12067 0.00277 0.12379 0.00416 C 0.12969 0.00693 0.14289 0.00832 0.14289 0.00832 C 0.19376 0.00716 0.24445 0.00208 0.29532 0.00208 " pathEditMode="relative" ptsTypes="ffffffffffffffffffffffffffffffffffffFffffffffffffffffffffffffffffA">
                                      <p:cBhvr>
                                        <p:cTn id="6" dur="5000" fill="hold"/>
                                        <p:tgtEl>
                                          <p:spTgt spid="47118"/>
                                        </p:tgtEl>
                                        <p:attrNameLst>
                                          <p:attrName>ppt_x</p:attrName>
                                          <p:attrName>ppt_y</p:attrName>
                                        </p:attrNameLst>
                                      </p:cBhvr>
                                    </p:animMotion>
                                  </p:childTnLst>
                                </p:cTn>
                              </p:par>
                            </p:childTnLst>
                          </p:cTn>
                        </p:par>
                      </p:childTnLst>
                    </p:cTn>
                  </p:par>
                  <p:par>
                    <p:cTn id="7" fill="hold" nodeType="clickPar">
                      <p:stCondLst>
                        <p:cond delay="indefinite"/>
                      </p:stCondLst>
                      <p:childTnLst>
                        <p:par>
                          <p:cTn id="8" fill="hold" nodeType="withGroup">
                            <p:stCondLst>
                              <p:cond delay="0"/>
                            </p:stCondLst>
                            <p:childTnLst>
                              <p:par>
                                <p:cTn id="9" presetID="42" presetClass="path" presetSubtype="0" accel="50000" decel="50000" fill="hold" nodeType="clickEffect">
                                  <p:stCondLst>
                                    <p:cond delay="0"/>
                                  </p:stCondLst>
                                  <p:childTnLst>
                                    <p:animMotion origin="layout" path="M 0 0  L 0 0.33333  E" pathEditMode="relative" ptsTypes="">
                                      <p:cBhvr>
                                        <p:cTn id="10" dur="2000" fill="hold"/>
                                        <p:tgtEl>
                                          <p:spTgt spid="47124"/>
                                        </p:tgtEl>
                                        <p:attrNameLst>
                                          <p:attrName>ppt_x</p:attrName>
                                          <p:attrName>ppt_y</p:attrName>
                                        </p:attrNameLst>
                                      </p:cBhvr>
                                    </p:animMotion>
                                  </p:childTnLst>
                                </p:cTn>
                              </p:par>
                            </p:childTnLst>
                          </p:cTn>
                        </p:par>
                      </p:childTnLst>
                    </p:cTn>
                  </p:par>
                  <p:par>
                    <p:cTn id="11" fill="hold" nodeType="clickPar">
                      <p:stCondLst>
                        <p:cond delay="indefinite"/>
                      </p:stCondLst>
                      <p:childTnLst>
                        <p:par>
                          <p:cTn id="12" fill="hold" nodeType="withGroup">
                            <p:stCondLst>
                              <p:cond delay="0"/>
                            </p:stCondLst>
                            <p:childTnLst>
                              <p:par>
                                <p:cTn id="13" presetID="64" presetClass="path" presetSubtype="0" accel="50000" decel="50000" fill="hold" nodeType="clickEffect">
                                  <p:stCondLst>
                                    <p:cond delay="0"/>
                                  </p:stCondLst>
                                  <p:childTnLst>
                                    <p:animMotion origin="layout" path="M 0 0  L 0 -0.33333  E" pathEditMode="relative" ptsTypes="">
                                      <p:cBhvr>
                                        <p:cTn id="14" dur="2000" fill="hold"/>
                                        <p:tgtEl>
                                          <p:spTgt spid="47122"/>
                                        </p:tgtEl>
                                        <p:attrNameLst>
                                          <p:attrName>ppt_x</p:attrName>
                                          <p:attrName>ppt_y</p:attrName>
                                        </p:attrNameLst>
                                      </p:cBhvr>
                                    </p:animMotion>
                                  </p:childTnLst>
                                </p:cTn>
                              </p:par>
                              <p:par>
                                <p:cTn id="15" presetID="64" presetClass="path" presetSubtype="0" accel="50000" decel="50000" fill="hold" nodeType="withEffect">
                                  <p:stCondLst>
                                    <p:cond delay="0"/>
                                  </p:stCondLst>
                                  <p:childTnLst>
                                    <p:animMotion origin="layout" path="M 0 0  L 0 -0.33333  E" pathEditMode="relative" ptsTypes="">
                                      <p:cBhvr>
                                        <p:cTn id="16" dur="2000" fill="hold"/>
                                        <p:tgtEl>
                                          <p:spTgt spid="47123"/>
                                        </p:tgtEl>
                                        <p:attrNameLst>
                                          <p:attrName>ppt_x</p:attrName>
                                          <p:attrName>ppt_y</p:attrName>
                                        </p:attrNameLst>
                                      </p:cBhvr>
                                    </p:animMotion>
                                  </p:childTnLst>
                                </p:cTn>
                              </p:par>
                              <p:par>
                                <p:cTn id="17" presetID="64" presetClass="path" presetSubtype="0" accel="50000" decel="50000" fill="hold" nodeType="withEffect">
                                  <p:stCondLst>
                                    <p:cond delay="0"/>
                                  </p:stCondLst>
                                  <p:childTnLst>
                                    <p:animMotion origin="layout" path="M 0 0  L 0 -0.33333  E" pathEditMode="relative" ptsTypes="">
                                      <p:cBhvr>
                                        <p:cTn id="18" dur="2000" fill="hold"/>
                                        <p:tgtEl>
                                          <p:spTgt spid="47125"/>
                                        </p:tgtEl>
                                        <p:attrNameLst>
                                          <p:attrName>ppt_x</p:attrName>
                                          <p:attrName>ppt_y</p:attrName>
                                        </p:attrNameLst>
                                      </p:cBhvr>
                                    </p:animMotion>
                                  </p:childTnLst>
                                </p:cTn>
                              </p:par>
                            </p:childTnLst>
                          </p:cTn>
                        </p:par>
                      </p:childTnLst>
                    </p:cTn>
                  </p:par>
                  <p:par>
                    <p:cTn id="19" fill="hold" nodeType="clickPar">
                      <p:stCondLst>
                        <p:cond delay="indefinite"/>
                      </p:stCondLst>
                      <p:childTnLst>
                        <p:par>
                          <p:cTn id="20" fill="hold" nodeType="withGroup">
                            <p:stCondLst>
                              <p:cond delay="0"/>
                            </p:stCondLst>
                            <p:childTnLst>
                              <p:par>
                                <p:cTn id="21" presetID="64" presetClass="path" presetSubtype="0" accel="50000" decel="50000" fill="hold" nodeType="clickEffect">
                                  <p:stCondLst>
                                    <p:cond delay="0"/>
                                  </p:stCondLst>
                                  <p:childTnLst>
                                    <p:animMotion origin="layout" path="M 0 0  L 0 -0.33333  E" pathEditMode="relative" ptsTypes="">
                                      <p:cBhvr>
                                        <p:cTn id="22" dur="2000" fill="hold"/>
                                        <p:tgtEl>
                                          <p:spTgt spid="47126"/>
                                        </p:tgtEl>
                                        <p:attrNameLst>
                                          <p:attrName>ppt_x</p:attrName>
                                          <p:attrName>ppt_y</p:attrName>
                                        </p:attrNameLst>
                                      </p:cBhvr>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4" name="Picture 2" descr="Picture14">
            <a:extLst>
              <a:ext uri="{FF2B5EF4-FFF2-40B4-BE49-F238E27FC236}">
                <a16:creationId xmlns:a16="http://schemas.microsoft.com/office/drawing/2014/main" id="{6CF13488-623D-69A0-8E2A-9D34BC7A4D73}"/>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195" name="Rectangle 4">
            <a:extLst>
              <a:ext uri="{FF2B5EF4-FFF2-40B4-BE49-F238E27FC236}">
                <a16:creationId xmlns:a16="http://schemas.microsoft.com/office/drawing/2014/main" id="{289533AC-B7E0-4E7A-8BD7-5B4A331EF1D9}"/>
              </a:ext>
            </a:extLst>
          </p:cNvPr>
          <p:cNvSpPr>
            <a:spLocks noChangeArrowheads="1"/>
          </p:cNvSpPr>
          <p:nvPr/>
        </p:nvSpPr>
        <p:spPr bwMode="auto">
          <a:xfrm>
            <a:off x="1752600" y="304800"/>
            <a:ext cx="8077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3200" b="1">
                <a:latin typeface="Tahoma" panose="020B0604030504040204" pitchFamily="34" charset="0"/>
              </a:rPr>
              <a:t>Chương II :  HỆ SINH THÁI</a:t>
            </a:r>
          </a:p>
        </p:txBody>
      </p:sp>
      <p:sp>
        <p:nvSpPr>
          <p:cNvPr id="8196" name="Text Box 5">
            <a:extLst>
              <a:ext uri="{FF2B5EF4-FFF2-40B4-BE49-F238E27FC236}">
                <a16:creationId xmlns:a16="http://schemas.microsoft.com/office/drawing/2014/main" id="{CF9D4824-1329-5003-998E-4F6AF96C69DD}"/>
              </a:ext>
            </a:extLst>
          </p:cNvPr>
          <p:cNvSpPr txBox="1">
            <a:spLocks noChangeArrowheads="1"/>
          </p:cNvSpPr>
          <p:nvPr/>
        </p:nvSpPr>
        <p:spPr bwMode="auto">
          <a:xfrm>
            <a:off x="1828800" y="1447801"/>
            <a:ext cx="60579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imes New Roman" panose="02020603050405020304" pitchFamily="18" charset="0"/>
              </a:rPr>
              <a:t>I. </a:t>
            </a:r>
            <a:r>
              <a:rPr lang="en-US" altLang="en-US" sz="2800" b="1" u="sng">
                <a:latin typeface="Times New Roman" panose="02020603050405020304" pitchFamily="18" charset="0"/>
              </a:rPr>
              <a:t>Thế nào là một quần thể sinh vật</a:t>
            </a:r>
            <a:r>
              <a:rPr lang="en-US" altLang="en-US" sz="2800" b="1">
                <a:latin typeface="Times New Roman" panose="02020603050405020304" pitchFamily="18" charset="0"/>
              </a:rPr>
              <a:t>?</a:t>
            </a:r>
          </a:p>
        </p:txBody>
      </p:sp>
      <p:sp>
        <p:nvSpPr>
          <p:cNvPr id="8197" name="Rectangle 6">
            <a:extLst>
              <a:ext uri="{FF2B5EF4-FFF2-40B4-BE49-F238E27FC236}">
                <a16:creationId xmlns:a16="http://schemas.microsoft.com/office/drawing/2014/main" id="{063E353A-5228-B9DF-F26F-228FB3590409}"/>
              </a:ext>
            </a:extLst>
          </p:cNvPr>
          <p:cNvSpPr>
            <a:spLocks noChangeArrowheads="1"/>
          </p:cNvSpPr>
          <p:nvPr/>
        </p:nvSpPr>
        <p:spPr bwMode="auto">
          <a:xfrm>
            <a:off x="2171700" y="838200"/>
            <a:ext cx="72390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3200" b="1" u="sng">
                <a:latin typeface="Times New Roman" panose="02020603050405020304" pitchFamily="18" charset="0"/>
              </a:rPr>
              <a:t>Bài 47</a:t>
            </a:r>
            <a:r>
              <a:rPr lang="en-US" altLang="en-US" sz="3200" b="1">
                <a:latin typeface="Times New Roman" panose="02020603050405020304" pitchFamily="18" charset="0"/>
              </a:rPr>
              <a:t> : QUẦN THỂ SINH VẬT</a:t>
            </a:r>
          </a:p>
        </p:txBody>
      </p:sp>
      <p:sp>
        <p:nvSpPr>
          <p:cNvPr id="8198" name="Rectangle 1">
            <a:extLst>
              <a:ext uri="{FF2B5EF4-FFF2-40B4-BE49-F238E27FC236}">
                <a16:creationId xmlns:a16="http://schemas.microsoft.com/office/drawing/2014/main" id="{BC2A7838-C812-2933-F2BE-312C4407170B}"/>
              </a:ext>
            </a:extLst>
          </p:cNvPr>
          <p:cNvSpPr>
            <a:spLocks noChangeArrowheads="1"/>
          </p:cNvSpPr>
          <p:nvPr/>
        </p:nvSpPr>
        <p:spPr bwMode="auto">
          <a:xfrm>
            <a:off x="1752600" y="2057401"/>
            <a:ext cx="8077200"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imes New Roman" panose="02020603050405020304" pitchFamily="18" charset="0"/>
                <a:cs typeface="Times New Roman" panose="02020603050405020304" pitchFamily="18" charset="0"/>
              </a:rPr>
              <a:t>II. </a:t>
            </a:r>
            <a:r>
              <a:rPr lang="en-US" altLang="en-US" sz="2800" b="1" u="sng">
                <a:latin typeface="Times New Roman" panose="02020603050405020304" pitchFamily="18" charset="0"/>
                <a:cs typeface="Times New Roman" panose="02020603050405020304" pitchFamily="18" charset="0"/>
              </a:rPr>
              <a:t>Những đặc trưng cơ bản của quần thể</a:t>
            </a:r>
          </a:p>
        </p:txBody>
      </p:sp>
      <p:sp>
        <p:nvSpPr>
          <p:cNvPr id="8199" name="Rectangle 2">
            <a:extLst>
              <a:ext uri="{FF2B5EF4-FFF2-40B4-BE49-F238E27FC236}">
                <a16:creationId xmlns:a16="http://schemas.microsoft.com/office/drawing/2014/main" id="{A81C4F2D-80D3-C6CD-AABA-BAC91937FE4F}"/>
              </a:ext>
            </a:extLst>
          </p:cNvPr>
          <p:cNvSpPr>
            <a:spLocks noChangeArrowheads="1"/>
          </p:cNvSpPr>
          <p:nvPr/>
        </p:nvSpPr>
        <p:spPr bwMode="auto">
          <a:xfrm>
            <a:off x="1752601" y="2667001"/>
            <a:ext cx="8524875" cy="5238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imes New Roman" panose="02020603050405020304" pitchFamily="18" charset="0"/>
              </a:rPr>
              <a:t>III. </a:t>
            </a:r>
            <a:r>
              <a:rPr lang="en-US" altLang="en-US" sz="2800" b="1" u="sng">
                <a:latin typeface="Times New Roman" panose="02020603050405020304" pitchFamily="18" charset="0"/>
              </a:rPr>
              <a:t>Ảnh hưởng của môi trường tới quần thể sinh vật</a:t>
            </a: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9218" name="Picture 2" descr="Picture14">
            <a:extLst>
              <a:ext uri="{FF2B5EF4-FFF2-40B4-BE49-F238E27FC236}">
                <a16:creationId xmlns:a16="http://schemas.microsoft.com/office/drawing/2014/main" id="{F740AD51-2127-9979-C9C1-0CB8FC44BFA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219" name="Rectangle 4">
            <a:extLst>
              <a:ext uri="{FF2B5EF4-FFF2-40B4-BE49-F238E27FC236}">
                <a16:creationId xmlns:a16="http://schemas.microsoft.com/office/drawing/2014/main" id="{C8B8E39C-4055-D0B8-769D-6C99D3B6D77B}"/>
              </a:ext>
            </a:extLst>
          </p:cNvPr>
          <p:cNvSpPr>
            <a:spLocks noChangeArrowheads="1"/>
          </p:cNvSpPr>
          <p:nvPr/>
        </p:nvSpPr>
        <p:spPr bwMode="auto">
          <a:xfrm>
            <a:off x="1752600" y="304800"/>
            <a:ext cx="80772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3200" b="1">
                <a:latin typeface="Tahoma" panose="020B0604030504040204" pitchFamily="34" charset="0"/>
              </a:rPr>
              <a:t>Chương II : HỆ SINH THÁI</a:t>
            </a:r>
          </a:p>
        </p:txBody>
      </p:sp>
      <p:sp>
        <p:nvSpPr>
          <p:cNvPr id="9220" name="Rectangle 5">
            <a:extLst>
              <a:ext uri="{FF2B5EF4-FFF2-40B4-BE49-F238E27FC236}">
                <a16:creationId xmlns:a16="http://schemas.microsoft.com/office/drawing/2014/main" id="{AA5F3860-F5AF-CF63-AB06-91B24975ED50}"/>
              </a:ext>
            </a:extLst>
          </p:cNvPr>
          <p:cNvSpPr>
            <a:spLocks noChangeArrowheads="1"/>
          </p:cNvSpPr>
          <p:nvPr/>
        </p:nvSpPr>
        <p:spPr bwMode="auto">
          <a:xfrm>
            <a:off x="1752600" y="762000"/>
            <a:ext cx="9372600" cy="5794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3200" b="1" u="sng">
                <a:latin typeface="Tahoma" panose="020B0604030504040204" pitchFamily="34" charset="0"/>
              </a:rPr>
              <a:t>Bài 47</a:t>
            </a:r>
            <a:r>
              <a:rPr lang="en-US" altLang="en-US" sz="3200" b="1">
                <a:latin typeface="Tahoma" panose="020B0604030504040204" pitchFamily="34" charset="0"/>
              </a:rPr>
              <a:t> : QUẦN THỂ SINH VẬT</a:t>
            </a:r>
          </a:p>
        </p:txBody>
      </p:sp>
      <p:sp>
        <p:nvSpPr>
          <p:cNvPr id="9221" name="Text Box 6">
            <a:extLst>
              <a:ext uri="{FF2B5EF4-FFF2-40B4-BE49-F238E27FC236}">
                <a16:creationId xmlns:a16="http://schemas.microsoft.com/office/drawing/2014/main" id="{4D0EAC83-8503-7A62-C1F1-EC89EC76B58F}"/>
              </a:ext>
            </a:extLst>
          </p:cNvPr>
          <p:cNvSpPr txBox="1">
            <a:spLocks noChangeArrowheads="1"/>
          </p:cNvSpPr>
          <p:nvPr/>
        </p:nvSpPr>
        <p:spPr bwMode="auto">
          <a:xfrm>
            <a:off x="1828800" y="1295401"/>
            <a:ext cx="67818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ahoma" panose="020B0604030504040204" pitchFamily="34" charset="0"/>
              </a:rPr>
              <a:t>I. </a:t>
            </a:r>
            <a:r>
              <a:rPr lang="en-US" altLang="en-US" sz="2800" b="1" u="sng">
                <a:latin typeface="Tahoma" panose="020B0604030504040204" pitchFamily="34" charset="0"/>
              </a:rPr>
              <a:t>Thế nào là một quần thể sinh vật</a:t>
            </a:r>
            <a:r>
              <a:rPr lang="en-US" altLang="en-US" sz="2800" b="1">
                <a:latin typeface="Tahoma" panose="020B0604030504040204" pitchFamily="34" charset="0"/>
              </a:rPr>
              <a:t>?</a:t>
            </a:r>
          </a:p>
        </p:txBody>
      </p:sp>
      <p:sp>
        <p:nvSpPr>
          <p:cNvPr id="57359" name="AutoShape 15">
            <a:extLst>
              <a:ext uri="{FF2B5EF4-FFF2-40B4-BE49-F238E27FC236}">
                <a16:creationId xmlns:a16="http://schemas.microsoft.com/office/drawing/2014/main" id="{EEC4C70C-6200-C816-EF67-D67E07E58B57}"/>
              </a:ext>
            </a:extLst>
          </p:cNvPr>
          <p:cNvSpPr>
            <a:spLocks noChangeArrowheads="1"/>
          </p:cNvSpPr>
          <p:nvPr/>
        </p:nvSpPr>
        <p:spPr bwMode="auto">
          <a:xfrm>
            <a:off x="1752600" y="1981200"/>
            <a:ext cx="8458200" cy="914400"/>
          </a:xfrm>
          <a:prstGeom prst="roundRect">
            <a:avLst>
              <a:gd name="adj" fmla="val 16667"/>
            </a:avLst>
          </a:prstGeom>
          <a:noFill/>
          <a:ln>
            <a:noFill/>
          </a:ln>
          <a:effectLst/>
          <a:extLst>
            <a:ext uri="{909E8E84-426E-40DD-AFC4-6F175D3DCCD1}">
              <a14:hiddenFill xmlns:a14="http://schemas.microsoft.com/office/drawing/2010/main">
                <a:solidFill>
                  <a:schemeClr val="accent2"/>
                </a:solidFill>
              </a14:hiddenFill>
            </a:ex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defRPr/>
            </a:pPr>
            <a:r>
              <a:rPr lang="en-US" sz="2400">
                <a:solidFill>
                  <a:srgbClr val="FF0000"/>
                </a:solidFill>
                <a:effectLst>
                  <a:outerShdw blurRad="38100" dist="38100" dir="2700000" algn="tl">
                    <a:srgbClr val="C0C0C0"/>
                  </a:outerShdw>
                </a:effectLst>
                <a:latin typeface="Tahoma" pitchFamily="34" charset="0"/>
              </a:rPr>
              <a:t>Xem phim. Em hãy cho biết thế nào là một quần thể sinh vật? </a:t>
            </a:r>
          </a:p>
        </p:txBody>
      </p:sp>
      <p:sp>
        <p:nvSpPr>
          <p:cNvPr id="57360" name="Rectangle 16">
            <a:extLst>
              <a:ext uri="{FF2B5EF4-FFF2-40B4-BE49-F238E27FC236}">
                <a16:creationId xmlns:a16="http://schemas.microsoft.com/office/drawing/2014/main" id="{B9E51724-729A-F7FE-8778-19D72278708A}"/>
              </a:ext>
            </a:extLst>
          </p:cNvPr>
          <p:cNvSpPr>
            <a:spLocks noChangeArrowheads="1"/>
          </p:cNvSpPr>
          <p:nvPr/>
        </p:nvSpPr>
        <p:spPr bwMode="auto">
          <a:xfrm>
            <a:off x="1828800" y="3108325"/>
            <a:ext cx="8534400" cy="2554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3200"/>
              <a:t>     </a:t>
            </a:r>
            <a:r>
              <a:rPr lang="en-US" altLang="en-US" sz="3200">
                <a:latin typeface="Tahoma" panose="020B0604030504040204" pitchFamily="34" charset="0"/>
              </a:rPr>
              <a:t>Quần thể sinh vật là tập hợp những cá thể cùng loài, cùng sinh sống trong một khoảng không gian nhất định, ở một thời điểm nhất định và có khả năng sinh sản tạo ra thế hệ mới.</a:t>
            </a:r>
          </a:p>
        </p:txBody>
      </p:sp>
      <p:sp>
        <p:nvSpPr>
          <p:cNvPr id="11" name="Text Box 7">
            <a:extLst>
              <a:ext uri="{FF2B5EF4-FFF2-40B4-BE49-F238E27FC236}">
                <a16:creationId xmlns:a16="http://schemas.microsoft.com/office/drawing/2014/main" id="{27BDF49E-3F87-FE0E-70BE-0C6CFB69F849}"/>
              </a:ext>
            </a:extLst>
          </p:cNvPr>
          <p:cNvSpPr txBox="1">
            <a:spLocks noChangeArrowheads="1"/>
          </p:cNvSpPr>
          <p:nvPr/>
        </p:nvSpPr>
        <p:spPr bwMode="auto">
          <a:xfrm>
            <a:off x="1752600" y="5694363"/>
            <a:ext cx="8763000" cy="8302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solidFill>
                  <a:srgbClr val="0000FF"/>
                </a:solidFill>
                <a:latin typeface="Tahoma" panose="020B0604030504040204" pitchFamily="34" charset="0"/>
              </a:rPr>
              <a:t>Ví dụ : quần thể cây thông, quần thể voi, quần thể kiến, quần thể ngựa…</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57360"/>
                                        </p:tgtEl>
                                        <p:attrNameLst>
                                          <p:attrName>style.visibility</p:attrName>
                                        </p:attrNameLst>
                                      </p:cBhvr>
                                      <p:to>
                                        <p:strVal val="visible"/>
                                      </p:to>
                                    </p:set>
                                    <p:animEffect transition="in" filter="blinds(horizontal)">
                                      <p:cBhvr>
                                        <p:cTn id="7" dur="500"/>
                                        <p:tgtEl>
                                          <p:spTgt spid="57360"/>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blinds(horizontal)">
                                      <p:cBhvr>
                                        <p:cTn id="12"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7360" grpId="0"/>
      <p:bldP spid="11" grpId="0"/>
    </p:bldLst>
  </p:timing>
</p:sld>
</file>

<file path=ppt/slides/slide8.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10242" name="Picture 2" descr="Picture14">
            <a:extLst>
              <a:ext uri="{FF2B5EF4-FFF2-40B4-BE49-F238E27FC236}">
                <a16:creationId xmlns:a16="http://schemas.microsoft.com/office/drawing/2014/main" id="{1A0FAF49-E667-1654-DE17-BE9F75CBDA20}"/>
              </a:ext>
            </a:extLst>
          </p:cNvPr>
          <p:cNvPicPr preferRelativeResize="0">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23" name="Rectangle 3">
            <a:extLst>
              <a:ext uri="{FF2B5EF4-FFF2-40B4-BE49-F238E27FC236}">
                <a16:creationId xmlns:a16="http://schemas.microsoft.com/office/drawing/2014/main" id="{9571D5C6-A249-C227-55D2-646DCD927577}"/>
              </a:ext>
            </a:extLst>
          </p:cNvPr>
          <p:cNvSpPr>
            <a:spLocks noChangeArrowheads="1"/>
          </p:cNvSpPr>
          <p:nvPr/>
        </p:nvSpPr>
        <p:spPr bwMode="auto">
          <a:xfrm>
            <a:off x="1981200" y="0"/>
            <a:ext cx="8686800" cy="838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800" b="1">
                <a:solidFill>
                  <a:srgbClr val="FF0000"/>
                </a:solidFill>
                <a:latin typeface="Times New Roman" panose="02020603050405020304" pitchFamily="18" charset="0"/>
                <a:cs typeface="Times New Roman" panose="02020603050405020304" pitchFamily="18" charset="0"/>
              </a:rPr>
              <a:t>Một số quần thể khác</a:t>
            </a:r>
          </a:p>
        </p:txBody>
      </p:sp>
      <p:pic>
        <p:nvPicPr>
          <p:cNvPr id="133124" name="Picture 4">
            <a:extLst>
              <a:ext uri="{FF2B5EF4-FFF2-40B4-BE49-F238E27FC236}">
                <a16:creationId xmlns:a16="http://schemas.microsoft.com/office/drawing/2014/main" id="{72B310A0-E359-E7E9-805A-C56C2CEA7228}"/>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76800" y="762000"/>
            <a:ext cx="2819400" cy="23955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33125" name="Picture 5">
            <a:extLst>
              <a:ext uri="{FF2B5EF4-FFF2-40B4-BE49-F238E27FC236}">
                <a16:creationId xmlns:a16="http://schemas.microsoft.com/office/drawing/2014/main" id="{B305DF87-EFC7-2AA4-61D1-01C071DF6678}"/>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76800" y="3581400"/>
            <a:ext cx="2743200" cy="25146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33126" name="Picture 6">
            <a:extLst>
              <a:ext uri="{FF2B5EF4-FFF2-40B4-BE49-F238E27FC236}">
                <a16:creationId xmlns:a16="http://schemas.microsoft.com/office/drawing/2014/main" id="{9CB097E7-C48B-3490-79AD-DD1C5B476941}"/>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828800" y="762000"/>
            <a:ext cx="2971800" cy="2362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33127" name="Picture 7">
            <a:extLst>
              <a:ext uri="{FF2B5EF4-FFF2-40B4-BE49-F238E27FC236}">
                <a16:creationId xmlns:a16="http://schemas.microsoft.com/office/drawing/2014/main" id="{53B6231E-83F1-6FCC-8315-C1121A7E240A}"/>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7734300" y="3568700"/>
            <a:ext cx="2819400" cy="2527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33128" name="Picture 8">
            <a:extLst>
              <a:ext uri="{FF2B5EF4-FFF2-40B4-BE49-F238E27FC236}">
                <a16:creationId xmlns:a16="http://schemas.microsoft.com/office/drawing/2014/main" id="{B4425695-C3EF-A6C4-C9A6-182F6B004903}"/>
              </a:ext>
            </a:extLst>
          </p:cNvPr>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7759700" y="762000"/>
            <a:ext cx="2743200" cy="24145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133129" name="Text Box 9">
            <a:extLst>
              <a:ext uri="{FF2B5EF4-FFF2-40B4-BE49-F238E27FC236}">
                <a16:creationId xmlns:a16="http://schemas.microsoft.com/office/drawing/2014/main" id="{06247030-743B-60B5-C5E3-AC93976EFA7D}"/>
              </a:ext>
            </a:extLst>
          </p:cNvPr>
          <p:cNvSpPr txBox="1">
            <a:spLocks noChangeArrowheads="1"/>
          </p:cNvSpPr>
          <p:nvPr/>
        </p:nvSpPr>
        <p:spPr bwMode="auto">
          <a:xfrm>
            <a:off x="2209800" y="32004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san hô</a:t>
            </a:r>
          </a:p>
        </p:txBody>
      </p:sp>
      <p:sp>
        <p:nvSpPr>
          <p:cNvPr id="133130" name="Text Box 10">
            <a:extLst>
              <a:ext uri="{FF2B5EF4-FFF2-40B4-BE49-F238E27FC236}">
                <a16:creationId xmlns:a16="http://schemas.microsoft.com/office/drawing/2014/main" id="{F913C79C-D386-4CB5-73C0-2B49312B5061}"/>
              </a:ext>
            </a:extLst>
          </p:cNvPr>
          <p:cNvSpPr txBox="1">
            <a:spLocks noChangeArrowheads="1"/>
          </p:cNvSpPr>
          <p:nvPr/>
        </p:nvSpPr>
        <p:spPr bwMode="auto">
          <a:xfrm>
            <a:off x="4953000" y="32004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cá ngựa</a:t>
            </a:r>
          </a:p>
        </p:txBody>
      </p:sp>
      <p:sp>
        <p:nvSpPr>
          <p:cNvPr id="133131" name="Text Box 11">
            <a:extLst>
              <a:ext uri="{FF2B5EF4-FFF2-40B4-BE49-F238E27FC236}">
                <a16:creationId xmlns:a16="http://schemas.microsoft.com/office/drawing/2014/main" id="{19F46244-B7FF-9335-A5D3-7028BECA08B4}"/>
              </a:ext>
            </a:extLst>
          </p:cNvPr>
          <p:cNvSpPr txBox="1">
            <a:spLocks noChangeArrowheads="1"/>
          </p:cNvSpPr>
          <p:nvPr/>
        </p:nvSpPr>
        <p:spPr bwMode="auto">
          <a:xfrm>
            <a:off x="7924800" y="32004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chè</a:t>
            </a:r>
          </a:p>
        </p:txBody>
      </p:sp>
      <p:sp>
        <p:nvSpPr>
          <p:cNvPr id="133132" name="Text Box 12">
            <a:extLst>
              <a:ext uri="{FF2B5EF4-FFF2-40B4-BE49-F238E27FC236}">
                <a16:creationId xmlns:a16="http://schemas.microsoft.com/office/drawing/2014/main" id="{EC1B7525-058F-ED29-6AE8-0A3BB3038AF6}"/>
              </a:ext>
            </a:extLst>
          </p:cNvPr>
          <p:cNvSpPr txBox="1">
            <a:spLocks noChangeArrowheads="1"/>
          </p:cNvSpPr>
          <p:nvPr/>
        </p:nvSpPr>
        <p:spPr bwMode="auto">
          <a:xfrm>
            <a:off x="7924800" y="6096001"/>
            <a:ext cx="21336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cọ</a:t>
            </a:r>
          </a:p>
        </p:txBody>
      </p:sp>
      <p:sp>
        <p:nvSpPr>
          <p:cNvPr id="133133" name="Text Box 13">
            <a:extLst>
              <a:ext uri="{FF2B5EF4-FFF2-40B4-BE49-F238E27FC236}">
                <a16:creationId xmlns:a16="http://schemas.microsoft.com/office/drawing/2014/main" id="{91F4D14B-265F-4F7F-F860-11A45E075884}"/>
              </a:ext>
            </a:extLst>
          </p:cNvPr>
          <p:cNvSpPr txBox="1">
            <a:spLocks noChangeArrowheads="1"/>
          </p:cNvSpPr>
          <p:nvPr/>
        </p:nvSpPr>
        <p:spPr bwMode="auto">
          <a:xfrm>
            <a:off x="5029200" y="60960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sen</a:t>
            </a:r>
          </a:p>
        </p:txBody>
      </p:sp>
      <p:sp>
        <p:nvSpPr>
          <p:cNvPr id="133134" name="Text Box 14">
            <a:extLst>
              <a:ext uri="{FF2B5EF4-FFF2-40B4-BE49-F238E27FC236}">
                <a16:creationId xmlns:a16="http://schemas.microsoft.com/office/drawing/2014/main" id="{9CEA2388-4445-2661-2FD7-6789EC1F955B}"/>
              </a:ext>
            </a:extLst>
          </p:cNvPr>
          <p:cNvSpPr txBox="1">
            <a:spLocks noChangeArrowheads="1"/>
          </p:cNvSpPr>
          <p:nvPr/>
        </p:nvSpPr>
        <p:spPr bwMode="auto">
          <a:xfrm>
            <a:off x="2209800" y="60960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b="1">
                <a:solidFill>
                  <a:srgbClr val="FF0000"/>
                </a:solidFill>
              </a:rPr>
              <a:t>Quần thể lúa</a:t>
            </a:r>
          </a:p>
        </p:txBody>
      </p:sp>
      <p:pic>
        <p:nvPicPr>
          <p:cNvPr id="133135" name="Picture 15" descr="10_caylua01">
            <a:extLst>
              <a:ext uri="{FF2B5EF4-FFF2-40B4-BE49-F238E27FC236}">
                <a16:creationId xmlns:a16="http://schemas.microsoft.com/office/drawing/2014/main" id="{58E35BDA-F449-49F3-8346-B2714C1D99EE}"/>
              </a:ext>
            </a:extLst>
          </p:cNvPr>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1676400" y="3581400"/>
            <a:ext cx="3200400" cy="2514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3" presetClass="entr" presetSubtype="10" fill="hold" nodeType="afterEffect">
                                  <p:stCondLst>
                                    <p:cond delay="0"/>
                                  </p:stCondLst>
                                  <p:childTnLst>
                                    <p:set>
                                      <p:cBhvr>
                                        <p:cTn id="6" dur="1" fill="hold">
                                          <p:stCondLst>
                                            <p:cond delay="0"/>
                                          </p:stCondLst>
                                        </p:cTn>
                                        <p:tgtEl>
                                          <p:spTgt spid="133123"/>
                                        </p:tgtEl>
                                        <p:attrNameLst>
                                          <p:attrName>style.visibility</p:attrName>
                                        </p:attrNameLst>
                                      </p:cBhvr>
                                      <p:to>
                                        <p:strVal val="visible"/>
                                      </p:to>
                                    </p:set>
                                    <p:animEffect transition="in" filter="blinds(horizontal)">
                                      <p:cBhvr>
                                        <p:cTn id="7" dur="500"/>
                                        <p:tgtEl>
                                          <p:spTgt spid="133123"/>
                                        </p:tgtEl>
                                      </p:cBhvr>
                                    </p:animEffect>
                                  </p:childTnLst>
                                </p:cTn>
                              </p:par>
                            </p:childTnLst>
                          </p:cTn>
                        </p:par>
                        <p:par>
                          <p:cTn id="8" fill="hold" nodeType="afterGroup">
                            <p:stCondLst>
                              <p:cond delay="500"/>
                            </p:stCondLst>
                            <p:childTnLst>
                              <p:par>
                                <p:cTn id="9" presetID="4" presetClass="entr" presetSubtype="16" fill="hold" nodeType="afterEffect">
                                  <p:stCondLst>
                                    <p:cond delay="500"/>
                                  </p:stCondLst>
                                  <p:childTnLst>
                                    <p:set>
                                      <p:cBhvr>
                                        <p:cTn id="10" dur="1" fill="hold">
                                          <p:stCondLst>
                                            <p:cond delay="0"/>
                                          </p:stCondLst>
                                        </p:cTn>
                                        <p:tgtEl>
                                          <p:spTgt spid="133126"/>
                                        </p:tgtEl>
                                        <p:attrNameLst>
                                          <p:attrName>style.visibility</p:attrName>
                                        </p:attrNameLst>
                                      </p:cBhvr>
                                      <p:to>
                                        <p:strVal val="visible"/>
                                      </p:to>
                                    </p:set>
                                    <p:animEffect transition="in" filter="box(in)">
                                      <p:cBhvr>
                                        <p:cTn id="11" dur="5000"/>
                                        <p:tgtEl>
                                          <p:spTgt spid="133126"/>
                                        </p:tgtEl>
                                      </p:cBhvr>
                                    </p:animEffect>
                                  </p:childTnLst>
                                </p:cTn>
                              </p:par>
                              <p:par>
                                <p:cTn id="12" presetID="4" presetClass="entr" presetSubtype="16" fill="hold" nodeType="withEffect">
                                  <p:stCondLst>
                                    <p:cond delay="0"/>
                                  </p:stCondLst>
                                  <p:childTnLst>
                                    <p:set>
                                      <p:cBhvr>
                                        <p:cTn id="13" dur="1" fill="hold">
                                          <p:stCondLst>
                                            <p:cond delay="0"/>
                                          </p:stCondLst>
                                        </p:cTn>
                                        <p:tgtEl>
                                          <p:spTgt spid="133129"/>
                                        </p:tgtEl>
                                        <p:attrNameLst>
                                          <p:attrName>style.visibility</p:attrName>
                                        </p:attrNameLst>
                                      </p:cBhvr>
                                      <p:to>
                                        <p:strVal val="visible"/>
                                      </p:to>
                                    </p:set>
                                    <p:animEffect transition="in" filter="box(in)">
                                      <p:cBhvr>
                                        <p:cTn id="14" dur="500"/>
                                        <p:tgtEl>
                                          <p:spTgt spid="133129"/>
                                        </p:tgtEl>
                                      </p:cBhvr>
                                    </p:animEffect>
                                  </p:childTnLst>
                                </p:cTn>
                              </p:par>
                            </p:childTnLst>
                          </p:cTn>
                        </p:par>
                        <p:par>
                          <p:cTn id="15" fill="hold" nodeType="afterGroup">
                            <p:stCondLst>
                              <p:cond delay="6000"/>
                            </p:stCondLst>
                            <p:childTnLst>
                              <p:par>
                                <p:cTn id="16" presetID="47" presetClass="entr" presetSubtype="0" fill="hold" nodeType="afterEffect">
                                  <p:stCondLst>
                                    <p:cond delay="500"/>
                                  </p:stCondLst>
                                  <p:childTnLst>
                                    <p:set>
                                      <p:cBhvr>
                                        <p:cTn id="17" dur="1" fill="hold">
                                          <p:stCondLst>
                                            <p:cond delay="0"/>
                                          </p:stCondLst>
                                        </p:cTn>
                                        <p:tgtEl>
                                          <p:spTgt spid="133124"/>
                                        </p:tgtEl>
                                        <p:attrNameLst>
                                          <p:attrName>style.visibility</p:attrName>
                                        </p:attrNameLst>
                                      </p:cBhvr>
                                      <p:to>
                                        <p:strVal val="visible"/>
                                      </p:to>
                                    </p:set>
                                    <p:animEffect transition="in" filter="fade">
                                      <p:cBhvr>
                                        <p:cTn id="18" dur="5000"/>
                                        <p:tgtEl>
                                          <p:spTgt spid="133124"/>
                                        </p:tgtEl>
                                      </p:cBhvr>
                                    </p:animEffect>
                                    <p:anim calcmode="lin" valueType="num">
                                      <p:cBhvr>
                                        <p:cTn id="19" dur="5000" fill="hold"/>
                                        <p:tgtEl>
                                          <p:spTgt spid="133124"/>
                                        </p:tgtEl>
                                        <p:attrNameLst>
                                          <p:attrName>ppt_x</p:attrName>
                                        </p:attrNameLst>
                                      </p:cBhvr>
                                      <p:tavLst>
                                        <p:tav tm="0">
                                          <p:val>
                                            <p:strVal val="#ppt_x"/>
                                          </p:val>
                                        </p:tav>
                                        <p:tav tm="100000">
                                          <p:val>
                                            <p:strVal val="#ppt_x"/>
                                          </p:val>
                                        </p:tav>
                                      </p:tavLst>
                                    </p:anim>
                                    <p:anim calcmode="lin" valueType="num">
                                      <p:cBhvr>
                                        <p:cTn id="20" dur="5000" fill="hold"/>
                                        <p:tgtEl>
                                          <p:spTgt spid="133124"/>
                                        </p:tgtEl>
                                        <p:attrNameLst>
                                          <p:attrName>ppt_y</p:attrName>
                                        </p:attrNameLst>
                                      </p:cBhvr>
                                      <p:tavLst>
                                        <p:tav tm="0">
                                          <p:val>
                                            <p:strVal val="#ppt_y-.1"/>
                                          </p:val>
                                        </p:tav>
                                        <p:tav tm="100000">
                                          <p:val>
                                            <p:strVal val="#ppt_y"/>
                                          </p:val>
                                        </p:tav>
                                      </p:tavLst>
                                    </p:anim>
                                  </p:childTnLst>
                                </p:cTn>
                              </p:par>
                              <p:par>
                                <p:cTn id="21" presetID="47" presetClass="entr" presetSubtype="0" fill="hold" nodeType="withEffect">
                                  <p:stCondLst>
                                    <p:cond delay="0"/>
                                  </p:stCondLst>
                                  <p:childTnLst>
                                    <p:set>
                                      <p:cBhvr>
                                        <p:cTn id="22" dur="1" fill="hold">
                                          <p:stCondLst>
                                            <p:cond delay="0"/>
                                          </p:stCondLst>
                                        </p:cTn>
                                        <p:tgtEl>
                                          <p:spTgt spid="133130"/>
                                        </p:tgtEl>
                                        <p:attrNameLst>
                                          <p:attrName>style.visibility</p:attrName>
                                        </p:attrNameLst>
                                      </p:cBhvr>
                                      <p:to>
                                        <p:strVal val="visible"/>
                                      </p:to>
                                    </p:set>
                                    <p:animEffect transition="in" filter="fade">
                                      <p:cBhvr>
                                        <p:cTn id="23" dur="1000"/>
                                        <p:tgtEl>
                                          <p:spTgt spid="133130"/>
                                        </p:tgtEl>
                                      </p:cBhvr>
                                    </p:animEffect>
                                    <p:anim calcmode="lin" valueType="num">
                                      <p:cBhvr>
                                        <p:cTn id="24" dur="1000" fill="hold"/>
                                        <p:tgtEl>
                                          <p:spTgt spid="133130"/>
                                        </p:tgtEl>
                                        <p:attrNameLst>
                                          <p:attrName>ppt_x</p:attrName>
                                        </p:attrNameLst>
                                      </p:cBhvr>
                                      <p:tavLst>
                                        <p:tav tm="0">
                                          <p:val>
                                            <p:strVal val="#ppt_x"/>
                                          </p:val>
                                        </p:tav>
                                        <p:tav tm="100000">
                                          <p:val>
                                            <p:strVal val="#ppt_x"/>
                                          </p:val>
                                        </p:tav>
                                      </p:tavLst>
                                    </p:anim>
                                    <p:anim calcmode="lin" valueType="num">
                                      <p:cBhvr>
                                        <p:cTn id="25" dur="1000" fill="hold"/>
                                        <p:tgtEl>
                                          <p:spTgt spid="133130"/>
                                        </p:tgtEl>
                                        <p:attrNameLst>
                                          <p:attrName>ppt_y</p:attrName>
                                        </p:attrNameLst>
                                      </p:cBhvr>
                                      <p:tavLst>
                                        <p:tav tm="0">
                                          <p:val>
                                            <p:strVal val="#ppt_y-.1"/>
                                          </p:val>
                                        </p:tav>
                                        <p:tav tm="100000">
                                          <p:val>
                                            <p:strVal val="#ppt_y"/>
                                          </p:val>
                                        </p:tav>
                                      </p:tavLst>
                                    </p:anim>
                                  </p:childTnLst>
                                </p:cTn>
                              </p:par>
                            </p:childTnLst>
                          </p:cTn>
                        </p:par>
                        <p:par>
                          <p:cTn id="26" fill="hold" nodeType="afterGroup">
                            <p:stCondLst>
                              <p:cond delay="11500"/>
                            </p:stCondLst>
                            <p:childTnLst>
                              <p:par>
                                <p:cTn id="27" presetID="5" presetClass="entr" presetSubtype="10" fill="hold" nodeType="afterEffect">
                                  <p:stCondLst>
                                    <p:cond delay="1000"/>
                                  </p:stCondLst>
                                  <p:childTnLst>
                                    <p:set>
                                      <p:cBhvr>
                                        <p:cTn id="28" dur="1" fill="hold">
                                          <p:stCondLst>
                                            <p:cond delay="0"/>
                                          </p:stCondLst>
                                        </p:cTn>
                                        <p:tgtEl>
                                          <p:spTgt spid="133128"/>
                                        </p:tgtEl>
                                        <p:attrNameLst>
                                          <p:attrName>style.visibility</p:attrName>
                                        </p:attrNameLst>
                                      </p:cBhvr>
                                      <p:to>
                                        <p:strVal val="visible"/>
                                      </p:to>
                                    </p:set>
                                    <p:animEffect transition="in" filter="checkerboard(across)">
                                      <p:cBhvr>
                                        <p:cTn id="29" dur="5000"/>
                                        <p:tgtEl>
                                          <p:spTgt spid="133128"/>
                                        </p:tgtEl>
                                      </p:cBhvr>
                                    </p:animEffect>
                                  </p:childTnLst>
                                </p:cTn>
                              </p:par>
                              <p:par>
                                <p:cTn id="30" presetID="5" presetClass="entr" presetSubtype="10" fill="hold" nodeType="withEffect">
                                  <p:stCondLst>
                                    <p:cond delay="0"/>
                                  </p:stCondLst>
                                  <p:childTnLst>
                                    <p:set>
                                      <p:cBhvr>
                                        <p:cTn id="31" dur="1" fill="hold">
                                          <p:stCondLst>
                                            <p:cond delay="0"/>
                                          </p:stCondLst>
                                        </p:cTn>
                                        <p:tgtEl>
                                          <p:spTgt spid="133131"/>
                                        </p:tgtEl>
                                        <p:attrNameLst>
                                          <p:attrName>style.visibility</p:attrName>
                                        </p:attrNameLst>
                                      </p:cBhvr>
                                      <p:to>
                                        <p:strVal val="visible"/>
                                      </p:to>
                                    </p:set>
                                    <p:animEffect transition="in" filter="checkerboard(across)">
                                      <p:cBhvr>
                                        <p:cTn id="32" dur="500"/>
                                        <p:tgtEl>
                                          <p:spTgt spid="133131"/>
                                        </p:tgtEl>
                                      </p:cBhvr>
                                    </p:animEffect>
                                  </p:childTnLst>
                                </p:cTn>
                              </p:par>
                            </p:childTnLst>
                          </p:cTn>
                        </p:par>
                        <p:par>
                          <p:cTn id="33" fill="hold" nodeType="afterGroup">
                            <p:stCondLst>
                              <p:cond delay="17500"/>
                            </p:stCondLst>
                            <p:childTnLst>
                              <p:par>
                                <p:cTn id="34" presetID="21" presetClass="entr" presetSubtype="4" fill="hold" nodeType="afterEffect">
                                  <p:stCondLst>
                                    <p:cond delay="1500"/>
                                  </p:stCondLst>
                                  <p:childTnLst>
                                    <p:set>
                                      <p:cBhvr>
                                        <p:cTn id="35" dur="1" fill="hold">
                                          <p:stCondLst>
                                            <p:cond delay="0"/>
                                          </p:stCondLst>
                                        </p:cTn>
                                        <p:tgtEl>
                                          <p:spTgt spid="133125"/>
                                        </p:tgtEl>
                                        <p:attrNameLst>
                                          <p:attrName>style.visibility</p:attrName>
                                        </p:attrNameLst>
                                      </p:cBhvr>
                                      <p:to>
                                        <p:strVal val="visible"/>
                                      </p:to>
                                    </p:set>
                                    <p:animEffect transition="in" filter="wheel(4)">
                                      <p:cBhvr>
                                        <p:cTn id="36" dur="5000"/>
                                        <p:tgtEl>
                                          <p:spTgt spid="133125"/>
                                        </p:tgtEl>
                                      </p:cBhvr>
                                    </p:animEffect>
                                  </p:childTnLst>
                                </p:cTn>
                              </p:par>
                              <p:par>
                                <p:cTn id="37" presetID="21" presetClass="entr" presetSubtype="4" fill="hold" nodeType="withEffect">
                                  <p:stCondLst>
                                    <p:cond delay="0"/>
                                  </p:stCondLst>
                                  <p:childTnLst>
                                    <p:set>
                                      <p:cBhvr>
                                        <p:cTn id="38" dur="1" fill="hold">
                                          <p:stCondLst>
                                            <p:cond delay="0"/>
                                          </p:stCondLst>
                                        </p:cTn>
                                        <p:tgtEl>
                                          <p:spTgt spid="133133"/>
                                        </p:tgtEl>
                                        <p:attrNameLst>
                                          <p:attrName>style.visibility</p:attrName>
                                        </p:attrNameLst>
                                      </p:cBhvr>
                                      <p:to>
                                        <p:strVal val="visible"/>
                                      </p:to>
                                    </p:set>
                                    <p:animEffect transition="in" filter="wheel(4)">
                                      <p:cBhvr>
                                        <p:cTn id="39" dur="2000"/>
                                        <p:tgtEl>
                                          <p:spTgt spid="133133"/>
                                        </p:tgtEl>
                                      </p:cBhvr>
                                    </p:animEffect>
                                  </p:childTnLst>
                                </p:cTn>
                              </p:par>
                            </p:childTnLst>
                          </p:cTn>
                        </p:par>
                        <p:par>
                          <p:cTn id="40" fill="hold" nodeType="afterGroup">
                            <p:stCondLst>
                              <p:cond delay="24000"/>
                            </p:stCondLst>
                            <p:childTnLst>
                              <p:par>
                                <p:cTn id="41" presetID="4" presetClass="entr" presetSubtype="16" fill="hold" nodeType="afterEffect">
                                  <p:stCondLst>
                                    <p:cond delay="1500"/>
                                  </p:stCondLst>
                                  <p:childTnLst>
                                    <p:set>
                                      <p:cBhvr>
                                        <p:cTn id="42" dur="1" fill="hold">
                                          <p:stCondLst>
                                            <p:cond delay="0"/>
                                          </p:stCondLst>
                                        </p:cTn>
                                        <p:tgtEl>
                                          <p:spTgt spid="133127"/>
                                        </p:tgtEl>
                                        <p:attrNameLst>
                                          <p:attrName>style.visibility</p:attrName>
                                        </p:attrNameLst>
                                      </p:cBhvr>
                                      <p:to>
                                        <p:strVal val="visible"/>
                                      </p:to>
                                    </p:set>
                                    <p:animEffect transition="in" filter="box(in)">
                                      <p:cBhvr>
                                        <p:cTn id="43" dur="5000"/>
                                        <p:tgtEl>
                                          <p:spTgt spid="133127"/>
                                        </p:tgtEl>
                                      </p:cBhvr>
                                    </p:animEffect>
                                  </p:childTnLst>
                                </p:cTn>
                              </p:par>
                              <p:par>
                                <p:cTn id="44" presetID="4" presetClass="entr" presetSubtype="16" fill="hold" nodeType="withEffect">
                                  <p:stCondLst>
                                    <p:cond delay="0"/>
                                  </p:stCondLst>
                                  <p:childTnLst>
                                    <p:set>
                                      <p:cBhvr>
                                        <p:cTn id="45" dur="1" fill="hold">
                                          <p:stCondLst>
                                            <p:cond delay="0"/>
                                          </p:stCondLst>
                                        </p:cTn>
                                        <p:tgtEl>
                                          <p:spTgt spid="133132"/>
                                        </p:tgtEl>
                                        <p:attrNameLst>
                                          <p:attrName>style.visibility</p:attrName>
                                        </p:attrNameLst>
                                      </p:cBhvr>
                                      <p:to>
                                        <p:strVal val="visible"/>
                                      </p:to>
                                    </p:set>
                                    <p:animEffect transition="in" filter="box(in)">
                                      <p:cBhvr>
                                        <p:cTn id="46" dur="500"/>
                                        <p:tgtEl>
                                          <p:spTgt spid="133132"/>
                                        </p:tgtEl>
                                      </p:cBhvr>
                                    </p:animEffect>
                                  </p:childTnLst>
                                </p:cTn>
                              </p:par>
                            </p:childTnLst>
                          </p:cTn>
                        </p:par>
                        <p:par>
                          <p:cTn id="47" fill="hold" nodeType="afterGroup">
                            <p:stCondLst>
                              <p:cond delay="30500"/>
                            </p:stCondLst>
                            <p:childTnLst>
                              <p:par>
                                <p:cTn id="48" presetID="47" presetClass="entr" presetSubtype="0" fill="hold" nodeType="afterEffect">
                                  <p:stCondLst>
                                    <p:cond delay="1500"/>
                                  </p:stCondLst>
                                  <p:childTnLst>
                                    <p:set>
                                      <p:cBhvr>
                                        <p:cTn id="49" dur="1" fill="hold">
                                          <p:stCondLst>
                                            <p:cond delay="0"/>
                                          </p:stCondLst>
                                        </p:cTn>
                                        <p:tgtEl>
                                          <p:spTgt spid="133135"/>
                                        </p:tgtEl>
                                        <p:attrNameLst>
                                          <p:attrName>style.visibility</p:attrName>
                                        </p:attrNameLst>
                                      </p:cBhvr>
                                      <p:to>
                                        <p:strVal val="visible"/>
                                      </p:to>
                                    </p:set>
                                    <p:animEffect transition="in" filter="fade">
                                      <p:cBhvr>
                                        <p:cTn id="50" dur="5000"/>
                                        <p:tgtEl>
                                          <p:spTgt spid="133135"/>
                                        </p:tgtEl>
                                      </p:cBhvr>
                                    </p:animEffect>
                                    <p:anim calcmode="lin" valueType="num">
                                      <p:cBhvr>
                                        <p:cTn id="51" dur="5000" fill="hold"/>
                                        <p:tgtEl>
                                          <p:spTgt spid="133135"/>
                                        </p:tgtEl>
                                        <p:attrNameLst>
                                          <p:attrName>ppt_x</p:attrName>
                                        </p:attrNameLst>
                                      </p:cBhvr>
                                      <p:tavLst>
                                        <p:tav tm="0">
                                          <p:val>
                                            <p:strVal val="#ppt_x"/>
                                          </p:val>
                                        </p:tav>
                                        <p:tav tm="100000">
                                          <p:val>
                                            <p:strVal val="#ppt_x"/>
                                          </p:val>
                                        </p:tav>
                                      </p:tavLst>
                                    </p:anim>
                                    <p:anim calcmode="lin" valueType="num">
                                      <p:cBhvr>
                                        <p:cTn id="52" dur="5000" fill="hold"/>
                                        <p:tgtEl>
                                          <p:spTgt spid="133135"/>
                                        </p:tgtEl>
                                        <p:attrNameLst>
                                          <p:attrName>ppt_y</p:attrName>
                                        </p:attrNameLst>
                                      </p:cBhvr>
                                      <p:tavLst>
                                        <p:tav tm="0">
                                          <p:val>
                                            <p:strVal val="#ppt_y-.1"/>
                                          </p:val>
                                        </p:tav>
                                        <p:tav tm="100000">
                                          <p:val>
                                            <p:strVal val="#ppt_y"/>
                                          </p:val>
                                        </p:tav>
                                      </p:tavLst>
                                    </p:anim>
                                  </p:childTnLst>
                                </p:cTn>
                              </p:par>
                              <p:par>
                                <p:cTn id="53" presetID="47" presetClass="entr" presetSubtype="0" fill="hold" nodeType="withEffect">
                                  <p:stCondLst>
                                    <p:cond delay="0"/>
                                  </p:stCondLst>
                                  <p:childTnLst>
                                    <p:set>
                                      <p:cBhvr>
                                        <p:cTn id="54" dur="1" fill="hold">
                                          <p:stCondLst>
                                            <p:cond delay="0"/>
                                          </p:stCondLst>
                                        </p:cTn>
                                        <p:tgtEl>
                                          <p:spTgt spid="133134"/>
                                        </p:tgtEl>
                                        <p:attrNameLst>
                                          <p:attrName>style.visibility</p:attrName>
                                        </p:attrNameLst>
                                      </p:cBhvr>
                                      <p:to>
                                        <p:strVal val="visible"/>
                                      </p:to>
                                    </p:set>
                                    <p:animEffect transition="in" filter="fade">
                                      <p:cBhvr>
                                        <p:cTn id="55" dur="1000"/>
                                        <p:tgtEl>
                                          <p:spTgt spid="133134"/>
                                        </p:tgtEl>
                                      </p:cBhvr>
                                    </p:animEffect>
                                    <p:anim calcmode="lin" valueType="num">
                                      <p:cBhvr>
                                        <p:cTn id="56" dur="1000" fill="hold"/>
                                        <p:tgtEl>
                                          <p:spTgt spid="133134"/>
                                        </p:tgtEl>
                                        <p:attrNameLst>
                                          <p:attrName>ppt_x</p:attrName>
                                        </p:attrNameLst>
                                      </p:cBhvr>
                                      <p:tavLst>
                                        <p:tav tm="0">
                                          <p:val>
                                            <p:strVal val="#ppt_x"/>
                                          </p:val>
                                        </p:tav>
                                        <p:tav tm="100000">
                                          <p:val>
                                            <p:strVal val="#ppt_x"/>
                                          </p:val>
                                        </p:tav>
                                      </p:tavLst>
                                    </p:anim>
                                    <p:anim calcmode="lin" valueType="num">
                                      <p:cBhvr>
                                        <p:cTn id="57" dur="1000" fill="hold"/>
                                        <p:tgtEl>
                                          <p:spTgt spid="133134"/>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3123" grpId="0"/>
      <p:bldP spid="133129" grpId="0"/>
      <p:bldP spid="133130" grpId="0"/>
      <p:bldP spid="133131" grpId="0"/>
      <p:bldP spid="133132" grpId="0"/>
      <p:bldP spid="133133" grpId="0"/>
      <p:bldP spid="133134"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D3F54B25-B6D9-5B6F-526F-5ABA726840BE}"/>
              </a:ext>
            </a:extLst>
          </p:cNvPr>
          <p:cNvSpPr>
            <a:spLocks noChangeArrowheads="1"/>
          </p:cNvSpPr>
          <p:nvPr/>
        </p:nvSpPr>
        <p:spPr bwMode="auto">
          <a:xfrm>
            <a:off x="1752600" y="1524000"/>
            <a:ext cx="8686800" cy="51752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lnSpc>
                <a:spcPct val="150000"/>
              </a:lnSpc>
            </a:pPr>
            <a:r>
              <a:rPr lang="vi-VN" altLang="en-US" sz="3200">
                <a:latin typeface="Times New Roman" panose="02020603050405020304" pitchFamily="18" charset="0"/>
                <a:cs typeface="Times New Roman" panose="02020603050405020304" pitchFamily="18" charset="0"/>
              </a:rPr>
              <a:t>1, Gồm các cá thể cùng một loài, có chung một vốn gen, giữa chúng thường có quan hệ sinh sản.</a:t>
            </a:r>
          </a:p>
          <a:p>
            <a:pPr algn="just" eaLnBrk="1" hangingPunct="1">
              <a:lnSpc>
                <a:spcPct val="150000"/>
              </a:lnSpc>
            </a:pPr>
            <a:r>
              <a:rPr lang="vi-VN" altLang="en-US" sz="3200">
                <a:latin typeface="Times New Roman" panose="02020603050405020304" pitchFamily="18" charset="0"/>
                <a:cs typeface="Times New Roman" panose="02020603050405020304" pitchFamily="18" charset="0"/>
              </a:rPr>
              <a:t>2, Thường phân bố cùng một không gian gọi là sinh cảnh trong hệ sinh thái.</a:t>
            </a:r>
          </a:p>
          <a:p>
            <a:pPr algn="just" eaLnBrk="1" hangingPunct="1">
              <a:lnSpc>
                <a:spcPct val="150000"/>
              </a:lnSpc>
            </a:pPr>
            <a:r>
              <a:rPr lang="vi-VN" altLang="en-US" sz="3200">
                <a:latin typeface="Times New Roman" panose="02020603050405020304" pitchFamily="18" charset="0"/>
                <a:cs typeface="Times New Roman" panose="02020603050405020304" pitchFamily="18" charset="0"/>
              </a:rPr>
              <a:t>3, Cùng có lịch sử phát triển chung, nghĩa là đã trải qua nhiều thế hệ chung sống.</a:t>
            </a:r>
          </a:p>
          <a:p>
            <a:pPr algn="just" eaLnBrk="1" hangingPunct="1">
              <a:lnSpc>
                <a:spcPct val="150000"/>
              </a:lnSpc>
            </a:pPr>
            <a:r>
              <a:rPr lang="vi-VN" altLang="en-US" sz="3200">
                <a:latin typeface="Times New Roman" panose="02020603050405020304" pitchFamily="18" charset="0"/>
                <a:cs typeface="Times New Roman" panose="02020603050405020304" pitchFamily="18" charset="0"/>
              </a:rPr>
              <a:t>4, Tồn tại vào cùng một thời điểm đang xét đến.</a:t>
            </a:r>
          </a:p>
        </p:txBody>
      </p:sp>
      <p:sp>
        <p:nvSpPr>
          <p:cNvPr id="11267" name="Rectangle 2">
            <a:extLst>
              <a:ext uri="{FF2B5EF4-FFF2-40B4-BE49-F238E27FC236}">
                <a16:creationId xmlns:a16="http://schemas.microsoft.com/office/drawing/2014/main" id="{0D901F07-5838-FBA1-2169-C28D5E1712D7}"/>
              </a:ext>
            </a:extLst>
          </p:cNvPr>
          <p:cNvSpPr>
            <a:spLocks noChangeArrowheads="1"/>
          </p:cNvSpPr>
          <p:nvPr/>
        </p:nvSpPr>
        <p:spPr bwMode="auto">
          <a:xfrm>
            <a:off x="1752600" y="381001"/>
            <a:ext cx="8686800" cy="10779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vi-VN" altLang="en-US" sz="3200" b="1">
                <a:solidFill>
                  <a:srgbClr val="FF0000"/>
                </a:solidFill>
                <a:latin typeface="Times New Roman" panose="02020603050405020304" pitchFamily="18" charset="0"/>
                <a:cs typeface="Times New Roman" panose="02020603050405020304" pitchFamily="18" charset="0"/>
              </a:rPr>
              <a:t>Những cá thể được xem là cùng quần thể, khi thoả mãn các điều kiện nào?</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6" presetClass="entr" presetSubtype="16"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circle(in)">
                                      <p:cBhvr>
                                        <p:cTn id="7"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290" name="Picture 2" descr="Picture14">
            <a:extLst>
              <a:ext uri="{FF2B5EF4-FFF2-40B4-BE49-F238E27FC236}">
                <a16:creationId xmlns:a16="http://schemas.microsoft.com/office/drawing/2014/main" id="{26031338-0E9B-258C-1002-9ED85243C03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144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aphicFrame>
        <p:nvGraphicFramePr>
          <p:cNvPr id="72746" name="Group 42">
            <a:extLst>
              <a:ext uri="{FF2B5EF4-FFF2-40B4-BE49-F238E27FC236}">
                <a16:creationId xmlns:a16="http://schemas.microsoft.com/office/drawing/2014/main" id="{EC9444C7-023C-BC28-95D3-DAE1A61E2748}"/>
              </a:ext>
            </a:extLst>
          </p:cNvPr>
          <p:cNvGraphicFramePr>
            <a:graphicFrameLocks noGrp="1"/>
          </p:cNvGraphicFramePr>
          <p:nvPr/>
        </p:nvGraphicFramePr>
        <p:xfrm>
          <a:off x="1676400" y="1104900"/>
          <a:ext cx="8839200" cy="5468938"/>
        </p:xfrm>
        <a:graphic>
          <a:graphicData uri="http://schemas.openxmlformats.org/drawingml/2006/table">
            <a:tbl>
              <a:tblPr/>
              <a:tblGrid>
                <a:gridCol w="5486400">
                  <a:extLst>
                    <a:ext uri="{9D8B030D-6E8A-4147-A177-3AD203B41FA5}">
                      <a16:colId xmlns:a16="http://schemas.microsoft.com/office/drawing/2014/main" val="20000"/>
                    </a:ext>
                  </a:extLst>
                </a:gridCol>
                <a:gridCol w="1371600">
                  <a:extLst>
                    <a:ext uri="{9D8B030D-6E8A-4147-A177-3AD203B41FA5}">
                      <a16:colId xmlns:a16="http://schemas.microsoft.com/office/drawing/2014/main" val="20001"/>
                    </a:ext>
                  </a:extLst>
                </a:gridCol>
                <a:gridCol w="1981200">
                  <a:extLst>
                    <a:ext uri="{9D8B030D-6E8A-4147-A177-3AD203B41FA5}">
                      <a16:colId xmlns:a16="http://schemas.microsoft.com/office/drawing/2014/main" val="20002"/>
                    </a:ext>
                  </a:extLst>
                </a:gridCol>
              </a:tblGrid>
              <a:tr h="914400">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Ví dụ</a:t>
                      </a:r>
                    </a:p>
                  </a:txBody>
                  <a:tcPr anchor="ct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Quần thể sinh vật</a:t>
                      </a:r>
                    </a:p>
                  </a:txBody>
                  <a:tcPr anchor="ct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Không phải quần thể sinh vật.</a:t>
                      </a:r>
                    </a:p>
                  </a:txBody>
                  <a:tcPr anchor="ct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742950">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1. Tập hợp các cá thể rắn hổ mang, cú mèo và lợn rừng sống trong một rừng mưa nhiệt đới.</a:t>
                      </a: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74612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2. Rừng cây thông nhựa phân bố ở vùng núi Đông Bắc Việt Nam.</a:t>
                      </a: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741363">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3. Tập hợp các cá thể cá chép, cá mè, cá rô phi sống chung trong một ao.</a:t>
                      </a: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r h="744538">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4. Các cá thể rắn hổ mang sống ở 3 hòn đảo cách xa nhau.</a:t>
                      </a: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rgbClr val="FF3300"/>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4"/>
                  </a:ext>
                </a:extLst>
              </a:tr>
              <a:tr h="1579563">
                <a:tc>
                  <a:txBody>
                    <a:bodyPr/>
                    <a:lstStyle/>
                    <a:p>
                      <a:pPr marL="0" marR="0" lvl="0" indent="0" algn="just" defTabSz="914400" rtl="0" eaLnBrk="1" fontAlgn="base" latinLnBrk="0" hangingPunct="1">
                        <a:lnSpc>
                          <a:spcPct val="100000"/>
                        </a:lnSpc>
                        <a:spcBef>
                          <a:spcPct val="20000"/>
                        </a:spcBef>
                        <a:spcAft>
                          <a:spcPct val="0"/>
                        </a:spcAft>
                        <a:buClrTx/>
                        <a:buSzTx/>
                        <a:buFontTx/>
                        <a:buNone/>
                        <a:tabLst/>
                      </a:pPr>
                      <a:r>
                        <a:rPr kumimoji="0" lang="en-US" sz="1800" b="1" i="0" u="none" strike="noStrike" cap="none" normalizeH="0" baseline="0">
                          <a:ln>
                            <a:noFill/>
                          </a:ln>
                          <a:solidFill>
                            <a:schemeClr val="tx1"/>
                          </a:solidFill>
                          <a:effectLst/>
                          <a:latin typeface="Times New Roman" pitchFamily="18" charset="0"/>
                          <a:cs typeface="Times New Roman" pitchFamily="18" charset="0"/>
                        </a:rPr>
                        <a:t>5. Các cá thể chuột đồng sống trên một đồng lúa. Các cá thể chuột đực và cái có khả năng giao phối với nhau sinh ra chuột con. Số lượng chuột phụ thuộc nhiều vào lượng thức ăn có trên cánh đồng.</a:t>
                      </a: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1800" b="0" i="0" u="none" strike="noStrike" cap="none" normalizeH="0" baseline="0">
                        <a:ln>
                          <a:noFill/>
                        </a:ln>
                        <a:solidFill>
                          <a:schemeClr val="tx1"/>
                        </a:solidFill>
                        <a:effectLst/>
                        <a:latin typeface="Times New Roman" pitchFamily="18" charset="0"/>
                        <a:cs typeface="Times New Roman" pitchFamily="18" charset="0"/>
                      </a:endParaRPr>
                    </a:p>
                  </a:txBody>
                  <a:tcPr horzOverflow="overflow">
                    <a:lnL w="28575" cap="flat" cmpd="sng" algn="ctr">
                      <a:solidFill>
                        <a:srgbClr val="FF3300"/>
                      </a:solidFill>
                      <a:prstDash val="solid"/>
                      <a:round/>
                      <a:headEnd type="none" w="med" len="med"/>
                      <a:tailEnd type="none" w="med" len="med"/>
                    </a:lnL>
                    <a:lnR w="28575" cap="flat" cmpd="sng" algn="ctr">
                      <a:solidFill>
                        <a:srgbClr val="FF3300"/>
                      </a:solidFill>
                      <a:prstDash val="solid"/>
                      <a:round/>
                      <a:headEnd type="none" w="med" len="med"/>
                      <a:tailEnd type="none" w="med" len="med"/>
                    </a:lnR>
                    <a:lnT w="28575" cap="flat" cmpd="sng" algn="ctr">
                      <a:solidFill>
                        <a:srgbClr val="FF3300"/>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5"/>
                  </a:ext>
                </a:extLst>
              </a:tr>
            </a:tbl>
          </a:graphicData>
        </a:graphic>
      </p:graphicFrame>
      <p:sp>
        <p:nvSpPr>
          <p:cNvPr id="12321" name="Text Box 34">
            <a:extLst>
              <a:ext uri="{FF2B5EF4-FFF2-40B4-BE49-F238E27FC236}">
                <a16:creationId xmlns:a16="http://schemas.microsoft.com/office/drawing/2014/main" id="{0EF30AD7-95B4-D27F-CBD4-0D69E90FDF73}"/>
              </a:ext>
            </a:extLst>
          </p:cNvPr>
          <p:cNvSpPr txBox="1">
            <a:spLocks noChangeArrowheads="1"/>
          </p:cNvSpPr>
          <p:nvPr/>
        </p:nvSpPr>
        <p:spPr bwMode="auto">
          <a:xfrm>
            <a:off x="8763000" y="2590801"/>
            <a:ext cx="914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endParaRPr lang="vi-VN" altLang="en-US"/>
          </a:p>
        </p:txBody>
      </p:sp>
      <p:sp>
        <p:nvSpPr>
          <p:cNvPr id="72739" name="Text Box 35">
            <a:extLst>
              <a:ext uri="{FF2B5EF4-FFF2-40B4-BE49-F238E27FC236}">
                <a16:creationId xmlns:a16="http://schemas.microsoft.com/office/drawing/2014/main" id="{95E16ABD-6584-B595-F658-65F8164C97D2}"/>
              </a:ext>
            </a:extLst>
          </p:cNvPr>
          <p:cNvSpPr txBox="1">
            <a:spLocks noChangeArrowheads="1"/>
          </p:cNvSpPr>
          <p:nvPr/>
        </p:nvSpPr>
        <p:spPr bwMode="auto">
          <a:xfrm>
            <a:off x="9296400" y="2286000"/>
            <a:ext cx="381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b="1">
                <a:solidFill>
                  <a:srgbClr val="FF0000"/>
                </a:solidFill>
                <a:latin typeface="Times New Roman" panose="02020603050405020304" pitchFamily="18" charset="0"/>
                <a:cs typeface="Times New Roman" panose="02020603050405020304" pitchFamily="18" charset="0"/>
              </a:rPr>
              <a:t>x</a:t>
            </a:r>
          </a:p>
        </p:txBody>
      </p:sp>
      <p:sp>
        <p:nvSpPr>
          <p:cNvPr id="72740" name="Text Box 36">
            <a:extLst>
              <a:ext uri="{FF2B5EF4-FFF2-40B4-BE49-F238E27FC236}">
                <a16:creationId xmlns:a16="http://schemas.microsoft.com/office/drawing/2014/main" id="{F2B195B7-C376-772C-41C6-51516459E000}"/>
              </a:ext>
            </a:extLst>
          </p:cNvPr>
          <p:cNvSpPr txBox="1">
            <a:spLocks noChangeArrowheads="1"/>
          </p:cNvSpPr>
          <p:nvPr/>
        </p:nvSpPr>
        <p:spPr bwMode="auto">
          <a:xfrm>
            <a:off x="7543800" y="2971800"/>
            <a:ext cx="381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b="1">
                <a:solidFill>
                  <a:srgbClr val="FF0000"/>
                </a:solidFill>
                <a:latin typeface="Times New Roman" panose="02020603050405020304" pitchFamily="18" charset="0"/>
                <a:cs typeface="Times New Roman" panose="02020603050405020304" pitchFamily="18" charset="0"/>
              </a:rPr>
              <a:t>x</a:t>
            </a:r>
          </a:p>
        </p:txBody>
      </p:sp>
      <p:sp>
        <p:nvSpPr>
          <p:cNvPr id="72741" name="Text Box 37">
            <a:extLst>
              <a:ext uri="{FF2B5EF4-FFF2-40B4-BE49-F238E27FC236}">
                <a16:creationId xmlns:a16="http://schemas.microsoft.com/office/drawing/2014/main" id="{9D56C92F-D5BE-AF55-90A7-8D7F57E46B5E}"/>
              </a:ext>
            </a:extLst>
          </p:cNvPr>
          <p:cNvSpPr txBox="1">
            <a:spLocks noChangeArrowheads="1"/>
          </p:cNvSpPr>
          <p:nvPr/>
        </p:nvSpPr>
        <p:spPr bwMode="auto">
          <a:xfrm>
            <a:off x="9296400" y="3733800"/>
            <a:ext cx="381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b="1">
                <a:solidFill>
                  <a:srgbClr val="FF0000"/>
                </a:solidFill>
                <a:latin typeface="Times New Roman" panose="02020603050405020304" pitchFamily="18" charset="0"/>
                <a:cs typeface="Times New Roman" panose="02020603050405020304" pitchFamily="18" charset="0"/>
              </a:rPr>
              <a:t>x</a:t>
            </a:r>
          </a:p>
        </p:txBody>
      </p:sp>
      <p:sp>
        <p:nvSpPr>
          <p:cNvPr id="72742" name="Text Box 38">
            <a:extLst>
              <a:ext uri="{FF2B5EF4-FFF2-40B4-BE49-F238E27FC236}">
                <a16:creationId xmlns:a16="http://schemas.microsoft.com/office/drawing/2014/main" id="{74689498-4A9F-1FDA-53D7-4C763F13238F}"/>
              </a:ext>
            </a:extLst>
          </p:cNvPr>
          <p:cNvSpPr txBox="1">
            <a:spLocks noChangeArrowheads="1"/>
          </p:cNvSpPr>
          <p:nvPr/>
        </p:nvSpPr>
        <p:spPr bwMode="auto">
          <a:xfrm>
            <a:off x="9296400" y="4419600"/>
            <a:ext cx="381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b="1">
                <a:solidFill>
                  <a:srgbClr val="FF0000"/>
                </a:solidFill>
                <a:latin typeface="Times New Roman" panose="02020603050405020304" pitchFamily="18" charset="0"/>
                <a:cs typeface="Times New Roman" panose="02020603050405020304" pitchFamily="18" charset="0"/>
              </a:rPr>
              <a:t>x</a:t>
            </a:r>
          </a:p>
        </p:txBody>
      </p:sp>
      <p:sp>
        <p:nvSpPr>
          <p:cNvPr id="72743" name="Text Box 39">
            <a:extLst>
              <a:ext uri="{FF2B5EF4-FFF2-40B4-BE49-F238E27FC236}">
                <a16:creationId xmlns:a16="http://schemas.microsoft.com/office/drawing/2014/main" id="{5225C908-FE7C-F903-8401-2EDDBCB98F99}"/>
              </a:ext>
            </a:extLst>
          </p:cNvPr>
          <p:cNvSpPr txBox="1">
            <a:spLocks noChangeArrowheads="1"/>
          </p:cNvSpPr>
          <p:nvPr/>
        </p:nvSpPr>
        <p:spPr bwMode="auto">
          <a:xfrm>
            <a:off x="7696200" y="5486400"/>
            <a:ext cx="381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b="1">
                <a:solidFill>
                  <a:srgbClr val="FF0000"/>
                </a:solidFill>
                <a:latin typeface="Times New Roman" panose="02020603050405020304" pitchFamily="18" charset="0"/>
                <a:cs typeface="Times New Roman" panose="02020603050405020304" pitchFamily="18" charset="0"/>
              </a:rPr>
              <a:t>x</a:t>
            </a:r>
          </a:p>
        </p:txBody>
      </p:sp>
      <p:sp>
        <p:nvSpPr>
          <p:cNvPr id="72744" name="Rectangle 40">
            <a:extLst>
              <a:ext uri="{FF2B5EF4-FFF2-40B4-BE49-F238E27FC236}">
                <a16:creationId xmlns:a16="http://schemas.microsoft.com/office/drawing/2014/main" id="{49EE8315-6181-2BC6-A648-2C3DCC44E80D}"/>
              </a:ext>
            </a:extLst>
          </p:cNvPr>
          <p:cNvSpPr>
            <a:spLocks noChangeArrowheads="1"/>
          </p:cNvSpPr>
          <p:nvPr/>
        </p:nvSpPr>
        <p:spPr bwMode="auto">
          <a:xfrm>
            <a:off x="1790700" y="381000"/>
            <a:ext cx="86106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800" b="1" i="1">
                <a:latin typeface="Times New Roman" panose="02020603050405020304" pitchFamily="18" charset="0"/>
                <a:cs typeface="Times New Roman" panose="02020603050405020304" pitchFamily="18" charset="0"/>
              </a:rPr>
              <a:t>Đánh dấu X vào bảng 47.1 c</a:t>
            </a:r>
            <a:r>
              <a:rPr lang="en-US" altLang="en-US" sz="2800" b="1" i="1">
                <a:latin typeface=".VnTime" pitchFamily="34" charset="0"/>
              </a:rPr>
              <a:t>¸c vÝ dô vÒ quÇn thÓ sinh vËt vµ kh«ng ph¶i quÇn thÓ sinh vËt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72744"/>
                                        </p:tgtEl>
                                        <p:attrNameLst>
                                          <p:attrName>style.visibility</p:attrName>
                                        </p:attrNameLst>
                                      </p:cBhvr>
                                      <p:to>
                                        <p:strVal val="visible"/>
                                      </p:to>
                                    </p:set>
                                    <p:animEffect transition="in" filter="blinds(horizontal)">
                                      <p:cBhvr>
                                        <p:cTn id="7" dur="500"/>
                                        <p:tgtEl>
                                          <p:spTgt spid="72744"/>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72746"/>
                                        </p:tgtEl>
                                        <p:attrNameLst>
                                          <p:attrName>style.visibility</p:attrName>
                                        </p:attrNameLst>
                                      </p:cBhvr>
                                      <p:to>
                                        <p:strVal val="visible"/>
                                      </p:to>
                                    </p:set>
                                    <p:animEffect transition="in" filter="blinds(horizontal)">
                                      <p:cBhvr>
                                        <p:cTn id="12" dur="500"/>
                                        <p:tgtEl>
                                          <p:spTgt spid="72746"/>
                                        </p:tgtEl>
                                      </p:cBhvr>
                                    </p:animEffect>
                                  </p:childTnLst>
                                </p:cTn>
                              </p:par>
                            </p:childTnLst>
                          </p:cTn>
                        </p:par>
                      </p:childTnLst>
                    </p:cTn>
                  </p:par>
                  <p:par>
                    <p:cTn id="13" fill="hold" nodeType="clickPar">
                      <p:stCondLst>
                        <p:cond delay="indefinite"/>
                      </p:stCondLst>
                      <p:childTnLst>
                        <p:par>
                          <p:cTn id="14" fill="hold" nodeType="withGroup">
                            <p:stCondLst>
                              <p:cond delay="0"/>
                            </p:stCondLst>
                            <p:childTnLst>
                              <p:par>
                                <p:cTn id="15" presetID="3" presetClass="entr" presetSubtype="10" fill="hold" nodeType="clickEffect">
                                  <p:stCondLst>
                                    <p:cond delay="0"/>
                                  </p:stCondLst>
                                  <p:childTnLst>
                                    <p:set>
                                      <p:cBhvr>
                                        <p:cTn id="16" dur="1" fill="hold">
                                          <p:stCondLst>
                                            <p:cond delay="0"/>
                                          </p:stCondLst>
                                        </p:cTn>
                                        <p:tgtEl>
                                          <p:spTgt spid="72739"/>
                                        </p:tgtEl>
                                        <p:attrNameLst>
                                          <p:attrName>style.visibility</p:attrName>
                                        </p:attrNameLst>
                                      </p:cBhvr>
                                      <p:to>
                                        <p:strVal val="visible"/>
                                      </p:to>
                                    </p:set>
                                    <p:animEffect transition="in" filter="blinds(horizontal)">
                                      <p:cBhvr>
                                        <p:cTn id="17" dur="500"/>
                                        <p:tgtEl>
                                          <p:spTgt spid="72739"/>
                                        </p:tgtEl>
                                      </p:cBhvr>
                                    </p:animEffect>
                                  </p:childTnLst>
                                </p:cTn>
                              </p:par>
                            </p:childTnLst>
                          </p:cTn>
                        </p:par>
                      </p:childTnLst>
                    </p:cTn>
                  </p:par>
                  <p:par>
                    <p:cTn id="18" fill="hold" nodeType="clickPar">
                      <p:stCondLst>
                        <p:cond delay="indefinite"/>
                      </p:stCondLst>
                      <p:childTnLst>
                        <p:par>
                          <p:cTn id="19" fill="hold" nodeType="withGroup">
                            <p:stCondLst>
                              <p:cond delay="0"/>
                            </p:stCondLst>
                            <p:childTnLst>
                              <p:par>
                                <p:cTn id="20" presetID="3" presetClass="entr" presetSubtype="10" fill="hold" nodeType="clickEffect">
                                  <p:stCondLst>
                                    <p:cond delay="0"/>
                                  </p:stCondLst>
                                  <p:childTnLst>
                                    <p:set>
                                      <p:cBhvr>
                                        <p:cTn id="21" dur="1" fill="hold">
                                          <p:stCondLst>
                                            <p:cond delay="0"/>
                                          </p:stCondLst>
                                        </p:cTn>
                                        <p:tgtEl>
                                          <p:spTgt spid="72740"/>
                                        </p:tgtEl>
                                        <p:attrNameLst>
                                          <p:attrName>style.visibility</p:attrName>
                                        </p:attrNameLst>
                                      </p:cBhvr>
                                      <p:to>
                                        <p:strVal val="visible"/>
                                      </p:to>
                                    </p:set>
                                    <p:animEffect transition="in" filter="blinds(horizontal)">
                                      <p:cBhvr>
                                        <p:cTn id="22" dur="500"/>
                                        <p:tgtEl>
                                          <p:spTgt spid="72740"/>
                                        </p:tgtEl>
                                      </p:cBhvr>
                                    </p:animEffect>
                                  </p:childTnLst>
                                </p:cTn>
                              </p:par>
                            </p:childTnLst>
                          </p:cTn>
                        </p:par>
                      </p:childTnLst>
                    </p:cTn>
                  </p:par>
                  <p:par>
                    <p:cTn id="23" fill="hold" nodeType="clickPar">
                      <p:stCondLst>
                        <p:cond delay="indefinite"/>
                      </p:stCondLst>
                      <p:childTnLst>
                        <p:par>
                          <p:cTn id="24" fill="hold" nodeType="withGroup">
                            <p:stCondLst>
                              <p:cond delay="0"/>
                            </p:stCondLst>
                            <p:childTnLst>
                              <p:par>
                                <p:cTn id="25" presetID="3" presetClass="entr" presetSubtype="10" fill="hold" nodeType="clickEffect">
                                  <p:stCondLst>
                                    <p:cond delay="0"/>
                                  </p:stCondLst>
                                  <p:childTnLst>
                                    <p:set>
                                      <p:cBhvr>
                                        <p:cTn id="26" dur="1" fill="hold">
                                          <p:stCondLst>
                                            <p:cond delay="0"/>
                                          </p:stCondLst>
                                        </p:cTn>
                                        <p:tgtEl>
                                          <p:spTgt spid="72741"/>
                                        </p:tgtEl>
                                        <p:attrNameLst>
                                          <p:attrName>style.visibility</p:attrName>
                                        </p:attrNameLst>
                                      </p:cBhvr>
                                      <p:to>
                                        <p:strVal val="visible"/>
                                      </p:to>
                                    </p:set>
                                    <p:animEffect transition="in" filter="blinds(horizontal)">
                                      <p:cBhvr>
                                        <p:cTn id="27" dur="500"/>
                                        <p:tgtEl>
                                          <p:spTgt spid="72741"/>
                                        </p:tgtEl>
                                      </p:cBhvr>
                                    </p:animEffect>
                                  </p:childTnLst>
                                </p:cTn>
                              </p:par>
                            </p:childTnLst>
                          </p:cTn>
                        </p:par>
                      </p:childTnLst>
                    </p:cTn>
                  </p:par>
                  <p:par>
                    <p:cTn id="28" fill="hold" nodeType="clickPar">
                      <p:stCondLst>
                        <p:cond delay="indefinite"/>
                      </p:stCondLst>
                      <p:childTnLst>
                        <p:par>
                          <p:cTn id="29" fill="hold" nodeType="withGroup">
                            <p:stCondLst>
                              <p:cond delay="0"/>
                            </p:stCondLst>
                            <p:childTnLst>
                              <p:par>
                                <p:cTn id="30" presetID="3" presetClass="entr" presetSubtype="10" fill="hold" nodeType="clickEffect">
                                  <p:stCondLst>
                                    <p:cond delay="0"/>
                                  </p:stCondLst>
                                  <p:childTnLst>
                                    <p:set>
                                      <p:cBhvr>
                                        <p:cTn id="31" dur="1" fill="hold">
                                          <p:stCondLst>
                                            <p:cond delay="0"/>
                                          </p:stCondLst>
                                        </p:cTn>
                                        <p:tgtEl>
                                          <p:spTgt spid="72742"/>
                                        </p:tgtEl>
                                        <p:attrNameLst>
                                          <p:attrName>style.visibility</p:attrName>
                                        </p:attrNameLst>
                                      </p:cBhvr>
                                      <p:to>
                                        <p:strVal val="visible"/>
                                      </p:to>
                                    </p:set>
                                    <p:animEffect transition="in" filter="blinds(horizontal)">
                                      <p:cBhvr>
                                        <p:cTn id="32" dur="500"/>
                                        <p:tgtEl>
                                          <p:spTgt spid="72742"/>
                                        </p:tgtEl>
                                      </p:cBhvr>
                                    </p:animEffect>
                                  </p:childTnLst>
                                </p:cTn>
                              </p:par>
                            </p:childTnLst>
                          </p:cTn>
                        </p:par>
                      </p:childTnLst>
                    </p:cTn>
                  </p:par>
                  <p:par>
                    <p:cTn id="33" fill="hold" nodeType="clickPar">
                      <p:stCondLst>
                        <p:cond delay="indefinite"/>
                      </p:stCondLst>
                      <p:childTnLst>
                        <p:par>
                          <p:cTn id="34" fill="hold" nodeType="withGroup">
                            <p:stCondLst>
                              <p:cond delay="0"/>
                            </p:stCondLst>
                            <p:childTnLst>
                              <p:par>
                                <p:cTn id="35" presetID="3" presetClass="entr" presetSubtype="10" fill="hold" nodeType="clickEffect">
                                  <p:stCondLst>
                                    <p:cond delay="0"/>
                                  </p:stCondLst>
                                  <p:childTnLst>
                                    <p:set>
                                      <p:cBhvr>
                                        <p:cTn id="36" dur="1" fill="hold">
                                          <p:stCondLst>
                                            <p:cond delay="0"/>
                                          </p:stCondLst>
                                        </p:cTn>
                                        <p:tgtEl>
                                          <p:spTgt spid="72743"/>
                                        </p:tgtEl>
                                        <p:attrNameLst>
                                          <p:attrName>style.visibility</p:attrName>
                                        </p:attrNameLst>
                                      </p:cBhvr>
                                      <p:to>
                                        <p:strVal val="visible"/>
                                      </p:to>
                                    </p:set>
                                    <p:animEffect transition="in" filter="blinds(horizontal)">
                                      <p:cBhvr>
                                        <p:cTn id="37" dur="500"/>
                                        <p:tgtEl>
                                          <p:spTgt spid="7274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2739" grpId="0"/>
      <p:bldP spid="72740" grpId="0"/>
      <p:bldP spid="72741" grpId="0"/>
      <p:bldP spid="72742" grpId="0"/>
      <p:bldP spid="72743" grpId="0"/>
      <p:bldP spid="72744" grpId="0"/>
    </p:bldLst>
  </p:timing>
</p:sld>
</file>

<file path=ppt/slides/slide1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13314" name="Picture 2" descr="Picture14">
            <a:extLst>
              <a:ext uri="{FF2B5EF4-FFF2-40B4-BE49-F238E27FC236}">
                <a16:creationId xmlns:a16="http://schemas.microsoft.com/office/drawing/2014/main" id="{94EF0CF3-0B61-E89C-3186-C796558341F5}"/>
              </a:ext>
            </a:extLst>
          </p:cNvPr>
          <p:cNvPicPr preferRelativeResize="0">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2954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5" name="WordArt 3">
            <a:extLst>
              <a:ext uri="{FF2B5EF4-FFF2-40B4-BE49-F238E27FC236}">
                <a16:creationId xmlns:a16="http://schemas.microsoft.com/office/drawing/2014/main" id="{D70E7990-9FC0-7745-DE5D-164A5414D7DB}"/>
              </a:ext>
            </a:extLst>
          </p:cNvPr>
          <p:cNvSpPr>
            <a:spLocks noChangeArrowheads="1" noChangeShapeType="1" noTextEdit="1"/>
          </p:cNvSpPr>
          <p:nvPr/>
        </p:nvSpPr>
        <p:spPr bwMode="auto">
          <a:xfrm>
            <a:off x="3124200" y="0"/>
            <a:ext cx="6172200" cy="1295400"/>
          </a:xfrm>
          <a:prstGeom prst="rect">
            <a:avLst/>
          </a:prstGeom>
        </p:spPr>
        <p:txBody>
          <a:bodyPr wrap="none" fromWordArt="1">
            <a:prstTxWarp prst="textCurveUp">
              <a:avLst>
                <a:gd name="adj" fmla="val 45931"/>
              </a:avLst>
            </a:prstTxWarp>
          </a:bodyPr>
          <a:lstStyle/>
          <a:p>
            <a:pPr algn="ctr"/>
            <a:r>
              <a:rPr lang="en-US" sz="3600" kern="10">
                <a:ln w="9525">
                  <a:solidFill>
                    <a:srgbClr val="CC99FF"/>
                  </a:solidFill>
                  <a:round/>
                  <a:headEnd/>
                  <a:tailEnd/>
                </a:ln>
                <a:solidFill>
                  <a:srgbClr val="FF0000"/>
                </a:solidFill>
                <a:effectLst>
                  <a:outerShdw dist="53882" dir="2700000" algn="ctr" rotWithShape="0">
                    <a:srgbClr val="9999FF">
                      <a:alpha val="79999"/>
                    </a:srgbClr>
                  </a:outerShdw>
                </a:effectLst>
                <a:latin typeface="Times New Roman" panose="02020603050405020304" pitchFamily="18" charset="0"/>
                <a:cs typeface="Times New Roman" panose="02020603050405020304" pitchFamily="18" charset="0"/>
              </a:rPr>
              <a:t>Có phải là quần thể sinh vật không?</a:t>
            </a:r>
          </a:p>
        </p:txBody>
      </p:sp>
      <p:pic>
        <p:nvPicPr>
          <p:cNvPr id="13316" name="Picture 4" descr="IMG_7775">
            <a:extLst>
              <a:ext uri="{FF2B5EF4-FFF2-40B4-BE49-F238E27FC236}">
                <a16:creationId xmlns:a16="http://schemas.microsoft.com/office/drawing/2014/main" id="{9F2A86A4-997F-079A-297F-79AE99D0BC77}"/>
              </a:ext>
            </a:extLst>
          </p:cNvPr>
          <p:cNvPicPr>
            <a:picLocks noChangeAspect="1" noChangeArrowheads="1"/>
          </p:cNvPicPr>
          <p:nvPr/>
        </p:nvPicPr>
        <p:blipFill>
          <a:blip r:embed="rId3">
            <a:extLst>
              <a:ext uri="{28A0092B-C50C-407E-A947-70E740481C1C}">
                <a14:useLocalDpi xmlns:a14="http://schemas.microsoft.com/office/drawing/2010/main" val="0"/>
              </a:ext>
            </a:extLst>
          </a:blip>
          <a:srcRect t="46939"/>
          <a:stretch>
            <a:fillRect/>
          </a:stretch>
        </p:blipFill>
        <p:spPr bwMode="auto">
          <a:xfrm>
            <a:off x="1701800" y="1295400"/>
            <a:ext cx="4318000" cy="3886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317" name="Text Box 5">
            <a:extLst>
              <a:ext uri="{FF2B5EF4-FFF2-40B4-BE49-F238E27FC236}">
                <a16:creationId xmlns:a16="http://schemas.microsoft.com/office/drawing/2014/main" id="{5D71CAD8-AD11-852F-6D7A-7712578A7E89}"/>
              </a:ext>
            </a:extLst>
          </p:cNvPr>
          <p:cNvSpPr txBox="1">
            <a:spLocks noChangeArrowheads="1"/>
          </p:cNvSpPr>
          <p:nvPr/>
        </p:nvSpPr>
        <p:spPr bwMode="auto">
          <a:xfrm>
            <a:off x="1689100" y="5181600"/>
            <a:ext cx="4330700" cy="533400"/>
          </a:xfrm>
          <a:prstGeom prst="rect">
            <a:avLst/>
          </a:prstGeom>
          <a:solidFill>
            <a:schemeClr val="hlink"/>
          </a:solidFill>
          <a:ln w="9525" algn="ctr">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a:solidFill>
                  <a:schemeClr val="bg1"/>
                </a:solidFill>
              </a:rPr>
              <a:t>Ch</a:t>
            </a:r>
            <a:r>
              <a:rPr lang="en-US" altLang="en-US" sz="2400">
                <a:solidFill>
                  <a:schemeClr val="bg1"/>
                </a:solidFill>
              </a:rPr>
              <a:t>ậu cá chép vàng</a:t>
            </a:r>
          </a:p>
        </p:txBody>
      </p:sp>
      <p:sp>
        <p:nvSpPr>
          <p:cNvPr id="13318" name="Text Box 6">
            <a:extLst>
              <a:ext uri="{FF2B5EF4-FFF2-40B4-BE49-F238E27FC236}">
                <a16:creationId xmlns:a16="http://schemas.microsoft.com/office/drawing/2014/main" id="{821EF209-91CB-B038-A759-436C0C33EC6A}"/>
              </a:ext>
            </a:extLst>
          </p:cNvPr>
          <p:cNvSpPr txBox="1">
            <a:spLocks noChangeArrowheads="1"/>
          </p:cNvSpPr>
          <p:nvPr/>
        </p:nvSpPr>
        <p:spPr bwMode="auto">
          <a:xfrm>
            <a:off x="6057900" y="5181600"/>
            <a:ext cx="4305300" cy="533400"/>
          </a:xfrm>
          <a:prstGeom prst="rect">
            <a:avLst/>
          </a:prstGeom>
          <a:solidFill>
            <a:schemeClr val="hlink"/>
          </a:solidFill>
          <a:ln w="9525" algn="ctr">
            <a:solidFill>
              <a:schemeClr val="bg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50000"/>
              </a:spcBef>
            </a:pPr>
            <a:r>
              <a:rPr lang="en-US" altLang="en-US" sz="2000">
                <a:solidFill>
                  <a:schemeClr val="bg1"/>
                </a:solidFill>
              </a:rPr>
              <a:t>L</a:t>
            </a:r>
            <a:r>
              <a:rPr lang="en-US" altLang="en-US" sz="2400">
                <a:solidFill>
                  <a:schemeClr val="bg1"/>
                </a:solidFill>
              </a:rPr>
              <a:t>ồng gà bán ở chợ </a:t>
            </a:r>
          </a:p>
        </p:txBody>
      </p:sp>
      <p:pic>
        <p:nvPicPr>
          <p:cNvPr id="13319" name="Picture 8" descr="Ảnh105">
            <a:extLst>
              <a:ext uri="{FF2B5EF4-FFF2-40B4-BE49-F238E27FC236}">
                <a16:creationId xmlns:a16="http://schemas.microsoft.com/office/drawing/2014/main" id="{369AAF48-AEBD-00B2-C595-0AAA7E72F4A0}"/>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70600" y="1295400"/>
            <a:ext cx="4279900" cy="3886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34153" name="Text Box 9">
            <a:extLst>
              <a:ext uri="{FF2B5EF4-FFF2-40B4-BE49-F238E27FC236}">
                <a16:creationId xmlns:a16="http://schemas.microsoft.com/office/drawing/2014/main" id="{EA6C3D63-92C9-6A05-4E0B-831AD4BA7A1D}"/>
              </a:ext>
            </a:extLst>
          </p:cNvPr>
          <p:cNvSpPr txBox="1">
            <a:spLocks noChangeArrowheads="1"/>
          </p:cNvSpPr>
          <p:nvPr/>
        </p:nvSpPr>
        <p:spPr bwMode="auto">
          <a:xfrm>
            <a:off x="2209800" y="5867400"/>
            <a:ext cx="8458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solidFill>
                  <a:srgbClr val="0000FF"/>
                </a:solidFill>
                <a:latin typeface="Tahoma" panose="020B0604030504040204" pitchFamily="34" charset="0"/>
              </a:rPr>
              <a:t>Giữa các cá thể trong quần thể có những mối quan hệ nào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9" presetClass="entr" presetSubtype="0" fill="hold" nodeType="clickEffect">
                                  <p:stCondLst>
                                    <p:cond delay="0"/>
                                  </p:stCondLst>
                                  <p:childTnLst>
                                    <p:set>
                                      <p:cBhvr>
                                        <p:cTn id="6" dur="1" fill="hold">
                                          <p:stCondLst>
                                            <p:cond delay="0"/>
                                          </p:stCondLst>
                                        </p:cTn>
                                        <p:tgtEl>
                                          <p:spTgt spid="134153"/>
                                        </p:tgtEl>
                                        <p:attrNameLst>
                                          <p:attrName>style.visibility</p:attrName>
                                        </p:attrNameLst>
                                      </p:cBhvr>
                                      <p:to>
                                        <p:strVal val="visible"/>
                                      </p:to>
                                    </p:set>
                                    <p:animEffect transition="in" filter="dissolve">
                                      <p:cBhvr>
                                        <p:cTn id="7" dur="500"/>
                                        <p:tgtEl>
                                          <p:spTgt spid="13415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4153" grpId="0"/>
    </p:bldLst>
  </p:timing>
</p:sld>
</file>

<file path=ppt/slides/slide1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14338" name="Picture 2" descr="Picture14">
            <a:extLst>
              <a:ext uri="{FF2B5EF4-FFF2-40B4-BE49-F238E27FC236}">
                <a16:creationId xmlns:a16="http://schemas.microsoft.com/office/drawing/2014/main" id="{F994C8FD-BB6F-C2FC-6F3E-5D44DC299333}"/>
              </a:ext>
            </a:extLst>
          </p:cNvPr>
          <p:cNvPicPr preferRelativeResize="0">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97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4339" name="Rectangle 3">
            <a:extLst>
              <a:ext uri="{FF2B5EF4-FFF2-40B4-BE49-F238E27FC236}">
                <a16:creationId xmlns:a16="http://schemas.microsoft.com/office/drawing/2014/main" id="{FDE7DB0A-7C23-004D-3417-616AE4F5BADE}"/>
              </a:ext>
            </a:extLst>
          </p:cNvPr>
          <p:cNvSpPr>
            <a:spLocks noChangeArrowheads="1"/>
          </p:cNvSpPr>
          <p:nvPr/>
        </p:nvSpPr>
        <p:spPr bwMode="auto">
          <a:xfrm>
            <a:off x="2006600" y="228600"/>
            <a:ext cx="9372600" cy="9540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ahoma" panose="020B0604030504040204" pitchFamily="34" charset="0"/>
              </a:rPr>
              <a:t>II. </a:t>
            </a:r>
            <a:r>
              <a:rPr lang="en-US" altLang="en-US" sz="2800" b="1" u="sng">
                <a:latin typeface="Tahoma" panose="020B0604030504040204" pitchFamily="34" charset="0"/>
              </a:rPr>
              <a:t>Những đặc trưng cơ bản của quần thể</a:t>
            </a:r>
          </a:p>
          <a:p>
            <a:pPr eaLnBrk="1" hangingPunct="1"/>
            <a:r>
              <a:rPr lang="en-US" altLang="en-US" sz="2800" b="1">
                <a:latin typeface="Tahoma" panose="020B0604030504040204" pitchFamily="34" charset="0"/>
              </a:rPr>
              <a:t>     1. </a:t>
            </a:r>
            <a:r>
              <a:rPr lang="en-US" altLang="en-US" sz="2800" b="1" u="sng">
                <a:latin typeface="Tahoma" panose="020B0604030504040204" pitchFamily="34" charset="0"/>
              </a:rPr>
              <a:t>Tỉ lệ giới tính</a:t>
            </a:r>
          </a:p>
        </p:txBody>
      </p:sp>
      <p:grpSp>
        <p:nvGrpSpPr>
          <p:cNvPr id="2" name="Group 1">
            <a:extLst>
              <a:ext uri="{FF2B5EF4-FFF2-40B4-BE49-F238E27FC236}">
                <a16:creationId xmlns:a16="http://schemas.microsoft.com/office/drawing/2014/main" id="{1E830800-06C7-798D-6BEC-FC59B24E1E4A}"/>
              </a:ext>
            </a:extLst>
          </p:cNvPr>
          <p:cNvGrpSpPr>
            <a:grpSpLocks/>
          </p:cNvGrpSpPr>
          <p:nvPr/>
        </p:nvGrpSpPr>
        <p:grpSpPr bwMode="auto">
          <a:xfrm>
            <a:off x="1879600" y="1182688"/>
            <a:ext cx="9702800" cy="2114550"/>
            <a:chOff x="355600" y="1182707"/>
            <a:chExt cx="9702800" cy="2114233"/>
          </a:xfrm>
        </p:grpSpPr>
        <p:sp>
          <p:nvSpPr>
            <p:cNvPr id="14345" name="Text Box 4">
              <a:extLst>
                <a:ext uri="{FF2B5EF4-FFF2-40B4-BE49-F238E27FC236}">
                  <a16:creationId xmlns:a16="http://schemas.microsoft.com/office/drawing/2014/main" id="{C33634AA-37FE-30FA-784F-3D95BFB06297}"/>
                </a:ext>
              </a:extLst>
            </p:cNvPr>
            <p:cNvSpPr txBox="1">
              <a:spLocks noChangeArrowheads="1"/>
            </p:cNvSpPr>
            <p:nvPr/>
          </p:nvSpPr>
          <p:spPr bwMode="auto">
            <a:xfrm>
              <a:off x="2311400" y="1182707"/>
              <a:ext cx="7543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2400" b="1" u="sng">
                  <a:solidFill>
                    <a:srgbClr val="FF0000"/>
                  </a:solidFill>
                  <a:latin typeface="Tahoma" panose="020B0604030504040204" pitchFamily="34" charset="0"/>
                  <a:cs typeface="Times New Roman" panose="02020603050405020304" pitchFamily="18" charset="0"/>
                </a:rPr>
                <a:t>Thảo luận 1 phút:</a:t>
              </a:r>
            </a:p>
          </p:txBody>
        </p:sp>
        <p:sp>
          <p:nvSpPr>
            <p:cNvPr id="14346" name="Text Box 8">
              <a:extLst>
                <a:ext uri="{FF2B5EF4-FFF2-40B4-BE49-F238E27FC236}">
                  <a16:creationId xmlns:a16="http://schemas.microsoft.com/office/drawing/2014/main" id="{5155D0E9-87F5-CB62-A338-079392E5366C}"/>
                </a:ext>
              </a:extLst>
            </p:cNvPr>
            <p:cNvSpPr txBox="1">
              <a:spLocks noChangeArrowheads="1"/>
            </p:cNvSpPr>
            <p:nvPr/>
          </p:nvSpPr>
          <p:spPr bwMode="auto">
            <a:xfrm>
              <a:off x="355600" y="1843314"/>
              <a:ext cx="7391400" cy="10156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ahoma" panose="020B0604030504040204" pitchFamily="34" charset="0"/>
                </a:rPr>
                <a:t>1, </a:t>
              </a:r>
              <a:r>
                <a:rPr lang="en-US" altLang="en-US" sz="2400">
                  <a:latin typeface="Tahoma" panose="020B0604030504040204" pitchFamily="34" charset="0"/>
                  <a:cs typeface="Times New Roman" panose="02020603050405020304" pitchFamily="18" charset="0"/>
                </a:rPr>
                <a:t>Tỉ lệ giới tính là gì? </a:t>
              </a:r>
            </a:p>
            <a:p>
              <a:pPr eaLnBrk="1" hangingPunct="1">
                <a:spcBef>
                  <a:spcPct val="50000"/>
                </a:spcBef>
              </a:pPr>
              <a:r>
                <a:rPr lang="en-US" altLang="en-US" sz="2400">
                  <a:latin typeface="Tahoma" panose="020B0604030504040204" pitchFamily="34" charset="0"/>
                </a:rPr>
                <a:t>2, Tỉ lệ giới tính có ý nghĩa gì?</a:t>
              </a:r>
            </a:p>
          </p:txBody>
        </p:sp>
        <p:sp>
          <p:nvSpPr>
            <p:cNvPr id="14347" name="Text Box 14">
              <a:extLst>
                <a:ext uri="{FF2B5EF4-FFF2-40B4-BE49-F238E27FC236}">
                  <a16:creationId xmlns:a16="http://schemas.microsoft.com/office/drawing/2014/main" id="{53868711-4BF5-0A78-F6C1-7B3DA51856E1}"/>
                </a:ext>
              </a:extLst>
            </p:cNvPr>
            <p:cNvSpPr txBox="1">
              <a:spLocks noChangeArrowheads="1"/>
            </p:cNvSpPr>
            <p:nvPr/>
          </p:nvSpPr>
          <p:spPr bwMode="auto">
            <a:xfrm>
              <a:off x="355600" y="2835275"/>
              <a:ext cx="9702800" cy="46166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ahoma" panose="020B0604030504040204" pitchFamily="34" charset="0"/>
                </a:rPr>
                <a:t>3, Trong chăn nuôi, tỉ lệ giới tính được ứng dụng như thế nào?</a:t>
              </a:r>
            </a:p>
          </p:txBody>
        </p:sp>
      </p:grpSp>
      <p:grpSp>
        <p:nvGrpSpPr>
          <p:cNvPr id="3" name="Group 2">
            <a:extLst>
              <a:ext uri="{FF2B5EF4-FFF2-40B4-BE49-F238E27FC236}">
                <a16:creationId xmlns:a16="http://schemas.microsoft.com/office/drawing/2014/main" id="{55B364A6-6E9B-E2AF-D7DC-81F09BEA04D9}"/>
              </a:ext>
            </a:extLst>
          </p:cNvPr>
          <p:cNvGrpSpPr>
            <a:grpSpLocks/>
          </p:cNvGrpSpPr>
          <p:nvPr/>
        </p:nvGrpSpPr>
        <p:grpSpPr bwMode="auto">
          <a:xfrm>
            <a:off x="1905000" y="3783013"/>
            <a:ext cx="8991600" cy="2152650"/>
            <a:chOff x="381000" y="3783239"/>
            <a:chExt cx="8991600" cy="2153158"/>
          </a:xfrm>
        </p:grpSpPr>
        <p:sp>
          <p:nvSpPr>
            <p:cNvPr id="14342" name="Text Box 10">
              <a:extLst>
                <a:ext uri="{FF2B5EF4-FFF2-40B4-BE49-F238E27FC236}">
                  <a16:creationId xmlns:a16="http://schemas.microsoft.com/office/drawing/2014/main" id="{BEF63A68-F0B8-5EBF-BB49-749B8A4BD002}"/>
                </a:ext>
              </a:extLst>
            </p:cNvPr>
            <p:cNvSpPr txBox="1">
              <a:spLocks noChangeArrowheads="1"/>
            </p:cNvSpPr>
            <p:nvPr/>
          </p:nvSpPr>
          <p:spPr bwMode="auto">
            <a:xfrm>
              <a:off x="410029" y="3783239"/>
              <a:ext cx="6400800" cy="46177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solidFill>
                    <a:srgbClr val="FF0000"/>
                  </a:solidFill>
                  <a:latin typeface="Tahoma" panose="020B0604030504040204" pitchFamily="34" charset="0"/>
                </a:rPr>
                <a:t>- Là tỉ lệ giữa số lượng cá thể đực / cá thể cái</a:t>
              </a:r>
            </a:p>
          </p:txBody>
        </p:sp>
        <p:sp>
          <p:nvSpPr>
            <p:cNvPr id="14343" name="Text Box 13">
              <a:extLst>
                <a:ext uri="{FF2B5EF4-FFF2-40B4-BE49-F238E27FC236}">
                  <a16:creationId xmlns:a16="http://schemas.microsoft.com/office/drawing/2014/main" id="{4DD95F60-EB49-5871-D048-9255B84F235A}"/>
                </a:ext>
              </a:extLst>
            </p:cNvPr>
            <p:cNvSpPr txBox="1">
              <a:spLocks noChangeArrowheads="1"/>
            </p:cNvSpPr>
            <p:nvPr/>
          </p:nvSpPr>
          <p:spPr bwMode="auto">
            <a:xfrm>
              <a:off x="410029" y="4240439"/>
              <a:ext cx="8229600" cy="83119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solidFill>
                    <a:srgbClr val="FF0000"/>
                  </a:solidFill>
                  <a:latin typeface="Tahoma" panose="020B0604030504040204" pitchFamily="34" charset="0"/>
                </a:rPr>
                <a:t>- Có ý nghĩa quan trọng,nó cho thấy tiềm năng sinh sản của quần thể,được ứng dụng trong chăn nuôi.</a:t>
              </a:r>
            </a:p>
          </p:txBody>
        </p:sp>
        <p:sp>
          <p:nvSpPr>
            <p:cNvPr id="14344" name="Text Box 15">
              <a:extLst>
                <a:ext uri="{FF2B5EF4-FFF2-40B4-BE49-F238E27FC236}">
                  <a16:creationId xmlns:a16="http://schemas.microsoft.com/office/drawing/2014/main" id="{B0656CE6-3D1D-0865-9742-C4BF1D666485}"/>
                </a:ext>
              </a:extLst>
            </p:cNvPr>
            <p:cNvSpPr txBox="1">
              <a:spLocks noChangeArrowheads="1"/>
            </p:cNvSpPr>
            <p:nvPr/>
          </p:nvSpPr>
          <p:spPr bwMode="auto">
            <a:xfrm>
              <a:off x="381000" y="5105400"/>
              <a:ext cx="8991600"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buFontTx/>
                <a:buChar char="-"/>
              </a:pPr>
              <a:r>
                <a:rPr lang="en-US" altLang="en-US" sz="2400">
                  <a:solidFill>
                    <a:srgbClr val="FF0000"/>
                  </a:solidFill>
                  <a:latin typeface="Tahoma" panose="020B0604030504040204" pitchFamily="34" charset="0"/>
                </a:rPr>
                <a:t>Tùy theo mục đích sử dụng và tùy theo từng loài mà mà con người đã điều chỉnh tỉ lệ đực/cái cho phù hợp.</a:t>
              </a:r>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6" presetClass="entr" presetSubtype="16" fill="hold" nodeType="afterEffect">
                                  <p:stCondLst>
                                    <p:cond delay="500"/>
                                  </p:stCondLst>
                                  <p:childTnLst>
                                    <p:set>
                                      <p:cBhvr>
                                        <p:cTn id="6" dur="1" fill="hold">
                                          <p:stCondLst>
                                            <p:cond delay="0"/>
                                          </p:stCondLst>
                                        </p:cTn>
                                        <p:tgtEl>
                                          <p:spTgt spid="2"/>
                                        </p:tgtEl>
                                        <p:attrNameLst>
                                          <p:attrName>style.visibility</p:attrName>
                                        </p:attrNameLst>
                                      </p:cBhvr>
                                      <p:to>
                                        <p:strVal val="visible"/>
                                      </p:to>
                                    </p:set>
                                    <p:animEffect transition="in" filter="circle(in)">
                                      <p:cBhvr>
                                        <p:cTn id="7" dur="5000"/>
                                        <p:tgtEl>
                                          <p:spTgt spid="2"/>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10" presetClass="entr" presetSubtype="0" fill="hold"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fade">
                                      <p:cBhvr>
                                        <p:cTn id="12"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pic>
        <p:nvPicPr>
          <p:cNvPr id="15362" name="Picture 2" descr="Picture14">
            <a:extLst>
              <a:ext uri="{FF2B5EF4-FFF2-40B4-BE49-F238E27FC236}">
                <a16:creationId xmlns:a16="http://schemas.microsoft.com/office/drawing/2014/main" id="{B8072C09-6B80-D791-7A71-0E4EDD064152}"/>
              </a:ext>
            </a:extLst>
          </p:cNvPr>
          <p:cNvPicPr preferRelativeResize="0">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762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3" name="Rectangle 3">
            <a:extLst>
              <a:ext uri="{FF2B5EF4-FFF2-40B4-BE49-F238E27FC236}">
                <a16:creationId xmlns:a16="http://schemas.microsoft.com/office/drawing/2014/main" id="{B4A836B5-11D8-0331-49F1-BF28188462DE}"/>
              </a:ext>
            </a:extLst>
          </p:cNvPr>
          <p:cNvSpPr>
            <a:spLocks noChangeArrowheads="1"/>
          </p:cNvSpPr>
          <p:nvPr/>
        </p:nvSpPr>
        <p:spPr bwMode="auto">
          <a:xfrm>
            <a:off x="1676400" y="722314"/>
            <a:ext cx="9372600" cy="9540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b="1">
                <a:latin typeface="Tahoma" panose="020B0604030504040204" pitchFamily="34" charset="0"/>
              </a:rPr>
              <a:t>II. </a:t>
            </a:r>
            <a:r>
              <a:rPr lang="en-US" altLang="en-US" sz="2800" b="1" u="sng">
                <a:latin typeface="Tahoma" panose="020B0604030504040204" pitchFamily="34" charset="0"/>
              </a:rPr>
              <a:t>Những đặc trưng cơ bản của quần thể</a:t>
            </a:r>
          </a:p>
          <a:p>
            <a:pPr eaLnBrk="1" hangingPunct="1"/>
            <a:r>
              <a:rPr lang="en-US" altLang="en-US" sz="2800" b="1">
                <a:latin typeface="Tahoma" panose="020B0604030504040204" pitchFamily="34" charset="0"/>
              </a:rPr>
              <a:t>     1. </a:t>
            </a:r>
            <a:r>
              <a:rPr lang="en-US" altLang="en-US" sz="2800" b="1" u="sng">
                <a:latin typeface="Tahoma" panose="020B0604030504040204" pitchFamily="34" charset="0"/>
              </a:rPr>
              <a:t>Tỉ lệ giới tính</a:t>
            </a:r>
          </a:p>
        </p:txBody>
      </p:sp>
      <p:sp>
        <p:nvSpPr>
          <p:cNvPr id="15364" name="Text Box 9">
            <a:extLst>
              <a:ext uri="{FF2B5EF4-FFF2-40B4-BE49-F238E27FC236}">
                <a16:creationId xmlns:a16="http://schemas.microsoft.com/office/drawing/2014/main" id="{CE134FC7-D92C-9366-9336-5F910929382C}"/>
              </a:ext>
            </a:extLst>
          </p:cNvPr>
          <p:cNvSpPr txBox="1">
            <a:spLocks noChangeArrowheads="1"/>
          </p:cNvSpPr>
          <p:nvPr/>
        </p:nvSpPr>
        <p:spPr bwMode="auto">
          <a:xfrm>
            <a:off x="1981200" y="1981201"/>
            <a:ext cx="533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82955" name="Text Box 11">
            <a:extLst>
              <a:ext uri="{FF2B5EF4-FFF2-40B4-BE49-F238E27FC236}">
                <a16:creationId xmlns:a16="http://schemas.microsoft.com/office/drawing/2014/main" id="{DF72D824-9406-36F3-7042-7B9B32755377}"/>
              </a:ext>
            </a:extLst>
          </p:cNvPr>
          <p:cNvSpPr txBox="1">
            <a:spLocks noChangeArrowheads="1"/>
          </p:cNvSpPr>
          <p:nvPr/>
        </p:nvSpPr>
        <p:spPr bwMode="auto">
          <a:xfrm>
            <a:off x="2057400" y="1993900"/>
            <a:ext cx="83820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ahoma" panose="020B0604030504040204" pitchFamily="34" charset="0"/>
              </a:rPr>
              <a:t>- Tỉ lệ giới tính là tỉ lệ số lượng giữa cá thể đực và cá thể cái</a:t>
            </a:r>
          </a:p>
        </p:txBody>
      </p:sp>
      <p:sp>
        <p:nvSpPr>
          <p:cNvPr id="15366" name="Text Box 18">
            <a:extLst>
              <a:ext uri="{FF2B5EF4-FFF2-40B4-BE49-F238E27FC236}">
                <a16:creationId xmlns:a16="http://schemas.microsoft.com/office/drawing/2014/main" id="{1C05475C-647F-DCAE-EDA9-80922CD7CA83}"/>
              </a:ext>
            </a:extLst>
          </p:cNvPr>
          <p:cNvSpPr txBox="1">
            <a:spLocks noChangeArrowheads="1"/>
          </p:cNvSpPr>
          <p:nvPr/>
        </p:nvSpPr>
        <p:spPr bwMode="auto">
          <a:xfrm>
            <a:off x="1981200" y="2438401"/>
            <a:ext cx="82296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endParaRPr lang="vi-VN" altLang="en-US"/>
          </a:p>
        </p:txBody>
      </p:sp>
      <p:sp>
        <p:nvSpPr>
          <p:cNvPr id="82963" name="Text Box 19">
            <a:extLst>
              <a:ext uri="{FF2B5EF4-FFF2-40B4-BE49-F238E27FC236}">
                <a16:creationId xmlns:a16="http://schemas.microsoft.com/office/drawing/2014/main" id="{1AE95DF5-BF79-F86F-E3B4-3185A3CA4C01}"/>
              </a:ext>
            </a:extLst>
          </p:cNvPr>
          <p:cNvSpPr txBox="1">
            <a:spLocks noChangeArrowheads="1"/>
          </p:cNvSpPr>
          <p:nvPr/>
        </p:nvSpPr>
        <p:spPr bwMode="auto">
          <a:xfrm>
            <a:off x="1981200" y="2514601"/>
            <a:ext cx="8382000" cy="8302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a:t> </a:t>
            </a:r>
            <a:r>
              <a:rPr lang="en-US" altLang="en-US" sz="2400">
                <a:latin typeface="Tahoma" panose="020B0604030504040204" pitchFamily="34" charset="0"/>
              </a:rPr>
              <a:t>- Tỉ lệ giới tính có ý nghĩa quan trọng, nó cho thấy tiềm    năng sinh sản của quần thể</a:t>
            </a:r>
          </a:p>
        </p:txBody>
      </p:sp>
      <p:sp>
        <p:nvSpPr>
          <p:cNvPr id="15368" name="Text Box 20">
            <a:extLst>
              <a:ext uri="{FF2B5EF4-FFF2-40B4-BE49-F238E27FC236}">
                <a16:creationId xmlns:a16="http://schemas.microsoft.com/office/drawing/2014/main" id="{6BD8B795-EBDF-8FF2-473B-F9B55224F00D}"/>
              </a:ext>
            </a:extLst>
          </p:cNvPr>
          <p:cNvSpPr txBox="1">
            <a:spLocks noChangeArrowheads="1"/>
          </p:cNvSpPr>
          <p:nvPr/>
        </p:nvSpPr>
        <p:spPr bwMode="auto">
          <a:xfrm>
            <a:off x="2286000" y="3581401"/>
            <a:ext cx="2438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endParaRPr lang="vi-VN" altLang="en-US"/>
          </a:p>
        </p:txBody>
      </p:sp>
      <p:sp>
        <p:nvSpPr>
          <p:cNvPr id="82965" name="Text Box 21">
            <a:extLst>
              <a:ext uri="{FF2B5EF4-FFF2-40B4-BE49-F238E27FC236}">
                <a16:creationId xmlns:a16="http://schemas.microsoft.com/office/drawing/2014/main" id="{B92C9208-47CA-4D90-8E9C-39C62AA96E68}"/>
              </a:ext>
            </a:extLst>
          </p:cNvPr>
          <p:cNvSpPr txBox="1">
            <a:spLocks noChangeArrowheads="1"/>
          </p:cNvSpPr>
          <p:nvPr/>
        </p:nvSpPr>
        <p:spPr bwMode="auto">
          <a:xfrm>
            <a:off x="2133600" y="3505200"/>
            <a:ext cx="4343400" cy="45720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latin typeface="Tahoma" panose="020B0604030504040204" pitchFamily="34" charset="0"/>
              </a:rPr>
              <a:t>2. </a:t>
            </a:r>
            <a:r>
              <a:rPr lang="en-US" altLang="en-US" sz="2400" b="1" u="sng">
                <a:latin typeface="Tahoma" panose="020B0604030504040204" pitchFamily="34" charset="0"/>
              </a:rPr>
              <a:t>Thành phần nhóm tuổi</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0" presetClass="entr" presetSubtype="0" fill="hold" nodeType="clickEffect">
                                  <p:stCondLst>
                                    <p:cond delay="0"/>
                                  </p:stCondLst>
                                  <p:iterate type="lt">
                                    <p:tmPct val="10000"/>
                                  </p:iterate>
                                  <p:childTnLst>
                                    <p:set>
                                      <p:cBhvr>
                                        <p:cTn id="6" dur="1" fill="hold">
                                          <p:stCondLst>
                                            <p:cond delay="0"/>
                                          </p:stCondLst>
                                        </p:cTn>
                                        <p:tgtEl>
                                          <p:spTgt spid="82955">
                                            <p:txEl>
                                              <p:pRg st="0" end="0"/>
                                            </p:txEl>
                                          </p:spTgt>
                                        </p:tgtEl>
                                        <p:attrNameLst>
                                          <p:attrName>style.visibility</p:attrName>
                                        </p:attrNameLst>
                                      </p:cBhvr>
                                      <p:to>
                                        <p:strVal val="visible"/>
                                      </p:to>
                                    </p:set>
                                    <p:animEffect transition="in" filter="fade">
                                      <p:cBhvr>
                                        <p:cTn id="7" dur="1000"/>
                                        <p:tgtEl>
                                          <p:spTgt spid="82955">
                                            <p:txEl>
                                              <p:pRg st="0" end="0"/>
                                            </p:txEl>
                                          </p:spTgt>
                                        </p:tgtEl>
                                      </p:cBhvr>
                                    </p:animEffect>
                                    <p:anim calcmode="lin" valueType="num">
                                      <p:cBhvr>
                                        <p:cTn id="8" dur="1000" fill="hold"/>
                                        <p:tgtEl>
                                          <p:spTgt spid="82955">
                                            <p:txEl>
                                              <p:pRg st="0" end="0"/>
                                            </p:txEl>
                                          </p:spTgt>
                                        </p:tgtEl>
                                        <p:attrNameLst>
                                          <p:attrName>ppt_x</p:attrName>
                                        </p:attrNameLst>
                                      </p:cBhvr>
                                      <p:tavLst>
                                        <p:tav tm="0">
                                          <p:val>
                                            <p:strVal val="#ppt_x-.1"/>
                                          </p:val>
                                        </p:tav>
                                        <p:tav tm="100000">
                                          <p:val>
                                            <p:strVal val="#ppt_x"/>
                                          </p:val>
                                        </p:tav>
                                      </p:tavLst>
                                    </p:anim>
                                    <p:anim calcmode="lin" valueType="num">
                                      <p:cBhvr>
                                        <p:cTn id="9" dur="1000" fill="hold"/>
                                        <p:tgtEl>
                                          <p:spTgt spid="82955">
                                            <p:txEl>
                                              <p:pRg st="0" end="0"/>
                                            </p:txEl>
                                          </p:spTgt>
                                        </p:tgtEl>
                                        <p:attrNameLst>
                                          <p:attrName>ppt_y</p:attrName>
                                        </p:attrNameLst>
                                      </p:cBhvr>
                                      <p:tavLst>
                                        <p:tav tm="0">
                                          <p:val>
                                            <p:strVal val="#ppt_y"/>
                                          </p:val>
                                        </p:tav>
                                        <p:tav tm="100000">
                                          <p:val>
                                            <p:strVal val="#ppt_y"/>
                                          </p:val>
                                        </p:tav>
                                      </p:tavLst>
                                    </p:anim>
                                  </p:childTnLst>
                                </p:cTn>
                              </p:par>
                            </p:childTnLst>
                          </p:cTn>
                        </p:par>
                        <p:par>
                          <p:cTn id="10" fill="hold" nodeType="afterGroup">
                            <p:stCondLst>
                              <p:cond delay="5700"/>
                            </p:stCondLst>
                            <p:childTnLst>
                              <p:par>
                                <p:cTn id="11" presetID="40" presetClass="entr" presetSubtype="0" fill="hold" nodeType="afterEffect">
                                  <p:stCondLst>
                                    <p:cond delay="0"/>
                                  </p:stCondLst>
                                  <p:iterate type="lt">
                                    <p:tmPct val="10000"/>
                                  </p:iterate>
                                  <p:childTnLst>
                                    <p:set>
                                      <p:cBhvr>
                                        <p:cTn id="12" dur="1" fill="hold">
                                          <p:stCondLst>
                                            <p:cond delay="0"/>
                                          </p:stCondLst>
                                        </p:cTn>
                                        <p:tgtEl>
                                          <p:spTgt spid="82963"/>
                                        </p:tgtEl>
                                        <p:attrNameLst>
                                          <p:attrName>style.visibility</p:attrName>
                                        </p:attrNameLst>
                                      </p:cBhvr>
                                      <p:to>
                                        <p:strVal val="visible"/>
                                      </p:to>
                                    </p:set>
                                    <p:animEffect transition="in" filter="fade">
                                      <p:cBhvr>
                                        <p:cTn id="13" dur="1000"/>
                                        <p:tgtEl>
                                          <p:spTgt spid="82963"/>
                                        </p:tgtEl>
                                      </p:cBhvr>
                                    </p:animEffect>
                                    <p:anim calcmode="lin" valueType="num">
                                      <p:cBhvr>
                                        <p:cTn id="14" dur="1000" fill="hold"/>
                                        <p:tgtEl>
                                          <p:spTgt spid="82963"/>
                                        </p:tgtEl>
                                        <p:attrNameLst>
                                          <p:attrName>ppt_x</p:attrName>
                                        </p:attrNameLst>
                                      </p:cBhvr>
                                      <p:tavLst>
                                        <p:tav tm="0">
                                          <p:val>
                                            <p:strVal val="#ppt_x-.1"/>
                                          </p:val>
                                        </p:tav>
                                        <p:tav tm="100000">
                                          <p:val>
                                            <p:strVal val="#ppt_x"/>
                                          </p:val>
                                        </p:tav>
                                      </p:tavLst>
                                    </p:anim>
                                    <p:anim calcmode="lin" valueType="num">
                                      <p:cBhvr>
                                        <p:cTn id="15" dur="1000" fill="hold"/>
                                        <p:tgtEl>
                                          <p:spTgt spid="82963"/>
                                        </p:tgtEl>
                                        <p:attrNameLst>
                                          <p:attrName>ppt_y</p:attrName>
                                        </p:attrNameLst>
                                      </p:cBhvr>
                                      <p:tavLst>
                                        <p:tav tm="0">
                                          <p:val>
                                            <p:strVal val="#ppt_y"/>
                                          </p:val>
                                        </p:tav>
                                        <p:tav tm="100000">
                                          <p:val>
                                            <p:strVal val="#ppt_y"/>
                                          </p:val>
                                        </p:tav>
                                      </p:tavLst>
                                    </p:anim>
                                  </p:childTnLst>
                                </p:cTn>
                              </p:par>
                            </p:childTnLst>
                          </p:cTn>
                        </p:par>
                      </p:childTnLst>
                    </p:cTn>
                  </p:par>
                  <p:par>
                    <p:cTn id="16" fill="hold" nodeType="clickPar">
                      <p:stCondLst>
                        <p:cond delay="indefinite"/>
                      </p:stCondLst>
                      <p:childTnLst>
                        <p:par>
                          <p:cTn id="17" fill="hold" nodeType="withGroup">
                            <p:stCondLst>
                              <p:cond delay="0"/>
                            </p:stCondLst>
                            <p:childTnLst>
                              <p:par>
                                <p:cTn id="18" presetID="3" presetClass="entr" presetSubtype="10" fill="hold" nodeType="clickEffect">
                                  <p:stCondLst>
                                    <p:cond delay="0"/>
                                  </p:stCondLst>
                                  <p:childTnLst>
                                    <p:set>
                                      <p:cBhvr>
                                        <p:cTn id="19" dur="1" fill="hold">
                                          <p:stCondLst>
                                            <p:cond delay="0"/>
                                          </p:stCondLst>
                                        </p:cTn>
                                        <p:tgtEl>
                                          <p:spTgt spid="82965"/>
                                        </p:tgtEl>
                                        <p:attrNameLst>
                                          <p:attrName>style.visibility</p:attrName>
                                        </p:attrNameLst>
                                      </p:cBhvr>
                                      <p:to>
                                        <p:strVal val="visible"/>
                                      </p:to>
                                    </p:set>
                                    <p:animEffect transition="in" filter="blinds(horizontal)">
                                      <p:cBhvr>
                                        <p:cTn id="20" dur="500"/>
                                        <p:tgtEl>
                                          <p:spTgt spid="8296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2963" grpId="0"/>
      <p:bldP spid="82965"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6386" name="Picture 2" descr="Picture14">
            <a:extLst>
              <a:ext uri="{FF2B5EF4-FFF2-40B4-BE49-F238E27FC236}">
                <a16:creationId xmlns:a16="http://schemas.microsoft.com/office/drawing/2014/main" id="{F103D012-B63A-67DE-3C72-8FEEDBA87A9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6387" name="Text Box 3">
            <a:extLst>
              <a:ext uri="{FF2B5EF4-FFF2-40B4-BE49-F238E27FC236}">
                <a16:creationId xmlns:a16="http://schemas.microsoft.com/office/drawing/2014/main" id="{9A465925-6003-6CE1-960B-9CF5E99BCF66}"/>
              </a:ext>
            </a:extLst>
          </p:cNvPr>
          <p:cNvSpPr txBox="1">
            <a:spLocks noChangeArrowheads="1"/>
          </p:cNvSpPr>
          <p:nvPr/>
        </p:nvSpPr>
        <p:spPr bwMode="auto">
          <a:xfrm>
            <a:off x="1981200" y="228600"/>
            <a:ext cx="4343400" cy="45720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solidFill>
                  <a:srgbClr val="FF0000"/>
                </a:solidFill>
              </a:rPr>
              <a:t>2. </a:t>
            </a:r>
            <a:r>
              <a:rPr lang="en-US" altLang="en-US" sz="2400" b="1" u="sng">
                <a:solidFill>
                  <a:srgbClr val="FF0000"/>
                </a:solidFill>
              </a:rPr>
              <a:t>Thành phần nhóm tuổi</a:t>
            </a:r>
          </a:p>
        </p:txBody>
      </p:sp>
      <p:graphicFrame>
        <p:nvGraphicFramePr>
          <p:cNvPr id="78921" name="Group 73">
            <a:extLst>
              <a:ext uri="{FF2B5EF4-FFF2-40B4-BE49-F238E27FC236}">
                <a16:creationId xmlns:a16="http://schemas.microsoft.com/office/drawing/2014/main" id="{31EAF850-A7CD-9209-9186-A7B0729A89F7}"/>
              </a:ext>
            </a:extLst>
          </p:cNvPr>
          <p:cNvGraphicFramePr>
            <a:graphicFrameLocks noGrp="1"/>
          </p:cNvGraphicFramePr>
          <p:nvPr/>
        </p:nvGraphicFramePr>
        <p:xfrm>
          <a:off x="1905000" y="990601"/>
          <a:ext cx="9067800" cy="3565525"/>
        </p:xfrm>
        <a:graphic>
          <a:graphicData uri="http://schemas.openxmlformats.org/drawingml/2006/table">
            <a:tbl>
              <a:tblPr/>
              <a:tblGrid>
                <a:gridCol w="2479675">
                  <a:extLst>
                    <a:ext uri="{9D8B030D-6E8A-4147-A177-3AD203B41FA5}">
                      <a16:colId xmlns:a16="http://schemas.microsoft.com/office/drawing/2014/main" val="20000"/>
                    </a:ext>
                  </a:extLst>
                </a:gridCol>
                <a:gridCol w="6588125">
                  <a:extLst>
                    <a:ext uri="{9D8B030D-6E8A-4147-A177-3AD203B41FA5}">
                      <a16:colId xmlns:a16="http://schemas.microsoft.com/office/drawing/2014/main" val="20001"/>
                    </a:ext>
                  </a:extLst>
                </a:gridCol>
              </a:tblGrid>
              <a:tr h="518141">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r>
                        <a:rPr kumimoji="0" lang="en-US" sz="2400" b="1" i="0" u="none" strike="noStrike" cap="none" normalizeH="0" baseline="0">
                          <a:ln>
                            <a:noFill/>
                          </a:ln>
                          <a:solidFill>
                            <a:srgbClr val="FF0000"/>
                          </a:solidFill>
                          <a:effectLst/>
                          <a:latin typeface="Arial" charset="0"/>
                        </a:rPr>
                        <a:t>Các nhóm tuổi</a:t>
                      </a:r>
                    </a:p>
                  </a:txBody>
                  <a:tcPr marT="45711" marB="45711"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ctr" defTabSz="914400" rtl="0" eaLnBrk="1" fontAlgn="base" latinLnBrk="0" hangingPunct="1">
                        <a:lnSpc>
                          <a:spcPct val="100000"/>
                        </a:lnSpc>
                        <a:spcBef>
                          <a:spcPct val="20000"/>
                        </a:spcBef>
                        <a:spcAft>
                          <a:spcPct val="0"/>
                        </a:spcAft>
                        <a:buClrTx/>
                        <a:buSzTx/>
                        <a:buFontTx/>
                        <a:buNone/>
                        <a:tabLst/>
                      </a:pPr>
                      <a:r>
                        <a:rPr kumimoji="0" lang="en-US" sz="2800" b="1" i="0" u="none" strike="noStrike" cap="none" normalizeH="0" baseline="0">
                          <a:ln>
                            <a:noFill/>
                          </a:ln>
                          <a:solidFill>
                            <a:srgbClr val="FF0000"/>
                          </a:solidFill>
                          <a:effectLst/>
                          <a:latin typeface="Arial" charset="0"/>
                        </a:rPr>
                        <a:t>Ý nghĩa sinh thái</a:t>
                      </a:r>
                    </a:p>
                  </a:txBody>
                  <a:tcPr marT="45711" marB="45711"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28575"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0"/>
                  </a:ext>
                </a:extLst>
              </a:tr>
              <a:tr h="101579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0" i="0" u="none" strike="noStrike" cap="none" normalizeH="0" baseline="0">
                        <a:ln>
                          <a:noFill/>
                        </a:ln>
                        <a:solidFill>
                          <a:schemeClr val="tx1"/>
                        </a:solidFill>
                        <a:effectLst/>
                        <a:latin typeface="Arial" charset="0"/>
                      </a:endParaRPr>
                    </a:p>
                  </a:txBody>
                  <a:tcPr marT="45711" marB="45711"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0" i="0" u="none" strike="noStrike" cap="none" normalizeH="0" baseline="0">
                        <a:ln>
                          <a:noFill/>
                        </a:ln>
                        <a:solidFill>
                          <a:schemeClr val="tx1"/>
                        </a:solidFill>
                        <a:effectLst/>
                        <a:latin typeface="Arial" charset="0"/>
                      </a:endParaRPr>
                    </a:p>
                  </a:txBody>
                  <a:tcPr marT="45711" marB="45711"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1"/>
                  </a:ext>
                </a:extLst>
              </a:tr>
              <a:tr h="101579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0" i="0" u="none" strike="noStrike" cap="none" normalizeH="0" baseline="0">
                        <a:ln>
                          <a:noFill/>
                        </a:ln>
                        <a:solidFill>
                          <a:schemeClr val="tx1"/>
                        </a:solidFill>
                        <a:effectLst/>
                        <a:latin typeface="Arial" charset="0"/>
                      </a:endParaRPr>
                    </a:p>
                  </a:txBody>
                  <a:tcPr marT="45711" marB="45711"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0" i="0" u="none" strike="noStrike" cap="none" normalizeH="0" baseline="0">
                        <a:ln>
                          <a:noFill/>
                        </a:ln>
                        <a:solidFill>
                          <a:schemeClr val="tx1"/>
                        </a:solidFill>
                        <a:effectLst/>
                        <a:latin typeface="Arial" charset="0"/>
                      </a:endParaRPr>
                    </a:p>
                  </a:txBody>
                  <a:tcPr marT="45711" marB="45711"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12700"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2"/>
                  </a:ext>
                </a:extLst>
              </a:tr>
              <a:tr h="1015795">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0" i="0" u="none" strike="noStrike" cap="none" normalizeH="0" baseline="0">
                        <a:ln>
                          <a:noFill/>
                        </a:ln>
                        <a:solidFill>
                          <a:schemeClr val="tx1"/>
                        </a:solidFill>
                        <a:effectLst/>
                        <a:latin typeface="Arial" charset="0"/>
                      </a:endParaRPr>
                    </a:p>
                  </a:txBody>
                  <a:tcPr marT="45711" marB="45711" horzOverflow="overflow">
                    <a:lnL w="28575" cap="flat" cmpd="sng" algn="ctr">
                      <a:solidFill>
                        <a:schemeClr val="tx1"/>
                      </a:solidFill>
                      <a:prstDash val="solid"/>
                      <a:round/>
                      <a:headEnd type="none" w="med" len="med"/>
                      <a:tailEnd type="none" w="med" len="med"/>
                    </a:lnL>
                    <a:lnR w="12700"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tc>
                  <a:txBody>
                    <a:bodyPr/>
                    <a:lstStyle/>
                    <a:p>
                      <a:pPr marL="0" marR="0" lvl="0" indent="0" algn="l" defTabSz="914400" rtl="0" eaLnBrk="1" fontAlgn="base" latinLnBrk="0" hangingPunct="1">
                        <a:lnSpc>
                          <a:spcPct val="100000"/>
                        </a:lnSpc>
                        <a:spcBef>
                          <a:spcPct val="20000"/>
                        </a:spcBef>
                        <a:spcAft>
                          <a:spcPct val="0"/>
                        </a:spcAft>
                        <a:buClrTx/>
                        <a:buSzTx/>
                        <a:buFontTx/>
                        <a:buNone/>
                        <a:tabLst/>
                      </a:pPr>
                      <a:endParaRPr kumimoji="0" lang="vi-VN" sz="2800" b="1" i="1" u="none" strike="noStrike" cap="none" normalizeH="0" baseline="0">
                        <a:ln>
                          <a:noFill/>
                        </a:ln>
                        <a:solidFill>
                          <a:schemeClr val="tx1"/>
                        </a:solidFill>
                        <a:effectLst/>
                        <a:latin typeface="Arial" charset="0"/>
                      </a:endParaRPr>
                    </a:p>
                  </a:txBody>
                  <a:tcPr marT="45711" marB="45711" horzOverflow="overflow">
                    <a:lnL w="12700" cap="flat" cmpd="sng" algn="ctr">
                      <a:solidFill>
                        <a:schemeClr val="tx1"/>
                      </a:solidFill>
                      <a:prstDash val="solid"/>
                      <a:round/>
                      <a:headEnd type="none" w="med" len="med"/>
                      <a:tailEnd type="none" w="med" len="med"/>
                    </a:lnL>
                    <a:lnR w="28575" cap="flat" cmpd="sng" algn="ctr">
                      <a:solidFill>
                        <a:schemeClr val="tx1"/>
                      </a:solidFill>
                      <a:prstDash val="solid"/>
                      <a:round/>
                      <a:headEnd type="none" w="med" len="med"/>
                      <a:tailEnd type="none" w="med" len="med"/>
                    </a:lnR>
                    <a:lnT w="12700" cap="flat" cmpd="sng" algn="ctr">
                      <a:solidFill>
                        <a:schemeClr val="tx1"/>
                      </a:solidFill>
                      <a:prstDash val="solid"/>
                      <a:round/>
                      <a:headEnd type="none" w="med" len="med"/>
                      <a:tailEnd type="none" w="med" len="med"/>
                    </a:lnT>
                    <a:lnB w="28575" cap="flat" cmpd="sng" algn="ctr">
                      <a:solidFill>
                        <a:schemeClr val="tx1"/>
                      </a:solidFill>
                      <a:prstDash val="solid"/>
                      <a:round/>
                      <a:headEnd type="none" w="med" len="med"/>
                      <a:tailEnd type="none" w="med" len="med"/>
                    </a:lnB>
                    <a:lnTlToBr>
                      <a:noFill/>
                    </a:lnTlToBr>
                    <a:lnBlToTr>
                      <a:noFill/>
                    </a:lnBlToTr>
                    <a:noFill/>
                  </a:tcPr>
                </a:tc>
                <a:extLst>
                  <a:ext uri="{0D108BD9-81ED-4DB2-BD59-A6C34878D82A}">
                    <a16:rowId xmlns:a16="http://schemas.microsoft.com/office/drawing/2014/main" val="10003"/>
                  </a:ext>
                </a:extLst>
              </a:tr>
            </a:tbl>
          </a:graphicData>
        </a:graphic>
      </p:graphicFrame>
      <p:sp>
        <p:nvSpPr>
          <p:cNvPr id="16405" name="Rectangle 90">
            <a:extLst>
              <a:ext uri="{FF2B5EF4-FFF2-40B4-BE49-F238E27FC236}">
                <a16:creationId xmlns:a16="http://schemas.microsoft.com/office/drawing/2014/main" id="{B30D6511-4FB4-A3DB-28FE-A8512A968A8A}"/>
              </a:ext>
            </a:extLst>
          </p:cNvPr>
          <p:cNvSpPr>
            <a:spLocks noChangeArrowheads="1"/>
          </p:cNvSpPr>
          <p:nvPr/>
        </p:nvSpPr>
        <p:spPr bwMode="auto">
          <a:xfrm>
            <a:off x="1905000" y="3733800"/>
            <a:ext cx="1905000" cy="642938"/>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lnSpc>
                <a:spcPct val="90000"/>
              </a:lnSpc>
              <a:spcBef>
                <a:spcPct val="20000"/>
              </a:spcBef>
            </a:pPr>
            <a:r>
              <a:rPr lang="en-US" altLang="en-US" b="1" i="1"/>
              <a:t> </a:t>
            </a:r>
            <a:r>
              <a:rPr lang="en-US" altLang="en-US" b="1" i="1">
                <a:solidFill>
                  <a:srgbClr val="FF0000"/>
                </a:solidFill>
              </a:rPr>
              <a:t>Nhóm tuổi </a:t>
            </a:r>
          </a:p>
          <a:p>
            <a:pPr eaLnBrk="1" hangingPunct="1">
              <a:lnSpc>
                <a:spcPct val="90000"/>
              </a:lnSpc>
              <a:spcBef>
                <a:spcPct val="20000"/>
              </a:spcBef>
            </a:pPr>
            <a:r>
              <a:rPr lang="en-US" altLang="en-US" b="1" i="1">
                <a:solidFill>
                  <a:srgbClr val="FF0000"/>
                </a:solidFill>
              </a:rPr>
              <a:t>sau sinh sản</a:t>
            </a:r>
          </a:p>
        </p:txBody>
      </p:sp>
      <p:sp>
        <p:nvSpPr>
          <p:cNvPr id="16406" name="Rectangle 91">
            <a:extLst>
              <a:ext uri="{FF2B5EF4-FFF2-40B4-BE49-F238E27FC236}">
                <a16:creationId xmlns:a16="http://schemas.microsoft.com/office/drawing/2014/main" id="{3063F7B6-A3AF-6F4B-AA14-B9A404E3C62D}"/>
              </a:ext>
            </a:extLst>
          </p:cNvPr>
          <p:cNvSpPr>
            <a:spLocks noChangeArrowheads="1"/>
          </p:cNvSpPr>
          <p:nvPr/>
        </p:nvSpPr>
        <p:spPr bwMode="auto">
          <a:xfrm>
            <a:off x="1981200" y="1720850"/>
            <a:ext cx="1847850" cy="64135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b="1" i="1">
                <a:solidFill>
                  <a:srgbClr val="FF0000"/>
                </a:solidFill>
              </a:rPr>
              <a:t>Nhóm tuổi</a:t>
            </a:r>
          </a:p>
          <a:p>
            <a:pPr algn="ctr" eaLnBrk="1" hangingPunct="1"/>
            <a:r>
              <a:rPr lang="en-US" altLang="en-US" b="1" i="1">
                <a:solidFill>
                  <a:srgbClr val="FF0000"/>
                </a:solidFill>
              </a:rPr>
              <a:t> trước sinh sản</a:t>
            </a:r>
          </a:p>
        </p:txBody>
      </p:sp>
      <p:sp>
        <p:nvSpPr>
          <p:cNvPr id="16407" name="Rectangle 92">
            <a:extLst>
              <a:ext uri="{FF2B5EF4-FFF2-40B4-BE49-F238E27FC236}">
                <a16:creationId xmlns:a16="http://schemas.microsoft.com/office/drawing/2014/main" id="{4080CAFC-2E72-BCE5-1A17-36A90E6CF8CA}"/>
              </a:ext>
            </a:extLst>
          </p:cNvPr>
          <p:cNvSpPr>
            <a:spLocks noChangeArrowheads="1"/>
          </p:cNvSpPr>
          <p:nvPr/>
        </p:nvSpPr>
        <p:spPr bwMode="auto">
          <a:xfrm>
            <a:off x="1905000" y="2667001"/>
            <a:ext cx="1905000" cy="69691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spcBef>
                <a:spcPct val="20000"/>
              </a:spcBef>
            </a:pPr>
            <a:r>
              <a:rPr lang="en-US" altLang="en-US" b="1" i="1">
                <a:solidFill>
                  <a:srgbClr val="FF0000"/>
                </a:solidFill>
              </a:rPr>
              <a:t>Nhóm tuổi </a:t>
            </a:r>
          </a:p>
          <a:p>
            <a:pPr algn="ctr" eaLnBrk="1" hangingPunct="1">
              <a:spcBef>
                <a:spcPct val="20000"/>
              </a:spcBef>
            </a:pPr>
            <a:r>
              <a:rPr lang="en-US" altLang="en-US" b="1" i="1">
                <a:solidFill>
                  <a:srgbClr val="FF0000"/>
                </a:solidFill>
              </a:rPr>
              <a:t>sinh sản</a:t>
            </a:r>
          </a:p>
        </p:txBody>
      </p:sp>
      <p:sp>
        <p:nvSpPr>
          <p:cNvPr id="78941" name="Rectangle 93">
            <a:extLst>
              <a:ext uri="{FF2B5EF4-FFF2-40B4-BE49-F238E27FC236}">
                <a16:creationId xmlns:a16="http://schemas.microsoft.com/office/drawing/2014/main" id="{DE541DDF-1090-F04C-0A00-30D8EE08B173}"/>
              </a:ext>
            </a:extLst>
          </p:cNvPr>
          <p:cNvSpPr>
            <a:spLocks noChangeArrowheads="1"/>
          </p:cNvSpPr>
          <p:nvPr/>
        </p:nvSpPr>
        <p:spPr bwMode="auto">
          <a:xfrm>
            <a:off x="4495800" y="1568450"/>
            <a:ext cx="5638800" cy="915988"/>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defRPr/>
            </a:pPr>
            <a:r>
              <a:rPr lang="en-US" b="1">
                <a:effectLst>
                  <a:outerShdw blurRad="38100" dist="38100" dir="2700000" algn="tl">
                    <a:srgbClr val="C0C0C0"/>
                  </a:outerShdw>
                </a:effectLst>
                <a:latin typeface="Arial" charset="0"/>
              </a:rPr>
              <a:t>Các cá thể lớn nhanh, do vậy nhóm này có vai trò chủ yếu làm tăng trưởng khối lượng và kích thước của quần thể</a:t>
            </a:r>
          </a:p>
        </p:txBody>
      </p:sp>
      <p:sp>
        <p:nvSpPr>
          <p:cNvPr id="78942" name="Rectangle 94">
            <a:extLst>
              <a:ext uri="{FF2B5EF4-FFF2-40B4-BE49-F238E27FC236}">
                <a16:creationId xmlns:a16="http://schemas.microsoft.com/office/drawing/2014/main" id="{64206A61-6E58-EE78-672A-62755BD3D370}"/>
              </a:ext>
            </a:extLst>
          </p:cNvPr>
          <p:cNvSpPr>
            <a:spLocks noChangeArrowheads="1"/>
          </p:cNvSpPr>
          <p:nvPr/>
        </p:nvSpPr>
        <p:spPr bwMode="auto">
          <a:xfrm>
            <a:off x="4489450" y="2635250"/>
            <a:ext cx="5645150" cy="64135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defRPr/>
            </a:pPr>
            <a:r>
              <a:rPr lang="en-US" b="1">
                <a:effectLst>
                  <a:outerShdw blurRad="38100" dist="38100" dir="2700000" algn="tl">
                    <a:srgbClr val="C0C0C0"/>
                  </a:outerShdw>
                </a:effectLst>
                <a:latin typeface="Arial" charset="0"/>
              </a:rPr>
              <a:t>Khả năng sinh sản của các cá thể quyết định mức sinh sản của quần thể</a:t>
            </a:r>
          </a:p>
        </p:txBody>
      </p:sp>
      <p:sp>
        <p:nvSpPr>
          <p:cNvPr id="78943" name="Rectangle 95">
            <a:extLst>
              <a:ext uri="{FF2B5EF4-FFF2-40B4-BE49-F238E27FC236}">
                <a16:creationId xmlns:a16="http://schemas.microsoft.com/office/drawing/2014/main" id="{604F34A0-AF45-1A5F-923F-9A01DB9D7D6B}"/>
              </a:ext>
            </a:extLst>
          </p:cNvPr>
          <p:cNvSpPr>
            <a:spLocks noChangeArrowheads="1"/>
          </p:cNvSpPr>
          <p:nvPr/>
        </p:nvSpPr>
        <p:spPr bwMode="auto">
          <a:xfrm>
            <a:off x="4419600" y="3657600"/>
            <a:ext cx="5638800" cy="641350"/>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spcBef>
                <a:spcPct val="20000"/>
              </a:spcBef>
              <a:defRPr/>
            </a:pPr>
            <a:r>
              <a:rPr lang="en-US" b="1">
                <a:effectLst>
                  <a:outerShdw blurRad="38100" dist="38100" dir="2700000" algn="tl">
                    <a:srgbClr val="C0C0C0"/>
                  </a:outerShdw>
                </a:effectLst>
                <a:latin typeface="Arial" charset="0"/>
              </a:rPr>
              <a:t>Các cá thể không còn khả năng sinh sản nên không ảnh hưởng tới sự phát triển của quần thể</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 descr="Picture14">
            <a:extLst>
              <a:ext uri="{FF2B5EF4-FFF2-40B4-BE49-F238E27FC236}">
                <a16:creationId xmlns:a16="http://schemas.microsoft.com/office/drawing/2014/main" id="{0CD5A628-4224-9CE9-BED4-E7776A18080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77903" name="Group 79">
            <a:extLst>
              <a:ext uri="{FF2B5EF4-FFF2-40B4-BE49-F238E27FC236}">
                <a16:creationId xmlns:a16="http://schemas.microsoft.com/office/drawing/2014/main" id="{6E32A02B-86C1-A2C0-E01B-71B7530E692B}"/>
              </a:ext>
            </a:extLst>
          </p:cNvPr>
          <p:cNvGrpSpPr>
            <a:grpSpLocks/>
          </p:cNvGrpSpPr>
          <p:nvPr/>
        </p:nvGrpSpPr>
        <p:grpSpPr bwMode="auto">
          <a:xfrm>
            <a:off x="1676400" y="3657601"/>
            <a:ext cx="8229600" cy="2390775"/>
            <a:chOff x="48" y="2304"/>
            <a:chExt cx="5184" cy="1506"/>
          </a:xfrm>
        </p:grpSpPr>
        <p:sp>
          <p:nvSpPr>
            <p:cNvPr id="17433" name="AutoShape 80">
              <a:extLst>
                <a:ext uri="{FF2B5EF4-FFF2-40B4-BE49-F238E27FC236}">
                  <a16:creationId xmlns:a16="http://schemas.microsoft.com/office/drawing/2014/main" id="{E56A0E37-5D5C-6139-3859-E725DCBCEFCC}"/>
                </a:ext>
              </a:extLst>
            </p:cNvPr>
            <p:cNvSpPr>
              <a:spLocks noChangeArrowheads="1"/>
            </p:cNvSpPr>
            <p:nvPr/>
          </p:nvSpPr>
          <p:spPr bwMode="auto">
            <a:xfrm rot="10800000">
              <a:off x="192" y="2304"/>
              <a:ext cx="1824" cy="672"/>
            </a:xfrm>
            <a:custGeom>
              <a:avLst/>
              <a:gdLst>
                <a:gd name="T0" fmla="*/ 12 w 21600"/>
                <a:gd name="T1" fmla="*/ 0 h 21600"/>
                <a:gd name="T2" fmla="*/ 7 w 21600"/>
                <a:gd name="T3" fmla="*/ 1 h 21600"/>
                <a:gd name="T4" fmla="*/ 1 w 21600"/>
                <a:gd name="T5" fmla="*/ 0 h 21600"/>
                <a:gd name="T6" fmla="*/ 7 w 21600"/>
                <a:gd name="T7" fmla="*/ 0 h 21600"/>
                <a:gd name="T8" fmla="*/ 0 60000 65536"/>
                <a:gd name="T9" fmla="*/ 0 60000 65536"/>
                <a:gd name="T10" fmla="*/ 0 60000 65536"/>
                <a:gd name="T11" fmla="*/ 0 60000 65536"/>
                <a:gd name="T12" fmla="*/ 3505 w 21600"/>
                <a:gd name="T13" fmla="*/ 3504 h 21600"/>
                <a:gd name="T14" fmla="*/ 18095 w 21600"/>
                <a:gd name="T15" fmla="*/ 18096 h 21600"/>
              </a:gdLst>
              <a:ahLst/>
              <a:cxnLst>
                <a:cxn ang="T8">
                  <a:pos x="T0" y="T1"/>
                </a:cxn>
                <a:cxn ang="T9">
                  <a:pos x="T2" y="T3"/>
                </a:cxn>
                <a:cxn ang="T10">
                  <a:pos x="T4" y="T5"/>
                </a:cxn>
                <a:cxn ang="T11">
                  <a:pos x="T6" y="T7"/>
                </a:cxn>
              </a:cxnLst>
              <a:rect l="T12" t="T13" r="T14" b="T15"/>
              <a:pathLst>
                <a:path w="21600" h="21600">
                  <a:moveTo>
                    <a:pt x="0" y="0"/>
                  </a:moveTo>
                  <a:lnTo>
                    <a:pt x="3422" y="21600"/>
                  </a:lnTo>
                  <a:lnTo>
                    <a:pt x="18178"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7434" name="Rectangle 81">
              <a:extLst>
                <a:ext uri="{FF2B5EF4-FFF2-40B4-BE49-F238E27FC236}">
                  <a16:creationId xmlns:a16="http://schemas.microsoft.com/office/drawing/2014/main" id="{9354205C-6AC0-FF9B-DF06-8F918FC744A2}"/>
                </a:ext>
              </a:extLst>
            </p:cNvPr>
            <p:cNvSpPr>
              <a:spLocks noChangeArrowheads="1"/>
            </p:cNvSpPr>
            <p:nvPr/>
          </p:nvSpPr>
          <p:spPr bwMode="auto">
            <a:xfrm>
              <a:off x="2352" y="2304"/>
              <a:ext cx="1296" cy="672"/>
            </a:xfrm>
            <a:prstGeom prst="rect">
              <a:avLst/>
            </a:pr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7435" name="AutoShape 82">
              <a:extLst>
                <a:ext uri="{FF2B5EF4-FFF2-40B4-BE49-F238E27FC236}">
                  <a16:creationId xmlns:a16="http://schemas.microsoft.com/office/drawing/2014/main" id="{D6AB8A9A-CE3B-07DD-5362-A2FB6CCC3681}"/>
                </a:ext>
              </a:extLst>
            </p:cNvPr>
            <p:cNvSpPr>
              <a:spLocks noChangeArrowheads="1"/>
            </p:cNvSpPr>
            <p:nvPr/>
          </p:nvSpPr>
          <p:spPr bwMode="auto">
            <a:xfrm>
              <a:off x="4224" y="2352"/>
              <a:ext cx="1008" cy="624"/>
            </a:xfrm>
            <a:custGeom>
              <a:avLst/>
              <a:gdLst>
                <a:gd name="T0" fmla="*/ 2 w 21600"/>
                <a:gd name="T1" fmla="*/ 0 h 21600"/>
                <a:gd name="T2" fmla="*/ 1 w 21600"/>
                <a:gd name="T3" fmla="*/ 1 h 21600"/>
                <a:gd name="T4" fmla="*/ 0 w 21600"/>
                <a:gd name="T5" fmla="*/ 0 h 21600"/>
                <a:gd name="T6" fmla="*/ 1 w 21600"/>
                <a:gd name="T7" fmla="*/ 0 h 21600"/>
                <a:gd name="T8" fmla="*/ 0 60000 65536"/>
                <a:gd name="T9" fmla="*/ 0 60000 65536"/>
                <a:gd name="T10" fmla="*/ 0 60000 65536"/>
                <a:gd name="T11" fmla="*/ 0 60000 65536"/>
                <a:gd name="T12" fmla="*/ 3343 w 21600"/>
                <a:gd name="T13" fmla="*/ 3358 h 21600"/>
                <a:gd name="T14" fmla="*/ 18257 w 21600"/>
                <a:gd name="T15" fmla="*/ 18242 h 21600"/>
              </a:gdLst>
              <a:ahLst/>
              <a:cxnLst>
                <a:cxn ang="T8">
                  <a:pos x="T0" y="T1"/>
                </a:cxn>
                <a:cxn ang="T9">
                  <a:pos x="T2" y="T3"/>
                </a:cxn>
                <a:cxn ang="T10">
                  <a:pos x="T4" y="T5"/>
                </a:cxn>
                <a:cxn ang="T11">
                  <a:pos x="T6" y="T7"/>
                </a:cxn>
              </a:cxnLst>
              <a:rect l="T12" t="T13" r="T14" b="T15"/>
              <a:pathLst>
                <a:path w="21600" h="21600">
                  <a:moveTo>
                    <a:pt x="0" y="0"/>
                  </a:moveTo>
                  <a:lnTo>
                    <a:pt x="3103" y="21600"/>
                  </a:lnTo>
                  <a:lnTo>
                    <a:pt x="18497"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436" name="Rectangle 83">
              <a:extLst>
                <a:ext uri="{FF2B5EF4-FFF2-40B4-BE49-F238E27FC236}">
                  <a16:creationId xmlns:a16="http://schemas.microsoft.com/office/drawing/2014/main" id="{407845D2-9871-2840-05A0-2EE335F980A2}"/>
                </a:ext>
              </a:extLst>
            </p:cNvPr>
            <p:cNvSpPr>
              <a:spLocks noChangeArrowheads="1"/>
            </p:cNvSpPr>
            <p:nvPr/>
          </p:nvSpPr>
          <p:spPr bwMode="auto">
            <a:xfrm>
              <a:off x="48" y="3364"/>
              <a:ext cx="288" cy="192"/>
            </a:xfrm>
            <a:prstGeom prst="rect">
              <a:avLst/>
            </a:prstGeom>
            <a:solidFill>
              <a:srgbClr val="FF3399"/>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7437" name="Text Box 84">
              <a:extLst>
                <a:ext uri="{FF2B5EF4-FFF2-40B4-BE49-F238E27FC236}">
                  <a16:creationId xmlns:a16="http://schemas.microsoft.com/office/drawing/2014/main" id="{8D9C4B80-D9FB-4F8B-2D09-4246298AB3D5}"/>
                </a:ext>
              </a:extLst>
            </p:cNvPr>
            <p:cNvSpPr txBox="1">
              <a:spLocks noChangeArrowheads="1"/>
            </p:cNvSpPr>
            <p:nvPr/>
          </p:nvSpPr>
          <p:spPr bwMode="auto">
            <a:xfrm>
              <a:off x="336" y="3368"/>
              <a:ext cx="1536" cy="4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en-US" sz="2000" b="1">
                  <a:solidFill>
                    <a:srgbClr val="FF0000"/>
                  </a:solidFill>
                  <a:latin typeface=".VnTime" pitchFamily="34" charset="0"/>
                </a:rPr>
                <a:t>Nhãm tuæi tr</a:t>
              </a:r>
              <a:r>
                <a:rPr lang="en-US" altLang="en-US" sz="2000" b="1">
                  <a:solidFill>
                    <a:srgbClr val="FF0000"/>
                  </a:solidFill>
                  <a:latin typeface="Times New Roman" panose="02020603050405020304" pitchFamily="18" charset="0"/>
                  <a:cs typeface="Times New Roman" panose="02020603050405020304" pitchFamily="18" charset="0"/>
                </a:rPr>
                <a:t>ư</a:t>
              </a:r>
              <a:r>
                <a:rPr lang="en-US" altLang="en-US" sz="2000" b="1">
                  <a:solidFill>
                    <a:srgbClr val="FF0000"/>
                  </a:solidFill>
                  <a:latin typeface=".VnTime" pitchFamily="34" charset="0"/>
                </a:rPr>
                <a:t>­íc               sinh s¶n</a:t>
              </a:r>
            </a:p>
          </p:txBody>
        </p:sp>
      </p:grpSp>
      <p:grpSp>
        <p:nvGrpSpPr>
          <p:cNvPr id="77909" name="Group 85">
            <a:extLst>
              <a:ext uri="{FF2B5EF4-FFF2-40B4-BE49-F238E27FC236}">
                <a16:creationId xmlns:a16="http://schemas.microsoft.com/office/drawing/2014/main" id="{220BCE8D-3E3D-6C41-F588-06C192DBCA35}"/>
              </a:ext>
            </a:extLst>
          </p:cNvPr>
          <p:cNvGrpSpPr>
            <a:grpSpLocks/>
          </p:cNvGrpSpPr>
          <p:nvPr/>
        </p:nvGrpSpPr>
        <p:grpSpPr bwMode="auto">
          <a:xfrm>
            <a:off x="2362200" y="2667001"/>
            <a:ext cx="7772400" cy="3413125"/>
            <a:chOff x="480" y="1680"/>
            <a:chExt cx="4896" cy="2150"/>
          </a:xfrm>
        </p:grpSpPr>
        <p:sp>
          <p:nvSpPr>
            <p:cNvPr id="17428" name="AutoShape 86">
              <a:extLst>
                <a:ext uri="{FF2B5EF4-FFF2-40B4-BE49-F238E27FC236}">
                  <a16:creationId xmlns:a16="http://schemas.microsoft.com/office/drawing/2014/main" id="{0494EAFE-732E-D2E2-8D23-FCBDC5AA0488}"/>
                </a:ext>
              </a:extLst>
            </p:cNvPr>
            <p:cNvSpPr>
              <a:spLocks noChangeArrowheads="1"/>
            </p:cNvSpPr>
            <p:nvPr/>
          </p:nvSpPr>
          <p:spPr bwMode="auto">
            <a:xfrm rot="10800000">
              <a:off x="480" y="1680"/>
              <a:ext cx="1248" cy="624"/>
            </a:xfrm>
            <a:custGeom>
              <a:avLst/>
              <a:gdLst>
                <a:gd name="T0" fmla="*/ 4 w 21600"/>
                <a:gd name="T1" fmla="*/ 0 h 21600"/>
                <a:gd name="T2" fmla="*/ 2 w 21600"/>
                <a:gd name="T3" fmla="*/ 1 h 21600"/>
                <a:gd name="T4" fmla="*/ 0 w 21600"/>
                <a:gd name="T5" fmla="*/ 0 h 21600"/>
                <a:gd name="T6" fmla="*/ 2 w 21600"/>
                <a:gd name="T7" fmla="*/ 0 h 21600"/>
                <a:gd name="T8" fmla="*/ 0 60000 65536"/>
                <a:gd name="T9" fmla="*/ 0 60000 65536"/>
                <a:gd name="T10" fmla="*/ 0 60000 65536"/>
                <a:gd name="T11" fmla="*/ 0 60000 65536"/>
                <a:gd name="T12" fmla="*/ 3912 w 21600"/>
                <a:gd name="T13" fmla="*/ 3912 h 21600"/>
                <a:gd name="T14" fmla="*/ 17688 w 21600"/>
                <a:gd name="T15" fmla="*/ 17688 h 21600"/>
              </a:gdLst>
              <a:ahLst/>
              <a:cxnLst>
                <a:cxn ang="T8">
                  <a:pos x="T0" y="T1"/>
                </a:cxn>
                <a:cxn ang="T9">
                  <a:pos x="T2" y="T3"/>
                </a:cxn>
                <a:cxn ang="T10">
                  <a:pos x="T4" y="T5"/>
                </a:cxn>
                <a:cxn ang="T11">
                  <a:pos x="T6" y="T7"/>
                </a:cxn>
              </a:cxnLst>
              <a:rect l="T12" t="T13" r="T14" b="T15"/>
              <a:pathLst>
                <a:path w="21600" h="21600">
                  <a:moveTo>
                    <a:pt x="0" y="0"/>
                  </a:moveTo>
                  <a:lnTo>
                    <a:pt x="4240" y="21600"/>
                  </a:lnTo>
                  <a:lnTo>
                    <a:pt x="17360"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429" name="Rectangle 87">
              <a:extLst>
                <a:ext uri="{FF2B5EF4-FFF2-40B4-BE49-F238E27FC236}">
                  <a16:creationId xmlns:a16="http://schemas.microsoft.com/office/drawing/2014/main" id="{F8E19415-BDEB-38B3-C75B-64C9580FE810}"/>
                </a:ext>
              </a:extLst>
            </p:cNvPr>
            <p:cNvSpPr>
              <a:spLocks noChangeArrowheads="1"/>
            </p:cNvSpPr>
            <p:nvPr/>
          </p:nvSpPr>
          <p:spPr bwMode="auto">
            <a:xfrm>
              <a:off x="2352" y="1680"/>
              <a:ext cx="1296" cy="624"/>
            </a:xfrm>
            <a:prstGeom prst="rect">
              <a:avLst/>
            </a:pr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7430" name="AutoShape 88">
              <a:extLst>
                <a:ext uri="{FF2B5EF4-FFF2-40B4-BE49-F238E27FC236}">
                  <a16:creationId xmlns:a16="http://schemas.microsoft.com/office/drawing/2014/main" id="{27E7B7F9-E0DA-57D3-F9C6-88187B32965F}"/>
                </a:ext>
              </a:extLst>
            </p:cNvPr>
            <p:cNvSpPr>
              <a:spLocks noChangeArrowheads="1"/>
            </p:cNvSpPr>
            <p:nvPr/>
          </p:nvSpPr>
          <p:spPr bwMode="auto">
            <a:xfrm>
              <a:off x="4080" y="1680"/>
              <a:ext cx="1296" cy="672"/>
            </a:xfrm>
            <a:custGeom>
              <a:avLst/>
              <a:gdLst>
                <a:gd name="T0" fmla="*/ 4 w 21600"/>
                <a:gd name="T1" fmla="*/ 0 h 21600"/>
                <a:gd name="T2" fmla="*/ 2 w 21600"/>
                <a:gd name="T3" fmla="*/ 1 h 21600"/>
                <a:gd name="T4" fmla="*/ 0 w 21600"/>
                <a:gd name="T5" fmla="*/ 0 h 21600"/>
                <a:gd name="T6" fmla="*/ 2 w 21600"/>
                <a:gd name="T7" fmla="*/ 0 h 21600"/>
                <a:gd name="T8" fmla="*/ 0 60000 65536"/>
                <a:gd name="T9" fmla="*/ 0 60000 65536"/>
                <a:gd name="T10" fmla="*/ 0 60000 65536"/>
                <a:gd name="T11" fmla="*/ 0 60000 65536"/>
                <a:gd name="T12" fmla="*/ 3017 w 21600"/>
                <a:gd name="T13" fmla="*/ 3021 h 21600"/>
                <a:gd name="T14" fmla="*/ 18583 w 21600"/>
                <a:gd name="T15" fmla="*/ 18579 h 21600"/>
              </a:gdLst>
              <a:ahLst/>
              <a:cxnLst>
                <a:cxn ang="T8">
                  <a:pos x="T0" y="T1"/>
                </a:cxn>
                <a:cxn ang="T9">
                  <a:pos x="T2" y="T3"/>
                </a:cxn>
                <a:cxn ang="T10">
                  <a:pos x="T4" y="T5"/>
                </a:cxn>
                <a:cxn ang="T11">
                  <a:pos x="T6" y="T7"/>
                </a:cxn>
              </a:cxnLst>
              <a:rect l="T12" t="T13" r="T14" b="T15"/>
              <a:pathLst>
                <a:path w="21600" h="21600">
                  <a:moveTo>
                    <a:pt x="0" y="0"/>
                  </a:moveTo>
                  <a:lnTo>
                    <a:pt x="2417" y="21600"/>
                  </a:lnTo>
                  <a:lnTo>
                    <a:pt x="19183"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431" name="Text Box 89">
              <a:extLst>
                <a:ext uri="{FF2B5EF4-FFF2-40B4-BE49-F238E27FC236}">
                  <a16:creationId xmlns:a16="http://schemas.microsoft.com/office/drawing/2014/main" id="{0437BD44-CC9B-DC29-0590-9A8365687474}"/>
                </a:ext>
              </a:extLst>
            </p:cNvPr>
            <p:cNvSpPr txBox="1">
              <a:spLocks noChangeArrowheads="1"/>
            </p:cNvSpPr>
            <p:nvPr/>
          </p:nvSpPr>
          <p:spPr bwMode="auto">
            <a:xfrm>
              <a:off x="2448" y="3388"/>
              <a:ext cx="1344" cy="4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en-US" sz="2000" b="1">
                  <a:solidFill>
                    <a:srgbClr val="FF0000"/>
                  </a:solidFill>
                  <a:latin typeface=".VnTime" pitchFamily="34" charset="0"/>
                </a:rPr>
                <a:t>Nhãm tuæi sinh s¶n</a:t>
              </a:r>
            </a:p>
          </p:txBody>
        </p:sp>
        <p:sp>
          <p:nvSpPr>
            <p:cNvPr id="17432" name="Rectangle 90">
              <a:extLst>
                <a:ext uri="{FF2B5EF4-FFF2-40B4-BE49-F238E27FC236}">
                  <a16:creationId xmlns:a16="http://schemas.microsoft.com/office/drawing/2014/main" id="{EEBE667A-5EA7-EC88-6DE0-9494B7CF37F5}"/>
                </a:ext>
              </a:extLst>
            </p:cNvPr>
            <p:cNvSpPr>
              <a:spLocks noChangeArrowheads="1"/>
            </p:cNvSpPr>
            <p:nvPr/>
          </p:nvSpPr>
          <p:spPr bwMode="auto">
            <a:xfrm>
              <a:off x="2160" y="3388"/>
              <a:ext cx="288" cy="192"/>
            </a:xfrm>
            <a:prstGeom prst="rect">
              <a:avLst/>
            </a:pr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grpSp>
        <p:nvGrpSpPr>
          <p:cNvPr id="77915" name="Group 91">
            <a:extLst>
              <a:ext uri="{FF2B5EF4-FFF2-40B4-BE49-F238E27FC236}">
                <a16:creationId xmlns:a16="http://schemas.microsoft.com/office/drawing/2014/main" id="{80230741-86E4-4C47-6FCD-DCC7A1EA4CA5}"/>
              </a:ext>
            </a:extLst>
          </p:cNvPr>
          <p:cNvGrpSpPr>
            <a:grpSpLocks/>
          </p:cNvGrpSpPr>
          <p:nvPr/>
        </p:nvGrpSpPr>
        <p:grpSpPr bwMode="auto">
          <a:xfrm>
            <a:off x="2743200" y="1524001"/>
            <a:ext cx="8077200" cy="4556125"/>
            <a:chOff x="720" y="960"/>
            <a:chExt cx="5088" cy="2870"/>
          </a:xfrm>
        </p:grpSpPr>
        <p:sp>
          <p:nvSpPr>
            <p:cNvPr id="17423" name="AutoShape 92">
              <a:extLst>
                <a:ext uri="{FF2B5EF4-FFF2-40B4-BE49-F238E27FC236}">
                  <a16:creationId xmlns:a16="http://schemas.microsoft.com/office/drawing/2014/main" id="{2164DE68-D013-8A62-8CF5-2F7A2847689B}"/>
                </a:ext>
              </a:extLst>
            </p:cNvPr>
            <p:cNvSpPr>
              <a:spLocks noChangeArrowheads="1"/>
            </p:cNvSpPr>
            <p:nvPr/>
          </p:nvSpPr>
          <p:spPr bwMode="auto">
            <a:xfrm rot="10800000">
              <a:off x="2352" y="960"/>
              <a:ext cx="1296" cy="720"/>
            </a:xfrm>
            <a:custGeom>
              <a:avLst/>
              <a:gdLst>
                <a:gd name="T0" fmla="*/ 4 w 21600"/>
                <a:gd name="T1" fmla="*/ 0 h 21600"/>
                <a:gd name="T2" fmla="*/ 2 w 21600"/>
                <a:gd name="T3" fmla="*/ 1 h 21600"/>
                <a:gd name="T4" fmla="*/ 1 w 21600"/>
                <a:gd name="T5" fmla="*/ 0 h 21600"/>
                <a:gd name="T6" fmla="*/ 2 w 21600"/>
                <a:gd name="T7" fmla="*/ 0 h 21600"/>
                <a:gd name="T8" fmla="*/ 0 60000 65536"/>
                <a:gd name="T9" fmla="*/ 0 60000 65536"/>
                <a:gd name="T10" fmla="*/ 0 60000 65536"/>
                <a:gd name="T11" fmla="*/ 0 60000 65536"/>
                <a:gd name="T12" fmla="*/ 6183 w 21600"/>
                <a:gd name="T13" fmla="*/ 6180 h 21600"/>
                <a:gd name="T14" fmla="*/ 15433 w 21600"/>
                <a:gd name="T15" fmla="*/ 15420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424" name="AutoShape 93">
              <a:extLst>
                <a:ext uri="{FF2B5EF4-FFF2-40B4-BE49-F238E27FC236}">
                  <a16:creationId xmlns:a16="http://schemas.microsoft.com/office/drawing/2014/main" id="{2DEB070B-A09A-3462-34B0-0A92A5F824B0}"/>
                </a:ext>
              </a:extLst>
            </p:cNvPr>
            <p:cNvSpPr>
              <a:spLocks noChangeArrowheads="1"/>
            </p:cNvSpPr>
            <p:nvPr/>
          </p:nvSpPr>
          <p:spPr bwMode="auto">
            <a:xfrm rot="10800000">
              <a:off x="720" y="1008"/>
              <a:ext cx="768" cy="672"/>
            </a:xfrm>
            <a:custGeom>
              <a:avLst/>
              <a:gdLst>
                <a:gd name="T0" fmla="*/ 1 w 21600"/>
                <a:gd name="T1" fmla="*/ 0 h 21600"/>
                <a:gd name="T2" fmla="*/ 0 w 21600"/>
                <a:gd name="T3" fmla="*/ 1 h 21600"/>
                <a:gd name="T4" fmla="*/ 0 w 21600"/>
                <a:gd name="T5" fmla="*/ 0 h 21600"/>
                <a:gd name="T6" fmla="*/ 0 w 21600"/>
                <a:gd name="T7" fmla="*/ 0 h 21600"/>
                <a:gd name="T8" fmla="*/ 0 60000 65536"/>
                <a:gd name="T9" fmla="*/ 0 60000 65536"/>
                <a:gd name="T10" fmla="*/ 0 60000 65536"/>
                <a:gd name="T11" fmla="*/ 0 60000 65536"/>
                <a:gd name="T12" fmla="*/ 5456 w 21600"/>
                <a:gd name="T13" fmla="*/ 5464 h 21600"/>
                <a:gd name="T14" fmla="*/ 16144 w 21600"/>
                <a:gd name="T15" fmla="*/ 16136 h 21600"/>
              </a:gdLst>
              <a:ahLst/>
              <a:cxnLst>
                <a:cxn ang="T8">
                  <a:pos x="T0" y="T1"/>
                </a:cxn>
                <a:cxn ang="T9">
                  <a:pos x="T2" y="T3"/>
                </a:cxn>
                <a:cxn ang="T10">
                  <a:pos x="T4" y="T5"/>
                </a:cxn>
                <a:cxn ang="T11">
                  <a:pos x="T6" y="T7"/>
                </a:cxn>
              </a:cxnLst>
              <a:rect l="T12" t="T13" r="T14" b="T15"/>
              <a:pathLst>
                <a:path w="21600" h="21600">
                  <a:moveTo>
                    <a:pt x="0" y="0"/>
                  </a:moveTo>
                  <a:lnTo>
                    <a:pt x="7340" y="21600"/>
                  </a:lnTo>
                  <a:lnTo>
                    <a:pt x="1426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7425" name="AutoShape 94">
              <a:extLst>
                <a:ext uri="{FF2B5EF4-FFF2-40B4-BE49-F238E27FC236}">
                  <a16:creationId xmlns:a16="http://schemas.microsoft.com/office/drawing/2014/main" id="{9B8288D3-01F4-9390-05EC-5346EAF9A693}"/>
                </a:ext>
              </a:extLst>
            </p:cNvPr>
            <p:cNvSpPr>
              <a:spLocks noChangeArrowheads="1"/>
            </p:cNvSpPr>
            <p:nvPr/>
          </p:nvSpPr>
          <p:spPr bwMode="auto">
            <a:xfrm rot="10800000">
              <a:off x="4080" y="960"/>
              <a:ext cx="1296" cy="720"/>
            </a:xfrm>
            <a:custGeom>
              <a:avLst/>
              <a:gdLst>
                <a:gd name="T0" fmla="*/ 4 w 21600"/>
                <a:gd name="T1" fmla="*/ 0 h 21600"/>
                <a:gd name="T2" fmla="*/ 2 w 21600"/>
                <a:gd name="T3" fmla="*/ 1 h 21600"/>
                <a:gd name="T4" fmla="*/ 1 w 21600"/>
                <a:gd name="T5" fmla="*/ 0 h 21600"/>
                <a:gd name="T6" fmla="*/ 2 w 21600"/>
                <a:gd name="T7" fmla="*/ 0 h 21600"/>
                <a:gd name="T8" fmla="*/ 0 60000 65536"/>
                <a:gd name="T9" fmla="*/ 0 60000 65536"/>
                <a:gd name="T10" fmla="*/ 0 60000 65536"/>
                <a:gd name="T11" fmla="*/ 0 60000 65536"/>
                <a:gd name="T12" fmla="*/ 6183 w 21600"/>
                <a:gd name="T13" fmla="*/ 6180 h 21600"/>
                <a:gd name="T14" fmla="*/ 15433 w 21600"/>
                <a:gd name="T15" fmla="*/ 15420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7426" name="Text Box 95">
              <a:extLst>
                <a:ext uri="{FF2B5EF4-FFF2-40B4-BE49-F238E27FC236}">
                  <a16:creationId xmlns:a16="http://schemas.microsoft.com/office/drawing/2014/main" id="{E8CA201B-A9CC-3ED7-0EC9-76B2E631A2CD}"/>
                </a:ext>
              </a:extLst>
            </p:cNvPr>
            <p:cNvSpPr txBox="1">
              <a:spLocks noChangeArrowheads="1"/>
            </p:cNvSpPr>
            <p:nvPr/>
          </p:nvSpPr>
          <p:spPr bwMode="auto">
            <a:xfrm>
              <a:off x="4320" y="3388"/>
              <a:ext cx="1488" cy="44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en-US" sz="2000" b="1">
                  <a:solidFill>
                    <a:srgbClr val="FF0000"/>
                  </a:solidFill>
                  <a:latin typeface=".VnTime" pitchFamily="34" charset="0"/>
                </a:rPr>
                <a:t>Nhãm tuæi sau sinh s¶n</a:t>
              </a:r>
            </a:p>
          </p:txBody>
        </p:sp>
        <p:sp>
          <p:nvSpPr>
            <p:cNvPr id="17427" name="Rectangle 96">
              <a:extLst>
                <a:ext uri="{FF2B5EF4-FFF2-40B4-BE49-F238E27FC236}">
                  <a16:creationId xmlns:a16="http://schemas.microsoft.com/office/drawing/2014/main" id="{91365AC9-3CB7-D666-DA96-65DF57CBADD0}"/>
                </a:ext>
              </a:extLst>
            </p:cNvPr>
            <p:cNvSpPr>
              <a:spLocks noChangeArrowheads="1"/>
            </p:cNvSpPr>
            <p:nvPr/>
          </p:nvSpPr>
          <p:spPr bwMode="auto">
            <a:xfrm>
              <a:off x="4032" y="3388"/>
              <a:ext cx="288" cy="192"/>
            </a:xfrm>
            <a:prstGeom prst="rect">
              <a:avLst/>
            </a:prstGeom>
            <a:solidFill>
              <a:srgbClr val="0000CC"/>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grpSp>
        <p:nvGrpSpPr>
          <p:cNvPr id="77921" name="Group 97">
            <a:extLst>
              <a:ext uri="{FF2B5EF4-FFF2-40B4-BE49-F238E27FC236}">
                <a16:creationId xmlns:a16="http://schemas.microsoft.com/office/drawing/2014/main" id="{67625984-5DA8-8B77-7DD0-C3CB4D14B7AC}"/>
              </a:ext>
            </a:extLst>
          </p:cNvPr>
          <p:cNvGrpSpPr>
            <a:grpSpLocks/>
          </p:cNvGrpSpPr>
          <p:nvPr/>
        </p:nvGrpSpPr>
        <p:grpSpPr bwMode="auto">
          <a:xfrm>
            <a:off x="2133600" y="304800"/>
            <a:ext cx="8534400" cy="6172200"/>
            <a:chOff x="192" y="240"/>
            <a:chExt cx="5376" cy="3888"/>
          </a:xfrm>
        </p:grpSpPr>
        <p:grpSp>
          <p:nvGrpSpPr>
            <p:cNvPr id="17415" name="Group 98">
              <a:extLst>
                <a:ext uri="{FF2B5EF4-FFF2-40B4-BE49-F238E27FC236}">
                  <a16:creationId xmlns:a16="http://schemas.microsoft.com/office/drawing/2014/main" id="{F4F761CD-41B5-2FF5-4EA9-7FB2F87D38B1}"/>
                </a:ext>
              </a:extLst>
            </p:cNvPr>
            <p:cNvGrpSpPr>
              <a:grpSpLocks/>
            </p:cNvGrpSpPr>
            <p:nvPr/>
          </p:nvGrpSpPr>
          <p:grpSpPr bwMode="auto">
            <a:xfrm>
              <a:off x="192" y="3024"/>
              <a:ext cx="5376" cy="1104"/>
              <a:chOff x="192" y="3024"/>
              <a:chExt cx="5376" cy="1104"/>
            </a:xfrm>
          </p:grpSpPr>
          <p:sp>
            <p:nvSpPr>
              <p:cNvPr id="17417" name="Text Box 99">
                <a:extLst>
                  <a:ext uri="{FF2B5EF4-FFF2-40B4-BE49-F238E27FC236}">
                    <a16:creationId xmlns:a16="http://schemas.microsoft.com/office/drawing/2014/main" id="{16BB1014-CFA9-3325-D7B1-D8C0C3D56F66}"/>
                  </a:ext>
                </a:extLst>
              </p:cNvPr>
              <p:cNvSpPr txBox="1">
                <a:spLocks noChangeArrowheads="1"/>
              </p:cNvSpPr>
              <p:nvPr/>
            </p:nvSpPr>
            <p:spPr bwMode="auto">
              <a:xfrm>
                <a:off x="192" y="3840"/>
                <a:ext cx="1728" cy="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400" b="1">
                    <a:solidFill>
                      <a:srgbClr val="0000FF"/>
                    </a:solidFill>
                    <a:latin typeface=".VnTime" pitchFamily="34" charset="0"/>
                  </a:rPr>
                  <a:t>A. D¹ng ph¸t triÓn</a:t>
                </a:r>
              </a:p>
            </p:txBody>
          </p:sp>
          <p:sp>
            <p:nvSpPr>
              <p:cNvPr id="17418" name="Text Box 100">
                <a:extLst>
                  <a:ext uri="{FF2B5EF4-FFF2-40B4-BE49-F238E27FC236}">
                    <a16:creationId xmlns:a16="http://schemas.microsoft.com/office/drawing/2014/main" id="{FFB975CD-F3F0-AC73-ED09-B0550FAF1214}"/>
                  </a:ext>
                </a:extLst>
              </p:cNvPr>
              <p:cNvSpPr txBox="1">
                <a:spLocks noChangeArrowheads="1"/>
              </p:cNvSpPr>
              <p:nvPr/>
            </p:nvSpPr>
            <p:spPr bwMode="auto">
              <a:xfrm>
                <a:off x="2304" y="3840"/>
                <a:ext cx="1584" cy="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400" b="1">
                    <a:solidFill>
                      <a:srgbClr val="0000FF"/>
                    </a:solidFill>
                    <a:latin typeface=".VnTime" pitchFamily="34" charset="0"/>
                  </a:rPr>
                  <a:t>B. D¹ng æn ®Þnh</a:t>
                </a:r>
              </a:p>
            </p:txBody>
          </p:sp>
          <p:sp>
            <p:nvSpPr>
              <p:cNvPr id="17419" name="Text Box 101">
                <a:extLst>
                  <a:ext uri="{FF2B5EF4-FFF2-40B4-BE49-F238E27FC236}">
                    <a16:creationId xmlns:a16="http://schemas.microsoft.com/office/drawing/2014/main" id="{A792D8F6-A0D8-9DEB-CF6E-DAAA4A14CDD7}"/>
                  </a:ext>
                </a:extLst>
              </p:cNvPr>
              <p:cNvSpPr txBox="1">
                <a:spLocks noChangeArrowheads="1"/>
              </p:cNvSpPr>
              <p:nvPr/>
            </p:nvSpPr>
            <p:spPr bwMode="auto">
              <a:xfrm>
                <a:off x="3984" y="3840"/>
                <a:ext cx="1584" cy="2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400" b="1">
                    <a:solidFill>
                      <a:srgbClr val="0000FF"/>
                    </a:solidFill>
                    <a:latin typeface=".VnTime" pitchFamily="34" charset="0"/>
                  </a:rPr>
                  <a:t>C. D¹ng gi¶m sót</a:t>
                </a:r>
              </a:p>
            </p:txBody>
          </p:sp>
          <p:sp>
            <p:nvSpPr>
              <p:cNvPr id="17420" name="Text Box 102">
                <a:extLst>
                  <a:ext uri="{FF2B5EF4-FFF2-40B4-BE49-F238E27FC236}">
                    <a16:creationId xmlns:a16="http://schemas.microsoft.com/office/drawing/2014/main" id="{88C8C081-EDC3-9391-579D-69F46B8FC74A}"/>
                  </a:ext>
                </a:extLst>
              </p:cNvPr>
              <p:cNvSpPr txBox="1">
                <a:spLocks noChangeArrowheads="1"/>
              </p:cNvSpPr>
              <p:nvPr/>
            </p:nvSpPr>
            <p:spPr bwMode="auto">
              <a:xfrm>
                <a:off x="960" y="3024"/>
                <a:ext cx="432" cy="32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800" b="1">
                    <a:solidFill>
                      <a:srgbClr val="663300"/>
                    </a:solidFill>
                    <a:latin typeface=".VnTime" pitchFamily="34" charset="0"/>
                  </a:rPr>
                  <a:t>A</a:t>
                </a:r>
              </a:p>
            </p:txBody>
          </p:sp>
          <p:sp>
            <p:nvSpPr>
              <p:cNvPr id="17421" name="Text Box 103">
                <a:extLst>
                  <a:ext uri="{FF2B5EF4-FFF2-40B4-BE49-F238E27FC236}">
                    <a16:creationId xmlns:a16="http://schemas.microsoft.com/office/drawing/2014/main" id="{51986D7C-57E9-016C-1EA1-D1DEC425DC5D}"/>
                  </a:ext>
                </a:extLst>
              </p:cNvPr>
              <p:cNvSpPr txBox="1">
                <a:spLocks noChangeArrowheads="1"/>
              </p:cNvSpPr>
              <p:nvPr/>
            </p:nvSpPr>
            <p:spPr bwMode="auto">
              <a:xfrm>
                <a:off x="2736" y="3024"/>
                <a:ext cx="672" cy="32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800" b="1">
                    <a:solidFill>
                      <a:srgbClr val="663300"/>
                    </a:solidFill>
                    <a:latin typeface=".VnTime" pitchFamily="34" charset="0"/>
                  </a:rPr>
                  <a:t>B</a:t>
                </a:r>
              </a:p>
            </p:txBody>
          </p:sp>
          <p:sp>
            <p:nvSpPr>
              <p:cNvPr id="17422" name="Text Box 104">
                <a:extLst>
                  <a:ext uri="{FF2B5EF4-FFF2-40B4-BE49-F238E27FC236}">
                    <a16:creationId xmlns:a16="http://schemas.microsoft.com/office/drawing/2014/main" id="{0681EA68-D69F-425F-6F85-264831758FBA}"/>
                  </a:ext>
                </a:extLst>
              </p:cNvPr>
              <p:cNvSpPr txBox="1">
                <a:spLocks noChangeArrowheads="1"/>
              </p:cNvSpPr>
              <p:nvPr/>
            </p:nvSpPr>
            <p:spPr bwMode="auto">
              <a:xfrm>
                <a:off x="4608" y="3024"/>
                <a:ext cx="336" cy="32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800" b="1">
                    <a:solidFill>
                      <a:srgbClr val="663300"/>
                    </a:solidFill>
                    <a:latin typeface=".VnTime" pitchFamily="34" charset="0"/>
                  </a:rPr>
                  <a:t>C</a:t>
                </a:r>
              </a:p>
            </p:txBody>
          </p:sp>
        </p:grpSp>
        <p:sp>
          <p:nvSpPr>
            <p:cNvPr id="17416" name="Text Box 105">
              <a:extLst>
                <a:ext uri="{FF2B5EF4-FFF2-40B4-BE49-F238E27FC236}">
                  <a16:creationId xmlns:a16="http://schemas.microsoft.com/office/drawing/2014/main" id="{528834E2-5D6A-F1B7-EACB-E60C3AEF8A53}"/>
                </a:ext>
              </a:extLst>
            </p:cNvPr>
            <p:cNvSpPr txBox="1">
              <a:spLocks noChangeArrowheads="1"/>
            </p:cNvSpPr>
            <p:nvPr/>
          </p:nvSpPr>
          <p:spPr bwMode="auto">
            <a:xfrm>
              <a:off x="576" y="240"/>
              <a:ext cx="4560" cy="834"/>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spcBef>
                  <a:spcPct val="50000"/>
                </a:spcBef>
              </a:pPr>
              <a:r>
                <a:rPr lang="en-US" altLang="en-US" sz="4000" b="1">
                  <a:solidFill>
                    <a:srgbClr val="0000CC"/>
                  </a:solidFill>
                  <a:latin typeface=".VnTime" pitchFamily="34" charset="0"/>
                </a:rPr>
                <a:t>C¸c d¹ng biÓu ®å h×nh th¸p tuæi</a:t>
              </a:r>
              <a:r>
                <a:rPr lang="en-US" altLang="en-US" sz="4000">
                  <a:latin typeface=".VnTime" pitchFamily="34" charset="0"/>
                </a:rPr>
                <a:t> </a:t>
              </a:r>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17" presetClass="entr" presetSubtype="10" fill="hold" nodeType="clickEffect">
                                  <p:stCondLst>
                                    <p:cond delay="0"/>
                                  </p:stCondLst>
                                  <p:childTnLst>
                                    <p:set>
                                      <p:cBhvr>
                                        <p:cTn id="6" dur="1" fill="hold">
                                          <p:stCondLst>
                                            <p:cond delay="0"/>
                                          </p:stCondLst>
                                        </p:cTn>
                                        <p:tgtEl>
                                          <p:spTgt spid="77903"/>
                                        </p:tgtEl>
                                        <p:attrNameLst>
                                          <p:attrName>style.visibility</p:attrName>
                                        </p:attrNameLst>
                                      </p:cBhvr>
                                      <p:to>
                                        <p:strVal val="visible"/>
                                      </p:to>
                                    </p:set>
                                    <p:anim calcmode="lin" valueType="num">
                                      <p:cBhvr>
                                        <p:cTn id="7" dur="500" fill="hold"/>
                                        <p:tgtEl>
                                          <p:spTgt spid="77903"/>
                                        </p:tgtEl>
                                        <p:attrNameLst>
                                          <p:attrName>ppt_w</p:attrName>
                                        </p:attrNameLst>
                                      </p:cBhvr>
                                      <p:tavLst>
                                        <p:tav tm="0">
                                          <p:val>
                                            <p:fltVal val="0"/>
                                          </p:val>
                                        </p:tav>
                                        <p:tav tm="100000">
                                          <p:val>
                                            <p:strVal val="#ppt_w"/>
                                          </p:val>
                                        </p:tav>
                                      </p:tavLst>
                                    </p:anim>
                                    <p:anim calcmode="lin" valueType="num">
                                      <p:cBhvr>
                                        <p:cTn id="8" dur="500" fill="hold"/>
                                        <p:tgtEl>
                                          <p:spTgt spid="77903"/>
                                        </p:tgtEl>
                                        <p:attrNameLst>
                                          <p:attrName>ppt_h</p:attrName>
                                        </p:attrNameLst>
                                      </p:cBhvr>
                                      <p:tavLst>
                                        <p:tav tm="0">
                                          <p:val>
                                            <p:strVal val="#ppt_h"/>
                                          </p:val>
                                        </p:tav>
                                        <p:tav tm="100000">
                                          <p:val>
                                            <p:strVal val="#ppt_h"/>
                                          </p:val>
                                        </p:tav>
                                      </p:tavLst>
                                    </p:anim>
                                  </p:childTnLst>
                                </p:cTn>
                              </p:par>
                            </p:childTnLst>
                          </p:cTn>
                        </p:par>
                      </p:childTnLst>
                    </p:cTn>
                  </p:par>
                  <p:par>
                    <p:cTn id="9" fill="hold" nodeType="clickPar">
                      <p:stCondLst>
                        <p:cond delay="indefinite"/>
                      </p:stCondLst>
                      <p:childTnLst>
                        <p:par>
                          <p:cTn id="10" fill="hold" nodeType="withGroup">
                            <p:stCondLst>
                              <p:cond delay="0"/>
                            </p:stCondLst>
                            <p:childTnLst>
                              <p:par>
                                <p:cTn id="11" presetID="17" presetClass="entr" presetSubtype="10" fill="hold" nodeType="clickEffect">
                                  <p:stCondLst>
                                    <p:cond delay="0"/>
                                  </p:stCondLst>
                                  <p:childTnLst>
                                    <p:set>
                                      <p:cBhvr>
                                        <p:cTn id="12" dur="1" fill="hold">
                                          <p:stCondLst>
                                            <p:cond delay="0"/>
                                          </p:stCondLst>
                                        </p:cTn>
                                        <p:tgtEl>
                                          <p:spTgt spid="77909"/>
                                        </p:tgtEl>
                                        <p:attrNameLst>
                                          <p:attrName>style.visibility</p:attrName>
                                        </p:attrNameLst>
                                      </p:cBhvr>
                                      <p:to>
                                        <p:strVal val="visible"/>
                                      </p:to>
                                    </p:set>
                                    <p:anim calcmode="lin" valueType="num">
                                      <p:cBhvr>
                                        <p:cTn id="13" dur="500" fill="hold"/>
                                        <p:tgtEl>
                                          <p:spTgt spid="77909"/>
                                        </p:tgtEl>
                                        <p:attrNameLst>
                                          <p:attrName>ppt_w</p:attrName>
                                        </p:attrNameLst>
                                      </p:cBhvr>
                                      <p:tavLst>
                                        <p:tav tm="0">
                                          <p:val>
                                            <p:fltVal val="0"/>
                                          </p:val>
                                        </p:tav>
                                        <p:tav tm="100000">
                                          <p:val>
                                            <p:strVal val="#ppt_w"/>
                                          </p:val>
                                        </p:tav>
                                      </p:tavLst>
                                    </p:anim>
                                    <p:anim calcmode="lin" valueType="num">
                                      <p:cBhvr>
                                        <p:cTn id="14" dur="500" fill="hold"/>
                                        <p:tgtEl>
                                          <p:spTgt spid="77909"/>
                                        </p:tgtEl>
                                        <p:attrNameLst>
                                          <p:attrName>ppt_h</p:attrName>
                                        </p:attrNameLst>
                                      </p:cBhvr>
                                      <p:tavLst>
                                        <p:tav tm="0">
                                          <p:val>
                                            <p:strVal val="#ppt_h"/>
                                          </p:val>
                                        </p:tav>
                                        <p:tav tm="100000">
                                          <p:val>
                                            <p:strVal val="#ppt_h"/>
                                          </p:val>
                                        </p:tav>
                                      </p:tavLst>
                                    </p:anim>
                                  </p:childTnLst>
                                </p:cTn>
                              </p:par>
                            </p:childTnLst>
                          </p:cTn>
                        </p:par>
                      </p:childTnLst>
                    </p:cTn>
                  </p:par>
                  <p:par>
                    <p:cTn id="15" fill="hold" nodeType="clickPar">
                      <p:stCondLst>
                        <p:cond delay="indefinite"/>
                      </p:stCondLst>
                      <p:childTnLst>
                        <p:par>
                          <p:cTn id="16" fill="hold" nodeType="withGroup">
                            <p:stCondLst>
                              <p:cond delay="0"/>
                            </p:stCondLst>
                            <p:childTnLst>
                              <p:par>
                                <p:cTn id="17" presetID="17" presetClass="entr" presetSubtype="10" fill="hold" nodeType="clickEffect">
                                  <p:stCondLst>
                                    <p:cond delay="0"/>
                                  </p:stCondLst>
                                  <p:childTnLst>
                                    <p:set>
                                      <p:cBhvr>
                                        <p:cTn id="18" dur="1" fill="hold">
                                          <p:stCondLst>
                                            <p:cond delay="0"/>
                                          </p:stCondLst>
                                        </p:cTn>
                                        <p:tgtEl>
                                          <p:spTgt spid="77915"/>
                                        </p:tgtEl>
                                        <p:attrNameLst>
                                          <p:attrName>style.visibility</p:attrName>
                                        </p:attrNameLst>
                                      </p:cBhvr>
                                      <p:to>
                                        <p:strVal val="visible"/>
                                      </p:to>
                                    </p:set>
                                    <p:anim calcmode="lin" valueType="num">
                                      <p:cBhvr>
                                        <p:cTn id="19" dur="500" fill="hold"/>
                                        <p:tgtEl>
                                          <p:spTgt spid="77915"/>
                                        </p:tgtEl>
                                        <p:attrNameLst>
                                          <p:attrName>ppt_w</p:attrName>
                                        </p:attrNameLst>
                                      </p:cBhvr>
                                      <p:tavLst>
                                        <p:tav tm="0">
                                          <p:val>
                                            <p:fltVal val="0"/>
                                          </p:val>
                                        </p:tav>
                                        <p:tav tm="100000">
                                          <p:val>
                                            <p:strVal val="#ppt_w"/>
                                          </p:val>
                                        </p:tav>
                                      </p:tavLst>
                                    </p:anim>
                                    <p:anim calcmode="lin" valueType="num">
                                      <p:cBhvr>
                                        <p:cTn id="20" dur="500" fill="hold"/>
                                        <p:tgtEl>
                                          <p:spTgt spid="77915"/>
                                        </p:tgtEl>
                                        <p:attrNameLst>
                                          <p:attrName>ppt_h</p:attrName>
                                        </p:attrNameLst>
                                      </p:cBhvr>
                                      <p:tavLst>
                                        <p:tav tm="0">
                                          <p:val>
                                            <p:strVal val="#ppt_h"/>
                                          </p:val>
                                        </p:tav>
                                        <p:tav tm="100000">
                                          <p:val>
                                            <p:strVal val="#ppt_h"/>
                                          </p:val>
                                        </p:tav>
                                      </p:tavLst>
                                    </p:anim>
                                  </p:childTnLst>
                                </p:cTn>
                              </p:par>
                            </p:childTnLst>
                          </p:cTn>
                        </p:par>
                      </p:childTnLst>
                    </p:cTn>
                  </p:par>
                  <p:par>
                    <p:cTn id="21" fill="hold" nodeType="clickPar">
                      <p:stCondLst>
                        <p:cond delay="indefinite"/>
                      </p:stCondLst>
                      <p:childTnLst>
                        <p:par>
                          <p:cTn id="22" fill="hold" nodeType="withGroup">
                            <p:stCondLst>
                              <p:cond delay="0"/>
                            </p:stCondLst>
                            <p:childTnLst>
                              <p:par>
                                <p:cTn id="23" presetID="17" presetClass="entr" presetSubtype="10" fill="hold" nodeType="clickEffect">
                                  <p:stCondLst>
                                    <p:cond delay="0"/>
                                  </p:stCondLst>
                                  <p:childTnLst>
                                    <p:set>
                                      <p:cBhvr>
                                        <p:cTn id="24" dur="1" fill="hold">
                                          <p:stCondLst>
                                            <p:cond delay="0"/>
                                          </p:stCondLst>
                                        </p:cTn>
                                        <p:tgtEl>
                                          <p:spTgt spid="77921"/>
                                        </p:tgtEl>
                                        <p:attrNameLst>
                                          <p:attrName>style.visibility</p:attrName>
                                        </p:attrNameLst>
                                      </p:cBhvr>
                                      <p:to>
                                        <p:strVal val="visible"/>
                                      </p:to>
                                    </p:set>
                                    <p:anim calcmode="lin" valueType="num">
                                      <p:cBhvr>
                                        <p:cTn id="25" dur="500" fill="hold"/>
                                        <p:tgtEl>
                                          <p:spTgt spid="77921"/>
                                        </p:tgtEl>
                                        <p:attrNameLst>
                                          <p:attrName>ppt_w</p:attrName>
                                        </p:attrNameLst>
                                      </p:cBhvr>
                                      <p:tavLst>
                                        <p:tav tm="0">
                                          <p:val>
                                            <p:fltVal val="0"/>
                                          </p:val>
                                        </p:tav>
                                        <p:tav tm="100000">
                                          <p:val>
                                            <p:strVal val="#ppt_w"/>
                                          </p:val>
                                        </p:tav>
                                      </p:tavLst>
                                    </p:anim>
                                    <p:anim calcmode="lin" valueType="num">
                                      <p:cBhvr>
                                        <p:cTn id="26" dur="500" fill="hold"/>
                                        <p:tgtEl>
                                          <p:spTgt spid="77921"/>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4" name="Picture 2" descr="Picture14">
            <a:extLst>
              <a:ext uri="{FF2B5EF4-FFF2-40B4-BE49-F238E27FC236}">
                <a16:creationId xmlns:a16="http://schemas.microsoft.com/office/drawing/2014/main" id="{EA1F5F4C-2C14-CAF8-013F-7E5819DB9BB2}"/>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6803" name="Text Box 3">
            <a:extLst>
              <a:ext uri="{FF2B5EF4-FFF2-40B4-BE49-F238E27FC236}">
                <a16:creationId xmlns:a16="http://schemas.microsoft.com/office/drawing/2014/main" id="{004AD362-31F9-67FB-B78F-B98407011706}"/>
              </a:ext>
            </a:extLst>
          </p:cNvPr>
          <p:cNvSpPr txBox="1">
            <a:spLocks noChangeArrowheads="1"/>
          </p:cNvSpPr>
          <p:nvPr/>
        </p:nvSpPr>
        <p:spPr bwMode="auto">
          <a:xfrm>
            <a:off x="1879600" y="2108201"/>
            <a:ext cx="2971800"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latin typeface="VNI-Times" pitchFamily="2" charset="0"/>
              </a:rPr>
              <a:t>  A. Daïng phaùt trieån</a:t>
            </a:r>
          </a:p>
        </p:txBody>
      </p:sp>
      <p:sp>
        <p:nvSpPr>
          <p:cNvPr id="76804" name="Text Box 4">
            <a:extLst>
              <a:ext uri="{FF2B5EF4-FFF2-40B4-BE49-F238E27FC236}">
                <a16:creationId xmlns:a16="http://schemas.microsoft.com/office/drawing/2014/main" id="{E3419268-051F-FC62-8334-8D39CE759344}"/>
              </a:ext>
            </a:extLst>
          </p:cNvPr>
          <p:cNvSpPr txBox="1">
            <a:spLocks noChangeArrowheads="1"/>
          </p:cNvSpPr>
          <p:nvPr/>
        </p:nvSpPr>
        <p:spPr bwMode="auto">
          <a:xfrm>
            <a:off x="7937500" y="2032001"/>
            <a:ext cx="2590800" cy="83099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latin typeface="VNI-Times" pitchFamily="2" charset="0"/>
              </a:rPr>
              <a:t>C. Daïng giaûm suùt</a:t>
            </a:r>
          </a:p>
        </p:txBody>
      </p:sp>
      <p:sp>
        <p:nvSpPr>
          <p:cNvPr id="76805" name="Text Box 5">
            <a:extLst>
              <a:ext uri="{FF2B5EF4-FFF2-40B4-BE49-F238E27FC236}">
                <a16:creationId xmlns:a16="http://schemas.microsoft.com/office/drawing/2014/main" id="{74C02476-0592-1A88-A24C-C029CFED763C}"/>
              </a:ext>
            </a:extLst>
          </p:cNvPr>
          <p:cNvSpPr txBox="1">
            <a:spLocks noChangeArrowheads="1"/>
          </p:cNvSpPr>
          <p:nvPr/>
        </p:nvSpPr>
        <p:spPr bwMode="auto">
          <a:xfrm>
            <a:off x="5207000" y="2057400"/>
            <a:ext cx="2590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latin typeface="VNI-Times" pitchFamily="2" charset="0"/>
              </a:rPr>
              <a:t>B. Daïng oån ñònh</a:t>
            </a:r>
          </a:p>
        </p:txBody>
      </p:sp>
      <p:sp>
        <p:nvSpPr>
          <p:cNvPr id="76816" name="Text Box 16">
            <a:extLst>
              <a:ext uri="{FF2B5EF4-FFF2-40B4-BE49-F238E27FC236}">
                <a16:creationId xmlns:a16="http://schemas.microsoft.com/office/drawing/2014/main" id="{2ECC8D0C-D730-FBB5-B39A-3F02F6634F82}"/>
              </a:ext>
            </a:extLst>
          </p:cNvPr>
          <p:cNvSpPr txBox="1">
            <a:spLocks noChangeArrowheads="1"/>
          </p:cNvSpPr>
          <p:nvPr/>
        </p:nvSpPr>
        <p:spPr bwMode="auto">
          <a:xfrm>
            <a:off x="1752600" y="2667001"/>
            <a:ext cx="8686800" cy="138499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2800" b="1" u="sng">
                <a:latin typeface="VNI-Times" pitchFamily="2" charset="0"/>
              </a:rPr>
              <a:t>Daïng thaùp phaùt trieån</a:t>
            </a:r>
            <a:r>
              <a:rPr lang="en-US" altLang="en-US" sz="2800" b="1">
                <a:latin typeface="VNI-Times" pitchFamily="2" charset="0"/>
              </a:rPr>
              <a:t>:</a:t>
            </a:r>
            <a:r>
              <a:rPr lang="en-US" altLang="en-US" sz="2800" b="1">
                <a:solidFill>
                  <a:srgbClr val="0000FF"/>
                </a:solidFill>
                <a:latin typeface="VNI-Times" pitchFamily="2" charset="0"/>
              </a:rPr>
              <a:t>  coù ñaùy roäng, chöùng toû tæ leä sinh cao, caïnh thaùp xieân nhieàu bieåu hieän tæ leä töû vong cao.</a:t>
            </a:r>
          </a:p>
        </p:txBody>
      </p:sp>
      <p:sp>
        <p:nvSpPr>
          <p:cNvPr id="76817" name="Text Box 17">
            <a:extLst>
              <a:ext uri="{FF2B5EF4-FFF2-40B4-BE49-F238E27FC236}">
                <a16:creationId xmlns:a16="http://schemas.microsoft.com/office/drawing/2014/main" id="{B947138F-CC97-1B23-C8A3-666FAA1C7799}"/>
              </a:ext>
            </a:extLst>
          </p:cNvPr>
          <p:cNvSpPr txBox="1">
            <a:spLocks noChangeArrowheads="1"/>
          </p:cNvSpPr>
          <p:nvPr/>
        </p:nvSpPr>
        <p:spPr bwMode="auto">
          <a:xfrm>
            <a:off x="1752600" y="3619500"/>
            <a:ext cx="8686800" cy="13731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2800" b="1" u="sng">
                <a:latin typeface="VNI-Times" pitchFamily="2" charset="0"/>
              </a:rPr>
              <a:t>Daïng oån ñònh</a:t>
            </a:r>
            <a:r>
              <a:rPr lang="en-US" altLang="en-US" sz="2800" b="1">
                <a:latin typeface="VNI-Times" pitchFamily="2" charset="0"/>
              </a:rPr>
              <a:t>:</a:t>
            </a:r>
            <a:r>
              <a:rPr lang="en-US" altLang="en-US" sz="2800" b="1">
                <a:solidFill>
                  <a:srgbClr val="0000FF"/>
                </a:solidFill>
                <a:latin typeface="VNI-Times" pitchFamily="2" charset="0"/>
              </a:rPr>
              <a:t>  coù ñaùy roäng vöøa phaûi, caïnh thaùp xieân ít hoaëc ñöùng bieåu hieän tæ leä sinh khoâng cao, chæ buø ñaùp cho tæ leä töû vong.</a:t>
            </a:r>
          </a:p>
        </p:txBody>
      </p:sp>
      <p:sp>
        <p:nvSpPr>
          <p:cNvPr id="76818" name="Text Box 18">
            <a:extLst>
              <a:ext uri="{FF2B5EF4-FFF2-40B4-BE49-F238E27FC236}">
                <a16:creationId xmlns:a16="http://schemas.microsoft.com/office/drawing/2014/main" id="{5A749C60-986A-0101-28BA-5366FB177D7E}"/>
              </a:ext>
            </a:extLst>
          </p:cNvPr>
          <p:cNvSpPr txBox="1">
            <a:spLocks noChangeArrowheads="1"/>
          </p:cNvSpPr>
          <p:nvPr/>
        </p:nvSpPr>
        <p:spPr bwMode="auto">
          <a:xfrm>
            <a:off x="1752600" y="4914900"/>
            <a:ext cx="8940800" cy="181588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2800" b="1" u="sng">
                <a:latin typeface="VNI-Times" pitchFamily="2" charset="0"/>
              </a:rPr>
              <a:t>Daïng giaûm suùt</a:t>
            </a:r>
            <a:r>
              <a:rPr lang="en-US" altLang="en-US" sz="2800" b="1">
                <a:latin typeface="VNI-Times" pitchFamily="2" charset="0"/>
              </a:rPr>
              <a:t>:</a:t>
            </a:r>
            <a:r>
              <a:rPr lang="en-US" altLang="en-US" sz="2800" b="1">
                <a:solidFill>
                  <a:srgbClr val="0000FF"/>
                </a:solidFill>
                <a:latin typeface="VNI-Times" pitchFamily="2" charset="0"/>
              </a:rPr>
              <a:t> coù ñaùy heïp, nhoùm tuoåi tröôùc sinh saûn &lt;  nhoùm tuoåi sinh saûn, chöùng toû yeáu toá boå sung yeáu, quaàn theå coù theå ñi tôùi choã suy giaûm hoaëc bò dieät vong.</a:t>
            </a:r>
          </a:p>
        </p:txBody>
      </p:sp>
      <p:sp>
        <p:nvSpPr>
          <p:cNvPr id="18441" name="AutoShape 37">
            <a:extLst>
              <a:ext uri="{FF2B5EF4-FFF2-40B4-BE49-F238E27FC236}">
                <a16:creationId xmlns:a16="http://schemas.microsoft.com/office/drawing/2014/main" id="{80C01E53-ADB8-97F9-AEB3-E3C1EC81CAE0}"/>
              </a:ext>
            </a:extLst>
          </p:cNvPr>
          <p:cNvSpPr>
            <a:spLocks noChangeArrowheads="1"/>
          </p:cNvSpPr>
          <p:nvPr/>
        </p:nvSpPr>
        <p:spPr bwMode="auto">
          <a:xfrm rot="10800000">
            <a:off x="1905000" y="1463676"/>
            <a:ext cx="2895600" cy="568325"/>
          </a:xfrm>
          <a:custGeom>
            <a:avLst/>
            <a:gdLst>
              <a:gd name="T0" fmla="*/ 2147483647 w 21600"/>
              <a:gd name="T1" fmla="*/ 196722278 h 21600"/>
              <a:gd name="T2" fmla="*/ 2147483647 w 21600"/>
              <a:gd name="T3" fmla="*/ 393443872 h 21600"/>
              <a:gd name="T4" fmla="*/ 2147483647 w 21600"/>
              <a:gd name="T5" fmla="*/ 196722278 h 21600"/>
              <a:gd name="T6" fmla="*/ 2147483647 w 21600"/>
              <a:gd name="T7" fmla="*/ 0 h 21600"/>
              <a:gd name="T8" fmla="*/ 0 60000 65536"/>
              <a:gd name="T9" fmla="*/ 0 60000 65536"/>
              <a:gd name="T10" fmla="*/ 0 60000 65536"/>
              <a:gd name="T11" fmla="*/ 0 60000 65536"/>
              <a:gd name="T12" fmla="*/ 3511 w 21600"/>
              <a:gd name="T13" fmla="*/ 3511 h 21600"/>
              <a:gd name="T14" fmla="*/ 18089 w 21600"/>
              <a:gd name="T15" fmla="*/ 18089 h 21600"/>
            </a:gdLst>
            <a:ahLst/>
            <a:cxnLst>
              <a:cxn ang="T8">
                <a:pos x="T0" y="T1"/>
              </a:cxn>
              <a:cxn ang="T9">
                <a:pos x="T2" y="T3"/>
              </a:cxn>
              <a:cxn ang="T10">
                <a:pos x="T4" y="T5"/>
              </a:cxn>
              <a:cxn ang="T11">
                <a:pos x="T6" y="T7"/>
              </a:cxn>
            </a:cxnLst>
            <a:rect l="T12" t="T13" r="T14" b="T15"/>
            <a:pathLst>
              <a:path w="21600" h="21600">
                <a:moveTo>
                  <a:pt x="0" y="0"/>
                </a:moveTo>
                <a:lnTo>
                  <a:pt x="3422" y="21600"/>
                </a:lnTo>
                <a:lnTo>
                  <a:pt x="18178"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8442" name="Rectangle 38">
            <a:extLst>
              <a:ext uri="{FF2B5EF4-FFF2-40B4-BE49-F238E27FC236}">
                <a16:creationId xmlns:a16="http://schemas.microsoft.com/office/drawing/2014/main" id="{BC7E6B99-CC7B-DF74-CBAB-23E372492B4B}"/>
              </a:ext>
            </a:extLst>
          </p:cNvPr>
          <p:cNvSpPr>
            <a:spLocks noChangeArrowheads="1"/>
          </p:cNvSpPr>
          <p:nvPr/>
        </p:nvSpPr>
        <p:spPr bwMode="auto">
          <a:xfrm>
            <a:off x="5334000" y="1447801"/>
            <a:ext cx="2057400" cy="568325"/>
          </a:xfrm>
          <a:prstGeom prst="rect">
            <a:avLst/>
          </a:pr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8443" name="AutoShape 39">
            <a:extLst>
              <a:ext uri="{FF2B5EF4-FFF2-40B4-BE49-F238E27FC236}">
                <a16:creationId xmlns:a16="http://schemas.microsoft.com/office/drawing/2014/main" id="{D908A4CE-48C7-E330-B303-CDBAC93C90C0}"/>
              </a:ext>
            </a:extLst>
          </p:cNvPr>
          <p:cNvSpPr>
            <a:spLocks noChangeArrowheads="1"/>
          </p:cNvSpPr>
          <p:nvPr/>
        </p:nvSpPr>
        <p:spPr bwMode="auto">
          <a:xfrm>
            <a:off x="8464550" y="1447801"/>
            <a:ext cx="1600200" cy="568325"/>
          </a:xfrm>
          <a:custGeom>
            <a:avLst/>
            <a:gdLst>
              <a:gd name="T0" fmla="*/ 2147483647 w 21600"/>
              <a:gd name="T1" fmla="*/ 196722278 h 21600"/>
              <a:gd name="T2" fmla="*/ 2147483647 w 21600"/>
              <a:gd name="T3" fmla="*/ 393443872 h 21600"/>
              <a:gd name="T4" fmla="*/ 631032869 w 21600"/>
              <a:gd name="T5" fmla="*/ 196722278 h 21600"/>
              <a:gd name="T6" fmla="*/ 2147483647 w 21600"/>
              <a:gd name="T7" fmla="*/ 0 h 21600"/>
              <a:gd name="T8" fmla="*/ 0 60000 65536"/>
              <a:gd name="T9" fmla="*/ 0 60000 65536"/>
              <a:gd name="T10" fmla="*/ 0 60000 65536"/>
              <a:gd name="T11" fmla="*/ 0 60000 65536"/>
              <a:gd name="T12" fmla="*/ 3352 w 21600"/>
              <a:gd name="T13" fmla="*/ 3352 h 21600"/>
              <a:gd name="T14" fmla="*/ 18248 w 21600"/>
              <a:gd name="T15" fmla="*/ 18248 h 21600"/>
            </a:gdLst>
            <a:ahLst/>
            <a:cxnLst>
              <a:cxn ang="T8">
                <a:pos x="T0" y="T1"/>
              </a:cxn>
              <a:cxn ang="T9">
                <a:pos x="T2" y="T3"/>
              </a:cxn>
              <a:cxn ang="T10">
                <a:pos x="T4" y="T5"/>
              </a:cxn>
              <a:cxn ang="T11">
                <a:pos x="T6" y="T7"/>
              </a:cxn>
            </a:cxnLst>
            <a:rect l="T12" t="T13" r="T14" b="T15"/>
            <a:pathLst>
              <a:path w="21600" h="21600">
                <a:moveTo>
                  <a:pt x="0" y="0"/>
                </a:moveTo>
                <a:lnTo>
                  <a:pt x="3103" y="21600"/>
                </a:lnTo>
                <a:lnTo>
                  <a:pt x="18497"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444" name="AutoShape 40">
            <a:extLst>
              <a:ext uri="{FF2B5EF4-FFF2-40B4-BE49-F238E27FC236}">
                <a16:creationId xmlns:a16="http://schemas.microsoft.com/office/drawing/2014/main" id="{5E62076C-DF86-C430-4433-68900A0903CF}"/>
              </a:ext>
            </a:extLst>
          </p:cNvPr>
          <p:cNvSpPr>
            <a:spLocks noChangeArrowheads="1"/>
          </p:cNvSpPr>
          <p:nvPr/>
        </p:nvSpPr>
        <p:spPr bwMode="auto">
          <a:xfrm rot="10800000">
            <a:off x="2362200" y="914400"/>
            <a:ext cx="1981200" cy="558800"/>
          </a:xfrm>
          <a:custGeom>
            <a:avLst/>
            <a:gdLst>
              <a:gd name="T0" fmla="*/ 2147483647 w 21600"/>
              <a:gd name="T1" fmla="*/ 186995720 h 21600"/>
              <a:gd name="T2" fmla="*/ 2147483647 w 21600"/>
              <a:gd name="T3" fmla="*/ 373991465 h 21600"/>
              <a:gd name="T4" fmla="*/ 1635909677 w 21600"/>
              <a:gd name="T5" fmla="*/ 186995720 h 21600"/>
              <a:gd name="T6" fmla="*/ 2147483647 w 21600"/>
              <a:gd name="T7" fmla="*/ 0 h 21600"/>
              <a:gd name="T8" fmla="*/ 0 60000 65536"/>
              <a:gd name="T9" fmla="*/ 0 60000 65536"/>
              <a:gd name="T10" fmla="*/ 0 60000 65536"/>
              <a:gd name="T11" fmla="*/ 0 60000 65536"/>
              <a:gd name="T12" fmla="*/ 3920 w 21600"/>
              <a:gd name="T13" fmla="*/ 3920 h 21600"/>
              <a:gd name="T14" fmla="*/ 17680 w 21600"/>
              <a:gd name="T15" fmla="*/ 17680 h 21600"/>
            </a:gdLst>
            <a:ahLst/>
            <a:cxnLst>
              <a:cxn ang="T8">
                <a:pos x="T0" y="T1"/>
              </a:cxn>
              <a:cxn ang="T9">
                <a:pos x="T2" y="T3"/>
              </a:cxn>
              <a:cxn ang="T10">
                <a:pos x="T4" y="T5"/>
              </a:cxn>
              <a:cxn ang="T11">
                <a:pos x="T6" y="T7"/>
              </a:cxn>
            </a:cxnLst>
            <a:rect l="T12" t="T13" r="T14" b="T15"/>
            <a:pathLst>
              <a:path w="21600" h="21600">
                <a:moveTo>
                  <a:pt x="0" y="0"/>
                </a:moveTo>
                <a:lnTo>
                  <a:pt x="4240" y="21600"/>
                </a:lnTo>
                <a:lnTo>
                  <a:pt x="17360"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445" name="Rectangle 41">
            <a:extLst>
              <a:ext uri="{FF2B5EF4-FFF2-40B4-BE49-F238E27FC236}">
                <a16:creationId xmlns:a16="http://schemas.microsoft.com/office/drawing/2014/main" id="{04E19429-1E80-7911-5371-7F54069334A9}"/>
              </a:ext>
            </a:extLst>
          </p:cNvPr>
          <p:cNvSpPr>
            <a:spLocks noChangeArrowheads="1"/>
          </p:cNvSpPr>
          <p:nvPr/>
        </p:nvSpPr>
        <p:spPr bwMode="auto">
          <a:xfrm>
            <a:off x="5334000" y="914400"/>
            <a:ext cx="2057400" cy="558800"/>
          </a:xfrm>
          <a:prstGeom prst="rect">
            <a:avLst/>
          </a:pr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8446" name="AutoShape 42">
            <a:extLst>
              <a:ext uri="{FF2B5EF4-FFF2-40B4-BE49-F238E27FC236}">
                <a16:creationId xmlns:a16="http://schemas.microsoft.com/office/drawing/2014/main" id="{AE4A68E6-FFDF-CA48-A12A-1F5659983491}"/>
              </a:ext>
            </a:extLst>
          </p:cNvPr>
          <p:cNvSpPr>
            <a:spLocks noChangeArrowheads="1"/>
          </p:cNvSpPr>
          <p:nvPr/>
        </p:nvSpPr>
        <p:spPr bwMode="auto">
          <a:xfrm>
            <a:off x="8235950" y="914400"/>
            <a:ext cx="2057400" cy="558800"/>
          </a:xfrm>
          <a:custGeom>
            <a:avLst/>
            <a:gdLst>
              <a:gd name="T0" fmla="*/ 2147483647 w 21600"/>
              <a:gd name="T1" fmla="*/ 186995720 h 21600"/>
              <a:gd name="T2" fmla="*/ 2147483647 w 21600"/>
              <a:gd name="T3" fmla="*/ 373991465 h 21600"/>
              <a:gd name="T4" fmla="*/ 1044769056 w 21600"/>
              <a:gd name="T5" fmla="*/ 186995720 h 21600"/>
              <a:gd name="T6" fmla="*/ 2147483647 w 21600"/>
              <a:gd name="T7" fmla="*/ 0 h 21600"/>
              <a:gd name="T8" fmla="*/ 0 60000 65536"/>
              <a:gd name="T9" fmla="*/ 0 60000 65536"/>
              <a:gd name="T10" fmla="*/ 0 60000 65536"/>
              <a:gd name="T11" fmla="*/ 0 60000 65536"/>
              <a:gd name="T12" fmla="*/ 3009 w 21600"/>
              <a:gd name="T13" fmla="*/ 3009 h 21600"/>
              <a:gd name="T14" fmla="*/ 18591 w 21600"/>
              <a:gd name="T15" fmla="*/ 18591 h 21600"/>
            </a:gdLst>
            <a:ahLst/>
            <a:cxnLst>
              <a:cxn ang="T8">
                <a:pos x="T0" y="T1"/>
              </a:cxn>
              <a:cxn ang="T9">
                <a:pos x="T2" y="T3"/>
              </a:cxn>
              <a:cxn ang="T10">
                <a:pos x="T4" y="T5"/>
              </a:cxn>
              <a:cxn ang="T11">
                <a:pos x="T6" y="T7"/>
              </a:cxn>
            </a:cxnLst>
            <a:rect l="T12" t="T13" r="T14" b="T15"/>
            <a:pathLst>
              <a:path w="21600" h="21600">
                <a:moveTo>
                  <a:pt x="0" y="0"/>
                </a:moveTo>
                <a:lnTo>
                  <a:pt x="2417" y="21600"/>
                </a:lnTo>
                <a:lnTo>
                  <a:pt x="19183"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447" name="AutoShape 43">
            <a:extLst>
              <a:ext uri="{FF2B5EF4-FFF2-40B4-BE49-F238E27FC236}">
                <a16:creationId xmlns:a16="http://schemas.microsoft.com/office/drawing/2014/main" id="{931E55C9-BAB9-3E9C-B2B8-5EEA6AF0CC99}"/>
              </a:ext>
            </a:extLst>
          </p:cNvPr>
          <p:cNvSpPr>
            <a:spLocks noChangeArrowheads="1"/>
          </p:cNvSpPr>
          <p:nvPr/>
        </p:nvSpPr>
        <p:spPr bwMode="auto">
          <a:xfrm rot="10800000">
            <a:off x="5334000" y="241300"/>
            <a:ext cx="2057400" cy="660400"/>
          </a:xfrm>
          <a:custGeom>
            <a:avLst/>
            <a:gdLst>
              <a:gd name="T0" fmla="*/ 2147483647 w 21600"/>
              <a:gd name="T1" fmla="*/ 308662369 h 21600"/>
              <a:gd name="T2" fmla="*/ 2147483647 w 21600"/>
              <a:gd name="T3" fmla="*/ 617324768 h 21600"/>
              <a:gd name="T4" fmla="*/ 2147483647 w 21600"/>
              <a:gd name="T5" fmla="*/ 308662369 h 21600"/>
              <a:gd name="T6" fmla="*/ 2147483647 w 21600"/>
              <a:gd name="T7" fmla="*/ 0 h 21600"/>
              <a:gd name="T8" fmla="*/ 0 60000 65536"/>
              <a:gd name="T9" fmla="*/ 0 60000 65536"/>
              <a:gd name="T10" fmla="*/ 0 60000 65536"/>
              <a:gd name="T11" fmla="*/ 0 60000 65536"/>
              <a:gd name="T12" fmla="*/ 6175 w 21600"/>
              <a:gd name="T13" fmla="*/ 6175 h 21600"/>
              <a:gd name="T14" fmla="*/ 15425 w 21600"/>
              <a:gd name="T15" fmla="*/ 15425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8448" name="AutoShape 44">
            <a:extLst>
              <a:ext uri="{FF2B5EF4-FFF2-40B4-BE49-F238E27FC236}">
                <a16:creationId xmlns:a16="http://schemas.microsoft.com/office/drawing/2014/main" id="{2586F189-9C5B-A69E-B11A-3B4DBA5A1B23}"/>
              </a:ext>
            </a:extLst>
          </p:cNvPr>
          <p:cNvSpPr>
            <a:spLocks noChangeArrowheads="1"/>
          </p:cNvSpPr>
          <p:nvPr/>
        </p:nvSpPr>
        <p:spPr bwMode="auto">
          <a:xfrm rot="10800000">
            <a:off x="2743200" y="311150"/>
            <a:ext cx="1219200" cy="609600"/>
          </a:xfrm>
          <a:custGeom>
            <a:avLst/>
            <a:gdLst>
              <a:gd name="T0" fmla="*/ 2147483647 w 21600"/>
              <a:gd name="T1" fmla="*/ 242771309 h 21600"/>
              <a:gd name="T2" fmla="*/ 1942170529 w 21600"/>
              <a:gd name="T3" fmla="*/ 485542646 h 21600"/>
              <a:gd name="T4" fmla="*/ 659977965 w 21600"/>
              <a:gd name="T5" fmla="*/ 242771309 h 21600"/>
              <a:gd name="T6" fmla="*/ 1942170529 w 21600"/>
              <a:gd name="T7" fmla="*/ 0 h 21600"/>
              <a:gd name="T8" fmla="*/ 0 60000 65536"/>
              <a:gd name="T9" fmla="*/ 0 60000 65536"/>
              <a:gd name="T10" fmla="*/ 0 60000 65536"/>
              <a:gd name="T11" fmla="*/ 0 60000 65536"/>
              <a:gd name="T12" fmla="*/ 5470 w 21600"/>
              <a:gd name="T13" fmla="*/ 5470 h 21600"/>
              <a:gd name="T14" fmla="*/ 16130 w 21600"/>
              <a:gd name="T15" fmla="*/ 16130 h 21600"/>
            </a:gdLst>
            <a:ahLst/>
            <a:cxnLst>
              <a:cxn ang="T8">
                <a:pos x="T0" y="T1"/>
              </a:cxn>
              <a:cxn ang="T9">
                <a:pos x="T2" y="T3"/>
              </a:cxn>
              <a:cxn ang="T10">
                <a:pos x="T4" y="T5"/>
              </a:cxn>
              <a:cxn ang="T11">
                <a:pos x="T6" y="T7"/>
              </a:cxn>
            </a:cxnLst>
            <a:rect l="T12" t="T13" r="T14" b="T15"/>
            <a:pathLst>
              <a:path w="21600" h="21600">
                <a:moveTo>
                  <a:pt x="0" y="0"/>
                </a:moveTo>
                <a:lnTo>
                  <a:pt x="7340" y="21600"/>
                </a:lnTo>
                <a:lnTo>
                  <a:pt x="1426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8449" name="AutoShape 45">
            <a:extLst>
              <a:ext uri="{FF2B5EF4-FFF2-40B4-BE49-F238E27FC236}">
                <a16:creationId xmlns:a16="http://schemas.microsoft.com/office/drawing/2014/main" id="{CF32F4B0-93E8-A15E-9003-1D0E458424CB}"/>
              </a:ext>
            </a:extLst>
          </p:cNvPr>
          <p:cNvSpPr>
            <a:spLocks noChangeArrowheads="1"/>
          </p:cNvSpPr>
          <p:nvPr/>
        </p:nvSpPr>
        <p:spPr bwMode="auto">
          <a:xfrm rot="10800000">
            <a:off x="8251825" y="241300"/>
            <a:ext cx="2057400" cy="660400"/>
          </a:xfrm>
          <a:custGeom>
            <a:avLst/>
            <a:gdLst>
              <a:gd name="T0" fmla="*/ 2147483647 w 21600"/>
              <a:gd name="T1" fmla="*/ 308662369 h 21600"/>
              <a:gd name="T2" fmla="*/ 2147483647 w 21600"/>
              <a:gd name="T3" fmla="*/ 617324768 h 21600"/>
              <a:gd name="T4" fmla="*/ 2147483647 w 21600"/>
              <a:gd name="T5" fmla="*/ 308662369 h 21600"/>
              <a:gd name="T6" fmla="*/ 2147483647 w 21600"/>
              <a:gd name="T7" fmla="*/ 0 h 21600"/>
              <a:gd name="T8" fmla="*/ 0 60000 65536"/>
              <a:gd name="T9" fmla="*/ 0 60000 65536"/>
              <a:gd name="T10" fmla="*/ 0 60000 65536"/>
              <a:gd name="T11" fmla="*/ 0 60000 65536"/>
              <a:gd name="T12" fmla="*/ 6175 w 21600"/>
              <a:gd name="T13" fmla="*/ 6175 h 21600"/>
              <a:gd name="T14" fmla="*/ 15425 w 21600"/>
              <a:gd name="T15" fmla="*/ 15425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5" presetClass="entr" presetSubtype="10" fill="hold" nodeType="clickEffect">
                                  <p:stCondLst>
                                    <p:cond delay="0"/>
                                  </p:stCondLst>
                                  <p:childTnLst>
                                    <p:set>
                                      <p:cBhvr>
                                        <p:cTn id="6" dur="1" fill="hold">
                                          <p:stCondLst>
                                            <p:cond delay="0"/>
                                          </p:stCondLst>
                                        </p:cTn>
                                        <p:tgtEl>
                                          <p:spTgt spid="76803"/>
                                        </p:tgtEl>
                                        <p:attrNameLst>
                                          <p:attrName>style.visibility</p:attrName>
                                        </p:attrNameLst>
                                      </p:cBhvr>
                                      <p:to>
                                        <p:strVal val="visible"/>
                                      </p:to>
                                    </p:set>
                                    <p:animEffect transition="in" filter="checkerboard(across)">
                                      <p:cBhvr>
                                        <p:cTn id="7" dur="500"/>
                                        <p:tgtEl>
                                          <p:spTgt spid="76803"/>
                                        </p:tgtEl>
                                      </p:cBhvr>
                                    </p:animEffect>
                                  </p:childTnLst>
                                </p:cTn>
                              </p:par>
                            </p:childTnLst>
                          </p:cTn>
                        </p:par>
                        <p:par>
                          <p:cTn id="8" fill="hold" nodeType="afterGroup">
                            <p:stCondLst>
                              <p:cond delay="500"/>
                            </p:stCondLst>
                            <p:childTnLst>
                              <p:par>
                                <p:cTn id="9" presetID="5" presetClass="entr" presetSubtype="10" fill="hold" nodeType="afterEffect">
                                  <p:stCondLst>
                                    <p:cond delay="0"/>
                                  </p:stCondLst>
                                  <p:childTnLst>
                                    <p:set>
                                      <p:cBhvr>
                                        <p:cTn id="10" dur="1" fill="hold">
                                          <p:stCondLst>
                                            <p:cond delay="0"/>
                                          </p:stCondLst>
                                        </p:cTn>
                                        <p:tgtEl>
                                          <p:spTgt spid="76816"/>
                                        </p:tgtEl>
                                        <p:attrNameLst>
                                          <p:attrName>style.visibility</p:attrName>
                                        </p:attrNameLst>
                                      </p:cBhvr>
                                      <p:to>
                                        <p:strVal val="visible"/>
                                      </p:to>
                                    </p:set>
                                    <p:animEffect transition="in" filter="checkerboard(across)">
                                      <p:cBhvr>
                                        <p:cTn id="11" dur="500"/>
                                        <p:tgtEl>
                                          <p:spTgt spid="76816"/>
                                        </p:tgtEl>
                                      </p:cBhvr>
                                    </p:animEffect>
                                  </p:childTnLst>
                                </p:cTn>
                              </p:par>
                            </p:childTnLst>
                          </p:cTn>
                        </p:par>
                      </p:childTnLst>
                    </p:cTn>
                  </p:par>
                  <p:par>
                    <p:cTn id="12" fill="hold" nodeType="clickPar">
                      <p:stCondLst>
                        <p:cond delay="indefinite"/>
                      </p:stCondLst>
                      <p:childTnLst>
                        <p:par>
                          <p:cTn id="13" fill="hold" nodeType="withGroup">
                            <p:stCondLst>
                              <p:cond delay="0"/>
                            </p:stCondLst>
                            <p:childTnLst>
                              <p:par>
                                <p:cTn id="14" presetID="5" presetClass="entr" presetSubtype="10" fill="hold" nodeType="clickEffect">
                                  <p:stCondLst>
                                    <p:cond delay="0"/>
                                  </p:stCondLst>
                                  <p:childTnLst>
                                    <p:set>
                                      <p:cBhvr>
                                        <p:cTn id="15" dur="1" fill="hold">
                                          <p:stCondLst>
                                            <p:cond delay="0"/>
                                          </p:stCondLst>
                                        </p:cTn>
                                        <p:tgtEl>
                                          <p:spTgt spid="76805"/>
                                        </p:tgtEl>
                                        <p:attrNameLst>
                                          <p:attrName>style.visibility</p:attrName>
                                        </p:attrNameLst>
                                      </p:cBhvr>
                                      <p:to>
                                        <p:strVal val="visible"/>
                                      </p:to>
                                    </p:set>
                                    <p:animEffect transition="in" filter="checkerboard(across)">
                                      <p:cBhvr>
                                        <p:cTn id="16" dur="500"/>
                                        <p:tgtEl>
                                          <p:spTgt spid="76805"/>
                                        </p:tgtEl>
                                      </p:cBhvr>
                                    </p:animEffect>
                                  </p:childTnLst>
                                </p:cTn>
                              </p:par>
                            </p:childTnLst>
                          </p:cTn>
                        </p:par>
                        <p:par>
                          <p:cTn id="17" fill="hold" nodeType="afterGroup">
                            <p:stCondLst>
                              <p:cond delay="500"/>
                            </p:stCondLst>
                            <p:childTnLst>
                              <p:par>
                                <p:cTn id="18" presetID="5" presetClass="entr" presetSubtype="10" fill="hold" nodeType="afterEffect">
                                  <p:stCondLst>
                                    <p:cond delay="0"/>
                                  </p:stCondLst>
                                  <p:childTnLst>
                                    <p:set>
                                      <p:cBhvr>
                                        <p:cTn id="19" dur="1" fill="hold">
                                          <p:stCondLst>
                                            <p:cond delay="0"/>
                                          </p:stCondLst>
                                        </p:cTn>
                                        <p:tgtEl>
                                          <p:spTgt spid="76817"/>
                                        </p:tgtEl>
                                        <p:attrNameLst>
                                          <p:attrName>style.visibility</p:attrName>
                                        </p:attrNameLst>
                                      </p:cBhvr>
                                      <p:to>
                                        <p:strVal val="visible"/>
                                      </p:to>
                                    </p:set>
                                    <p:animEffect transition="in" filter="checkerboard(across)">
                                      <p:cBhvr>
                                        <p:cTn id="20" dur="500"/>
                                        <p:tgtEl>
                                          <p:spTgt spid="76817"/>
                                        </p:tgtEl>
                                      </p:cBhvr>
                                    </p:animEffect>
                                  </p:childTnLst>
                                </p:cTn>
                              </p:par>
                            </p:childTnLst>
                          </p:cTn>
                        </p:par>
                      </p:childTnLst>
                    </p:cTn>
                  </p:par>
                  <p:par>
                    <p:cTn id="21" fill="hold" nodeType="clickPar">
                      <p:stCondLst>
                        <p:cond delay="indefinite"/>
                      </p:stCondLst>
                      <p:childTnLst>
                        <p:par>
                          <p:cTn id="22" fill="hold" nodeType="withGroup">
                            <p:stCondLst>
                              <p:cond delay="0"/>
                            </p:stCondLst>
                            <p:childTnLst>
                              <p:par>
                                <p:cTn id="23" presetID="5" presetClass="entr" presetSubtype="10" fill="hold" nodeType="clickEffect">
                                  <p:stCondLst>
                                    <p:cond delay="0"/>
                                  </p:stCondLst>
                                  <p:childTnLst>
                                    <p:set>
                                      <p:cBhvr>
                                        <p:cTn id="24" dur="1" fill="hold">
                                          <p:stCondLst>
                                            <p:cond delay="0"/>
                                          </p:stCondLst>
                                        </p:cTn>
                                        <p:tgtEl>
                                          <p:spTgt spid="76804"/>
                                        </p:tgtEl>
                                        <p:attrNameLst>
                                          <p:attrName>style.visibility</p:attrName>
                                        </p:attrNameLst>
                                      </p:cBhvr>
                                      <p:to>
                                        <p:strVal val="visible"/>
                                      </p:to>
                                    </p:set>
                                    <p:animEffect transition="in" filter="checkerboard(across)">
                                      <p:cBhvr>
                                        <p:cTn id="25" dur="500"/>
                                        <p:tgtEl>
                                          <p:spTgt spid="76804"/>
                                        </p:tgtEl>
                                      </p:cBhvr>
                                    </p:animEffect>
                                  </p:childTnLst>
                                </p:cTn>
                              </p:par>
                            </p:childTnLst>
                          </p:cTn>
                        </p:par>
                        <p:par>
                          <p:cTn id="26" fill="hold" nodeType="afterGroup">
                            <p:stCondLst>
                              <p:cond delay="500"/>
                            </p:stCondLst>
                            <p:childTnLst>
                              <p:par>
                                <p:cTn id="27" presetID="5" presetClass="entr" presetSubtype="10" fill="hold" nodeType="afterEffect">
                                  <p:stCondLst>
                                    <p:cond delay="0"/>
                                  </p:stCondLst>
                                  <p:childTnLst>
                                    <p:set>
                                      <p:cBhvr>
                                        <p:cTn id="28" dur="1" fill="hold">
                                          <p:stCondLst>
                                            <p:cond delay="0"/>
                                          </p:stCondLst>
                                        </p:cTn>
                                        <p:tgtEl>
                                          <p:spTgt spid="76818"/>
                                        </p:tgtEl>
                                        <p:attrNameLst>
                                          <p:attrName>style.visibility</p:attrName>
                                        </p:attrNameLst>
                                      </p:cBhvr>
                                      <p:to>
                                        <p:strVal val="visible"/>
                                      </p:to>
                                    </p:set>
                                    <p:animEffect transition="in" filter="checkerboard(across)">
                                      <p:cBhvr>
                                        <p:cTn id="29" dur="500"/>
                                        <p:tgtEl>
                                          <p:spTgt spid="768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6803" grpId="0" autoUpdateAnimBg="0"/>
      <p:bldP spid="76804" grpId="0" autoUpdateAnimBg="0"/>
      <p:bldP spid="76805" grpId="0" autoUpdateAnimBg="0"/>
      <p:bldP spid="76816" grpId="0" autoUpdateAnimBg="0"/>
      <p:bldP spid="76817" grpId="0" autoUpdateAnimBg="0"/>
      <p:bldP spid="76818" grpId="0" autoUpdateAnimBg="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9458" name="Picture 2" descr="Picture14">
            <a:extLst>
              <a:ext uri="{FF2B5EF4-FFF2-40B4-BE49-F238E27FC236}">
                <a16:creationId xmlns:a16="http://schemas.microsoft.com/office/drawing/2014/main" id="{03093420-202E-97EA-CEF0-F443A2574C75}"/>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91154" name="Text Box 18">
            <a:extLst>
              <a:ext uri="{FF2B5EF4-FFF2-40B4-BE49-F238E27FC236}">
                <a16:creationId xmlns:a16="http://schemas.microsoft.com/office/drawing/2014/main" id="{73DBF8E8-B766-CFF5-593F-DECD85099EC1}"/>
              </a:ext>
            </a:extLst>
          </p:cNvPr>
          <p:cNvSpPr txBox="1">
            <a:spLocks noChangeArrowheads="1"/>
          </p:cNvSpPr>
          <p:nvPr/>
        </p:nvSpPr>
        <p:spPr bwMode="auto">
          <a:xfrm>
            <a:off x="1981200" y="4754563"/>
            <a:ext cx="8458200" cy="1587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800">
                <a:latin typeface="VNI-Times" pitchFamily="2" charset="0"/>
              </a:rPr>
              <a:t>- Bieát ñöôïc töông lai phaùt trieån cuûa quaàn theå.</a:t>
            </a:r>
          </a:p>
          <a:p>
            <a:pPr eaLnBrk="1" hangingPunct="1">
              <a:spcBef>
                <a:spcPct val="50000"/>
              </a:spcBef>
            </a:pPr>
            <a:r>
              <a:rPr lang="en-US" altLang="en-US" sz="2800">
                <a:latin typeface="VNI-Times" pitchFamily="2" charset="0"/>
              </a:rPr>
              <a:t>- Muïc ñích: coù keá hoaïch phaùt trieån quaàn theå hôïp lí hoaëc baûo toàn.</a:t>
            </a:r>
          </a:p>
        </p:txBody>
      </p:sp>
      <p:sp>
        <p:nvSpPr>
          <p:cNvPr id="91157" name="AutoShape 21">
            <a:extLst>
              <a:ext uri="{FF2B5EF4-FFF2-40B4-BE49-F238E27FC236}">
                <a16:creationId xmlns:a16="http://schemas.microsoft.com/office/drawing/2014/main" id="{401FE528-F5FE-FA32-DEE9-B83DD959E36C}"/>
              </a:ext>
            </a:extLst>
          </p:cNvPr>
          <p:cNvSpPr>
            <a:spLocks noChangeArrowheads="1"/>
          </p:cNvSpPr>
          <p:nvPr/>
        </p:nvSpPr>
        <p:spPr bwMode="auto">
          <a:xfrm>
            <a:off x="1828800" y="3657600"/>
            <a:ext cx="9220200" cy="914400"/>
          </a:xfrm>
          <a:prstGeom prst="roundRect">
            <a:avLst>
              <a:gd name="adj" fmla="val 16667"/>
            </a:avLst>
          </a:prstGeom>
          <a:solidFill>
            <a:schemeClr val="bg1"/>
          </a:solidFill>
          <a:ln>
            <a:noFill/>
          </a:ln>
          <a:effectLst/>
          <a:extLs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just">
              <a:defRPr/>
            </a:pPr>
            <a:r>
              <a:rPr lang="en-US" sz="2800" b="1">
                <a:solidFill>
                  <a:srgbClr val="FF0000"/>
                </a:solidFill>
                <a:effectLst>
                  <a:outerShdw blurRad="38100" dist="38100" dir="2700000" algn="tl">
                    <a:srgbClr val="C0C0C0"/>
                  </a:outerShdw>
                </a:effectLst>
                <a:latin typeface="Times New Roman" pitchFamily="18" charset="0"/>
                <a:cs typeface="Times New Roman" pitchFamily="18" charset="0"/>
              </a:rPr>
              <a:t>Nghiên cứu thành phần nhóm tuổi cho ta biết điều gì ? </a:t>
            </a:r>
          </a:p>
          <a:p>
            <a:pPr algn="just">
              <a:defRPr/>
            </a:pPr>
            <a:r>
              <a:rPr lang="en-US" sz="2800" b="1">
                <a:solidFill>
                  <a:srgbClr val="FF0000"/>
                </a:solidFill>
                <a:effectLst>
                  <a:outerShdw blurRad="38100" dist="38100" dir="2700000" algn="tl">
                    <a:srgbClr val="C0C0C0"/>
                  </a:outerShdw>
                </a:effectLst>
                <a:latin typeface="Times New Roman" pitchFamily="18" charset="0"/>
                <a:cs typeface="Times New Roman" pitchFamily="18" charset="0"/>
              </a:rPr>
              <a:t>Nhằm mục đích gì ?</a:t>
            </a:r>
          </a:p>
        </p:txBody>
      </p:sp>
      <p:sp>
        <p:nvSpPr>
          <p:cNvPr id="19461" name="AutoShape 22">
            <a:extLst>
              <a:ext uri="{FF2B5EF4-FFF2-40B4-BE49-F238E27FC236}">
                <a16:creationId xmlns:a16="http://schemas.microsoft.com/office/drawing/2014/main" id="{ACA221C2-6C20-C96E-C39C-9DEDA64762CE}"/>
              </a:ext>
            </a:extLst>
          </p:cNvPr>
          <p:cNvSpPr>
            <a:spLocks noChangeArrowheads="1"/>
          </p:cNvSpPr>
          <p:nvPr/>
        </p:nvSpPr>
        <p:spPr bwMode="auto">
          <a:xfrm rot="10800000">
            <a:off x="2114550" y="2073275"/>
            <a:ext cx="2895600" cy="852488"/>
          </a:xfrm>
          <a:custGeom>
            <a:avLst/>
            <a:gdLst>
              <a:gd name="T0" fmla="*/ 2147483647 w 21600"/>
              <a:gd name="T1" fmla="*/ 663937704 h 21600"/>
              <a:gd name="T2" fmla="*/ 2147483647 w 21600"/>
              <a:gd name="T3" fmla="*/ 1327875368 h 21600"/>
              <a:gd name="T4" fmla="*/ 2147483647 w 21600"/>
              <a:gd name="T5" fmla="*/ 663937704 h 21600"/>
              <a:gd name="T6" fmla="*/ 2147483647 w 21600"/>
              <a:gd name="T7" fmla="*/ 0 h 21600"/>
              <a:gd name="T8" fmla="*/ 0 60000 65536"/>
              <a:gd name="T9" fmla="*/ 0 60000 65536"/>
              <a:gd name="T10" fmla="*/ 0 60000 65536"/>
              <a:gd name="T11" fmla="*/ 0 60000 65536"/>
              <a:gd name="T12" fmla="*/ 3511 w 21600"/>
              <a:gd name="T13" fmla="*/ 3511 h 21600"/>
              <a:gd name="T14" fmla="*/ 18089 w 21600"/>
              <a:gd name="T15" fmla="*/ 18089 h 21600"/>
            </a:gdLst>
            <a:ahLst/>
            <a:cxnLst>
              <a:cxn ang="T8">
                <a:pos x="T0" y="T1"/>
              </a:cxn>
              <a:cxn ang="T9">
                <a:pos x="T2" y="T3"/>
              </a:cxn>
              <a:cxn ang="T10">
                <a:pos x="T4" y="T5"/>
              </a:cxn>
              <a:cxn ang="T11">
                <a:pos x="T6" y="T7"/>
              </a:cxn>
            </a:cxnLst>
            <a:rect l="T12" t="T13" r="T14" b="T15"/>
            <a:pathLst>
              <a:path w="21600" h="21600">
                <a:moveTo>
                  <a:pt x="0" y="0"/>
                </a:moveTo>
                <a:lnTo>
                  <a:pt x="3422" y="21600"/>
                </a:lnTo>
                <a:lnTo>
                  <a:pt x="18178"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9462" name="Rectangle 23">
            <a:extLst>
              <a:ext uri="{FF2B5EF4-FFF2-40B4-BE49-F238E27FC236}">
                <a16:creationId xmlns:a16="http://schemas.microsoft.com/office/drawing/2014/main" id="{3A379AFF-4A79-BEDC-DDC0-1C1370C1970C}"/>
              </a:ext>
            </a:extLst>
          </p:cNvPr>
          <p:cNvSpPr>
            <a:spLocks noChangeArrowheads="1"/>
          </p:cNvSpPr>
          <p:nvPr/>
        </p:nvSpPr>
        <p:spPr bwMode="auto">
          <a:xfrm>
            <a:off x="5543550" y="2073275"/>
            <a:ext cx="2057400" cy="852488"/>
          </a:xfrm>
          <a:prstGeom prst="rect">
            <a:avLst/>
          </a:pr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9463" name="AutoShape 24">
            <a:extLst>
              <a:ext uri="{FF2B5EF4-FFF2-40B4-BE49-F238E27FC236}">
                <a16:creationId xmlns:a16="http://schemas.microsoft.com/office/drawing/2014/main" id="{EE0FB26F-D334-C0EC-6B25-4F2773D990F2}"/>
              </a:ext>
            </a:extLst>
          </p:cNvPr>
          <p:cNvSpPr>
            <a:spLocks noChangeArrowheads="1"/>
          </p:cNvSpPr>
          <p:nvPr/>
        </p:nvSpPr>
        <p:spPr bwMode="auto">
          <a:xfrm>
            <a:off x="8515350" y="2073275"/>
            <a:ext cx="1600200" cy="852488"/>
          </a:xfrm>
          <a:custGeom>
            <a:avLst/>
            <a:gdLst>
              <a:gd name="T0" fmla="*/ 2147483647 w 21600"/>
              <a:gd name="T1" fmla="*/ 663937704 h 21600"/>
              <a:gd name="T2" fmla="*/ 2147483647 w 21600"/>
              <a:gd name="T3" fmla="*/ 1327875368 h 21600"/>
              <a:gd name="T4" fmla="*/ 631032869 w 21600"/>
              <a:gd name="T5" fmla="*/ 663937704 h 21600"/>
              <a:gd name="T6" fmla="*/ 2147483647 w 21600"/>
              <a:gd name="T7" fmla="*/ 0 h 21600"/>
              <a:gd name="T8" fmla="*/ 0 60000 65536"/>
              <a:gd name="T9" fmla="*/ 0 60000 65536"/>
              <a:gd name="T10" fmla="*/ 0 60000 65536"/>
              <a:gd name="T11" fmla="*/ 0 60000 65536"/>
              <a:gd name="T12" fmla="*/ 3352 w 21600"/>
              <a:gd name="T13" fmla="*/ 3352 h 21600"/>
              <a:gd name="T14" fmla="*/ 18248 w 21600"/>
              <a:gd name="T15" fmla="*/ 18248 h 21600"/>
            </a:gdLst>
            <a:ahLst/>
            <a:cxnLst>
              <a:cxn ang="T8">
                <a:pos x="T0" y="T1"/>
              </a:cxn>
              <a:cxn ang="T9">
                <a:pos x="T2" y="T3"/>
              </a:cxn>
              <a:cxn ang="T10">
                <a:pos x="T4" y="T5"/>
              </a:cxn>
              <a:cxn ang="T11">
                <a:pos x="T6" y="T7"/>
              </a:cxn>
            </a:cxnLst>
            <a:rect l="T12" t="T13" r="T14" b="T15"/>
            <a:pathLst>
              <a:path w="21600" h="21600">
                <a:moveTo>
                  <a:pt x="0" y="0"/>
                </a:moveTo>
                <a:lnTo>
                  <a:pt x="3103" y="21600"/>
                </a:lnTo>
                <a:lnTo>
                  <a:pt x="18497" y="21600"/>
                </a:lnTo>
                <a:lnTo>
                  <a:pt x="21600" y="0"/>
                </a:lnTo>
                <a:lnTo>
                  <a:pt x="0" y="0"/>
                </a:lnTo>
                <a:close/>
              </a:path>
            </a:pathLst>
          </a:custGeom>
          <a:solidFill>
            <a:srgbClr val="FF3399"/>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9464" name="AutoShape 25">
            <a:extLst>
              <a:ext uri="{FF2B5EF4-FFF2-40B4-BE49-F238E27FC236}">
                <a16:creationId xmlns:a16="http://schemas.microsoft.com/office/drawing/2014/main" id="{E9DDC5C4-7F27-6DBC-FAA0-D7C5F103C2DE}"/>
              </a:ext>
            </a:extLst>
          </p:cNvPr>
          <p:cNvSpPr>
            <a:spLocks noChangeArrowheads="1"/>
          </p:cNvSpPr>
          <p:nvPr/>
        </p:nvSpPr>
        <p:spPr bwMode="auto">
          <a:xfrm rot="10800000">
            <a:off x="2571750" y="1235075"/>
            <a:ext cx="1981200" cy="838200"/>
          </a:xfrm>
          <a:custGeom>
            <a:avLst/>
            <a:gdLst>
              <a:gd name="T0" fmla="*/ 2147483647 w 21600"/>
              <a:gd name="T1" fmla="*/ 631110583 h 21600"/>
              <a:gd name="T2" fmla="*/ 2147483647 w 21600"/>
              <a:gd name="T3" fmla="*/ 1262221204 h 21600"/>
              <a:gd name="T4" fmla="*/ 1635909677 w 21600"/>
              <a:gd name="T5" fmla="*/ 631110583 h 21600"/>
              <a:gd name="T6" fmla="*/ 2147483647 w 21600"/>
              <a:gd name="T7" fmla="*/ 0 h 21600"/>
              <a:gd name="T8" fmla="*/ 0 60000 65536"/>
              <a:gd name="T9" fmla="*/ 0 60000 65536"/>
              <a:gd name="T10" fmla="*/ 0 60000 65536"/>
              <a:gd name="T11" fmla="*/ 0 60000 65536"/>
              <a:gd name="T12" fmla="*/ 3920 w 21600"/>
              <a:gd name="T13" fmla="*/ 3920 h 21600"/>
              <a:gd name="T14" fmla="*/ 17680 w 21600"/>
              <a:gd name="T15" fmla="*/ 17680 h 21600"/>
            </a:gdLst>
            <a:ahLst/>
            <a:cxnLst>
              <a:cxn ang="T8">
                <a:pos x="T0" y="T1"/>
              </a:cxn>
              <a:cxn ang="T9">
                <a:pos x="T2" y="T3"/>
              </a:cxn>
              <a:cxn ang="T10">
                <a:pos x="T4" y="T5"/>
              </a:cxn>
              <a:cxn ang="T11">
                <a:pos x="T6" y="T7"/>
              </a:cxn>
            </a:cxnLst>
            <a:rect l="T12" t="T13" r="T14" b="T15"/>
            <a:pathLst>
              <a:path w="21600" h="21600">
                <a:moveTo>
                  <a:pt x="0" y="0"/>
                </a:moveTo>
                <a:lnTo>
                  <a:pt x="4240" y="21600"/>
                </a:lnTo>
                <a:lnTo>
                  <a:pt x="17360"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9465" name="Rectangle 26">
            <a:extLst>
              <a:ext uri="{FF2B5EF4-FFF2-40B4-BE49-F238E27FC236}">
                <a16:creationId xmlns:a16="http://schemas.microsoft.com/office/drawing/2014/main" id="{03FE06C2-7E4B-A4C9-9037-8C363894909F}"/>
              </a:ext>
            </a:extLst>
          </p:cNvPr>
          <p:cNvSpPr>
            <a:spLocks noChangeArrowheads="1"/>
          </p:cNvSpPr>
          <p:nvPr/>
        </p:nvSpPr>
        <p:spPr bwMode="auto">
          <a:xfrm>
            <a:off x="5543550" y="1235075"/>
            <a:ext cx="2057400" cy="838200"/>
          </a:xfrm>
          <a:prstGeom prst="rect">
            <a:avLst/>
          </a:pr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9466" name="AutoShape 27">
            <a:extLst>
              <a:ext uri="{FF2B5EF4-FFF2-40B4-BE49-F238E27FC236}">
                <a16:creationId xmlns:a16="http://schemas.microsoft.com/office/drawing/2014/main" id="{014F49A6-9914-42EE-F001-69B458F45400}"/>
              </a:ext>
            </a:extLst>
          </p:cNvPr>
          <p:cNvSpPr>
            <a:spLocks noChangeArrowheads="1"/>
          </p:cNvSpPr>
          <p:nvPr/>
        </p:nvSpPr>
        <p:spPr bwMode="auto">
          <a:xfrm>
            <a:off x="8286750" y="1235075"/>
            <a:ext cx="2057400" cy="838200"/>
          </a:xfrm>
          <a:custGeom>
            <a:avLst/>
            <a:gdLst>
              <a:gd name="T0" fmla="*/ 2147483647 w 21600"/>
              <a:gd name="T1" fmla="*/ 631110583 h 21600"/>
              <a:gd name="T2" fmla="*/ 2147483647 w 21600"/>
              <a:gd name="T3" fmla="*/ 1262221204 h 21600"/>
              <a:gd name="T4" fmla="*/ 1044769056 w 21600"/>
              <a:gd name="T5" fmla="*/ 631110583 h 21600"/>
              <a:gd name="T6" fmla="*/ 2147483647 w 21600"/>
              <a:gd name="T7" fmla="*/ 0 h 21600"/>
              <a:gd name="T8" fmla="*/ 0 60000 65536"/>
              <a:gd name="T9" fmla="*/ 0 60000 65536"/>
              <a:gd name="T10" fmla="*/ 0 60000 65536"/>
              <a:gd name="T11" fmla="*/ 0 60000 65536"/>
              <a:gd name="T12" fmla="*/ 3009 w 21600"/>
              <a:gd name="T13" fmla="*/ 3009 h 21600"/>
              <a:gd name="T14" fmla="*/ 18591 w 21600"/>
              <a:gd name="T15" fmla="*/ 18591 h 21600"/>
            </a:gdLst>
            <a:ahLst/>
            <a:cxnLst>
              <a:cxn ang="T8">
                <a:pos x="T0" y="T1"/>
              </a:cxn>
              <a:cxn ang="T9">
                <a:pos x="T2" y="T3"/>
              </a:cxn>
              <a:cxn ang="T10">
                <a:pos x="T4" y="T5"/>
              </a:cxn>
              <a:cxn ang="T11">
                <a:pos x="T6" y="T7"/>
              </a:cxn>
            </a:cxnLst>
            <a:rect l="T12" t="T13" r="T14" b="T15"/>
            <a:pathLst>
              <a:path w="21600" h="21600">
                <a:moveTo>
                  <a:pt x="0" y="0"/>
                </a:moveTo>
                <a:lnTo>
                  <a:pt x="2417" y="21600"/>
                </a:lnTo>
                <a:lnTo>
                  <a:pt x="19183" y="21600"/>
                </a:lnTo>
                <a:lnTo>
                  <a:pt x="21600" y="0"/>
                </a:lnTo>
                <a:lnTo>
                  <a:pt x="0" y="0"/>
                </a:lnTo>
                <a:close/>
              </a:path>
            </a:pathLst>
          </a:custGeom>
          <a:solidFill>
            <a:srgbClr val="FFFF00"/>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9467" name="AutoShape 28">
            <a:extLst>
              <a:ext uri="{FF2B5EF4-FFF2-40B4-BE49-F238E27FC236}">
                <a16:creationId xmlns:a16="http://schemas.microsoft.com/office/drawing/2014/main" id="{B3879C52-AC1A-4ADB-1E09-6FA72F165FB4}"/>
              </a:ext>
            </a:extLst>
          </p:cNvPr>
          <p:cNvSpPr>
            <a:spLocks noChangeArrowheads="1"/>
          </p:cNvSpPr>
          <p:nvPr/>
        </p:nvSpPr>
        <p:spPr bwMode="auto">
          <a:xfrm rot="10800000">
            <a:off x="5543550" y="244475"/>
            <a:ext cx="2057400" cy="990600"/>
          </a:xfrm>
          <a:custGeom>
            <a:avLst/>
            <a:gdLst>
              <a:gd name="T0" fmla="*/ 2147483647 w 21600"/>
              <a:gd name="T1" fmla="*/ 1041735506 h 21600"/>
              <a:gd name="T2" fmla="*/ 2147483647 w 21600"/>
              <a:gd name="T3" fmla="*/ 2083471057 h 21600"/>
              <a:gd name="T4" fmla="*/ 2147483647 w 21600"/>
              <a:gd name="T5" fmla="*/ 1041735506 h 21600"/>
              <a:gd name="T6" fmla="*/ 2147483647 w 21600"/>
              <a:gd name="T7" fmla="*/ 0 h 21600"/>
              <a:gd name="T8" fmla="*/ 0 60000 65536"/>
              <a:gd name="T9" fmla="*/ 0 60000 65536"/>
              <a:gd name="T10" fmla="*/ 0 60000 65536"/>
              <a:gd name="T11" fmla="*/ 0 60000 65536"/>
              <a:gd name="T12" fmla="*/ 6175 w 21600"/>
              <a:gd name="T13" fmla="*/ 6175 h 21600"/>
              <a:gd name="T14" fmla="*/ 15425 w 21600"/>
              <a:gd name="T15" fmla="*/ 15425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9468" name="AutoShape 29">
            <a:extLst>
              <a:ext uri="{FF2B5EF4-FFF2-40B4-BE49-F238E27FC236}">
                <a16:creationId xmlns:a16="http://schemas.microsoft.com/office/drawing/2014/main" id="{F875F9D8-1E0E-0264-AAF8-C7F34264669A}"/>
              </a:ext>
            </a:extLst>
          </p:cNvPr>
          <p:cNvSpPr>
            <a:spLocks noChangeArrowheads="1"/>
          </p:cNvSpPr>
          <p:nvPr/>
        </p:nvSpPr>
        <p:spPr bwMode="auto">
          <a:xfrm rot="10800000">
            <a:off x="2952750" y="320675"/>
            <a:ext cx="1219200" cy="914400"/>
          </a:xfrm>
          <a:custGeom>
            <a:avLst/>
            <a:gdLst>
              <a:gd name="T0" fmla="*/ 2147483647 w 21600"/>
              <a:gd name="T1" fmla="*/ 819353200 h 21600"/>
              <a:gd name="T2" fmla="*/ 1942170529 w 21600"/>
              <a:gd name="T3" fmla="*/ 1638706400 h 21600"/>
              <a:gd name="T4" fmla="*/ 659977965 w 21600"/>
              <a:gd name="T5" fmla="*/ 819353200 h 21600"/>
              <a:gd name="T6" fmla="*/ 1942170529 w 21600"/>
              <a:gd name="T7" fmla="*/ 0 h 21600"/>
              <a:gd name="T8" fmla="*/ 0 60000 65536"/>
              <a:gd name="T9" fmla="*/ 0 60000 65536"/>
              <a:gd name="T10" fmla="*/ 0 60000 65536"/>
              <a:gd name="T11" fmla="*/ 0 60000 65536"/>
              <a:gd name="T12" fmla="*/ 5470 w 21600"/>
              <a:gd name="T13" fmla="*/ 5470 h 21600"/>
              <a:gd name="T14" fmla="*/ 16130 w 21600"/>
              <a:gd name="T15" fmla="*/ 16130 h 21600"/>
            </a:gdLst>
            <a:ahLst/>
            <a:cxnLst>
              <a:cxn ang="T8">
                <a:pos x="T0" y="T1"/>
              </a:cxn>
              <a:cxn ang="T9">
                <a:pos x="T2" y="T3"/>
              </a:cxn>
              <a:cxn ang="T10">
                <a:pos x="T4" y="T5"/>
              </a:cxn>
              <a:cxn ang="T11">
                <a:pos x="T6" y="T7"/>
              </a:cxn>
            </a:cxnLst>
            <a:rect l="T12" t="T13" r="T14" b="T15"/>
            <a:pathLst>
              <a:path w="21600" h="21600">
                <a:moveTo>
                  <a:pt x="0" y="0"/>
                </a:moveTo>
                <a:lnTo>
                  <a:pt x="7340" y="21600"/>
                </a:lnTo>
                <a:lnTo>
                  <a:pt x="1426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rot="10800000" wrap="none" anchor="ctr"/>
          <a:lstStyle/>
          <a:p>
            <a:endParaRPr lang="en-US"/>
          </a:p>
        </p:txBody>
      </p:sp>
      <p:sp>
        <p:nvSpPr>
          <p:cNvPr id="19469" name="AutoShape 30">
            <a:extLst>
              <a:ext uri="{FF2B5EF4-FFF2-40B4-BE49-F238E27FC236}">
                <a16:creationId xmlns:a16="http://schemas.microsoft.com/office/drawing/2014/main" id="{923291BF-9F0D-F3F1-C4B2-CA74ECF527AA}"/>
              </a:ext>
            </a:extLst>
          </p:cNvPr>
          <p:cNvSpPr>
            <a:spLocks noChangeArrowheads="1"/>
          </p:cNvSpPr>
          <p:nvPr/>
        </p:nvSpPr>
        <p:spPr bwMode="auto">
          <a:xfrm rot="10800000">
            <a:off x="8286750" y="244475"/>
            <a:ext cx="2057400" cy="990600"/>
          </a:xfrm>
          <a:custGeom>
            <a:avLst/>
            <a:gdLst>
              <a:gd name="T0" fmla="*/ 2147483647 w 21600"/>
              <a:gd name="T1" fmla="*/ 1041735506 h 21600"/>
              <a:gd name="T2" fmla="*/ 2147483647 w 21600"/>
              <a:gd name="T3" fmla="*/ 2083471057 h 21600"/>
              <a:gd name="T4" fmla="*/ 2147483647 w 21600"/>
              <a:gd name="T5" fmla="*/ 1041735506 h 21600"/>
              <a:gd name="T6" fmla="*/ 2147483647 w 21600"/>
              <a:gd name="T7" fmla="*/ 0 h 21600"/>
              <a:gd name="T8" fmla="*/ 0 60000 65536"/>
              <a:gd name="T9" fmla="*/ 0 60000 65536"/>
              <a:gd name="T10" fmla="*/ 0 60000 65536"/>
              <a:gd name="T11" fmla="*/ 0 60000 65536"/>
              <a:gd name="T12" fmla="*/ 6175 w 21600"/>
              <a:gd name="T13" fmla="*/ 6175 h 21600"/>
              <a:gd name="T14" fmla="*/ 15425 w 21600"/>
              <a:gd name="T15" fmla="*/ 15425 h 21600"/>
            </a:gdLst>
            <a:ahLst/>
            <a:cxnLst>
              <a:cxn ang="T8">
                <a:pos x="T0" y="T1"/>
              </a:cxn>
              <a:cxn ang="T9">
                <a:pos x="T2" y="T3"/>
              </a:cxn>
              <a:cxn ang="T10">
                <a:pos x="T4" y="T5"/>
              </a:cxn>
              <a:cxn ang="T11">
                <a:pos x="T6" y="T7"/>
              </a:cxn>
            </a:cxnLst>
            <a:rect l="T12" t="T13" r="T14" b="T15"/>
            <a:pathLst>
              <a:path w="21600" h="21600">
                <a:moveTo>
                  <a:pt x="0" y="0"/>
                </a:moveTo>
                <a:lnTo>
                  <a:pt x="8750" y="21600"/>
                </a:lnTo>
                <a:lnTo>
                  <a:pt x="12850" y="21600"/>
                </a:lnTo>
                <a:lnTo>
                  <a:pt x="21600" y="0"/>
                </a:lnTo>
                <a:lnTo>
                  <a:pt x="0" y="0"/>
                </a:lnTo>
                <a:close/>
              </a:path>
            </a:pathLst>
          </a:custGeom>
          <a:solidFill>
            <a:srgbClr val="0066FF"/>
          </a:solidFill>
          <a:ln w="9525">
            <a:solidFill>
              <a:srgbClr val="0000CC"/>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endParaRPr lang="en-US"/>
          </a:p>
        </p:txBody>
      </p:sp>
      <p:sp>
        <p:nvSpPr>
          <p:cNvPr id="19470" name="Text Box 41">
            <a:extLst>
              <a:ext uri="{FF2B5EF4-FFF2-40B4-BE49-F238E27FC236}">
                <a16:creationId xmlns:a16="http://schemas.microsoft.com/office/drawing/2014/main" id="{1EA1BC16-134E-1B9E-772F-65303315C195}"/>
              </a:ext>
            </a:extLst>
          </p:cNvPr>
          <p:cNvSpPr txBox="1">
            <a:spLocks noChangeArrowheads="1"/>
          </p:cNvSpPr>
          <p:nvPr/>
        </p:nvSpPr>
        <p:spPr bwMode="auto">
          <a:xfrm>
            <a:off x="2438400" y="30861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000" b="1"/>
              <a:t>A. Dạng phát triển</a:t>
            </a:r>
          </a:p>
        </p:txBody>
      </p:sp>
      <p:sp>
        <p:nvSpPr>
          <p:cNvPr id="19471" name="Text Box 42">
            <a:extLst>
              <a:ext uri="{FF2B5EF4-FFF2-40B4-BE49-F238E27FC236}">
                <a16:creationId xmlns:a16="http://schemas.microsoft.com/office/drawing/2014/main" id="{D77BFDF3-D22B-4DCC-FBF2-11DDEA704484}"/>
              </a:ext>
            </a:extLst>
          </p:cNvPr>
          <p:cNvSpPr txBox="1">
            <a:spLocks noChangeArrowheads="1"/>
          </p:cNvSpPr>
          <p:nvPr/>
        </p:nvSpPr>
        <p:spPr bwMode="auto">
          <a:xfrm flipH="1">
            <a:off x="5524500" y="3073401"/>
            <a:ext cx="24003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000" b="1"/>
              <a:t>B . Dạng ổn định</a:t>
            </a:r>
          </a:p>
        </p:txBody>
      </p:sp>
      <p:sp>
        <p:nvSpPr>
          <p:cNvPr id="19472" name="Text Box 43">
            <a:extLst>
              <a:ext uri="{FF2B5EF4-FFF2-40B4-BE49-F238E27FC236}">
                <a16:creationId xmlns:a16="http://schemas.microsoft.com/office/drawing/2014/main" id="{35B40255-203E-6E63-7EC2-875297C2D4E4}"/>
              </a:ext>
            </a:extLst>
          </p:cNvPr>
          <p:cNvSpPr txBox="1">
            <a:spLocks noChangeArrowheads="1"/>
          </p:cNvSpPr>
          <p:nvPr/>
        </p:nvSpPr>
        <p:spPr bwMode="auto">
          <a:xfrm>
            <a:off x="8229600" y="3048001"/>
            <a:ext cx="24384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000" b="1"/>
              <a:t>C . Dạng giảm sút</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91154"/>
                                        </p:tgtEl>
                                        <p:attrNameLst>
                                          <p:attrName>style.visibility</p:attrName>
                                        </p:attrNameLst>
                                      </p:cBhvr>
                                      <p:to>
                                        <p:strVal val="visible"/>
                                      </p:to>
                                    </p:set>
                                    <p:animEffect transition="in" filter="blinds(horizontal)">
                                      <p:cBhvr>
                                        <p:cTn id="7" dur="500"/>
                                        <p:tgtEl>
                                          <p:spTgt spid="9115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1154"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482" name="Picture 2" descr="Picture14">
            <a:extLst>
              <a:ext uri="{FF2B5EF4-FFF2-40B4-BE49-F238E27FC236}">
                <a16:creationId xmlns:a16="http://schemas.microsoft.com/office/drawing/2014/main" id="{8DBB998E-88AA-6832-2BD2-23AC759E484A}"/>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89092" name="Picture 4">
            <a:extLst>
              <a:ext uri="{FF2B5EF4-FFF2-40B4-BE49-F238E27FC236}">
                <a16:creationId xmlns:a16="http://schemas.microsoft.com/office/drawing/2014/main" id="{B1ECBA16-94B0-6DA7-FF84-03BF87F07880}"/>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1752600" y="762000"/>
            <a:ext cx="3124200" cy="1416050"/>
          </a:xfrm>
          <a:prstGeom prst="rect">
            <a:avLst/>
          </a:prstGeom>
          <a:noFill/>
          <a:ln w="38100">
            <a:solidFill>
              <a:srgbClr val="CC0099"/>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9093" name="Text Box 5">
            <a:extLst>
              <a:ext uri="{FF2B5EF4-FFF2-40B4-BE49-F238E27FC236}">
                <a16:creationId xmlns:a16="http://schemas.microsoft.com/office/drawing/2014/main" id="{3F362DEE-7F27-4696-8BA6-544D9637D6EA}"/>
              </a:ext>
            </a:extLst>
          </p:cNvPr>
          <p:cNvSpPr txBox="1">
            <a:spLocks noChangeArrowheads="1"/>
          </p:cNvSpPr>
          <p:nvPr/>
        </p:nvSpPr>
        <p:spPr bwMode="auto">
          <a:xfrm>
            <a:off x="5029200" y="1066800"/>
            <a:ext cx="5638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t>Mật độ cây bạch đàn: 625 cây/ha đồi</a:t>
            </a:r>
          </a:p>
        </p:txBody>
      </p:sp>
      <p:pic>
        <p:nvPicPr>
          <p:cNvPr id="89094" name="Picture 6">
            <a:extLst>
              <a:ext uri="{FF2B5EF4-FFF2-40B4-BE49-F238E27FC236}">
                <a16:creationId xmlns:a16="http://schemas.microsoft.com/office/drawing/2014/main" id="{E3DC9CE3-00A1-477D-229A-39966D14162D}"/>
              </a:ext>
            </a:extLst>
          </p:cNvPr>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765301" y="2332039"/>
            <a:ext cx="3089275" cy="1385887"/>
          </a:xfrm>
          <a:prstGeom prst="rect">
            <a:avLst/>
          </a:prstGeom>
          <a:noFill/>
          <a:ln w="57150">
            <a:solidFill>
              <a:srgbClr val="0000FF"/>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9095" name="Text Box 7">
            <a:extLst>
              <a:ext uri="{FF2B5EF4-FFF2-40B4-BE49-F238E27FC236}">
                <a16:creationId xmlns:a16="http://schemas.microsoft.com/office/drawing/2014/main" id="{5193DF6C-8743-5BC5-9C95-8860C910021A}"/>
              </a:ext>
            </a:extLst>
          </p:cNvPr>
          <p:cNvSpPr txBox="1">
            <a:spLocks noChangeArrowheads="1"/>
          </p:cNvSpPr>
          <p:nvPr/>
        </p:nvSpPr>
        <p:spPr bwMode="auto">
          <a:xfrm>
            <a:off x="5003800" y="2717800"/>
            <a:ext cx="5638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t>Mật độ sâu rau: 2 con/m</a:t>
            </a:r>
            <a:r>
              <a:rPr lang="en-US" altLang="en-US" sz="2400" b="1" baseline="30000"/>
              <a:t>2</a:t>
            </a:r>
            <a:r>
              <a:rPr lang="en-US" altLang="en-US" sz="2400" b="1"/>
              <a:t> ruộng rau</a:t>
            </a:r>
          </a:p>
        </p:txBody>
      </p:sp>
      <p:pic>
        <p:nvPicPr>
          <p:cNvPr id="89096" name="Picture 8">
            <a:extLst>
              <a:ext uri="{FF2B5EF4-FFF2-40B4-BE49-F238E27FC236}">
                <a16:creationId xmlns:a16="http://schemas.microsoft.com/office/drawing/2014/main" id="{921E22F3-6FB5-AD8D-B4BE-933746AC80C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752600" y="3827464"/>
            <a:ext cx="3124200" cy="1379537"/>
          </a:xfrm>
          <a:prstGeom prst="rect">
            <a:avLst/>
          </a:prstGeom>
          <a:noFill/>
          <a:ln w="38100">
            <a:solidFill>
              <a:srgbClr val="FF0066"/>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9097" name="Text Box 9">
            <a:extLst>
              <a:ext uri="{FF2B5EF4-FFF2-40B4-BE49-F238E27FC236}">
                <a16:creationId xmlns:a16="http://schemas.microsoft.com/office/drawing/2014/main" id="{19679421-EB2C-2951-1CF1-56D0E0D737CA}"/>
              </a:ext>
            </a:extLst>
          </p:cNvPr>
          <p:cNvSpPr txBox="1">
            <a:spLocks noChangeArrowheads="1"/>
          </p:cNvSpPr>
          <p:nvPr/>
        </p:nvSpPr>
        <p:spPr bwMode="auto">
          <a:xfrm>
            <a:off x="4953000" y="4267200"/>
            <a:ext cx="5638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t>Mật độ chim sẻ: 10 con/ha đồng lúa</a:t>
            </a:r>
          </a:p>
        </p:txBody>
      </p:sp>
      <p:pic>
        <p:nvPicPr>
          <p:cNvPr id="89098" name="Picture 10">
            <a:extLst>
              <a:ext uri="{FF2B5EF4-FFF2-40B4-BE49-F238E27FC236}">
                <a16:creationId xmlns:a16="http://schemas.microsoft.com/office/drawing/2014/main" id="{58A70C6E-4491-D776-3C60-9BEFAB38AA3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1752600" y="5289550"/>
            <a:ext cx="3124200" cy="1339850"/>
          </a:xfrm>
          <a:prstGeom prst="rect">
            <a:avLst/>
          </a:prstGeom>
          <a:noFill/>
          <a:ln w="38100">
            <a:solidFill>
              <a:srgbClr val="FFFF66"/>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9099" name="Text Box 11">
            <a:extLst>
              <a:ext uri="{FF2B5EF4-FFF2-40B4-BE49-F238E27FC236}">
                <a16:creationId xmlns:a16="http://schemas.microsoft.com/office/drawing/2014/main" id="{14F01963-771C-59DB-123C-F5194E06DF96}"/>
              </a:ext>
            </a:extLst>
          </p:cNvPr>
          <p:cNvSpPr txBox="1">
            <a:spLocks noChangeArrowheads="1"/>
          </p:cNvSpPr>
          <p:nvPr/>
        </p:nvSpPr>
        <p:spPr bwMode="auto">
          <a:xfrm>
            <a:off x="4953000" y="5638800"/>
            <a:ext cx="56388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a:t>Mật độ tảo xoắn : 0,5 gam /m</a:t>
            </a:r>
            <a:r>
              <a:rPr lang="en-US" altLang="en-US" sz="2400" b="1" baseline="30000"/>
              <a:t>3</a:t>
            </a:r>
            <a:r>
              <a:rPr lang="en-US" altLang="en-US" sz="2400" b="1"/>
              <a:t> nước</a:t>
            </a:r>
          </a:p>
        </p:txBody>
      </p:sp>
      <p:sp>
        <p:nvSpPr>
          <p:cNvPr id="12" name="AutoShape 11">
            <a:extLst>
              <a:ext uri="{FF2B5EF4-FFF2-40B4-BE49-F238E27FC236}">
                <a16:creationId xmlns:a16="http://schemas.microsoft.com/office/drawing/2014/main" id="{9C8668D2-2279-00B5-E5E2-BF789F8FD50D}"/>
              </a:ext>
            </a:extLst>
          </p:cNvPr>
          <p:cNvSpPr>
            <a:spLocks noChangeArrowheads="1"/>
          </p:cNvSpPr>
          <p:nvPr/>
        </p:nvSpPr>
        <p:spPr bwMode="auto">
          <a:xfrm>
            <a:off x="5029201" y="76200"/>
            <a:ext cx="6048375" cy="990600"/>
          </a:xfrm>
          <a:prstGeom prst="roundRect">
            <a:avLst>
              <a:gd name="adj" fmla="val 16667"/>
            </a:avLst>
          </a:prstGeom>
          <a:solidFill>
            <a:schemeClr val="bg1"/>
          </a:solidFill>
          <a:ln w="9525" algn="ctr">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defRPr/>
            </a:pPr>
            <a:r>
              <a:rPr lang="en-US" sz="3200">
                <a:solidFill>
                  <a:srgbClr val="FF0000"/>
                </a:solidFill>
                <a:effectLst>
                  <a:outerShdw blurRad="38100" dist="38100" dir="2700000" algn="tl">
                    <a:srgbClr val="C0C0C0"/>
                  </a:outerShdw>
                </a:effectLst>
                <a:latin typeface="Arial" charset="0"/>
              </a:rPr>
              <a:t>3. Mật độ </a:t>
            </a:r>
            <a:r>
              <a:rPr lang="en-US" sz="3200">
                <a:solidFill>
                  <a:srgbClr val="FF0000"/>
                </a:solidFill>
                <a:effectLst>
                  <a:outerShdw blurRad="38100" dist="38100" dir="2700000" algn="tl">
                    <a:srgbClr val="C0C0C0"/>
                  </a:outerShdw>
                </a:effectLst>
                <a:latin typeface="Tahoma" pitchFamily="34" charset="0"/>
              </a:rPr>
              <a:t>quần</a:t>
            </a:r>
            <a:r>
              <a:rPr lang="en-US" sz="3200">
                <a:solidFill>
                  <a:srgbClr val="FF0000"/>
                </a:solidFill>
                <a:effectLst>
                  <a:outerShdw blurRad="38100" dist="38100" dir="2700000" algn="tl">
                    <a:srgbClr val="C0C0C0"/>
                  </a:outerShdw>
                </a:effectLst>
                <a:latin typeface="Arial" charset="0"/>
              </a:rPr>
              <a:t> thể là gì?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8" presetClass="entr" presetSubtype="16" fill="hold" nodeType="afterEffect">
                                  <p:stCondLst>
                                    <p:cond delay="0"/>
                                  </p:stCondLst>
                                  <p:childTnLst>
                                    <p:set>
                                      <p:cBhvr>
                                        <p:cTn id="6" dur="1" fill="hold">
                                          <p:stCondLst>
                                            <p:cond delay="0"/>
                                          </p:stCondLst>
                                        </p:cTn>
                                        <p:tgtEl>
                                          <p:spTgt spid="89092"/>
                                        </p:tgtEl>
                                        <p:attrNameLst>
                                          <p:attrName>style.visibility</p:attrName>
                                        </p:attrNameLst>
                                      </p:cBhvr>
                                      <p:to>
                                        <p:strVal val="visible"/>
                                      </p:to>
                                    </p:set>
                                    <p:animEffect transition="in" filter="diamond(in)">
                                      <p:cBhvr>
                                        <p:cTn id="7" dur="1000"/>
                                        <p:tgtEl>
                                          <p:spTgt spid="89092"/>
                                        </p:tgtEl>
                                      </p:cBhvr>
                                    </p:animEffect>
                                  </p:childTnLst>
                                </p:cTn>
                              </p:par>
                              <p:par>
                                <p:cTn id="8" presetID="3" presetClass="entr" presetSubtype="10" fill="hold" nodeType="withEffect">
                                  <p:stCondLst>
                                    <p:cond delay="0"/>
                                  </p:stCondLst>
                                  <p:childTnLst>
                                    <p:set>
                                      <p:cBhvr>
                                        <p:cTn id="9" dur="1" fill="hold">
                                          <p:stCondLst>
                                            <p:cond delay="0"/>
                                          </p:stCondLst>
                                        </p:cTn>
                                        <p:tgtEl>
                                          <p:spTgt spid="89093"/>
                                        </p:tgtEl>
                                        <p:attrNameLst>
                                          <p:attrName>style.visibility</p:attrName>
                                        </p:attrNameLst>
                                      </p:cBhvr>
                                      <p:to>
                                        <p:strVal val="visible"/>
                                      </p:to>
                                    </p:set>
                                    <p:animEffect transition="in" filter="blinds(horizontal)">
                                      <p:cBhvr>
                                        <p:cTn id="10" dur="500"/>
                                        <p:tgtEl>
                                          <p:spTgt spid="89093"/>
                                        </p:tgtEl>
                                      </p:cBhvr>
                                    </p:animEffect>
                                  </p:childTnLst>
                                </p:cTn>
                              </p:par>
                            </p:childTnLst>
                          </p:cTn>
                        </p:par>
                        <p:par>
                          <p:cTn id="11" fill="hold" nodeType="afterGroup">
                            <p:stCondLst>
                              <p:cond delay="1000"/>
                            </p:stCondLst>
                            <p:childTnLst>
                              <p:par>
                                <p:cTn id="12" presetID="4" presetClass="entr" presetSubtype="16" fill="hold" nodeType="afterEffect">
                                  <p:stCondLst>
                                    <p:cond delay="0"/>
                                  </p:stCondLst>
                                  <p:childTnLst>
                                    <p:set>
                                      <p:cBhvr>
                                        <p:cTn id="13" dur="1" fill="hold">
                                          <p:stCondLst>
                                            <p:cond delay="0"/>
                                          </p:stCondLst>
                                        </p:cTn>
                                        <p:tgtEl>
                                          <p:spTgt spid="89094"/>
                                        </p:tgtEl>
                                        <p:attrNameLst>
                                          <p:attrName>style.visibility</p:attrName>
                                        </p:attrNameLst>
                                      </p:cBhvr>
                                      <p:to>
                                        <p:strVal val="visible"/>
                                      </p:to>
                                    </p:set>
                                    <p:animEffect transition="in" filter="box(in)">
                                      <p:cBhvr>
                                        <p:cTn id="14" dur="500"/>
                                        <p:tgtEl>
                                          <p:spTgt spid="89094"/>
                                        </p:tgtEl>
                                      </p:cBhvr>
                                    </p:animEffect>
                                  </p:childTnLst>
                                </p:cTn>
                              </p:par>
                              <p:par>
                                <p:cTn id="15" presetID="4" presetClass="entr" presetSubtype="16" fill="hold" nodeType="withEffect">
                                  <p:stCondLst>
                                    <p:cond delay="0"/>
                                  </p:stCondLst>
                                  <p:childTnLst>
                                    <p:set>
                                      <p:cBhvr>
                                        <p:cTn id="16" dur="1" fill="hold">
                                          <p:stCondLst>
                                            <p:cond delay="0"/>
                                          </p:stCondLst>
                                        </p:cTn>
                                        <p:tgtEl>
                                          <p:spTgt spid="89095"/>
                                        </p:tgtEl>
                                        <p:attrNameLst>
                                          <p:attrName>style.visibility</p:attrName>
                                        </p:attrNameLst>
                                      </p:cBhvr>
                                      <p:to>
                                        <p:strVal val="visible"/>
                                      </p:to>
                                    </p:set>
                                    <p:animEffect transition="in" filter="box(in)">
                                      <p:cBhvr>
                                        <p:cTn id="17" dur="500"/>
                                        <p:tgtEl>
                                          <p:spTgt spid="89095"/>
                                        </p:tgtEl>
                                      </p:cBhvr>
                                    </p:animEffect>
                                  </p:childTnLst>
                                </p:cTn>
                              </p:par>
                            </p:childTnLst>
                          </p:cTn>
                        </p:par>
                        <p:par>
                          <p:cTn id="18" fill="hold" nodeType="afterGroup">
                            <p:stCondLst>
                              <p:cond delay="1500"/>
                            </p:stCondLst>
                            <p:childTnLst>
                              <p:par>
                                <p:cTn id="19" presetID="8" presetClass="entr" presetSubtype="16" fill="hold" nodeType="afterEffect">
                                  <p:stCondLst>
                                    <p:cond delay="0"/>
                                  </p:stCondLst>
                                  <p:childTnLst>
                                    <p:set>
                                      <p:cBhvr>
                                        <p:cTn id="20" dur="1" fill="hold">
                                          <p:stCondLst>
                                            <p:cond delay="0"/>
                                          </p:stCondLst>
                                        </p:cTn>
                                        <p:tgtEl>
                                          <p:spTgt spid="89096"/>
                                        </p:tgtEl>
                                        <p:attrNameLst>
                                          <p:attrName>style.visibility</p:attrName>
                                        </p:attrNameLst>
                                      </p:cBhvr>
                                      <p:to>
                                        <p:strVal val="visible"/>
                                      </p:to>
                                    </p:set>
                                    <p:animEffect transition="in" filter="diamond(in)">
                                      <p:cBhvr>
                                        <p:cTn id="21" dur="2000"/>
                                        <p:tgtEl>
                                          <p:spTgt spid="89096"/>
                                        </p:tgtEl>
                                      </p:cBhvr>
                                    </p:animEffect>
                                  </p:childTnLst>
                                </p:cTn>
                              </p:par>
                              <p:par>
                                <p:cTn id="22" presetID="8" presetClass="entr" presetSubtype="16" fill="hold" nodeType="withEffect">
                                  <p:stCondLst>
                                    <p:cond delay="0"/>
                                  </p:stCondLst>
                                  <p:childTnLst>
                                    <p:set>
                                      <p:cBhvr>
                                        <p:cTn id="23" dur="1" fill="hold">
                                          <p:stCondLst>
                                            <p:cond delay="0"/>
                                          </p:stCondLst>
                                        </p:cTn>
                                        <p:tgtEl>
                                          <p:spTgt spid="89097"/>
                                        </p:tgtEl>
                                        <p:attrNameLst>
                                          <p:attrName>style.visibility</p:attrName>
                                        </p:attrNameLst>
                                      </p:cBhvr>
                                      <p:to>
                                        <p:strVal val="visible"/>
                                      </p:to>
                                    </p:set>
                                    <p:animEffect transition="in" filter="diamond(in)">
                                      <p:cBhvr>
                                        <p:cTn id="24" dur="2000"/>
                                        <p:tgtEl>
                                          <p:spTgt spid="89097"/>
                                        </p:tgtEl>
                                      </p:cBhvr>
                                    </p:animEffect>
                                  </p:childTnLst>
                                </p:cTn>
                              </p:par>
                            </p:childTnLst>
                          </p:cTn>
                        </p:par>
                        <p:par>
                          <p:cTn id="25" fill="hold" nodeType="afterGroup">
                            <p:stCondLst>
                              <p:cond delay="3500"/>
                            </p:stCondLst>
                            <p:childTnLst>
                              <p:par>
                                <p:cTn id="26" presetID="55" presetClass="entr" presetSubtype="0" fill="hold" nodeType="afterEffect">
                                  <p:stCondLst>
                                    <p:cond delay="0"/>
                                  </p:stCondLst>
                                  <p:childTnLst>
                                    <p:set>
                                      <p:cBhvr>
                                        <p:cTn id="27" dur="1" fill="hold">
                                          <p:stCondLst>
                                            <p:cond delay="0"/>
                                          </p:stCondLst>
                                        </p:cTn>
                                        <p:tgtEl>
                                          <p:spTgt spid="89098"/>
                                        </p:tgtEl>
                                        <p:attrNameLst>
                                          <p:attrName>style.visibility</p:attrName>
                                        </p:attrNameLst>
                                      </p:cBhvr>
                                      <p:to>
                                        <p:strVal val="visible"/>
                                      </p:to>
                                    </p:set>
                                    <p:anim calcmode="lin" valueType="num">
                                      <p:cBhvr>
                                        <p:cTn id="28" dur="1000" fill="hold"/>
                                        <p:tgtEl>
                                          <p:spTgt spid="89098"/>
                                        </p:tgtEl>
                                        <p:attrNameLst>
                                          <p:attrName>ppt_w</p:attrName>
                                        </p:attrNameLst>
                                      </p:cBhvr>
                                      <p:tavLst>
                                        <p:tav tm="0">
                                          <p:val>
                                            <p:strVal val="#ppt_w*0.70"/>
                                          </p:val>
                                        </p:tav>
                                        <p:tav tm="100000">
                                          <p:val>
                                            <p:strVal val="#ppt_w"/>
                                          </p:val>
                                        </p:tav>
                                      </p:tavLst>
                                    </p:anim>
                                    <p:anim calcmode="lin" valueType="num">
                                      <p:cBhvr>
                                        <p:cTn id="29" dur="1000" fill="hold"/>
                                        <p:tgtEl>
                                          <p:spTgt spid="89098"/>
                                        </p:tgtEl>
                                        <p:attrNameLst>
                                          <p:attrName>ppt_h</p:attrName>
                                        </p:attrNameLst>
                                      </p:cBhvr>
                                      <p:tavLst>
                                        <p:tav tm="0">
                                          <p:val>
                                            <p:strVal val="#ppt_h"/>
                                          </p:val>
                                        </p:tav>
                                        <p:tav tm="100000">
                                          <p:val>
                                            <p:strVal val="#ppt_h"/>
                                          </p:val>
                                        </p:tav>
                                      </p:tavLst>
                                    </p:anim>
                                    <p:animEffect transition="in" filter="fade">
                                      <p:cBhvr>
                                        <p:cTn id="30" dur="1000"/>
                                        <p:tgtEl>
                                          <p:spTgt spid="89098"/>
                                        </p:tgtEl>
                                      </p:cBhvr>
                                    </p:animEffect>
                                  </p:childTnLst>
                                </p:cTn>
                              </p:par>
                              <p:par>
                                <p:cTn id="31" presetID="55" presetClass="entr" presetSubtype="0" fill="hold" nodeType="withEffect">
                                  <p:stCondLst>
                                    <p:cond delay="0"/>
                                  </p:stCondLst>
                                  <p:childTnLst>
                                    <p:set>
                                      <p:cBhvr>
                                        <p:cTn id="32" dur="1" fill="hold">
                                          <p:stCondLst>
                                            <p:cond delay="0"/>
                                          </p:stCondLst>
                                        </p:cTn>
                                        <p:tgtEl>
                                          <p:spTgt spid="89099"/>
                                        </p:tgtEl>
                                        <p:attrNameLst>
                                          <p:attrName>style.visibility</p:attrName>
                                        </p:attrNameLst>
                                      </p:cBhvr>
                                      <p:to>
                                        <p:strVal val="visible"/>
                                      </p:to>
                                    </p:set>
                                    <p:anim calcmode="lin" valueType="num">
                                      <p:cBhvr>
                                        <p:cTn id="33" dur="1000" fill="hold"/>
                                        <p:tgtEl>
                                          <p:spTgt spid="89099"/>
                                        </p:tgtEl>
                                        <p:attrNameLst>
                                          <p:attrName>ppt_w</p:attrName>
                                        </p:attrNameLst>
                                      </p:cBhvr>
                                      <p:tavLst>
                                        <p:tav tm="0">
                                          <p:val>
                                            <p:strVal val="#ppt_w*0.70"/>
                                          </p:val>
                                        </p:tav>
                                        <p:tav tm="100000">
                                          <p:val>
                                            <p:strVal val="#ppt_w"/>
                                          </p:val>
                                        </p:tav>
                                      </p:tavLst>
                                    </p:anim>
                                    <p:anim calcmode="lin" valueType="num">
                                      <p:cBhvr>
                                        <p:cTn id="34" dur="1000" fill="hold"/>
                                        <p:tgtEl>
                                          <p:spTgt spid="89099"/>
                                        </p:tgtEl>
                                        <p:attrNameLst>
                                          <p:attrName>ppt_h</p:attrName>
                                        </p:attrNameLst>
                                      </p:cBhvr>
                                      <p:tavLst>
                                        <p:tav tm="0">
                                          <p:val>
                                            <p:strVal val="#ppt_h"/>
                                          </p:val>
                                        </p:tav>
                                        <p:tav tm="100000">
                                          <p:val>
                                            <p:strVal val="#ppt_h"/>
                                          </p:val>
                                        </p:tav>
                                      </p:tavLst>
                                    </p:anim>
                                    <p:animEffect transition="in" filter="fade">
                                      <p:cBhvr>
                                        <p:cTn id="35" dur="1000"/>
                                        <p:tgtEl>
                                          <p:spTgt spid="8909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9093" grpId="0"/>
      <p:bldP spid="89095" grpId="0"/>
      <p:bldP spid="89097" grpId="0"/>
      <p:bldP spid="89099"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1506" name="Picture 2" descr="Picture14">
            <a:extLst>
              <a:ext uri="{FF2B5EF4-FFF2-40B4-BE49-F238E27FC236}">
                <a16:creationId xmlns:a16="http://schemas.microsoft.com/office/drawing/2014/main" id="{8C54AEAB-F01F-6E84-F7AA-FF4A9A8A7FA7}"/>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6012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86019" name="Text Box 3">
            <a:extLst>
              <a:ext uri="{FF2B5EF4-FFF2-40B4-BE49-F238E27FC236}">
                <a16:creationId xmlns:a16="http://schemas.microsoft.com/office/drawing/2014/main" id="{E81FE312-FA17-84A6-30D8-C2400F90E287}"/>
              </a:ext>
            </a:extLst>
          </p:cNvPr>
          <p:cNvSpPr txBox="1">
            <a:spLocks noChangeArrowheads="1"/>
          </p:cNvSpPr>
          <p:nvPr/>
        </p:nvSpPr>
        <p:spPr bwMode="auto">
          <a:xfrm>
            <a:off x="1981200" y="1295401"/>
            <a:ext cx="9067800" cy="3292475"/>
          </a:xfrm>
          <a:prstGeom prst="rect">
            <a:avLst/>
          </a:prstGeom>
          <a:noFill/>
          <a:ln w="38100">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sz="3200">
                <a:latin typeface="Times New Roman" panose="02020603050405020304" pitchFamily="18" charset="0"/>
                <a:cs typeface="Times New Roman" panose="02020603050405020304" pitchFamily="18" charset="0"/>
              </a:rPr>
              <a:t>             </a:t>
            </a:r>
            <a:r>
              <a:rPr lang="en-US" altLang="en-US" sz="3200">
                <a:solidFill>
                  <a:srgbClr val="0000FF"/>
                </a:solidFill>
                <a:latin typeface="Times New Roman" panose="02020603050405020304" pitchFamily="18" charset="0"/>
                <a:cs typeface="Times New Roman" panose="02020603050405020304" pitchFamily="18" charset="0"/>
              </a:rPr>
              <a:t>Mật độ quần thể phụ thuộc vào: </a:t>
            </a:r>
          </a:p>
          <a:p>
            <a:pPr algn="just">
              <a:spcBef>
                <a:spcPct val="50000"/>
              </a:spcBef>
              <a:buFontTx/>
              <a:buChar char="-"/>
            </a:pPr>
            <a:r>
              <a:rPr lang="en-US" altLang="en-US" sz="3200">
                <a:solidFill>
                  <a:srgbClr val="0000FF"/>
                </a:solidFill>
                <a:latin typeface="Times New Roman" panose="02020603050405020304" pitchFamily="18" charset="0"/>
                <a:cs typeface="Times New Roman" panose="02020603050405020304" pitchFamily="18" charset="0"/>
              </a:rPr>
              <a:t> Chu kì sống của sinh vật</a:t>
            </a:r>
          </a:p>
          <a:p>
            <a:pPr algn="just">
              <a:spcBef>
                <a:spcPct val="50000"/>
              </a:spcBef>
              <a:buFontTx/>
              <a:buChar char="-"/>
            </a:pPr>
            <a:r>
              <a:rPr lang="en-US" altLang="en-US" sz="3200">
                <a:solidFill>
                  <a:srgbClr val="0000FF"/>
                </a:solidFill>
                <a:latin typeface="Times New Roman" panose="02020603050405020304" pitchFamily="18" charset="0"/>
                <a:cs typeface="Times New Roman" panose="02020603050405020304" pitchFamily="18" charset="0"/>
              </a:rPr>
              <a:t> Nguồn thức ăn của quần thể</a:t>
            </a:r>
          </a:p>
          <a:p>
            <a:pPr algn="just">
              <a:spcBef>
                <a:spcPct val="50000"/>
              </a:spcBef>
              <a:buFontTx/>
              <a:buChar char="-"/>
            </a:pPr>
            <a:r>
              <a:rPr lang="en-US" altLang="en-US" sz="3200">
                <a:solidFill>
                  <a:srgbClr val="0000FF"/>
                </a:solidFill>
                <a:latin typeface="Times New Roman" panose="02020603050405020304" pitchFamily="18" charset="0"/>
                <a:cs typeface="Times New Roman" panose="02020603050405020304" pitchFamily="18" charset="0"/>
              </a:rPr>
              <a:t> Yếu tố thời tiết: hạn hán, lụt lội, cháy rừng, dịch bệnh</a:t>
            </a:r>
          </a:p>
        </p:txBody>
      </p:sp>
      <p:sp>
        <p:nvSpPr>
          <p:cNvPr id="86022" name="AutoShape 6">
            <a:extLst>
              <a:ext uri="{FF2B5EF4-FFF2-40B4-BE49-F238E27FC236}">
                <a16:creationId xmlns:a16="http://schemas.microsoft.com/office/drawing/2014/main" id="{AD50F241-6B08-9D24-9489-1A861599DE8C}"/>
              </a:ext>
            </a:extLst>
          </p:cNvPr>
          <p:cNvSpPr>
            <a:spLocks noChangeArrowheads="1"/>
          </p:cNvSpPr>
          <p:nvPr/>
        </p:nvSpPr>
        <p:spPr bwMode="auto">
          <a:xfrm>
            <a:off x="3124201" y="457200"/>
            <a:ext cx="6672263" cy="609600"/>
          </a:xfrm>
          <a:prstGeom prst="roundRect">
            <a:avLst>
              <a:gd name="adj" fmla="val 16667"/>
            </a:avLst>
          </a:prstGeom>
          <a:solidFill>
            <a:schemeClr val="bg1"/>
          </a:solidFill>
          <a:ln w="9525" algn="ctr">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defRPr/>
            </a:pPr>
            <a:r>
              <a:rPr lang="en-US" sz="3600">
                <a:solidFill>
                  <a:srgbClr val="FF0000"/>
                </a:solidFill>
                <a:effectLst>
                  <a:outerShdw blurRad="38100" dist="38100" dir="2700000" algn="tl">
                    <a:srgbClr val="C0C0C0"/>
                  </a:outerShdw>
                </a:effectLst>
                <a:latin typeface="Times New Roman" pitchFamily="18" charset="0"/>
                <a:cs typeface="Times New Roman" pitchFamily="18" charset="0"/>
              </a:rPr>
              <a:t>Mật độ quần thể phụ thuộc vào những yếu tố nào? </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47" presetClass="entr" presetSubtype="0" fill="hold" nodeType="clickEffect">
                                  <p:stCondLst>
                                    <p:cond delay="0"/>
                                  </p:stCondLst>
                                  <p:childTnLst>
                                    <p:set>
                                      <p:cBhvr>
                                        <p:cTn id="6" dur="1" fill="hold">
                                          <p:stCondLst>
                                            <p:cond delay="0"/>
                                          </p:stCondLst>
                                        </p:cTn>
                                        <p:tgtEl>
                                          <p:spTgt spid="86019"/>
                                        </p:tgtEl>
                                        <p:attrNameLst>
                                          <p:attrName>style.visibility</p:attrName>
                                        </p:attrNameLst>
                                      </p:cBhvr>
                                      <p:to>
                                        <p:strVal val="visible"/>
                                      </p:to>
                                    </p:set>
                                    <p:animEffect transition="in" filter="fade">
                                      <p:cBhvr>
                                        <p:cTn id="7" dur="1000"/>
                                        <p:tgtEl>
                                          <p:spTgt spid="86019"/>
                                        </p:tgtEl>
                                      </p:cBhvr>
                                    </p:animEffect>
                                    <p:anim calcmode="lin" valueType="num">
                                      <p:cBhvr>
                                        <p:cTn id="8" dur="1000" fill="hold"/>
                                        <p:tgtEl>
                                          <p:spTgt spid="86019"/>
                                        </p:tgtEl>
                                        <p:attrNameLst>
                                          <p:attrName>ppt_x</p:attrName>
                                        </p:attrNameLst>
                                      </p:cBhvr>
                                      <p:tavLst>
                                        <p:tav tm="0">
                                          <p:val>
                                            <p:strVal val="#ppt_x"/>
                                          </p:val>
                                        </p:tav>
                                        <p:tav tm="100000">
                                          <p:val>
                                            <p:strVal val="#ppt_x"/>
                                          </p:val>
                                        </p:tav>
                                      </p:tavLst>
                                    </p:anim>
                                    <p:anim calcmode="lin" valueType="num">
                                      <p:cBhvr>
                                        <p:cTn id="9" dur="1000" fill="hold"/>
                                        <p:tgtEl>
                                          <p:spTgt spid="86019"/>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6019" grpId="0" animBg="1"/>
    </p:bldLst>
  </p:timing>
</p:sld>
</file>

<file path=ppt/slides/slide2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22530" name="Rectangle 3">
            <a:extLst>
              <a:ext uri="{FF2B5EF4-FFF2-40B4-BE49-F238E27FC236}">
                <a16:creationId xmlns:a16="http://schemas.microsoft.com/office/drawing/2014/main" id="{1B11CB02-3011-699D-DA41-681405FCE650}"/>
              </a:ext>
            </a:extLst>
          </p:cNvPr>
          <p:cNvSpPr>
            <a:spLocks noChangeArrowheads="1"/>
          </p:cNvSpPr>
          <p:nvPr/>
        </p:nvSpPr>
        <p:spPr bwMode="auto">
          <a:xfrm>
            <a:off x="1676400" y="-228600"/>
            <a:ext cx="9372600" cy="12620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endParaRPr lang="en-US" altLang="en-US" sz="2400">
              <a:latin typeface="Times New Roman" panose="02020603050405020304" pitchFamily="18" charset="0"/>
              <a:cs typeface="Times New Roman" panose="02020603050405020304" pitchFamily="18" charset="0"/>
            </a:endParaRPr>
          </a:p>
          <a:p>
            <a:pPr eaLnBrk="1" hangingPunct="1"/>
            <a:r>
              <a:rPr lang="en-US" altLang="en-US" sz="2800" b="1">
                <a:latin typeface="Times New Roman" panose="02020603050405020304" pitchFamily="18" charset="0"/>
                <a:cs typeface="Times New Roman" panose="02020603050405020304" pitchFamily="18" charset="0"/>
              </a:rPr>
              <a:t>II. </a:t>
            </a:r>
            <a:r>
              <a:rPr lang="en-US" altLang="en-US" sz="2800" b="1" u="sng">
                <a:latin typeface="Times New Roman" panose="02020603050405020304" pitchFamily="18" charset="0"/>
                <a:cs typeface="Times New Roman" panose="02020603050405020304" pitchFamily="18" charset="0"/>
              </a:rPr>
              <a:t>Những đặc trưng cơ bản của quần thể</a:t>
            </a:r>
          </a:p>
          <a:p>
            <a:pPr eaLnBrk="1" hangingPunct="1"/>
            <a:r>
              <a:rPr lang="en-US" altLang="en-US" sz="2400">
                <a:latin typeface="Times New Roman" panose="02020603050405020304" pitchFamily="18" charset="0"/>
                <a:cs typeface="Times New Roman" panose="02020603050405020304" pitchFamily="18" charset="0"/>
              </a:rPr>
              <a:t>     </a:t>
            </a:r>
            <a:r>
              <a:rPr lang="en-US" altLang="en-US" sz="2400" b="1" i="1">
                <a:latin typeface="Times New Roman" panose="02020603050405020304" pitchFamily="18" charset="0"/>
                <a:cs typeface="Times New Roman" panose="02020603050405020304" pitchFamily="18" charset="0"/>
              </a:rPr>
              <a:t>1. </a:t>
            </a:r>
            <a:r>
              <a:rPr lang="en-US" altLang="en-US" sz="2400" b="1" i="1" u="sng">
                <a:latin typeface="Times New Roman" panose="02020603050405020304" pitchFamily="18" charset="0"/>
                <a:cs typeface="Times New Roman" panose="02020603050405020304" pitchFamily="18" charset="0"/>
              </a:rPr>
              <a:t>Tỉ lệ giới tính</a:t>
            </a:r>
          </a:p>
        </p:txBody>
      </p:sp>
      <p:sp>
        <p:nvSpPr>
          <p:cNvPr id="22531" name="Text Box 4">
            <a:extLst>
              <a:ext uri="{FF2B5EF4-FFF2-40B4-BE49-F238E27FC236}">
                <a16:creationId xmlns:a16="http://schemas.microsoft.com/office/drawing/2014/main" id="{6A19068F-F339-ACD0-A106-F00E05454944}"/>
              </a:ext>
            </a:extLst>
          </p:cNvPr>
          <p:cNvSpPr txBox="1">
            <a:spLocks noChangeArrowheads="1"/>
          </p:cNvSpPr>
          <p:nvPr/>
        </p:nvSpPr>
        <p:spPr bwMode="auto">
          <a:xfrm>
            <a:off x="1981200" y="1524001"/>
            <a:ext cx="5334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sz="2400">
              <a:latin typeface="Times New Roman" panose="02020603050405020304" pitchFamily="18" charset="0"/>
              <a:cs typeface="Times New Roman" panose="02020603050405020304" pitchFamily="18" charset="0"/>
            </a:endParaRPr>
          </a:p>
        </p:txBody>
      </p:sp>
      <p:sp>
        <p:nvSpPr>
          <p:cNvPr id="22532" name="Text Box 6">
            <a:extLst>
              <a:ext uri="{FF2B5EF4-FFF2-40B4-BE49-F238E27FC236}">
                <a16:creationId xmlns:a16="http://schemas.microsoft.com/office/drawing/2014/main" id="{C372EF17-18C8-BA9E-8F6C-1E65CAB276CF}"/>
              </a:ext>
            </a:extLst>
          </p:cNvPr>
          <p:cNvSpPr txBox="1">
            <a:spLocks noChangeArrowheads="1"/>
          </p:cNvSpPr>
          <p:nvPr/>
        </p:nvSpPr>
        <p:spPr bwMode="auto">
          <a:xfrm>
            <a:off x="2057400" y="914401"/>
            <a:ext cx="83820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imes New Roman" panose="02020603050405020304" pitchFamily="18" charset="0"/>
                <a:cs typeface="Times New Roman" panose="02020603050405020304" pitchFamily="18" charset="0"/>
              </a:rPr>
              <a:t>- Tỉ lệ giới tính là tỉ lệ số lượng giữa cá thể đực và cá thể cái</a:t>
            </a:r>
          </a:p>
        </p:txBody>
      </p:sp>
      <p:sp>
        <p:nvSpPr>
          <p:cNvPr id="22533" name="Text Box 7">
            <a:extLst>
              <a:ext uri="{FF2B5EF4-FFF2-40B4-BE49-F238E27FC236}">
                <a16:creationId xmlns:a16="http://schemas.microsoft.com/office/drawing/2014/main" id="{20B2EB3E-D97F-0557-C2A7-C868878EA262}"/>
              </a:ext>
            </a:extLst>
          </p:cNvPr>
          <p:cNvSpPr txBox="1">
            <a:spLocks noChangeArrowheads="1"/>
          </p:cNvSpPr>
          <p:nvPr/>
        </p:nvSpPr>
        <p:spPr bwMode="auto">
          <a:xfrm>
            <a:off x="1981200" y="1981201"/>
            <a:ext cx="82296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endParaRPr lang="vi-VN" altLang="en-US" sz="2400">
              <a:latin typeface="Times New Roman" panose="02020603050405020304" pitchFamily="18" charset="0"/>
              <a:cs typeface="Times New Roman" panose="02020603050405020304" pitchFamily="18" charset="0"/>
            </a:endParaRPr>
          </a:p>
        </p:txBody>
      </p:sp>
      <p:sp>
        <p:nvSpPr>
          <p:cNvPr id="22534" name="Text Box 8">
            <a:extLst>
              <a:ext uri="{FF2B5EF4-FFF2-40B4-BE49-F238E27FC236}">
                <a16:creationId xmlns:a16="http://schemas.microsoft.com/office/drawing/2014/main" id="{444788AB-E7F9-EC8A-3052-845EE1580DB4}"/>
              </a:ext>
            </a:extLst>
          </p:cNvPr>
          <p:cNvSpPr txBox="1">
            <a:spLocks noChangeArrowheads="1"/>
          </p:cNvSpPr>
          <p:nvPr/>
        </p:nvSpPr>
        <p:spPr bwMode="auto">
          <a:xfrm>
            <a:off x="1981200" y="1295401"/>
            <a:ext cx="8382000" cy="8302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imes New Roman" panose="02020603050405020304" pitchFamily="18" charset="0"/>
                <a:cs typeface="Times New Roman" panose="02020603050405020304" pitchFamily="18" charset="0"/>
              </a:rPr>
              <a:t> - Tỉ lệ giới tính có ý nghĩa quan trọng, nó cho thấy tiềm năng sinh sản của quần thể</a:t>
            </a:r>
          </a:p>
        </p:txBody>
      </p:sp>
      <p:sp>
        <p:nvSpPr>
          <p:cNvPr id="22535" name="Text Box 9">
            <a:extLst>
              <a:ext uri="{FF2B5EF4-FFF2-40B4-BE49-F238E27FC236}">
                <a16:creationId xmlns:a16="http://schemas.microsoft.com/office/drawing/2014/main" id="{0BFB1F61-0045-CB37-CC5B-3647C253C89E}"/>
              </a:ext>
            </a:extLst>
          </p:cNvPr>
          <p:cNvSpPr txBox="1">
            <a:spLocks noChangeArrowheads="1"/>
          </p:cNvSpPr>
          <p:nvPr/>
        </p:nvSpPr>
        <p:spPr bwMode="auto">
          <a:xfrm>
            <a:off x="2286000" y="3124201"/>
            <a:ext cx="24384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endParaRPr lang="vi-VN" altLang="en-US" sz="2400">
              <a:latin typeface="Times New Roman" panose="02020603050405020304" pitchFamily="18" charset="0"/>
              <a:cs typeface="Times New Roman" panose="02020603050405020304" pitchFamily="18" charset="0"/>
            </a:endParaRPr>
          </a:p>
        </p:txBody>
      </p:sp>
      <p:sp>
        <p:nvSpPr>
          <p:cNvPr id="22536" name="Text Box 10">
            <a:extLst>
              <a:ext uri="{FF2B5EF4-FFF2-40B4-BE49-F238E27FC236}">
                <a16:creationId xmlns:a16="http://schemas.microsoft.com/office/drawing/2014/main" id="{7FF60158-08AB-B325-040C-3C25B9467F6C}"/>
              </a:ext>
            </a:extLst>
          </p:cNvPr>
          <p:cNvSpPr txBox="1">
            <a:spLocks noChangeArrowheads="1"/>
          </p:cNvSpPr>
          <p:nvPr/>
        </p:nvSpPr>
        <p:spPr bwMode="auto">
          <a:xfrm>
            <a:off x="2057400" y="2057401"/>
            <a:ext cx="4343400" cy="461963"/>
          </a:xfrm>
          <a:prstGeom prst="rect">
            <a:avLst/>
          </a:prstGeom>
          <a:solidFill>
            <a:schemeClr val="bg1"/>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i="1">
                <a:latin typeface="Times New Roman" panose="02020603050405020304" pitchFamily="18" charset="0"/>
                <a:cs typeface="Times New Roman" panose="02020603050405020304" pitchFamily="18" charset="0"/>
              </a:rPr>
              <a:t>2. </a:t>
            </a:r>
            <a:r>
              <a:rPr lang="en-US" altLang="en-US" sz="2400" b="1" i="1" u="sng">
                <a:latin typeface="Times New Roman" panose="02020603050405020304" pitchFamily="18" charset="0"/>
                <a:cs typeface="Times New Roman" panose="02020603050405020304" pitchFamily="18" charset="0"/>
              </a:rPr>
              <a:t>Thành phần nhóm tuổi</a:t>
            </a:r>
          </a:p>
        </p:txBody>
      </p:sp>
      <p:sp>
        <p:nvSpPr>
          <p:cNvPr id="22537" name="Text Box 11">
            <a:extLst>
              <a:ext uri="{FF2B5EF4-FFF2-40B4-BE49-F238E27FC236}">
                <a16:creationId xmlns:a16="http://schemas.microsoft.com/office/drawing/2014/main" id="{6B0DA0C8-62D2-C167-E68D-4E735800A21B}"/>
              </a:ext>
            </a:extLst>
          </p:cNvPr>
          <p:cNvSpPr txBox="1">
            <a:spLocks noChangeArrowheads="1"/>
          </p:cNvSpPr>
          <p:nvPr/>
        </p:nvSpPr>
        <p:spPr bwMode="auto">
          <a:xfrm>
            <a:off x="2336800" y="2438400"/>
            <a:ext cx="5791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latin typeface="Times New Roman" panose="02020603050405020304" pitchFamily="18" charset="0"/>
                <a:cs typeface="Times New Roman" panose="02020603050405020304" pitchFamily="18" charset="0"/>
              </a:rPr>
              <a:t> Học bảng 47.2 SGK trang 140</a:t>
            </a:r>
          </a:p>
        </p:txBody>
      </p:sp>
      <p:sp>
        <p:nvSpPr>
          <p:cNvPr id="22538" name="Text Box 12">
            <a:extLst>
              <a:ext uri="{FF2B5EF4-FFF2-40B4-BE49-F238E27FC236}">
                <a16:creationId xmlns:a16="http://schemas.microsoft.com/office/drawing/2014/main" id="{141F784C-7E5F-EE18-BA90-DFB7B3310796}"/>
              </a:ext>
            </a:extLst>
          </p:cNvPr>
          <p:cNvSpPr txBox="1">
            <a:spLocks noChangeArrowheads="1"/>
          </p:cNvSpPr>
          <p:nvPr/>
        </p:nvSpPr>
        <p:spPr bwMode="auto">
          <a:xfrm>
            <a:off x="2057400" y="2895601"/>
            <a:ext cx="38100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i="1">
                <a:latin typeface="Times New Roman" panose="02020603050405020304" pitchFamily="18" charset="0"/>
                <a:cs typeface="Times New Roman" panose="02020603050405020304" pitchFamily="18" charset="0"/>
              </a:rPr>
              <a:t>3. </a:t>
            </a:r>
            <a:r>
              <a:rPr lang="en-US" altLang="en-US" sz="2400" b="1" i="1" u="sng">
                <a:latin typeface="Times New Roman" panose="02020603050405020304" pitchFamily="18" charset="0"/>
                <a:cs typeface="Times New Roman" panose="02020603050405020304" pitchFamily="18" charset="0"/>
              </a:rPr>
              <a:t>Mật độ quần thể</a:t>
            </a:r>
          </a:p>
        </p:txBody>
      </p:sp>
      <p:sp>
        <p:nvSpPr>
          <p:cNvPr id="22539" name="Text Box 13">
            <a:extLst>
              <a:ext uri="{FF2B5EF4-FFF2-40B4-BE49-F238E27FC236}">
                <a16:creationId xmlns:a16="http://schemas.microsoft.com/office/drawing/2014/main" id="{0D61FD3C-EBF3-9289-CC10-9BE3270D2A02}"/>
              </a:ext>
            </a:extLst>
          </p:cNvPr>
          <p:cNvSpPr txBox="1">
            <a:spLocks noChangeArrowheads="1"/>
          </p:cNvSpPr>
          <p:nvPr/>
        </p:nvSpPr>
        <p:spPr bwMode="auto">
          <a:xfrm>
            <a:off x="1981200" y="3352800"/>
            <a:ext cx="8001000" cy="1384300"/>
          </a:xfrm>
          <a:prstGeom prst="rect">
            <a:avLst/>
          </a:prstGeom>
          <a:noFill/>
          <a:ln w="38100">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400">
                <a:latin typeface="Times New Roman" panose="02020603050405020304" pitchFamily="18" charset="0"/>
                <a:cs typeface="Times New Roman" panose="02020603050405020304" pitchFamily="18" charset="0"/>
              </a:rPr>
              <a:t>Mật độ quần thể là số lượng hay khối lượng sinh vật có trong một đơn vị diện tích hay thể tích.</a:t>
            </a:r>
          </a:p>
          <a:p>
            <a:pPr>
              <a:spcBef>
                <a:spcPct val="50000"/>
              </a:spcBef>
            </a:pPr>
            <a:r>
              <a:rPr lang="en-US" altLang="en-US" sz="2400">
                <a:latin typeface="Times New Roman" panose="02020603050405020304" pitchFamily="18" charset="0"/>
                <a:cs typeface="Times New Roman" panose="02020603050405020304" pitchFamily="18" charset="0"/>
              </a:rPr>
              <a:t> </a:t>
            </a:r>
          </a:p>
        </p:txBody>
      </p:sp>
      <p:sp>
        <p:nvSpPr>
          <p:cNvPr id="22540" name="Text Box 15">
            <a:extLst>
              <a:ext uri="{FF2B5EF4-FFF2-40B4-BE49-F238E27FC236}">
                <a16:creationId xmlns:a16="http://schemas.microsoft.com/office/drawing/2014/main" id="{70CA1C30-EB28-4D09-0AAC-C5D85849FDCC}"/>
              </a:ext>
            </a:extLst>
          </p:cNvPr>
          <p:cNvSpPr txBox="1">
            <a:spLocks noChangeArrowheads="1"/>
          </p:cNvSpPr>
          <p:nvPr/>
        </p:nvSpPr>
        <p:spPr bwMode="auto">
          <a:xfrm>
            <a:off x="2057400" y="4086225"/>
            <a:ext cx="7232650" cy="13843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a:latin typeface="Times New Roman" panose="02020603050405020304" pitchFamily="18" charset="0"/>
                <a:cs typeface="Times New Roman" panose="02020603050405020304" pitchFamily="18" charset="0"/>
              </a:rPr>
              <a:t>VD :  Mật độ chim sẻ : 10 con/ ha đồng lúa</a:t>
            </a:r>
          </a:p>
          <a:p>
            <a:pPr eaLnBrk="1" hangingPunct="1"/>
            <a:r>
              <a:rPr lang="en-US" altLang="en-US" sz="2400">
                <a:latin typeface="Times New Roman" panose="02020603050405020304" pitchFamily="18" charset="0"/>
                <a:cs typeface="Times New Roman" panose="02020603050405020304" pitchFamily="18" charset="0"/>
              </a:rPr>
              <a:t>         Mật độ cây bạch đàn : 625 cây/ ha đồi</a:t>
            </a:r>
          </a:p>
          <a:p>
            <a:pPr eaLnBrk="1" hangingPunct="1">
              <a:spcBef>
                <a:spcPct val="50000"/>
              </a:spcBef>
            </a:pPr>
            <a:endParaRPr lang="en-US" altLang="en-US" sz="2400">
              <a:latin typeface="Times New Roman" panose="02020603050405020304" pitchFamily="18" charset="0"/>
              <a:cs typeface="Times New Roman" panose="02020603050405020304" pitchFamily="18" charset="0"/>
            </a:endParaRPr>
          </a:p>
        </p:txBody>
      </p:sp>
      <p:sp>
        <p:nvSpPr>
          <p:cNvPr id="22541" name="Rectangle 16">
            <a:extLst>
              <a:ext uri="{FF2B5EF4-FFF2-40B4-BE49-F238E27FC236}">
                <a16:creationId xmlns:a16="http://schemas.microsoft.com/office/drawing/2014/main" id="{5E61FDD2-E129-BD95-7A7D-3655DB00CE55}"/>
              </a:ext>
            </a:extLst>
          </p:cNvPr>
          <p:cNvSpPr>
            <a:spLocks noChangeArrowheads="1"/>
          </p:cNvSpPr>
          <p:nvPr/>
        </p:nvSpPr>
        <p:spPr bwMode="auto">
          <a:xfrm>
            <a:off x="1981200" y="4784725"/>
            <a:ext cx="5943600" cy="15700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400">
                <a:latin typeface="Times New Roman" panose="02020603050405020304" pitchFamily="18" charset="0"/>
                <a:cs typeface="Times New Roman" panose="02020603050405020304" pitchFamily="18" charset="0"/>
              </a:rPr>
              <a:t>Mật độ quần thể phụ thuộc vào: </a:t>
            </a:r>
          </a:p>
          <a:p>
            <a:pPr eaLnBrk="1" hangingPunct="1"/>
            <a:r>
              <a:rPr lang="en-US" altLang="en-US" sz="2400">
                <a:latin typeface="Times New Roman" panose="02020603050405020304" pitchFamily="18" charset="0"/>
                <a:cs typeface="Times New Roman" panose="02020603050405020304" pitchFamily="18" charset="0"/>
              </a:rPr>
              <a:t>              - Chu kì sống của sinh vật</a:t>
            </a:r>
          </a:p>
          <a:p>
            <a:pPr eaLnBrk="1" hangingPunct="1"/>
            <a:r>
              <a:rPr lang="en-US" altLang="en-US" sz="2400">
                <a:latin typeface="Times New Roman" panose="02020603050405020304" pitchFamily="18" charset="0"/>
                <a:cs typeface="Times New Roman" panose="02020603050405020304" pitchFamily="18" charset="0"/>
              </a:rPr>
              <a:t>              - Nguồn thức ăn của quần thể</a:t>
            </a:r>
          </a:p>
          <a:p>
            <a:pPr eaLnBrk="1" hangingPunct="1"/>
            <a:r>
              <a:rPr lang="en-US" altLang="en-US" sz="2400">
                <a:latin typeface="Times New Roman" panose="02020603050405020304" pitchFamily="18" charset="0"/>
                <a:cs typeface="Times New Roman" panose="02020603050405020304" pitchFamily="18" charset="0"/>
              </a:rPr>
              <a:t>              - Yếu tố thời tiết: hạn hán, lụt lội …..</a:t>
            </a:r>
          </a:p>
        </p:txBody>
      </p:sp>
      <p:sp>
        <p:nvSpPr>
          <p:cNvPr id="14" name="Text Box 12">
            <a:extLst>
              <a:ext uri="{FF2B5EF4-FFF2-40B4-BE49-F238E27FC236}">
                <a16:creationId xmlns:a16="http://schemas.microsoft.com/office/drawing/2014/main" id="{19AA12C1-51F4-D341-4078-0813AD85ACA0}"/>
              </a:ext>
            </a:extLst>
          </p:cNvPr>
          <p:cNvSpPr txBox="1">
            <a:spLocks noChangeArrowheads="1"/>
          </p:cNvSpPr>
          <p:nvPr/>
        </p:nvSpPr>
        <p:spPr bwMode="auto">
          <a:xfrm>
            <a:off x="2057400" y="2895601"/>
            <a:ext cx="3810000" cy="4619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b="1" i="1">
                <a:solidFill>
                  <a:srgbClr val="FF0000"/>
                </a:solidFill>
                <a:latin typeface="Times New Roman" panose="02020603050405020304" pitchFamily="18" charset="0"/>
                <a:cs typeface="Times New Roman" panose="02020603050405020304" pitchFamily="18" charset="0"/>
              </a:rPr>
              <a:t>3. </a:t>
            </a:r>
            <a:r>
              <a:rPr lang="en-US" altLang="en-US" sz="2400" b="1" i="1" u="sng">
                <a:solidFill>
                  <a:srgbClr val="FF0000"/>
                </a:solidFill>
                <a:latin typeface="Times New Roman" panose="02020603050405020304" pitchFamily="18" charset="0"/>
                <a:cs typeface="Times New Roman" panose="02020603050405020304" pitchFamily="18" charset="0"/>
              </a:rPr>
              <a:t>Mật độ quần thể</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6" presetClass="entr" presetSubtype="16"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circle(in)">
                                      <p:cBhvr>
                                        <p:cTn id="7" dur="20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5245" name="AutoShape 13">
            <a:extLst>
              <a:ext uri="{FF2B5EF4-FFF2-40B4-BE49-F238E27FC236}">
                <a16:creationId xmlns:a16="http://schemas.microsoft.com/office/drawing/2014/main" id="{4F6C2A86-C964-54CC-4797-0EB17BBB0DB8}"/>
              </a:ext>
            </a:extLst>
          </p:cNvPr>
          <p:cNvSpPr>
            <a:spLocks noChangeArrowheads="1"/>
          </p:cNvSpPr>
          <p:nvPr/>
        </p:nvSpPr>
        <p:spPr bwMode="auto">
          <a:xfrm>
            <a:off x="1752600" y="1676400"/>
            <a:ext cx="8686800" cy="609600"/>
          </a:xfrm>
          <a:prstGeom prst="roundRect">
            <a:avLst>
              <a:gd name="adj" fmla="val 16667"/>
            </a:avLst>
          </a:prstGeom>
          <a:solidFill>
            <a:schemeClr val="bg1"/>
          </a:solidFill>
          <a:ln w="9525" algn="ctr">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just">
              <a:defRPr/>
            </a:pPr>
            <a:r>
              <a:rPr lang="en-US" sz="2800">
                <a:solidFill>
                  <a:srgbClr val="FF0000"/>
                </a:solidFill>
                <a:effectLst>
                  <a:outerShdw blurRad="38100" dist="38100" dir="2700000" algn="tl">
                    <a:srgbClr val="C0C0C0"/>
                  </a:outerShdw>
                </a:effectLst>
                <a:latin typeface="Times New Roman" pitchFamily="18" charset="0"/>
                <a:cs typeface="Times New Roman" pitchFamily="18" charset="0"/>
              </a:rPr>
              <a:t>2, Trong các đặc trưng của quần thể thì đặc trưng nào là </a:t>
            </a:r>
          </a:p>
          <a:p>
            <a:pPr algn="just">
              <a:defRPr/>
            </a:pPr>
            <a:r>
              <a:rPr lang="en-US" sz="2800">
                <a:solidFill>
                  <a:srgbClr val="FF0000"/>
                </a:solidFill>
                <a:effectLst>
                  <a:outerShdw blurRad="38100" dist="38100" dir="2700000" algn="tl">
                    <a:srgbClr val="C0C0C0"/>
                  </a:outerShdw>
                </a:effectLst>
                <a:latin typeface="Times New Roman" pitchFamily="18" charset="0"/>
                <a:cs typeface="Times New Roman" pitchFamily="18" charset="0"/>
              </a:rPr>
              <a:t>cơ bản nhất? Vì sao ?</a:t>
            </a:r>
          </a:p>
        </p:txBody>
      </p:sp>
      <p:sp>
        <p:nvSpPr>
          <p:cNvPr id="23560" name="AutoShape 16">
            <a:extLst>
              <a:ext uri="{FF2B5EF4-FFF2-40B4-BE49-F238E27FC236}">
                <a16:creationId xmlns:a16="http://schemas.microsoft.com/office/drawing/2014/main" id="{D14F3968-2747-B76B-821A-04109E32F964}"/>
              </a:ext>
            </a:extLst>
          </p:cNvPr>
          <p:cNvSpPr>
            <a:spLocks noChangeArrowheads="1"/>
          </p:cNvSpPr>
          <p:nvPr/>
        </p:nvSpPr>
        <p:spPr bwMode="auto">
          <a:xfrm>
            <a:off x="1752600" y="533400"/>
            <a:ext cx="8915400" cy="609600"/>
          </a:xfrm>
          <a:prstGeom prst="roundRect">
            <a:avLst>
              <a:gd name="adj" fmla="val 16667"/>
            </a:avLst>
          </a:prstGeom>
          <a:solidFill>
            <a:schemeClr val="bg1"/>
          </a:solidFill>
          <a:ln w="9525" algn="ctr">
            <a:solidFill>
              <a:schemeClr val="bg1"/>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a:defRPr/>
            </a:pPr>
            <a:r>
              <a:rPr lang="en-US" sz="3600" u="sng">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Thảo luận</a:t>
            </a:r>
          </a:p>
          <a:p>
            <a:pPr algn="just">
              <a:defRPr/>
            </a:pPr>
            <a:r>
              <a:rPr lang="en-US" sz="280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1, Trong sản xuất nông nghiệp cần có biện pháp kĩ thuật gì </a:t>
            </a:r>
          </a:p>
          <a:p>
            <a:pPr algn="just">
              <a:defRPr/>
            </a:pPr>
            <a:r>
              <a:rPr lang="en-US" sz="280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để luôn giữ mật độ thích hợp ?</a:t>
            </a:r>
          </a:p>
        </p:txBody>
      </p:sp>
      <p:sp>
        <p:nvSpPr>
          <p:cNvPr id="95249" name="Rectangle 17">
            <a:extLst>
              <a:ext uri="{FF2B5EF4-FFF2-40B4-BE49-F238E27FC236}">
                <a16:creationId xmlns:a16="http://schemas.microsoft.com/office/drawing/2014/main" id="{3C0BDFBD-0DDC-8C7B-75C1-BDF8E1D9397A}"/>
              </a:ext>
            </a:extLst>
          </p:cNvPr>
          <p:cNvSpPr>
            <a:spLocks noChangeArrowheads="1"/>
          </p:cNvSpPr>
          <p:nvPr/>
        </p:nvSpPr>
        <p:spPr bwMode="auto">
          <a:xfrm>
            <a:off x="1981201" y="2682875"/>
            <a:ext cx="5637213" cy="1384300"/>
          </a:xfrm>
          <a:prstGeom prst="rect">
            <a:avLst/>
          </a:prstGeom>
          <a:noFill/>
          <a:ln w="28575">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800">
                <a:latin typeface="Times New Roman" panose="02020603050405020304" pitchFamily="18" charset="0"/>
                <a:cs typeface="Times New Roman" panose="02020603050405020304" pitchFamily="18" charset="0"/>
              </a:rPr>
              <a:t>1, - Trồng dày hợp lí.</a:t>
            </a:r>
          </a:p>
          <a:p>
            <a:pPr eaLnBrk="1" hangingPunct="1"/>
            <a:r>
              <a:rPr lang="en-US" altLang="en-US" sz="2800">
                <a:latin typeface="Times New Roman" panose="02020603050405020304" pitchFamily="18" charset="0"/>
                <a:cs typeface="Times New Roman" panose="02020603050405020304" pitchFamily="18" charset="0"/>
              </a:rPr>
              <a:t>    - Loại bỏ cá thể yếu trong đàn.</a:t>
            </a:r>
          </a:p>
          <a:p>
            <a:pPr eaLnBrk="1" hangingPunct="1"/>
            <a:r>
              <a:rPr lang="en-US" altLang="en-US" sz="2800">
                <a:latin typeface="Times New Roman" panose="02020603050405020304" pitchFamily="18" charset="0"/>
                <a:cs typeface="Times New Roman" panose="02020603050405020304" pitchFamily="18" charset="0"/>
              </a:rPr>
              <a:t>    - Cung cấp thức ăn</a:t>
            </a:r>
          </a:p>
        </p:txBody>
      </p:sp>
      <p:sp>
        <p:nvSpPr>
          <p:cNvPr id="95250" name="Text Box 18">
            <a:extLst>
              <a:ext uri="{FF2B5EF4-FFF2-40B4-BE49-F238E27FC236}">
                <a16:creationId xmlns:a16="http://schemas.microsoft.com/office/drawing/2014/main" id="{F35A049B-35CB-2882-6656-60E9340A1E06}"/>
              </a:ext>
            </a:extLst>
          </p:cNvPr>
          <p:cNvSpPr txBox="1">
            <a:spLocks noChangeArrowheads="1"/>
          </p:cNvSpPr>
          <p:nvPr/>
        </p:nvSpPr>
        <p:spPr bwMode="auto">
          <a:xfrm>
            <a:off x="1962150" y="4027488"/>
            <a:ext cx="8172450" cy="2678112"/>
          </a:xfrm>
          <a:prstGeom prst="rect">
            <a:avLst/>
          </a:prstGeom>
          <a:noFill/>
          <a:ln w="38100">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sz="2800">
                <a:latin typeface="Times New Roman" panose="02020603050405020304" pitchFamily="18" charset="0"/>
                <a:cs typeface="Times New Roman" panose="02020603050405020304" pitchFamily="18" charset="0"/>
              </a:rPr>
              <a:t>2, Trong các đặc trưng trên thì đặc trưng cơ bản nhất là mật độ. Vì mật độ quyết định các đặc trưng khác và ảnh hưởng đến mức sử dụng nguồn sống, tần số gặp nhau giữa con đực và con cái, sức sinh sản và sự tử vong, trạng thái cân bằng của quần thể, các mối quan hệ sinh thái khác để quần thể tồn tại và phát triển.</a:t>
            </a: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ntr" presetSubtype="10" fill="hold" nodeType="clickEffect">
                                  <p:stCondLst>
                                    <p:cond delay="0"/>
                                  </p:stCondLst>
                                  <p:childTnLst>
                                    <p:set>
                                      <p:cBhvr>
                                        <p:cTn id="6" dur="1" fill="hold">
                                          <p:stCondLst>
                                            <p:cond delay="0"/>
                                          </p:stCondLst>
                                        </p:cTn>
                                        <p:tgtEl>
                                          <p:spTgt spid="95249"/>
                                        </p:tgtEl>
                                        <p:attrNameLst>
                                          <p:attrName>style.visibility</p:attrName>
                                        </p:attrNameLst>
                                      </p:cBhvr>
                                      <p:to>
                                        <p:strVal val="visible"/>
                                      </p:to>
                                    </p:set>
                                    <p:animEffect transition="in" filter="blinds(horizontal)">
                                      <p:cBhvr>
                                        <p:cTn id="7" dur="500"/>
                                        <p:tgtEl>
                                          <p:spTgt spid="95249"/>
                                        </p:tgtEl>
                                      </p:cBhvr>
                                    </p:animEffect>
                                  </p:childTnLst>
                                </p:cTn>
                              </p:par>
                            </p:childTnLst>
                          </p:cTn>
                        </p:par>
                      </p:childTnLst>
                    </p:cTn>
                  </p:par>
                  <p:par>
                    <p:cTn id="8" fill="hold" nodeType="clickPar">
                      <p:stCondLst>
                        <p:cond delay="indefinite"/>
                      </p:stCondLst>
                      <p:childTnLst>
                        <p:par>
                          <p:cTn id="9" fill="hold" nodeType="withGroup">
                            <p:stCondLst>
                              <p:cond delay="0"/>
                            </p:stCondLst>
                            <p:childTnLst>
                              <p:par>
                                <p:cTn id="10" presetID="3" presetClass="entr" presetSubtype="10" fill="hold" nodeType="clickEffect">
                                  <p:stCondLst>
                                    <p:cond delay="0"/>
                                  </p:stCondLst>
                                  <p:childTnLst>
                                    <p:set>
                                      <p:cBhvr>
                                        <p:cTn id="11" dur="1" fill="hold">
                                          <p:stCondLst>
                                            <p:cond delay="0"/>
                                          </p:stCondLst>
                                        </p:cTn>
                                        <p:tgtEl>
                                          <p:spTgt spid="95250"/>
                                        </p:tgtEl>
                                        <p:attrNameLst>
                                          <p:attrName>style.visibility</p:attrName>
                                        </p:attrNameLst>
                                      </p:cBhvr>
                                      <p:to>
                                        <p:strVal val="visible"/>
                                      </p:to>
                                    </p:set>
                                    <p:animEffect transition="in" filter="blinds(horizontal)">
                                      <p:cBhvr>
                                        <p:cTn id="12" dur="500"/>
                                        <p:tgtEl>
                                          <p:spTgt spid="9525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5249" grpId="0" animBg="1"/>
      <p:bldP spid="95250" grpId="0" animBg="1"/>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7" name="Rectangle 3">
            <a:extLst>
              <a:ext uri="{FF2B5EF4-FFF2-40B4-BE49-F238E27FC236}">
                <a16:creationId xmlns:a16="http://schemas.microsoft.com/office/drawing/2014/main" id="{33B465AF-C1EF-EAB4-2AA6-A70619FE6649}"/>
              </a:ext>
            </a:extLst>
          </p:cNvPr>
          <p:cNvSpPr>
            <a:spLocks noChangeArrowheads="1"/>
          </p:cNvSpPr>
          <p:nvPr/>
        </p:nvSpPr>
        <p:spPr bwMode="auto">
          <a:xfrm>
            <a:off x="1676400" y="228601"/>
            <a:ext cx="9372600" cy="523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600" b="1">
                <a:solidFill>
                  <a:srgbClr val="FF0000"/>
                </a:solidFill>
                <a:latin typeface="Tahoma" panose="020B0604030504040204" pitchFamily="34" charset="0"/>
              </a:rPr>
              <a:t>III. </a:t>
            </a:r>
            <a:r>
              <a:rPr lang="en-US" altLang="en-US" sz="2600" b="1" u="sng">
                <a:solidFill>
                  <a:srgbClr val="FF0000"/>
                </a:solidFill>
                <a:latin typeface="Tahoma" panose="020B0604030504040204" pitchFamily="34" charset="0"/>
              </a:rPr>
              <a:t>Ảnh hưởng của môi trường tới quần thể sinh vật</a:t>
            </a:r>
            <a:r>
              <a:rPr lang="en-US" altLang="en-US" sz="2800" b="1">
                <a:solidFill>
                  <a:srgbClr val="FF0000"/>
                </a:solidFill>
                <a:latin typeface="Times New Roman" panose="02020603050405020304" pitchFamily="18" charset="0"/>
              </a:rPr>
              <a:t>     </a:t>
            </a:r>
            <a:endParaRPr lang="en-US" altLang="en-US" sz="2800" b="1" u="sng">
              <a:solidFill>
                <a:srgbClr val="FF0000"/>
              </a:solidFill>
              <a:latin typeface="Times New Roman" panose="02020603050405020304" pitchFamily="18" charset="0"/>
            </a:endParaRPr>
          </a:p>
        </p:txBody>
      </p:sp>
      <p:sp>
        <p:nvSpPr>
          <p:cNvPr id="103433" name="Text Box 9">
            <a:extLst>
              <a:ext uri="{FF2B5EF4-FFF2-40B4-BE49-F238E27FC236}">
                <a16:creationId xmlns:a16="http://schemas.microsoft.com/office/drawing/2014/main" id="{3A43E5E1-1DED-9BA8-893E-CB53AD39FDBA}"/>
              </a:ext>
            </a:extLst>
          </p:cNvPr>
          <p:cNvSpPr txBox="1">
            <a:spLocks noChangeArrowheads="1"/>
          </p:cNvSpPr>
          <p:nvPr/>
        </p:nvSpPr>
        <p:spPr bwMode="auto">
          <a:xfrm>
            <a:off x="1828800" y="1219201"/>
            <a:ext cx="8839200" cy="30464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r>
              <a:rPr lang="en-US" altLang="en-US" sz="2400" b="1" i="1">
                <a:latin typeface="Times New Roman" panose="02020603050405020304" pitchFamily="18" charset="0"/>
              </a:rPr>
              <a:t>- Khi tiết trời ấm áp và độ ẩm không khí cao muỗi sinh sản mạnh, số lượng tăng </a:t>
            </a:r>
          </a:p>
          <a:p>
            <a:pPr algn="just"/>
            <a:r>
              <a:rPr lang="en-US" altLang="en-US" sz="2400" b="1" i="1">
                <a:latin typeface="Times New Roman" panose="02020603050405020304" pitchFamily="18" charset="0"/>
              </a:rPr>
              <a:t>- Số lượng ếch nhái tăng cao vào mùa mưa.</a:t>
            </a:r>
          </a:p>
          <a:p>
            <a:r>
              <a:rPr lang="en-US" altLang="en-US" sz="2400" b="1" i="1">
                <a:latin typeface="Times New Roman" panose="02020603050405020304" pitchFamily="18" charset="0"/>
              </a:rPr>
              <a:t>- Chim cu gáy ăn hạt thường xuất hiện nhiều vào những tháng có lúa chín.</a:t>
            </a:r>
          </a:p>
          <a:p>
            <a:pPr algn="just">
              <a:spcBef>
                <a:spcPct val="50000"/>
              </a:spcBef>
            </a:pPr>
            <a:r>
              <a:rPr lang="en-US" altLang="en-US" sz="2400" b="1" i="1">
                <a:latin typeface="Times New Roman" panose="02020603050405020304" pitchFamily="18" charset="0"/>
              </a:rPr>
              <a:t>- Sâu rau xuất hiện nhiều khi thời tiết ẩm và mưa phùn.</a:t>
            </a:r>
          </a:p>
          <a:p>
            <a:pPr algn="just">
              <a:spcBef>
                <a:spcPct val="50000"/>
              </a:spcBef>
            </a:pPr>
            <a:r>
              <a:rPr lang="en-US" altLang="en-US" sz="2400" b="1" i="1">
                <a:latin typeface="Times New Roman" panose="02020603050405020304" pitchFamily="18" charset="0"/>
              </a:rPr>
              <a:t>- Chuột xuất hiện nhiều khi số lượng mèo giảm.</a:t>
            </a:r>
            <a:endParaRPr lang="en-US" altLang="en-US" sz="2400" b="1" i="1">
              <a:latin typeface="Times New Roman" panose="02020603050405020304" pitchFamily="18" charset="0"/>
              <a:cs typeface="Times New Roman" panose="02020603050405020304" pitchFamily="18" charset="0"/>
            </a:endParaRPr>
          </a:p>
        </p:txBody>
      </p:sp>
      <p:sp>
        <p:nvSpPr>
          <p:cNvPr id="103434" name="Text Box 10">
            <a:extLst>
              <a:ext uri="{FF2B5EF4-FFF2-40B4-BE49-F238E27FC236}">
                <a16:creationId xmlns:a16="http://schemas.microsoft.com/office/drawing/2014/main" id="{B8F85B9F-56AD-3485-9DBA-C165239E183C}"/>
              </a:ext>
            </a:extLst>
          </p:cNvPr>
          <p:cNvSpPr txBox="1">
            <a:spLocks noChangeArrowheads="1"/>
          </p:cNvSpPr>
          <p:nvPr/>
        </p:nvSpPr>
        <p:spPr bwMode="auto">
          <a:xfrm>
            <a:off x="4208463" y="860426"/>
            <a:ext cx="34290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sz="2000" b="1">
                <a:latin typeface="Times New Roman" panose="02020603050405020304" pitchFamily="18" charset="0"/>
              </a:rPr>
              <a:t>NGHIÊN CỨU THÔNG TIN</a:t>
            </a:r>
          </a:p>
        </p:txBody>
      </p:sp>
      <p:sp>
        <p:nvSpPr>
          <p:cNvPr id="2" name="Rectangle 1">
            <a:extLst>
              <a:ext uri="{FF2B5EF4-FFF2-40B4-BE49-F238E27FC236}">
                <a16:creationId xmlns:a16="http://schemas.microsoft.com/office/drawing/2014/main" id="{E43C865D-7B1C-EE80-E0E7-444C3A5C7859}"/>
              </a:ext>
            </a:extLst>
          </p:cNvPr>
          <p:cNvSpPr/>
          <p:nvPr/>
        </p:nvSpPr>
        <p:spPr>
          <a:xfrm>
            <a:off x="1676400" y="4191001"/>
            <a:ext cx="8839200" cy="3046413"/>
          </a:xfrm>
          <a:prstGeom prst="rect">
            <a:avLst/>
          </a:prstGeom>
        </p:spPr>
        <p:txBody>
          <a:bodyPr>
            <a:spAutoFit/>
          </a:bodyPr>
          <a:lstStyle/>
          <a:p>
            <a:pPr>
              <a:defRPr/>
            </a:pPr>
            <a:r>
              <a:rPr lang="en-US" sz="3200" u="sng">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Thảo luận:</a:t>
            </a:r>
          </a:p>
          <a:p>
            <a:pPr>
              <a:defRPr/>
            </a:pPr>
            <a:r>
              <a:rPr lang="en-US" sz="3200">
                <a:solidFill>
                  <a:srgbClr val="FF0000"/>
                </a:solidFill>
                <a:latin typeface="Times New Roman" pitchFamily="18" charset="0"/>
                <a:cs typeface="Times New Roman" pitchFamily="18" charset="0"/>
              </a:rPr>
              <a:t>1, Các nhân tố môi trường ảnh hưởng tới đặc điểm nào của quần thể?</a:t>
            </a:r>
          </a:p>
          <a:p>
            <a:pPr>
              <a:defRPr/>
            </a:pPr>
            <a:r>
              <a:rPr lang="en-US" sz="3200">
                <a:solidFill>
                  <a:srgbClr val="FF0000"/>
                </a:solidFill>
                <a:latin typeface="Times New Roman" pitchFamily="18" charset="0"/>
                <a:cs typeface="Times New Roman" pitchFamily="18" charset="0"/>
              </a:rPr>
              <a:t>2, Mật độ quần thể thay đổi do nguyên nhân nào? </a:t>
            </a:r>
          </a:p>
          <a:p>
            <a:pPr>
              <a:defRPr/>
            </a:pPr>
            <a:r>
              <a:rPr lang="en-US" sz="3200">
                <a:solidFill>
                  <a:srgbClr val="FF0000"/>
                </a:solidFill>
                <a:latin typeface="Times New Roman" pitchFamily="18" charset="0"/>
                <a:cs typeface="Times New Roman" pitchFamily="18" charset="0"/>
              </a:rPr>
              <a:t>3, Khi nào thì quần thể đạt được mức cân bằng?</a:t>
            </a:r>
          </a:p>
          <a:p>
            <a:pPr>
              <a:defRPr/>
            </a:pPr>
            <a:endParaRPr lang="en-US" sz="3200">
              <a:solidFill>
                <a:srgbClr val="FF0000"/>
              </a:solidFill>
              <a:latin typeface="Times New Roman" pitchFamily="18" charset="0"/>
              <a:cs typeface="Times New Roman"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cond evt="onBegin" delay="0">
                          <p:tn val="2"/>
                        </p:cond>
                      </p:stCondLst>
                      <p:childTnLst>
                        <p:par>
                          <p:cTn id="4" fill="hold" nodeType="withGroup">
                            <p:stCondLst>
                              <p:cond delay="0"/>
                            </p:stCondLst>
                            <p:childTnLst>
                              <p:par>
                                <p:cTn id="5" presetID="20" presetClass="entr" presetSubtype="0" fill="hold" nodeType="afterEffect">
                                  <p:stCondLst>
                                    <p:cond delay="0"/>
                                  </p:stCondLst>
                                  <p:childTnLst>
                                    <p:set>
                                      <p:cBhvr>
                                        <p:cTn id="6" dur="1" fill="hold">
                                          <p:stCondLst>
                                            <p:cond delay="0"/>
                                          </p:stCondLst>
                                        </p:cTn>
                                        <p:tgtEl>
                                          <p:spTgt spid="103427">
                                            <p:txEl>
                                              <p:pRg st="0" end="0"/>
                                            </p:txEl>
                                          </p:spTgt>
                                        </p:tgtEl>
                                        <p:attrNameLst>
                                          <p:attrName>style.visibility</p:attrName>
                                        </p:attrNameLst>
                                      </p:cBhvr>
                                      <p:to>
                                        <p:strVal val="visible"/>
                                      </p:to>
                                    </p:set>
                                    <p:animEffect transition="in" filter="wedge">
                                      <p:cBhvr>
                                        <p:cTn id="7" dur="2000"/>
                                        <p:tgtEl>
                                          <p:spTgt spid="103427">
                                            <p:txEl>
                                              <p:pRg st="0" end="0"/>
                                            </p:txEl>
                                          </p:spTgt>
                                        </p:tgtEl>
                                      </p:cBhvr>
                                    </p:animEffect>
                                  </p:childTnLst>
                                </p:cTn>
                              </p:par>
                            </p:childTnLst>
                          </p:cTn>
                        </p:par>
                        <p:par>
                          <p:cTn id="8" fill="hold" nodeType="afterGroup">
                            <p:stCondLst>
                              <p:cond delay="2000"/>
                            </p:stCondLst>
                            <p:childTnLst>
                              <p:par>
                                <p:cTn id="9" presetID="5" presetClass="entr" presetSubtype="10" fill="hold" nodeType="afterEffect">
                                  <p:stCondLst>
                                    <p:cond delay="0"/>
                                  </p:stCondLst>
                                  <p:childTnLst>
                                    <p:set>
                                      <p:cBhvr>
                                        <p:cTn id="10" dur="1" fill="hold">
                                          <p:stCondLst>
                                            <p:cond delay="0"/>
                                          </p:stCondLst>
                                        </p:cTn>
                                        <p:tgtEl>
                                          <p:spTgt spid="103434"/>
                                        </p:tgtEl>
                                        <p:attrNameLst>
                                          <p:attrName>style.visibility</p:attrName>
                                        </p:attrNameLst>
                                      </p:cBhvr>
                                      <p:to>
                                        <p:strVal val="visible"/>
                                      </p:to>
                                    </p:set>
                                    <p:animEffect transition="in" filter="checkerboard(across)">
                                      <p:cBhvr>
                                        <p:cTn id="11" dur="500"/>
                                        <p:tgtEl>
                                          <p:spTgt spid="103434"/>
                                        </p:tgtEl>
                                      </p:cBhvr>
                                    </p:animEffect>
                                  </p:childTnLst>
                                </p:cTn>
                              </p:par>
                              <p:par>
                                <p:cTn id="12" presetID="5" presetClass="entr" presetSubtype="10" fill="hold" nodeType="withEffect">
                                  <p:stCondLst>
                                    <p:cond delay="0"/>
                                  </p:stCondLst>
                                  <p:childTnLst>
                                    <p:set>
                                      <p:cBhvr>
                                        <p:cTn id="13" dur="1" fill="hold">
                                          <p:stCondLst>
                                            <p:cond delay="0"/>
                                          </p:stCondLst>
                                        </p:cTn>
                                        <p:tgtEl>
                                          <p:spTgt spid="103433"/>
                                        </p:tgtEl>
                                        <p:attrNameLst>
                                          <p:attrName>style.visibility</p:attrName>
                                        </p:attrNameLst>
                                      </p:cBhvr>
                                      <p:to>
                                        <p:strVal val="visible"/>
                                      </p:to>
                                    </p:set>
                                    <p:animEffect transition="in" filter="checkerboard(across)">
                                      <p:cBhvr>
                                        <p:cTn id="14" dur="500"/>
                                        <p:tgtEl>
                                          <p:spTgt spid="103433"/>
                                        </p:tgtEl>
                                      </p:cBhvr>
                                    </p:animEffect>
                                  </p:childTnLst>
                                </p:cTn>
                              </p:par>
                            </p:childTnLst>
                          </p:cTn>
                        </p:par>
                      </p:childTnLst>
                    </p:cTn>
                  </p:par>
                  <p:par>
                    <p:cTn id="15" fill="hold" nodeType="clickPar">
                      <p:stCondLst>
                        <p:cond delay="indefinite"/>
                      </p:stCondLst>
                      <p:childTnLst>
                        <p:par>
                          <p:cTn id="16" fill="hold" nodeType="withGroup">
                            <p:stCondLst>
                              <p:cond delay="0"/>
                            </p:stCondLst>
                            <p:childTnLst>
                              <p:par>
                                <p:cTn id="17" presetID="6" presetClass="entr" presetSubtype="16" fill="hold" nodeType="clickEffect">
                                  <p:stCondLst>
                                    <p:cond delay="0"/>
                                  </p:stCondLst>
                                  <p:childTnLst>
                                    <p:set>
                                      <p:cBhvr>
                                        <p:cTn id="18" dur="1" fill="hold">
                                          <p:stCondLst>
                                            <p:cond delay="0"/>
                                          </p:stCondLst>
                                        </p:cTn>
                                        <p:tgtEl>
                                          <p:spTgt spid="2"/>
                                        </p:tgtEl>
                                        <p:attrNameLst>
                                          <p:attrName>style.visibility</p:attrName>
                                        </p:attrNameLst>
                                      </p:cBhvr>
                                      <p:to>
                                        <p:strVal val="visible"/>
                                      </p:to>
                                    </p:set>
                                    <p:animEffect transition="in" filter="circle(in)">
                                      <p:cBhvr>
                                        <p:cTn id="19" dur="20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3433" grpId="0"/>
      <p:bldP spid="103434" grpId="0"/>
      <p:bldP spid="2"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5602" name="Picture 2" descr="Picture14">
            <a:extLst>
              <a:ext uri="{FF2B5EF4-FFF2-40B4-BE49-F238E27FC236}">
                <a16:creationId xmlns:a16="http://schemas.microsoft.com/office/drawing/2014/main" id="{2060875A-C04D-9D84-189A-4BD854C2D636}"/>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5603" name="Rectangle 3">
            <a:extLst>
              <a:ext uri="{FF2B5EF4-FFF2-40B4-BE49-F238E27FC236}">
                <a16:creationId xmlns:a16="http://schemas.microsoft.com/office/drawing/2014/main" id="{EBEF821B-490A-2B7F-3595-7289B02BA8B3}"/>
              </a:ext>
            </a:extLst>
          </p:cNvPr>
          <p:cNvSpPr>
            <a:spLocks noChangeArrowheads="1"/>
          </p:cNvSpPr>
          <p:nvPr/>
        </p:nvSpPr>
        <p:spPr bwMode="auto">
          <a:xfrm>
            <a:off x="1981200" y="595314"/>
            <a:ext cx="9372600" cy="523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600" b="1">
                <a:solidFill>
                  <a:srgbClr val="FF0000"/>
                </a:solidFill>
                <a:latin typeface="Tahoma" panose="020B0604030504040204" pitchFamily="34" charset="0"/>
              </a:rPr>
              <a:t>III. </a:t>
            </a:r>
            <a:r>
              <a:rPr lang="en-US" altLang="en-US" sz="2600" b="1" u="sng">
                <a:solidFill>
                  <a:srgbClr val="FF0000"/>
                </a:solidFill>
                <a:latin typeface="Tahoma" panose="020B0604030504040204" pitchFamily="34" charset="0"/>
              </a:rPr>
              <a:t>Ảnh hưởng của môi trường tới quần thể sinh vật</a:t>
            </a:r>
            <a:r>
              <a:rPr lang="en-US" altLang="en-US" sz="2800" b="1">
                <a:solidFill>
                  <a:srgbClr val="FF0000"/>
                </a:solidFill>
                <a:latin typeface="Times New Roman" panose="02020603050405020304" pitchFamily="18" charset="0"/>
              </a:rPr>
              <a:t>     </a:t>
            </a:r>
            <a:endParaRPr lang="en-US" altLang="en-US" sz="2800" b="1" u="sng">
              <a:solidFill>
                <a:srgbClr val="FF0000"/>
              </a:solidFill>
              <a:latin typeface="Times New Roman" panose="02020603050405020304" pitchFamily="18" charset="0"/>
            </a:endParaRPr>
          </a:p>
        </p:txBody>
      </p:sp>
      <p:sp>
        <p:nvSpPr>
          <p:cNvPr id="25604" name="Text Box 6">
            <a:extLst>
              <a:ext uri="{FF2B5EF4-FFF2-40B4-BE49-F238E27FC236}">
                <a16:creationId xmlns:a16="http://schemas.microsoft.com/office/drawing/2014/main" id="{850C3EE0-33D7-03DE-1110-402E8C41E887}"/>
              </a:ext>
            </a:extLst>
          </p:cNvPr>
          <p:cNvSpPr txBox="1">
            <a:spLocks noChangeArrowheads="1"/>
          </p:cNvSpPr>
          <p:nvPr/>
        </p:nvSpPr>
        <p:spPr bwMode="auto">
          <a:xfrm>
            <a:off x="1828800" y="1600201"/>
            <a:ext cx="9296400" cy="8302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sz="2400">
                <a:latin typeface="Tahoma" panose="020B0604030504040204" pitchFamily="34" charset="0"/>
              </a:rPr>
              <a:t>- Môi trường (nhân tố sinh thái) ảnh hưởng tới số lượng cá thể trong quần thể.</a:t>
            </a:r>
          </a:p>
        </p:txBody>
      </p:sp>
      <p:sp>
        <p:nvSpPr>
          <p:cNvPr id="25605" name="Text Box 7">
            <a:extLst>
              <a:ext uri="{FF2B5EF4-FFF2-40B4-BE49-F238E27FC236}">
                <a16:creationId xmlns:a16="http://schemas.microsoft.com/office/drawing/2014/main" id="{AB54B42B-B762-3430-AEE9-40FE8DB8D8E4}"/>
              </a:ext>
            </a:extLst>
          </p:cNvPr>
          <p:cNvSpPr txBox="1">
            <a:spLocks noChangeArrowheads="1"/>
          </p:cNvSpPr>
          <p:nvPr/>
        </p:nvSpPr>
        <p:spPr bwMode="auto">
          <a:xfrm>
            <a:off x="1752600" y="2586038"/>
            <a:ext cx="9220200" cy="46196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sz="1600">
                <a:latin typeface="Times New Roman" panose="02020603050405020304" pitchFamily="18" charset="0"/>
              </a:rPr>
              <a:t> </a:t>
            </a:r>
            <a:r>
              <a:rPr lang="en-US" altLang="en-US" sz="2400">
                <a:latin typeface="Tahoma" panose="020B0604030504040204" pitchFamily="34" charset="0"/>
              </a:rPr>
              <a:t>- Mật độ cá thể trong quần thể được điều chỉnh ở mức cân bằng.</a:t>
            </a: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6626" name="Picture 2" descr="Picture14">
            <a:extLst>
              <a:ext uri="{FF2B5EF4-FFF2-40B4-BE49-F238E27FC236}">
                <a16:creationId xmlns:a16="http://schemas.microsoft.com/office/drawing/2014/main" id="{9992353A-76DF-ABA1-7371-B6FB243F706E}"/>
              </a:ext>
            </a:extLst>
          </p:cNvPr>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6627" name="Rectangle 3">
            <a:extLst>
              <a:ext uri="{FF2B5EF4-FFF2-40B4-BE49-F238E27FC236}">
                <a16:creationId xmlns:a16="http://schemas.microsoft.com/office/drawing/2014/main" id="{AFEDEE78-4509-A2EB-39C2-44F84FA68FA9}"/>
              </a:ext>
            </a:extLst>
          </p:cNvPr>
          <p:cNvSpPr>
            <a:spLocks noChangeArrowheads="1"/>
          </p:cNvSpPr>
          <p:nvPr/>
        </p:nvSpPr>
        <p:spPr bwMode="auto">
          <a:xfrm>
            <a:off x="1676400" y="228601"/>
            <a:ext cx="9372600" cy="113877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marL="457200" indent="-457200"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a:solidFill>
                  <a:srgbClr val="0000CC"/>
                </a:solidFill>
                <a:latin typeface="Times New Roman" panose="02020603050405020304" pitchFamily="18" charset="0"/>
              </a:rPr>
              <a:t>     </a:t>
            </a:r>
            <a:r>
              <a:rPr lang="en-US" altLang="en-US" sz="2400" b="1">
                <a:solidFill>
                  <a:srgbClr val="FF0000"/>
                </a:solidFill>
                <a:latin typeface="Times New Roman" panose="02020603050405020304" pitchFamily="18" charset="0"/>
              </a:rPr>
              <a:t>CHƯƠNG II :   HỆ SINH THÁI</a:t>
            </a:r>
          </a:p>
          <a:p>
            <a:pPr algn="ctr" eaLnBrk="1" hangingPunct="1"/>
            <a:r>
              <a:rPr lang="en-US" altLang="en-US" sz="2400" b="1" u="sng">
                <a:solidFill>
                  <a:srgbClr val="FF0000"/>
                </a:solidFill>
                <a:latin typeface="Times New Roman" panose="02020603050405020304" pitchFamily="18" charset="0"/>
              </a:rPr>
              <a:t>Bài 47</a:t>
            </a:r>
            <a:r>
              <a:rPr lang="en-US" altLang="en-US" sz="2400" b="1">
                <a:solidFill>
                  <a:srgbClr val="FF0000"/>
                </a:solidFill>
                <a:latin typeface="Times New Roman" panose="02020603050405020304" pitchFamily="18" charset="0"/>
              </a:rPr>
              <a:t> :</a:t>
            </a:r>
            <a:r>
              <a:rPr lang="en-US" altLang="en-US" sz="2400" b="1">
                <a:solidFill>
                  <a:srgbClr val="0000CC"/>
                </a:solidFill>
                <a:latin typeface="Times New Roman" panose="02020603050405020304" pitchFamily="18" charset="0"/>
              </a:rPr>
              <a:t> </a:t>
            </a:r>
            <a:r>
              <a:rPr lang="en-US" altLang="en-US" sz="2400" b="1">
                <a:solidFill>
                  <a:srgbClr val="FF0000"/>
                </a:solidFill>
                <a:latin typeface="Times New Roman" panose="02020603050405020304" pitchFamily="18" charset="0"/>
              </a:rPr>
              <a:t>QUẦN THỂ SINH VẬT</a:t>
            </a:r>
          </a:p>
          <a:p>
            <a:pPr eaLnBrk="1" hangingPunct="1"/>
            <a:r>
              <a:rPr lang="en-US" altLang="en-US" sz="2000" b="1">
                <a:solidFill>
                  <a:srgbClr val="FF0000"/>
                </a:solidFill>
              </a:rPr>
              <a:t>  I. </a:t>
            </a:r>
            <a:r>
              <a:rPr lang="en-US" altLang="en-US" sz="2000" b="1" u="sng">
                <a:solidFill>
                  <a:srgbClr val="FF0000"/>
                </a:solidFill>
              </a:rPr>
              <a:t>Thế nào là một quần thể sinh vật ? </a:t>
            </a:r>
          </a:p>
        </p:txBody>
      </p:sp>
      <p:sp>
        <p:nvSpPr>
          <p:cNvPr id="26628" name="Text Box 4">
            <a:extLst>
              <a:ext uri="{FF2B5EF4-FFF2-40B4-BE49-F238E27FC236}">
                <a16:creationId xmlns:a16="http://schemas.microsoft.com/office/drawing/2014/main" id="{C36DABDD-E73A-1457-D85D-01E2B97F3029}"/>
              </a:ext>
            </a:extLst>
          </p:cNvPr>
          <p:cNvSpPr txBox="1">
            <a:spLocks noChangeArrowheads="1"/>
          </p:cNvSpPr>
          <p:nvPr/>
        </p:nvSpPr>
        <p:spPr bwMode="auto">
          <a:xfrm>
            <a:off x="2286000" y="5497514"/>
            <a:ext cx="8305800" cy="3698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a:t>- Môi trường (nhân tố sinh thái) ảnh hưởng tới số lượng cá thể trong quần thể.</a:t>
            </a:r>
          </a:p>
        </p:txBody>
      </p:sp>
      <p:sp>
        <p:nvSpPr>
          <p:cNvPr id="26629" name="Text Box 5">
            <a:extLst>
              <a:ext uri="{FF2B5EF4-FFF2-40B4-BE49-F238E27FC236}">
                <a16:creationId xmlns:a16="http://schemas.microsoft.com/office/drawing/2014/main" id="{E2BC8AA9-4BCE-C477-D768-D8A6E6E53E4C}"/>
              </a:ext>
            </a:extLst>
          </p:cNvPr>
          <p:cNvSpPr txBox="1">
            <a:spLocks noChangeArrowheads="1"/>
          </p:cNvSpPr>
          <p:nvPr/>
        </p:nvSpPr>
        <p:spPr bwMode="auto">
          <a:xfrm>
            <a:off x="2286000" y="5943600"/>
            <a:ext cx="8382000" cy="36988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a:spcBef>
                <a:spcPct val="50000"/>
              </a:spcBef>
            </a:pPr>
            <a:r>
              <a:rPr lang="en-US" altLang="en-US">
                <a:latin typeface="Times New Roman" panose="02020603050405020304" pitchFamily="18" charset="0"/>
              </a:rPr>
              <a:t> </a:t>
            </a:r>
            <a:r>
              <a:rPr lang="en-US" altLang="en-US"/>
              <a:t>- Mật độ cá thể trong quần thể được điều chỉnh ở mức cân bằng.</a:t>
            </a:r>
          </a:p>
        </p:txBody>
      </p:sp>
      <p:sp>
        <p:nvSpPr>
          <p:cNvPr id="26630" name="Rectangle 6">
            <a:extLst>
              <a:ext uri="{FF2B5EF4-FFF2-40B4-BE49-F238E27FC236}">
                <a16:creationId xmlns:a16="http://schemas.microsoft.com/office/drawing/2014/main" id="{72AFD051-9781-4F22-6080-05507826FC1A}"/>
              </a:ext>
            </a:extLst>
          </p:cNvPr>
          <p:cNvSpPr>
            <a:spLocks noChangeArrowheads="1"/>
          </p:cNvSpPr>
          <p:nvPr/>
        </p:nvSpPr>
        <p:spPr bwMode="auto">
          <a:xfrm>
            <a:off x="1828800" y="5105401"/>
            <a:ext cx="6553200" cy="396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2000" b="1">
                <a:solidFill>
                  <a:srgbClr val="FF0000"/>
                </a:solidFill>
              </a:rPr>
              <a:t>III. </a:t>
            </a:r>
            <a:r>
              <a:rPr lang="en-US" altLang="en-US" sz="2000" b="1" u="sng">
                <a:solidFill>
                  <a:srgbClr val="FF0000"/>
                </a:solidFill>
              </a:rPr>
              <a:t>Ảnh hưởng của môi trường tới quần thể sinh vật</a:t>
            </a:r>
          </a:p>
        </p:txBody>
      </p:sp>
      <p:sp>
        <p:nvSpPr>
          <p:cNvPr id="26631" name="Rectangle 7">
            <a:extLst>
              <a:ext uri="{FF2B5EF4-FFF2-40B4-BE49-F238E27FC236}">
                <a16:creationId xmlns:a16="http://schemas.microsoft.com/office/drawing/2014/main" id="{189170A1-3856-A62E-A621-D25FDAD74F75}"/>
              </a:ext>
            </a:extLst>
          </p:cNvPr>
          <p:cNvSpPr>
            <a:spLocks noChangeArrowheads="1"/>
          </p:cNvSpPr>
          <p:nvPr/>
        </p:nvSpPr>
        <p:spPr bwMode="auto">
          <a:xfrm>
            <a:off x="1752600" y="2438401"/>
            <a:ext cx="47244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solidFill>
                  <a:srgbClr val="FF0000"/>
                </a:solidFill>
              </a:rPr>
              <a:t>II. </a:t>
            </a:r>
            <a:r>
              <a:rPr lang="en-US" altLang="en-US" b="1" u="sng">
                <a:solidFill>
                  <a:srgbClr val="FF0000"/>
                </a:solidFill>
              </a:rPr>
              <a:t>Những đặc trưng cơ bản của quần thể</a:t>
            </a:r>
          </a:p>
        </p:txBody>
      </p:sp>
      <p:sp>
        <p:nvSpPr>
          <p:cNvPr id="26632" name="Rectangle 8">
            <a:extLst>
              <a:ext uri="{FF2B5EF4-FFF2-40B4-BE49-F238E27FC236}">
                <a16:creationId xmlns:a16="http://schemas.microsoft.com/office/drawing/2014/main" id="{4D8AF897-CBC1-E5FD-3903-D3FFE626BB27}"/>
              </a:ext>
            </a:extLst>
          </p:cNvPr>
          <p:cNvSpPr>
            <a:spLocks noChangeArrowheads="1"/>
          </p:cNvSpPr>
          <p:nvPr/>
        </p:nvSpPr>
        <p:spPr bwMode="auto">
          <a:xfrm>
            <a:off x="1981200" y="1314450"/>
            <a:ext cx="8458200" cy="9461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just" eaLnBrk="1" hangingPunct="1">
              <a:spcBef>
                <a:spcPct val="50000"/>
              </a:spcBef>
            </a:pPr>
            <a:r>
              <a:rPr lang="en-US" altLang="en-US" sz="2000"/>
              <a:t>  </a:t>
            </a:r>
            <a:r>
              <a:rPr lang="en-US" altLang="en-US"/>
              <a:t>-  Quần thể sinh vật là tập hợp những cá thể cùng loài, cùng sinh sống trong một khoảng không gian nhất định, ở một thời điểm nhất định và có khả năng giao phối với nhau để sinh sản tạo ra thế hệ mới.</a:t>
            </a:r>
          </a:p>
        </p:txBody>
      </p:sp>
      <p:sp>
        <p:nvSpPr>
          <p:cNvPr id="26633" name="Text Box 9">
            <a:extLst>
              <a:ext uri="{FF2B5EF4-FFF2-40B4-BE49-F238E27FC236}">
                <a16:creationId xmlns:a16="http://schemas.microsoft.com/office/drawing/2014/main" id="{E40812FE-98FC-FBDF-B446-708A51084B0B}"/>
              </a:ext>
            </a:extLst>
          </p:cNvPr>
          <p:cNvSpPr txBox="1">
            <a:spLocks noChangeArrowheads="1"/>
          </p:cNvSpPr>
          <p:nvPr/>
        </p:nvSpPr>
        <p:spPr bwMode="auto">
          <a:xfrm>
            <a:off x="2971800" y="2181226"/>
            <a:ext cx="57912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a:t>VD: Rừng tràm, đàn chim cánh cụt, đàn kiến….</a:t>
            </a:r>
          </a:p>
        </p:txBody>
      </p:sp>
      <p:sp>
        <p:nvSpPr>
          <p:cNvPr id="26634" name="Rectangle 10">
            <a:extLst>
              <a:ext uri="{FF2B5EF4-FFF2-40B4-BE49-F238E27FC236}">
                <a16:creationId xmlns:a16="http://schemas.microsoft.com/office/drawing/2014/main" id="{2D9B7385-D8BC-2C82-5012-70EB4E373325}"/>
              </a:ext>
            </a:extLst>
          </p:cNvPr>
          <p:cNvSpPr>
            <a:spLocks noChangeArrowheads="1"/>
          </p:cNvSpPr>
          <p:nvPr/>
        </p:nvSpPr>
        <p:spPr bwMode="auto">
          <a:xfrm>
            <a:off x="1981201" y="2743201"/>
            <a:ext cx="2009775"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b="1">
                <a:solidFill>
                  <a:srgbClr val="FF0000"/>
                </a:solidFill>
              </a:rPr>
              <a:t>1. Tỉ lệ giới tính :</a:t>
            </a:r>
          </a:p>
        </p:txBody>
      </p:sp>
      <p:sp>
        <p:nvSpPr>
          <p:cNvPr id="26635" name="Rectangle 11">
            <a:extLst>
              <a:ext uri="{FF2B5EF4-FFF2-40B4-BE49-F238E27FC236}">
                <a16:creationId xmlns:a16="http://schemas.microsoft.com/office/drawing/2014/main" id="{5F4B6738-4186-AC78-CAA9-DF7A6ACC762A}"/>
              </a:ext>
            </a:extLst>
          </p:cNvPr>
          <p:cNvSpPr>
            <a:spLocks noChangeArrowheads="1"/>
          </p:cNvSpPr>
          <p:nvPr/>
        </p:nvSpPr>
        <p:spPr bwMode="auto">
          <a:xfrm>
            <a:off x="1995488" y="3324226"/>
            <a:ext cx="29019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b="1">
                <a:solidFill>
                  <a:srgbClr val="FF0000"/>
                </a:solidFill>
              </a:rPr>
              <a:t>2. Thành phần nhóm tuổi</a:t>
            </a:r>
          </a:p>
        </p:txBody>
      </p:sp>
      <p:sp>
        <p:nvSpPr>
          <p:cNvPr id="26636" name="Rectangle 12">
            <a:extLst>
              <a:ext uri="{FF2B5EF4-FFF2-40B4-BE49-F238E27FC236}">
                <a16:creationId xmlns:a16="http://schemas.microsoft.com/office/drawing/2014/main" id="{293A9848-1ADB-C561-C54F-AD2B33C5DC9A}"/>
              </a:ext>
            </a:extLst>
          </p:cNvPr>
          <p:cNvSpPr>
            <a:spLocks noChangeArrowheads="1"/>
          </p:cNvSpPr>
          <p:nvPr/>
        </p:nvSpPr>
        <p:spPr bwMode="auto">
          <a:xfrm>
            <a:off x="1981200" y="3581401"/>
            <a:ext cx="219075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b="1">
                <a:solidFill>
                  <a:srgbClr val="FF0000"/>
                </a:solidFill>
              </a:rPr>
              <a:t>3. </a:t>
            </a:r>
            <a:r>
              <a:rPr lang="en-US" altLang="en-US" b="1" u="sng">
                <a:solidFill>
                  <a:srgbClr val="FF0000"/>
                </a:solidFill>
              </a:rPr>
              <a:t>Mật độ quần thể</a:t>
            </a:r>
          </a:p>
        </p:txBody>
      </p:sp>
      <p:sp>
        <p:nvSpPr>
          <p:cNvPr id="26637" name="Text Box 13">
            <a:extLst>
              <a:ext uri="{FF2B5EF4-FFF2-40B4-BE49-F238E27FC236}">
                <a16:creationId xmlns:a16="http://schemas.microsoft.com/office/drawing/2014/main" id="{9FA98350-F7C8-8211-AC3C-34561174602A}"/>
              </a:ext>
            </a:extLst>
          </p:cNvPr>
          <p:cNvSpPr txBox="1">
            <a:spLocks noChangeArrowheads="1"/>
          </p:cNvSpPr>
          <p:nvPr/>
        </p:nvSpPr>
        <p:spPr bwMode="auto">
          <a:xfrm>
            <a:off x="2057400" y="3886201"/>
            <a:ext cx="8839200" cy="708025"/>
          </a:xfrm>
          <a:prstGeom prst="rect">
            <a:avLst/>
          </a:prstGeom>
          <a:noFill/>
          <a:ln w="38100">
            <a:solidFill>
              <a:schemeClr val="bg1"/>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spcBef>
                <a:spcPct val="50000"/>
              </a:spcBef>
            </a:pPr>
            <a:r>
              <a:rPr lang="en-US" altLang="en-US"/>
              <a:t> - Mật độ quần thể là số lượng hay khối lượng sinh vật có trong một đơn vị diện tích hay thể tích.</a:t>
            </a:r>
            <a:r>
              <a:rPr lang="en-US" altLang="en-US" sz="2200"/>
              <a:t> </a:t>
            </a:r>
          </a:p>
        </p:txBody>
      </p:sp>
      <p:sp>
        <p:nvSpPr>
          <p:cNvPr id="26638" name="Rectangle 14">
            <a:extLst>
              <a:ext uri="{FF2B5EF4-FFF2-40B4-BE49-F238E27FC236}">
                <a16:creationId xmlns:a16="http://schemas.microsoft.com/office/drawing/2014/main" id="{25950ADD-CA4D-3461-0ABB-9F8C86BC4539}"/>
              </a:ext>
            </a:extLst>
          </p:cNvPr>
          <p:cNvSpPr>
            <a:spLocks noChangeArrowheads="1"/>
          </p:cNvSpPr>
          <p:nvPr/>
        </p:nvSpPr>
        <p:spPr bwMode="auto">
          <a:xfrm>
            <a:off x="2147888" y="4572000"/>
            <a:ext cx="8305800" cy="6413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a:t>- Mật độ quần thể phụ thuộc vào: Chu kì sống của sinh vật; Nguồn thức ăn của quần thể; Yếu tố thời tiết: hạn hán, lụt lội …..</a:t>
            </a:r>
          </a:p>
        </p:txBody>
      </p:sp>
      <p:sp>
        <p:nvSpPr>
          <p:cNvPr id="26639" name="Text Box 15">
            <a:extLst>
              <a:ext uri="{FF2B5EF4-FFF2-40B4-BE49-F238E27FC236}">
                <a16:creationId xmlns:a16="http://schemas.microsoft.com/office/drawing/2014/main" id="{F40C5366-028E-8536-0A85-50714E6B78EF}"/>
              </a:ext>
            </a:extLst>
          </p:cNvPr>
          <p:cNvSpPr txBox="1">
            <a:spLocks noChangeArrowheads="1"/>
          </p:cNvSpPr>
          <p:nvPr/>
        </p:nvSpPr>
        <p:spPr bwMode="auto">
          <a:xfrm>
            <a:off x="3886200" y="2743201"/>
            <a:ext cx="83820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a:t>là tỉ lệ số lượng giữa cá thể đực và cá thể cái</a:t>
            </a:r>
          </a:p>
        </p:txBody>
      </p:sp>
      <p:sp>
        <p:nvSpPr>
          <p:cNvPr id="26640" name="Text Box 16">
            <a:extLst>
              <a:ext uri="{FF2B5EF4-FFF2-40B4-BE49-F238E27FC236}">
                <a16:creationId xmlns:a16="http://schemas.microsoft.com/office/drawing/2014/main" id="{4C5D356F-DD83-AB58-D40B-B547CB1DDFB5}"/>
              </a:ext>
            </a:extLst>
          </p:cNvPr>
          <p:cNvSpPr txBox="1">
            <a:spLocks noChangeArrowheads="1"/>
          </p:cNvSpPr>
          <p:nvPr/>
        </p:nvSpPr>
        <p:spPr bwMode="auto">
          <a:xfrm>
            <a:off x="2066925" y="3048001"/>
            <a:ext cx="8686800" cy="3667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a:t> - Tỉ lệ giới tính có ý nghĩa quan trọng, nó cho thấy tiềm năng sinh sản của quần thể</a:t>
            </a:r>
          </a:p>
        </p:txBody>
      </p:sp>
      <p:sp>
        <p:nvSpPr>
          <p:cNvPr id="26641" name="Text Box 17">
            <a:extLst>
              <a:ext uri="{FF2B5EF4-FFF2-40B4-BE49-F238E27FC236}">
                <a16:creationId xmlns:a16="http://schemas.microsoft.com/office/drawing/2014/main" id="{F1598CAE-F66A-71C2-E254-0F56816C76C5}"/>
              </a:ext>
            </a:extLst>
          </p:cNvPr>
          <p:cNvSpPr txBox="1">
            <a:spLocks noChangeArrowheads="1"/>
          </p:cNvSpPr>
          <p:nvPr/>
        </p:nvSpPr>
        <p:spPr bwMode="auto">
          <a:xfrm>
            <a:off x="4648200" y="3263900"/>
            <a:ext cx="5791200" cy="4572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spcBef>
                <a:spcPct val="50000"/>
              </a:spcBef>
            </a:pPr>
            <a:r>
              <a:rPr lang="en-US" altLang="en-US" sz="2400"/>
              <a:t> </a:t>
            </a:r>
            <a:r>
              <a:rPr lang="vi-VN" altLang="en-US" sz="2400"/>
              <a:t>(</a:t>
            </a:r>
            <a:r>
              <a:rPr lang="en-US" altLang="en-US"/>
              <a:t>Học bảng 47.2 SGK trang 140</a:t>
            </a:r>
            <a:r>
              <a:rPr lang="vi-VN" altLang="en-US"/>
              <a:t>)</a:t>
            </a:r>
            <a:endParaRPr lang="en-US" altLang="en-US"/>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7650" name="Group 12">
            <a:extLst>
              <a:ext uri="{FF2B5EF4-FFF2-40B4-BE49-F238E27FC236}">
                <a16:creationId xmlns:a16="http://schemas.microsoft.com/office/drawing/2014/main" id="{DAA43F05-73EE-9D91-18B8-A75D015F41B8}"/>
              </a:ext>
            </a:extLst>
          </p:cNvPr>
          <p:cNvGrpSpPr>
            <a:grpSpLocks/>
          </p:cNvGrpSpPr>
          <p:nvPr/>
        </p:nvGrpSpPr>
        <p:grpSpPr bwMode="auto">
          <a:xfrm>
            <a:off x="5029200" y="5029200"/>
            <a:ext cx="5029200" cy="457200"/>
            <a:chOff x="3505200" y="5029200"/>
            <a:chExt cx="5029200" cy="457200"/>
          </a:xfrm>
        </p:grpSpPr>
        <p:sp>
          <p:nvSpPr>
            <p:cNvPr id="113702" name="Rectangle 38">
              <a:extLst>
                <a:ext uri="{FF2B5EF4-FFF2-40B4-BE49-F238E27FC236}">
                  <a16:creationId xmlns:a16="http://schemas.microsoft.com/office/drawing/2014/main" id="{FF56F6AD-E06C-F7F9-968F-0FD57ADDBD18}"/>
                </a:ext>
              </a:extLst>
            </p:cNvPr>
            <p:cNvSpPr>
              <a:spLocks noChangeArrowheads="1"/>
            </p:cNvSpPr>
            <p:nvPr/>
          </p:nvSpPr>
          <p:spPr bwMode="auto">
            <a:xfrm>
              <a:off x="80772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Ợ</a:t>
              </a:r>
            </a:p>
          </p:txBody>
        </p:sp>
        <p:sp>
          <p:nvSpPr>
            <p:cNvPr id="113703" name="Rectangle 39">
              <a:extLst>
                <a:ext uri="{FF2B5EF4-FFF2-40B4-BE49-F238E27FC236}">
                  <a16:creationId xmlns:a16="http://schemas.microsoft.com/office/drawing/2014/main" id="{09CD9B89-453B-C801-A426-81A2D182D05A}"/>
                </a:ext>
              </a:extLst>
            </p:cNvPr>
            <p:cNvSpPr>
              <a:spLocks noChangeArrowheads="1"/>
            </p:cNvSpPr>
            <p:nvPr/>
          </p:nvSpPr>
          <p:spPr bwMode="auto">
            <a:xfrm>
              <a:off x="62484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704" name="Rectangle 40">
              <a:extLst>
                <a:ext uri="{FF2B5EF4-FFF2-40B4-BE49-F238E27FC236}">
                  <a16:creationId xmlns:a16="http://schemas.microsoft.com/office/drawing/2014/main" id="{E603CD14-4227-173E-6DFC-063F1A27AB64}"/>
                </a:ext>
              </a:extLst>
            </p:cNvPr>
            <p:cNvSpPr>
              <a:spLocks noChangeArrowheads="1"/>
            </p:cNvSpPr>
            <p:nvPr/>
          </p:nvSpPr>
          <p:spPr bwMode="auto">
            <a:xfrm>
              <a:off x="3505200" y="50292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Q</a:t>
              </a:r>
              <a:endParaRPr lang="en-US" sz="2800">
                <a:effectLst>
                  <a:outerShdw blurRad="38100" dist="38100" dir="2700000" algn="tl">
                    <a:srgbClr val="000000"/>
                  </a:outerShdw>
                </a:effectLst>
                <a:latin typeface=".VnTime" pitchFamily="34" charset="0"/>
              </a:endParaRPr>
            </a:p>
          </p:txBody>
        </p:sp>
        <p:sp>
          <p:nvSpPr>
            <p:cNvPr id="113705" name="Rectangle 41">
              <a:extLst>
                <a:ext uri="{FF2B5EF4-FFF2-40B4-BE49-F238E27FC236}">
                  <a16:creationId xmlns:a16="http://schemas.microsoft.com/office/drawing/2014/main" id="{88585858-A192-7CE7-0BA3-35895113A054}"/>
                </a:ext>
              </a:extLst>
            </p:cNvPr>
            <p:cNvSpPr>
              <a:spLocks noChangeArrowheads="1"/>
            </p:cNvSpPr>
            <p:nvPr/>
          </p:nvSpPr>
          <p:spPr bwMode="auto">
            <a:xfrm>
              <a:off x="39624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U</a:t>
              </a:r>
              <a:endParaRPr lang="en-US" sz="2800">
                <a:effectLst>
                  <a:outerShdw blurRad="38100" dist="38100" dir="2700000" algn="tl">
                    <a:srgbClr val="000000"/>
                  </a:outerShdw>
                </a:effectLst>
                <a:latin typeface=".VnTime" pitchFamily="34" charset="0"/>
              </a:endParaRPr>
            </a:p>
          </p:txBody>
        </p:sp>
        <p:sp>
          <p:nvSpPr>
            <p:cNvPr id="113706" name="Rectangle 42">
              <a:extLst>
                <a:ext uri="{FF2B5EF4-FFF2-40B4-BE49-F238E27FC236}">
                  <a16:creationId xmlns:a16="http://schemas.microsoft.com/office/drawing/2014/main" id="{C548E8EB-026A-C4B8-3CB3-990C4F01BD07}"/>
                </a:ext>
              </a:extLst>
            </p:cNvPr>
            <p:cNvSpPr>
              <a:spLocks noChangeArrowheads="1"/>
            </p:cNvSpPr>
            <p:nvPr/>
          </p:nvSpPr>
          <p:spPr bwMode="auto">
            <a:xfrm>
              <a:off x="53340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707" name="Rectangle 43">
              <a:extLst>
                <a:ext uri="{FF2B5EF4-FFF2-40B4-BE49-F238E27FC236}">
                  <a16:creationId xmlns:a16="http://schemas.microsoft.com/office/drawing/2014/main" id="{AFEA25CB-28AD-39D1-661E-15C139AC7BBE}"/>
                </a:ext>
              </a:extLst>
            </p:cNvPr>
            <p:cNvSpPr>
              <a:spLocks noChangeArrowheads="1"/>
            </p:cNvSpPr>
            <p:nvPr/>
          </p:nvSpPr>
          <p:spPr bwMode="auto">
            <a:xfrm>
              <a:off x="57912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Ệ</a:t>
              </a:r>
            </a:p>
          </p:txBody>
        </p:sp>
        <p:sp>
          <p:nvSpPr>
            <p:cNvPr id="113809" name="Rectangle 145">
              <a:extLst>
                <a:ext uri="{FF2B5EF4-FFF2-40B4-BE49-F238E27FC236}">
                  <a16:creationId xmlns:a16="http://schemas.microsoft.com/office/drawing/2014/main" id="{6375FC7A-AA07-6998-0AA2-A739C6239A56}"/>
                </a:ext>
              </a:extLst>
            </p:cNvPr>
            <p:cNvSpPr>
              <a:spLocks noChangeArrowheads="1"/>
            </p:cNvSpPr>
            <p:nvPr/>
          </p:nvSpPr>
          <p:spPr bwMode="auto">
            <a:xfrm>
              <a:off x="76200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R</a:t>
              </a:r>
            </a:p>
          </p:txBody>
        </p:sp>
        <p:sp>
          <p:nvSpPr>
            <p:cNvPr id="113811" name="Rectangle 147">
              <a:extLst>
                <a:ext uri="{FF2B5EF4-FFF2-40B4-BE49-F238E27FC236}">
                  <a16:creationId xmlns:a16="http://schemas.microsoft.com/office/drawing/2014/main" id="{B402BA3F-C43A-B2B7-7562-16A7AD39BF47}"/>
                </a:ext>
              </a:extLst>
            </p:cNvPr>
            <p:cNvSpPr>
              <a:spLocks noChangeArrowheads="1"/>
            </p:cNvSpPr>
            <p:nvPr/>
          </p:nvSpPr>
          <p:spPr bwMode="auto">
            <a:xfrm>
              <a:off x="71628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812" name="Rectangle 148">
              <a:extLst>
                <a:ext uri="{FF2B5EF4-FFF2-40B4-BE49-F238E27FC236}">
                  <a16:creationId xmlns:a16="http://schemas.microsoft.com/office/drawing/2014/main" id="{DE0DE5E8-FE77-8C99-0896-2122E10E5CC5}"/>
                </a:ext>
              </a:extLst>
            </p:cNvPr>
            <p:cNvSpPr>
              <a:spLocks noChangeArrowheads="1"/>
            </p:cNvSpPr>
            <p:nvPr/>
          </p:nvSpPr>
          <p:spPr bwMode="auto">
            <a:xfrm>
              <a:off x="48768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813" name="Rectangle 149">
              <a:extLst>
                <a:ext uri="{FF2B5EF4-FFF2-40B4-BE49-F238E27FC236}">
                  <a16:creationId xmlns:a16="http://schemas.microsoft.com/office/drawing/2014/main" id="{B1635D19-8483-7B39-08F8-DEB3D48F4084}"/>
                </a:ext>
              </a:extLst>
            </p:cNvPr>
            <p:cNvSpPr>
              <a:spLocks noChangeArrowheads="1"/>
            </p:cNvSpPr>
            <p:nvPr/>
          </p:nvSpPr>
          <p:spPr bwMode="auto">
            <a:xfrm>
              <a:off x="44196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A</a:t>
              </a:r>
            </a:p>
          </p:txBody>
        </p:sp>
        <p:sp>
          <p:nvSpPr>
            <p:cNvPr id="178" name="Rectangle 39">
              <a:extLst>
                <a:ext uri="{FF2B5EF4-FFF2-40B4-BE49-F238E27FC236}">
                  <a16:creationId xmlns:a16="http://schemas.microsoft.com/office/drawing/2014/main" id="{EF1B43D3-A8CE-63AF-4565-EE3224DE27A3}"/>
                </a:ext>
              </a:extLst>
            </p:cNvPr>
            <p:cNvSpPr>
              <a:spLocks noChangeArrowheads="1"/>
            </p:cNvSpPr>
            <p:nvPr/>
          </p:nvSpPr>
          <p:spPr bwMode="auto">
            <a:xfrm>
              <a:off x="66929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Ỗ</a:t>
              </a:r>
            </a:p>
          </p:txBody>
        </p:sp>
      </p:grpSp>
      <p:grpSp>
        <p:nvGrpSpPr>
          <p:cNvPr id="12" name="Group 11">
            <a:extLst>
              <a:ext uri="{FF2B5EF4-FFF2-40B4-BE49-F238E27FC236}">
                <a16:creationId xmlns:a16="http://schemas.microsoft.com/office/drawing/2014/main" id="{33EAAFD6-0892-3D5A-8F4D-489F49C9BACE}"/>
              </a:ext>
            </a:extLst>
          </p:cNvPr>
          <p:cNvGrpSpPr>
            <a:grpSpLocks/>
          </p:cNvGrpSpPr>
          <p:nvPr/>
        </p:nvGrpSpPr>
        <p:grpSpPr bwMode="auto">
          <a:xfrm>
            <a:off x="5032375" y="5046663"/>
            <a:ext cx="5029200" cy="457200"/>
            <a:chOff x="3505200" y="5029200"/>
            <a:chExt cx="5029200" cy="457200"/>
          </a:xfrm>
        </p:grpSpPr>
        <p:grpSp>
          <p:nvGrpSpPr>
            <p:cNvPr id="27800" name="Group 10">
              <a:extLst>
                <a:ext uri="{FF2B5EF4-FFF2-40B4-BE49-F238E27FC236}">
                  <a16:creationId xmlns:a16="http://schemas.microsoft.com/office/drawing/2014/main" id="{F588A8A1-DABE-4CB5-B832-8EC55CDE3818}"/>
                </a:ext>
              </a:extLst>
            </p:cNvPr>
            <p:cNvGrpSpPr>
              <a:grpSpLocks/>
            </p:cNvGrpSpPr>
            <p:nvPr/>
          </p:nvGrpSpPr>
          <p:grpSpPr bwMode="auto">
            <a:xfrm>
              <a:off x="3505200" y="5029200"/>
              <a:ext cx="5029200" cy="457200"/>
              <a:chOff x="3505200" y="5029200"/>
              <a:chExt cx="5029200" cy="457200"/>
            </a:xfrm>
          </p:grpSpPr>
          <p:sp>
            <p:nvSpPr>
              <p:cNvPr id="27802" name="Rectangle 82">
                <a:extLst>
                  <a:ext uri="{FF2B5EF4-FFF2-40B4-BE49-F238E27FC236}">
                    <a16:creationId xmlns:a16="http://schemas.microsoft.com/office/drawing/2014/main" id="{63ED2983-D4C1-A648-4D6D-D68C01599A52}"/>
                  </a:ext>
                </a:extLst>
              </p:cNvPr>
              <p:cNvSpPr>
                <a:spLocks noChangeArrowheads="1"/>
              </p:cNvSpPr>
              <p:nvPr/>
            </p:nvSpPr>
            <p:spPr bwMode="auto">
              <a:xfrm>
                <a:off x="53340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03" name="Rectangle 83">
                <a:extLst>
                  <a:ext uri="{FF2B5EF4-FFF2-40B4-BE49-F238E27FC236}">
                    <a16:creationId xmlns:a16="http://schemas.microsoft.com/office/drawing/2014/main" id="{BFECE782-80EC-9311-8092-18A65EAB856D}"/>
                  </a:ext>
                </a:extLst>
              </p:cNvPr>
              <p:cNvSpPr>
                <a:spLocks noChangeArrowheads="1"/>
              </p:cNvSpPr>
              <p:nvPr/>
            </p:nvSpPr>
            <p:spPr bwMode="auto">
              <a:xfrm>
                <a:off x="39624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48" name="Rectangle 84">
                <a:extLst>
                  <a:ext uri="{FF2B5EF4-FFF2-40B4-BE49-F238E27FC236}">
                    <a16:creationId xmlns:a16="http://schemas.microsoft.com/office/drawing/2014/main" id="{1ACE8056-D9E1-BAE6-0327-43ACE723C20A}"/>
                  </a:ext>
                </a:extLst>
              </p:cNvPr>
              <p:cNvSpPr>
                <a:spLocks noChangeArrowheads="1"/>
              </p:cNvSpPr>
              <p:nvPr/>
            </p:nvSpPr>
            <p:spPr bwMode="auto">
              <a:xfrm>
                <a:off x="35052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805" name="Rectangle 85">
                <a:extLst>
                  <a:ext uri="{FF2B5EF4-FFF2-40B4-BE49-F238E27FC236}">
                    <a16:creationId xmlns:a16="http://schemas.microsoft.com/office/drawing/2014/main" id="{95A64360-315C-781C-CBB7-BB14B37D32CE}"/>
                  </a:ext>
                </a:extLst>
              </p:cNvPr>
              <p:cNvSpPr>
                <a:spLocks noChangeArrowheads="1"/>
              </p:cNvSpPr>
              <p:nvPr/>
            </p:nvSpPr>
            <p:spPr bwMode="auto">
              <a:xfrm>
                <a:off x="80772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810" name="Rectangle 146">
                <a:extLst>
                  <a:ext uri="{FF2B5EF4-FFF2-40B4-BE49-F238E27FC236}">
                    <a16:creationId xmlns:a16="http://schemas.microsoft.com/office/drawing/2014/main" id="{E9EE57E4-B376-C46C-6633-F7669CA87C13}"/>
                  </a:ext>
                </a:extLst>
              </p:cNvPr>
              <p:cNvSpPr>
                <a:spLocks noChangeArrowheads="1"/>
              </p:cNvSpPr>
              <p:nvPr/>
            </p:nvSpPr>
            <p:spPr bwMode="auto">
              <a:xfrm>
                <a:off x="6705600" y="5029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Ỗ</a:t>
                </a:r>
              </a:p>
            </p:txBody>
          </p:sp>
          <p:sp>
            <p:nvSpPr>
              <p:cNvPr id="27807" name="Rectangle 150">
                <a:extLst>
                  <a:ext uri="{FF2B5EF4-FFF2-40B4-BE49-F238E27FC236}">
                    <a16:creationId xmlns:a16="http://schemas.microsoft.com/office/drawing/2014/main" id="{6ACF7F8B-F198-353A-8414-A9A09E66A110}"/>
                  </a:ext>
                </a:extLst>
              </p:cNvPr>
              <p:cNvSpPr>
                <a:spLocks noChangeArrowheads="1"/>
              </p:cNvSpPr>
              <p:nvPr/>
            </p:nvSpPr>
            <p:spPr bwMode="auto">
              <a:xfrm>
                <a:off x="44196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08" name="Rectangle 151">
                <a:extLst>
                  <a:ext uri="{FF2B5EF4-FFF2-40B4-BE49-F238E27FC236}">
                    <a16:creationId xmlns:a16="http://schemas.microsoft.com/office/drawing/2014/main" id="{8B6CDB55-CA17-29B2-3C63-2AC86A3FB80D}"/>
                  </a:ext>
                </a:extLst>
              </p:cNvPr>
              <p:cNvSpPr>
                <a:spLocks noChangeArrowheads="1"/>
              </p:cNvSpPr>
              <p:nvPr/>
            </p:nvSpPr>
            <p:spPr bwMode="auto">
              <a:xfrm>
                <a:off x="48768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09" name="Rectangle 152">
                <a:extLst>
                  <a:ext uri="{FF2B5EF4-FFF2-40B4-BE49-F238E27FC236}">
                    <a16:creationId xmlns:a16="http://schemas.microsoft.com/office/drawing/2014/main" id="{9418E399-280A-0759-83E9-4140369D0AFA}"/>
                  </a:ext>
                </a:extLst>
              </p:cNvPr>
              <p:cNvSpPr>
                <a:spLocks noChangeArrowheads="1"/>
              </p:cNvSpPr>
              <p:nvPr/>
            </p:nvSpPr>
            <p:spPr bwMode="auto">
              <a:xfrm>
                <a:off x="57912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10" name="Rectangle 153">
                <a:extLst>
                  <a:ext uri="{FF2B5EF4-FFF2-40B4-BE49-F238E27FC236}">
                    <a16:creationId xmlns:a16="http://schemas.microsoft.com/office/drawing/2014/main" id="{F292F871-5CE3-AC22-D4B5-F9A4888B90AB}"/>
                  </a:ext>
                </a:extLst>
              </p:cNvPr>
              <p:cNvSpPr>
                <a:spLocks noChangeArrowheads="1"/>
              </p:cNvSpPr>
              <p:nvPr/>
            </p:nvSpPr>
            <p:spPr bwMode="auto">
              <a:xfrm>
                <a:off x="62484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11" name="Rectangle 154">
                <a:extLst>
                  <a:ext uri="{FF2B5EF4-FFF2-40B4-BE49-F238E27FC236}">
                    <a16:creationId xmlns:a16="http://schemas.microsoft.com/office/drawing/2014/main" id="{E8455D0A-7322-76EF-F6C3-2ED2CB7B2795}"/>
                  </a:ext>
                </a:extLst>
              </p:cNvPr>
              <p:cNvSpPr>
                <a:spLocks noChangeArrowheads="1"/>
              </p:cNvSpPr>
              <p:nvPr/>
            </p:nvSpPr>
            <p:spPr bwMode="auto">
              <a:xfrm>
                <a:off x="76200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812" name="Rectangle 155">
                <a:extLst>
                  <a:ext uri="{FF2B5EF4-FFF2-40B4-BE49-F238E27FC236}">
                    <a16:creationId xmlns:a16="http://schemas.microsoft.com/office/drawing/2014/main" id="{8B25D8C6-EC54-C1D8-F3BF-C00C992B0A0F}"/>
                  </a:ext>
                </a:extLst>
              </p:cNvPr>
              <p:cNvSpPr>
                <a:spLocks noChangeArrowheads="1"/>
              </p:cNvSpPr>
              <p:nvPr/>
            </p:nvSpPr>
            <p:spPr bwMode="auto">
              <a:xfrm>
                <a:off x="71628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sp>
          <p:nvSpPr>
            <p:cNvPr id="27801" name="Rectangle 156">
              <a:extLst>
                <a:ext uri="{FF2B5EF4-FFF2-40B4-BE49-F238E27FC236}">
                  <a16:creationId xmlns:a16="http://schemas.microsoft.com/office/drawing/2014/main" id="{EABAE514-C051-D864-ADE6-50B70AC43E0C}"/>
                </a:ext>
              </a:extLst>
            </p:cNvPr>
            <p:cNvSpPr>
              <a:spLocks noChangeArrowheads="1"/>
            </p:cNvSpPr>
            <p:nvPr/>
          </p:nvSpPr>
          <p:spPr bwMode="auto">
            <a:xfrm>
              <a:off x="6705600" y="50292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sp>
        <p:nvSpPr>
          <p:cNvPr id="113668" name="Rectangle 4">
            <a:extLst>
              <a:ext uri="{FF2B5EF4-FFF2-40B4-BE49-F238E27FC236}">
                <a16:creationId xmlns:a16="http://schemas.microsoft.com/office/drawing/2014/main" id="{F2E2577F-2C77-D495-7F4E-52A54627306B}"/>
              </a:ext>
            </a:extLst>
          </p:cNvPr>
          <p:cNvSpPr>
            <a:spLocks noChangeArrowheads="1"/>
          </p:cNvSpPr>
          <p:nvPr/>
        </p:nvSpPr>
        <p:spPr bwMode="auto">
          <a:xfrm>
            <a:off x="54864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L</a:t>
            </a:r>
          </a:p>
        </p:txBody>
      </p:sp>
      <p:sp>
        <p:nvSpPr>
          <p:cNvPr id="113669" name="Rectangle 5">
            <a:extLst>
              <a:ext uri="{FF2B5EF4-FFF2-40B4-BE49-F238E27FC236}">
                <a16:creationId xmlns:a16="http://schemas.microsoft.com/office/drawing/2014/main" id="{B78DFBC5-51BF-D591-1DF1-B46DF0766936}"/>
              </a:ext>
            </a:extLst>
          </p:cNvPr>
          <p:cNvSpPr>
            <a:spLocks noChangeArrowheads="1"/>
          </p:cNvSpPr>
          <p:nvPr/>
        </p:nvSpPr>
        <p:spPr bwMode="auto">
          <a:xfrm>
            <a:off x="50292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Ỉ</a:t>
            </a:r>
          </a:p>
        </p:txBody>
      </p:sp>
      <p:sp>
        <p:nvSpPr>
          <p:cNvPr id="113670" name="Rectangle 6">
            <a:extLst>
              <a:ext uri="{FF2B5EF4-FFF2-40B4-BE49-F238E27FC236}">
                <a16:creationId xmlns:a16="http://schemas.microsoft.com/office/drawing/2014/main" id="{6E935D19-7A3B-F0D2-63F9-18110E9AAC1E}"/>
              </a:ext>
            </a:extLst>
          </p:cNvPr>
          <p:cNvSpPr>
            <a:spLocks noChangeArrowheads="1"/>
          </p:cNvSpPr>
          <p:nvPr/>
        </p:nvSpPr>
        <p:spPr bwMode="auto">
          <a:xfrm>
            <a:off x="45720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671" name="Rectangle 7">
            <a:extLst>
              <a:ext uri="{FF2B5EF4-FFF2-40B4-BE49-F238E27FC236}">
                <a16:creationId xmlns:a16="http://schemas.microsoft.com/office/drawing/2014/main" id="{3FDDFAE9-8C5E-029E-2D3A-653B160AC1AF}"/>
              </a:ext>
            </a:extLst>
          </p:cNvPr>
          <p:cNvSpPr>
            <a:spLocks noChangeArrowheads="1"/>
          </p:cNvSpPr>
          <p:nvPr/>
        </p:nvSpPr>
        <p:spPr bwMode="auto">
          <a:xfrm>
            <a:off x="68580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I</a:t>
            </a:r>
          </a:p>
        </p:txBody>
      </p:sp>
      <p:sp>
        <p:nvSpPr>
          <p:cNvPr id="27656" name="Rectangle 8">
            <a:extLst>
              <a:ext uri="{FF2B5EF4-FFF2-40B4-BE49-F238E27FC236}">
                <a16:creationId xmlns:a16="http://schemas.microsoft.com/office/drawing/2014/main" id="{CFE175F1-18FB-E514-049A-16938EA15D89}"/>
              </a:ext>
            </a:extLst>
          </p:cNvPr>
          <p:cNvSpPr>
            <a:spLocks noChangeArrowheads="1"/>
          </p:cNvSpPr>
          <p:nvPr/>
        </p:nvSpPr>
        <p:spPr bwMode="auto">
          <a:xfrm>
            <a:off x="5943600" y="22860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800"/>
              <a:t>Ệ</a:t>
            </a:r>
          </a:p>
        </p:txBody>
      </p:sp>
      <p:sp>
        <p:nvSpPr>
          <p:cNvPr id="113673" name="Rectangle 9">
            <a:extLst>
              <a:ext uri="{FF2B5EF4-FFF2-40B4-BE49-F238E27FC236}">
                <a16:creationId xmlns:a16="http://schemas.microsoft.com/office/drawing/2014/main" id="{8606C10C-E803-A397-A019-FD3A52CFD61B}"/>
              </a:ext>
            </a:extLst>
          </p:cNvPr>
          <p:cNvSpPr>
            <a:spLocks noChangeArrowheads="1"/>
          </p:cNvSpPr>
          <p:nvPr/>
        </p:nvSpPr>
        <p:spPr bwMode="auto">
          <a:xfrm>
            <a:off x="64008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G</a:t>
            </a:r>
          </a:p>
        </p:txBody>
      </p:sp>
      <p:sp>
        <p:nvSpPr>
          <p:cNvPr id="113674" name="Rectangle 10">
            <a:extLst>
              <a:ext uri="{FF2B5EF4-FFF2-40B4-BE49-F238E27FC236}">
                <a16:creationId xmlns:a16="http://schemas.microsoft.com/office/drawing/2014/main" id="{39992266-0013-AD95-8EB7-D75956F61CA5}"/>
              </a:ext>
            </a:extLst>
          </p:cNvPr>
          <p:cNvSpPr>
            <a:spLocks noChangeArrowheads="1"/>
          </p:cNvSpPr>
          <p:nvPr/>
        </p:nvSpPr>
        <p:spPr bwMode="auto">
          <a:xfrm>
            <a:off x="64008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675" name="Rectangle 11">
            <a:extLst>
              <a:ext uri="{FF2B5EF4-FFF2-40B4-BE49-F238E27FC236}">
                <a16:creationId xmlns:a16="http://schemas.microsoft.com/office/drawing/2014/main" id="{31E4CCE6-0984-1E7C-A2C0-988A2BA5165E}"/>
              </a:ext>
            </a:extLst>
          </p:cNvPr>
          <p:cNvSpPr>
            <a:spLocks noChangeArrowheads="1"/>
          </p:cNvSpPr>
          <p:nvPr/>
        </p:nvSpPr>
        <p:spPr bwMode="auto">
          <a:xfrm>
            <a:off x="7324725"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Ớ</a:t>
            </a:r>
          </a:p>
        </p:txBody>
      </p:sp>
      <p:sp>
        <p:nvSpPr>
          <p:cNvPr id="113676" name="Rectangle 12">
            <a:extLst>
              <a:ext uri="{FF2B5EF4-FFF2-40B4-BE49-F238E27FC236}">
                <a16:creationId xmlns:a16="http://schemas.microsoft.com/office/drawing/2014/main" id="{49F6070E-0DC5-B6F5-B472-760B19C38B18}"/>
              </a:ext>
            </a:extLst>
          </p:cNvPr>
          <p:cNvSpPr>
            <a:spLocks noChangeArrowheads="1"/>
          </p:cNvSpPr>
          <p:nvPr/>
        </p:nvSpPr>
        <p:spPr bwMode="auto">
          <a:xfrm>
            <a:off x="54864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C</a:t>
            </a:r>
          </a:p>
        </p:txBody>
      </p:sp>
      <p:sp>
        <p:nvSpPr>
          <p:cNvPr id="113677" name="Rectangle 13">
            <a:extLst>
              <a:ext uri="{FF2B5EF4-FFF2-40B4-BE49-F238E27FC236}">
                <a16:creationId xmlns:a16="http://schemas.microsoft.com/office/drawing/2014/main" id="{1F026EE3-3F90-54E6-C7F3-BE6C8FAFDBC7}"/>
              </a:ext>
            </a:extLst>
          </p:cNvPr>
          <p:cNvSpPr>
            <a:spLocks noChangeArrowheads="1"/>
          </p:cNvSpPr>
          <p:nvPr/>
        </p:nvSpPr>
        <p:spPr bwMode="auto">
          <a:xfrm>
            <a:off x="59436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Ạ</a:t>
            </a:r>
          </a:p>
        </p:txBody>
      </p:sp>
      <p:sp>
        <p:nvSpPr>
          <p:cNvPr id="113678" name="Rectangle 14">
            <a:extLst>
              <a:ext uri="{FF2B5EF4-FFF2-40B4-BE49-F238E27FC236}">
                <a16:creationId xmlns:a16="http://schemas.microsoft.com/office/drawing/2014/main" id="{1BFA27FA-A157-A0F9-8A6B-F6612A456190}"/>
              </a:ext>
            </a:extLst>
          </p:cNvPr>
          <p:cNvSpPr>
            <a:spLocks noChangeArrowheads="1"/>
          </p:cNvSpPr>
          <p:nvPr/>
        </p:nvSpPr>
        <p:spPr bwMode="auto">
          <a:xfrm>
            <a:off x="64008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Á</a:t>
            </a:r>
          </a:p>
        </p:txBody>
      </p:sp>
      <p:sp>
        <p:nvSpPr>
          <p:cNvPr id="113679" name="Rectangle 15">
            <a:extLst>
              <a:ext uri="{FF2B5EF4-FFF2-40B4-BE49-F238E27FC236}">
                <a16:creationId xmlns:a16="http://schemas.microsoft.com/office/drawing/2014/main" id="{29F35043-58D8-284F-28D7-5535135ADE73}"/>
              </a:ext>
            </a:extLst>
          </p:cNvPr>
          <p:cNvSpPr>
            <a:spLocks noChangeArrowheads="1"/>
          </p:cNvSpPr>
          <p:nvPr/>
        </p:nvSpPr>
        <p:spPr bwMode="auto">
          <a:xfrm>
            <a:off x="73152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680" name="Rectangle 16">
            <a:extLst>
              <a:ext uri="{FF2B5EF4-FFF2-40B4-BE49-F238E27FC236}">
                <a16:creationId xmlns:a16="http://schemas.microsoft.com/office/drawing/2014/main" id="{043D12B3-8FFB-FA5D-F771-775874FA724D}"/>
              </a:ext>
            </a:extLst>
          </p:cNvPr>
          <p:cNvSpPr>
            <a:spLocks noChangeArrowheads="1"/>
          </p:cNvSpPr>
          <p:nvPr/>
        </p:nvSpPr>
        <p:spPr bwMode="auto">
          <a:xfrm>
            <a:off x="59436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681" name="Rectangle 17">
            <a:extLst>
              <a:ext uri="{FF2B5EF4-FFF2-40B4-BE49-F238E27FC236}">
                <a16:creationId xmlns:a16="http://schemas.microsoft.com/office/drawing/2014/main" id="{523D4382-0E78-B58A-2F83-45BB6F66BF1C}"/>
              </a:ext>
            </a:extLst>
          </p:cNvPr>
          <p:cNvSpPr>
            <a:spLocks noChangeArrowheads="1"/>
          </p:cNvSpPr>
          <p:nvPr/>
        </p:nvSpPr>
        <p:spPr bwMode="auto">
          <a:xfrm>
            <a:off x="7315200" y="32004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682" name="Rectangle 18">
            <a:extLst>
              <a:ext uri="{FF2B5EF4-FFF2-40B4-BE49-F238E27FC236}">
                <a16:creationId xmlns:a16="http://schemas.microsoft.com/office/drawing/2014/main" id="{53E4A5E1-DFB2-58DD-6117-36C088AD3A18}"/>
              </a:ext>
            </a:extLst>
          </p:cNvPr>
          <p:cNvSpPr>
            <a:spLocks noChangeArrowheads="1"/>
          </p:cNvSpPr>
          <p:nvPr/>
        </p:nvSpPr>
        <p:spPr bwMode="auto">
          <a:xfrm>
            <a:off x="68580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endParaRPr lang="en-US" sz="2800">
              <a:effectLst>
                <a:outerShdw blurRad="38100" dist="38100" dir="2700000" algn="tl">
                  <a:srgbClr val="000000"/>
                </a:outerShdw>
              </a:effectLst>
              <a:latin typeface=".VnTimeH" pitchFamily="34" charset="0"/>
            </a:endParaRPr>
          </a:p>
        </p:txBody>
      </p:sp>
      <p:sp>
        <p:nvSpPr>
          <p:cNvPr id="113683" name="Rectangle 19">
            <a:extLst>
              <a:ext uri="{FF2B5EF4-FFF2-40B4-BE49-F238E27FC236}">
                <a16:creationId xmlns:a16="http://schemas.microsoft.com/office/drawing/2014/main" id="{2B512F19-4F1A-D29B-6E5A-01719555B649}"/>
              </a:ext>
            </a:extLst>
          </p:cNvPr>
          <p:cNvSpPr>
            <a:spLocks noChangeArrowheads="1"/>
          </p:cNvSpPr>
          <p:nvPr/>
        </p:nvSpPr>
        <p:spPr bwMode="auto">
          <a:xfrm>
            <a:off x="54864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P</a:t>
            </a:r>
          </a:p>
        </p:txBody>
      </p:sp>
      <p:sp>
        <p:nvSpPr>
          <p:cNvPr id="113684" name="Rectangle 20">
            <a:extLst>
              <a:ext uri="{FF2B5EF4-FFF2-40B4-BE49-F238E27FC236}">
                <a16:creationId xmlns:a16="http://schemas.microsoft.com/office/drawing/2014/main" id="{A8913F62-FAF7-0A36-CC35-CBA7FE5C9848}"/>
              </a:ext>
            </a:extLst>
          </p:cNvPr>
          <p:cNvSpPr>
            <a:spLocks noChangeArrowheads="1"/>
          </p:cNvSpPr>
          <p:nvPr/>
        </p:nvSpPr>
        <p:spPr bwMode="auto">
          <a:xfrm>
            <a:off x="82296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I</a:t>
            </a:r>
          </a:p>
        </p:txBody>
      </p:sp>
      <p:sp>
        <p:nvSpPr>
          <p:cNvPr id="113685" name="Rectangle 21">
            <a:extLst>
              <a:ext uri="{FF2B5EF4-FFF2-40B4-BE49-F238E27FC236}">
                <a16:creationId xmlns:a16="http://schemas.microsoft.com/office/drawing/2014/main" id="{22856A17-0265-F5A7-49FB-09E81E0F533C}"/>
              </a:ext>
            </a:extLst>
          </p:cNvPr>
          <p:cNvSpPr>
            <a:spLocks noChangeArrowheads="1"/>
          </p:cNvSpPr>
          <p:nvPr/>
        </p:nvSpPr>
        <p:spPr bwMode="auto">
          <a:xfrm>
            <a:off x="77724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R</a:t>
            </a:r>
          </a:p>
        </p:txBody>
      </p:sp>
      <p:sp>
        <p:nvSpPr>
          <p:cNvPr id="113686" name="Rectangle 22">
            <a:extLst>
              <a:ext uri="{FF2B5EF4-FFF2-40B4-BE49-F238E27FC236}">
                <a16:creationId xmlns:a16="http://schemas.microsoft.com/office/drawing/2014/main" id="{3B95E004-54CC-66BC-14BB-0A65A7A39392}"/>
              </a:ext>
            </a:extLst>
          </p:cNvPr>
          <p:cNvSpPr>
            <a:spLocks noChangeArrowheads="1"/>
          </p:cNvSpPr>
          <p:nvPr/>
        </p:nvSpPr>
        <p:spPr bwMode="auto">
          <a:xfrm>
            <a:off x="6400800" y="36576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Ị</a:t>
            </a:r>
          </a:p>
        </p:txBody>
      </p:sp>
      <p:sp>
        <p:nvSpPr>
          <p:cNvPr id="113687" name="Rectangle 23">
            <a:extLst>
              <a:ext uri="{FF2B5EF4-FFF2-40B4-BE49-F238E27FC236}">
                <a16:creationId xmlns:a16="http://schemas.microsoft.com/office/drawing/2014/main" id="{E7E2A2FF-85A9-B3A9-6CB6-399EF7DE99AD}"/>
              </a:ext>
            </a:extLst>
          </p:cNvPr>
          <p:cNvSpPr>
            <a:spLocks noChangeArrowheads="1"/>
          </p:cNvSpPr>
          <p:nvPr/>
        </p:nvSpPr>
        <p:spPr bwMode="auto">
          <a:xfrm>
            <a:off x="6858000" y="36576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688" name="Rectangle 24">
            <a:extLst>
              <a:ext uri="{FF2B5EF4-FFF2-40B4-BE49-F238E27FC236}">
                <a16:creationId xmlns:a16="http://schemas.microsoft.com/office/drawing/2014/main" id="{38C54B3D-A8EC-8107-7F6F-9BF9A094D530}"/>
              </a:ext>
            </a:extLst>
          </p:cNvPr>
          <p:cNvSpPr>
            <a:spLocks noChangeArrowheads="1"/>
          </p:cNvSpPr>
          <p:nvPr/>
        </p:nvSpPr>
        <p:spPr bwMode="auto">
          <a:xfrm>
            <a:off x="5943600" y="36576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Đ</a:t>
            </a:r>
          </a:p>
        </p:txBody>
      </p:sp>
      <p:sp>
        <p:nvSpPr>
          <p:cNvPr id="113689" name="Rectangle 25">
            <a:extLst>
              <a:ext uri="{FF2B5EF4-FFF2-40B4-BE49-F238E27FC236}">
                <a16:creationId xmlns:a16="http://schemas.microsoft.com/office/drawing/2014/main" id="{FE9968F4-68DB-0220-ECC5-75518652FAB5}"/>
              </a:ext>
            </a:extLst>
          </p:cNvPr>
          <p:cNvSpPr>
            <a:spLocks noChangeArrowheads="1"/>
          </p:cNvSpPr>
          <p:nvPr/>
        </p:nvSpPr>
        <p:spPr bwMode="auto">
          <a:xfrm>
            <a:off x="7772400" y="41148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Đ</a:t>
            </a:r>
          </a:p>
        </p:txBody>
      </p:sp>
      <p:sp>
        <p:nvSpPr>
          <p:cNvPr id="113690" name="Rectangle 26">
            <a:extLst>
              <a:ext uri="{FF2B5EF4-FFF2-40B4-BE49-F238E27FC236}">
                <a16:creationId xmlns:a16="http://schemas.microsoft.com/office/drawing/2014/main" id="{A3CE1931-85F7-46C5-FE75-24953297F695}"/>
              </a:ext>
            </a:extLst>
          </p:cNvPr>
          <p:cNvSpPr>
            <a:spLocks noChangeArrowheads="1"/>
          </p:cNvSpPr>
          <p:nvPr/>
        </p:nvSpPr>
        <p:spPr bwMode="auto">
          <a:xfrm>
            <a:off x="73152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I</a:t>
            </a:r>
          </a:p>
        </p:txBody>
      </p:sp>
      <p:sp>
        <p:nvSpPr>
          <p:cNvPr id="113691" name="Rectangle 27">
            <a:extLst>
              <a:ext uri="{FF2B5EF4-FFF2-40B4-BE49-F238E27FC236}">
                <a16:creationId xmlns:a16="http://schemas.microsoft.com/office/drawing/2014/main" id="{7C2342F7-E840-EF06-243B-1C0EFC7A363D}"/>
              </a:ext>
            </a:extLst>
          </p:cNvPr>
          <p:cNvSpPr>
            <a:spLocks noChangeArrowheads="1"/>
          </p:cNvSpPr>
          <p:nvPr/>
        </p:nvSpPr>
        <p:spPr bwMode="auto">
          <a:xfrm>
            <a:off x="6400800" y="41148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M</a:t>
            </a:r>
            <a:endParaRPr lang="en-US" sz="2800">
              <a:effectLst>
                <a:outerShdw blurRad="38100" dist="38100" dir="2700000" algn="tl">
                  <a:srgbClr val="000000"/>
                </a:outerShdw>
              </a:effectLst>
              <a:latin typeface=".VnTime" pitchFamily="34" charset="0"/>
            </a:endParaRPr>
          </a:p>
        </p:txBody>
      </p:sp>
      <p:sp>
        <p:nvSpPr>
          <p:cNvPr id="113692" name="Rectangle 28">
            <a:extLst>
              <a:ext uri="{FF2B5EF4-FFF2-40B4-BE49-F238E27FC236}">
                <a16:creationId xmlns:a16="http://schemas.microsoft.com/office/drawing/2014/main" id="{9A64B816-8A63-8932-7CB7-B06964357BDD}"/>
              </a:ext>
            </a:extLst>
          </p:cNvPr>
          <p:cNvSpPr>
            <a:spLocks noChangeArrowheads="1"/>
          </p:cNvSpPr>
          <p:nvPr/>
        </p:nvSpPr>
        <p:spPr bwMode="auto">
          <a:xfrm>
            <a:off x="5029200" y="36576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Ổ</a:t>
            </a:r>
          </a:p>
        </p:txBody>
      </p:sp>
      <p:sp>
        <p:nvSpPr>
          <p:cNvPr id="113694" name="Rectangle 30">
            <a:extLst>
              <a:ext uri="{FF2B5EF4-FFF2-40B4-BE49-F238E27FC236}">
                <a16:creationId xmlns:a16="http://schemas.microsoft.com/office/drawing/2014/main" id="{501A6712-9357-332C-C4D9-30E26513E52F}"/>
              </a:ext>
            </a:extLst>
          </p:cNvPr>
          <p:cNvSpPr>
            <a:spLocks noChangeArrowheads="1"/>
          </p:cNvSpPr>
          <p:nvPr/>
        </p:nvSpPr>
        <p:spPr bwMode="auto">
          <a:xfrm>
            <a:off x="7315200" y="41148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695" name="Rectangle 31">
            <a:extLst>
              <a:ext uri="{FF2B5EF4-FFF2-40B4-BE49-F238E27FC236}">
                <a16:creationId xmlns:a16="http://schemas.microsoft.com/office/drawing/2014/main" id="{76AE9476-3C71-A8CB-5079-537B25471C4C}"/>
              </a:ext>
            </a:extLst>
          </p:cNvPr>
          <p:cNvSpPr>
            <a:spLocks noChangeArrowheads="1"/>
          </p:cNvSpPr>
          <p:nvPr/>
        </p:nvSpPr>
        <p:spPr bwMode="auto">
          <a:xfrm>
            <a:off x="6858000" y="4114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Ậ</a:t>
            </a:r>
          </a:p>
        </p:txBody>
      </p:sp>
      <p:sp>
        <p:nvSpPr>
          <p:cNvPr id="113696" name="Rectangle 32">
            <a:extLst>
              <a:ext uri="{FF2B5EF4-FFF2-40B4-BE49-F238E27FC236}">
                <a16:creationId xmlns:a16="http://schemas.microsoft.com/office/drawing/2014/main" id="{1454B862-33C7-783E-DCFD-AD6DBD9B1434}"/>
              </a:ext>
            </a:extLst>
          </p:cNvPr>
          <p:cNvSpPr>
            <a:spLocks noChangeArrowheads="1"/>
          </p:cNvSpPr>
          <p:nvPr/>
        </p:nvSpPr>
        <p:spPr bwMode="auto">
          <a:xfrm>
            <a:off x="68580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G</a:t>
            </a:r>
            <a:endParaRPr lang="en-US" sz="2800">
              <a:effectLst>
                <a:outerShdw blurRad="38100" dist="38100" dir="2700000" algn="tl">
                  <a:srgbClr val="000000"/>
                </a:outerShdw>
              </a:effectLst>
              <a:latin typeface=".VnTime" pitchFamily="34" charset="0"/>
            </a:endParaRPr>
          </a:p>
        </p:txBody>
      </p:sp>
      <p:sp>
        <p:nvSpPr>
          <p:cNvPr id="113697" name="Rectangle 33">
            <a:extLst>
              <a:ext uri="{FF2B5EF4-FFF2-40B4-BE49-F238E27FC236}">
                <a16:creationId xmlns:a16="http://schemas.microsoft.com/office/drawing/2014/main" id="{A2C04EDF-2FC1-70CE-CB0A-22B9F6CD2BB4}"/>
              </a:ext>
            </a:extLst>
          </p:cNvPr>
          <p:cNvSpPr>
            <a:spLocks noChangeArrowheads="1"/>
          </p:cNvSpPr>
          <p:nvPr/>
        </p:nvSpPr>
        <p:spPr bwMode="auto">
          <a:xfrm>
            <a:off x="82296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M</a:t>
            </a:r>
          </a:p>
        </p:txBody>
      </p:sp>
      <p:sp>
        <p:nvSpPr>
          <p:cNvPr id="113698" name="Rectangle 34">
            <a:extLst>
              <a:ext uri="{FF2B5EF4-FFF2-40B4-BE49-F238E27FC236}">
                <a16:creationId xmlns:a16="http://schemas.microsoft.com/office/drawing/2014/main" id="{73FECA53-740C-C071-CC23-58038A986307}"/>
              </a:ext>
            </a:extLst>
          </p:cNvPr>
          <p:cNvSpPr>
            <a:spLocks noChangeArrowheads="1"/>
          </p:cNvSpPr>
          <p:nvPr/>
        </p:nvSpPr>
        <p:spPr bwMode="auto">
          <a:xfrm>
            <a:off x="77724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Ả</a:t>
            </a:r>
          </a:p>
        </p:txBody>
      </p:sp>
      <p:sp>
        <p:nvSpPr>
          <p:cNvPr id="113699" name="Rectangle 35">
            <a:extLst>
              <a:ext uri="{FF2B5EF4-FFF2-40B4-BE49-F238E27FC236}">
                <a16:creationId xmlns:a16="http://schemas.microsoft.com/office/drawing/2014/main" id="{977410DA-9674-4088-356F-265A2A6410B4}"/>
              </a:ext>
            </a:extLst>
          </p:cNvPr>
          <p:cNvSpPr>
            <a:spLocks noChangeArrowheads="1"/>
          </p:cNvSpPr>
          <p:nvPr/>
        </p:nvSpPr>
        <p:spPr bwMode="auto">
          <a:xfrm>
            <a:off x="9144000" y="45720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Ú</a:t>
            </a:r>
          </a:p>
        </p:txBody>
      </p:sp>
      <p:sp>
        <p:nvSpPr>
          <p:cNvPr id="113700" name="Rectangle 36">
            <a:extLst>
              <a:ext uri="{FF2B5EF4-FFF2-40B4-BE49-F238E27FC236}">
                <a16:creationId xmlns:a16="http://schemas.microsoft.com/office/drawing/2014/main" id="{7CA8DE9E-B1F6-D95E-306B-7B01D28EC155}"/>
              </a:ext>
            </a:extLst>
          </p:cNvPr>
          <p:cNvSpPr>
            <a:spLocks noChangeArrowheads="1"/>
          </p:cNvSpPr>
          <p:nvPr/>
        </p:nvSpPr>
        <p:spPr bwMode="auto">
          <a:xfrm>
            <a:off x="86868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S</a:t>
            </a:r>
          </a:p>
        </p:txBody>
      </p:sp>
      <p:sp>
        <p:nvSpPr>
          <p:cNvPr id="113701" name="Rectangle 37">
            <a:extLst>
              <a:ext uri="{FF2B5EF4-FFF2-40B4-BE49-F238E27FC236}">
                <a16:creationId xmlns:a16="http://schemas.microsoft.com/office/drawing/2014/main" id="{01CD6678-0B06-5866-C216-ECA6CD841F69}"/>
              </a:ext>
            </a:extLst>
          </p:cNvPr>
          <p:cNvSpPr>
            <a:spLocks noChangeArrowheads="1"/>
          </p:cNvSpPr>
          <p:nvPr/>
        </p:nvSpPr>
        <p:spPr bwMode="auto">
          <a:xfrm>
            <a:off x="9601200" y="4572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708" name="Rectangle 44">
            <a:extLst>
              <a:ext uri="{FF2B5EF4-FFF2-40B4-BE49-F238E27FC236}">
                <a16:creationId xmlns:a16="http://schemas.microsoft.com/office/drawing/2014/main" id="{2B4D926F-DB06-F003-4BAC-DFE3A98AF546}"/>
              </a:ext>
            </a:extLst>
          </p:cNvPr>
          <p:cNvSpPr>
            <a:spLocks noChangeArrowheads="1"/>
          </p:cNvSpPr>
          <p:nvPr/>
        </p:nvSpPr>
        <p:spPr bwMode="auto">
          <a:xfrm>
            <a:off x="5867400" y="6019800"/>
            <a:ext cx="457200" cy="457200"/>
          </a:xfrm>
          <a:prstGeom prst="rect">
            <a:avLst/>
          </a:prstGeom>
          <a:solidFill>
            <a:srgbClr val="00FF00"/>
          </a:solidFill>
          <a:ln w="9525">
            <a:solidFill>
              <a:schemeClr val="folHlink"/>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VnTime" pitchFamily="34" charset="0"/>
              </a:rPr>
              <a:t>Q</a:t>
            </a:r>
          </a:p>
        </p:txBody>
      </p:sp>
      <p:sp>
        <p:nvSpPr>
          <p:cNvPr id="113709" name="Rectangle 45">
            <a:extLst>
              <a:ext uri="{FF2B5EF4-FFF2-40B4-BE49-F238E27FC236}">
                <a16:creationId xmlns:a16="http://schemas.microsoft.com/office/drawing/2014/main" id="{A19D4F99-EC8F-FD0C-71DC-82B177382B64}"/>
              </a:ext>
            </a:extLst>
          </p:cNvPr>
          <p:cNvSpPr>
            <a:spLocks noChangeArrowheads="1"/>
          </p:cNvSpPr>
          <p:nvPr/>
        </p:nvSpPr>
        <p:spPr bwMode="auto">
          <a:xfrm>
            <a:off x="63246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U</a:t>
            </a:r>
          </a:p>
        </p:txBody>
      </p:sp>
      <p:sp>
        <p:nvSpPr>
          <p:cNvPr id="113710" name="Rectangle 46">
            <a:extLst>
              <a:ext uri="{FF2B5EF4-FFF2-40B4-BE49-F238E27FC236}">
                <a16:creationId xmlns:a16="http://schemas.microsoft.com/office/drawing/2014/main" id="{4D5726A6-057F-FB01-79E2-64BBC8FB0429}"/>
              </a:ext>
            </a:extLst>
          </p:cNvPr>
          <p:cNvSpPr>
            <a:spLocks noChangeArrowheads="1"/>
          </p:cNvSpPr>
          <p:nvPr/>
        </p:nvSpPr>
        <p:spPr bwMode="auto">
          <a:xfrm>
            <a:off x="67818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Ầ</a:t>
            </a:r>
          </a:p>
        </p:txBody>
      </p:sp>
      <p:sp>
        <p:nvSpPr>
          <p:cNvPr id="113711" name="Rectangle 47">
            <a:extLst>
              <a:ext uri="{FF2B5EF4-FFF2-40B4-BE49-F238E27FC236}">
                <a16:creationId xmlns:a16="http://schemas.microsoft.com/office/drawing/2014/main" id="{D00B107C-693D-A306-C713-3BB67A6BE6BC}"/>
              </a:ext>
            </a:extLst>
          </p:cNvPr>
          <p:cNvSpPr>
            <a:spLocks noChangeArrowheads="1"/>
          </p:cNvSpPr>
          <p:nvPr/>
        </p:nvSpPr>
        <p:spPr bwMode="auto">
          <a:xfrm>
            <a:off x="86106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Ể</a:t>
            </a:r>
          </a:p>
        </p:txBody>
      </p:sp>
      <p:sp>
        <p:nvSpPr>
          <p:cNvPr id="113712" name="Rectangle 48">
            <a:extLst>
              <a:ext uri="{FF2B5EF4-FFF2-40B4-BE49-F238E27FC236}">
                <a16:creationId xmlns:a16="http://schemas.microsoft.com/office/drawing/2014/main" id="{51BE2FEE-8D90-1BF5-55BF-C815EC97AD78}"/>
              </a:ext>
            </a:extLst>
          </p:cNvPr>
          <p:cNvSpPr>
            <a:spLocks noChangeArrowheads="1"/>
          </p:cNvSpPr>
          <p:nvPr/>
        </p:nvSpPr>
        <p:spPr bwMode="auto">
          <a:xfrm>
            <a:off x="81534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713" name="Rectangle 49">
            <a:extLst>
              <a:ext uri="{FF2B5EF4-FFF2-40B4-BE49-F238E27FC236}">
                <a16:creationId xmlns:a16="http://schemas.microsoft.com/office/drawing/2014/main" id="{3FE3D3F3-015A-1122-E935-B3C6C0E9E73C}"/>
              </a:ext>
            </a:extLst>
          </p:cNvPr>
          <p:cNvSpPr>
            <a:spLocks noChangeArrowheads="1"/>
          </p:cNvSpPr>
          <p:nvPr/>
        </p:nvSpPr>
        <p:spPr bwMode="auto">
          <a:xfrm>
            <a:off x="76962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sp>
        <p:nvSpPr>
          <p:cNvPr id="113714" name="Rectangle 50">
            <a:extLst>
              <a:ext uri="{FF2B5EF4-FFF2-40B4-BE49-F238E27FC236}">
                <a16:creationId xmlns:a16="http://schemas.microsoft.com/office/drawing/2014/main" id="{67AC4ECB-BED7-5B0E-B284-31EC3BCB0E50}"/>
              </a:ext>
            </a:extLst>
          </p:cNvPr>
          <p:cNvSpPr>
            <a:spLocks noChangeArrowheads="1"/>
          </p:cNvSpPr>
          <p:nvPr/>
        </p:nvSpPr>
        <p:spPr bwMode="auto">
          <a:xfrm>
            <a:off x="7239000" y="60198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743" name="Rectangle 79">
            <a:extLst>
              <a:ext uri="{FF2B5EF4-FFF2-40B4-BE49-F238E27FC236}">
                <a16:creationId xmlns:a16="http://schemas.microsoft.com/office/drawing/2014/main" id="{141E8C5E-0C8E-531F-FC73-F376C85789C3}"/>
              </a:ext>
            </a:extLst>
          </p:cNvPr>
          <p:cNvSpPr>
            <a:spLocks noChangeArrowheads="1"/>
          </p:cNvSpPr>
          <p:nvPr/>
        </p:nvSpPr>
        <p:spPr bwMode="auto">
          <a:xfrm>
            <a:off x="5486400" y="36576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nvGrpSpPr>
          <p:cNvPr id="10" name="Group 9">
            <a:extLst>
              <a:ext uri="{FF2B5EF4-FFF2-40B4-BE49-F238E27FC236}">
                <a16:creationId xmlns:a16="http://schemas.microsoft.com/office/drawing/2014/main" id="{6EFE2A0F-5B50-24A4-0A49-AB43E23DB868}"/>
              </a:ext>
            </a:extLst>
          </p:cNvPr>
          <p:cNvGrpSpPr>
            <a:grpSpLocks/>
          </p:cNvGrpSpPr>
          <p:nvPr/>
        </p:nvGrpSpPr>
        <p:grpSpPr bwMode="auto">
          <a:xfrm>
            <a:off x="6858000" y="4572000"/>
            <a:ext cx="3200400" cy="457200"/>
            <a:chOff x="5334000" y="4572000"/>
            <a:chExt cx="3200400" cy="457200"/>
          </a:xfrm>
        </p:grpSpPr>
        <p:sp>
          <p:nvSpPr>
            <p:cNvPr id="27793" name="Rectangle 69">
              <a:extLst>
                <a:ext uri="{FF2B5EF4-FFF2-40B4-BE49-F238E27FC236}">
                  <a16:creationId xmlns:a16="http://schemas.microsoft.com/office/drawing/2014/main" id="{6C535FA2-996C-652A-4A5F-FE9BFF247975}"/>
                </a:ext>
              </a:extLst>
            </p:cNvPr>
            <p:cNvSpPr>
              <a:spLocks noChangeArrowheads="1"/>
            </p:cNvSpPr>
            <p:nvPr/>
          </p:nvSpPr>
          <p:spPr bwMode="auto">
            <a:xfrm>
              <a:off x="67056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4" name="Rectangle 70">
              <a:extLst>
                <a:ext uri="{FF2B5EF4-FFF2-40B4-BE49-F238E27FC236}">
                  <a16:creationId xmlns:a16="http://schemas.microsoft.com/office/drawing/2014/main" id="{960EF769-2383-0ED7-01BB-BFF070C36438}"/>
                </a:ext>
              </a:extLst>
            </p:cNvPr>
            <p:cNvSpPr>
              <a:spLocks noChangeArrowheads="1"/>
            </p:cNvSpPr>
            <p:nvPr/>
          </p:nvSpPr>
          <p:spPr bwMode="auto">
            <a:xfrm>
              <a:off x="71628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35" name="Rectangle 71">
              <a:extLst>
                <a:ext uri="{FF2B5EF4-FFF2-40B4-BE49-F238E27FC236}">
                  <a16:creationId xmlns:a16="http://schemas.microsoft.com/office/drawing/2014/main" id="{DB9378C4-FF30-E722-9FC4-7A30E100D668}"/>
                </a:ext>
              </a:extLst>
            </p:cNvPr>
            <p:cNvSpPr>
              <a:spLocks noChangeArrowheads="1"/>
            </p:cNvSpPr>
            <p:nvPr/>
          </p:nvSpPr>
          <p:spPr bwMode="auto">
            <a:xfrm>
              <a:off x="53340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96" name="Rectangle 72">
              <a:extLst>
                <a:ext uri="{FF2B5EF4-FFF2-40B4-BE49-F238E27FC236}">
                  <a16:creationId xmlns:a16="http://schemas.microsoft.com/office/drawing/2014/main" id="{6F78B4BD-3420-D194-DDC2-17E8CABF1759}"/>
                </a:ext>
              </a:extLst>
            </p:cNvPr>
            <p:cNvSpPr>
              <a:spLocks noChangeArrowheads="1"/>
            </p:cNvSpPr>
            <p:nvPr/>
          </p:nvSpPr>
          <p:spPr bwMode="auto">
            <a:xfrm>
              <a:off x="57912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7" name="Rectangle 73">
              <a:extLst>
                <a:ext uri="{FF2B5EF4-FFF2-40B4-BE49-F238E27FC236}">
                  <a16:creationId xmlns:a16="http://schemas.microsoft.com/office/drawing/2014/main" id="{C6C580DE-C80A-7040-B81B-3247025E1006}"/>
                </a:ext>
              </a:extLst>
            </p:cNvPr>
            <p:cNvSpPr>
              <a:spLocks noChangeArrowheads="1"/>
            </p:cNvSpPr>
            <p:nvPr/>
          </p:nvSpPr>
          <p:spPr bwMode="auto">
            <a:xfrm>
              <a:off x="62484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8" name="Rectangle 86">
              <a:extLst>
                <a:ext uri="{FF2B5EF4-FFF2-40B4-BE49-F238E27FC236}">
                  <a16:creationId xmlns:a16="http://schemas.microsoft.com/office/drawing/2014/main" id="{58C412DA-F22E-1A72-7685-D04EC926BE19}"/>
                </a:ext>
              </a:extLst>
            </p:cNvPr>
            <p:cNvSpPr>
              <a:spLocks noChangeArrowheads="1"/>
            </p:cNvSpPr>
            <p:nvPr/>
          </p:nvSpPr>
          <p:spPr bwMode="auto">
            <a:xfrm>
              <a:off x="80772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9" name="Rectangle 87">
              <a:extLst>
                <a:ext uri="{FF2B5EF4-FFF2-40B4-BE49-F238E27FC236}">
                  <a16:creationId xmlns:a16="http://schemas.microsoft.com/office/drawing/2014/main" id="{AFD9B967-D5D2-D0D8-5F23-D9BB5B00DC98}"/>
                </a:ext>
              </a:extLst>
            </p:cNvPr>
            <p:cNvSpPr>
              <a:spLocks noChangeArrowheads="1"/>
            </p:cNvSpPr>
            <p:nvPr/>
          </p:nvSpPr>
          <p:spPr bwMode="auto">
            <a:xfrm>
              <a:off x="7620000" y="4572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grpSp>
        <p:nvGrpSpPr>
          <p:cNvPr id="14" name="Group 13">
            <a:extLst>
              <a:ext uri="{FF2B5EF4-FFF2-40B4-BE49-F238E27FC236}">
                <a16:creationId xmlns:a16="http://schemas.microsoft.com/office/drawing/2014/main" id="{B8497DF0-EB7C-1385-AAD2-148BFB4CD51A}"/>
              </a:ext>
            </a:extLst>
          </p:cNvPr>
          <p:cNvGrpSpPr>
            <a:grpSpLocks/>
          </p:cNvGrpSpPr>
          <p:nvPr/>
        </p:nvGrpSpPr>
        <p:grpSpPr bwMode="auto">
          <a:xfrm>
            <a:off x="5867400" y="6019800"/>
            <a:ext cx="3200400" cy="457200"/>
            <a:chOff x="4343400" y="6019800"/>
            <a:chExt cx="3200400" cy="457200"/>
          </a:xfrm>
        </p:grpSpPr>
        <p:sp>
          <p:nvSpPr>
            <p:cNvPr id="27786" name="Rectangle 88">
              <a:extLst>
                <a:ext uri="{FF2B5EF4-FFF2-40B4-BE49-F238E27FC236}">
                  <a16:creationId xmlns:a16="http://schemas.microsoft.com/office/drawing/2014/main" id="{188F9E5B-1E8B-BFA2-45BE-88002D41D933}"/>
                </a:ext>
              </a:extLst>
            </p:cNvPr>
            <p:cNvSpPr>
              <a:spLocks noChangeArrowheads="1"/>
            </p:cNvSpPr>
            <p:nvPr/>
          </p:nvSpPr>
          <p:spPr bwMode="auto">
            <a:xfrm>
              <a:off x="70866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7" name="Rectangle 89">
              <a:extLst>
                <a:ext uri="{FF2B5EF4-FFF2-40B4-BE49-F238E27FC236}">
                  <a16:creationId xmlns:a16="http://schemas.microsoft.com/office/drawing/2014/main" id="{21B6BB3C-136B-20AD-57C7-0C61225D3254}"/>
                </a:ext>
              </a:extLst>
            </p:cNvPr>
            <p:cNvSpPr>
              <a:spLocks noChangeArrowheads="1"/>
            </p:cNvSpPr>
            <p:nvPr/>
          </p:nvSpPr>
          <p:spPr bwMode="auto">
            <a:xfrm>
              <a:off x="66294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8" name="Rectangle 90">
              <a:extLst>
                <a:ext uri="{FF2B5EF4-FFF2-40B4-BE49-F238E27FC236}">
                  <a16:creationId xmlns:a16="http://schemas.microsoft.com/office/drawing/2014/main" id="{8B2B7938-125D-2993-A527-74CDD3131AB7}"/>
                </a:ext>
              </a:extLst>
            </p:cNvPr>
            <p:cNvSpPr>
              <a:spLocks noChangeArrowheads="1"/>
            </p:cNvSpPr>
            <p:nvPr/>
          </p:nvSpPr>
          <p:spPr bwMode="auto">
            <a:xfrm>
              <a:off x="61722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9" name="Rectangle 91">
              <a:extLst>
                <a:ext uri="{FF2B5EF4-FFF2-40B4-BE49-F238E27FC236}">
                  <a16:creationId xmlns:a16="http://schemas.microsoft.com/office/drawing/2014/main" id="{BF6D64D3-64CB-58C7-DF40-8A88DF6281F1}"/>
                </a:ext>
              </a:extLst>
            </p:cNvPr>
            <p:cNvSpPr>
              <a:spLocks noChangeArrowheads="1"/>
            </p:cNvSpPr>
            <p:nvPr/>
          </p:nvSpPr>
          <p:spPr bwMode="auto">
            <a:xfrm>
              <a:off x="57150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0" name="Rectangle 92">
              <a:extLst>
                <a:ext uri="{FF2B5EF4-FFF2-40B4-BE49-F238E27FC236}">
                  <a16:creationId xmlns:a16="http://schemas.microsoft.com/office/drawing/2014/main" id="{7761C452-29DF-2556-803F-808E2E9B2775}"/>
                </a:ext>
              </a:extLst>
            </p:cNvPr>
            <p:cNvSpPr>
              <a:spLocks noChangeArrowheads="1"/>
            </p:cNvSpPr>
            <p:nvPr/>
          </p:nvSpPr>
          <p:spPr bwMode="auto">
            <a:xfrm>
              <a:off x="52578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91" name="Rectangle 93">
              <a:extLst>
                <a:ext uri="{FF2B5EF4-FFF2-40B4-BE49-F238E27FC236}">
                  <a16:creationId xmlns:a16="http://schemas.microsoft.com/office/drawing/2014/main" id="{ED2F6A3A-2430-2D25-FA34-892887BE4B97}"/>
                </a:ext>
              </a:extLst>
            </p:cNvPr>
            <p:cNvSpPr>
              <a:spLocks noChangeArrowheads="1"/>
            </p:cNvSpPr>
            <p:nvPr/>
          </p:nvSpPr>
          <p:spPr bwMode="auto">
            <a:xfrm>
              <a:off x="48006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58" name="Rectangle 94">
              <a:extLst>
                <a:ext uri="{FF2B5EF4-FFF2-40B4-BE49-F238E27FC236}">
                  <a16:creationId xmlns:a16="http://schemas.microsoft.com/office/drawing/2014/main" id="{250DAB7A-392A-ADAB-FD75-366EA778C8C4}"/>
                </a:ext>
              </a:extLst>
            </p:cNvPr>
            <p:cNvSpPr>
              <a:spLocks noChangeArrowheads="1"/>
            </p:cNvSpPr>
            <p:nvPr/>
          </p:nvSpPr>
          <p:spPr bwMode="auto">
            <a:xfrm>
              <a:off x="4343400" y="6019800"/>
              <a:ext cx="457200" cy="457200"/>
            </a:xfrm>
            <a:prstGeom prst="rect">
              <a:avLst/>
            </a:prstGeom>
            <a:gradFill rotWithShape="1">
              <a:gsLst>
                <a:gs pos="0">
                  <a:srgbClr val="FF0000"/>
                </a:gs>
                <a:gs pos="100000">
                  <a:srgbClr val="00FFFF"/>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grpSp>
      <p:sp>
        <p:nvSpPr>
          <p:cNvPr id="113759" name="AutoShape 95">
            <a:extLst>
              <a:ext uri="{FF2B5EF4-FFF2-40B4-BE49-F238E27FC236}">
                <a16:creationId xmlns:a16="http://schemas.microsoft.com/office/drawing/2014/main" id="{DEDF6BEF-62E9-6626-08FB-428999BCCBA8}"/>
              </a:ext>
            </a:extLst>
          </p:cNvPr>
          <p:cNvSpPr>
            <a:spLocks noChangeArrowheads="1"/>
          </p:cNvSpPr>
          <p:nvPr/>
        </p:nvSpPr>
        <p:spPr bwMode="auto">
          <a:xfrm>
            <a:off x="3886200" y="46482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6</a:t>
            </a:r>
          </a:p>
        </p:txBody>
      </p:sp>
      <p:sp>
        <p:nvSpPr>
          <p:cNvPr id="113760" name="AutoShape 96">
            <a:extLst>
              <a:ext uri="{FF2B5EF4-FFF2-40B4-BE49-F238E27FC236}">
                <a16:creationId xmlns:a16="http://schemas.microsoft.com/office/drawing/2014/main" id="{81312175-B935-C939-784A-287DD6EB458E}"/>
              </a:ext>
            </a:extLst>
          </p:cNvPr>
          <p:cNvSpPr>
            <a:spLocks noChangeArrowheads="1"/>
          </p:cNvSpPr>
          <p:nvPr/>
        </p:nvSpPr>
        <p:spPr bwMode="auto">
          <a:xfrm>
            <a:off x="3886200" y="41910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5</a:t>
            </a:r>
          </a:p>
        </p:txBody>
      </p:sp>
      <p:sp>
        <p:nvSpPr>
          <p:cNvPr id="113761" name="AutoShape 97">
            <a:extLst>
              <a:ext uri="{FF2B5EF4-FFF2-40B4-BE49-F238E27FC236}">
                <a16:creationId xmlns:a16="http://schemas.microsoft.com/office/drawing/2014/main" id="{9EA2EA30-ACC8-0F04-243C-8B18CB16C4B5}"/>
              </a:ext>
            </a:extLst>
          </p:cNvPr>
          <p:cNvSpPr>
            <a:spLocks noChangeArrowheads="1"/>
          </p:cNvSpPr>
          <p:nvPr/>
        </p:nvSpPr>
        <p:spPr bwMode="auto">
          <a:xfrm>
            <a:off x="3886200" y="37338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4</a:t>
            </a:r>
          </a:p>
        </p:txBody>
      </p:sp>
      <p:sp>
        <p:nvSpPr>
          <p:cNvPr id="113762" name="AutoShape 98">
            <a:extLst>
              <a:ext uri="{FF2B5EF4-FFF2-40B4-BE49-F238E27FC236}">
                <a16:creationId xmlns:a16="http://schemas.microsoft.com/office/drawing/2014/main" id="{CC00F70E-41D0-099A-A223-C3F15B0EAA29}"/>
              </a:ext>
            </a:extLst>
          </p:cNvPr>
          <p:cNvSpPr>
            <a:spLocks noChangeArrowheads="1"/>
          </p:cNvSpPr>
          <p:nvPr/>
        </p:nvSpPr>
        <p:spPr bwMode="auto">
          <a:xfrm>
            <a:off x="3886200" y="51054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7</a:t>
            </a:r>
          </a:p>
        </p:txBody>
      </p:sp>
      <p:sp>
        <p:nvSpPr>
          <p:cNvPr id="113763" name="AutoShape 99">
            <a:extLst>
              <a:ext uri="{FF2B5EF4-FFF2-40B4-BE49-F238E27FC236}">
                <a16:creationId xmlns:a16="http://schemas.microsoft.com/office/drawing/2014/main" id="{4AE6680C-0978-F117-EECB-D0D2C66D3D82}"/>
              </a:ext>
            </a:extLst>
          </p:cNvPr>
          <p:cNvSpPr>
            <a:spLocks noChangeArrowheads="1"/>
          </p:cNvSpPr>
          <p:nvPr/>
        </p:nvSpPr>
        <p:spPr bwMode="auto">
          <a:xfrm>
            <a:off x="3886200" y="23622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solidFill>
                  <a:schemeClr val="bg2"/>
                </a:solidFill>
                <a:effectLst>
                  <a:outerShdw blurRad="38100" dist="38100" dir="2700000" algn="tl">
                    <a:srgbClr val="000000"/>
                  </a:outerShdw>
                </a:effectLst>
                <a:latin typeface=".VnTime" pitchFamily="34" charset="0"/>
              </a:rPr>
              <a:t>1</a:t>
            </a:r>
          </a:p>
        </p:txBody>
      </p:sp>
      <p:sp>
        <p:nvSpPr>
          <p:cNvPr id="113764" name="AutoShape 100">
            <a:extLst>
              <a:ext uri="{FF2B5EF4-FFF2-40B4-BE49-F238E27FC236}">
                <a16:creationId xmlns:a16="http://schemas.microsoft.com/office/drawing/2014/main" id="{1120045D-A41C-8251-E4B0-C672F2263DAE}"/>
              </a:ext>
            </a:extLst>
          </p:cNvPr>
          <p:cNvSpPr>
            <a:spLocks noChangeArrowheads="1"/>
          </p:cNvSpPr>
          <p:nvPr/>
        </p:nvSpPr>
        <p:spPr bwMode="auto">
          <a:xfrm>
            <a:off x="3886200" y="28194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2</a:t>
            </a:r>
          </a:p>
        </p:txBody>
      </p:sp>
      <p:sp>
        <p:nvSpPr>
          <p:cNvPr id="113765" name="AutoShape 101">
            <a:hlinkClick r:id="rId3" action="ppaction://hlinksldjump"/>
            <a:extLst>
              <a:ext uri="{FF2B5EF4-FFF2-40B4-BE49-F238E27FC236}">
                <a16:creationId xmlns:a16="http://schemas.microsoft.com/office/drawing/2014/main" id="{61EE5F71-4858-672F-A4A3-0BCF0BA7CEA0}"/>
              </a:ext>
            </a:extLst>
          </p:cNvPr>
          <p:cNvSpPr>
            <a:spLocks noChangeArrowheads="1"/>
          </p:cNvSpPr>
          <p:nvPr/>
        </p:nvSpPr>
        <p:spPr bwMode="auto">
          <a:xfrm>
            <a:off x="3886200" y="3276600"/>
            <a:ext cx="457200" cy="457200"/>
          </a:xfrm>
          <a:custGeom>
            <a:avLst/>
            <a:gdLst>
              <a:gd name="T0" fmla="*/ 10860 w 21600"/>
              <a:gd name="T1" fmla="*/ 2187 h 21600"/>
              <a:gd name="T2" fmla="*/ 2928 w 21600"/>
              <a:gd name="T3" fmla="*/ 10800 h 21600"/>
              <a:gd name="T4" fmla="*/ 10860 w 21600"/>
              <a:gd name="T5" fmla="*/ 21600 h 21600"/>
              <a:gd name="T6" fmla="*/ 18672 w 21600"/>
              <a:gd name="T7" fmla="*/ 10800 h 21600"/>
              <a:gd name="T8" fmla="*/ 17694720 60000 65536"/>
              <a:gd name="T9" fmla="*/ 11796480 60000 65536"/>
              <a:gd name="T10" fmla="*/ 5898240 60000 65536"/>
              <a:gd name="T11" fmla="*/ 0 60000 65536"/>
              <a:gd name="T12" fmla="*/ 5037 w 21600"/>
              <a:gd name="T13" fmla="*/ 2277 h 21600"/>
              <a:gd name="T14" fmla="*/ 16557 w 21600"/>
              <a:gd name="T15" fmla="*/ 13677 h 21600"/>
            </a:gdLst>
            <a:ahLst/>
            <a:cxnLst>
              <a:cxn ang="T8">
                <a:pos x="T0" y="T1"/>
              </a:cxn>
              <a:cxn ang="T9">
                <a:pos x="T2" y="T3"/>
              </a:cxn>
              <a:cxn ang="T10">
                <a:pos x="T4" y="T5"/>
              </a:cxn>
              <a:cxn ang="T11">
                <a:pos x="T6" y="T7"/>
              </a:cxn>
            </a:cxnLst>
            <a:rect l="T12" t="T13" r="T14" b="T15"/>
            <a:pathLst>
              <a:path w="21600" h="21600">
                <a:moveTo>
                  <a:pt x="10860" y="2187"/>
                </a:moveTo>
                <a:cubicBezTo>
                  <a:pt x="10451" y="1746"/>
                  <a:pt x="9529" y="1018"/>
                  <a:pt x="9015" y="730"/>
                </a:cubicBezTo>
                <a:cubicBezTo>
                  <a:pt x="7865" y="152"/>
                  <a:pt x="6685" y="0"/>
                  <a:pt x="5415" y="0"/>
                </a:cubicBezTo>
                <a:cubicBezTo>
                  <a:pt x="4175" y="152"/>
                  <a:pt x="2995" y="575"/>
                  <a:pt x="1967" y="1305"/>
                </a:cubicBezTo>
                <a:cubicBezTo>
                  <a:pt x="1150" y="2187"/>
                  <a:pt x="575" y="3222"/>
                  <a:pt x="242" y="4220"/>
                </a:cubicBezTo>
                <a:cubicBezTo>
                  <a:pt x="0" y="5410"/>
                  <a:pt x="242" y="6560"/>
                  <a:pt x="575" y="7597"/>
                </a:cubicBezTo>
                <a:lnTo>
                  <a:pt x="10860" y="21600"/>
                </a:lnTo>
                <a:lnTo>
                  <a:pt x="20995" y="7597"/>
                </a:lnTo>
                <a:cubicBezTo>
                  <a:pt x="21480" y="6560"/>
                  <a:pt x="21600" y="5410"/>
                  <a:pt x="21480" y="4220"/>
                </a:cubicBezTo>
                <a:cubicBezTo>
                  <a:pt x="21115" y="3222"/>
                  <a:pt x="20420" y="2187"/>
                  <a:pt x="19632" y="1305"/>
                </a:cubicBezTo>
                <a:cubicBezTo>
                  <a:pt x="18575" y="575"/>
                  <a:pt x="17425" y="152"/>
                  <a:pt x="16275" y="0"/>
                </a:cubicBezTo>
                <a:cubicBezTo>
                  <a:pt x="15005" y="0"/>
                  <a:pt x="13735" y="152"/>
                  <a:pt x="12705" y="730"/>
                </a:cubicBezTo>
                <a:cubicBezTo>
                  <a:pt x="12176" y="1018"/>
                  <a:pt x="11254" y="1746"/>
                  <a:pt x="10860" y="2187"/>
                </a:cubicBezTo>
                <a:close/>
              </a:path>
            </a:pathLst>
          </a:custGeom>
          <a:solidFill>
            <a:srgbClr val="FF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b="1">
                <a:solidFill>
                  <a:schemeClr val="bg2"/>
                </a:solidFill>
                <a:effectLst>
                  <a:outerShdw blurRad="38100" dist="38100" dir="2700000" algn="tl">
                    <a:srgbClr val="000000"/>
                  </a:outerShdw>
                </a:effectLst>
                <a:latin typeface=".VnTime" pitchFamily="34" charset="0"/>
              </a:rPr>
              <a:t>3</a:t>
            </a:r>
          </a:p>
        </p:txBody>
      </p:sp>
      <p:sp>
        <p:nvSpPr>
          <p:cNvPr id="113766" name="Text Box 102">
            <a:extLst>
              <a:ext uri="{FF2B5EF4-FFF2-40B4-BE49-F238E27FC236}">
                <a16:creationId xmlns:a16="http://schemas.microsoft.com/office/drawing/2014/main" id="{212CB994-29C1-6E47-051E-7B979162B5FF}"/>
              </a:ext>
            </a:extLst>
          </p:cNvPr>
          <p:cNvSpPr txBox="1">
            <a:spLocks noChangeArrowheads="1"/>
          </p:cNvSpPr>
          <p:nvPr/>
        </p:nvSpPr>
        <p:spPr bwMode="auto">
          <a:xfrm>
            <a:off x="4343400" y="1"/>
            <a:ext cx="3962400" cy="51911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eaLnBrk="0" hangingPunct="0">
              <a:spcBef>
                <a:spcPct val="50000"/>
              </a:spcBef>
              <a:defRPr/>
            </a:pPr>
            <a:r>
              <a:rPr lang="en-US" sz="2800">
                <a:solidFill>
                  <a:srgbClr val="FF0000"/>
                </a:solidFill>
                <a:effectLst>
                  <a:outerShdw blurRad="38100" dist="38100" dir="2700000" algn="tl">
                    <a:srgbClr val="FFFFFF"/>
                  </a:outerShdw>
                </a:effectLst>
                <a:latin typeface=".VnRevueH" pitchFamily="34" charset="0"/>
              </a:rPr>
              <a:t>TRß CH¥I ¤ CH÷</a:t>
            </a:r>
          </a:p>
        </p:txBody>
      </p:sp>
      <p:sp>
        <p:nvSpPr>
          <p:cNvPr id="113767" name="Text Box 103">
            <a:extLst>
              <a:ext uri="{FF2B5EF4-FFF2-40B4-BE49-F238E27FC236}">
                <a16:creationId xmlns:a16="http://schemas.microsoft.com/office/drawing/2014/main" id="{A2F66423-6427-9ED7-49A1-1B2089A42B7E}"/>
              </a:ext>
            </a:extLst>
          </p:cNvPr>
          <p:cNvSpPr txBox="1">
            <a:spLocks noChangeArrowheads="1"/>
          </p:cNvSpPr>
          <p:nvPr/>
        </p:nvSpPr>
        <p:spPr bwMode="auto">
          <a:xfrm>
            <a:off x="1752600" y="5959476"/>
            <a:ext cx="3886200" cy="830997"/>
          </a:xfrm>
          <a:prstGeom prst="rect">
            <a:avLst/>
          </a:prstGeom>
          <a:solidFill>
            <a:srgbClr val="3333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eaLnBrk="0" hangingPunct="0">
              <a:spcBef>
                <a:spcPct val="50000"/>
              </a:spcBef>
              <a:defRPr/>
            </a:pPr>
            <a:r>
              <a:rPr lang="en-US" sz="2400" b="1">
                <a:solidFill>
                  <a:srgbClr val="FF9900"/>
                </a:solidFill>
                <a:effectLst>
                  <a:outerShdw blurRad="38100" dist="38100" dir="2700000" algn="tl">
                    <a:srgbClr val="000000"/>
                  </a:outerShdw>
                </a:effectLst>
                <a:latin typeface="Arial" charset="0"/>
              </a:rPr>
              <a:t>TỪ CHÌA KHOÁ GỒM 7 CHỮ CÁI</a:t>
            </a:r>
          </a:p>
        </p:txBody>
      </p:sp>
      <p:sp>
        <p:nvSpPr>
          <p:cNvPr id="113768" name="AutoShape 104">
            <a:extLst>
              <a:ext uri="{FF2B5EF4-FFF2-40B4-BE49-F238E27FC236}">
                <a16:creationId xmlns:a16="http://schemas.microsoft.com/office/drawing/2014/main" id="{DA47698D-13B9-CBCB-7B59-D5D5D380CC05}"/>
              </a:ext>
            </a:extLst>
          </p:cNvPr>
          <p:cNvSpPr>
            <a:spLocks noChangeArrowheads="1"/>
          </p:cNvSpPr>
          <p:nvPr/>
        </p:nvSpPr>
        <p:spPr bwMode="auto">
          <a:xfrm>
            <a:off x="1524000" y="609600"/>
            <a:ext cx="2362200" cy="1981200"/>
          </a:xfrm>
          <a:prstGeom prst="wedgeRectCallout">
            <a:avLst>
              <a:gd name="adj1" fmla="val 47782"/>
              <a:gd name="adj2" fmla="val 46074"/>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12 CHỮ CÁI</a:t>
            </a:r>
          </a:p>
          <a:p>
            <a:pPr algn="ctr"/>
            <a:r>
              <a:rPr lang="en-US" altLang="en-US" sz="2000" b="1">
                <a:solidFill>
                  <a:schemeClr val="tx2"/>
                </a:solidFill>
              </a:rPr>
              <a:t>Đặc trưng giúp ta đánh giá tiềm năng sinh sản của quần thể</a:t>
            </a:r>
          </a:p>
        </p:txBody>
      </p:sp>
      <p:sp>
        <p:nvSpPr>
          <p:cNvPr id="113769" name="AutoShape 105">
            <a:extLst>
              <a:ext uri="{FF2B5EF4-FFF2-40B4-BE49-F238E27FC236}">
                <a16:creationId xmlns:a16="http://schemas.microsoft.com/office/drawing/2014/main" id="{57C164A8-4BB6-7AA5-71E2-00AE59A8A05B}"/>
              </a:ext>
            </a:extLst>
          </p:cNvPr>
          <p:cNvSpPr>
            <a:spLocks noChangeArrowheads="1"/>
          </p:cNvSpPr>
          <p:nvPr/>
        </p:nvSpPr>
        <p:spPr bwMode="auto">
          <a:xfrm>
            <a:off x="1752600" y="762000"/>
            <a:ext cx="1981200" cy="2362200"/>
          </a:xfrm>
          <a:prstGeom prst="wedgeRectCallout">
            <a:avLst>
              <a:gd name="adj1" fmla="val 68750"/>
              <a:gd name="adj2" fmla="val 46440"/>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9 CHỮ CÁI</a:t>
            </a:r>
          </a:p>
          <a:p>
            <a:pPr algn="ctr"/>
            <a:r>
              <a:rPr lang="en-US" altLang="en-US" sz="2000" b="1">
                <a:solidFill>
                  <a:schemeClr val="tx2"/>
                </a:solidFill>
              </a:rPr>
              <a:t>Trong trường hợp bất lợi về thức ăn, chỗ ở... các sinh vật có mối quan hệ này</a:t>
            </a:r>
          </a:p>
        </p:txBody>
      </p:sp>
      <p:sp>
        <p:nvSpPr>
          <p:cNvPr id="113770" name="AutoShape 106">
            <a:extLst>
              <a:ext uri="{FF2B5EF4-FFF2-40B4-BE49-F238E27FC236}">
                <a16:creationId xmlns:a16="http://schemas.microsoft.com/office/drawing/2014/main" id="{1A5ED686-884D-C242-7869-8259F73B836F}"/>
              </a:ext>
            </a:extLst>
          </p:cNvPr>
          <p:cNvSpPr>
            <a:spLocks noChangeArrowheads="1"/>
          </p:cNvSpPr>
          <p:nvPr/>
        </p:nvSpPr>
        <p:spPr bwMode="auto">
          <a:xfrm>
            <a:off x="1676400" y="609600"/>
            <a:ext cx="2057400" cy="2743200"/>
          </a:xfrm>
          <a:prstGeom prst="wedgeRectCallout">
            <a:avLst>
              <a:gd name="adj1" fmla="val 57176"/>
              <a:gd name="adj2" fmla="val 53472"/>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9 CHỮ CÁI</a:t>
            </a:r>
          </a:p>
          <a:p>
            <a:pPr algn="ctr"/>
            <a:r>
              <a:rPr lang="en-US" altLang="en-US" sz="2000" b="1">
                <a:solidFill>
                  <a:schemeClr val="tx2"/>
                </a:solidFill>
              </a:rPr>
              <a:t>Đây là dạng tháp tuổi mà số lượng cá thể trong quần thể biến đổi theo hướng tăng lên</a:t>
            </a:r>
          </a:p>
        </p:txBody>
      </p:sp>
      <p:sp>
        <p:nvSpPr>
          <p:cNvPr id="113771" name="AutoShape 107">
            <a:extLst>
              <a:ext uri="{FF2B5EF4-FFF2-40B4-BE49-F238E27FC236}">
                <a16:creationId xmlns:a16="http://schemas.microsoft.com/office/drawing/2014/main" id="{310B1858-BA74-7574-F6D1-30236BABA72D}"/>
              </a:ext>
            </a:extLst>
          </p:cNvPr>
          <p:cNvSpPr>
            <a:spLocks noChangeArrowheads="1"/>
          </p:cNvSpPr>
          <p:nvPr/>
        </p:nvSpPr>
        <p:spPr bwMode="auto">
          <a:xfrm>
            <a:off x="1524000" y="914400"/>
            <a:ext cx="1981200" cy="2438400"/>
          </a:xfrm>
          <a:prstGeom prst="wedgeRectCallout">
            <a:avLst>
              <a:gd name="adj1" fmla="val 67227"/>
              <a:gd name="adj2" fmla="val 72264"/>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6 CHỮ CÁI</a:t>
            </a:r>
          </a:p>
          <a:p>
            <a:pPr algn="ctr"/>
            <a:r>
              <a:rPr lang="en-US" altLang="en-US" sz="2000" b="1">
                <a:solidFill>
                  <a:schemeClr val="tx2"/>
                </a:solidFill>
              </a:rPr>
              <a:t>Đây là một dạng tháp tuổi mà số lượng cá thể của quần thể ít thay đổi</a:t>
            </a:r>
          </a:p>
        </p:txBody>
      </p:sp>
      <p:sp>
        <p:nvSpPr>
          <p:cNvPr id="113772" name="AutoShape 108">
            <a:extLst>
              <a:ext uri="{FF2B5EF4-FFF2-40B4-BE49-F238E27FC236}">
                <a16:creationId xmlns:a16="http://schemas.microsoft.com/office/drawing/2014/main" id="{EA6D2E74-EB3A-CE95-7A6A-51E18440EA8D}"/>
              </a:ext>
            </a:extLst>
          </p:cNvPr>
          <p:cNvSpPr>
            <a:spLocks noChangeArrowheads="1"/>
          </p:cNvSpPr>
          <p:nvPr/>
        </p:nvSpPr>
        <p:spPr bwMode="auto">
          <a:xfrm>
            <a:off x="1524000" y="762000"/>
            <a:ext cx="2209800" cy="2514600"/>
          </a:xfrm>
          <a:prstGeom prst="wedgeRectCallout">
            <a:avLst>
              <a:gd name="adj1" fmla="val 68824"/>
              <a:gd name="adj2" fmla="val 91981"/>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5 CHỮ CÁI</a:t>
            </a:r>
          </a:p>
          <a:p>
            <a:pPr algn="ctr"/>
            <a:r>
              <a:rPr lang="en-US" altLang="en-US" sz="2000" b="1">
                <a:solidFill>
                  <a:schemeClr val="tx2"/>
                </a:solidFill>
              </a:rPr>
              <a:t>Đặc trưng này cho biết số lượng, khối lượng cá thể trên một đơn vị diện tích hay thể tích</a:t>
            </a:r>
          </a:p>
        </p:txBody>
      </p:sp>
      <p:sp>
        <p:nvSpPr>
          <p:cNvPr id="113773" name="AutoShape 109">
            <a:extLst>
              <a:ext uri="{FF2B5EF4-FFF2-40B4-BE49-F238E27FC236}">
                <a16:creationId xmlns:a16="http://schemas.microsoft.com/office/drawing/2014/main" id="{55F5CB54-93B0-2DF3-CA0E-C66E8D3BBA32}"/>
              </a:ext>
            </a:extLst>
          </p:cNvPr>
          <p:cNvSpPr>
            <a:spLocks noChangeArrowheads="1"/>
          </p:cNvSpPr>
          <p:nvPr/>
        </p:nvSpPr>
        <p:spPr bwMode="auto">
          <a:xfrm>
            <a:off x="1524000" y="1066800"/>
            <a:ext cx="2286000" cy="2514600"/>
          </a:xfrm>
          <a:prstGeom prst="wedgeRectCallout">
            <a:avLst>
              <a:gd name="adj1" fmla="val 53472"/>
              <a:gd name="adj2" fmla="val 94444"/>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7 CHỮ CÁI</a:t>
            </a:r>
          </a:p>
          <a:p>
            <a:r>
              <a:rPr lang="en-US" altLang="en-US" sz="2000" b="1">
                <a:solidFill>
                  <a:schemeClr val="tx2"/>
                </a:solidFill>
              </a:rPr>
              <a:t>Là một dạng tháp tuổi mà</a:t>
            </a:r>
            <a:r>
              <a:rPr lang="en-US" altLang="en-US" sz="2000" b="1">
                <a:solidFill>
                  <a:schemeClr val="tx2"/>
                </a:solidFill>
                <a:latin typeface="Garamond" panose="02020404030301010803" pitchFamily="18" charset="0"/>
              </a:rPr>
              <a:t> </a:t>
            </a:r>
            <a:r>
              <a:rPr lang="en-US" altLang="en-US" sz="2000" b="1">
                <a:solidFill>
                  <a:schemeClr val="tx2"/>
                </a:solidFill>
              </a:rPr>
              <a:t>số lượng cá thể trong quần thể biến đổi theo hướng giảm dần?</a:t>
            </a:r>
          </a:p>
        </p:txBody>
      </p:sp>
      <p:sp>
        <p:nvSpPr>
          <p:cNvPr id="113774" name="AutoShape 110">
            <a:extLst>
              <a:ext uri="{FF2B5EF4-FFF2-40B4-BE49-F238E27FC236}">
                <a16:creationId xmlns:a16="http://schemas.microsoft.com/office/drawing/2014/main" id="{22774BFC-1A4A-8D30-BE95-59C94F129344}"/>
              </a:ext>
            </a:extLst>
          </p:cNvPr>
          <p:cNvSpPr>
            <a:spLocks noChangeArrowheads="1"/>
          </p:cNvSpPr>
          <p:nvPr/>
        </p:nvSpPr>
        <p:spPr bwMode="auto">
          <a:xfrm>
            <a:off x="1524000" y="1295400"/>
            <a:ext cx="2209800" cy="2514600"/>
          </a:xfrm>
          <a:prstGeom prst="wedgeRectCallout">
            <a:avLst>
              <a:gd name="adj1" fmla="val 56394"/>
              <a:gd name="adj2" fmla="val 110921"/>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r>
              <a:rPr lang="en-US" altLang="en-US" sz="2000" b="1">
                <a:solidFill>
                  <a:schemeClr val="bg1"/>
                </a:solidFill>
              </a:rPr>
              <a:t>CÓ 11 CHỮ CÁI</a:t>
            </a:r>
          </a:p>
          <a:p>
            <a:pPr algn="ctr"/>
            <a:r>
              <a:rPr lang="en-US" altLang="en-US" sz="2000" b="1">
                <a:solidFill>
                  <a:schemeClr val="tx2"/>
                </a:solidFill>
              </a:rPr>
              <a:t>Khi trời giá rét các sinh vật cùng loài quần tụ bên nhau. Chúng có mối quan hệ gì?</a:t>
            </a:r>
          </a:p>
        </p:txBody>
      </p:sp>
      <p:pic>
        <p:nvPicPr>
          <p:cNvPr id="27711" name="Picture 111" descr="Fireworks-02-june">
            <a:extLst>
              <a:ext uri="{FF2B5EF4-FFF2-40B4-BE49-F238E27FC236}">
                <a16:creationId xmlns:a16="http://schemas.microsoft.com/office/drawing/2014/main" id="{64DAC1AA-7885-A7B2-FE27-DD85F8152D92}"/>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8153400" y="0"/>
            <a:ext cx="12954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2" name="Picture 112" descr="Fireworks-06-june">
            <a:extLst>
              <a:ext uri="{FF2B5EF4-FFF2-40B4-BE49-F238E27FC236}">
                <a16:creationId xmlns:a16="http://schemas.microsoft.com/office/drawing/2014/main" id="{3630277A-38AB-1830-A24E-07BE7CC5FF64}"/>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10010776" y="0"/>
            <a:ext cx="657225"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3" name="Picture 113" descr="Fireworks-05-june">
            <a:extLst>
              <a:ext uri="{FF2B5EF4-FFF2-40B4-BE49-F238E27FC236}">
                <a16:creationId xmlns:a16="http://schemas.microsoft.com/office/drawing/2014/main" id="{04621D92-33C0-BF3D-719A-78BB89AFAA12}"/>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733800" y="1"/>
            <a:ext cx="1282700" cy="13684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4" name="Picture 114" descr="SPARKLES">
            <a:extLst>
              <a:ext uri="{FF2B5EF4-FFF2-40B4-BE49-F238E27FC236}">
                <a16:creationId xmlns:a16="http://schemas.microsoft.com/office/drawing/2014/main" id="{EC0A0E39-20D5-BD3F-B383-87A5CDB4C28C}"/>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8153400" y="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5" name="Picture 115" descr="SPARKLES">
            <a:extLst>
              <a:ext uri="{FF2B5EF4-FFF2-40B4-BE49-F238E27FC236}">
                <a16:creationId xmlns:a16="http://schemas.microsoft.com/office/drawing/2014/main" id="{E74455F7-7FC4-5DB1-8E6E-14A09CA2EE5C}"/>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6553200" y="30480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6" name="Picture 116" descr="SPARKLES">
            <a:extLst>
              <a:ext uri="{FF2B5EF4-FFF2-40B4-BE49-F238E27FC236}">
                <a16:creationId xmlns:a16="http://schemas.microsoft.com/office/drawing/2014/main" id="{9F301EA9-C199-0154-63FC-92ADD224CAE6}"/>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9753600" y="0"/>
            <a:ext cx="914400" cy="83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17" name="Picture 117" descr="SPARKLES">
            <a:extLst>
              <a:ext uri="{FF2B5EF4-FFF2-40B4-BE49-F238E27FC236}">
                <a16:creationId xmlns:a16="http://schemas.microsoft.com/office/drawing/2014/main" id="{3ADA7BED-9CC2-918C-430A-2CAFEC4AD771}"/>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4191000" y="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3782" name="Rectangle 118">
            <a:extLst>
              <a:ext uri="{FF2B5EF4-FFF2-40B4-BE49-F238E27FC236}">
                <a16:creationId xmlns:a16="http://schemas.microsoft.com/office/drawing/2014/main" id="{4D38165C-E67F-56C2-5989-271554E5FA5D}"/>
              </a:ext>
            </a:extLst>
          </p:cNvPr>
          <p:cNvSpPr>
            <a:spLocks noChangeArrowheads="1"/>
          </p:cNvSpPr>
          <p:nvPr/>
        </p:nvSpPr>
        <p:spPr bwMode="auto">
          <a:xfrm>
            <a:off x="77724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I</a:t>
            </a:r>
          </a:p>
        </p:txBody>
      </p:sp>
      <p:sp>
        <p:nvSpPr>
          <p:cNvPr id="113783" name="Rectangle 119">
            <a:extLst>
              <a:ext uri="{FF2B5EF4-FFF2-40B4-BE49-F238E27FC236}">
                <a16:creationId xmlns:a16="http://schemas.microsoft.com/office/drawing/2014/main" id="{11C6B1AF-8E7F-53D1-DA2A-533C72A28BBA}"/>
              </a:ext>
            </a:extLst>
          </p:cNvPr>
          <p:cNvSpPr>
            <a:spLocks noChangeArrowheads="1"/>
          </p:cNvSpPr>
          <p:nvPr/>
        </p:nvSpPr>
        <p:spPr bwMode="auto">
          <a:xfrm>
            <a:off x="86868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Í</a:t>
            </a:r>
          </a:p>
        </p:txBody>
      </p:sp>
      <p:sp>
        <p:nvSpPr>
          <p:cNvPr id="113784" name="Rectangle 120">
            <a:extLst>
              <a:ext uri="{FF2B5EF4-FFF2-40B4-BE49-F238E27FC236}">
                <a16:creationId xmlns:a16="http://schemas.microsoft.com/office/drawing/2014/main" id="{EC5FDC83-E699-7348-1932-B71E0B6D246C}"/>
              </a:ext>
            </a:extLst>
          </p:cNvPr>
          <p:cNvSpPr>
            <a:spLocks noChangeArrowheads="1"/>
          </p:cNvSpPr>
          <p:nvPr/>
        </p:nvSpPr>
        <p:spPr bwMode="auto">
          <a:xfrm>
            <a:off x="91440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785" name="Rectangle 121">
            <a:extLst>
              <a:ext uri="{FF2B5EF4-FFF2-40B4-BE49-F238E27FC236}">
                <a16:creationId xmlns:a16="http://schemas.microsoft.com/office/drawing/2014/main" id="{68574832-8CDA-366B-60B8-5355575ED18B}"/>
              </a:ext>
            </a:extLst>
          </p:cNvPr>
          <p:cNvSpPr>
            <a:spLocks noChangeArrowheads="1"/>
          </p:cNvSpPr>
          <p:nvPr/>
        </p:nvSpPr>
        <p:spPr bwMode="auto">
          <a:xfrm>
            <a:off x="96012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789" name="Rectangle 125">
            <a:extLst>
              <a:ext uri="{FF2B5EF4-FFF2-40B4-BE49-F238E27FC236}">
                <a16:creationId xmlns:a16="http://schemas.microsoft.com/office/drawing/2014/main" id="{C15F5A2A-1BF2-8A5F-E680-23AC767A175B}"/>
              </a:ext>
            </a:extLst>
          </p:cNvPr>
          <p:cNvSpPr>
            <a:spLocks noChangeArrowheads="1"/>
          </p:cNvSpPr>
          <p:nvPr/>
        </p:nvSpPr>
        <p:spPr bwMode="auto">
          <a:xfrm>
            <a:off x="77724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R</a:t>
            </a:r>
          </a:p>
        </p:txBody>
      </p:sp>
      <p:sp>
        <p:nvSpPr>
          <p:cNvPr id="113790" name="Rectangle 126">
            <a:extLst>
              <a:ext uri="{FF2B5EF4-FFF2-40B4-BE49-F238E27FC236}">
                <a16:creationId xmlns:a16="http://schemas.microsoft.com/office/drawing/2014/main" id="{F5DF3E77-3715-7E74-B2B6-729340915059}"/>
              </a:ext>
            </a:extLst>
          </p:cNvPr>
          <p:cNvSpPr>
            <a:spLocks noChangeArrowheads="1"/>
          </p:cNvSpPr>
          <p:nvPr/>
        </p:nvSpPr>
        <p:spPr bwMode="auto">
          <a:xfrm>
            <a:off x="82296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A</a:t>
            </a:r>
            <a:endParaRPr lang="en-US" sz="2800">
              <a:effectLst>
                <a:outerShdw blurRad="38100" dist="38100" dir="2700000" algn="tl">
                  <a:srgbClr val="000000"/>
                </a:outerShdw>
              </a:effectLst>
              <a:latin typeface=".VnTime" pitchFamily="34" charset="0"/>
            </a:endParaRPr>
          </a:p>
        </p:txBody>
      </p:sp>
      <p:sp>
        <p:nvSpPr>
          <p:cNvPr id="113791" name="Rectangle 127">
            <a:extLst>
              <a:ext uri="{FF2B5EF4-FFF2-40B4-BE49-F238E27FC236}">
                <a16:creationId xmlns:a16="http://schemas.microsoft.com/office/drawing/2014/main" id="{5E631F22-D1D6-E213-346A-D7BA1BE1DAB0}"/>
              </a:ext>
            </a:extLst>
          </p:cNvPr>
          <p:cNvSpPr>
            <a:spLocks noChangeArrowheads="1"/>
          </p:cNvSpPr>
          <p:nvPr/>
        </p:nvSpPr>
        <p:spPr bwMode="auto">
          <a:xfrm>
            <a:off x="86868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792" name="Rectangle 128">
            <a:extLst>
              <a:ext uri="{FF2B5EF4-FFF2-40B4-BE49-F238E27FC236}">
                <a16:creationId xmlns:a16="http://schemas.microsoft.com/office/drawing/2014/main" id="{00422F0E-09F8-C619-8B4D-9A51F8EBBBB2}"/>
              </a:ext>
            </a:extLst>
          </p:cNvPr>
          <p:cNvSpPr>
            <a:spLocks noChangeArrowheads="1"/>
          </p:cNvSpPr>
          <p:nvPr/>
        </p:nvSpPr>
        <p:spPr bwMode="auto">
          <a:xfrm>
            <a:off x="9144000" y="2743200"/>
            <a:ext cx="457200" cy="457200"/>
          </a:xfrm>
          <a:prstGeom prst="rect">
            <a:avLst/>
          </a:prstGeom>
          <a:solidFill>
            <a:srgbClr val="00FF00"/>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793" name="Rectangle 129">
            <a:extLst>
              <a:ext uri="{FF2B5EF4-FFF2-40B4-BE49-F238E27FC236}">
                <a16:creationId xmlns:a16="http://schemas.microsoft.com/office/drawing/2014/main" id="{080F5123-E058-0027-8469-518A660E20CD}"/>
              </a:ext>
            </a:extLst>
          </p:cNvPr>
          <p:cNvSpPr>
            <a:spLocks noChangeArrowheads="1"/>
          </p:cNvSpPr>
          <p:nvPr/>
        </p:nvSpPr>
        <p:spPr bwMode="auto">
          <a:xfrm>
            <a:off x="6858000" y="27432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pic>
        <p:nvPicPr>
          <p:cNvPr id="27727" name="Picture 132" descr="SPARKLES">
            <a:extLst>
              <a:ext uri="{FF2B5EF4-FFF2-40B4-BE49-F238E27FC236}">
                <a16:creationId xmlns:a16="http://schemas.microsoft.com/office/drawing/2014/main" id="{7B823D89-33CB-8841-60E2-603796C561D8}"/>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8839200" y="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4" name="Group 3">
            <a:extLst>
              <a:ext uri="{FF2B5EF4-FFF2-40B4-BE49-F238E27FC236}">
                <a16:creationId xmlns:a16="http://schemas.microsoft.com/office/drawing/2014/main" id="{CA784D24-1026-922F-028A-5C164F500E44}"/>
              </a:ext>
            </a:extLst>
          </p:cNvPr>
          <p:cNvGrpSpPr>
            <a:grpSpLocks/>
          </p:cNvGrpSpPr>
          <p:nvPr/>
        </p:nvGrpSpPr>
        <p:grpSpPr bwMode="auto">
          <a:xfrm>
            <a:off x="5486400" y="2743201"/>
            <a:ext cx="4114800" cy="468313"/>
            <a:chOff x="3962400" y="2743200"/>
            <a:chExt cx="4114800" cy="381000"/>
          </a:xfrm>
        </p:grpSpPr>
        <p:sp>
          <p:nvSpPr>
            <p:cNvPr id="113723" name="Rectangle 59">
              <a:extLst>
                <a:ext uri="{FF2B5EF4-FFF2-40B4-BE49-F238E27FC236}">
                  <a16:creationId xmlns:a16="http://schemas.microsoft.com/office/drawing/2014/main" id="{853813D2-BBB4-BD60-897A-DC58F59D158A}"/>
                </a:ext>
              </a:extLst>
            </p:cNvPr>
            <p:cNvSpPr>
              <a:spLocks noChangeArrowheads="1"/>
            </p:cNvSpPr>
            <p:nvPr/>
          </p:nvSpPr>
          <p:spPr bwMode="auto">
            <a:xfrm>
              <a:off x="39624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78" name="Rectangle 60">
              <a:extLst>
                <a:ext uri="{FF2B5EF4-FFF2-40B4-BE49-F238E27FC236}">
                  <a16:creationId xmlns:a16="http://schemas.microsoft.com/office/drawing/2014/main" id="{280236F6-0A8F-671C-4ED3-B036AE09D286}"/>
                </a:ext>
              </a:extLst>
            </p:cNvPr>
            <p:cNvSpPr>
              <a:spLocks noChangeArrowheads="1"/>
            </p:cNvSpPr>
            <p:nvPr/>
          </p:nvSpPr>
          <p:spPr bwMode="auto">
            <a:xfrm>
              <a:off x="44196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25" name="Rectangle 61">
              <a:extLst>
                <a:ext uri="{FF2B5EF4-FFF2-40B4-BE49-F238E27FC236}">
                  <a16:creationId xmlns:a16="http://schemas.microsoft.com/office/drawing/2014/main" id="{FF0A066A-9097-CB92-0725-6E4EBD7EAEF7}"/>
                </a:ext>
              </a:extLst>
            </p:cNvPr>
            <p:cNvSpPr>
              <a:spLocks noChangeArrowheads="1"/>
            </p:cNvSpPr>
            <p:nvPr/>
          </p:nvSpPr>
          <p:spPr bwMode="auto">
            <a:xfrm>
              <a:off x="48768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80" name="Rectangle 130">
              <a:extLst>
                <a:ext uri="{FF2B5EF4-FFF2-40B4-BE49-F238E27FC236}">
                  <a16:creationId xmlns:a16="http://schemas.microsoft.com/office/drawing/2014/main" id="{F695FD86-C2B4-28DF-7095-A7B12D0AE50F}"/>
                </a:ext>
              </a:extLst>
            </p:cNvPr>
            <p:cNvSpPr>
              <a:spLocks noChangeArrowheads="1"/>
            </p:cNvSpPr>
            <p:nvPr/>
          </p:nvSpPr>
          <p:spPr bwMode="auto">
            <a:xfrm>
              <a:off x="57912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1" name="Rectangle 131">
              <a:extLst>
                <a:ext uri="{FF2B5EF4-FFF2-40B4-BE49-F238E27FC236}">
                  <a16:creationId xmlns:a16="http://schemas.microsoft.com/office/drawing/2014/main" id="{9B0F5F2A-3A9D-1A24-5D4C-3536D8E62FDC}"/>
                </a:ext>
              </a:extLst>
            </p:cNvPr>
            <p:cNvSpPr>
              <a:spLocks noChangeArrowheads="1"/>
            </p:cNvSpPr>
            <p:nvPr/>
          </p:nvSpPr>
          <p:spPr bwMode="auto">
            <a:xfrm>
              <a:off x="62484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2" name="Rectangle 133">
              <a:extLst>
                <a:ext uri="{FF2B5EF4-FFF2-40B4-BE49-F238E27FC236}">
                  <a16:creationId xmlns:a16="http://schemas.microsoft.com/office/drawing/2014/main" id="{D36611D5-D16E-DFC2-496C-A059CD37CC5F}"/>
                </a:ext>
              </a:extLst>
            </p:cNvPr>
            <p:cNvSpPr>
              <a:spLocks noChangeArrowheads="1"/>
            </p:cNvSpPr>
            <p:nvPr/>
          </p:nvSpPr>
          <p:spPr bwMode="auto">
            <a:xfrm>
              <a:off x="71628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3" name="Rectangle 134">
              <a:extLst>
                <a:ext uri="{FF2B5EF4-FFF2-40B4-BE49-F238E27FC236}">
                  <a16:creationId xmlns:a16="http://schemas.microsoft.com/office/drawing/2014/main" id="{A4AB0DA8-A6CF-97D2-1893-C50C5656BEC9}"/>
                </a:ext>
              </a:extLst>
            </p:cNvPr>
            <p:cNvSpPr>
              <a:spLocks noChangeArrowheads="1"/>
            </p:cNvSpPr>
            <p:nvPr/>
          </p:nvSpPr>
          <p:spPr bwMode="auto">
            <a:xfrm>
              <a:off x="53340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4" name="Rectangle 135">
              <a:extLst>
                <a:ext uri="{FF2B5EF4-FFF2-40B4-BE49-F238E27FC236}">
                  <a16:creationId xmlns:a16="http://schemas.microsoft.com/office/drawing/2014/main" id="{FF14ECF8-1436-4312-FA32-7D12D995DA54}"/>
                </a:ext>
              </a:extLst>
            </p:cNvPr>
            <p:cNvSpPr>
              <a:spLocks noChangeArrowheads="1"/>
            </p:cNvSpPr>
            <p:nvPr/>
          </p:nvSpPr>
          <p:spPr bwMode="auto">
            <a:xfrm>
              <a:off x="67056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85" name="Rectangle 136">
              <a:extLst>
                <a:ext uri="{FF2B5EF4-FFF2-40B4-BE49-F238E27FC236}">
                  <a16:creationId xmlns:a16="http://schemas.microsoft.com/office/drawing/2014/main" id="{5BC3C5E5-8A90-2B08-D188-123DC69303AA}"/>
                </a:ext>
              </a:extLst>
            </p:cNvPr>
            <p:cNvSpPr>
              <a:spLocks noChangeArrowheads="1"/>
            </p:cNvSpPr>
            <p:nvPr/>
          </p:nvSpPr>
          <p:spPr bwMode="auto">
            <a:xfrm>
              <a:off x="7620000" y="2743200"/>
              <a:ext cx="457200" cy="3810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sp>
        <p:nvSpPr>
          <p:cNvPr id="113801" name="Rectangle 137">
            <a:extLst>
              <a:ext uri="{FF2B5EF4-FFF2-40B4-BE49-F238E27FC236}">
                <a16:creationId xmlns:a16="http://schemas.microsoft.com/office/drawing/2014/main" id="{DBC47843-BAB1-1616-CE0C-529B0006B70D}"/>
              </a:ext>
            </a:extLst>
          </p:cNvPr>
          <p:cNvSpPr>
            <a:spLocks noChangeArrowheads="1"/>
          </p:cNvSpPr>
          <p:nvPr/>
        </p:nvSpPr>
        <p:spPr bwMode="auto">
          <a:xfrm>
            <a:off x="86868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Ể</a:t>
            </a:r>
          </a:p>
        </p:txBody>
      </p:sp>
      <p:sp>
        <p:nvSpPr>
          <p:cNvPr id="113802" name="Rectangle 138">
            <a:extLst>
              <a:ext uri="{FF2B5EF4-FFF2-40B4-BE49-F238E27FC236}">
                <a16:creationId xmlns:a16="http://schemas.microsoft.com/office/drawing/2014/main" id="{8241E0EB-EFB9-9215-0D3D-3E6B0B033C4F}"/>
              </a:ext>
            </a:extLst>
          </p:cNvPr>
          <p:cNvSpPr>
            <a:spLocks noChangeArrowheads="1"/>
          </p:cNvSpPr>
          <p:nvPr/>
        </p:nvSpPr>
        <p:spPr bwMode="auto">
          <a:xfrm>
            <a:off x="9144000" y="32004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grpSp>
        <p:nvGrpSpPr>
          <p:cNvPr id="2" name="Group 1">
            <a:extLst>
              <a:ext uri="{FF2B5EF4-FFF2-40B4-BE49-F238E27FC236}">
                <a16:creationId xmlns:a16="http://schemas.microsoft.com/office/drawing/2014/main" id="{1CF9754F-B6E2-0B33-6CB9-5FEEE3F870C6}"/>
              </a:ext>
            </a:extLst>
          </p:cNvPr>
          <p:cNvGrpSpPr>
            <a:grpSpLocks/>
          </p:cNvGrpSpPr>
          <p:nvPr/>
        </p:nvGrpSpPr>
        <p:grpSpPr bwMode="auto">
          <a:xfrm>
            <a:off x="5486400" y="3200400"/>
            <a:ext cx="4114800" cy="457200"/>
            <a:chOff x="3962400" y="3200400"/>
            <a:chExt cx="4114800" cy="457200"/>
          </a:xfrm>
        </p:grpSpPr>
        <p:sp>
          <p:nvSpPr>
            <p:cNvPr id="27768" name="Rectangle 52">
              <a:extLst>
                <a:ext uri="{FF2B5EF4-FFF2-40B4-BE49-F238E27FC236}">
                  <a16:creationId xmlns:a16="http://schemas.microsoft.com/office/drawing/2014/main" id="{A6901D7C-DA66-3ED4-36A9-00D2A529D352}"/>
                </a:ext>
              </a:extLst>
            </p:cNvPr>
            <p:cNvSpPr>
              <a:spLocks noChangeArrowheads="1"/>
            </p:cNvSpPr>
            <p:nvPr/>
          </p:nvSpPr>
          <p:spPr bwMode="auto">
            <a:xfrm>
              <a:off x="67056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9" name="Rectangle 53">
              <a:extLst>
                <a:ext uri="{FF2B5EF4-FFF2-40B4-BE49-F238E27FC236}">
                  <a16:creationId xmlns:a16="http://schemas.microsoft.com/office/drawing/2014/main" id="{E268EFB6-500D-A6DD-CE2C-4EA0FEF99471}"/>
                </a:ext>
              </a:extLst>
            </p:cNvPr>
            <p:cNvSpPr>
              <a:spLocks noChangeArrowheads="1"/>
            </p:cNvSpPr>
            <p:nvPr/>
          </p:nvSpPr>
          <p:spPr bwMode="auto">
            <a:xfrm>
              <a:off x="62484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70" name="Rectangle 54">
              <a:extLst>
                <a:ext uri="{FF2B5EF4-FFF2-40B4-BE49-F238E27FC236}">
                  <a16:creationId xmlns:a16="http://schemas.microsoft.com/office/drawing/2014/main" id="{DA00FE1B-69E9-1D6F-83D5-FBC905E5A6A9}"/>
                </a:ext>
              </a:extLst>
            </p:cNvPr>
            <p:cNvSpPr>
              <a:spLocks noChangeArrowheads="1"/>
            </p:cNvSpPr>
            <p:nvPr/>
          </p:nvSpPr>
          <p:spPr bwMode="auto">
            <a:xfrm>
              <a:off x="57912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71" name="Rectangle 55">
              <a:extLst>
                <a:ext uri="{FF2B5EF4-FFF2-40B4-BE49-F238E27FC236}">
                  <a16:creationId xmlns:a16="http://schemas.microsoft.com/office/drawing/2014/main" id="{F9CD882E-1C17-E8E9-391E-BC53FB962D45}"/>
                </a:ext>
              </a:extLst>
            </p:cNvPr>
            <p:cNvSpPr>
              <a:spLocks noChangeArrowheads="1"/>
            </p:cNvSpPr>
            <p:nvPr/>
          </p:nvSpPr>
          <p:spPr bwMode="auto">
            <a:xfrm>
              <a:off x="53340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20" name="Rectangle 56">
              <a:extLst>
                <a:ext uri="{FF2B5EF4-FFF2-40B4-BE49-F238E27FC236}">
                  <a16:creationId xmlns:a16="http://schemas.microsoft.com/office/drawing/2014/main" id="{088736A2-1292-3719-AFFB-283358AC6106}"/>
                </a:ext>
              </a:extLst>
            </p:cNvPr>
            <p:cNvSpPr>
              <a:spLocks noChangeArrowheads="1"/>
            </p:cNvSpPr>
            <p:nvPr/>
          </p:nvSpPr>
          <p:spPr bwMode="auto">
            <a:xfrm>
              <a:off x="48768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73" name="Rectangle 57">
              <a:extLst>
                <a:ext uri="{FF2B5EF4-FFF2-40B4-BE49-F238E27FC236}">
                  <a16:creationId xmlns:a16="http://schemas.microsoft.com/office/drawing/2014/main" id="{8598B811-221A-EBF0-91C5-3835A502BDB8}"/>
                </a:ext>
              </a:extLst>
            </p:cNvPr>
            <p:cNvSpPr>
              <a:spLocks noChangeArrowheads="1"/>
            </p:cNvSpPr>
            <p:nvPr/>
          </p:nvSpPr>
          <p:spPr bwMode="auto">
            <a:xfrm>
              <a:off x="44196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22" name="Rectangle 58">
              <a:extLst>
                <a:ext uri="{FF2B5EF4-FFF2-40B4-BE49-F238E27FC236}">
                  <a16:creationId xmlns:a16="http://schemas.microsoft.com/office/drawing/2014/main" id="{ED0A2559-3C9D-5843-48B2-A2585E5ACE57}"/>
                </a:ext>
              </a:extLst>
            </p:cNvPr>
            <p:cNvSpPr>
              <a:spLocks noChangeArrowheads="1"/>
            </p:cNvSpPr>
            <p:nvPr/>
          </p:nvSpPr>
          <p:spPr bwMode="auto">
            <a:xfrm>
              <a:off x="39624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75" name="Rectangle 139">
              <a:extLst>
                <a:ext uri="{FF2B5EF4-FFF2-40B4-BE49-F238E27FC236}">
                  <a16:creationId xmlns:a16="http://schemas.microsoft.com/office/drawing/2014/main" id="{E5570A42-DB85-3F8D-9EDC-BE8EC7F374FA}"/>
                </a:ext>
              </a:extLst>
            </p:cNvPr>
            <p:cNvSpPr>
              <a:spLocks noChangeArrowheads="1"/>
            </p:cNvSpPr>
            <p:nvPr/>
          </p:nvSpPr>
          <p:spPr bwMode="auto">
            <a:xfrm>
              <a:off x="71628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76" name="Rectangle 140">
              <a:extLst>
                <a:ext uri="{FF2B5EF4-FFF2-40B4-BE49-F238E27FC236}">
                  <a16:creationId xmlns:a16="http://schemas.microsoft.com/office/drawing/2014/main" id="{B3D65BEE-DF8A-B2D4-A6EB-F4B2DCEA574D}"/>
                </a:ext>
              </a:extLst>
            </p:cNvPr>
            <p:cNvSpPr>
              <a:spLocks noChangeArrowheads="1"/>
            </p:cNvSpPr>
            <p:nvPr/>
          </p:nvSpPr>
          <p:spPr bwMode="auto">
            <a:xfrm>
              <a:off x="7620000" y="32004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sp>
        <p:nvSpPr>
          <p:cNvPr id="113805" name="Rectangle 141">
            <a:extLst>
              <a:ext uri="{FF2B5EF4-FFF2-40B4-BE49-F238E27FC236}">
                <a16:creationId xmlns:a16="http://schemas.microsoft.com/office/drawing/2014/main" id="{5F6A871E-5B58-F961-0AB9-8638176ADE3E}"/>
              </a:ext>
            </a:extLst>
          </p:cNvPr>
          <p:cNvSpPr>
            <a:spLocks noChangeArrowheads="1"/>
          </p:cNvSpPr>
          <p:nvPr/>
        </p:nvSpPr>
        <p:spPr bwMode="auto">
          <a:xfrm>
            <a:off x="7315200" y="36576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H</a:t>
            </a:r>
          </a:p>
        </p:txBody>
      </p:sp>
      <p:sp>
        <p:nvSpPr>
          <p:cNvPr id="113693" name="Rectangle 29">
            <a:extLst>
              <a:ext uri="{FF2B5EF4-FFF2-40B4-BE49-F238E27FC236}">
                <a16:creationId xmlns:a16="http://schemas.microsoft.com/office/drawing/2014/main" id="{E4F0D2F3-FCA9-4412-4EB1-529063C62CB7}"/>
              </a:ext>
            </a:extLst>
          </p:cNvPr>
          <p:cNvSpPr>
            <a:spLocks noChangeArrowheads="1"/>
          </p:cNvSpPr>
          <p:nvPr/>
        </p:nvSpPr>
        <p:spPr bwMode="auto">
          <a:xfrm>
            <a:off x="5486400" y="36576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N</a:t>
            </a:r>
          </a:p>
        </p:txBody>
      </p:sp>
      <p:sp>
        <p:nvSpPr>
          <p:cNvPr id="113807" name="Rectangle 143">
            <a:extLst>
              <a:ext uri="{FF2B5EF4-FFF2-40B4-BE49-F238E27FC236}">
                <a16:creationId xmlns:a16="http://schemas.microsoft.com/office/drawing/2014/main" id="{148B42CF-3CE6-2AC4-D20C-36B19E69B1A9}"/>
              </a:ext>
            </a:extLst>
          </p:cNvPr>
          <p:cNvSpPr>
            <a:spLocks noChangeArrowheads="1"/>
          </p:cNvSpPr>
          <p:nvPr/>
        </p:nvSpPr>
        <p:spPr bwMode="auto">
          <a:xfrm>
            <a:off x="8229600" y="41148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Ộ</a:t>
            </a:r>
          </a:p>
        </p:txBody>
      </p:sp>
      <p:grpSp>
        <p:nvGrpSpPr>
          <p:cNvPr id="9" name="Group 8">
            <a:extLst>
              <a:ext uri="{FF2B5EF4-FFF2-40B4-BE49-F238E27FC236}">
                <a16:creationId xmlns:a16="http://schemas.microsoft.com/office/drawing/2014/main" id="{1B082142-9C81-2990-6525-14155A046ADF}"/>
              </a:ext>
            </a:extLst>
          </p:cNvPr>
          <p:cNvGrpSpPr>
            <a:grpSpLocks/>
          </p:cNvGrpSpPr>
          <p:nvPr/>
        </p:nvGrpSpPr>
        <p:grpSpPr bwMode="auto">
          <a:xfrm>
            <a:off x="6400800" y="4114800"/>
            <a:ext cx="2286000" cy="457200"/>
            <a:chOff x="4876800" y="4114800"/>
            <a:chExt cx="2286000" cy="457200"/>
          </a:xfrm>
        </p:grpSpPr>
        <p:sp>
          <p:nvSpPr>
            <p:cNvPr id="27763" name="Rectangle 74">
              <a:extLst>
                <a:ext uri="{FF2B5EF4-FFF2-40B4-BE49-F238E27FC236}">
                  <a16:creationId xmlns:a16="http://schemas.microsoft.com/office/drawing/2014/main" id="{0B9D7C91-25C4-172F-B90E-0798B5BA2FFE}"/>
                </a:ext>
              </a:extLst>
            </p:cNvPr>
            <p:cNvSpPr>
              <a:spLocks noChangeArrowheads="1"/>
            </p:cNvSpPr>
            <p:nvPr/>
          </p:nvSpPr>
          <p:spPr bwMode="auto">
            <a:xfrm>
              <a:off x="5791200" y="41148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4" name="Rectangle 75">
              <a:extLst>
                <a:ext uri="{FF2B5EF4-FFF2-40B4-BE49-F238E27FC236}">
                  <a16:creationId xmlns:a16="http://schemas.microsoft.com/office/drawing/2014/main" id="{41F398DC-1923-C6C8-8EFB-EF67AA64BD15}"/>
                </a:ext>
              </a:extLst>
            </p:cNvPr>
            <p:cNvSpPr>
              <a:spLocks noChangeArrowheads="1"/>
            </p:cNvSpPr>
            <p:nvPr/>
          </p:nvSpPr>
          <p:spPr bwMode="auto">
            <a:xfrm>
              <a:off x="6248400" y="41148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5" name="Rectangle 76">
              <a:extLst>
                <a:ext uri="{FF2B5EF4-FFF2-40B4-BE49-F238E27FC236}">
                  <a16:creationId xmlns:a16="http://schemas.microsoft.com/office/drawing/2014/main" id="{32376020-14BF-BD35-FD1F-063859418075}"/>
                </a:ext>
              </a:extLst>
            </p:cNvPr>
            <p:cNvSpPr>
              <a:spLocks noChangeArrowheads="1"/>
            </p:cNvSpPr>
            <p:nvPr/>
          </p:nvSpPr>
          <p:spPr bwMode="auto">
            <a:xfrm>
              <a:off x="5334000" y="41148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41" name="Rectangle 77">
              <a:extLst>
                <a:ext uri="{FF2B5EF4-FFF2-40B4-BE49-F238E27FC236}">
                  <a16:creationId xmlns:a16="http://schemas.microsoft.com/office/drawing/2014/main" id="{2F837694-B162-FA78-594C-BB8F71F70195}"/>
                </a:ext>
              </a:extLst>
            </p:cNvPr>
            <p:cNvSpPr>
              <a:spLocks noChangeArrowheads="1"/>
            </p:cNvSpPr>
            <p:nvPr/>
          </p:nvSpPr>
          <p:spPr bwMode="auto">
            <a:xfrm>
              <a:off x="4876800" y="41148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67" name="Rectangle 144">
              <a:extLst>
                <a:ext uri="{FF2B5EF4-FFF2-40B4-BE49-F238E27FC236}">
                  <a16:creationId xmlns:a16="http://schemas.microsoft.com/office/drawing/2014/main" id="{273BD8F2-9E45-4F9B-9672-53B3BC310CA8}"/>
                </a:ext>
              </a:extLst>
            </p:cNvPr>
            <p:cNvSpPr>
              <a:spLocks noChangeArrowheads="1"/>
            </p:cNvSpPr>
            <p:nvPr/>
          </p:nvSpPr>
          <p:spPr bwMode="auto">
            <a:xfrm>
              <a:off x="6705600" y="41148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pic>
        <p:nvPicPr>
          <p:cNvPr id="27736" name="Picture 157" descr="SPARKLES">
            <a:extLst>
              <a:ext uri="{FF2B5EF4-FFF2-40B4-BE49-F238E27FC236}">
                <a16:creationId xmlns:a16="http://schemas.microsoft.com/office/drawing/2014/main" id="{2B8CA72D-1CD7-14EB-36F2-0EB04E125C26}"/>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1524000" y="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37" name="Picture 158" descr="SPARKLES">
            <a:extLst>
              <a:ext uri="{FF2B5EF4-FFF2-40B4-BE49-F238E27FC236}">
                <a16:creationId xmlns:a16="http://schemas.microsoft.com/office/drawing/2014/main" id="{D48F09FE-6501-24A8-EE62-851ADA555C6B}"/>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4495800" y="533400"/>
            <a:ext cx="1371600" cy="91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3823" name="Rectangle 159">
            <a:extLst>
              <a:ext uri="{FF2B5EF4-FFF2-40B4-BE49-F238E27FC236}">
                <a16:creationId xmlns:a16="http://schemas.microsoft.com/office/drawing/2014/main" id="{0ECA7245-EFA0-DB11-367E-CBE6294C2081}"/>
              </a:ext>
            </a:extLst>
          </p:cNvPr>
          <p:cNvSpPr>
            <a:spLocks noChangeArrowheads="1"/>
          </p:cNvSpPr>
          <p:nvPr/>
        </p:nvSpPr>
        <p:spPr bwMode="auto">
          <a:xfrm>
            <a:off x="8229600" y="2286000"/>
            <a:ext cx="457200" cy="457200"/>
          </a:xfrm>
          <a:prstGeom prst="rect">
            <a:avLst/>
          </a:prstGeom>
          <a:solidFill>
            <a:schemeClr val="accent1"/>
          </a:soli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r>
              <a:rPr lang="en-US" sz="2800">
                <a:effectLst>
                  <a:outerShdw blurRad="38100" dist="38100" dir="2700000" algn="tl">
                    <a:srgbClr val="000000"/>
                  </a:outerShdw>
                </a:effectLst>
                <a:latin typeface="Arial" charset="0"/>
              </a:rPr>
              <a:t>T</a:t>
            </a:r>
          </a:p>
        </p:txBody>
      </p:sp>
      <p:grpSp>
        <p:nvGrpSpPr>
          <p:cNvPr id="3" name="Group 2">
            <a:extLst>
              <a:ext uri="{FF2B5EF4-FFF2-40B4-BE49-F238E27FC236}">
                <a16:creationId xmlns:a16="http://schemas.microsoft.com/office/drawing/2014/main" id="{7AEDD3E5-0C0B-3356-0550-6EECB17C997C}"/>
              </a:ext>
            </a:extLst>
          </p:cNvPr>
          <p:cNvGrpSpPr>
            <a:grpSpLocks/>
          </p:cNvGrpSpPr>
          <p:nvPr/>
        </p:nvGrpSpPr>
        <p:grpSpPr bwMode="auto">
          <a:xfrm>
            <a:off x="4572000" y="2286000"/>
            <a:ext cx="5486400" cy="457200"/>
            <a:chOff x="3048000" y="2286000"/>
            <a:chExt cx="5486400" cy="457200"/>
          </a:xfrm>
        </p:grpSpPr>
        <p:sp>
          <p:nvSpPr>
            <p:cNvPr id="27751" name="Rectangle 62">
              <a:extLst>
                <a:ext uri="{FF2B5EF4-FFF2-40B4-BE49-F238E27FC236}">
                  <a16:creationId xmlns:a16="http://schemas.microsoft.com/office/drawing/2014/main" id="{97CF6AD4-7B45-A505-3908-776A210FE84A}"/>
                </a:ext>
              </a:extLst>
            </p:cNvPr>
            <p:cNvSpPr>
              <a:spLocks noChangeArrowheads="1"/>
            </p:cNvSpPr>
            <p:nvPr/>
          </p:nvSpPr>
          <p:spPr bwMode="auto">
            <a:xfrm>
              <a:off x="57912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2" name="Rectangle 63">
              <a:extLst>
                <a:ext uri="{FF2B5EF4-FFF2-40B4-BE49-F238E27FC236}">
                  <a16:creationId xmlns:a16="http://schemas.microsoft.com/office/drawing/2014/main" id="{6A6DC29E-3C95-9260-6CE5-F390E764D63C}"/>
                </a:ext>
              </a:extLst>
            </p:cNvPr>
            <p:cNvSpPr>
              <a:spLocks noChangeArrowheads="1"/>
            </p:cNvSpPr>
            <p:nvPr/>
          </p:nvSpPr>
          <p:spPr bwMode="auto">
            <a:xfrm>
              <a:off x="53340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3" name="Rectangle 64">
              <a:extLst>
                <a:ext uri="{FF2B5EF4-FFF2-40B4-BE49-F238E27FC236}">
                  <a16:creationId xmlns:a16="http://schemas.microsoft.com/office/drawing/2014/main" id="{D87E9755-DE73-9A0F-B8D3-5A7EFF52F05A}"/>
                </a:ext>
              </a:extLst>
            </p:cNvPr>
            <p:cNvSpPr>
              <a:spLocks noChangeArrowheads="1"/>
            </p:cNvSpPr>
            <p:nvPr/>
          </p:nvSpPr>
          <p:spPr bwMode="auto">
            <a:xfrm>
              <a:off x="48768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4" name="Rectangle 65">
              <a:extLst>
                <a:ext uri="{FF2B5EF4-FFF2-40B4-BE49-F238E27FC236}">
                  <a16:creationId xmlns:a16="http://schemas.microsoft.com/office/drawing/2014/main" id="{1BDA4F78-71A4-B751-02F1-D74354193029}"/>
                </a:ext>
              </a:extLst>
            </p:cNvPr>
            <p:cNvSpPr>
              <a:spLocks noChangeArrowheads="1"/>
            </p:cNvSpPr>
            <p:nvPr/>
          </p:nvSpPr>
          <p:spPr bwMode="auto">
            <a:xfrm>
              <a:off x="44196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5" name="Rectangle 66">
              <a:extLst>
                <a:ext uri="{FF2B5EF4-FFF2-40B4-BE49-F238E27FC236}">
                  <a16:creationId xmlns:a16="http://schemas.microsoft.com/office/drawing/2014/main" id="{09EC57E2-53F4-CCF3-E5F9-D2C36156925B}"/>
                </a:ext>
              </a:extLst>
            </p:cNvPr>
            <p:cNvSpPr>
              <a:spLocks noChangeArrowheads="1"/>
            </p:cNvSpPr>
            <p:nvPr/>
          </p:nvSpPr>
          <p:spPr bwMode="auto">
            <a:xfrm>
              <a:off x="39624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6" name="Rectangle 67">
              <a:extLst>
                <a:ext uri="{FF2B5EF4-FFF2-40B4-BE49-F238E27FC236}">
                  <a16:creationId xmlns:a16="http://schemas.microsoft.com/office/drawing/2014/main" id="{DB8C8E02-6217-2D00-9FA7-648FD3FC6AC2}"/>
                </a:ext>
              </a:extLst>
            </p:cNvPr>
            <p:cNvSpPr>
              <a:spLocks noChangeArrowheads="1"/>
            </p:cNvSpPr>
            <p:nvPr/>
          </p:nvSpPr>
          <p:spPr bwMode="auto">
            <a:xfrm>
              <a:off x="35052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113732" name="Rectangle 68">
              <a:extLst>
                <a:ext uri="{FF2B5EF4-FFF2-40B4-BE49-F238E27FC236}">
                  <a16:creationId xmlns:a16="http://schemas.microsoft.com/office/drawing/2014/main" id="{4B43F9B8-B1BC-71EA-91E8-45C78D431721}"/>
                </a:ext>
              </a:extLst>
            </p:cNvPr>
            <p:cNvSpPr>
              <a:spLocks noChangeArrowheads="1"/>
            </p:cNvSpPr>
            <p:nvPr/>
          </p:nvSpPr>
          <p:spPr bwMode="auto">
            <a:xfrm>
              <a:off x="30480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58" name="Rectangle 122">
              <a:extLst>
                <a:ext uri="{FF2B5EF4-FFF2-40B4-BE49-F238E27FC236}">
                  <a16:creationId xmlns:a16="http://schemas.microsoft.com/office/drawing/2014/main" id="{A1239731-7D26-E2C0-B0EC-296FA84EAA95}"/>
                </a:ext>
              </a:extLst>
            </p:cNvPr>
            <p:cNvSpPr>
              <a:spLocks noChangeArrowheads="1"/>
            </p:cNvSpPr>
            <p:nvPr/>
          </p:nvSpPr>
          <p:spPr bwMode="auto">
            <a:xfrm>
              <a:off x="62484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9" name="Rectangle 123">
              <a:extLst>
                <a:ext uri="{FF2B5EF4-FFF2-40B4-BE49-F238E27FC236}">
                  <a16:creationId xmlns:a16="http://schemas.microsoft.com/office/drawing/2014/main" id="{627741A4-5ABE-3B1E-20D0-EB8566E77DB7}"/>
                </a:ext>
              </a:extLst>
            </p:cNvPr>
            <p:cNvSpPr>
              <a:spLocks noChangeArrowheads="1"/>
            </p:cNvSpPr>
            <p:nvPr/>
          </p:nvSpPr>
          <p:spPr bwMode="auto">
            <a:xfrm>
              <a:off x="71628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0" name="Rectangle 124">
              <a:extLst>
                <a:ext uri="{FF2B5EF4-FFF2-40B4-BE49-F238E27FC236}">
                  <a16:creationId xmlns:a16="http://schemas.microsoft.com/office/drawing/2014/main" id="{329ED536-F9A1-7BD5-CD6A-D7442E1755BF}"/>
                </a:ext>
              </a:extLst>
            </p:cNvPr>
            <p:cNvSpPr>
              <a:spLocks noChangeArrowheads="1"/>
            </p:cNvSpPr>
            <p:nvPr/>
          </p:nvSpPr>
          <p:spPr bwMode="auto">
            <a:xfrm>
              <a:off x="80772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1" name="Rectangle 160">
              <a:extLst>
                <a:ext uri="{FF2B5EF4-FFF2-40B4-BE49-F238E27FC236}">
                  <a16:creationId xmlns:a16="http://schemas.microsoft.com/office/drawing/2014/main" id="{95FF1BB4-6037-08E9-45D3-AA6E3FFFB446}"/>
                </a:ext>
              </a:extLst>
            </p:cNvPr>
            <p:cNvSpPr>
              <a:spLocks noChangeArrowheads="1"/>
            </p:cNvSpPr>
            <p:nvPr/>
          </p:nvSpPr>
          <p:spPr bwMode="auto">
            <a:xfrm>
              <a:off x="67056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62" name="Rectangle 161">
              <a:extLst>
                <a:ext uri="{FF2B5EF4-FFF2-40B4-BE49-F238E27FC236}">
                  <a16:creationId xmlns:a16="http://schemas.microsoft.com/office/drawing/2014/main" id="{C76448F1-FE36-AAB3-8574-A8D2DDD20C98}"/>
                </a:ext>
              </a:extLst>
            </p:cNvPr>
            <p:cNvSpPr>
              <a:spLocks noChangeArrowheads="1"/>
            </p:cNvSpPr>
            <p:nvPr/>
          </p:nvSpPr>
          <p:spPr bwMode="auto">
            <a:xfrm>
              <a:off x="7620000" y="22860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pic>
        <p:nvPicPr>
          <p:cNvPr id="27740" name="Picture 162" descr="Fireworks-02-june">
            <a:extLst>
              <a:ext uri="{FF2B5EF4-FFF2-40B4-BE49-F238E27FC236}">
                <a16:creationId xmlns:a16="http://schemas.microsoft.com/office/drawing/2014/main" id="{62DA729A-D852-D856-375B-321AD5CE0A32}"/>
              </a:ext>
            </a:extLst>
          </p:cNvPr>
          <p:cNvPicPr>
            <a:picLocks noChangeAspect="1" noChangeArrowheads="1" noCrop="1"/>
          </p:cNvPicPr>
          <p:nvPr/>
        </p:nvPicPr>
        <p:blipFill>
          <a:blip r:embed="rId4">
            <a:extLst>
              <a:ext uri="{28A0092B-C50C-407E-A947-70E740481C1C}">
                <a14:useLocalDpi xmlns:a14="http://schemas.microsoft.com/office/drawing/2010/main" val="0"/>
              </a:ext>
            </a:extLst>
          </a:blip>
          <a:srcRect/>
          <a:stretch>
            <a:fillRect/>
          </a:stretch>
        </p:blipFill>
        <p:spPr bwMode="auto">
          <a:xfrm>
            <a:off x="3657600" y="304800"/>
            <a:ext cx="1295400" cy="1295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27741" name="Picture 163" descr="SPARKLES">
            <a:extLst>
              <a:ext uri="{FF2B5EF4-FFF2-40B4-BE49-F238E27FC236}">
                <a16:creationId xmlns:a16="http://schemas.microsoft.com/office/drawing/2014/main" id="{C693EE8F-51AA-6E6A-A96D-3DABEF120A3F}"/>
              </a:ext>
            </a:extLst>
          </p:cNvPr>
          <p:cNvPicPr>
            <a:picLocks noChangeAspect="1" noChangeArrowheads="1" noCrop="1"/>
          </p:cNvPicPr>
          <p:nvPr/>
        </p:nvPicPr>
        <p:blipFill>
          <a:blip r:embed="rId7">
            <a:extLst>
              <a:ext uri="{28A0092B-C50C-407E-A947-70E740481C1C}">
                <a14:useLocalDpi xmlns:a14="http://schemas.microsoft.com/office/drawing/2010/main" val="0"/>
              </a:ext>
            </a:extLst>
          </a:blip>
          <a:srcRect/>
          <a:stretch>
            <a:fillRect/>
          </a:stretch>
        </p:blipFill>
        <p:spPr bwMode="auto">
          <a:xfrm>
            <a:off x="3048000" y="0"/>
            <a:ext cx="914400" cy="60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3828" name="Rectangle 164">
            <a:extLst>
              <a:ext uri="{FF2B5EF4-FFF2-40B4-BE49-F238E27FC236}">
                <a16:creationId xmlns:a16="http://schemas.microsoft.com/office/drawing/2014/main" id="{138B36A7-19F1-3A36-BE68-23585784000E}"/>
              </a:ext>
            </a:extLst>
          </p:cNvPr>
          <p:cNvSpPr>
            <a:spLocks noChangeArrowheads="1"/>
          </p:cNvSpPr>
          <p:nvPr/>
        </p:nvSpPr>
        <p:spPr bwMode="auto">
          <a:xfrm>
            <a:off x="1676400" y="685801"/>
            <a:ext cx="2209800" cy="3635375"/>
          </a:xfrm>
          <a:prstGeom prst="rect">
            <a:avLst/>
          </a:prstGeom>
          <a:solidFill>
            <a:srgbClr val="0000FF"/>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defRPr/>
            </a:pPr>
            <a:r>
              <a:rPr lang="en-US" sz="2400">
                <a:solidFill>
                  <a:srgbClr val="FF0000"/>
                </a:solidFill>
                <a:effectLst>
                  <a:outerShdw blurRad="38100" dist="38100" dir="2700000" algn="tl">
                    <a:srgbClr val="000000"/>
                  </a:outerShdw>
                </a:effectLst>
                <a:latin typeface="Arial" charset="0"/>
              </a:rPr>
              <a:t> </a:t>
            </a:r>
            <a:r>
              <a:rPr lang="en-US" sz="1600">
                <a:solidFill>
                  <a:srgbClr val="FF0000"/>
                </a:solidFill>
                <a:effectLst>
                  <a:outerShdw blurRad="38100" dist="38100" dir="2700000" algn="tl">
                    <a:srgbClr val="000000"/>
                  </a:outerShdw>
                </a:effectLst>
                <a:latin typeface="Arial" charset="0"/>
              </a:rPr>
              <a:t>*</a:t>
            </a:r>
            <a:r>
              <a:rPr lang="en-US" sz="1600">
                <a:solidFill>
                  <a:schemeClr val="tx2"/>
                </a:solidFill>
                <a:effectLst>
                  <a:outerShdw blurRad="38100" dist="38100" dir="2700000" algn="tl">
                    <a:srgbClr val="000000"/>
                  </a:outerShdw>
                </a:effectLst>
                <a:latin typeface="Arial" charset="0"/>
              </a:rPr>
              <a:t> Ô chữ gồm 7 hàng ngang, mỗi hàng ngang ẩn chứa </a:t>
            </a:r>
            <a:r>
              <a:rPr lang="en-US" sz="1600">
                <a:solidFill>
                  <a:srgbClr val="FF0000"/>
                </a:solidFill>
                <a:effectLst>
                  <a:outerShdw blurRad="38100" dist="38100" dir="2700000" algn="tl">
                    <a:srgbClr val="000000"/>
                  </a:outerShdw>
                </a:effectLst>
                <a:latin typeface="Arial" charset="0"/>
              </a:rPr>
              <a:t>một chữ cái</a:t>
            </a:r>
            <a:r>
              <a:rPr lang="en-US" sz="1600">
                <a:effectLst>
                  <a:outerShdw blurRad="38100" dist="38100" dir="2700000" algn="tl">
                    <a:srgbClr val="000000"/>
                  </a:outerShdw>
                </a:effectLst>
                <a:latin typeface="Arial" charset="0"/>
              </a:rPr>
              <a:t> </a:t>
            </a:r>
            <a:r>
              <a:rPr lang="en-US" sz="1600">
                <a:solidFill>
                  <a:schemeClr val="tx2"/>
                </a:solidFill>
                <a:effectLst>
                  <a:outerShdw blurRad="38100" dist="38100" dir="2700000" algn="tl">
                    <a:srgbClr val="000000"/>
                  </a:outerShdw>
                </a:effectLst>
                <a:latin typeface="Arial" charset="0"/>
              </a:rPr>
              <a:t>trong  từ chìa khoá. </a:t>
            </a:r>
          </a:p>
          <a:p>
            <a:pPr>
              <a:defRPr/>
            </a:pPr>
            <a:r>
              <a:rPr lang="en-US" sz="1600">
                <a:solidFill>
                  <a:schemeClr val="tx2"/>
                </a:solidFill>
                <a:effectLst>
                  <a:outerShdw blurRad="38100" dist="38100" dir="2700000" algn="tl">
                    <a:srgbClr val="000000"/>
                  </a:outerShdw>
                </a:effectLst>
                <a:latin typeface="Arial" charset="0"/>
              </a:rPr>
              <a:t> </a:t>
            </a:r>
            <a:r>
              <a:rPr lang="en-US" sz="1600">
                <a:solidFill>
                  <a:srgbClr val="FF0000"/>
                </a:solidFill>
                <a:effectLst>
                  <a:outerShdw blurRad="38100" dist="38100" dir="2700000" algn="tl">
                    <a:srgbClr val="000000"/>
                  </a:outerShdw>
                </a:effectLst>
                <a:latin typeface="Arial" charset="0"/>
              </a:rPr>
              <a:t>* </a:t>
            </a:r>
            <a:r>
              <a:rPr lang="en-US" sz="1600">
                <a:solidFill>
                  <a:schemeClr val="tx2"/>
                </a:solidFill>
                <a:effectLst>
                  <a:outerShdw blurRad="38100" dist="38100" dir="2700000" algn="tl">
                    <a:srgbClr val="000000"/>
                  </a:outerShdw>
                </a:effectLst>
                <a:latin typeface="Arial" charset="0"/>
              </a:rPr>
              <a:t>Từ chìa khoá chỉ được mở khi có ít nhất 4 từ hàng ngang được mở.</a:t>
            </a:r>
          </a:p>
          <a:p>
            <a:pPr>
              <a:defRPr/>
            </a:pPr>
            <a:r>
              <a:rPr lang="en-US" sz="1600">
                <a:solidFill>
                  <a:srgbClr val="FF0000"/>
                </a:solidFill>
                <a:effectLst>
                  <a:outerShdw blurRad="38100" dist="38100" dir="2700000" algn="tl">
                    <a:srgbClr val="000000"/>
                  </a:outerShdw>
                </a:effectLst>
                <a:latin typeface="Arial" charset="0"/>
              </a:rPr>
              <a:t>* </a:t>
            </a:r>
            <a:r>
              <a:rPr lang="en-US" sz="1600">
                <a:solidFill>
                  <a:schemeClr val="tx2"/>
                </a:solidFill>
                <a:effectLst>
                  <a:outerShdw blurRad="38100" dist="38100" dir="2700000" algn="tl">
                    <a:srgbClr val="000000"/>
                  </a:outerShdw>
                </a:effectLst>
                <a:latin typeface="Arial" charset="0"/>
              </a:rPr>
              <a:t>Thời gian trả lời không quá 10 giây, nếu quá nhóm khác sẽ giành quyền trả lời. </a:t>
            </a:r>
          </a:p>
          <a:p>
            <a:pPr algn="ctr">
              <a:defRPr/>
            </a:pPr>
            <a:endParaRPr lang="en-US" sz="1600">
              <a:solidFill>
                <a:schemeClr val="tx2"/>
              </a:solidFill>
              <a:effectLst>
                <a:outerShdw blurRad="38100" dist="38100" dir="2700000" algn="tl">
                  <a:srgbClr val="000000"/>
                </a:outerShdw>
              </a:effectLst>
              <a:latin typeface="Arial" charset="0"/>
            </a:endParaRPr>
          </a:p>
        </p:txBody>
      </p:sp>
      <p:pic>
        <p:nvPicPr>
          <p:cNvPr id="27743" name="Picture 165" descr="Fireworks-05">
            <a:extLst>
              <a:ext uri="{FF2B5EF4-FFF2-40B4-BE49-F238E27FC236}">
                <a16:creationId xmlns:a16="http://schemas.microsoft.com/office/drawing/2014/main" id="{AD981850-CB38-0839-A832-A045F9BA5ED1}"/>
              </a:ext>
            </a:extLst>
          </p:cNvPr>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638800" y="762000"/>
            <a:ext cx="10541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8" name="Group 7">
            <a:extLst>
              <a:ext uri="{FF2B5EF4-FFF2-40B4-BE49-F238E27FC236}">
                <a16:creationId xmlns:a16="http://schemas.microsoft.com/office/drawing/2014/main" id="{7778633F-F3D7-49A0-AB03-17C39EA571CA}"/>
              </a:ext>
            </a:extLst>
          </p:cNvPr>
          <p:cNvGrpSpPr>
            <a:grpSpLocks/>
          </p:cNvGrpSpPr>
          <p:nvPr/>
        </p:nvGrpSpPr>
        <p:grpSpPr bwMode="auto">
          <a:xfrm>
            <a:off x="5029200" y="3657600"/>
            <a:ext cx="2743200" cy="471488"/>
            <a:chOff x="3505200" y="3657600"/>
            <a:chExt cx="2743200" cy="471713"/>
          </a:xfrm>
        </p:grpSpPr>
        <p:sp>
          <p:nvSpPr>
            <p:cNvPr id="113715" name="Rectangle 51">
              <a:extLst>
                <a:ext uri="{FF2B5EF4-FFF2-40B4-BE49-F238E27FC236}">
                  <a16:creationId xmlns:a16="http://schemas.microsoft.com/office/drawing/2014/main" id="{136C06BA-7C87-8B29-EB25-2A6FCE38D827}"/>
                </a:ext>
              </a:extLst>
            </p:cNvPr>
            <p:cNvSpPr>
              <a:spLocks noChangeArrowheads="1"/>
            </p:cNvSpPr>
            <p:nvPr/>
          </p:nvSpPr>
          <p:spPr bwMode="auto">
            <a:xfrm>
              <a:off x="5334000" y="3657600"/>
              <a:ext cx="457200" cy="457418"/>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113742" name="Rectangle 78">
              <a:extLst>
                <a:ext uri="{FF2B5EF4-FFF2-40B4-BE49-F238E27FC236}">
                  <a16:creationId xmlns:a16="http://schemas.microsoft.com/office/drawing/2014/main" id="{E7C5149D-208C-C199-39A5-E01FCDCAFCB5}"/>
                </a:ext>
              </a:extLst>
            </p:cNvPr>
            <p:cNvSpPr>
              <a:spLocks noChangeArrowheads="1"/>
            </p:cNvSpPr>
            <p:nvPr/>
          </p:nvSpPr>
          <p:spPr bwMode="auto">
            <a:xfrm>
              <a:off x="3505200" y="3657600"/>
              <a:ext cx="457200" cy="457418"/>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algn="ctr" eaLnBrk="0" hangingPunct="0">
                <a:defRPr/>
              </a:pPr>
              <a:endParaRPr lang="vi-VN" sz="2800">
                <a:effectLst>
                  <a:outerShdw blurRad="38100" dist="38100" dir="2700000" algn="tl">
                    <a:srgbClr val="000000"/>
                  </a:outerShdw>
                </a:effectLst>
                <a:latin typeface=".VnTime" pitchFamily="34" charset="0"/>
              </a:endParaRPr>
            </a:p>
          </p:txBody>
        </p:sp>
        <p:sp>
          <p:nvSpPr>
            <p:cNvPr id="27747" name="Rectangle 80">
              <a:extLst>
                <a:ext uri="{FF2B5EF4-FFF2-40B4-BE49-F238E27FC236}">
                  <a16:creationId xmlns:a16="http://schemas.microsoft.com/office/drawing/2014/main" id="{860D055A-8EF9-7925-18D6-ACC3EE2B3BCD}"/>
                </a:ext>
              </a:extLst>
            </p:cNvPr>
            <p:cNvSpPr>
              <a:spLocks noChangeArrowheads="1"/>
            </p:cNvSpPr>
            <p:nvPr/>
          </p:nvSpPr>
          <p:spPr bwMode="auto">
            <a:xfrm>
              <a:off x="3944256" y="3672113"/>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48" name="Rectangle 81">
              <a:extLst>
                <a:ext uri="{FF2B5EF4-FFF2-40B4-BE49-F238E27FC236}">
                  <a16:creationId xmlns:a16="http://schemas.microsoft.com/office/drawing/2014/main" id="{F78EEB5C-FCD9-80D1-EF52-948004751919}"/>
                </a:ext>
              </a:extLst>
            </p:cNvPr>
            <p:cNvSpPr>
              <a:spLocks noChangeArrowheads="1"/>
            </p:cNvSpPr>
            <p:nvPr/>
          </p:nvSpPr>
          <p:spPr bwMode="auto">
            <a:xfrm>
              <a:off x="4876800" y="36576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49" name="Rectangle 142">
              <a:extLst>
                <a:ext uri="{FF2B5EF4-FFF2-40B4-BE49-F238E27FC236}">
                  <a16:creationId xmlns:a16="http://schemas.microsoft.com/office/drawing/2014/main" id="{8A006E96-81E5-E66B-778A-BA4A238E27DE}"/>
                </a:ext>
              </a:extLst>
            </p:cNvPr>
            <p:cNvSpPr>
              <a:spLocks noChangeArrowheads="1"/>
            </p:cNvSpPr>
            <p:nvPr/>
          </p:nvSpPr>
          <p:spPr bwMode="auto">
            <a:xfrm>
              <a:off x="5791200" y="36576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sp>
          <p:nvSpPr>
            <p:cNvPr id="27750" name="Rectangle 80">
              <a:extLst>
                <a:ext uri="{FF2B5EF4-FFF2-40B4-BE49-F238E27FC236}">
                  <a16:creationId xmlns:a16="http://schemas.microsoft.com/office/drawing/2014/main" id="{399B5E0F-A5F0-1DE8-3DD1-1A0190FC94A1}"/>
                </a:ext>
              </a:extLst>
            </p:cNvPr>
            <p:cNvSpPr>
              <a:spLocks noChangeArrowheads="1"/>
            </p:cNvSpPr>
            <p:nvPr/>
          </p:nvSpPr>
          <p:spPr bwMode="auto">
            <a:xfrm>
              <a:off x="4394200" y="3657600"/>
              <a:ext cx="457200" cy="457200"/>
            </a:xfrm>
            <a:prstGeom prst="rect">
              <a:avLst/>
            </a:prstGeom>
            <a:gradFill rotWithShape="1">
              <a:gsLst>
                <a:gs pos="0">
                  <a:srgbClr val="99FFCC"/>
                </a:gs>
                <a:gs pos="100000">
                  <a:srgbClr val="FF0000"/>
                </a:gs>
              </a:gsLst>
              <a:path path="shape">
                <a:fillToRect l="50000" t="50000" r="50000" b="50000"/>
              </a:path>
            </a:gradFill>
            <a:ln w="952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endParaRPr lang="vi-VN" altLang="en-US"/>
            </a:p>
          </p:txBody>
        </p:sp>
      </p:grpSp>
    </p:spTree>
  </p:cSld>
  <p:clrMapOvr>
    <a:masterClrMapping/>
  </p:clrMapOvr>
  <p:timing>
    <p:tnLst>
      <p:par>
        <p:cTn id="1" dur="indefinite" restart="never" nodeType="tmRoot">
          <p:childTnLst>
            <p:seq concurrent="1" nextAc="seek">
              <p:cTn id="2" dur="indefinite" nodeType="mainSeq">
                <p:childTnLst>
                  <p:par>
                    <p:cTn id="3" fill="hold" nodeType="clickPar">
                      <p:stCondLst>
                        <p:cond delay="indefinite"/>
                      </p:stCondLst>
                      <p:childTnLst>
                        <p:par>
                          <p:cTn id="4" fill="hold" nodeType="withGroup">
                            <p:stCondLst>
                              <p:cond delay="0"/>
                            </p:stCondLst>
                            <p:childTnLst>
                              <p:par>
                                <p:cTn id="5" presetID="3" presetClass="exit" presetSubtype="10" fill="hold" nodeType="clickEffect">
                                  <p:stCondLst>
                                    <p:cond delay="0"/>
                                  </p:stCondLst>
                                  <p:childTnLst>
                                    <p:animEffect transition="out" filter="blinds(horizontal)">
                                      <p:cBhvr>
                                        <p:cTn id="6" dur="500"/>
                                        <p:tgtEl>
                                          <p:spTgt spid="113828"/>
                                        </p:tgtEl>
                                      </p:cBhvr>
                                    </p:animEffect>
                                    <p:set>
                                      <p:cBhvr>
                                        <p:cTn id="7" dur="1" fill="hold">
                                          <p:stCondLst>
                                            <p:cond delay="499"/>
                                          </p:stCondLst>
                                        </p:cTn>
                                        <p:tgtEl>
                                          <p:spTgt spid="113828"/>
                                        </p:tgtEl>
                                        <p:attrNameLst>
                                          <p:attrName>style.visibility</p:attrName>
                                        </p:attrNameLst>
                                      </p:cBhvr>
                                      <p:to>
                                        <p:strVal val="hidden"/>
                                      </p:to>
                                    </p:set>
                                  </p:childTnLst>
                                </p:cTn>
                              </p:par>
                              <p:par>
                                <p:cTn id="8" presetID="3" presetClass="exit" presetSubtype="10" fill="hold" nodeType="withEffect">
                                  <p:stCondLst>
                                    <p:cond delay="0"/>
                                  </p:stCondLst>
                                  <p:childTnLst>
                                    <p:animEffect transition="out" filter="blinds(horizontal)">
                                      <p:cBhvr>
                                        <p:cTn id="9" dur="500"/>
                                        <p:tgtEl>
                                          <p:spTgt spid="113743"/>
                                        </p:tgtEl>
                                      </p:cBhvr>
                                    </p:animEffect>
                                    <p:set>
                                      <p:cBhvr>
                                        <p:cTn id="10" dur="1" fill="hold">
                                          <p:stCondLst>
                                            <p:cond delay="499"/>
                                          </p:stCondLst>
                                        </p:cTn>
                                        <p:tgtEl>
                                          <p:spTgt spid="113743"/>
                                        </p:tgtEl>
                                        <p:attrNameLst>
                                          <p:attrName>style.visibility</p:attrName>
                                        </p:attrNameLst>
                                      </p:cBhvr>
                                      <p:to>
                                        <p:strVal val="hidden"/>
                                      </p:to>
                                    </p:set>
                                  </p:childTnLst>
                                </p:cTn>
                              </p:par>
                            </p:childTnLst>
                          </p:cTn>
                        </p:par>
                      </p:childTnLst>
                    </p:cTn>
                  </p:par>
                  <p:par>
                    <p:cTn id="11" fill="hold" nodeType="clickPar">
                      <p:stCondLst>
                        <p:cond delay="indefinite"/>
                      </p:stCondLst>
                      <p:childTnLst>
                        <p:par>
                          <p:cTn id="12" fill="hold" nodeType="withGroup">
                            <p:stCondLst>
                              <p:cond delay="0"/>
                            </p:stCondLst>
                            <p:childTnLst>
                              <p:par>
                                <p:cTn id="13" presetID="22" presetClass="exit" presetSubtype="4" fill="hold" nodeType="clickEffect">
                                  <p:stCondLst>
                                    <p:cond delay="0"/>
                                  </p:stCondLst>
                                  <p:childTnLst>
                                    <p:animEffect transition="out" filter="wipe(down)">
                                      <p:cBhvr>
                                        <p:cTn id="14" dur="500"/>
                                        <p:tgtEl>
                                          <p:spTgt spid="14"/>
                                        </p:tgtEl>
                                      </p:cBhvr>
                                    </p:animEffect>
                                    <p:set>
                                      <p:cBhvr>
                                        <p:cTn id="15" dur="1" fill="hold">
                                          <p:stCondLst>
                                            <p:cond delay="499"/>
                                          </p:stCondLst>
                                        </p:cTn>
                                        <p:tgtEl>
                                          <p:spTgt spid="14"/>
                                        </p:tgtEl>
                                        <p:attrNameLst>
                                          <p:attrName>style.visibility</p:attrName>
                                        </p:attrNameLst>
                                      </p:cBhvr>
                                      <p:to>
                                        <p:strVal val="hidden"/>
                                      </p:to>
                                    </p:set>
                                  </p:childTnLst>
                                  <p:subTnLst>
                                    <p:audio>
                                      <p:cMediaNode>
                                        <p:cTn display="0" masterRel="sameClick">
                                          <p:stCondLst>
                                            <p:cond evt="begin" delay="0">
                                              <p:tn val="13"/>
                                            </p:cond>
                                          </p:stCondLst>
                                          <p:endCondLst>
                                            <p:cond evt="onStopAudio" delay="0">
                                              <p:tgtEl>
                                                <p:sldTgt/>
                                              </p:tgtEl>
                                            </p:cond>
                                          </p:endCondLst>
                                        </p:cTn>
                                        <p:tgtEl>
                                          <p:sndTgt r:embed="rId2" name="applause.wav"/>
                                        </p:tgtEl>
                                      </p:cMediaNode>
                                    </p:audio>
                                  </p:subTnLst>
                                </p:cTn>
                              </p:par>
                            </p:childTnLst>
                          </p:cTn>
                        </p:par>
                      </p:childTnLst>
                    </p:cTn>
                  </p:par>
                </p:childTnLst>
              </p:cTn>
              <p:prevCondLst>
                <p:cond evt="onPrev" delay="0">
                  <p:tgtEl>
                    <p:sldTgt/>
                  </p:tgtEl>
                </p:cond>
              </p:prevCondLst>
              <p:nextCondLst>
                <p:cond evt="onNext" delay="0">
                  <p:tgtEl>
                    <p:sldTgt/>
                  </p:tgtEl>
                </p:cond>
              </p:nextCondLst>
            </p:seq>
            <p:seq concurrent="1" nextAc="seek">
              <p:cTn id="16" restart="whenNotActive" fill="hold" evtFilter="cancelBubble" nodeType="interactiveSeq">
                <p:stCondLst>
                  <p:cond evt="onClick" delay="0">
                    <p:tgtEl>
                      <p:spTgt spid="113763"/>
                    </p:tgtEl>
                  </p:cond>
                </p:stCondLst>
                <p:endSync evt="end" delay="0">
                  <p:rtn val="all"/>
                </p:endSync>
                <p:childTnLst>
                  <p:par>
                    <p:cTn id="17" fill="hold" nodeType="clickPar">
                      <p:stCondLst>
                        <p:cond delay="0"/>
                      </p:stCondLst>
                      <p:childTnLst>
                        <p:par>
                          <p:cTn id="18" fill="hold" nodeType="withGroup">
                            <p:stCondLst>
                              <p:cond delay="0"/>
                            </p:stCondLst>
                            <p:childTnLst>
                              <p:par>
                                <p:cTn id="19" presetID="12" presetClass="entr" presetSubtype="4" fill="hold" nodeType="clickEffect">
                                  <p:stCondLst>
                                    <p:cond delay="0"/>
                                  </p:stCondLst>
                                  <p:childTnLst>
                                    <p:set>
                                      <p:cBhvr>
                                        <p:cTn id="20" dur="1" fill="hold">
                                          <p:stCondLst>
                                            <p:cond delay="0"/>
                                          </p:stCondLst>
                                        </p:cTn>
                                        <p:tgtEl>
                                          <p:spTgt spid="113768"/>
                                        </p:tgtEl>
                                        <p:attrNameLst>
                                          <p:attrName>style.visibility</p:attrName>
                                        </p:attrNameLst>
                                      </p:cBhvr>
                                      <p:to>
                                        <p:strVal val="visible"/>
                                      </p:to>
                                    </p:set>
                                    <p:animEffect transition="in" filter="slide(fromBottom)">
                                      <p:cBhvr>
                                        <p:cTn id="21" dur="500"/>
                                        <p:tgtEl>
                                          <p:spTgt spid="113768"/>
                                        </p:tgtEl>
                                      </p:cBhvr>
                                    </p:animEffect>
                                  </p:childTnLst>
                                </p:cTn>
                              </p:par>
                            </p:childTnLst>
                          </p:cTn>
                        </p:par>
                      </p:childTnLst>
                    </p:cTn>
                  </p:par>
                  <p:par>
                    <p:cTn id="22" fill="hold" nodeType="clickPar">
                      <p:stCondLst>
                        <p:cond delay="indefinite"/>
                      </p:stCondLst>
                      <p:childTnLst>
                        <p:par>
                          <p:cTn id="23" fill="hold" nodeType="withGroup">
                            <p:stCondLst>
                              <p:cond delay="0"/>
                            </p:stCondLst>
                            <p:childTnLst>
                              <p:par>
                                <p:cTn id="24" presetID="18" presetClass="exit" presetSubtype="12" fill="hold" nodeType="clickEffect">
                                  <p:stCondLst>
                                    <p:cond delay="0"/>
                                  </p:stCondLst>
                                  <p:childTnLst>
                                    <p:animEffect transition="out" filter="strips(downLeft)">
                                      <p:cBhvr>
                                        <p:cTn id="25" dur="500"/>
                                        <p:tgtEl>
                                          <p:spTgt spid="113768"/>
                                        </p:tgtEl>
                                      </p:cBhvr>
                                    </p:animEffect>
                                    <p:set>
                                      <p:cBhvr>
                                        <p:cTn id="26" dur="1" fill="hold">
                                          <p:stCondLst>
                                            <p:cond delay="499"/>
                                          </p:stCondLst>
                                        </p:cTn>
                                        <p:tgtEl>
                                          <p:spTgt spid="113768"/>
                                        </p:tgtEl>
                                        <p:attrNameLst>
                                          <p:attrName>style.visibility</p:attrName>
                                        </p:attrNameLst>
                                      </p:cBhvr>
                                      <p:to>
                                        <p:strVal val="hidden"/>
                                      </p:to>
                                    </p:set>
                                  </p:childTnLst>
                                </p:cTn>
                              </p:par>
                              <p:par>
                                <p:cTn id="27" presetID="6" presetClass="exit" presetSubtype="32" fill="hold" nodeType="withEffect">
                                  <p:stCondLst>
                                    <p:cond delay="0"/>
                                  </p:stCondLst>
                                  <p:childTnLst>
                                    <p:animEffect transition="out" filter="circle(out)">
                                      <p:cBhvr>
                                        <p:cTn id="28" dur="2000"/>
                                        <p:tgtEl>
                                          <p:spTgt spid="3"/>
                                        </p:tgtEl>
                                      </p:cBhvr>
                                    </p:animEffect>
                                    <p:set>
                                      <p:cBhvr>
                                        <p:cTn id="29" dur="1" fill="hold">
                                          <p:stCondLst>
                                            <p:cond delay="1999"/>
                                          </p:stCondLst>
                                        </p:cTn>
                                        <p:tgtEl>
                                          <p:spTgt spid="3"/>
                                        </p:tgtEl>
                                        <p:attrNameLst>
                                          <p:attrName>style.visibility</p:attrName>
                                        </p:attrNameLst>
                                      </p:cBhvr>
                                      <p:to>
                                        <p:strVal val="hidden"/>
                                      </p:to>
                                    </p:set>
                                  </p:childTnLst>
                                </p:cTn>
                              </p:par>
                            </p:childTnLst>
                          </p:cTn>
                        </p:par>
                      </p:childTnLst>
                    </p:cTn>
                  </p:par>
                </p:childTnLst>
              </p:cTn>
              <p:nextCondLst>
                <p:cond evt="onClick" delay="0">
                  <p:tgtEl>
                    <p:spTgt spid="113763"/>
                  </p:tgtEl>
                </p:cond>
              </p:nextCondLst>
            </p:seq>
            <p:seq concurrent="1" nextAc="seek">
              <p:cTn id="30" restart="whenNotActive" fill="hold" evtFilter="cancelBubble" nodeType="interactiveSeq">
                <p:stCondLst>
                  <p:cond evt="onClick" delay="0">
                    <p:tgtEl>
                      <p:spTgt spid="113764"/>
                    </p:tgtEl>
                  </p:cond>
                </p:stCondLst>
                <p:endSync evt="end" delay="0">
                  <p:rtn val="all"/>
                </p:endSync>
                <p:childTnLst>
                  <p:par>
                    <p:cTn id="31" fill="hold" nodeType="clickPar">
                      <p:stCondLst>
                        <p:cond delay="0"/>
                      </p:stCondLst>
                      <p:childTnLst>
                        <p:par>
                          <p:cTn id="32" fill="hold" nodeType="withGroup">
                            <p:stCondLst>
                              <p:cond delay="0"/>
                            </p:stCondLst>
                            <p:childTnLst>
                              <p:par>
                                <p:cTn id="33" presetID="12" presetClass="entr" presetSubtype="4" fill="hold" nodeType="clickEffect">
                                  <p:stCondLst>
                                    <p:cond delay="0"/>
                                  </p:stCondLst>
                                  <p:childTnLst>
                                    <p:set>
                                      <p:cBhvr>
                                        <p:cTn id="34" dur="1" fill="hold">
                                          <p:stCondLst>
                                            <p:cond delay="0"/>
                                          </p:stCondLst>
                                        </p:cTn>
                                        <p:tgtEl>
                                          <p:spTgt spid="113769"/>
                                        </p:tgtEl>
                                        <p:attrNameLst>
                                          <p:attrName>style.visibility</p:attrName>
                                        </p:attrNameLst>
                                      </p:cBhvr>
                                      <p:to>
                                        <p:strVal val="visible"/>
                                      </p:to>
                                    </p:set>
                                    <p:animEffect transition="in" filter="slide(fromBottom)">
                                      <p:cBhvr>
                                        <p:cTn id="35" dur="500"/>
                                        <p:tgtEl>
                                          <p:spTgt spid="113769"/>
                                        </p:tgtEl>
                                      </p:cBhvr>
                                    </p:animEffect>
                                  </p:childTnLst>
                                </p:cTn>
                              </p:par>
                            </p:childTnLst>
                          </p:cTn>
                        </p:par>
                      </p:childTnLst>
                    </p:cTn>
                  </p:par>
                  <p:par>
                    <p:cTn id="36" fill="hold" nodeType="clickPar">
                      <p:stCondLst>
                        <p:cond delay="indefinite"/>
                      </p:stCondLst>
                      <p:childTnLst>
                        <p:par>
                          <p:cTn id="37" fill="hold" nodeType="withGroup">
                            <p:stCondLst>
                              <p:cond delay="0"/>
                            </p:stCondLst>
                            <p:childTnLst>
                              <p:par>
                                <p:cTn id="38" presetID="4" presetClass="exit" presetSubtype="16" fill="hold" nodeType="clickEffect">
                                  <p:stCondLst>
                                    <p:cond delay="0"/>
                                  </p:stCondLst>
                                  <p:childTnLst>
                                    <p:animEffect transition="out" filter="box(in)">
                                      <p:cBhvr>
                                        <p:cTn id="39" dur="500"/>
                                        <p:tgtEl>
                                          <p:spTgt spid="113769"/>
                                        </p:tgtEl>
                                      </p:cBhvr>
                                    </p:animEffect>
                                    <p:set>
                                      <p:cBhvr>
                                        <p:cTn id="40" dur="1" fill="hold">
                                          <p:stCondLst>
                                            <p:cond delay="499"/>
                                          </p:stCondLst>
                                        </p:cTn>
                                        <p:tgtEl>
                                          <p:spTgt spid="113769"/>
                                        </p:tgtEl>
                                        <p:attrNameLst>
                                          <p:attrName>style.visibility</p:attrName>
                                        </p:attrNameLst>
                                      </p:cBhvr>
                                      <p:to>
                                        <p:strVal val="hidden"/>
                                      </p:to>
                                    </p:set>
                                  </p:childTnLst>
                                </p:cTn>
                              </p:par>
                              <p:par>
                                <p:cTn id="41" presetID="16" presetClass="exit" presetSubtype="21" fill="hold" nodeType="withEffect">
                                  <p:stCondLst>
                                    <p:cond delay="0"/>
                                  </p:stCondLst>
                                  <p:childTnLst>
                                    <p:animEffect transition="out" filter="barn(inVertical)">
                                      <p:cBhvr>
                                        <p:cTn id="42" dur="500"/>
                                        <p:tgtEl>
                                          <p:spTgt spid="4"/>
                                        </p:tgtEl>
                                      </p:cBhvr>
                                    </p:animEffect>
                                    <p:set>
                                      <p:cBhvr>
                                        <p:cTn id="43" dur="1" fill="hold">
                                          <p:stCondLst>
                                            <p:cond delay="499"/>
                                          </p:stCondLst>
                                        </p:cTn>
                                        <p:tgtEl>
                                          <p:spTgt spid="4"/>
                                        </p:tgtEl>
                                        <p:attrNameLst>
                                          <p:attrName>style.visibility</p:attrName>
                                        </p:attrNameLst>
                                      </p:cBhvr>
                                      <p:to>
                                        <p:strVal val="hidden"/>
                                      </p:to>
                                    </p:set>
                                  </p:childTnLst>
                                </p:cTn>
                              </p:par>
                            </p:childTnLst>
                          </p:cTn>
                        </p:par>
                      </p:childTnLst>
                    </p:cTn>
                  </p:par>
                </p:childTnLst>
              </p:cTn>
              <p:nextCondLst>
                <p:cond evt="onClick" delay="0">
                  <p:tgtEl>
                    <p:spTgt spid="113764"/>
                  </p:tgtEl>
                </p:cond>
              </p:nextCondLst>
            </p:seq>
            <p:seq concurrent="1" nextAc="seek">
              <p:cTn id="44" restart="whenNotActive" fill="hold" evtFilter="cancelBubble" nodeType="interactiveSeq">
                <p:stCondLst>
                  <p:cond evt="onClick" delay="0">
                    <p:tgtEl>
                      <p:spTgt spid="113765"/>
                    </p:tgtEl>
                  </p:cond>
                </p:stCondLst>
                <p:endSync evt="end" delay="0">
                  <p:rtn val="all"/>
                </p:endSync>
                <p:childTnLst>
                  <p:par>
                    <p:cTn id="45" fill="hold" nodeType="clickPar">
                      <p:stCondLst>
                        <p:cond delay="0"/>
                      </p:stCondLst>
                      <p:childTnLst>
                        <p:par>
                          <p:cTn id="46" fill="hold" nodeType="withGroup">
                            <p:stCondLst>
                              <p:cond delay="0"/>
                            </p:stCondLst>
                            <p:childTnLst>
                              <p:par>
                                <p:cTn id="47" presetID="12" presetClass="entr" presetSubtype="4" fill="hold" nodeType="clickEffect">
                                  <p:stCondLst>
                                    <p:cond delay="0"/>
                                  </p:stCondLst>
                                  <p:childTnLst>
                                    <p:set>
                                      <p:cBhvr>
                                        <p:cTn id="48" dur="1" fill="hold">
                                          <p:stCondLst>
                                            <p:cond delay="0"/>
                                          </p:stCondLst>
                                        </p:cTn>
                                        <p:tgtEl>
                                          <p:spTgt spid="113770"/>
                                        </p:tgtEl>
                                        <p:attrNameLst>
                                          <p:attrName>style.visibility</p:attrName>
                                        </p:attrNameLst>
                                      </p:cBhvr>
                                      <p:to>
                                        <p:strVal val="visible"/>
                                      </p:to>
                                    </p:set>
                                    <p:animEffect transition="in" filter="slide(fromBottom)">
                                      <p:cBhvr>
                                        <p:cTn id="49" dur="500"/>
                                        <p:tgtEl>
                                          <p:spTgt spid="113770"/>
                                        </p:tgtEl>
                                      </p:cBhvr>
                                    </p:animEffect>
                                  </p:childTnLst>
                                </p:cTn>
                              </p:par>
                            </p:childTnLst>
                          </p:cTn>
                        </p:par>
                      </p:childTnLst>
                    </p:cTn>
                  </p:par>
                  <p:par>
                    <p:cTn id="50" fill="hold" nodeType="clickPar">
                      <p:stCondLst>
                        <p:cond delay="indefinite"/>
                      </p:stCondLst>
                      <p:childTnLst>
                        <p:par>
                          <p:cTn id="51" fill="hold" nodeType="withGroup">
                            <p:stCondLst>
                              <p:cond delay="0"/>
                            </p:stCondLst>
                            <p:childTnLst>
                              <p:par>
                                <p:cTn id="52" presetID="4" presetClass="exit" presetSubtype="16" fill="hold" nodeType="clickEffect">
                                  <p:stCondLst>
                                    <p:cond delay="0"/>
                                  </p:stCondLst>
                                  <p:childTnLst>
                                    <p:animEffect transition="out" filter="box(in)">
                                      <p:cBhvr>
                                        <p:cTn id="53" dur="500"/>
                                        <p:tgtEl>
                                          <p:spTgt spid="113770"/>
                                        </p:tgtEl>
                                      </p:cBhvr>
                                    </p:animEffect>
                                    <p:set>
                                      <p:cBhvr>
                                        <p:cTn id="54" dur="1" fill="hold">
                                          <p:stCondLst>
                                            <p:cond delay="499"/>
                                          </p:stCondLst>
                                        </p:cTn>
                                        <p:tgtEl>
                                          <p:spTgt spid="113770"/>
                                        </p:tgtEl>
                                        <p:attrNameLst>
                                          <p:attrName>style.visibility</p:attrName>
                                        </p:attrNameLst>
                                      </p:cBhvr>
                                      <p:to>
                                        <p:strVal val="hidden"/>
                                      </p:to>
                                    </p:set>
                                  </p:childTnLst>
                                </p:cTn>
                              </p:par>
                              <p:par>
                                <p:cTn id="55" presetID="22" presetClass="exit" presetSubtype="4" fill="hold" nodeType="withEffect">
                                  <p:stCondLst>
                                    <p:cond delay="0"/>
                                  </p:stCondLst>
                                  <p:childTnLst>
                                    <p:animEffect transition="out" filter="wipe(down)">
                                      <p:cBhvr>
                                        <p:cTn id="56" dur="500"/>
                                        <p:tgtEl>
                                          <p:spTgt spid="2"/>
                                        </p:tgtEl>
                                      </p:cBhvr>
                                    </p:animEffect>
                                    <p:set>
                                      <p:cBhvr>
                                        <p:cTn id="57" dur="1" fill="hold">
                                          <p:stCondLst>
                                            <p:cond delay="499"/>
                                          </p:stCondLst>
                                        </p:cTn>
                                        <p:tgtEl>
                                          <p:spTgt spid="2"/>
                                        </p:tgtEl>
                                        <p:attrNameLst>
                                          <p:attrName>style.visibility</p:attrName>
                                        </p:attrNameLst>
                                      </p:cBhvr>
                                      <p:to>
                                        <p:strVal val="hidden"/>
                                      </p:to>
                                    </p:set>
                                  </p:childTnLst>
                                </p:cTn>
                              </p:par>
                            </p:childTnLst>
                          </p:cTn>
                        </p:par>
                      </p:childTnLst>
                    </p:cTn>
                  </p:par>
                </p:childTnLst>
              </p:cTn>
              <p:nextCondLst>
                <p:cond evt="onClick" delay="0">
                  <p:tgtEl>
                    <p:spTgt spid="113765"/>
                  </p:tgtEl>
                </p:cond>
              </p:nextCondLst>
            </p:seq>
            <p:seq concurrent="1" nextAc="seek">
              <p:cTn id="58" restart="whenNotActive" fill="hold" evtFilter="cancelBubble" nodeType="interactiveSeq">
                <p:stCondLst>
                  <p:cond evt="onClick" delay="0">
                    <p:tgtEl>
                      <p:spTgt spid="113761"/>
                    </p:tgtEl>
                  </p:cond>
                </p:stCondLst>
                <p:endSync evt="end" delay="0">
                  <p:rtn val="all"/>
                </p:endSync>
                <p:childTnLst>
                  <p:par>
                    <p:cTn id="59" fill="hold" nodeType="clickPar">
                      <p:stCondLst>
                        <p:cond delay="0"/>
                      </p:stCondLst>
                      <p:childTnLst>
                        <p:par>
                          <p:cTn id="60" fill="hold" nodeType="withGroup">
                            <p:stCondLst>
                              <p:cond delay="0"/>
                            </p:stCondLst>
                            <p:childTnLst>
                              <p:par>
                                <p:cTn id="61" presetID="12" presetClass="entr" presetSubtype="4" fill="hold" nodeType="clickEffect">
                                  <p:stCondLst>
                                    <p:cond delay="0"/>
                                  </p:stCondLst>
                                  <p:childTnLst>
                                    <p:set>
                                      <p:cBhvr>
                                        <p:cTn id="62" dur="1" fill="hold">
                                          <p:stCondLst>
                                            <p:cond delay="0"/>
                                          </p:stCondLst>
                                        </p:cTn>
                                        <p:tgtEl>
                                          <p:spTgt spid="113771"/>
                                        </p:tgtEl>
                                        <p:attrNameLst>
                                          <p:attrName>style.visibility</p:attrName>
                                        </p:attrNameLst>
                                      </p:cBhvr>
                                      <p:to>
                                        <p:strVal val="visible"/>
                                      </p:to>
                                    </p:set>
                                    <p:animEffect transition="in" filter="slide(fromBottom)">
                                      <p:cBhvr>
                                        <p:cTn id="63" dur="500"/>
                                        <p:tgtEl>
                                          <p:spTgt spid="113771"/>
                                        </p:tgtEl>
                                      </p:cBhvr>
                                    </p:animEffect>
                                  </p:childTnLst>
                                </p:cTn>
                              </p:par>
                            </p:childTnLst>
                          </p:cTn>
                        </p:par>
                      </p:childTnLst>
                    </p:cTn>
                  </p:par>
                  <p:par>
                    <p:cTn id="64" fill="hold" nodeType="clickPar">
                      <p:stCondLst>
                        <p:cond delay="indefinite"/>
                      </p:stCondLst>
                      <p:childTnLst>
                        <p:par>
                          <p:cTn id="65" fill="hold" nodeType="withGroup">
                            <p:stCondLst>
                              <p:cond delay="0"/>
                            </p:stCondLst>
                            <p:childTnLst>
                              <p:par>
                                <p:cTn id="66" presetID="4" presetClass="exit" presetSubtype="16" fill="hold" nodeType="clickEffect">
                                  <p:stCondLst>
                                    <p:cond delay="0"/>
                                  </p:stCondLst>
                                  <p:childTnLst>
                                    <p:animEffect transition="out" filter="box(in)">
                                      <p:cBhvr>
                                        <p:cTn id="67" dur="500"/>
                                        <p:tgtEl>
                                          <p:spTgt spid="113771"/>
                                        </p:tgtEl>
                                      </p:cBhvr>
                                    </p:animEffect>
                                    <p:set>
                                      <p:cBhvr>
                                        <p:cTn id="68" dur="1" fill="hold">
                                          <p:stCondLst>
                                            <p:cond delay="499"/>
                                          </p:stCondLst>
                                        </p:cTn>
                                        <p:tgtEl>
                                          <p:spTgt spid="113771"/>
                                        </p:tgtEl>
                                        <p:attrNameLst>
                                          <p:attrName>style.visibility</p:attrName>
                                        </p:attrNameLst>
                                      </p:cBhvr>
                                      <p:to>
                                        <p:strVal val="hidden"/>
                                      </p:to>
                                    </p:set>
                                  </p:childTnLst>
                                </p:cTn>
                              </p:par>
                              <p:par>
                                <p:cTn id="69" presetID="16" presetClass="exit" presetSubtype="21" fill="hold" nodeType="withEffect">
                                  <p:stCondLst>
                                    <p:cond delay="0"/>
                                  </p:stCondLst>
                                  <p:childTnLst>
                                    <p:animEffect transition="out" filter="barn(inVertical)">
                                      <p:cBhvr>
                                        <p:cTn id="70" dur="500"/>
                                        <p:tgtEl>
                                          <p:spTgt spid="8"/>
                                        </p:tgtEl>
                                      </p:cBhvr>
                                    </p:animEffect>
                                    <p:set>
                                      <p:cBhvr>
                                        <p:cTn id="71" dur="1" fill="hold">
                                          <p:stCondLst>
                                            <p:cond delay="499"/>
                                          </p:stCondLst>
                                        </p:cTn>
                                        <p:tgtEl>
                                          <p:spTgt spid="8"/>
                                        </p:tgtEl>
                                        <p:attrNameLst>
                                          <p:attrName>style.visibility</p:attrName>
                                        </p:attrNameLst>
                                      </p:cBhvr>
                                      <p:to>
                                        <p:strVal val="hidden"/>
                                      </p:to>
                                    </p:set>
                                  </p:childTnLst>
                                </p:cTn>
                              </p:par>
                            </p:childTnLst>
                          </p:cTn>
                        </p:par>
                      </p:childTnLst>
                    </p:cTn>
                  </p:par>
                </p:childTnLst>
              </p:cTn>
              <p:nextCondLst>
                <p:cond evt="onClick" delay="0">
                  <p:tgtEl>
                    <p:spTgt spid="113761"/>
                  </p:tgtEl>
                </p:cond>
              </p:nextCondLst>
            </p:seq>
            <p:seq concurrent="1" nextAc="seek">
              <p:cTn id="72" restart="whenNotActive" fill="hold" evtFilter="cancelBubble" nodeType="interactiveSeq">
                <p:stCondLst>
                  <p:cond evt="onClick" delay="0">
                    <p:tgtEl>
                      <p:spTgt spid="113760"/>
                    </p:tgtEl>
                  </p:cond>
                </p:stCondLst>
                <p:endSync evt="end" delay="0">
                  <p:rtn val="all"/>
                </p:endSync>
                <p:childTnLst>
                  <p:par>
                    <p:cTn id="73" fill="hold" nodeType="clickPar">
                      <p:stCondLst>
                        <p:cond delay="0"/>
                      </p:stCondLst>
                      <p:childTnLst>
                        <p:par>
                          <p:cTn id="74" fill="hold" nodeType="withGroup">
                            <p:stCondLst>
                              <p:cond delay="0"/>
                            </p:stCondLst>
                            <p:childTnLst>
                              <p:par>
                                <p:cTn id="75" presetID="12" presetClass="entr" presetSubtype="4" fill="hold" nodeType="clickEffect">
                                  <p:stCondLst>
                                    <p:cond delay="0"/>
                                  </p:stCondLst>
                                  <p:childTnLst>
                                    <p:set>
                                      <p:cBhvr>
                                        <p:cTn id="76" dur="1" fill="hold">
                                          <p:stCondLst>
                                            <p:cond delay="0"/>
                                          </p:stCondLst>
                                        </p:cTn>
                                        <p:tgtEl>
                                          <p:spTgt spid="113772"/>
                                        </p:tgtEl>
                                        <p:attrNameLst>
                                          <p:attrName>style.visibility</p:attrName>
                                        </p:attrNameLst>
                                      </p:cBhvr>
                                      <p:to>
                                        <p:strVal val="visible"/>
                                      </p:to>
                                    </p:set>
                                    <p:animEffect transition="in" filter="slide(fromBottom)">
                                      <p:cBhvr>
                                        <p:cTn id="77" dur="500"/>
                                        <p:tgtEl>
                                          <p:spTgt spid="113772"/>
                                        </p:tgtEl>
                                      </p:cBhvr>
                                    </p:animEffect>
                                  </p:childTnLst>
                                </p:cTn>
                              </p:par>
                            </p:childTnLst>
                          </p:cTn>
                        </p:par>
                      </p:childTnLst>
                    </p:cTn>
                  </p:par>
                  <p:par>
                    <p:cTn id="78" fill="hold" nodeType="clickPar">
                      <p:stCondLst>
                        <p:cond delay="indefinite"/>
                      </p:stCondLst>
                      <p:childTnLst>
                        <p:par>
                          <p:cTn id="79" fill="hold" nodeType="withGroup">
                            <p:stCondLst>
                              <p:cond delay="0"/>
                            </p:stCondLst>
                            <p:childTnLst>
                              <p:par>
                                <p:cTn id="80" presetID="4" presetClass="exit" presetSubtype="16" fill="hold" nodeType="clickEffect">
                                  <p:stCondLst>
                                    <p:cond delay="0"/>
                                  </p:stCondLst>
                                  <p:childTnLst>
                                    <p:animEffect transition="out" filter="box(in)">
                                      <p:cBhvr>
                                        <p:cTn id="81" dur="500"/>
                                        <p:tgtEl>
                                          <p:spTgt spid="113772"/>
                                        </p:tgtEl>
                                      </p:cBhvr>
                                    </p:animEffect>
                                    <p:set>
                                      <p:cBhvr>
                                        <p:cTn id="82" dur="1" fill="hold">
                                          <p:stCondLst>
                                            <p:cond delay="499"/>
                                          </p:stCondLst>
                                        </p:cTn>
                                        <p:tgtEl>
                                          <p:spTgt spid="113772"/>
                                        </p:tgtEl>
                                        <p:attrNameLst>
                                          <p:attrName>style.visibility</p:attrName>
                                        </p:attrNameLst>
                                      </p:cBhvr>
                                      <p:to>
                                        <p:strVal val="hidden"/>
                                      </p:to>
                                    </p:set>
                                  </p:childTnLst>
                                </p:cTn>
                              </p:par>
                              <p:par>
                                <p:cTn id="83" presetID="22" presetClass="exit" presetSubtype="4" fill="hold" nodeType="withEffect">
                                  <p:stCondLst>
                                    <p:cond delay="0"/>
                                  </p:stCondLst>
                                  <p:childTnLst>
                                    <p:animEffect transition="out" filter="wipe(down)">
                                      <p:cBhvr>
                                        <p:cTn id="84" dur="500"/>
                                        <p:tgtEl>
                                          <p:spTgt spid="9"/>
                                        </p:tgtEl>
                                      </p:cBhvr>
                                    </p:animEffect>
                                    <p:set>
                                      <p:cBhvr>
                                        <p:cTn id="85" dur="1" fill="hold">
                                          <p:stCondLst>
                                            <p:cond delay="499"/>
                                          </p:stCondLst>
                                        </p:cTn>
                                        <p:tgtEl>
                                          <p:spTgt spid="9"/>
                                        </p:tgtEl>
                                        <p:attrNameLst>
                                          <p:attrName>style.visibility</p:attrName>
                                        </p:attrNameLst>
                                      </p:cBhvr>
                                      <p:to>
                                        <p:strVal val="hidden"/>
                                      </p:to>
                                    </p:set>
                                  </p:childTnLst>
                                </p:cTn>
                              </p:par>
                            </p:childTnLst>
                          </p:cTn>
                        </p:par>
                      </p:childTnLst>
                    </p:cTn>
                  </p:par>
                </p:childTnLst>
              </p:cTn>
              <p:nextCondLst>
                <p:cond evt="onClick" delay="0">
                  <p:tgtEl>
                    <p:spTgt spid="113760"/>
                  </p:tgtEl>
                </p:cond>
              </p:nextCondLst>
            </p:seq>
            <p:seq concurrent="1" nextAc="seek">
              <p:cTn id="86" restart="whenNotActive" fill="hold" evtFilter="cancelBubble" nodeType="interactiveSeq">
                <p:stCondLst>
                  <p:cond evt="onClick" delay="0">
                    <p:tgtEl>
                      <p:spTgt spid="113759"/>
                    </p:tgtEl>
                  </p:cond>
                </p:stCondLst>
                <p:endSync evt="end" delay="0">
                  <p:rtn val="all"/>
                </p:endSync>
                <p:childTnLst>
                  <p:par>
                    <p:cTn id="87" fill="hold" nodeType="clickPar">
                      <p:stCondLst>
                        <p:cond delay="0"/>
                      </p:stCondLst>
                      <p:childTnLst>
                        <p:par>
                          <p:cTn id="88" fill="hold" nodeType="withGroup">
                            <p:stCondLst>
                              <p:cond delay="0"/>
                            </p:stCondLst>
                            <p:childTnLst>
                              <p:par>
                                <p:cTn id="89" presetID="12" presetClass="entr" presetSubtype="4" fill="hold" nodeType="clickEffect">
                                  <p:stCondLst>
                                    <p:cond delay="0"/>
                                  </p:stCondLst>
                                  <p:childTnLst>
                                    <p:set>
                                      <p:cBhvr>
                                        <p:cTn id="90" dur="1" fill="hold">
                                          <p:stCondLst>
                                            <p:cond delay="0"/>
                                          </p:stCondLst>
                                        </p:cTn>
                                        <p:tgtEl>
                                          <p:spTgt spid="113773"/>
                                        </p:tgtEl>
                                        <p:attrNameLst>
                                          <p:attrName>style.visibility</p:attrName>
                                        </p:attrNameLst>
                                      </p:cBhvr>
                                      <p:to>
                                        <p:strVal val="visible"/>
                                      </p:to>
                                    </p:set>
                                    <p:animEffect transition="in" filter="slide(fromBottom)">
                                      <p:cBhvr>
                                        <p:cTn id="91" dur="500"/>
                                        <p:tgtEl>
                                          <p:spTgt spid="113773"/>
                                        </p:tgtEl>
                                      </p:cBhvr>
                                    </p:animEffect>
                                  </p:childTnLst>
                                </p:cTn>
                              </p:par>
                            </p:childTnLst>
                          </p:cTn>
                        </p:par>
                      </p:childTnLst>
                    </p:cTn>
                  </p:par>
                  <p:par>
                    <p:cTn id="92" fill="hold" nodeType="clickPar">
                      <p:stCondLst>
                        <p:cond delay="indefinite"/>
                      </p:stCondLst>
                      <p:childTnLst>
                        <p:par>
                          <p:cTn id="93" fill="hold" nodeType="withGroup">
                            <p:stCondLst>
                              <p:cond delay="0"/>
                            </p:stCondLst>
                            <p:childTnLst>
                              <p:par>
                                <p:cTn id="94" presetID="4" presetClass="exit" presetSubtype="16" fill="hold" nodeType="clickEffect">
                                  <p:stCondLst>
                                    <p:cond delay="0"/>
                                  </p:stCondLst>
                                  <p:childTnLst>
                                    <p:animEffect transition="out" filter="box(in)">
                                      <p:cBhvr>
                                        <p:cTn id="95" dur="500"/>
                                        <p:tgtEl>
                                          <p:spTgt spid="113773"/>
                                        </p:tgtEl>
                                      </p:cBhvr>
                                    </p:animEffect>
                                    <p:set>
                                      <p:cBhvr>
                                        <p:cTn id="96" dur="1" fill="hold">
                                          <p:stCondLst>
                                            <p:cond delay="499"/>
                                          </p:stCondLst>
                                        </p:cTn>
                                        <p:tgtEl>
                                          <p:spTgt spid="113773"/>
                                        </p:tgtEl>
                                        <p:attrNameLst>
                                          <p:attrName>style.visibility</p:attrName>
                                        </p:attrNameLst>
                                      </p:cBhvr>
                                      <p:to>
                                        <p:strVal val="hidden"/>
                                      </p:to>
                                    </p:set>
                                  </p:childTnLst>
                                </p:cTn>
                              </p:par>
                              <p:par>
                                <p:cTn id="97" presetID="22" presetClass="exit" presetSubtype="4" fill="hold" nodeType="withEffect">
                                  <p:stCondLst>
                                    <p:cond delay="0"/>
                                  </p:stCondLst>
                                  <p:childTnLst>
                                    <p:animEffect transition="out" filter="wipe(down)">
                                      <p:cBhvr>
                                        <p:cTn id="98" dur="500"/>
                                        <p:tgtEl>
                                          <p:spTgt spid="10"/>
                                        </p:tgtEl>
                                      </p:cBhvr>
                                    </p:animEffect>
                                    <p:set>
                                      <p:cBhvr>
                                        <p:cTn id="99" dur="1" fill="hold">
                                          <p:stCondLst>
                                            <p:cond delay="499"/>
                                          </p:stCondLst>
                                        </p:cTn>
                                        <p:tgtEl>
                                          <p:spTgt spid="10"/>
                                        </p:tgtEl>
                                        <p:attrNameLst>
                                          <p:attrName>style.visibility</p:attrName>
                                        </p:attrNameLst>
                                      </p:cBhvr>
                                      <p:to>
                                        <p:strVal val="hidden"/>
                                      </p:to>
                                    </p:set>
                                  </p:childTnLst>
                                </p:cTn>
                              </p:par>
                            </p:childTnLst>
                          </p:cTn>
                        </p:par>
                      </p:childTnLst>
                    </p:cTn>
                  </p:par>
                </p:childTnLst>
              </p:cTn>
              <p:nextCondLst>
                <p:cond evt="onClick" delay="0">
                  <p:tgtEl>
                    <p:spTgt spid="113759"/>
                  </p:tgtEl>
                </p:cond>
              </p:nextCondLst>
            </p:seq>
            <p:seq concurrent="1" nextAc="seek">
              <p:cTn id="100" restart="whenNotActive" fill="hold" evtFilter="cancelBubble" nodeType="interactiveSeq">
                <p:stCondLst>
                  <p:cond evt="onClick" delay="0">
                    <p:tgtEl>
                      <p:spTgt spid="113762"/>
                    </p:tgtEl>
                  </p:cond>
                </p:stCondLst>
                <p:endSync evt="end" delay="0">
                  <p:rtn val="all"/>
                </p:endSync>
                <p:childTnLst>
                  <p:par>
                    <p:cTn id="101" fill="hold" nodeType="clickPar">
                      <p:stCondLst>
                        <p:cond delay="0"/>
                      </p:stCondLst>
                      <p:childTnLst>
                        <p:par>
                          <p:cTn id="102" fill="hold" nodeType="withGroup">
                            <p:stCondLst>
                              <p:cond delay="0"/>
                            </p:stCondLst>
                            <p:childTnLst>
                              <p:par>
                                <p:cTn id="103" presetID="12" presetClass="entr" presetSubtype="4" fill="hold" nodeType="clickEffect">
                                  <p:stCondLst>
                                    <p:cond delay="0"/>
                                  </p:stCondLst>
                                  <p:childTnLst>
                                    <p:set>
                                      <p:cBhvr>
                                        <p:cTn id="104" dur="1" fill="hold">
                                          <p:stCondLst>
                                            <p:cond delay="0"/>
                                          </p:stCondLst>
                                        </p:cTn>
                                        <p:tgtEl>
                                          <p:spTgt spid="113774"/>
                                        </p:tgtEl>
                                        <p:attrNameLst>
                                          <p:attrName>style.visibility</p:attrName>
                                        </p:attrNameLst>
                                      </p:cBhvr>
                                      <p:to>
                                        <p:strVal val="visible"/>
                                      </p:to>
                                    </p:set>
                                    <p:animEffect transition="in" filter="slide(fromBottom)">
                                      <p:cBhvr>
                                        <p:cTn id="105" dur="500"/>
                                        <p:tgtEl>
                                          <p:spTgt spid="113774"/>
                                        </p:tgtEl>
                                      </p:cBhvr>
                                    </p:animEffect>
                                  </p:childTnLst>
                                </p:cTn>
                              </p:par>
                            </p:childTnLst>
                          </p:cTn>
                        </p:par>
                      </p:childTnLst>
                    </p:cTn>
                  </p:par>
                  <p:par>
                    <p:cTn id="106" fill="hold" nodeType="clickPar">
                      <p:stCondLst>
                        <p:cond delay="indefinite"/>
                      </p:stCondLst>
                      <p:childTnLst>
                        <p:par>
                          <p:cTn id="107" fill="hold" nodeType="withGroup">
                            <p:stCondLst>
                              <p:cond delay="0"/>
                            </p:stCondLst>
                            <p:childTnLst>
                              <p:par>
                                <p:cTn id="108" presetID="4" presetClass="exit" presetSubtype="16" fill="hold" nodeType="clickEffect">
                                  <p:stCondLst>
                                    <p:cond delay="0"/>
                                  </p:stCondLst>
                                  <p:childTnLst>
                                    <p:animEffect transition="out" filter="box(in)">
                                      <p:cBhvr>
                                        <p:cTn id="109" dur="500"/>
                                        <p:tgtEl>
                                          <p:spTgt spid="113774"/>
                                        </p:tgtEl>
                                      </p:cBhvr>
                                    </p:animEffect>
                                    <p:set>
                                      <p:cBhvr>
                                        <p:cTn id="110" dur="1" fill="hold">
                                          <p:stCondLst>
                                            <p:cond delay="499"/>
                                          </p:stCondLst>
                                        </p:cTn>
                                        <p:tgtEl>
                                          <p:spTgt spid="113774"/>
                                        </p:tgtEl>
                                        <p:attrNameLst>
                                          <p:attrName>style.visibility</p:attrName>
                                        </p:attrNameLst>
                                      </p:cBhvr>
                                      <p:to>
                                        <p:strVal val="hidden"/>
                                      </p:to>
                                    </p:set>
                                  </p:childTnLst>
                                </p:cTn>
                              </p:par>
                              <p:par>
                                <p:cTn id="111" presetID="16" presetClass="exit" presetSubtype="21" fill="hold" nodeType="withEffect">
                                  <p:stCondLst>
                                    <p:cond delay="0"/>
                                  </p:stCondLst>
                                  <p:childTnLst>
                                    <p:animEffect transition="out" filter="barn(inVertical)">
                                      <p:cBhvr>
                                        <p:cTn id="112" dur="500"/>
                                        <p:tgtEl>
                                          <p:spTgt spid="12"/>
                                        </p:tgtEl>
                                      </p:cBhvr>
                                    </p:animEffect>
                                    <p:set>
                                      <p:cBhvr>
                                        <p:cTn id="113" dur="1" fill="hold">
                                          <p:stCondLst>
                                            <p:cond delay="499"/>
                                          </p:stCondLst>
                                        </p:cTn>
                                        <p:tgtEl>
                                          <p:spTgt spid="12"/>
                                        </p:tgtEl>
                                        <p:attrNameLst>
                                          <p:attrName>style.visibility</p:attrName>
                                        </p:attrNameLst>
                                      </p:cBhvr>
                                      <p:to>
                                        <p:strVal val="hidden"/>
                                      </p:to>
                                    </p:set>
                                  </p:childTnLst>
                                </p:cTn>
                              </p:par>
                            </p:childTnLst>
                          </p:cTn>
                        </p:par>
                      </p:childTnLst>
                    </p:cTn>
                  </p:par>
                </p:childTnLst>
              </p:cTn>
              <p:nextCondLst>
                <p:cond evt="onClick" delay="0">
                  <p:tgtEl>
                    <p:spTgt spid="113762"/>
                  </p:tgtEl>
                </p:cond>
              </p:nextCondLst>
            </p:seq>
          </p:childTnLst>
        </p:cTn>
      </p:par>
    </p:tnLst>
    <p:bldLst>
      <p:bldP spid="113743" grpId="0" animBg="1"/>
      <p:bldP spid="113768" grpId="0" animBg="1"/>
      <p:bldP spid="113768" grpId="1" animBg="1"/>
      <p:bldP spid="113769" grpId="0" animBg="1"/>
      <p:bldP spid="113769" grpId="1" animBg="1"/>
      <p:bldP spid="113770" grpId="0" animBg="1"/>
      <p:bldP spid="113770" grpId="1" animBg="1"/>
      <p:bldP spid="113771" grpId="0" animBg="1"/>
      <p:bldP spid="113771" grpId="1" animBg="1"/>
      <p:bldP spid="113772" grpId="0" animBg="1"/>
      <p:bldP spid="113772" grpId="1" animBg="1"/>
      <p:bldP spid="113773" grpId="0" animBg="1"/>
      <p:bldP spid="113773" grpId="1" animBg="1"/>
      <p:bldP spid="113774" grpId="0" animBg="1"/>
      <p:bldP spid="113774" grpId="1" animBg="1"/>
      <p:bldP spid="113828"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8674" name="Picture 2" descr="hinh">
            <a:extLst>
              <a:ext uri="{FF2B5EF4-FFF2-40B4-BE49-F238E27FC236}">
                <a16:creationId xmlns:a16="http://schemas.microsoft.com/office/drawing/2014/main" id="{8837B78D-C5A6-869C-D603-995E3A692582}"/>
              </a:ext>
            </a:extLst>
          </p:cNvPr>
          <p:cNvPicPr>
            <a:picLocks noChangeAspect="1" noChangeArrowheads="1" noCrop="1"/>
          </p:cNvPicPr>
          <p:nvPr/>
        </p:nvPicPr>
        <p:blipFill>
          <a:blip r:embed="rId2">
            <a:extLst>
              <a:ext uri="{28A0092B-C50C-407E-A947-70E740481C1C}">
                <a14:useLocalDpi xmlns:a14="http://schemas.microsoft.com/office/drawing/2010/main" val="0"/>
              </a:ext>
            </a:extLst>
          </a:blip>
          <a:srcRect/>
          <a:stretch>
            <a:fillRect/>
          </a:stretch>
        </p:blipFill>
        <p:spPr bwMode="auto">
          <a:xfrm>
            <a:off x="1524000" y="0"/>
            <a:ext cx="9906000" cy="6858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8675" name="Rectangle 3">
            <a:extLst>
              <a:ext uri="{FF2B5EF4-FFF2-40B4-BE49-F238E27FC236}">
                <a16:creationId xmlns:a16="http://schemas.microsoft.com/office/drawing/2014/main" id="{2CFD0AAC-F52D-85BC-E46C-D7906867883E}"/>
              </a:ext>
            </a:extLst>
          </p:cNvPr>
          <p:cNvSpPr>
            <a:spLocks noChangeArrowheads="1"/>
          </p:cNvSpPr>
          <p:nvPr/>
        </p:nvSpPr>
        <p:spPr bwMode="auto">
          <a:xfrm>
            <a:off x="3771900" y="1714500"/>
            <a:ext cx="5810250" cy="3962400"/>
          </a:xfrm>
          <a:prstGeom prst="rect">
            <a:avLst/>
          </a:prstGeom>
          <a:noFill/>
          <a:ln w="76200" cmpd="tri" algn="ctr">
            <a:solidFill>
              <a:srgbClr val="FF0000"/>
            </a:solidFill>
            <a:miter lim="800000"/>
            <a:headEnd/>
            <a:tailEnd/>
          </a:ln>
          <a:effectLst/>
          <a:extLst>
            <a:ext uri="{909E8E84-426E-40DD-AFC4-6F175D3DCCD1}">
              <a14:hiddenFill xmlns:a14="http://schemas.microsoft.com/office/drawing/2010/main">
                <a:solidFill>
                  <a:schemeClr val="accent1"/>
                </a:solid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a:endParaRPr lang="vi-VN" altLang="en-US" sz="2800">
              <a:solidFill>
                <a:srgbClr val="FF0000"/>
              </a:solidFill>
              <a:latin typeface="Times New Roman" panose="02020603050405020304" pitchFamily="18" charset="0"/>
            </a:endParaRPr>
          </a:p>
        </p:txBody>
      </p:sp>
      <p:sp>
        <p:nvSpPr>
          <p:cNvPr id="28676" name="Rectangle 4">
            <a:extLst>
              <a:ext uri="{FF2B5EF4-FFF2-40B4-BE49-F238E27FC236}">
                <a16:creationId xmlns:a16="http://schemas.microsoft.com/office/drawing/2014/main" id="{E7D74289-5345-62B9-5645-E0C96F01CFF3}"/>
              </a:ext>
            </a:extLst>
          </p:cNvPr>
          <p:cNvSpPr>
            <a:spLocks noChangeArrowheads="1"/>
          </p:cNvSpPr>
          <p:nvPr/>
        </p:nvSpPr>
        <p:spPr bwMode="auto">
          <a:xfrm>
            <a:off x="4876800" y="993776"/>
            <a:ext cx="3949700" cy="5238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r>
              <a:rPr lang="en-US" altLang="en-US" sz="2800" b="1">
                <a:solidFill>
                  <a:srgbClr val="0000CC"/>
                </a:solidFill>
                <a:latin typeface="Times New Roman" panose="02020603050405020304" pitchFamily="18" charset="0"/>
              </a:rPr>
              <a:t>HƯỚNG DẪN TỰ HỌC</a:t>
            </a:r>
          </a:p>
        </p:txBody>
      </p:sp>
      <p:sp>
        <p:nvSpPr>
          <p:cNvPr id="28677" name="Rectangle 5">
            <a:extLst>
              <a:ext uri="{FF2B5EF4-FFF2-40B4-BE49-F238E27FC236}">
                <a16:creationId xmlns:a16="http://schemas.microsoft.com/office/drawing/2014/main" id="{4A9F6E09-CACC-7272-BB55-2D123A76EE26}"/>
              </a:ext>
            </a:extLst>
          </p:cNvPr>
          <p:cNvSpPr>
            <a:spLocks noChangeArrowheads="1"/>
          </p:cNvSpPr>
          <p:nvPr/>
        </p:nvSpPr>
        <p:spPr bwMode="auto">
          <a:xfrm>
            <a:off x="3962400" y="2362200"/>
            <a:ext cx="5410200" cy="16891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nchor="ctr"/>
          <a:lstStyle>
            <a:lvl1pPr eaLnBrk="0" hangingPunct="0">
              <a:defRPr>
                <a:solidFill>
                  <a:schemeClr val="tx1"/>
                </a:solidFill>
                <a:latin typeface="Arial" panose="020B0604020202020204" pitchFamily="34" charset="0"/>
              </a:defRPr>
            </a:lvl1pPr>
            <a:lvl2pPr marL="742950" indent="-285750" eaLnBrk="0" hangingPunct="0">
              <a:defRPr>
                <a:solidFill>
                  <a:schemeClr val="tx1"/>
                </a:solidFill>
                <a:latin typeface="Arial" panose="020B0604020202020204" pitchFamily="34" charset="0"/>
              </a:defRPr>
            </a:lvl2pPr>
            <a:lvl3pPr marL="1143000" indent="-228600" eaLnBrk="0" hangingPunct="0">
              <a:defRPr>
                <a:solidFill>
                  <a:schemeClr val="tx1"/>
                </a:solidFill>
                <a:latin typeface="Arial" panose="020B0604020202020204" pitchFamily="34" charset="0"/>
              </a:defRPr>
            </a:lvl3pPr>
            <a:lvl4pPr marL="1600200" indent="-228600" eaLnBrk="0" hangingPunct="0">
              <a:defRPr>
                <a:solidFill>
                  <a:schemeClr val="tx1"/>
                </a:solidFill>
                <a:latin typeface="Arial" panose="020B0604020202020204" pitchFamily="34" charset="0"/>
              </a:defRPr>
            </a:lvl4pPr>
            <a:lvl5pPr marL="2057400" indent="-228600" eaLnBrk="0" hangingPunct="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eaLnBrk="1" hangingPunct="1"/>
            <a:r>
              <a:rPr lang="en-US" altLang="en-US" sz="3200" b="1" i="1" u="sng">
                <a:solidFill>
                  <a:schemeClr val="tx2"/>
                </a:solidFill>
                <a:latin typeface=".VnTime" pitchFamily="34" charset="0"/>
              </a:rPr>
              <a:t>VÒ nhµ:</a:t>
            </a:r>
            <a:br>
              <a:rPr lang="en-US" altLang="en-US" sz="3200" b="1" i="1" u="sng">
                <a:solidFill>
                  <a:schemeClr val="tx2"/>
                </a:solidFill>
                <a:latin typeface=".VnTime" pitchFamily="34" charset="0"/>
              </a:rPr>
            </a:br>
            <a:r>
              <a:rPr lang="en-US" altLang="en-US" sz="3200" b="1" i="1">
                <a:solidFill>
                  <a:schemeClr val="tx2"/>
                </a:solidFill>
                <a:latin typeface=".VnTime" pitchFamily="34" charset="0"/>
              </a:rPr>
              <a:t>      - Häc bµi vµ tr¶ lêi phÇn “C©u hái vµ bµi tËp” SGK trang 142.</a:t>
            </a:r>
            <a:br>
              <a:rPr lang="en-US" altLang="en-US" sz="3200" b="1" i="1">
                <a:solidFill>
                  <a:schemeClr val="tx2"/>
                </a:solidFill>
                <a:latin typeface=".VnTime" pitchFamily="34" charset="0"/>
              </a:rPr>
            </a:br>
            <a:r>
              <a:rPr lang="en-US" altLang="en-US" sz="3200" b="1" i="1">
                <a:solidFill>
                  <a:schemeClr val="tx2"/>
                </a:solidFill>
                <a:latin typeface=".VnTime" pitchFamily="34" charset="0"/>
              </a:rPr>
              <a:t>      </a:t>
            </a:r>
            <a:r>
              <a:rPr lang="en-US" altLang="en-US" sz="3200" b="1" i="1">
                <a:solidFill>
                  <a:schemeClr val="tx2"/>
                </a:solidFill>
                <a:latin typeface="Times New Roman" panose="02020603050405020304" pitchFamily="18" charset="0"/>
                <a:cs typeface="Times New Roman" panose="02020603050405020304" pitchFamily="18" charset="0"/>
              </a:rPr>
              <a:t>- Tự nghiên cứu bài 48.</a:t>
            </a:r>
          </a:p>
        </p:txBody>
      </p:sp>
    </p:spTree>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0</TotalTime>
  <Words>2463</Words>
  <Application>Microsoft Office PowerPoint</Application>
  <PresentationFormat>Widescreen</PresentationFormat>
  <Paragraphs>285</Paragraphs>
  <Slides>26</Slides>
  <Notes>0</Notes>
  <HiddenSlides>0</HiddenSlides>
  <MMClips>0</MMClips>
  <ScaleCrop>false</ScaleCrop>
  <HeadingPairs>
    <vt:vector size="6" baseType="variant">
      <vt:variant>
        <vt:lpstr>Fonts Used</vt:lpstr>
      </vt:variant>
      <vt:variant>
        <vt:i4>11</vt:i4>
      </vt:variant>
      <vt:variant>
        <vt:lpstr>Theme</vt:lpstr>
      </vt:variant>
      <vt:variant>
        <vt:i4>1</vt:i4>
      </vt:variant>
      <vt:variant>
        <vt:lpstr>Slide Titles</vt:lpstr>
      </vt:variant>
      <vt:variant>
        <vt:i4>26</vt:i4>
      </vt:variant>
    </vt:vector>
  </HeadingPairs>
  <TitlesOfParts>
    <vt:vector size="38" baseType="lpstr">
      <vt:lpstr>.VnRevueH</vt:lpstr>
      <vt:lpstr>.VnTime</vt:lpstr>
      <vt:lpstr>.VnTimeH</vt:lpstr>
      <vt:lpstr>Arial</vt:lpstr>
      <vt:lpstr>Calibri</vt:lpstr>
      <vt:lpstr>Calibri Light</vt:lpstr>
      <vt:lpstr>Garamond</vt:lpstr>
      <vt:lpstr>Tahoma</vt:lpstr>
      <vt:lpstr>Times New Roman</vt:lpstr>
      <vt:lpstr>VNI-Avo</vt:lpstr>
      <vt:lpstr>VNI-Times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Surface</dc:creator>
  <cp:lastModifiedBy>Surface</cp:lastModifiedBy>
  <cp:revision>1</cp:revision>
  <dcterms:created xsi:type="dcterms:W3CDTF">2024-02-21T13:54:05Z</dcterms:created>
  <dcterms:modified xsi:type="dcterms:W3CDTF">2024-02-21T13:54:58Z</dcterms:modified>
</cp:coreProperties>
</file>