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97" r:id="rId2"/>
    <p:sldId id="369" r:id="rId3"/>
    <p:sldId id="433" r:id="rId4"/>
    <p:sldId id="434" r:id="rId5"/>
    <p:sldId id="435" r:id="rId6"/>
    <p:sldId id="436" r:id="rId7"/>
    <p:sldId id="437" r:id="rId8"/>
    <p:sldId id="438" r:id="rId9"/>
    <p:sldId id="443" r:id="rId10"/>
    <p:sldId id="444" r:id="rId11"/>
    <p:sldId id="445" r:id="rId12"/>
    <p:sldId id="439" r:id="rId13"/>
    <p:sldId id="440" r:id="rId14"/>
    <p:sldId id="441" r:id="rId15"/>
    <p:sldId id="442" r:id="rId16"/>
    <p:sldId id="446" r:id="rId17"/>
    <p:sldId id="447" r:id="rId18"/>
    <p:sldId id="432"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00CC"/>
    <a:srgbClr val="00FF99"/>
    <a:srgbClr val="FF6600"/>
    <a:srgbClr val="FFFFCC"/>
    <a:srgbClr val="800080"/>
    <a:srgbClr val="00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6"/>
    <p:restoredTop sz="94660"/>
  </p:normalViewPr>
  <p:slideViewPr>
    <p:cSldViewPr showGuides="1">
      <p:cViewPr varScale="1">
        <p:scale>
          <a:sx n="83" d="100"/>
          <a:sy n="83" d="100"/>
        </p:scale>
        <p:origin x="-134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813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2300428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blipFill>
        <a:effectLst/>
      </p:bgPr>
    </p:bg>
    <p:spTree>
      <p:nvGrpSpPr>
        <p:cNvPr id="1" name=""/>
        <p:cNvGrpSpPr/>
        <p:nvPr/>
      </p:nvGrpSpPr>
      <p:grpSpPr>
        <a:xfrm>
          <a:off x="0" y="0"/>
          <a:ext cx="0" cy="0"/>
          <a:chOff x="0" y="0"/>
          <a:chExt cx="0" cy="0"/>
        </a:xfrm>
      </p:grpSpPr>
      <p:grpSp>
        <p:nvGrpSpPr>
          <p:cNvPr id="2050"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594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940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r>
              <a:rPr lang="en-US"/>
              <a:t>Click to edit Master subtitle style</a:t>
            </a:r>
          </a:p>
        </p:txBody>
      </p:sp>
      <p:sp>
        <p:nvSpPr>
          <p:cNvPr id="20"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rotWithShape="1">
          <a:blip r:embed="rId2"/>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bg>
      <p:bgPr>
        <a:blipFill rotWithShape="1">
          <a:blip r:embed="rId2"/>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1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1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blipFill>
        <a:effectLst/>
      </p:bgPr>
    </p:bg>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blipFill>
        <a:effectLst/>
      </p:bgPr>
    </p:bg>
    <p:spTree>
      <p:nvGrpSpPr>
        <p:cNvPr id="1" name=""/>
        <p:cNvGrpSpPr/>
        <p:nvPr/>
      </p:nvGrpSpPr>
      <p:grpSpPr>
        <a:xfrm>
          <a:off x="0" y="0"/>
          <a:ext cx="0" cy="0"/>
          <a:chOff x="0" y="0"/>
          <a:chExt cx="0" cy="0"/>
        </a:xfrm>
      </p:grpSpPr>
      <p:grpSp>
        <p:nvGrpSpPr>
          <p:cNvPr id="1026" name="Group 2"/>
          <p:cNvGrpSpPr/>
          <p:nvPr/>
        </p:nvGrpSpPr>
        <p:grpSpPr>
          <a:xfrm>
            <a:off x="1071563" y="304800"/>
            <a:ext cx="7615237" cy="1106488"/>
            <a:chOff x="675" y="192"/>
            <a:chExt cx="4797" cy="697"/>
          </a:xfrm>
        </p:grpSpPr>
        <p:sp>
          <p:nvSpPr>
            <p:cNvPr id="58371" name="Oval 3"/>
            <p:cNvSpPr>
              <a:spLocks noChangeArrowheads="1"/>
            </p:cNvSpPr>
            <p:nvPr/>
          </p:nvSpPr>
          <p:spPr bwMode="hidden">
            <a:xfrm flipH="1">
              <a:off x="3067" y="192"/>
              <a:ext cx="696"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2" name="Oval 4"/>
            <p:cNvSpPr>
              <a:spLocks noChangeArrowheads="1"/>
            </p:cNvSpPr>
            <p:nvPr/>
          </p:nvSpPr>
          <p:spPr bwMode="hidden">
            <a:xfrm flipH="1">
              <a:off x="4777" y="192"/>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3" name="Oval 5"/>
            <p:cNvSpPr>
              <a:spLocks noChangeArrowheads="1"/>
            </p:cNvSpPr>
            <p:nvPr/>
          </p:nvSpPr>
          <p:spPr bwMode="hidden">
            <a:xfrm flipH="1">
              <a:off x="675" y="193"/>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4"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5"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1027" name="Rectangle 8"/>
          <p:cNvSpPr>
            <a:spLocks noGrp="1"/>
          </p:cNvSpPr>
          <p:nvPr>
            <p:ph type="body" idx="1"/>
          </p:nvPr>
        </p:nvSpPr>
        <p:spPr>
          <a:xfrm>
            <a:off x="457200" y="1600200"/>
            <a:ext cx="8229600" cy="45307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8377" name="Rectangle 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8" name="Rectangle 1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
        <p:nvSpPr>
          <p:cNvPr id="1031" name="Rectangle 1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9"/>
          <p:cNvSpPr/>
          <p:nvPr/>
        </p:nvSpPr>
        <p:spPr>
          <a:xfrm>
            <a:off x="285720" y="214290"/>
            <a:ext cx="8558242" cy="1938992"/>
          </a:xfrm>
          <a:prstGeom prst="rect">
            <a:avLst/>
          </a:prstGeom>
          <a:noFill/>
          <a:ln w="9525">
            <a:noFill/>
          </a:ln>
        </p:spPr>
        <p:txBody>
          <a:bodyPr wrap="square">
            <a:spAutoFit/>
          </a:bodyPr>
          <a:lstStyle/>
          <a:p>
            <a:pPr algn="ctr"/>
            <a:r>
              <a:rPr sz="4000" b="1" i="1">
                <a:solidFill>
                  <a:srgbClr val="FF0000"/>
                </a:solidFill>
                <a:latin typeface="Arial" panose="020B0604020202020204" pitchFamily="34" charset="0"/>
              </a:rPr>
              <a:t>Bài </a:t>
            </a:r>
            <a:r>
              <a:rPr lang="vi-VN" sz="4000" b="1" i="1" dirty="0">
                <a:solidFill>
                  <a:srgbClr val="FF0000"/>
                </a:solidFill>
                <a:latin typeface="Arial" panose="020B0604020202020204" pitchFamily="34" charset="0"/>
              </a:rPr>
              <a:t>5</a:t>
            </a:r>
          </a:p>
          <a:p>
            <a:pPr algn="ctr"/>
            <a:r>
              <a:rPr lang="vi-VN" sz="4000" b="1" i="1" dirty="0">
                <a:solidFill>
                  <a:srgbClr val="FF0000"/>
                </a:solidFill>
              </a:rPr>
              <a:t>TRỒNG VÀ CHĂM SÓC </a:t>
            </a:r>
          </a:p>
          <a:p>
            <a:pPr algn="ctr"/>
            <a:r>
              <a:rPr lang="vi-VN" sz="4000" b="1" i="1" dirty="0">
                <a:solidFill>
                  <a:srgbClr val="FF0000"/>
                </a:solidFill>
              </a:rPr>
              <a:t>CÂY CẢI XANH</a:t>
            </a:r>
            <a:endParaRPr sz="4000" b="1" i="1" dirty="0">
              <a:solidFill>
                <a:srgbClr val="FF0000"/>
              </a:solidFill>
              <a:latin typeface="Arial" panose="020B0604020202020204" pitchFamily="34" charset="0"/>
            </a:endParaRPr>
          </a:p>
        </p:txBody>
      </p:sp>
      <p:sp>
        <p:nvSpPr>
          <p:cNvPr id="16389" name="WordArt 6"/>
          <p:cNvSpPr>
            <a:spLocks noTextEdit="1"/>
          </p:cNvSpPr>
          <p:nvPr/>
        </p:nvSpPr>
        <p:spPr>
          <a:xfrm>
            <a:off x="2214546" y="0"/>
            <a:ext cx="6553200" cy="2438400"/>
          </a:xfrm>
          <a:prstGeom prst="rect">
            <a:avLst/>
          </a:prstGeom>
        </p:spPr>
        <p:txBody>
          <a:bodyPr wrap="none" fromWordArt="1">
            <a:prstTxWarp prst="textPlain">
              <a:avLst>
                <a:gd name="adj" fmla="val 50000"/>
              </a:avLst>
            </a:prstTxWarp>
            <a:normAutofit/>
            <a:scene3d>
              <a:camera prst="legacyObliqueTopRight">
                <a:rot lat="0" lon="0" rev="0"/>
              </a:camera>
              <a:lightRig rig="legacyFlat3" dir="b"/>
            </a:scene3d>
            <a:sp3d extrusionH="430200" prstMaterial="legacyMatte">
              <a:extrusionClr>
                <a:srgbClr val="CC00CC"/>
              </a:extrusionClr>
            </a:sp3d>
          </a:bodyPr>
          <a:lstStyle/>
          <a:p>
            <a:pPr algn="ctr"/>
            <a:endParaRPr lang="en-US" sz="3600" dirty="0">
              <a:solidFill>
                <a:srgbClr val="FFC000"/>
              </a:solidFill>
              <a:latin typeface="Arial" panose="020B0604020202020204" pitchFamily="34" charset="0"/>
              <a:ea typeface="Arial" panose="020B0604020202020204" pitchFamily="34" charset="0"/>
            </a:endParaRPr>
          </a:p>
        </p:txBody>
      </p:sp>
      <p:pic>
        <p:nvPicPr>
          <p:cNvPr id="1027" name="Picture 3" descr="C:\Users\BeachNail\Pictures\cải 3.jfif"/>
          <p:cNvPicPr>
            <a:picLocks noGrp="1" noChangeAspect="1" noChangeArrowheads="1"/>
          </p:cNvPicPr>
          <p:nvPr>
            <p:ph sz="half" idx="2"/>
          </p:nvPr>
        </p:nvPicPr>
        <p:blipFill>
          <a:blip r:embed="rId3"/>
          <a:srcRect/>
          <a:stretch>
            <a:fillRect/>
          </a:stretch>
        </p:blipFill>
        <p:spPr bwMode="auto">
          <a:xfrm>
            <a:off x="785786" y="2285992"/>
            <a:ext cx="7929618" cy="4000528"/>
          </a:xfrm>
          <a:prstGeom prst="rect">
            <a:avLst/>
          </a:prstGeom>
          <a:noFill/>
        </p:spPr>
      </p:pic>
    </p:spTree>
  </p:cSld>
  <p:clrMapOvr>
    <a:masterClrMapping/>
  </p:clrMapOvr>
  <p:transition>
    <p:wipe dir="u"/>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60423" name="Picture 7" descr="https://f5-zpcloud.zdn.vn/5697101008135456661/0a93d9c88f1e4d40140f.jpg"/>
          <p:cNvPicPr>
            <a:picLocks noChangeAspect="1" noChangeArrowheads="1"/>
          </p:cNvPicPr>
          <p:nvPr/>
        </p:nvPicPr>
        <p:blipFill>
          <a:blip r:embed="rId3"/>
          <a:srcRect/>
          <a:stretch>
            <a:fillRect/>
          </a:stretch>
        </p:blipFill>
        <p:spPr bwMode="auto">
          <a:xfrm>
            <a:off x="285720" y="1849688"/>
            <a:ext cx="8858280" cy="5008312"/>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3. Quy trình trồng cải xanh</a:t>
            </a:r>
            <a:endParaRPr sz="2800" b="1" dirty="0">
              <a:solidFill>
                <a:srgbClr val="0000CC"/>
              </a:solidFill>
              <a:latin typeface="Times New Roman" pitchFamily="18" charset="0"/>
              <a:cs typeface="Times New Roman" pitchFamily="18" charset="0"/>
            </a:endParaRPr>
          </a:p>
        </p:txBody>
      </p:sp>
      <p:pic>
        <p:nvPicPr>
          <p:cNvPr id="65538" name="Picture 2" descr="https://f7-zpcloud.zdn.vn/7324555545428006775/318d3b4c6d9aafc4f68b.jpg"/>
          <p:cNvPicPr>
            <a:picLocks noChangeAspect="1" noChangeArrowheads="1"/>
          </p:cNvPicPr>
          <p:nvPr/>
        </p:nvPicPr>
        <p:blipFill>
          <a:blip r:embed="rId3"/>
          <a:srcRect/>
          <a:stretch>
            <a:fillRect/>
          </a:stretch>
        </p:blipFill>
        <p:spPr bwMode="auto">
          <a:xfrm>
            <a:off x="214282" y="1671650"/>
            <a:ext cx="8929718" cy="48291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3. Quy trình trồng cải xanh</a:t>
            </a:r>
            <a:endParaRPr lang="en-US" sz="2800" dirty="0">
              <a:solidFill>
                <a:srgbClr val="0000CC"/>
              </a:solidFill>
              <a:latin typeface="Times New Roman" pitchFamily="18" charset="0"/>
              <a:cs typeface="Times New Roman" pitchFamily="18" charset="0"/>
            </a:endParaRPr>
          </a:p>
          <a:p>
            <a:pPr marL="342900" indent="-342900"/>
            <a:endParaRPr sz="2800" b="1" dirty="0">
              <a:solidFill>
                <a:srgbClr val="0000CC"/>
              </a:solidFill>
              <a:latin typeface="Times New Roman" pitchFamily="18" charset="0"/>
              <a:cs typeface="Times New Roman" pitchFamily="18"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14554"/>
            <a:ext cx="3540539" cy="3571900"/>
          </a:xfrm>
          <a:prstGeom prst="rect">
            <a:avLst/>
          </a:prstGeom>
          <a:noFill/>
        </p:spPr>
      </p:pic>
      <p:sp>
        <p:nvSpPr>
          <p:cNvPr id="8" name="Rectangle 7"/>
          <p:cNvSpPr/>
          <p:nvPr/>
        </p:nvSpPr>
        <p:spPr>
          <a:xfrm>
            <a:off x="285720" y="2285992"/>
            <a:ext cx="4929222" cy="428628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dirty="0">
                <a:solidFill>
                  <a:srgbClr val="6600FF"/>
                </a:solidFill>
                <a:latin typeface="Times New Roman" pitchFamily="18" charset="0"/>
                <a:cs typeface="Times New Roman" pitchFamily="18" charset="0"/>
              </a:rPr>
              <a:t>Quy trình trồng cải xanh </a:t>
            </a:r>
          </a:p>
          <a:p>
            <a:pPr>
              <a:lnSpc>
                <a:spcPct val="150000"/>
              </a:lnSpc>
            </a:pPr>
            <a:r>
              <a:rPr lang="vi-VN" sz="2800" dirty="0">
                <a:solidFill>
                  <a:srgbClr val="6600FF"/>
                </a:solidFill>
                <a:latin typeface="Times New Roman" pitchFamily="18" charset="0"/>
                <a:cs typeface="Times New Roman" pitchFamily="18" charset="0"/>
              </a:rPr>
              <a:t>gồm 5 giai đoạn: </a:t>
            </a:r>
            <a:endParaRPr lang="en-US" sz="2800" dirty="0">
              <a:solidFill>
                <a:srgbClr val="6600FF"/>
              </a:solidFill>
              <a:latin typeface="Times New Roman" pitchFamily="18" charset="0"/>
              <a:cs typeface="Times New Roman" pitchFamily="18" charset="0"/>
            </a:endParaRPr>
          </a:p>
          <a:p>
            <a:pPr>
              <a:lnSpc>
                <a:spcPct val="150000"/>
              </a:lnSpc>
            </a:pPr>
            <a:r>
              <a:rPr lang="vi-VN" sz="2800" dirty="0">
                <a:solidFill>
                  <a:schemeClr val="accent1">
                    <a:lumMod val="75000"/>
                  </a:schemeClr>
                </a:solidFill>
                <a:latin typeface="Times New Roman" pitchFamily="18" charset="0"/>
                <a:cs typeface="Times New Roman" pitchFamily="18" charset="0"/>
              </a:rPr>
              <a:t>1. chuẩn bị đất trồng </a:t>
            </a:r>
          </a:p>
          <a:p>
            <a:pPr>
              <a:lnSpc>
                <a:spcPct val="150000"/>
              </a:lnSpc>
            </a:pPr>
            <a:r>
              <a:rPr lang="vi-VN" sz="2800" dirty="0">
                <a:solidFill>
                  <a:schemeClr val="accent1">
                    <a:lumMod val="75000"/>
                  </a:schemeClr>
                </a:solidFill>
                <a:latin typeface="Times New Roman" pitchFamily="18" charset="0"/>
                <a:cs typeface="Times New Roman" pitchFamily="18" charset="0"/>
              </a:rPr>
              <a:t>2. chuẩn bị hạt giống cải xanh</a:t>
            </a:r>
          </a:p>
          <a:p>
            <a:pPr>
              <a:lnSpc>
                <a:spcPct val="150000"/>
              </a:lnSpc>
            </a:pPr>
            <a:r>
              <a:rPr lang="vi-VN" sz="2800" dirty="0">
                <a:solidFill>
                  <a:schemeClr val="accent1">
                    <a:lumMod val="75000"/>
                  </a:schemeClr>
                </a:solidFill>
                <a:latin typeface="Times New Roman" pitchFamily="18" charset="0"/>
                <a:cs typeface="Times New Roman" pitchFamily="18" charset="0"/>
              </a:rPr>
              <a:t>3. gieo trồng </a:t>
            </a:r>
          </a:p>
          <a:p>
            <a:pPr>
              <a:lnSpc>
                <a:spcPct val="150000"/>
              </a:lnSpc>
            </a:pPr>
            <a:r>
              <a:rPr lang="vi-VN" sz="2800" dirty="0">
                <a:solidFill>
                  <a:schemeClr val="accent1">
                    <a:lumMod val="75000"/>
                  </a:schemeClr>
                </a:solidFill>
                <a:latin typeface="Times New Roman" pitchFamily="18" charset="0"/>
                <a:cs typeface="Times New Roman" pitchFamily="18" charset="0"/>
              </a:rPr>
              <a:t>4. chăm sóc cây cải xanh</a:t>
            </a:r>
          </a:p>
          <a:p>
            <a:pPr>
              <a:lnSpc>
                <a:spcPct val="150000"/>
              </a:lnSpc>
            </a:pPr>
            <a:r>
              <a:rPr lang="vi-VN" sz="2800" dirty="0">
                <a:solidFill>
                  <a:schemeClr val="accent1">
                    <a:lumMod val="75000"/>
                  </a:schemeClr>
                </a:solidFill>
                <a:latin typeface="Times New Roman" pitchFamily="18" charset="0"/>
                <a:cs typeface="Times New Roman" pitchFamily="18" charset="0"/>
              </a:rPr>
              <a:t>5. thu hoạch.</a:t>
            </a:r>
            <a:endParaRPr lang="en-US" sz="2800" dirty="0">
              <a:solidFill>
                <a:schemeClr val="accent1">
                  <a:lumMod val="75000"/>
                </a:schemeClr>
              </a:solidFill>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4. Thực hành</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pic>
        <p:nvPicPr>
          <p:cNvPr id="56322" name="Picture 2" descr="C:\Users\BeachNail\Downloads\a352b3dbb50d77532e1c.jpg"/>
          <p:cNvPicPr>
            <a:picLocks noChangeAspect="1" noChangeArrowheads="1"/>
          </p:cNvPicPr>
          <p:nvPr/>
        </p:nvPicPr>
        <p:blipFill>
          <a:blip r:embed="rId3"/>
          <a:srcRect/>
          <a:stretch>
            <a:fillRect/>
          </a:stretch>
        </p:blipFill>
        <p:spPr bwMode="auto">
          <a:xfrm>
            <a:off x="357158" y="2143116"/>
            <a:ext cx="8467766" cy="423388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vi-VN" sz="3600" b="1" dirty="0">
                <a:solidFill>
                  <a:srgbClr val="0000CC"/>
                </a:solidFill>
              </a:rPr>
              <a:t/>
            </a:r>
            <a:br>
              <a:rPr lang="vi-VN" sz="3600" b="1" dirty="0">
                <a:solidFill>
                  <a:srgbClr val="0000CC"/>
                </a:solidFill>
              </a:rPr>
            </a:br>
            <a:r>
              <a:rPr lang="vi-VN" sz="3000" b="1" dirty="0">
                <a:solidFill>
                  <a:srgbClr val="0000CC"/>
                </a:solidFill>
                <a:latin typeface="Times New Roman" panose="02020603050405020304" pitchFamily="18" charset="0"/>
                <a:cs typeface="Times New Roman" panose="02020603050405020304" pitchFamily="18" charset="0"/>
              </a:rPr>
              <a:t>I. Hướng dẫn trồng cây cải xanh</a:t>
            </a:r>
            <a:r>
              <a:rPr lang="en-US" sz="3000" dirty="0">
                <a:solidFill>
                  <a:srgbClr val="0000CC"/>
                </a:solidFill>
                <a:latin typeface="Times New Roman" panose="02020603050405020304" pitchFamily="18" charset="0"/>
                <a:cs typeface="Times New Roman" panose="02020603050405020304" pitchFamily="18" charset="0"/>
              </a:rPr>
              <a:t/>
            </a:r>
            <a:br>
              <a:rPr lang="en-US" sz="3000" dirty="0">
                <a:solidFill>
                  <a:srgbClr val="0000CC"/>
                </a:solidFill>
                <a:latin typeface="Times New Roman" panose="02020603050405020304" pitchFamily="18" charset="0"/>
                <a:cs typeface="Times New Roman" panose="02020603050405020304" pitchFamily="18" charset="0"/>
              </a:rPr>
            </a:br>
            <a:r>
              <a:rPr lang="vi-VN" sz="3000" b="1" dirty="0">
                <a:solidFill>
                  <a:srgbClr val="0000CC"/>
                </a:solidFill>
                <a:latin typeface="Times New Roman" panose="02020603050405020304" pitchFamily="18" charset="0"/>
                <a:cs typeface="Times New Roman" panose="02020603050405020304" pitchFamily="18" charset="0"/>
              </a:rPr>
              <a:t>4. Thực hành</a:t>
            </a:r>
            <a:r>
              <a:rPr lang="en-US" sz="4000" dirty="0">
                <a:solidFill>
                  <a:srgbClr val="0000CC"/>
                </a:solidFill>
              </a:rPr>
              <a:t/>
            </a:r>
            <a:br>
              <a:rPr lang="en-US" sz="4000" dirty="0">
                <a:solidFill>
                  <a:srgbClr val="0000CC"/>
                </a:solidFill>
              </a:rPr>
            </a:br>
            <a:endParaRPr lang="en-US" dirty="0"/>
          </a:p>
        </p:txBody>
      </p:sp>
      <p:pic>
        <p:nvPicPr>
          <p:cNvPr id="57346" name="Picture 2" descr="C:\Users\BeachNail\Downloads\bb4980fa842c46721f3d.jpg"/>
          <p:cNvPicPr>
            <a:picLocks noGrp="1" noChangeAspect="1" noChangeArrowheads="1"/>
          </p:cNvPicPr>
          <p:nvPr>
            <p:ph idx="1"/>
          </p:nvPr>
        </p:nvPicPr>
        <p:blipFill>
          <a:blip r:embed="rId2"/>
          <a:srcRect/>
          <a:stretch>
            <a:fillRect/>
          </a:stretch>
        </p:blipFill>
        <p:spPr bwMode="auto">
          <a:xfrm>
            <a:off x="785786" y="1357298"/>
            <a:ext cx="7358114" cy="55007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Arial" panose="020B0604020202020204" pitchFamily="34" charset="0"/>
              </a:rPr>
              <a:t>Bài</a:t>
            </a:r>
            <a:r>
              <a:rPr lang="en-US" sz="2700" b="1" dirty="0">
                <a:solidFill>
                  <a:srgbClr val="FF0000"/>
                </a:solidFill>
                <a:latin typeface="Arial" panose="020B0604020202020204" pitchFamily="34" charset="0"/>
              </a:rPr>
              <a:t> 5</a:t>
            </a:r>
            <a:r>
              <a:rPr lang="vi-VN" sz="2700" b="1" dirty="0">
                <a:solidFill>
                  <a:srgbClr val="FF0000"/>
                </a:solidFill>
                <a:latin typeface="Arial" panose="020B0604020202020204" pitchFamily="34" charset="0"/>
              </a:rPr>
              <a:t> – </a:t>
            </a:r>
            <a:r>
              <a:rPr lang="en-US" sz="2700" b="1" dirty="0">
                <a:solidFill>
                  <a:srgbClr val="FF0000"/>
                </a:solidFill>
              </a:rPr>
              <a:t>TRỒNG VÀ CHĂM SÓC CÂY CẢI XANH</a:t>
            </a:r>
            <a:r>
              <a:rPr lang="vi-VN" sz="2700" b="1" dirty="0">
                <a:solidFill>
                  <a:srgbClr val="FF0000"/>
                </a:solidFill>
              </a:rPr>
              <a:t/>
            </a:r>
            <a:br>
              <a:rPr lang="vi-VN" sz="2700" b="1" dirty="0">
                <a:solidFill>
                  <a:srgbClr val="FF0000"/>
                </a:solidFill>
              </a:rPr>
            </a:br>
            <a:endParaRPr lang="en-US" sz="2700" dirty="0"/>
          </a:p>
        </p:txBody>
      </p:sp>
      <p:sp>
        <p:nvSpPr>
          <p:cNvPr id="3" name="Content Placeholder 2"/>
          <p:cNvSpPr>
            <a:spLocks noGrp="1"/>
          </p:cNvSpPr>
          <p:nvPr>
            <p:ph idx="1"/>
          </p:nvPr>
        </p:nvSpPr>
        <p:spPr>
          <a:xfrm>
            <a:off x="457200" y="1600201"/>
            <a:ext cx="8229600" cy="2185990"/>
          </a:xfrm>
        </p:spPr>
        <p:txBody>
          <a:bodyPr/>
          <a:lstStyle/>
          <a:p>
            <a:endParaRPr lang="en-US" dirty="0"/>
          </a:p>
        </p:txBody>
      </p:sp>
      <p:pic>
        <p:nvPicPr>
          <p:cNvPr id="62466" name="Picture 2" descr="https://f6-zpcloud.zdn.vn/531301629002509337/07949408b1de73802acf.jpg"/>
          <p:cNvPicPr>
            <a:picLocks noChangeAspect="1" noChangeArrowheads="1"/>
          </p:cNvPicPr>
          <p:nvPr/>
        </p:nvPicPr>
        <p:blipFill>
          <a:blip r:embed="rId2"/>
          <a:srcRect/>
          <a:stretch>
            <a:fillRect/>
          </a:stretch>
        </p:blipFill>
        <p:spPr bwMode="auto">
          <a:xfrm>
            <a:off x="-214346" y="785795"/>
            <a:ext cx="9358346" cy="60722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r>
              <a:rPr lang="vi-VN" sz="2800" b="1" dirty="0">
                <a:solidFill>
                  <a:srgbClr val="FF0000"/>
                </a:solidFill>
                <a:latin typeface="Times New Roman" pitchFamily="18" charset="0"/>
                <a:cs typeface="Times New Roman" pitchFamily="18" charset="0"/>
              </a:rPr>
              <a:t/>
            </a:r>
            <a:br>
              <a:rPr lang="vi-VN" sz="2800" b="1" dirty="0">
                <a:solidFill>
                  <a:srgbClr val="FF0000"/>
                </a:solidFill>
                <a:latin typeface="Times New Roman" pitchFamily="18" charset="0"/>
                <a:cs typeface="Times New Roman" pitchFamily="18" charset="0"/>
              </a:rPr>
            </a:br>
            <a:r>
              <a:rPr lang="vi-VN" sz="2800" b="1" dirty="0">
                <a:solidFill>
                  <a:srgbClr val="FF0000"/>
                </a:solidFill>
                <a:latin typeface="Times New Roman" pitchFamily="18" charset="0"/>
                <a:cs typeface="Times New Roman" pitchFamily="18" charset="0"/>
              </a:rPr>
              <a:t>II. LUYỆN TẬP</a:t>
            </a:r>
            <a:br>
              <a:rPr lang="vi-VN" sz="2800" b="1" dirty="0">
                <a:solidFill>
                  <a:srgbClr val="FF0000"/>
                </a:solidFill>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3979355"/>
              </p:ext>
            </p:extLst>
          </p:nvPr>
        </p:nvGraphicFramePr>
        <p:xfrm>
          <a:off x="357158" y="1285860"/>
          <a:ext cx="8286808" cy="5214973"/>
        </p:xfrm>
        <a:graphic>
          <a:graphicData uri="http://schemas.openxmlformats.org/drawingml/2006/table">
            <a:tbl>
              <a:tblPr/>
              <a:tblGrid>
                <a:gridCol w="1071570"/>
                <a:gridCol w="7215238"/>
              </a:tblGrid>
              <a:tr h="414114">
                <a:tc>
                  <a:txBody>
                    <a:bodyPr/>
                    <a:lstStyle/>
                    <a:p>
                      <a:pPr algn="ctr">
                        <a:lnSpc>
                          <a:spcPct val="107000"/>
                        </a:lnSpc>
                        <a:spcBef>
                          <a:spcPts val="600"/>
                        </a:spcBef>
                        <a:spcAft>
                          <a:spcPts val="600"/>
                        </a:spcAft>
                      </a:pPr>
                      <a:r>
                        <a:rPr lang="vi-VN" sz="2400" b="1" dirty="0">
                          <a:solidFill>
                            <a:srgbClr val="0070C0"/>
                          </a:solidFill>
                          <a:latin typeface="Times New Roman" panose="02020603050405020304" pitchFamily="18" charset="0"/>
                          <a:ea typeface="Times New Roman" panose="02020603050405020304"/>
                          <a:cs typeface="Times New Roman" panose="02020603050405020304" pitchFamily="18" charset="0"/>
                        </a:rPr>
                        <a:t>Câu</a:t>
                      </a:r>
                      <a:endParaRPr lang="en-US" sz="2400" dirty="0">
                        <a:solidFill>
                          <a:srgbClr val="0070C0"/>
                        </a:solidFill>
                        <a:latin typeface="Times New Roman" panose="02020603050405020304" pitchFamily="18" charset="0"/>
                        <a:ea typeface="Calibri" panose="020F0502020204030204"/>
                        <a:cs typeface="Times New Roman" panose="02020603050405020304"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2400" b="1">
                          <a:solidFill>
                            <a:srgbClr val="0070C0"/>
                          </a:solidFill>
                          <a:latin typeface="Times New Roman" panose="02020603050405020304" pitchFamily="18" charset="0"/>
                          <a:ea typeface="Times New Roman" panose="02020603050405020304"/>
                          <a:cs typeface="Times New Roman" panose="02020603050405020304" pitchFamily="18" charset="0"/>
                        </a:rPr>
                        <a:t>Đáp án</a:t>
                      </a:r>
                      <a:endParaRPr lang="en-US" sz="2400">
                        <a:solidFill>
                          <a:srgbClr val="0070C0"/>
                        </a:solidFill>
                        <a:latin typeface="Times New Roman" panose="02020603050405020304" pitchFamily="18" charset="0"/>
                        <a:ea typeface="Calibri" panose="020F0502020204030204"/>
                        <a:cs typeface="Times New Roman" panose="02020603050405020304"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719">
                <a:tc>
                  <a:txBody>
                    <a:bodyPr/>
                    <a:lstStyle/>
                    <a:p>
                      <a:pPr>
                        <a:lnSpc>
                          <a:spcPct val="107000"/>
                        </a:lnSpc>
                        <a:spcBef>
                          <a:spcPts val="600"/>
                        </a:spcBef>
                        <a:spcAft>
                          <a:spcPts val="600"/>
                        </a:spcAft>
                      </a:pPr>
                      <a:r>
                        <a:rPr lang="vi-VN" sz="2400">
                          <a:solidFill>
                            <a:srgbClr val="0070C0"/>
                          </a:solidFill>
                          <a:latin typeface="Times New Roman" panose="02020603050405020304" pitchFamily="18" charset="0"/>
                          <a:ea typeface="Times New Roman" panose="02020603050405020304"/>
                          <a:cs typeface="Times New Roman" panose="02020603050405020304" pitchFamily="18" charset="0"/>
                        </a:rPr>
                        <a:t>1</a:t>
                      </a:r>
                      <a:endParaRPr lang="en-US" sz="2400">
                        <a:solidFill>
                          <a:srgbClr val="0070C0"/>
                        </a:solidFill>
                        <a:latin typeface="Times New Roman" panose="02020603050405020304" pitchFamily="18" charset="0"/>
                        <a:ea typeface="Calibri" panose="020F0502020204030204"/>
                        <a:cs typeface="Times New Roman" panose="02020603050405020304"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07000"/>
                        </a:lnSpc>
                        <a:spcBef>
                          <a:spcPts val="600"/>
                        </a:spcBef>
                        <a:spcAft>
                          <a:spcPts val="600"/>
                        </a:spcAft>
                      </a:pPr>
                      <a:r>
                        <a:rPr lang="vi-VN" sz="2400" dirty="0">
                          <a:solidFill>
                            <a:srgbClr val="0070C0"/>
                          </a:solidFill>
                          <a:latin typeface="Times New Roman" panose="02020603050405020304" pitchFamily="18" charset="0"/>
                          <a:ea typeface="Times New Roman" panose="02020603050405020304"/>
                          <a:cs typeface="Times New Roman" panose="02020603050405020304" pitchFamily="18" charset="0"/>
                        </a:rPr>
                        <a:t>Hình 5.3a: cải ngồng; </a:t>
                      </a:r>
                      <a:endParaRPr lang="en-US" sz="2400" dirty="0">
                        <a:solidFill>
                          <a:srgbClr val="0070C0"/>
                        </a:solidFill>
                        <a:latin typeface="Times New Roman" panose="02020603050405020304" pitchFamily="18" charset="0"/>
                        <a:ea typeface="Calibri" panose="020F0502020204030204"/>
                        <a:cs typeface="Times New Roman" panose="02020603050405020304" pitchFamily="18" charset="0"/>
                      </a:endParaRPr>
                    </a:p>
                    <a:p>
                      <a:pPr indent="450215">
                        <a:lnSpc>
                          <a:spcPct val="107000"/>
                        </a:lnSpc>
                        <a:spcBef>
                          <a:spcPts val="600"/>
                        </a:spcBef>
                        <a:spcAft>
                          <a:spcPts val="600"/>
                        </a:spcAft>
                      </a:pPr>
                      <a:r>
                        <a:rPr lang="vi-VN" sz="2400" dirty="0">
                          <a:solidFill>
                            <a:srgbClr val="0070C0"/>
                          </a:solidFill>
                          <a:latin typeface="Times New Roman" panose="02020603050405020304" pitchFamily="18" charset="0"/>
                          <a:ea typeface="Times New Roman" panose="02020603050405020304"/>
                          <a:cs typeface="Times New Roman" panose="02020603050405020304" pitchFamily="18" charset="0"/>
                        </a:rPr>
                        <a:t>Hình 5.3b: xà lách xoăn; </a:t>
                      </a:r>
                      <a:endParaRPr lang="en-US" sz="2400" dirty="0">
                        <a:solidFill>
                          <a:srgbClr val="0070C0"/>
                        </a:solidFill>
                        <a:latin typeface="Times New Roman" panose="02020603050405020304" pitchFamily="18" charset="0"/>
                        <a:ea typeface="Calibri" panose="020F0502020204030204"/>
                        <a:cs typeface="Times New Roman" panose="02020603050405020304" pitchFamily="18" charset="0"/>
                      </a:endParaRPr>
                    </a:p>
                    <a:p>
                      <a:pPr indent="450215">
                        <a:lnSpc>
                          <a:spcPct val="107000"/>
                        </a:lnSpc>
                        <a:spcBef>
                          <a:spcPts val="600"/>
                        </a:spcBef>
                        <a:spcAft>
                          <a:spcPts val="600"/>
                        </a:spcAft>
                      </a:pPr>
                      <a:r>
                        <a:rPr lang="vi-VN" sz="2400" dirty="0">
                          <a:solidFill>
                            <a:srgbClr val="0070C0"/>
                          </a:solidFill>
                          <a:latin typeface="Times New Roman" panose="02020603050405020304" pitchFamily="18" charset="0"/>
                          <a:ea typeface="Times New Roman" panose="02020603050405020304"/>
                          <a:cs typeface="Times New Roman" panose="02020603050405020304" pitchFamily="18" charset="0"/>
                        </a:rPr>
                        <a:t>Hình 5.3c: cải bó xôi; </a:t>
                      </a:r>
                      <a:endParaRPr lang="en-US" sz="2400" dirty="0">
                        <a:solidFill>
                          <a:srgbClr val="0070C0"/>
                        </a:solidFill>
                        <a:latin typeface="Times New Roman" panose="02020603050405020304" pitchFamily="18" charset="0"/>
                        <a:ea typeface="Calibri" panose="020F0502020204030204"/>
                        <a:cs typeface="Times New Roman" panose="02020603050405020304" pitchFamily="18" charset="0"/>
                      </a:endParaRPr>
                    </a:p>
                    <a:p>
                      <a:pPr indent="450215">
                        <a:lnSpc>
                          <a:spcPct val="107000"/>
                        </a:lnSpc>
                        <a:spcBef>
                          <a:spcPts val="600"/>
                        </a:spcBef>
                        <a:spcAft>
                          <a:spcPts val="600"/>
                        </a:spcAft>
                      </a:pPr>
                      <a:r>
                        <a:rPr lang="vi-VN" sz="2400" dirty="0">
                          <a:solidFill>
                            <a:srgbClr val="0070C0"/>
                          </a:solidFill>
                          <a:latin typeface="Times New Roman" panose="02020603050405020304" pitchFamily="18" charset="0"/>
                          <a:ea typeface="Times New Roman" panose="02020603050405020304"/>
                          <a:cs typeface="Times New Roman" panose="02020603050405020304" pitchFamily="18" charset="0"/>
                        </a:rPr>
                        <a:t>Hình 5.3d: cây cải xanh; </a:t>
                      </a:r>
                      <a:endParaRPr lang="en-US" sz="2400" dirty="0">
                        <a:solidFill>
                          <a:srgbClr val="0070C0"/>
                        </a:solidFill>
                        <a:latin typeface="Times New Roman" panose="02020603050405020304" pitchFamily="18" charset="0"/>
                        <a:ea typeface="Calibri" panose="020F0502020204030204"/>
                        <a:cs typeface="Times New Roman" panose="02020603050405020304" pitchFamily="18" charset="0"/>
                      </a:endParaRPr>
                    </a:p>
                    <a:p>
                      <a:pPr indent="450215">
                        <a:lnSpc>
                          <a:spcPct val="107000"/>
                        </a:lnSpc>
                        <a:spcBef>
                          <a:spcPts val="600"/>
                        </a:spcBef>
                        <a:spcAft>
                          <a:spcPts val="600"/>
                        </a:spcAft>
                      </a:pPr>
                      <a:r>
                        <a:rPr lang="vi-VN" sz="2400" dirty="0">
                          <a:solidFill>
                            <a:srgbClr val="0070C0"/>
                          </a:solidFill>
                          <a:latin typeface="Times New Roman" panose="02020603050405020304" pitchFamily="18" charset="0"/>
                          <a:ea typeface="Times New Roman" panose="02020603050405020304"/>
                          <a:cs typeface="Times New Roman" panose="02020603050405020304" pitchFamily="18" charset="0"/>
                        </a:rPr>
                        <a:t>Hình 5.3e: xà lách mỡ; </a:t>
                      </a:r>
                      <a:endParaRPr lang="en-US" sz="2400" dirty="0">
                        <a:solidFill>
                          <a:srgbClr val="0070C0"/>
                        </a:solidFill>
                        <a:latin typeface="Times New Roman" panose="02020603050405020304" pitchFamily="18" charset="0"/>
                        <a:ea typeface="Calibri" panose="020F0502020204030204"/>
                        <a:cs typeface="Times New Roman" panose="02020603050405020304" pitchFamily="18" charset="0"/>
                      </a:endParaRPr>
                    </a:p>
                    <a:p>
                      <a:pPr indent="450215">
                        <a:lnSpc>
                          <a:spcPct val="107000"/>
                        </a:lnSpc>
                        <a:spcBef>
                          <a:spcPts val="600"/>
                        </a:spcBef>
                        <a:spcAft>
                          <a:spcPts val="600"/>
                        </a:spcAft>
                      </a:pPr>
                      <a:r>
                        <a:rPr lang="vi-VN" sz="2400" dirty="0">
                          <a:solidFill>
                            <a:srgbClr val="0070C0"/>
                          </a:solidFill>
                          <a:latin typeface="Times New Roman" panose="02020603050405020304" pitchFamily="18" charset="0"/>
                          <a:ea typeface="Times New Roman" panose="02020603050405020304"/>
                          <a:cs typeface="Times New Roman" panose="02020603050405020304" pitchFamily="18" charset="0"/>
                        </a:rPr>
                        <a:t>Hình 5.3f: cải thìa.</a:t>
                      </a:r>
                      <a:endParaRPr lang="en-US" sz="2400" dirty="0">
                        <a:solidFill>
                          <a:srgbClr val="0070C0"/>
                        </a:solidFill>
                        <a:latin typeface="Times New Roman" panose="02020603050405020304" pitchFamily="18" charset="0"/>
                        <a:ea typeface="Calibri" panose="020F0502020204030204"/>
                        <a:cs typeface="Times New Roman" panose="02020603050405020304"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2140">
                <a:tc>
                  <a:txBody>
                    <a:bodyPr/>
                    <a:lstStyle/>
                    <a:p>
                      <a:pPr>
                        <a:lnSpc>
                          <a:spcPct val="107000"/>
                        </a:lnSpc>
                        <a:spcBef>
                          <a:spcPts val="600"/>
                        </a:spcBef>
                        <a:spcAft>
                          <a:spcPts val="600"/>
                        </a:spcAft>
                      </a:pPr>
                      <a:r>
                        <a:rPr lang="vi-VN" sz="2400">
                          <a:solidFill>
                            <a:srgbClr val="0070C0"/>
                          </a:solidFill>
                          <a:latin typeface="Times New Roman" panose="02020603050405020304" pitchFamily="18" charset="0"/>
                          <a:ea typeface="Times New Roman" panose="02020603050405020304"/>
                          <a:cs typeface="Times New Roman" panose="02020603050405020304" pitchFamily="18" charset="0"/>
                        </a:rPr>
                        <a:t>2</a:t>
                      </a:r>
                      <a:endParaRPr lang="en-US" sz="2400">
                        <a:solidFill>
                          <a:srgbClr val="0070C0"/>
                        </a:solidFill>
                        <a:latin typeface="Times New Roman" panose="02020603050405020304" pitchFamily="18" charset="0"/>
                        <a:ea typeface="Calibri" panose="020F0502020204030204"/>
                        <a:cs typeface="Times New Roman" panose="02020603050405020304"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400" dirty="0">
                          <a:solidFill>
                            <a:srgbClr val="0070C0"/>
                          </a:solidFill>
                          <a:latin typeface="Times New Roman" panose="02020603050405020304" pitchFamily="18" charset="0"/>
                          <a:ea typeface="Times New Roman" panose="02020603050405020304"/>
                          <a:cs typeface="Times New Roman" panose="02020603050405020304" pitchFamily="18" charset="0"/>
                        </a:rPr>
                        <a:t>Sử dụng đất, phân bón có nguồn gốc hữu cơ (không sử dụng phân hoá học), sử dụng thuốc bảo vệ thực vật có nguồn gốc sinh học (không sử dụng thuốc hoá học).</a:t>
                      </a:r>
                      <a:endParaRPr lang="en-US" sz="2400" dirty="0">
                        <a:solidFill>
                          <a:srgbClr val="0070C0"/>
                        </a:solidFill>
                        <a:latin typeface="Times New Roman" panose="02020603050405020304" pitchFamily="18" charset="0"/>
                        <a:ea typeface="Calibri" panose="020F0502020204030204"/>
                        <a:cs typeface="Times New Roman" panose="02020603050405020304"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r>
              <a:rPr lang="vi-VN" sz="2800" b="1" dirty="0">
                <a:solidFill>
                  <a:srgbClr val="FF0000"/>
                </a:solidFill>
                <a:latin typeface="Times New Roman" pitchFamily="18" charset="0"/>
                <a:cs typeface="Times New Roman" pitchFamily="18" charset="0"/>
              </a:rPr>
              <a:t/>
            </a:r>
            <a:br>
              <a:rPr lang="vi-VN" sz="2800" b="1" dirty="0">
                <a:solidFill>
                  <a:srgbClr val="FF0000"/>
                </a:solidFill>
                <a:latin typeface="Times New Roman" pitchFamily="18" charset="0"/>
                <a:cs typeface="Times New Roman" pitchFamily="18" charset="0"/>
              </a:rPr>
            </a:br>
            <a:r>
              <a:rPr lang="vi-VN" sz="2800" b="1" dirty="0">
                <a:solidFill>
                  <a:srgbClr val="FF0000"/>
                </a:solidFill>
                <a:latin typeface="Times New Roman" pitchFamily="18" charset="0"/>
                <a:cs typeface="Times New Roman" pitchFamily="18" charset="0"/>
              </a:rPr>
              <a:t>III. VẬN DỤNG</a:t>
            </a:r>
            <a:br>
              <a:rPr lang="vi-VN" sz="2800" b="1" dirty="0">
                <a:solidFill>
                  <a:srgbClr val="FF0000"/>
                </a:solidFill>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4" name="Content Placeholder 3"/>
          <p:cNvSpPr>
            <a:spLocks noGrp="1"/>
          </p:cNvSpPr>
          <p:nvPr>
            <p:ph idx="1"/>
          </p:nvPr>
        </p:nvSpPr>
        <p:spPr>
          <a:xfrm>
            <a:off x="457200" y="1600201"/>
            <a:ext cx="8229600" cy="3701008"/>
          </a:xfrm>
          <a:solidFill>
            <a:srgbClr val="92D050"/>
          </a:solidFill>
        </p:spPr>
        <p:txBody>
          <a:bodyPr/>
          <a:lstStyle/>
          <a:p>
            <a:r>
              <a:rPr lang="vi-VN" sz="2800" dirty="0">
                <a:latin typeface="Times New Roman" pitchFamily="18" charset="0"/>
                <a:cs typeface="Times New Roman" pitchFamily="18" charset="0"/>
              </a:rPr>
              <a:t>HS lựa chọn được một loại cây rau dễ trồng, có kĩ thuật trồng và chăm sóc đơn giản tương tự cây cải xanh.</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HS trồng và chăm sóc ở nhà. </a:t>
            </a:r>
          </a:p>
          <a:p>
            <a:r>
              <a:rPr lang="vi-VN" sz="2800" dirty="0">
                <a:latin typeface="Times New Roman" pitchFamily="18" charset="0"/>
                <a:cs typeface="Times New Roman" pitchFamily="18" charset="0"/>
              </a:rPr>
              <a:t>Sau 1 tháng (30 ngày) báo cáo sản phẩm qua ảnh chụp hoặc bảng theo dõi quá trình phát triển của cây, đồng thời trình bày những lưu ý khi chăm sóc </a:t>
            </a:r>
            <a:r>
              <a:rPr lang="vi-VN" sz="2800" dirty="0" smtClean="0">
                <a:latin typeface="Times New Roman" pitchFamily="18" charset="0"/>
                <a:cs typeface="Times New Roman" pitchFamily="18" charset="0"/>
              </a:rPr>
              <a:t>cây</a:t>
            </a:r>
            <a:r>
              <a:rPr lang="vi-VN"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0" indent="0">
              <a:buNone/>
            </a:pPr>
            <a:r>
              <a:rPr lang="vi-VN"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n-US" altLang="en-US"/>
          </a:p>
        </p:txBody>
      </p:sp>
      <p:pic>
        <p:nvPicPr>
          <p:cNvPr id="512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7" y="0"/>
            <a:ext cx="9121775" cy="6862765"/>
          </a:xfrm>
        </p:spPr>
      </p:pic>
      <p:sp>
        <p:nvSpPr>
          <p:cNvPr id="6" name="TextBox 5"/>
          <p:cNvSpPr txBox="1"/>
          <p:nvPr/>
        </p:nvSpPr>
        <p:spPr>
          <a:xfrm>
            <a:off x="1475656" y="2500306"/>
            <a:ext cx="6624736" cy="1765644"/>
          </a:xfrm>
          <a:prstGeom prst="rect">
            <a:avLst/>
          </a:prstGeom>
          <a:noFill/>
        </p:spPr>
        <p:txBody>
          <a:bodyPr spcFirstLastPara="1">
            <a:prstTxWarp prst="textArchUp">
              <a:avLst/>
            </a:prstTxWarp>
            <a:spAutoFit/>
          </a:bodyPr>
          <a:lstStyle/>
          <a:p>
            <a:pPr algn="ctr">
              <a:defRPr/>
            </a:pPr>
            <a:r>
              <a:rPr lang="vi-VN" sz="7200" b="1" dirty="0">
                <a:ln w="10541" cmpd="sng">
                  <a:solidFill>
                    <a:srgbClr val="4F81BD">
                      <a:shade val="88000"/>
                      <a:satMod val="110000"/>
                    </a:srgbClr>
                  </a:solidFill>
                  <a:prstDash val="solid"/>
                </a:ln>
                <a:solidFill>
                  <a:srgbClr val="00B050"/>
                </a:solidFill>
                <a:cs typeface="Arial" panose="020B0604020202020204" pitchFamily="34" charset="0"/>
              </a:rPr>
              <a:t>Chúc các em </a:t>
            </a:r>
          </a:p>
          <a:p>
            <a:pPr algn="ctr">
              <a:defRPr/>
            </a:pPr>
            <a:r>
              <a:rPr lang="vi-VN" sz="7200" b="1" dirty="0">
                <a:ln w="10541" cmpd="sng">
                  <a:solidFill>
                    <a:srgbClr val="4F81BD">
                      <a:shade val="88000"/>
                      <a:satMod val="110000"/>
                    </a:srgbClr>
                  </a:solidFill>
                  <a:prstDash val="solid"/>
                </a:ln>
                <a:solidFill>
                  <a:srgbClr val="00B050"/>
                </a:solidFill>
                <a:cs typeface="Arial" panose="020B0604020202020204" pitchFamily="34" charset="0"/>
              </a:rPr>
              <a:t>thành công</a:t>
            </a:r>
            <a:r>
              <a:rPr lang="en-US" sz="7200" b="1" dirty="0">
                <a:ln w="10541" cmpd="sng">
                  <a:solidFill>
                    <a:srgbClr val="4F81BD">
                      <a:shade val="88000"/>
                      <a:satMod val="110000"/>
                    </a:srgbClr>
                  </a:solidFill>
                  <a:prstDash val="solid"/>
                </a:ln>
                <a:solidFill>
                  <a:srgbClr val="00B050"/>
                </a:solidFill>
                <a:cs typeface="Arial" panose="020B0604020202020204"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2"/>
            <a:ext cx="2571768" cy="523220"/>
          </a:xfrm>
          <a:prstGeom prst="rect">
            <a:avLst/>
          </a:prstGeom>
          <a:noFill/>
          <a:ln w="9525">
            <a:noFill/>
          </a:ln>
        </p:spPr>
        <p:txBody>
          <a:bodyPr wrap="square">
            <a:spAutoFit/>
          </a:bodyPr>
          <a:lstStyle/>
          <a:p>
            <a:pPr marL="342900" indent="-342900"/>
            <a:r>
              <a:rPr lang="vi-VN" sz="2800" b="1" dirty="0">
                <a:solidFill>
                  <a:srgbClr val="0000CC"/>
                </a:solidFill>
                <a:latin typeface="Arial" panose="020B0604020202020204" pitchFamily="34" charset="0"/>
              </a:rPr>
              <a:t>KHỞI ĐỘNG</a:t>
            </a:r>
            <a:endParaRPr sz="2800" b="1" dirty="0">
              <a:solidFill>
                <a:srgbClr val="0000CC"/>
              </a:solidFill>
              <a:latin typeface="Arial" panose="020B0604020202020204" pitchFamily="34" charset="0"/>
            </a:endParaRPr>
          </a:p>
        </p:txBody>
      </p:sp>
      <p:sp>
        <p:nvSpPr>
          <p:cNvPr id="7" name="Oval 6"/>
          <p:cNvSpPr/>
          <p:nvPr/>
        </p:nvSpPr>
        <p:spPr>
          <a:xfrm>
            <a:off x="107504" y="2924944"/>
            <a:ext cx="4290443" cy="3241238"/>
          </a:xfrm>
          <a:prstGeom prst="ellipse">
            <a:avLst/>
          </a:prstGeom>
          <a:solidFill>
            <a:srgbClr val="00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Cây cải xanh được trồng </a:t>
            </a:r>
          </a:p>
          <a:p>
            <a:pPr algn="ctr"/>
            <a:r>
              <a:rPr lang="vi-VN" sz="3200" dirty="0">
                <a:solidFill>
                  <a:schemeClr val="tx1"/>
                </a:solidFill>
                <a:latin typeface="Times New Roman" pitchFamily="18" charset="0"/>
                <a:cs typeface="Times New Roman" pitchFamily="18" charset="0"/>
              </a:rPr>
              <a:t>như thế nào?</a:t>
            </a:r>
            <a:endParaRPr lang="en-US" sz="3200" dirty="0">
              <a:solidFill>
                <a:schemeClr val="tx1"/>
              </a:solidFill>
              <a:latin typeface="Times New Roman" pitchFamily="18" charset="0"/>
              <a:cs typeface="Times New Roman" pitchFamily="18" charset="0"/>
            </a:endParaRPr>
          </a:p>
        </p:txBody>
      </p:sp>
      <p:pic>
        <p:nvPicPr>
          <p:cNvPr id="8" name="Picture 3" descr="C:\Users\BeachNail\Pictures\cải 3.jfif"/>
          <p:cNvPicPr>
            <a:picLocks noGrp="1" noChangeAspect="1" noChangeArrowheads="1"/>
          </p:cNvPicPr>
          <p:nvPr>
            <p:ph sz="half" idx="2"/>
          </p:nvPr>
        </p:nvPicPr>
        <p:blipFill>
          <a:blip r:embed="rId3"/>
          <a:srcRect/>
          <a:stretch>
            <a:fillRect/>
          </a:stretch>
        </p:blipFill>
        <p:spPr bwMode="auto">
          <a:xfrm>
            <a:off x="4426507" y="1750218"/>
            <a:ext cx="4595181" cy="231829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2"/>
            <a:ext cx="4286850" cy="523220"/>
          </a:xfrm>
          <a:prstGeom prst="rect">
            <a:avLst/>
          </a:prstGeom>
          <a:noFill/>
          <a:ln w="9525">
            <a:noFill/>
          </a:ln>
        </p:spPr>
        <p:txBody>
          <a:bodyPr wrap="square">
            <a:spAutoFit/>
          </a:bodyPr>
          <a:lstStyle/>
          <a:p>
            <a:pPr marL="342900" indent="-342900"/>
            <a:r>
              <a:rPr lang="vi-VN" sz="2800" b="1" dirty="0">
                <a:solidFill>
                  <a:srgbClr val="0000CC"/>
                </a:solidFill>
                <a:latin typeface="Arial" panose="020B0604020202020204" pitchFamily="34" charset="0"/>
              </a:rPr>
              <a:t>Quy trình trồng trọt</a:t>
            </a:r>
            <a:endParaRPr sz="2800" b="1" dirty="0">
              <a:solidFill>
                <a:srgbClr val="0000CC"/>
              </a:solidFill>
              <a:latin typeface="Arial" panose="020B0604020202020204" pitchFamily="34" charset="0"/>
            </a:endParaRPr>
          </a:p>
        </p:txBody>
      </p:sp>
      <p:sp>
        <p:nvSpPr>
          <p:cNvPr id="6" name="Rounded Rectangle 5"/>
          <p:cNvSpPr/>
          <p:nvPr/>
        </p:nvSpPr>
        <p:spPr>
          <a:xfrm>
            <a:off x="755576" y="2204864"/>
            <a:ext cx="6357982" cy="392909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FF0000"/>
                </a:solidFill>
                <a:latin typeface="Times New Roman" panose="02020603050405020304" pitchFamily="18" charset="0"/>
                <a:cs typeface="Times New Roman" panose="02020603050405020304" pitchFamily="18" charset="0"/>
              </a:rPr>
              <a:t>Quy trình trồng trọt gồm 5 bước:</a:t>
            </a:r>
          </a:p>
          <a:p>
            <a:pPr lvl="0" algn="just"/>
            <a:r>
              <a:rPr lang="vi-VN" sz="3000" dirty="0">
                <a:solidFill>
                  <a:srgbClr val="FF0000"/>
                </a:solidFill>
                <a:latin typeface="Times New Roman" panose="02020603050405020304" pitchFamily="18" charset="0"/>
                <a:cs typeface="Times New Roman" panose="02020603050405020304" pitchFamily="18" charset="0"/>
              </a:rPr>
              <a:t>+ Bước 1. Chuẩn bị đất trồng;</a:t>
            </a:r>
          </a:p>
          <a:p>
            <a:pPr lvl="0" algn="just"/>
            <a:r>
              <a:rPr lang="vi-VN" sz="3000" dirty="0">
                <a:solidFill>
                  <a:srgbClr val="FF0000"/>
                </a:solidFill>
                <a:latin typeface="Times New Roman" panose="02020603050405020304" pitchFamily="18" charset="0"/>
                <a:cs typeface="Times New Roman" panose="02020603050405020304" pitchFamily="18" charset="0"/>
              </a:rPr>
              <a:t>+ Bước 2. Chuẩn bị giống cây trồng;</a:t>
            </a:r>
          </a:p>
          <a:p>
            <a:pPr lvl="0" algn="just"/>
            <a:r>
              <a:rPr lang="vi-VN" sz="3000" dirty="0">
                <a:solidFill>
                  <a:srgbClr val="FF0000"/>
                </a:solidFill>
                <a:latin typeface="Times New Roman" panose="02020603050405020304" pitchFamily="18" charset="0"/>
                <a:cs typeface="Times New Roman" panose="02020603050405020304" pitchFamily="18" charset="0"/>
              </a:rPr>
              <a:t>+ Bước 3. Gieo trồng;</a:t>
            </a:r>
          </a:p>
          <a:p>
            <a:pPr lvl="0" algn="just"/>
            <a:r>
              <a:rPr lang="vi-VN" sz="3000" dirty="0">
                <a:solidFill>
                  <a:srgbClr val="FF0000"/>
                </a:solidFill>
                <a:latin typeface="Times New Roman" panose="02020603050405020304" pitchFamily="18" charset="0"/>
                <a:cs typeface="Times New Roman" panose="02020603050405020304" pitchFamily="18" charset="0"/>
              </a:rPr>
              <a:t>+ Bước 4. Chăm sóc cây;</a:t>
            </a:r>
          </a:p>
          <a:p>
            <a:pPr lvl="0" algn="just"/>
            <a:r>
              <a:rPr lang="vi-VN" sz="3000" dirty="0">
                <a:solidFill>
                  <a:srgbClr val="FF0000"/>
                </a:solidFill>
                <a:latin typeface="Times New Roman" panose="02020603050405020304" pitchFamily="18" charset="0"/>
                <a:cs typeface="Times New Roman" panose="02020603050405020304" pitchFamily="18" charset="0"/>
              </a:rPr>
              <a:t>+ Bước 5. Thu hoạch.</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1. Chuẩn bị</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1928794" y="4429132"/>
            <a:ext cx="621510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Chuẩn bị trồng cây cải xanh gồm các công việc: </a:t>
            </a:r>
            <a:endParaRPr lang="en-US" sz="1100" dirty="0">
              <a:solidFill>
                <a:schemeClr val="tx1"/>
              </a:solidFill>
              <a:latin typeface="Arial" panose="020B0604020202020204" pitchFamily="34" charset="0"/>
              <a:cs typeface="Arial" panose="020B0604020202020204" pitchFamily="34" charset="0"/>
            </a:endParaRPr>
          </a:p>
          <a:p>
            <a:pPr lvl="0" algn="just" eaLnBrk="0" hangingPunct="0"/>
            <a:r>
              <a:rPr lang="vi-VN"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chuẩn bị đất trồng, </a:t>
            </a:r>
            <a:endParaRPr lang="en-US" sz="1100" dirty="0">
              <a:solidFill>
                <a:schemeClr val="tx1"/>
              </a:solidFill>
              <a:latin typeface="Arial" panose="020B0604020202020204" pitchFamily="34" charset="0"/>
              <a:cs typeface="Arial" panose="020B0604020202020204" pitchFamily="34" charset="0"/>
            </a:endParaRPr>
          </a:p>
          <a:p>
            <a:pPr lvl="0" algn="just" eaLnBrk="0" hangingPunct="0"/>
            <a:r>
              <a:rPr lang="vi-VN"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chuẩn bị hạt giống cải xanh,</a:t>
            </a:r>
            <a:endParaRPr lang="en-US" sz="1100" dirty="0">
              <a:solidFill>
                <a:schemeClr val="tx1"/>
              </a:solidFill>
              <a:latin typeface="Arial" panose="020B0604020202020204" pitchFamily="34" charset="0"/>
              <a:cs typeface="Arial" panose="020B0604020202020204" pitchFamily="34" charset="0"/>
            </a:endParaRPr>
          </a:p>
          <a:p>
            <a:pPr lvl="0" algn="just" eaLnBrk="0" hangingPunct="0"/>
            <a:r>
              <a:rPr lang="vi-VN"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chuẩn bị phân bón và dụng cụ trồng cây.</a:t>
            </a:r>
            <a:endParaRPr lang="vi-VN" sz="3200" dirty="0">
              <a:solidFill>
                <a:schemeClr val="tx1"/>
              </a:solidFill>
              <a:latin typeface="Arial" panose="020B0604020202020204" pitchFamily="34" charset="0"/>
              <a:cs typeface="Arial" panose="020B0604020202020204" pitchFamily="34" charset="0"/>
            </a:endParaRPr>
          </a:p>
        </p:txBody>
      </p:sp>
      <p:pic>
        <p:nvPicPr>
          <p:cNvPr id="52226" name="Picture 2" descr="C:\Users\BeachNail\Pictures\ươm.jfif"/>
          <p:cNvPicPr>
            <a:picLocks noChangeAspect="1" noChangeArrowheads="1"/>
          </p:cNvPicPr>
          <p:nvPr/>
        </p:nvPicPr>
        <p:blipFill>
          <a:blip r:embed="rId3"/>
          <a:srcRect/>
          <a:stretch>
            <a:fillRect/>
          </a:stretch>
        </p:blipFill>
        <p:spPr bwMode="auto">
          <a:xfrm>
            <a:off x="571472" y="2500306"/>
            <a:ext cx="2857500" cy="1600200"/>
          </a:xfrm>
          <a:prstGeom prst="rect">
            <a:avLst/>
          </a:prstGeom>
          <a:noFill/>
        </p:spPr>
      </p:pic>
      <p:pic>
        <p:nvPicPr>
          <p:cNvPr id="52227" name="Picture 3" descr="C:\Users\BeachNail\Pictures\hạt cải.jfif"/>
          <p:cNvPicPr>
            <a:picLocks noChangeAspect="1" noChangeArrowheads="1"/>
          </p:cNvPicPr>
          <p:nvPr/>
        </p:nvPicPr>
        <p:blipFill>
          <a:blip r:embed="rId4"/>
          <a:srcRect/>
          <a:stretch>
            <a:fillRect/>
          </a:stretch>
        </p:blipFill>
        <p:spPr bwMode="auto">
          <a:xfrm>
            <a:off x="3714744" y="2214554"/>
            <a:ext cx="2143125" cy="2143125"/>
          </a:xfrm>
          <a:prstGeom prst="rect">
            <a:avLst/>
          </a:prstGeom>
          <a:noFill/>
        </p:spPr>
      </p:pic>
      <p:pic>
        <p:nvPicPr>
          <p:cNvPr id="52228" name="Picture 4" descr="C:\Users\BeachNail\Pictures\download.jfif"/>
          <p:cNvPicPr>
            <a:picLocks noChangeAspect="1" noChangeArrowheads="1"/>
          </p:cNvPicPr>
          <p:nvPr/>
        </p:nvPicPr>
        <p:blipFill>
          <a:blip r:embed="rId5"/>
          <a:srcRect/>
          <a:stretch>
            <a:fillRect/>
          </a:stretch>
        </p:blipFill>
        <p:spPr bwMode="auto">
          <a:xfrm>
            <a:off x="6357950" y="1643050"/>
            <a:ext cx="1695450" cy="2695575"/>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6035" y="30904"/>
            <a:ext cx="9543434" cy="857256"/>
          </a:xfrm>
        </p:spPr>
        <p:txBody>
          <a:bodyPr vert="horz" wrap="square" lIns="91440" tIns="45720" rIns="91440" bIns="45720" anchor="ctr" anchorCtr="0"/>
          <a:lstStyle/>
          <a:p>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5</a:t>
            </a:r>
            <a:r>
              <a:rPr lang="vi-VN" sz="3200" b="1" dirty="0">
                <a:solidFill>
                  <a:srgbClr val="FF0000"/>
                </a:solidFill>
                <a:latin typeface="Times New Roman" pitchFamily="18" charset="0"/>
                <a:cs typeface="Times New Roman" pitchFamily="18" charset="0"/>
              </a:rPr>
              <a:t> - </a:t>
            </a:r>
            <a:r>
              <a:rPr lang="en-US" sz="32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251520" y="692696"/>
            <a:ext cx="8286808" cy="1569660"/>
          </a:xfrm>
          <a:prstGeom prst="rect">
            <a:avLst/>
          </a:prstGeom>
          <a:noFill/>
          <a:ln w="9525">
            <a:noFill/>
          </a:ln>
        </p:spPr>
        <p:txBody>
          <a:bodyPr wrap="square">
            <a:spAutoFit/>
          </a:bodyPr>
          <a:lstStyle/>
          <a:p>
            <a:r>
              <a:rPr lang="vi-VN" sz="3200" b="1" dirty="0">
                <a:solidFill>
                  <a:srgbClr val="0000CC"/>
                </a:solidFill>
                <a:latin typeface="Times New Roman" pitchFamily="18" charset="0"/>
                <a:cs typeface="Times New Roman" pitchFamily="18" charset="0"/>
              </a:rPr>
              <a:t>I. Hướng dẫn trồng cây cải xanh</a:t>
            </a:r>
            <a:endParaRPr lang="en-US" sz="3200" dirty="0">
              <a:solidFill>
                <a:srgbClr val="0000CC"/>
              </a:solidFill>
              <a:latin typeface="Times New Roman" pitchFamily="18" charset="0"/>
              <a:cs typeface="Times New Roman" pitchFamily="18" charset="0"/>
            </a:endParaRPr>
          </a:p>
          <a:p>
            <a:r>
              <a:rPr lang="vi-VN" sz="3200" b="1" dirty="0">
                <a:solidFill>
                  <a:srgbClr val="0000CC"/>
                </a:solidFill>
                <a:latin typeface="Times New Roman" pitchFamily="18" charset="0"/>
                <a:cs typeface="Times New Roman" pitchFamily="18" charset="0"/>
              </a:rPr>
              <a:t>2. Yêu cầu kỹ thuật</a:t>
            </a:r>
            <a:endParaRPr lang="en-US" sz="3200" dirty="0">
              <a:solidFill>
                <a:srgbClr val="0000CC"/>
              </a:solidFill>
              <a:latin typeface="Times New Roman" pitchFamily="18" charset="0"/>
              <a:cs typeface="Times New Roman" pitchFamily="18" charset="0"/>
            </a:endParaRPr>
          </a:p>
          <a:p>
            <a:pPr marL="342900" indent="-342900"/>
            <a:endParaRPr sz="3200" b="1" dirty="0">
              <a:solidFill>
                <a:srgbClr val="0000CC"/>
              </a:solidFill>
              <a:latin typeface="Times New Roman" pitchFamily="18" charset="0"/>
              <a:cs typeface="Times New Roman" pitchFamily="18" charset="0"/>
            </a:endParaRPr>
          </a:p>
        </p:txBody>
      </p:sp>
      <p:sp>
        <p:nvSpPr>
          <p:cNvPr id="6" name="Rounded Rectangle 5"/>
          <p:cNvSpPr/>
          <p:nvPr/>
        </p:nvSpPr>
        <p:spPr>
          <a:xfrm>
            <a:off x="1928794" y="4429132"/>
            <a:ext cx="7035694" cy="150019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002060"/>
                </a:solidFill>
                <a:latin typeface="Times New Roman" pitchFamily="18" charset="0"/>
                <a:cs typeface="Times New Roman" pitchFamily="18" charset="0"/>
              </a:rPr>
              <a:t>Vì sao bao bì thuốc bảo vệ thực vật cần bỏ đúng nơi quy định?</a:t>
            </a:r>
            <a:endParaRPr lang="en-US" sz="3200" dirty="0">
              <a:solidFill>
                <a:srgbClr val="002060"/>
              </a:solidFill>
              <a:latin typeface="Times New Roman" pitchFamily="18" charset="0"/>
              <a:cs typeface="Times New Roman" pitchFamily="18" charset="0"/>
            </a:endParaRPr>
          </a:p>
        </p:txBody>
      </p:sp>
      <p:sp>
        <p:nvSpPr>
          <p:cNvPr id="8" name="Rectangle 7"/>
          <p:cNvSpPr/>
          <p:nvPr/>
        </p:nvSpPr>
        <p:spPr>
          <a:xfrm>
            <a:off x="221817" y="2500306"/>
            <a:ext cx="4782232" cy="1504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dirty="0">
                <a:solidFill>
                  <a:srgbClr val="002060"/>
                </a:solidFill>
                <a:latin typeface="Times New Roman" pitchFamily="18" charset="0"/>
                <a:ea typeface="Calibri" panose="020F0502020204030204" pitchFamily="34" charset="0"/>
                <a:cs typeface="Times New Roman" pitchFamily="18" charset="0"/>
              </a:rPr>
              <a:t>Cây cải xanh sau khi trồng có biểu hiện như thế nào là đạt yêu cầu?</a:t>
            </a:r>
            <a:endParaRPr lang="vi-VN" sz="3200" dirty="0">
              <a:solidFill>
                <a:srgbClr val="002060"/>
              </a:solidFill>
              <a:latin typeface="Times New Roman" pitchFamily="18" charset="0"/>
              <a:cs typeface="Times New Roman" pitchFamily="18" charset="0"/>
            </a:endParaRPr>
          </a:p>
        </p:txBody>
      </p:sp>
      <p:pic>
        <p:nvPicPr>
          <p:cNvPr id="54274" name="Picture 2" descr="C:\Users\BeachNail\Pictures\cải 2.jfif"/>
          <p:cNvPicPr>
            <a:picLocks noChangeAspect="1" noChangeArrowheads="1"/>
          </p:cNvPicPr>
          <p:nvPr/>
        </p:nvPicPr>
        <p:blipFill>
          <a:blip r:embed="rId3"/>
          <a:srcRect/>
          <a:stretch>
            <a:fillRect/>
          </a:stretch>
        </p:blipFill>
        <p:spPr bwMode="auto">
          <a:xfrm>
            <a:off x="5286380" y="1785926"/>
            <a:ext cx="3429024" cy="257176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p:spPr>
        <p:txBody>
          <a:bodyPr vert="horz" wrap="square" lIns="91440" tIns="45720" rIns="91440" bIns="45720" anchor="ctr" anchorCtr="0"/>
          <a:lstStyle/>
          <a:p>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5</a:t>
            </a:r>
            <a:r>
              <a:rPr lang="vi-VN" sz="3200" b="1" dirty="0">
                <a:solidFill>
                  <a:srgbClr val="FF0000"/>
                </a:solidFill>
                <a:latin typeface="Times New Roman" pitchFamily="18" charset="0"/>
                <a:cs typeface="Times New Roman" pitchFamily="18" charset="0"/>
              </a:rPr>
              <a:t> - </a:t>
            </a:r>
            <a:r>
              <a:rPr lang="en-US" sz="32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357158" y="1214423"/>
            <a:ext cx="8286808" cy="1569660"/>
          </a:xfrm>
          <a:prstGeom prst="rect">
            <a:avLst/>
          </a:prstGeom>
          <a:noFill/>
          <a:ln w="9525">
            <a:noFill/>
          </a:ln>
        </p:spPr>
        <p:txBody>
          <a:bodyPr wrap="square">
            <a:spAutoFit/>
          </a:bodyPr>
          <a:lstStyle/>
          <a:p>
            <a:r>
              <a:rPr lang="vi-VN" sz="3200" b="1" dirty="0">
                <a:solidFill>
                  <a:srgbClr val="0000CC"/>
                </a:solidFill>
                <a:latin typeface="Times New Roman" pitchFamily="18" charset="0"/>
                <a:cs typeface="Times New Roman" pitchFamily="18" charset="0"/>
              </a:rPr>
              <a:t>I. Hướng dẫn trồng cây cải xanh</a:t>
            </a:r>
            <a:endParaRPr lang="en-US" sz="3200" dirty="0">
              <a:solidFill>
                <a:srgbClr val="0000CC"/>
              </a:solidFill>
              <a:latin typeface="Times New Roman" pitchFamily="18" charset="0"/>
              <a:cs typeface="Times New Roman" pitchFamily="18" charset="0"/>
            </a:endParaRPr>
          </a:p>
          <a:p>
            <a:r>
              <a:rPr lang="vi-VN" sz="3200" b="1" dirty="0">
                <a:solidFill>
                  <a:srgbClr val="0000CC"/>
                </a:solidFill>
                <a:latin typeface="Times New Roman" pitchFamily="18" charset="0"/>
                <a:cs typeface="Times New Roman" pitchFamily="18" charset="0"/>
              </a:rPr>
              <a:t>2. Yêu cầu kỹ thuật</a:t>
            </a:r>
            <a:endParaRPr lang="en-US" sz="3200" dirty="0">
              <a:solidFill>
                <a:srgbClr val="0000CC"/>
              </a:solidFill>
              <a:latin typeface="Times New Roman" pitchFamily="18" charset="0"/>
              <a:cs typeface="Times New Roman" pitchFamily="18" charset="0"/>
            </a:endParaRPr>
          </a:p>
          <a:p>
            <a:pPr marL="342900" indent="-342900"/>
            <a:endParaRPr sz="3200" b="1" dirty="0">
              <a:solidFill>
                <a:srgbClr val="0000CC"/>
              </a:solidFill>
              <a:latin typeface="Times New Roman" pitchFamily="18" charset="0"/>
              <a:cs typeface="Times New Roman" pitchFamily="18" charset="0"/>
            </a:endParaRPr>
          </a:p>
        </p:txBody>
      </p:sp>
      <p:sp>
        <p:nvSpPr>
          <p:cNvPr id="6" name="Rounded Rectangle 5"/>
          <p:cNvSpPr/>
          <p:nvPr/>
        </p:nvSpPr>
        <p:spPr>
          <a:xfrm>
            <a:off x="428596" y="4572008"/>
            <a:ext cx="7786742"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00CC"/>
                </a:solidFill>
                <a:latin typeface="Times New Roman" pitchFamily="18" charset="0"/>
                <a:cs typeface="Times New Roman" pitchFamily="18" charset="0"/>
              </a:rPr>
              <a:t>Cải xanh có thể thu hoạch được sau 30 – 40 ngày (hoặc cao trên 15 cm); </a:t>
            </a:r>
          </a:p>
          <a:p>
            <a:pPr lvl="0" algn="just"/>
            <a:r>
              <a:rPr lang="vi-VN" sz="3200" dirty="0">
                <a:solidFill>
                  <a:srgbClr val="0000CC"/>
                </a:solidFill>
                <a:latin typeface="Times New Roman" pitchFamily="18" charset="0"/>
                <a:cs typeface="Times New Roman" pitchFamily="18" charset="0"/>
              </a:rPr>
              <a:t>không bị sâu, bệnh; lá cải còn nguyên vẹn, đều màu và có màu xanh đậm.</a:t>
            </a: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2428860" y="2285992"/>
            <a:ext cx="5357849" cy="216212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428596" y="4572008"/>
            <a:ext cx="7786742" cy="2071702"/>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itchFamily="18" charset="0"/>
                <a:cs typeface="Times New Roman" pitchFamily="18" charset="0"/>
              </a:rPr>
              <a:t>Em hãy liên hệ với quy trình trồng trọt để nêu được quy trình trồng cây cải xanh?</a:t>
            </a: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14554"/>
            <a:ext cx="3540539" cy="2143139"/>
          </a:xfrm>
          <a:prstGeom prst="rect">
            <a:avLst/>
          </a:prstGeom>
          <a:noFill/>
        </p:spPr>
      </p:pic>
      <p:sp>
        <p:nvSpPr>
          <p:cNvPr id="8" name="Rectangle 7"/>
          <p:cNvSpPr/>
          <p:nvPr/>
        </p:nvSpPr>
        <p:spPr>
          <a:xfrm>
            <a:off x="285720" y="2285992"/>
            <a:ext cx="4643470" cy="200026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000" dirty="0">
                <a:solidFill>
                  <a:srgbClr val="6600FF"/>
                </a:solidFill>
                <a:latin typeface="Times New Roman" panose="02020603050405020304" pitchFamily="18" charset="0"/>
                <a:cs typeface="Times New Roman" panose="02020603050405020304" pitchFamily="18" charset="0"/>
              </a:rPr>
              <a:t>Quy trình trồng trọt gồm 5 bước:</a:t>
            </a:r>
          </a:p>
          <a:p>
            <a:pPr lvl="0" algn="just"/>
            <a:r>
              <a:rPr lang="vi-VN" sz="2000" dirty="0">
                <a:solidFill>
                  <a:srgbClr val="6600FF"/>
                </a:solidFill>
                <a:latin typeface="Times New Roman" panose="02020603050405020304" pitchFamily="18" charset="0"/>
                <a:cs typeface="Times New Roman" panose="02020603050405020304" pitchFamily="18" charset="0"/>
              </a:rPr>
              <a:t>+ Bước 1. Chuẩn bị đất trồng;</a:t>
            </a:r>
          </a:p>
          <a:p>
            <a:pPr lvl="0" algn="just"/>
            <a:r>
              <a:rPr lang="vi-VN" sz="2000" dirty="0">
                <a:solidFill>
                  <a:srgbClr val="6600FF"/>
                </a:solidFill>
                <a:latin typeface="Times New Roman" panose="02020603050405020304" pitchFamily="18" charset="0"/>
                <a:cs typeface="Times New Roman" panose="02020603050405020304" pitchFamily="18" charset="0"/>
              </a:rPr>
              <a:t>+ Bước 2. Chuẩn bị giống cây trồng;</a:t>
            </a:r>
          </a:p>
          <a:p>
            <a:pPr lvl="0" algn="just"/>
            <a:r>
              <a:rPr lang="vi-VN" sz="2000" dirty="0">
                <a:solidFill>
                  <a:srgbClr val="6600FF"/>
                </a:solidFill>
                <a:latin typeface="Times New Roman" panose="02020603050405020304" pitchFamily="18" charset="0"/>
                <a:cs typeface="Times New Roman" panose="02020603050405020304" pitchFamily="18" charset="0"/>
              </a:rPr>
              <a:t>+ Bước 3. Gieo trồng;</a:t>
            </a:r>
          </a:p>
          <a:p>
            <a:pPr lvl="0" algn="just"/>
            <a:r>
              <a:rPr lang="vi-VN" sz="2000" dirty="0">
                <a:solidFill>
                  <a:srgbClr val="6600FF"/>
                </a:solidFill>
                <a:latin typeface="Times New Roman" panose="02020603050405020304" pitchFamily="18" charset="0"/>
                <a:cs typeface="Times New Roman" panose="02020603050405020304" pitchFamily="18" charset="0"/>
              </a:rPr>
              <a:t>+ Bước 4. Chăm sóc cây;</a:t>
            </a:r>
          </a:p>
          <a:p>
            <a:pPr lvl="0" algn="just"/>
            <a:r>
              <a:rPr lang="vi-VN" sz="2000" dirty="0">
                <a:solidFill>
                  <a:srgbClr val="6600FF"/>
                </a:solidFill>
                <a:latin typeface="Times New Roman" panose="02020603050405020304" pitchFamily="18" charset="0"/>
                <a:cs typeface="Times New Roman" panose="02020603050405020304" pitchFamily="18" charset="0"/>
              </a:rPr>
              <a:t>+ Bước 5. Thu hoạch.</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3. Quy trình trồng cải xanh</a:t>
            </a:r>
            <a:endParaRPr sz="2800" b="1" dirty="0">
              <a:solidFill>
                <a:srgbClr val="0000CC"/>
              </a:solidFill>
              <a:latin typeface="Times New Roman" pitchFamily="18" charset="0"/>
              <a:cs typeface="Times New Roman" pitchFamily="18" charset="0"/>
            </a:endParaRPr>
          </a:p>
        </p:txBody>
      </p:sp>
      <p:pic>
        <p:nvPicPr>
          <p:cNvPr id="58370" name="Picture 2" descr="C:\Users\BeachNail\Downloads\0cba145d318bf3d5aa9a.jpg"/>
          <p:cNvPicPr>
            <a:picLocks noChangeAspect="1" noChangeArrowheads="1"/>
          </p:cNvPicPr>
          <p:nvPr/>
        </p:nvPicPr>
        <p:blipFill>
          <a:blip r:embed="rId3"/>
          <a:srcRect/>
          <a:stretch>
            <a:fillRect/>
          </a:stretch>
        </p:blipFill>
        <p:spPr bwMode="auto">
          <a:xfrm>
            <a:off x="428596" y="1714488"/>
            <a:ext cx="7996256" cy="2518394"/>
          </a:xfrm>
          <a:prstGeom prst="rect">
            <a:avLst/>
          </a:prstGeom>
          <a:noFill/>
        </p:spPr>
      </p:pic>
      <p:pic>
        <p:nvPicPr>
          <p:cNvPr id="58371" name="Picture 3" descr="C:\Users\BeachNail\Downloads\4900bce399355b6b0224.jpg"/>
          <p:cNvPicPr>
            <a:picLocks noChangeAspect="1" noChangeArrowheads="1"/>
          </p:cNvPicPr>
          <p:nvPr/>
        </p:nvPicPr>
        <p:blipFill>
          <a:blip r:embed="rId4"/>
          <a:srcRect/>
          <a:stretch>
            <a:fillRect/>
          </a:stretch>
        </p:blipFill>
        <p:spPr bwMode="auto">
          <a:xfrm>
            <a:off x="285720" y="4225667"/>
            <a:ext cx="8072494" cy="263233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59394" name="Picture 2" descr="C:\Users\BeachNail\Downloads\4bc1e464c1b203ec5aa3.jpg"/>
          <p:cNvPicPr>
            <a:picLocks noChangeAspect="1" noChangeArrowheads="1"/>
          </p:cNvPicPr>
          <p:nvPr/>
        </p:nvPicPr>
        <p:blipFill>
          <a:blip r:embed="rId3"/>
          <a:srcRect/>
          <a:stretch>
            <a:fillRect/>
          </a:stretch>
        </p:blipFill>
        <p:spPr bwMode="auto">
          <a:xfrm>
            <a:off x="357158" y="1714488"/>
            <a:ext cx="8526036" cy="48577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7</TotalTime>
  <Words>741</Words>
  <Application>Microsoft Office PowerPoint</Application>
  <PresentationFormat>On-screen Show (4:3)</PresentationFormat>
  <Paragraphs>88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Watermark</vt:lpstr>
      <vt:lpstr>PowerPoint Presentation</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 I. Hướng dẫn trồng cây cải xanh 4. Thực hành </vt:lpstr>
      <vt:lpstr>Bài 5 – TRỒNG VÀ CHĂM SÓC CÂY CẢI XANH </vt:lpstr>
      <vt:lpstr>Bài 5 – TRỒNG VÀ CHĂM SÓC CÂY CẢI XANH II. LUYỆN TẬP </vt:lpstr>
      <vt:lpstr>Bài 5 – TRỒNG VÀ CHĂM SÓC CÂY CẢI XANH III. VẬN DỤNG </vt:lpstr>
      <vt:lpstr>PowerPoint Presentation</vt:lpstr>
    </vt:vector>
  </TitlesOfParts>
  <Manager>Du An-Mien Phi-STEM</Manager>
  <Company>Du An-Mien Phi-STEM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dc:description>Du An-Mien Phi-STEM</dc:description>
  <cp:lastModifiedBy>Win 10</cp:lastModifiedBy>
  <cp:revision>330</cp:revision>
  <dcterms:created xsi:type="dcterms:W3CDTF">2010-10-12T15:58:00Z</dcterms:created>
  <dcterms:modified xsi:type="dcterms:W3CDTF">2023-12-09T15:01:25Z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42F6759DA7694BAF85F488BA83E06214</vt:lpwstr>
  </property>
  <property fmtid="{D5CDD505-2E9C-101B-9397-08002B2CF9AE}" pid="4" name="KSOProductBuildVer">
    <vt:lpwstr>1033-11.2.0.11341</vt:lpwstr>
  </property>
</Properties>
</file>