
<file path=[Content_Types].xml><?xml version="1.0" encoding="utf-8"?>
<Types xmlns="http://schemas.openxmlformats.org/package/2006/content-types">
  <Default ContentType="application/x-fontdata" Extension="fntdata"/>
  <Default ContentType="image/jpeg" Extension="jpeg"/>
  <Default ContentType="image/png" Extension="png"/>
  <Default ContentType="application/vnd.openxmlformats-package.relationships+xml" Extension="rels"/>
  <Default ContentType="image/svg+xml" Extension="svg"/>
  <Default ContentType="application/xml" Extension="xml"/>
  <Override ContentType="application/vnd.openxmlformats-officedocument.extended-properties+xml" PartName="/docProps/app.xml"/>
  <Override ContentType="application/vnd.openxmlformats-package.core-properties+xml" PartName="/docProps/core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1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4.xml"/>
  <Override ContentType="application/vnd.openxmlformats-officedocument.presentationml.slide+xml" PartName="/ppt/slides/slide5.xml"/>
  <Override ContentType="application/vnd.openxmlformats-officedocument.presentationml.slide+xml" PartName="/ppt/slides/slide6.xml"/>
  <Override ContentType="application/vnd.openxmlformats-officedocument.presentationml.slide+xml" PartName="/ppt/slides/slide7.xml"/>
  <Override ContentType="application/vnd.openxmlformats-officedocument.presentationml.slide+xml" PartName="/ppt/slides/slide8.xml"/>
  <Override ContentType="application/vnd.openxmlformats-officedocument.presentationml.slide+xml" PartName="/ppt/slides/slide9.xml"/>
  <Override ContentType="application/vnd.openxmlformats-officedocument.presentationml.tableStyles+xml" PartName="/ppt/tableStyles.xml"/>
  <Override ContentType="application/vnd.openxmlformats-officedocument.theme+xml" PartName="/ppt/theme/theme1.xml"/>
  <Override ContentType="application/vnd.openxmlformats-officedocument.presentationml.viewProps+xml" PartName="/ppt/viewProps.xml"/>
</Types>
</file>

<file path=_rels/.rels><?xml version="1.0" encoding="UTF-8" standalone="yes"?><Relationships xmlns="http://schemas.openxmlformats.org/package/2006/relationships"><Relationship Id="rId1" Target="ppt/presentation.xml" Type="http://schemas.openxmlformats.org/officeDocument/2006/relationships/officeDocument"/><Relationship Id="rId2" Target="docProps/thumbnail.jpeg" Type="http://schemas.openxmlformats.org/package/2006/relationships/metadata/thumbnail"/><Relationship Id="rId3" Target="docProps/core.xml" Type="http://schemas.openxmlformats.org/package/2006/relationships/metadata/core-properties"/><Relationship Id="rId4" Target="docProps/app.xml" Type="http://schemas.openxmlformats.org/officeDocument/2006/relationships/extended-properties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embedTrueTypeFonts="true">
  <p:sldMasterIdLst>
    <p:sldMasterId id="2147483648" r:id="rId1"/>
  </p:sld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</p:sldIdLst>
  <p:sldSz cx="18288000" cy="10287000"/>
  <p:notesSz cx="6858000" cy="9144000"/>
  <p:embeddedFontLst>
    <p:embeddedFont>
      <p:font typeface="Funtastic" charset="1" panose="00000000000000000000"/>
      <p:regular r:id="rId15"/>
    </p:embeddedFont>
    <p:embeddedFont>
      <p:font typeface="Paytone One" charset="1" panose="00000500000000000000"/>
      <p:regular r:id="rId16"/>
    </p:embeddedFont>
    <p:embeddedFont>
      <p:font typeface="Cabin Bold" charset="1" panose="00000800000000000000"/>
      <p:regular r:id="rId17"/>
    </p:embeddedFont>
    <p:embeddedFont>
      <p:font typeface="Poppins Bold" charset="1" panose="00000800000000000000"/>
      <p:regular r:id="rId18"/>
    </p:embeddedFont>
    <p:embeddedFont>
      <p:font typeface="Fredoka" charset="1" panose="02000000000000000000"/>
      <p:regular r:id="rId19"/>
    </p:embeddedFont>
    <p:embeddedFont>
      <p:font typeface="Canva Sans" charset="1" panose="020B0503030501040103"/>
      <p:regular r:id="rId20"/>
    </p:embeddedFont>
    <p:embeddedFont>
      <p:font typeface="Asap Bold" charset="1" panose="020F0804030202060203"/>
      <p:regular r:id="rId21"/>
    </p:embeddedFont>
    <p:embeddedFont>
      <p:font typeface="Bukhari Script" charset="1" panose="00000500000000000000"/>
      <p:regular r:id="rId22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 autoAdjust="0"/>
    <p:restoredTop sz="94622" autoAdjust="0"/>
  </p:normalViewPr>
  <p:slideViewPr>
    <p:cSldViewPr>
      <p:cViewPr varScale="1">
        <p:scale>
          <a:sx n="74" d="100"/>
          <a:sy n="74" d="100"/>
        </p:scale>
        <p:origin x="-1092" y="-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<Relationships xmlns="http://schemas.openxmlformats.org/package/2006/relationships"><Relationship Id="rId1" Target="slideMasters/slideMaster1.xml" Type="http://schemas.openxmlformats.org/officeDocument/2006/relationships/slideMaster"/><Relationship Id="rId10" Target="slides/slide5.xml" Type="http://schemas.openxmlformats.org/officeDocument/2006/relationships/slide"/><Relationship Id="rId11" Target="slides/slide6.xml" Type="http://schemas.openxmlformats.org/officeDocument/2006/relationships/slide"/><Relationship Id="rId12" Target="slides/slide7.xml" Type="http://schemas.openxmlformats.org/officeDocument/2006/relationships/slide"/><Relationship Id="rId13" Target="slides/slide8.xml" Type="http://schemas.openxmlformats.org/officeDocument/2006/relationships/slide"/><Relationship Id="rId14" Target="slides/slide9.xml" Type="http://schemas.openxmlformats.org/officeDocument/2006/relationships/slide"/><Relationship Id="rId15" Target="fonts/font15.fntdata" Type="http://schemas.openxmlformats.org/officeDocument/2006/relationships/font"/><Relationship Id="rId16" Target="fonts/font16.fntdata" Type="http://schemas.openxmlformats.org/officeDocument/2006/relationships/font"/><Relationship Id="rId17" Target="fonts/font17.fntdata" Type="http://schemas.openxmlformats.org/officeDocument/2006/relationships/font"/><Relationship Id="rId18" Target="fonts/font18.fntdata" Type="http://schemas.openxmlformats.org/officeDocument/2006/relationships/font"/><Relationship Id="rId19" Target="fonts/font19.fntdata" Type="http://schemas.openxmlformats.org/officeDocument/2006/relationships/font"/><Relationship Id="rId2" Target="presProps.xml" Type="http://schemas.openxmlformats.org/officeDocument/2006/relationships/presProps"/><Relationship Id="rId20" Target="fonts/font20.fntdata" Type="http://schemas.openxmlformats.org/officeDocument/2006/relationships/font"/><Relationship Id="rId21" Target="fonts/font21.fntdata" Type="http://schemas.openxmlformats.org/officeDocument/2006/relationships/font"/><Relationship Id="rId22" Target="fonts/font22.fntdata" Type="http://schemas.openxmlformats.org/officeDocument/2006/relationships/font"/><Relationship Id="rId3" Target="viewProps.xml" Type="http://schemas.openxmlformats.org/officeDocument/2006/relationships/viewProps"/><Relationship Id="rId4" Target="theme/theme1.xml" Type="http://schemas.openxmlformats.org/officeDocument/2006/relationships/theme"/><Relationship Id="rId5" Target="tableStyles.xml" Type="http://schemas.openxmlformats.org/officeDocument/2006/relationships/tableStyles"/><Relationship Id="rId6" Target="slides/slide1.xml" Type="http://schemas.openxmlformats.org/officeDocument/2006/relationships/slide"/><Relationship Id="rId7" Target="slides/slide2.xml" Type="http://schemas.openxmlformats.org/officeDocument/2006/relationships/slide"/><Relationship Id="rId8" Target="slides/slide3.xml" Type="http://schemas.openxmlformats.org/officeDocument/2006/relationships/slide"/><Relationship Id="rId9" Target="slides/slide4.xml" Type="http://schemas.openxmlformats.org/officeDocument/2006/relationships/slide"/></Relationships>
</file>

<file path=ppt/slideLayouts/_rels/slideLayout1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2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3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4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5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6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7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8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9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10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11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<Relationships xmlns="http://schemas.openxmlformats.org/package/2006/relationships"><Relationship Id="rId1" Target="../slideLayouts/slideLayout1.xml" Type="http://schemas.openxmlformats.org/officeDocument/2006/relationships/slideLayout"/><Relationship Id="rId10" Target="../slideLayouts/slideLayout10.xml" Type="http://schemas.openxmlformats.org/officeDocument/2006/relationships/slideLayout"/><Relationship Id="rId11" Target="../slideLayouts/slideLayout11.xml" Type="http://schemas.openxmlformats.org/officeDocument/2006/relationships/slideLayout"/><Relationship Id="rId12" Target="../theme/theme1.xml" Type="http://schemas.openxmlformats.org/officeDocument/2006/relationships/theme"/><Relationship Id="rId2" Target="../slideLayouts/slideLayout2.xml" Type="http://schemas.openxmlformats.org/officeDocument/2006/relationships/slideLayout"/><Relationship Id="rId3" Target="../slideLayouts/slideLayout3.xml" Type="http://schemas.openxmlformats.org/officeDocument/2006/relationships/slideLayout"/><Relationship Id="rId4" Target="../slideLayouts/slideLayout4.xml" Type="http://schemas.openxmlformats.org/officeDocument/2006/relationships/slideLayout"/><Relationship Id="rId5" Target="../slideLayouts/slideLayout5.xml" Type="http://schemas.openxmlformats.org/officeDocument/2006/relationships/slideLayout"/><Relationship Id="rId6" Target="../slideLayouts/slideLayout6.xml" Type="http://schemas.openxmlformats.org/officeDocument/2006/relationships/slideLayout"/><Relationship Id="rId7" Target="../slideLayouts/slideLayout7.xml" Type="http://schemas.openxmlformats.org/officeDocument/2006/relationships/slideLayout"/><Relationship Id="rId8" Target="../slideLayouts/slideLayout8.xml" Type="http://schemas.openxmlformats.org/officeDocument/2006/relationships/slideLayout"/><Relationship Id="rId9" Target="../slideLayouts/slideLayout9.xml" Type="http://schemas.openxmlformats.org/officeDocument/2006/relationships/slideLayout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Relationship Id="rId3" Target="../media/image2.svg" Type="http://schemas.openxmlformats.org/officeDocument/2006/relationships/image"/><Relationship Id="rId4" Target="../media/image3.png" Type="http://schemas.openxmlformats.org/officeDocument/2006/relationships/image"/><Relationship Id="rId5" Target="../media/image4.png" Type="http://schemas.openxmlformats.org/officeDocument/2006/relationships/image"/><Relationship Id="rId6" Target="../media/image5.svg" Type="http://schemas.openxmlformats.org/officeDocument/2006/relationships/image"/><Relationship Id="rId7" Target="../media/image6.png" Type="http://schemas.openxmlformats.org/officeDocument/2006/relationships/image"/><Relationship Id="rId8" Target="../media/image7.svg" Type="http://schemas.openxmlformats.org/officeDocument/2006/relationships/image"/></Relationships>
</file>

<file path=ppt/slides/_rels/slide2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10" Target="../media/image16.jpeg" Type="http://schemas.openxmlformats.org/officeDocument/2006/relationships/image"/><Relationship Id="rId2" Target="../media/image8.png" Type="http://schemas.openxmlformats.org/officeDocument/2006/relationships/image"/><Relationship Id="rId3" Target="../media/image9.svg" Type="http://schemas.openxmlformats.org/officeDocument/2006/relationships/image"/><Relationship Id="rId4" Target="../media/image10.png" Type="http://schemas.openxmlformats.org/officeDocument/2006/relationships/image"/><Relationship Id="rId5" Target="../media/image11.svg" Type="http://schemas.openxmlformats.org/officeDocument/2006/relationships/image"/><Relationship Id="rId6" Target="../media/image12.png" Type="http://schemas.openxmlformats.org/officeDocument/2006/relationships/image"/><Relationship Id="rId7" Target="../media/image13.svg" Type="http://schemas.openxmlformats.org/officeDocument/2006/relationships/image"/><Relationship Id="rId8" Target="../media/image14.png" Type="http://schemas.openxmlformats.org/officeDocument/2006/relationships/image"/><Relationship Id="rId9" Target="../media/image15.svg" Type="http://schemas.openxmlformats.org/officeDocument/2006/relationships/image"/></Relationships>
</file>

<file path=ppt/slides/_rels/slide3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7.jpeg" Type="http://schemas.openxmlformats.org/officeDocument/2006/relationships/image"/><Relationship Id="rId3" Target="../media/image18.jpeg" Type="http://schemas.openxmlformats.org/officeDocument/2006/relationships/image"/></Relationships>
</file>

<file path=ppt/slides/_rels/slide4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8.png" Type="http://schemas.openxmlformats.org/officeDocument/2006/relationships/image"/><Relationship Id="rId3" Target="../media/image9.svg" Type="http://schemas.openxmlformats.org/officeDocument/2006/relationships/image"/><Relationship Id="rId4" Target="../media/image12.png" Type="http://schemas.openxmlformats.org/officeDocument/2006/relationships/image"/><Relationship Id="rId5" Target="../media/image13.svg" Type="http://schemas.openxmlformats.org/officeDocument/2006/relationships/image"/><Relationship Id="rId6" Target="../media/image10.png" Type="http://schemas.openxmlformats.org/officeDocument/2006/relationships/image"/><Relationship Id="rId7" Target="../media/image11.svg" Type="http://schemas.openxmlformats.org/officeDocument/2006/relationships/image"/><Relationship Id="rId8" Target="../media/image19.png" Type="http://schemas.openxmlformats.org/officeDocument/2006/relationships/image"/></Relationships>
</file>

<file path=ppt/slides/_rels/slide5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20.jpeg" Type="http://schemas.openxmlformats.org/officeDocument/2006/relationships/image"/></Relationships>
</file>

<file path=ppt/slides/_rels/slide6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21.png" Type="http://schemas.openxmlformats.org/officeDocument/2006/relationships/image"/></Relationships>
</file>

<file path=ppt/slides/_rels/slide7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22.png" Type="http://schemas.openxmlformats.org/officeDocument/2006/relationships/image"/></Relationships>
</file>

<file path=ppt/slides/_rels/slide8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23.png" Type="http://schemas.openxmlformats.org/officeDocument/2006/relationships/image"/></Relationships>
</file>

<file path=ppt/slides/_rels/slide9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/Relationships>
</file>

<file path=ppt/slides/slide1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0097B2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name="Group 2" id="2"/>
          <p:cNvGrpSpPr/>
          <p:nvPr/>
        </p:nvGrpSpPr>
        <p:grpSpPr>
          <a:xfrm rot="0">
            <a:off x="4451451" y="4056561"/>
            <a:ext cx="9385098" cy="1638965"/>
            <a:chOff x="0" y="0"/>
            <a:chExt cx="12513464" cy="2185286"/>
          </a:xfrm>
        </p:grpSpPr>
        <p:grpSp>
          <p:nvGrpSpPr>
            <p:cNvPr name="Group 3" id="3"/>
            <p:cNvGrpSpPr/>
            <p:nvPr/>
          </p:nvGrpSpPr>
          <p:grpSpPr>
            <a:xfrm rot="0">
              <a:off x="0" y="0"/>
              <a:ext cx="12513464" cy="2185286"/>
              <a:chOff x="0" y="0"/>
              <a:chExt cx="2137363" cy="373258"/>
            </a:xfrm>
          </p:grpSpPr>
          <p:sp>
            <p:nvSpPr>
              <p:cNvPr name="Freeform 4" id="4"/>
              <p:cNvSpPr/>
              <p:nvPr/>
            </p:nvSpPr>
            <p:spPr>
              <a:xfrm flipH="false" flipV="false" rot="0">
                <a:off x="0" y="0"/>
                <a:ext cx="2137363" cy="373258"/>
              </a:xfrm>
              <a:custGeom>
                <a:avLst/>
                <a:gdLst/>
                <a:ahLst/>
                <a:cxnLst/>
                <a:rect r="r" b="b" t="t" l="l"/>
                <a:pathLst>
                  <a:path h="373258" w="2137363">
                    <a:moveTo>
                      <a:pt x="48654" y="0"/>
                    </a:moveTo>
                    <a:lnTo>
                      <a:pt x="2088710" y="0"/>
                    </a:lnTo>
                    <a:cubicBezTo>
                      <a:pt x="2115580" y="0"/>
                      <a:pt x="2137363" y="21783"/>
                      <a:pt x="2137363" y="48654"/>
                    </a:cubicBezTo>
                    <a:lnTo>
                      <a:pt x="2137363" y="324604"/>
                    </a:lnTo>
                    <a:cubicBezTo>
                      <a:pt x="2137363" y="351475"/>
                      <a:pt x="2115580" y="373258"/>
                      <a:pt x="2088710" y="373258"/>
                    </a:cubicBezTo>
                    <a:lnTo>
                      <a:pt x="48654" y="373258"/>
                    </a:lnTo>
                    <a:cubicBezTo>
                      <a:pt x="21783" y="373258"/>
                      <a:pt x="0" y="351475"/>
                      <a:pt x="0" y="324604"/>
                    </a:cubicBezTo>
                    <a:lnTo>
                      <a:pt x="0" y="48654"/>
                    </a:lnTo>
                    <a:cubicBezTo>
                      <a:pt x="0" y="21783"/>
                      <a:pt x="21783" y="0"/>
                      <a:pt x="48654" y="0"/>
                    </a:cubicBezTo>
                    <a:close/>
                  </a:path>
                </a:pathLst>
              </a:custGeom>
              <a:solidFill>
                <a:srgbClr val="FFDE59"/>
              </a:solidFill>
              <a:ln w="38100" cap="rnd">
                <a:solidFill>
                  <a:srgbClr val="000000"/>
                </a:solidFill>
                <a:prstDash val="solid"/>
                <a:round/>
              </a:ln>
            </p:spPr>
          </p:sp>
          <p:sp>
            <p:nvSpPr>
              <p:cNvPr name="TextBox 5" id="5"/>
              <p:cNvSpPr txBox="true"/>
              <p:nvPr/>
            </p:nvSpPr>
            <p:spPr>
              <a:xfrm>
                <a:off x="0" y="-28575"/>
                <a:ext cx="2137363" cy="401833"/>
              </a:xfrm>
              <a:prstGeom prst="rect">
                <a:avLst/>
              </a:prstGeom>
            </p:spPr>
            <p:txBody>
              <a:bodyPr anchor="ctr" rtlCol="false" tIns="50800" lIns="50800" bIns="50800" rIns="50800"/>
              <a:lstStyle/>
              <a:p>
                <a:pPr algn="ctr">
                  <a:lnSpc>
                    <a:spcPts val="2519"/>
                  </a:lnSpc>
                  <a:spcBef>
                    <a:spcPct val="0"/>
                  </a:spcBef>
                </a:pPr>
              </a:p>
            </p:txBody>
          </p:sp>
        </p:grpSp>
        <p:sp>
          <p:nvSpPr>
            <p:cNvPr name="TextBox 6" id="6"/>
            <p:cNvSpPr txBox="true"/>
            <p:nvPr/>
          </p:nvSpPr>
          <p:spPr>
            <a:xfrm rot="0">
              <a:off x="781088" y="58338"/>
              <a:ext cx="10951288" cy="1782861"/>
            </a:xfrm>
            <a:prstGeom prst="rect">
              <a:avLst/>
            </a:prstGeom>
          </p:spPr>
          <p:txBody>
            <a:bodyPr anchor="t" rtlCol="false" tIns="0" lIns="0" bIns="0" rIns="0">
              <a:spAutoFit/>
            </a:bodyPr>
            <a:lstStyle/>
            <a:p>
              <a:pPr algn="ctr">
                <a:lnSpc>
                  <a:spcPts val="10361"/>
                </a:lnSpc>
              </a:pPr>
              <a:r>
                <a:rPr lang="en-US" sz="7401">
                  <a:solidFill>
                    <a:srgbClr val="D44A1F"/>
                  </a:solidFill>
                  <a:latin typeface="Funtastic"/>
                  <a:ea typeface="Funtastic"/>
                  <a:cs typeface="Funtastic"/>
                  <a:sym typeface="Funtastic"/>
                </a:rPr>
                <a:t>HIV/AIDS</a:t>
              </a:r>
            </a:p>
          </p:txBody>
        </p:sp>
      </p:grpSp>
      <p:sp>
        <p:nvSpPr>
          <p:cNvPr name="Freeform 7" id="7"/>
          <p:cNvSpPr/>
          <p:nvPr/>
        </p:nvSpPr>
        <p:spPr>
          <a:xfrm flipH="false" flipV="false" rot="0">
            <a:off x="13836549" y="5563221"/>
            <a:ext cx="6608319" cy="4878141"/>
          </a:xfrm>
          <a:custGeom>
            <a:avLst/>
            <a:gdLst/>
            <a:ahLst/>
            <a:cxnLst/>
            <a:rect r="r" b="b" t="t" l="l"/>
            <a:pathLst>
              <a:path h="4878141" w="6608319">
                <a:moveTo>
                  <a:pt x="0" y="0"/>
                </a:moveTo>
                <a:lnTo>
                  <a:pt x="6608319" y="0"/>
                </a:lnTo>
                <a:lnTo>
                  <a:pt x="6608319" y="4878141"/>
                </a:lnTo>
                <a:lnTo>
                  <a:pt x="0" y="4878141"/>
                </a:lnTo>
                <a:lnTo>
                  <a:pt x="0" y="0"/>
                </a:lnTo>
                <a:close/>
              </a:path>
            </a:pathLst>
          </a:custGeom>
          <a:blipFill>
            <a:blip r:embed="rId2">
              <a:extLst>
                <a:ext uri="{96DAC541-7B7A-43D3-8B79-37D633B846F1}">
                  <asvg:svgBlip xmlns:asvg="http://schemas.microsoft.com/office/drawing/2016/SVG/main" r:embed="rId3"/>
                </a:ext>
              </a:extLst>
            </a:blip>
            <a:stretch>
              <a:fillRect l="0" t="0" r="0" b="0"/>
            </a:stretch>
          </a:blipFill>
        </p:spPr>
      </p:sp>
      <p:sp>
        <p:nvSpPr>
          <p:cNvPr name="Freeform 8" id="8"/>
          <p:cNvSpPr/>
          <p:nvPr/>
        </p:nvSpPr>
        <p:spPr>
          <a:xfrm flipH="false" flipV="false" rot="0">
            <a:off x="0" y="6249447"/>
            <a:ext cx="2785198" cy="2774199"/>
          </a:xfrm>
          <a:custGeom>
            <a:avLst/>
            <a:gdLst/>
            <a:ahLst/>
            <a:cxnLst/>
            <a:rect r="r" b="b" t="t" l="l"/>
            <a:pathLst>
              <a:path h="2774199" w="2785198">
                <a:moveTo>
                  <a:pt x="0" y="0"/>
                </a:moveTo>
                <a:lnTo>
                  <a:pt x="2785198" y="0"/>
                </a:lnTo>
                <a:lnTo>
                  <a:pt x="2785198" y="2774199"/>
                </a:lnTo>
                <a:lnTo>
                  <a:pt x="0" y="2774199"/>
                </a:lnTo>
                <a:lnTo>
                  <a:pt x="0" y="0"/>
                </a:lnTo>
                <a:close/>
              </a:path>
            </a:pathLst>
          </a:custGeom>
          <a:blipFill>
            <a:blip r:embed="rId4"/>
            <a:stretch>
              <a:fillRect l="0" t="-1157" r="0" b="-1157"/>
            </a:stretch>
          </a:blipFill>
        </p:spPr>
      </p:sp>
      <p:grpSp>
        <p:nvGrpSpPr>
          <p:cNvPr name="Group 9" id="9"/>
          <p:cNvGrpSpPr/>
          <p:nvPr/>
        </p:nvGrpSpPr>
        <p:grpSpPr>
          <a:xfrm rot="0">
            <a:off x="5148541" y="7896891"/>
            <a:ext cx="7990919" cy="210800"/>
            <a:chOff x="0" y="0"/>
            <a:chExt cx="2104604" cy="55519"/>
          </a:xfrm>
        </p:grpSpPr>
        <p:sp>
          <p:nvSpPr>
            <p:cNvPr name="Freeform 10" id="10"/>
            <p:cNvSpPr/>
            <p:nvPr/>
          </p:nvSpPr>
          <p:spPr>
            <a:xfrm flipH="false" flipV="false" rot="0">
              <a:off x="0" y="0"/>
              <a:ext cx="2104604" cy="55519"/>
            </a:xfrm>
            <a:custGeom>
              <a:avLst/>
              <a:gdLst/>
              <a:ahLst/>
              <a:cxnLst/>
              <a:rect r="r" b="b" t="t" l="l"/>
              <a:pathLst>
                <a:path h="55519" w="2104604">
                  <a:moveTo>
                    <a:pt x="0" y="0"/>
                  </a:moveTo>
                  <a:lnTo>
                    <a:pt x="2104604" y="0"/>
                  </a:lnTo>
                  <a:lnTo>
                    <a:pt x="2104604" y="55519"/>
                  </a:lnTo>
                  <a:lnTo>
                    <a:pt x="0" y="55519"/>
                  </a:lnTo>
                  <a:close/>
                </a:path>
              </a:pathLst>
            </a:custGeom>
            <a:solidFill>
              <a:srgbClr val="FFFFFF"/>
            </a:solidFill>
          </p:spPr>
        </p:sp>
        <p:sp>
          <p:nvSpPr>
            <p:cNvPr name="TextBox 11" id="11"/>
            <p:cNvSpPr txBox="true"/>
            <p:nvPr/>
          </p:nvSpPr>
          <p:spPr>
            <a:xfrm>
              <a:off x="0" y="-38100"/>
              <a:ext cx="2104604" cy="93619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2659"/>
                </a:lnSpc>
              </a:pPr>
            </a:p>
          </p:txBody>
        </p:sp>
      </p:grpSp>
      <p:sp>
        <p:nvSpPr>
          <p:cNvPr name="Freeform 12" id="12"/>
          <p:cNvSpPr/>
          <p:nvPr/>
        </p:nvSpPr>
        <p:spPr>
          <a:xfrm flipH="false" flipV="false" rot="0">
            <a:off x="0" y="-715491"/>
            <a:ext cx="5579390" cy="4114800"/>
          </a:xfrm>
          <a:custGeom>
            <a:avLst/>
            <a:gdLst/>
            <a:ahLst/>
            <a:cxnLst/>
            <a:rect r="r" b="b" t="t" l="l"/>
            <a:pathLst>
              <a:path h="4114800" w="5579390">
                <a:moveTo>
                  <a:pt x="0" y="0"/>
                </a:moveTo>
                <a:lnTo>
                  <a:pt x="5579390" y="0"/>
                </a:lnTo>
                <a:lnTo>
                  <a:pt x="5579390" y="4114800"/>
                </a:lnTo>
                <a:lnTo>
                  <a:pt x="0" y="4114800"/>
                </a:lnTo>
                <a:lnTo>
                  <a:pt x="0" y="0"/>
                </a:lnTo>
                <a:close/>
              </a:path>
            </a:pathLst>
          </a:custGeom>
          <a:blipFill>
            <a:blip r:embed="rId5">
              <a:extLs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tretch>
              <a:fillRect l="0" t="0" r="0" b="0"/>
            </a:stretch>
          </a:blipFill>
        </p:spPr>
      </p:sp>
      <p:sp>
        <p:nvSpPr>
          <p:cNvPr name="Freeform 13" id="13"/>
          <p:cNvSpPr/>
          <p:nvPr/>
        </p:nvSpPr>
        <p:spPr>
          <a:xfrm flipH="false" flipV="false" rot="1724097">
            <a:off x="12718306" y="309445"/>
            <a:ext cx="6342659" cy="4114800"/>
          </a:xfrm>
          <a:custGeom>
            <a:avLst/>
            <a:gdLst/>
            <a:ahLst/>
            <a:cxnLst/>
            <a:rect r="r" b="b" t="t" l="l"/>
            <a:pathLst>
              <a:path h="4114800" w="6342659">
                <a:moveTo>
                  <a:pt x="0" y="0"/>
                </a:moveTo>
                <a:lnTo>
                  <a:pt x="6342659" y="0"/>
                </a:lnTo>
                <a:lnTo>
                  <a:pt x="6342659" y="4114800"/>
                </a:lnTo>
                <a:lnTo>
                  <a:pt x="0" y="4114800"/>
                </a:lnTo>
                <a:lnTo>
                  <a:pt x="0" y="0"/>
                </a:lnTo>
                <a:close/>
              </a:path>
            </a:pathLst>
          </a:custGeom>
          <a:blipFill>
            <a:blip r:embed="rId7">
              <a:extLs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 l="0" t="0" r="0" b="0"/>
            </a:stretch>
          </a:blipFill>
        </p:spPr>
      </p:sp>
      <p:sp>
        <p:nvSpPr>
          <p:cNvPr name="TextBox 14" id="14"/>
          <p:cNvSpPr txBox="true"/>
          <p:nvPr/>
        </p:nvSpPr>
        <p:spPr>
          <a:xfrm rot="0">
            <a:off x="2398365" y="2517507"/>
            <a:ext cx="13491271" cy="1053279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8620"/>
              </a:lnSpc>
            </a:pPr>
            <a:r>
              <a:rPr lang="en-US" sz="6157" spc="307">
                <a:solidFill>
                  <a:srgbClr val="FFFFFF"/>
                </a:solidFill>
                <a:latin typeface="Paytone One"/>
                <a:ea typeface="Paytone One"/>
                <a:cs typeface="Paytone One"/>
                <a:sym typeface="Paytone One"/>
              </a:rPr>
              <a:t>TRUYỀN THÔNG PHÒNG CHỐNG</a:t>
            </a:r>
          </a:p>
        </p:txBody>
      </p:sp>
      <p:sp>
        <p:nvSpPr>
          <p:cNvPr name="TextBox 15" id="15"/>
          <p:cNvSpPr txBox="true"/>
          <p:nvPr/>
        </p:nvSpPr>
        <p:spPr>
          <a:xfrm rot="0">
            <a:off x="5004755" y="6508940"/>
            <a:ext cx="8278490" cy="906146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3604"/>
              </a:lnSpc>
            </a:pPr>
            <a:r>
              <a:rPr lang="en-US" b="true" sz="2574">
                <a:solidFill>
                  <a:srgbClr val="FFFFFF"/>
                </a:solidFill>
                <a:latin typeface="Cabin Bold"/>
                <a:ea typeface="Cabin Bold"/>
                <a:cs typeface="Cabin Bold"/>
                <a:sym typeface="Cabin Bold"/>
              </a:rPr>
              <a:t>BS. PHẠM ĐÌNH ĐỨC</a:t>
            </a:r>
          </a:p>
          <a:p>
            <a:pPr algn="ctr">
              <a:lnSpc>
                <a:spcPts val="3604"/>
              </a:lnSpc>
              <a:spcBef>
                <a:spcPct val="0"/>
              </a:spcBef>
            </a:pPr>
            <a:r>
              <a:rPr lang="en-US" b="true" sz="2574">
                <a:solidFill>
                  <a:srgbClr val="FFFFFF"/>
                </a:solidFill>
                <a:latin typeface="Cabin Bold"/>
                <a:ea typeface="Cabin Bold"/>
                <a:cs typeface="Cabin Bold"/>
                <a:sym typeface="Cabin Bold"/>
              </a:rPr>
              <a:t>PHÒNG TRUYỀN THÔNG GIÁO DỤC SỨC KHỎE _TTYTQ3</a:t>
            </a:r>
          </a:p>
        </p:txBody>
      </p:sp>
    </p:spTree>
  </p:cSld>
  <p:clrMapOvr>
    <a:masterClrMapping/>
  </p:clrMapOvr>
</p:sld>
</file>

<file path=ppt/slides/slide2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FFF9C4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name="Group 2" id="2"/>
          <p:cNvGrpSpPr/>
          <p:nvPr/>
        </p:nvGrpSpPr>
        <p:grpSpPr>
          <a:xfrm rot="0">
            <a:off x="7970192" y="2773072"/>
            <a:ext cx="8358201" cy="2213521"/>
            <a:chOff x="0" y="0"/>
            <a:chExt cx="2201337" cy="582985"/>
          </a:xfrm>
        </p:grpSpPr>
        <p:sp>
          <p:nvSpPr>
            <p:cNvPr name="Freeform 3" id="3"/>
            <p:cNvSpPr/>
            <p:nvPr/>
          </p:nvSpPr>
          <p:spPr>
            <a:xfrm flipH="false" flipV="false" rot="0">
              <a:off x="0" y="0"/>
              <a:ext cx="2201337" cy="582985"/>
            </a:xfrm>
            <a:custGeom>
              <a:avLst/>
              <a:gdLst/>
              <a:ahLst/>
              <a:cxnLst/>
              <a:rect r="r" b="b" t="t" l="l"/>
              <a:pathLst>
                <a:path h="582985" w="2201337">
                  <a:moveTo>
                    <a:pt x="49092" y="0"/>
                  </a:moveTo>
                  <a:lnTo>
                    <a:pt x="2152245" y="0"/>
                  </a:lnTo>
                  <a:cubicBezTo>
                    <a:pt x="2165265" y="0"/>
                    <a:pt x="2177751" y="5172"/>
                    <a:pt x="2186958" y="14379"/>
                  </a:cubicBezTo>
                  <a:cubicBezTo>
                    <a:pt x="2196165" y="23585"/>
                    <a:pt x="2201337" y="36072"/>
                    <a:pt x="2201337" y="49092"/>
                  </a:cubicBezTo>
                  <a:lnTo>
                    <a:pt x="2201337" y="533893"/>
                  </a:lnTo>
                  <a:cubicBezTo>
                    <a:pt x="2201337" y="561006"/>
                    <a:pt x="2179357" y="582985"/>
                    <a:pt x="2152245" y="582985"/>
                  </a:cubicBezTo>
                  <a:lnTo>
                    <a:pt x="49092" y="582985"/>
                  </a:lnTo>
                  <a:cubicBezTo>
                    <a:pt x="21979" y="582985"/>
                    <a:pt x="0" y="561006"/>
                    <a:pt x="0" y="533893"/>
                  </a:cubicBezTo>
                  <a:lnTo>
                    <a:pt x="0" y="49092"/>
                  </a:lnTo>
                  <a:cubicBezTo>
                    <a:pt x="0" y="21979"/>
                    <a:pt x="21979" y="0"/>
                    <a:pt x="49092" y="0"/>
                  </a:cubicBezTo>
                  <a:close/>
                </a:path>
              </a:pathLst>
            </a:custGeom>
            <a:solidFill>
              <a:srgbClr val="FFAB91"/>
            </a:solidFill>
          </p:spPr>
        </p:sp>
        <p:sp>
          <p:nvSpPr>
            <p:cNvPr name="TextBox 4" id="4"/>
            <p:cNvSpPr txBox="true"/>
            <p:nvPr/>
          </p:nvSpPr>
          <p:spPr>
            <a:xfrm>
              <a:off x="0" y="-38100"/>
              <a:ext cx="2201337" cy="62108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2659"/>
                </a:lnSpc>
              </a:pPr>
            </a:p>
          </p:txBody>
        </p:sp>
      </p:grpSp>
      <p:sp>
        <p:nvSpPr>
          <p:cNvPr name="TextBox 5" id="5"/>
          <p:cNvSpPr txBox="true"/>
          <p:nvPr/>
        </p:nvSpPr>
        <p:spPr>
          <a:xfrm rot="0">
            <a:off x="8557096" y="3251966"/>
            <a:ext cx="7184392" cy="120777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3104"/>
              </a:lnSpc>
            </a:pPr>
            <a:r>
              <a:rPr lang="en-US" sz="2700" b="true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HIV được viết tắt của cụm từ “Human Immunodeficieny Virus” có nghĩa là Virus gây suy giảm miễn dịch ở người</a:t>
            </a:r>
          </a:p>
        </p:txBody>
      </p:sp>
      <p:sp>
        <p:nvSpPr>
          <p:cNvPr name="Freeform 6" id="6"/>
          <p:cNvSpPr/>
          <p:nvPr/>
        </p:nvSpPr>
        <p:spPr>
          <a:xfrm flipH="true" flipV="false" rot="0">
            <a:off x="-3753204" y="6534901"/>
            <a:ext cx="7506408" cy="6673879"/>
          </a:xfrm>
          <a:custGeom>
            <a:avLst/>
            <a:gdLst/>
            <a:ahLst/>
            <a:cxnLst/>
            <a:rect r="r" b="b" t="t" l="l"/>
            <a:pathLst>
              <a:path h="6673879" w="7506408">
                <a:moveTo>
                  <a:pt x="7506408" y="0"/>
                </a:moveTo>
                <a:lnTo>
                  <a:pt x="0" y="0"/>
                </a:lnTo>
                <a:lnTo>
                  <a:pt x="0" y="6673879"/>
                </a:lnTo>
                <a:lnTo>
                  <a:pt x="7506408" y="6673879"/>
                </a:lnTo>
                <a:lnTo>
                  <a:pt x="7506408" y="0"/>
                </a:lnTo>
                <a:close/>
              </a:path>
            </a:pathLst>
          </a:custGeom>
          <a:blipFill>
            <a:blip r:embed="rId2">
              <a:extLst>
                <a:ext uri="{96DAC541-7B7A-43D3-8B79-37D633B846F1}">
                  <asvg:svgBlip xmlns:asvg="http://schemas.microsoft.com/office/drawing/2016/SVG/main" r:embed="rId3"/>
                </a:ext>
              </a:extLst>
            </a:blip>
            <a:stretch>
              <a:fillRect l="0" t="0" r="0" b="0"/>
            </a:stretch>
          </a:blipFill>
          <a:ln cap="sq">
            <a:noFill/>
            <a:prstDash val="solid"/>
            <a:miter/>
          </a:ln>
        </p:spPr>
      </p:sp>
      <p:sp>
        <p:nvSpPr>
          <p:cNvPr name="Freeform 7" id="7"/>
          <p:cNvSpPr/>
          <p:nvPr/>
        </p:nvSpPr>
        <p:spPr>
          <a:xfrm flipH="false" flipV="false" rot="0">
            <a:off x="14298613" y="6534901"/>
            <a:ext cx="7506408" cy="6673879"/>
          </a:xfrm>
          <a:custGeom>
            <a:avLst/>
            <a:gdLst/>
            <a:ahLst/>
            <a:cxnLst/>
            <a:rect r="r" b="b" t="t" l="l"/>
            <a:pathLst>
              <a:path h="6673879" w="7506408">
                <a:moveTo>
                  <a:pt x="0" y="0"/>
                </a:moveTo>
                <a:lnTo>
                  <a:pt x="7506408" y="0"/>
                </a:lnTo>
                <a:lnTo>
                  <a:pt x="7506408" y="6673879"/>
                </a:lnTo>
                <a:lnTo>
                  <a:pt x="0" y="6673879"/>
                </a:lnTo>
                <a:lnTo>
                  <a:pt x="0" y="0"/>
                </a:lnTo>
                <a:close/>
              </a:path>
            </a:pathLst>
          </a:custGeom>
          <a:blipFill>
            <a:blip r:embed="rId2">
              <a:extLst>
                <a:ext uri="{96DAC541-7B7A-43D3-8B79-37D633B846F1}">
                  <asvg:svgBlip xmlns:asvg="http://schemas.microsoft.com/office/drawing/2016/SVG/main" r:embed="rId3"/>
                </a:ext>
              </a:extLst>
            </a:blip>
            <a:stretch>
              <a:fillRect l="0" t="0" r="0" b="0"/>
            </a:stretch>
          </a:blipFill>
          <a:ln cap="sq">
            <a:noFill/>
            <a:prstDash val="solid"/>
            <a:miter/>
          </a:ln>
        </p:spPr>
      </p:sp>
      <p:sp>
        <p:nvSpPr>
          <p:cNvPr name="TextBox 8" id="8"/>
          <p:cNvSpPr txBox="true"/>
          <p:nvPr/>
        </p:nvSpPr>
        <p:spPr>
          <a:xfrm rot="0">
            <a:off x="2659526" y="1369540"/>
            <a:ext cx="12446788" cy="1043306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7760"/>
              </a:lnSpc>
            </a:pPr>
            <a:r>
              <a:rPr lang="en-US" sz="8000">
                <a:solidFill>
                  <a:srgbClr val="DD6A46"/>
                </a:solidFill>
                <a:latin typeface="Fredoka"/>
                <a:ea typeface="Fredoka"/>
                <a:cs typeface="Fredoka"/>
                <a:sym typeface="Fredoka"/>
              </a:rPr>
              <a:t>HIV/AIDS </a:t>
            </a:r>
            <a:r>
              <a:rPr lang="en-US" sz="8000">
                <a:solidFill>
                  <a:srgbClr val="CE93D8"/>
                </a:solidFill>
                <a:latin typeface="Fredoka"/>
                <a:ea typeface="Fredoka"/>
                <a:cs typeface="Fredoka"/>
                <a:sym typeface="Fredoka"/>
              </a:rPr>
              <a:t>là gì</a:t>
            </a:r>
            <a:r>
              <a:rPr lang="en-US" sz="8000">
                <a:solidFill>
                  <a:srgbClr val="DD6A46"/>
                </a:solidFill>
                <a:latin typeface="Fredoka"/>
                <a:ea typeface="Fredoka"/>
                <a:cs typeface="Fredoka"/>
                <a:sym typeface="Fredoka"/>
              </a:rPr>
              <a:t> </a:t>
            </a:r>
            <a:r>
              <a:rPr lang="en-US" sz="8000">
                <a:solidFill>
                  <a:srgbClr val="B176BB"/>
                </a:solidFill>
                <a:latin typeface="Fredoka"/>
                <a:ea typeface="Fredoka"/>
                <a:cs typeface="Fredoka"/>
                <a:sym typeface="Fredoka"/>
              </a:rPr>
              <a:t>?</a:t>
            </a:r>
          </a:p>
        </p:txBody>
      </p:sp>
      <p:sp>
        <p:nvSpPr>
          <p:cNvPr name="Freeform 9" id="9"/>
          <p:cNvSpPr/>
          <p:nvPr/>
        </p:nvSpPr>
        <p:spPr>
          <a:xfrm flipH="false" flipV="false" rot="0">
            <a:off x="2072063" y="941261"/>
            <a:ext cx="884358" cy="822453"/>
          </a:xfrm>
          <a:custGeom>
            <a:avLst/>
            <a:gdLst/>
            <a:ahLst/>
            <a:cxnLst/>
            <a:rect r="r" b="b" t="t" l="l"/>
            <a:pathLst>
              <a:path h="822453" w="884358">
                <a:moveTo>
                  <a:pt x="0" y="0"/>
                </a:moveTo>
                <a:lnTo>
                  <a:pt x="884358" y="0"/>
                </a:lnTo>
                <a:lnTo>
                  <a:pt x="884358" y="822453"/>
                </a:lnTo>
                <a:lnTo>
                  <a:pt x="0" y="822453"/>
                </a:lnTo>
                <a:lnTo>
                  <a:pt x="0" y="0"/>
                </a:lnTo>
                <a:close/>
              </a:path>
            </a:pathLst>
          </a:custGeom>
          <a:blipFill>
            <a:blip r:embed="rId4">
              <a:extLs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 l="0" t="0" r="0" b="0"/>
            </a:stretch>
          </a:blipFill>
          <a:ln cap="sq">
            <a:noFill/>
            <a:prstDash val="solid"/>
            <a:miter/>
          </a:ln>
        </p:spPr>
      </p:sp>
      <p:sp>
        <p:nvSpPr>
          <p:cNvPr name="Freeform 10" id="10"/>
          <p:cNvSpPr/>
          <p:nvPr/>
        </p:nvSpPr>
        <p:spPr>
          <a:xfrm flipH="false" flipV="false" rot="0">
            <a:off x="16076523" y="1526253"/>
            <a:ext cx="503738" cy="468477"/>
          </a:xfrm>
          <a:custGeom>
            <a:avLst/>
            <a:gdLst/>
            <a:ahLst/>
            <a:cxnLst/>
            <a:rect r="r" b="b" t="t" l="l"/>
            <a:pathLst>
              <a:path h="468477" w="503738">
                <a:moveTo>
                  <a:pt x="0" y="0"/>
                </a:moveTo>
                <a:lnTo>
                  <a:pt x="503738" y="0"/>
                </a:lnTo>
                <a:lnTo>
                  <a:pt x="503738" y="468476"/>
                </a:lnTo>
                <a:lnTo>
                  <a:pt x="0" y="468476"/>
                </a:lnTo>
                <a:lnTo>
                  <a:pt x="0" y="0"/>
                </a:lnTo>
                <a:close/>
              </a:path>
            </a:pathLst>
          </a:custGeom>
          <a:blipFill>
            <a:blip r:embed="rId4">
              <a:extLs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 l="0" t="0" r="0" b="0"/>
            </a:stretch>
          </a:blipFill>
          <a:ln cap="sq">
            <a:noFill/>
            <a:prstDash val="solid"/>
            <a:miter/>
          </a:ln>
        </p:spPr>
      </p:sp>
      <p:sp>
        <p:nvSpPr>
          <p:cNvPr name="Freeform 11" id="11"/>
          <p:cNvSpPr/>
          <p:nvPr/>
        </p:nvSpPr>
        <p:spPr>
          <a:xfrm flipH="false" flipV="false" rot="0">
            <a:off x="661246" y="1213747"/>
            <a:ext cx="1410816" cy="1312059"/>
          </a:xfrm>
          <a:custGeom>
            <a:avLst/>
            <a:gdLst/>
            <a:ahLst/>
            <a:cxnLst/>
            <a:rect r="r" b="b" t="t" l="l"/>
            <a:pathLst>
              <a:path h="1312059" w="1410816">
                <a:moveTo>
                  <a:pt x="0" y="0"/>
                </a:moveTo>
                <a:lnTo>
                  <a:pt x="1410817" y="0"/>
                </a:lnTo>
                <a:lnTo>
                  <a:pt x="1410817" y="1312060"/>
                </a:lnTo>
                <a:lnTo>
                  <a:pt x="0" y="1312060"/>
                </a:lnTo>
                <a:lnTo>
                  <a:pt x="0" y="0"/>
                </a:lnTo>
                <a:close/>
              </a:path>
            </a:pathLst>
          </a:custGeom>
          <a:blipFill>
            <a:blip r:embed="rId6">
              <a:extLst>
                <a:ext uri="{96DAC541-7B7A-43D3-8B79-37D633B846F1}">
                  <asvg:svgBlip xmlns:asvg="http://schemas.microsoft.com/office/drawing/2016/SVG/main" r:embed="rId7"/>
                </a:ext>
              </a:extLst>
            </a:blip>
            <a:stretch>
              <a:fillRect l="0" t="0" r="0" b="0"/>
            </a:stretch>
          </a:blipFill>
          <a:ln cap="sq">
            <a:noFill/>
            <a:prstDash val="solid"/>
            <a:miter/>
          </a:ln>
        </p:spPr>
      </p:sp>
      <p:sp>
        <p:nvSpPr>
          <p:cNvPr name="Freeform 12" id="12"/>
          <p:cNvSpPr/>
          <p:nvPr/>
        </p:nvSpPr>
        <p:spPr>
          <a:xfrm flipH="false" flipV="false" rot="0">
            <a:off x="16580261" y="941261"/>
            <a:ext cx="731589" cy="680378"/>
          </a:xfrm>
          <a:custGeom>
            <a:avLst/>
            <a:gdLst/>
            <a:ahLst/>
            <a:cxnLst/>
            <a:rect r="r" b="b" t="t" l="l"/>
            <a:pathLst>
              <a:path h="680378" w="731589">
                <a:moveTo>
                  <a:pt x="0" y="0"/>
                </a:moveTo>
                <a:lnTo>
                  <a:pt x="731590" y="0"/>
                </a:lnTo>
                <a:lnTo>
                  <a:pt x="731590" y="680378"/>
                </a:lnTo>
                <a:lnTo>
                  <a:pt x="0" y="680378"/>
                </a:lnTo>
                <a:lnTo>
                  <a:pt x="0" y="0"/>
                </a:lnTo>
                <a:close/>
              </a:path>
            </a:pathLst>
          </a:custGeom>
          <a:blipFill>
            <a:blip r:embed="rId6">
              <a:extLst>
                <a:ext uri="{96DAC541-7B7A-43D3-8B79-37D633B846F1}">
                  <asvg:svgBlip xmlns:asvg="http://schemas.microsoft.com/office/drawing/2016/SVG/main" r:embed="rId7"/>
                </a:ext>
              </a:extLst>
            </a:blip>
            <a:stretch>
              <a:fillRect l="0" t="0" r="0" b="0"/>
            </a:stretch>
          </a:blipFill>
          <a:ln cap="sq">
            <a:noFill/>
            <a:prstDash val="solid"/>
            <a:miter/>
          </a:ln>
        </p:spPr>
      </p:sp>
      <p:sp>
        <p:nvSpPr>
          <p:cNvPr name="Freeform 13" id="13"/>
          <p:cNvSpPr/>
          <p:nvPr/>
        </p:nvSpPr>
        <p:spPr>
          <a:xfrm flipH="false" flipV="false" rot="0">
            <a:off x="661246" y="8362639"/>
            <a:ext cx="1140886" cy="1280096"/>
          </a:xfrm>
          <a:custGeom>
            <a:avLst/>
            <a:gdLst/>
            <a:ahLst/>
            <a:cxnLst/>
            <a:rect r="r" b="b" t="t" l="l"/>
            <a:pathLst>
              <a:path h="1280096" w="1140886">
                <a:moveTo>
                  <a:pt x="0" y="0"/>
                </a:moveTo>
                <a:lnTo>
                  <a:pt x="1140886" y="0"/>
                </a:lnTo>
                <a:lnTo>
                  <a:pt x="1140886" y="1280096"/>
                </a:lnTo>
                <a:lnTo>
                  <a:pt x="0" y="1280096"/>
                </a:lnTo>
                <a:lnTo>
                  <a:pt x="0" y="0"/>
                </a:lnTo>
                <a:close/>
              </a:path>
            </a:pathLst>
          </a:custGeom>
          <a:blipFill>
            <a:blip r:embed="rId8">
              <a:extLst>
                <a:ext uri="{96DAC541-7B7A-43D3-8B79-37D633B846F1}">
                  <asvg:svgBlip xmlns:asvg="http://schemas.microsoft.com/office/drawing/2016/SVG/main" r:embed="rId9"/>
                </a:ext>
              </a:extLst>
            </a:blip>
            <a:stretch>
              <a:fillRect l="0" t="0" r="0" b="0"/>
            </a:stretch>
          </a:blipFill>
          <a:ln cap="sq">
            <a:noFill/>
            <a:prstDash val="solid"/>
            <a:miter/>
          </a:ln>
        </p:spPr>
      </p:sp>
      <p:sp>
        <p:nvSpPr>
          <p:cNvPr name="Freeform 14" id="14"/>
          <p:cNvSpPr/>
          <p:nvPr/>
        </p:nvSpPr>
        <p:spPr>
          <a:xfrm flipH="false" flipV="false" rot="0">
            <a:off x="16170965" y="8362639"/>
            <a:ext cx="1140886" cy="1280096"/>
          </a:xfrm>
          <a:custGeom>
            <a:avLst/>
            <a:gdLst/>
            <a:ahLst/>
            <a:cxnLst/>
            <a:rect r="r" b="b" t="t" l="l"/>
            <a:pathLst>
              <a:path h="1280096" w="1140886">
                <a:moveTo>
                  <a:pt x="0" y="0"/>
                </a:moveTo>
                <a:lnTo>
                  <a:pt x="1140886" y="0"/>
                </a:lnTo>
                <a:lnTo>
                  <a:pt x="1140886" y="1280096"/>
                </a:lnTo>
                <a:lnTo>
                  <a:pt x="0" y="1280096"/>
                </a:lnTo>
                <a:lnTo>
                  <a:pt x="0" y="0"/>
                </a:lnTo>
                <a:close/>
              </a:path>
            </a:pathLst>
          </a:custGeom>
          <a:blipFill>
            <a:blip r:embed="rId8">
              <a:extLst>
                <a:ext uri="{96DAC541-7B7A-43D3-8B79-37D633B846F1}">
                  <asvg:svgBlip xmlns:asvg="http://schemas.microsoft.com/office/drawing/2016/SVG/main" r:embed="rId9"/>
                </a:ext>
              </a:extLst>
            </a:blip>
            <a:stretch>
              <a:fillRect l="0" t="0" r="0" b="0"/>
            </a:stretch>
          </a:blipFill>
          <a:ln cap="sq">
            <a:noFill/>
            <a:prstDash val="solid"/>
            <a:miter/>
          </a:ln>
        </p:spPr>
      </p:sp>
      <p:grpSp>
        <p:nvGrpSpPr>
          <p:cNvPr name="Group 15" id="15"/>
          <p:cNvGrpSpPr/>
          <p:nvPr/>
        </p:nvGrpSpPr>
        <p:grpSpPr>
          <a:xfrm rot="0">
            <a:off x="4209642" y="5862892"/>
            <a:ext cx="9085500" cy="2685131"/>
            <a:chOff x="0" y="0"/>
            <a:chExt cx="2392889" cy="707195"/>
          </a:xfrm>
        </p:grpSpPr>
        <p:sp>
          <p:nvSpPr>
            <p:cNvPr name="Freeform 16" id="16"/>
            <p:cNvSpPr/>
            <p:nvPr/>
          </p:nvSpPr>
          <p:spPr>
            <a:xfrm flipH="false" flipV="false" rot="0">
              <a:off x="0" y="0"/>
              <a:ext cx="2392889" cy="707195"/>
            </a:xfrm>
            <a:custGeom>
              <a:avLst/>
              <a:gdLst/>
              <a:ahLst/>
              <a:cxnLst/>
              <a:rect r="r" b="b" t="t" l="l"/>
              <a:pathLst>
                <a:path h="707195" w="2392889">
                  <a:moveTo>
                    <a:pt x="45162" y="0"/>
                  </a:moveTo>
                  <a:lnTo>
                    <a:pt x="2347726" y="0"/>
                  </a:lnTo>
                  <a:cubicBezTo>
                    <a:pt x="2372669" y="0"/>
                    <a:pt x="2392889" y="20220"/>
                    <a:pt x="2392889" y="45162"/>
                  </a:cubicBezTo>
                  <a:lnTo>
                    <a:pt x="2392889" y="662033"/>
                  </a:lnTo>
                  <a:cubicBezTo>
                    <a:pt x="2392889" y="674011"/>
                    <a:pt x="2388131" y="685498"/>
                    <a:pt x="2379661" y="693967"/>
                  </a:cubicBezTo>
                  <a:cubicBezTo>
                    <a:pt x="2371192" y="702437"/>
                    <a:pt x="2359704" y="707195"/>
                    <a:pt x="2347726" y="707195"/>
                  </a:cubicBezTo>
                  <a:lnTo>
                    <a:pt x="45162" y="707195"/>
                  </a:lnTo>
                  <a:cubicBezTo>
                    <a:pt x="20220" y="707195"/>
                    <a:pt x="0" y="686975"/>
                    <a:pt x="0" y="662033"/>
                  </a:cubicBezTo>
                  <a:lnTo>
                    <a:pt x="0" y="45162"/>
                  </a:lnTo>
                  <a:cubicBezTo>
                    <a:pt x="0" y="20220"/>
                    <a:pt x="20220" y="0"/>
                    <a:pt x="45162" y="0"/>
                  </a:cubicBezTo>
                  <a:close/>
                </a:path>
              </a:pathLst>
            </a:custGeom>
            <a:solidFill>
              <a:srgbClr val="CE93D8"/>
            </a:solidFill>
          </p:spPr>
        </p:sp>
        <p:sp>
          <p:nvSpPr>
            <p:cNvPr name="TextBox 17" id="17"/>
            <p:cNvSpPr txBox="true"/>
            <p:nvPr/>
          </p:nvSpPr>
          <p:spPr>
            <a:xfrm>
              <a:off x="0" y="-38100"/>
              <a:ext cx="2392889" cy="74529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2659"/>
                </a:lnSpc>
              </a:pPr>
            </a:p>
          </p:txBody>
        </p:sp>
      </p:grpSp>
      <p:sp>
        <p:nvSpPr>
          <p:cNvPr name="TextBox 18" id="18"/>
          <p:cNvSpPr txBox="true"/>
          <p:nvPr/>
        </p:nvSpPr>
        <p:spPr>
          <a:xfrm rot="0">
            <a:off x="4767187" y="6201523"/>
            <a:ext cx="7970409" cy="198882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3104"/>
              </a:lnSpc>
            </a:pPr>
            <a:r>
              <a:rPr lang="en-US" sz="2700" b="true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AIDS được viết tắt từ “Acquired Immunodeficieny Syndrom” hoặc </a:t>
            </a:r>
          </a:p>
          <a:p>
            <a:pPr algn="l">
              <a:lnSpc>
                <a:spcPts val="3104"/>
              </a:lnSpc>
            </a:pPr>
            <a:r>
              <a:rPr lang="en-US" sz="2700" b="true">
                <a:solidFill>
                  <a:srgbClr val="000000"/>
                </a:solidFill>
                <a:latin typeface="Poppins Bold"/>
                <a:ea typeface="Poppins Bold"/>
                <a:cs typeface="Poppins Bold"/>
                <a:sym typeface="Poppins Bold"/>
              </a:rPr>
              <a:t>SIDA viết tắt từ “Syndrome d’ Immunodeficiece Acquise” có nghĩa là “Hội chứng suy giảm miễn dịch mắc phải”</a:t>
            </a:r>
          </a:p>
        </p:txBody>
      </p:sp>
      <p:grpSp>
        <p:nvGrpSpPr>
          <p:cNvPr name="Group 19" id="19"/>
          <p:cNvGrpSpPr/>
          <p:nvPr/>
        </p:nvGrpSpPr>
        <p:grpSpPr>
          <a:xfrm rot="0">
            <a:off x="1638934" y="2894824"/>
            <a:ext cx="5141415" cy="1970015"/>
            <a:chOff x="0" y="0"/>
            <a:chExt cx="5703863" cy="2185526"/>
          </a:xfrm>
        </p:grpSpPr>
        <p:sp>
          <p:nvSpPr>
            <p:cNvPr name="Freeform 20" id="20"/>
            <p:cNvSpPr/>
            <p:nvPr/>
          </p:nvSpPr>
          <p:spPr>
            <a:xfrm flipH="false" flipV="false" rot="0">
              <a:off x="0" y="0"/>
              <a:ext cx="5703863" cy="2185526"/>
            </a:xfrm>
            <a:custGeom>
              <a:avLst/>
              <a:gdLst/>
              <a:ahLst/>
              <a:cxnLst/>
              <a:rect r="r" b="b" t="t" l="l"/>
              <a:pathLst>
                <a:path h="2185526" w="5703863">
                  <a:moveTo>
                    <a:pt x="0" y="1821272"/>
                  </a:moveTo>
                  <a:lnTo>
                    <a:pt x="0" y="364254"/>
                  </a:lnTo>
                  <a:cubicBezTo>
                    <a:pt x="0" y="163186"/>
                    <a:pt x="255533" y="0"/>
                    <a:pt x="570386" y="0"/>
                  </a:cubicBezTo>
                  <a:lnTo>
                    <a:pt x="5133477" y="0"/>
                  </a:lnTo>
                  <a:cubicBezTo>
                    <a:pt x="5448330" y="0"/>
                    <a:pt x="5703863" y="163186"/>
                    <a:pt x="5703863" y="364254"/>
                  </a:cubicBezTo>
                  <a:lnTo>
                    <a:pt x="5703863" y="1821272"/>
                  </a:lnTo>
                  <a:cubicBezTo>
                    <a:pt x="5703863" y="2022341"/>
                    <a:pt x="5448330" y="2185526"/>
                    <a:pt x="5133477" y="2185526"/>
                  </a:cubicBezTo>
                  <a:lnTo>
                    <a:pt x="570386" y="2185526"/>
                  </a:lnTo>
                  <a:cubicBezTo>
                    <a:pt x="255533" y="2185526"/>
                    <a:pt x="0" y="2022341"/>
                    <a:pt x="0" y="1821272"/>
                  </a:cubicBezTo>
                  <a:close/>
                </a:path>
              </a:pathLst>
            </a:custGeom>
            <a:blipFill>
              <a:blip r:embed="rId10"/>
              <a:stretch>
                <a:fillRect l="0" t="-47868" r="0" b="-47868"/>
              </a:stretch>
            </a:blipFill>
            <a:ln w="85725" cap="sq">
              <a:solidFill>
                <a:srgbClr val="DD6A46"/>
              </a:solidFill>
              <a:prstDash val="solid"/>
              <a:miter/>
            </a:ln>
          </p:spPr>
        </p:sp>
      </p:grpSp>
    </p:spTree>
  </p:cSld>
  <p:clrMapOvr>
    <a:masterClrMapping/>
  </p:clrMapOvr>
</p:sld>
</file>

<file path=ppt/slides/slide3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FFF9C4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621735" y="1028700"/>
            <a:ext cx="7329035" cy="7760155"/>
          </a:xfrm>
          <a:custGeom>
            <a:avLst/>
            <a:gdLst/>
            <a:ahLst/>
            <a:cxnLst/>
            <a:rect r="r" b="b" t="t" l="l"/>
            <a:pathLst>
              <a:path h="7760155" w="7329035">
                <a:moveTo>
                  <a:pt x="0" y="0"/>
                </a:moveTo>
                <a:lnTo>
                  <a:pt x="7329035" y="0"/>
                </a:lnTo>
                <a:lnTo>
                  <a:pt x="7329035" y="7760155"/>
                </a:lnTo>
                <a:lnTo>
                  <a:pt x="0" y="7760155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  <p:sp>
        <p:nvSpPr>
          <p:cNvPr name="Freeform 3" id="3"/>
          <p:cNvSpPr/>
          <p:nvPr/>
        </p:nvSpPr>
        <p:spPr>
          <a:xfrm flipH="false" flipV="false" rot="0">
            <a:off x="8592199" y="1028700"/>
            <a:ext cx="9265624" cy="7760155"/>
          </a:xfrm>
          <a:custGeom>
            <a:avLst/>
            <a:gdLst/>
            <a:ahLst/>
            <a:cxnLst/>
            <a:rect r="r" b="b" t="t" l="l"/>
            <a:pathLst>
              <a:path h="7760155" w="9265624">
                <a:moveTo>
                  <a:pt x="0" y="0"/>
                </a:moveTo>
                <a:lnTo>
                  <a:pt x="9265624" y="0"/>
                </a:lnTo>
                <a:lnTo>
                  <a:pt x="9265624" y="7760155"/>
                </a:lnTo>
                <a:lnTo>
                  <a:pt x="0" y="7760155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-6655" t="0" r="-6655" b="0"/>
            </a:stretch>
          </a:blipFill>
        </p:spPr>
      </p:sp>
    </p:spTree>
  </p:cSld>
  <p:clrMapOvr>
    <a:masterClrMapping/>
  </p:clrMapOvr>
</p:sld>
</file>

<file path=ppt/slides/slide4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FFF9C4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true" flipV="true" rot="0">
            <a:off x="-3753204" y="-3223206"/>
            <a:ext cx="7251507" cy="6447249"/>
          </a:xfrm>
          <a:custGeom>
            <a:avLst/>
            <a:gdLst/>
            <a:ahLst/>
            <a:cxnLst/>
            <a:rect r="r" b="b" t="t" l="l"/>
            <a:pathLst>
              <a:path h="6447249" w="7251507">
                <a:moveTo>
                  <a:pt x="7251508" y="6447249"/>
                </a:moveTo>
                <a:lnTo>
                  <a:pt x="0" y="6447249"/>
                </a:lnTo>
                <a:lnTo>
                  <a:pt x="0" y="0"/>
                </a:lnTo>
                <a:lnTo>
                  <a:pt x="7251508" y="0"/>
                </a:lnTo>
                <a:lnTo>
                  <a:pt x="7251508" y="6447249"/>
                </a:lnTo>
                <a:close/>
              </a:path>
            </a:pathLst>
          </a:custGeom>
          <a:blipFill>
            <a:blip r:embed="rId2">
              <a:extLst>
                <a:ext uri="{96DAC541-7B7A-43D3-8B79-37D633B846F1}">
                  <asvg:svgBlip xmlns:asvg="http://schemas.microsoft.com/office/drawing/2016/SVG/main" r:embed="rId3"/>
                </a:ext>
              </a:extLst>
            </a:blip>
            <a:stretch>
              <a:fillRect l="0" t="0" r="0" b="0"/>
            </a:stretch>
          </a:blipFill>
          <a:ln cap="sq">
            <a:noFill/>
            <a:prstDash val="solid"/>
            <a:miter/>
          </a:ln>
        </p:spPr>
      </p:sp>
      <p:sp>
        <p:nvSpPr>
          <p:cNvPr name="Freeform 3" id="3"/>
          <p:cNvSpPr/>
          <p:nvPr/>
        </p:nvSpPr>
        <p:spPr>
          <a:xfrm flipH="false" flipV="false" rot="0">
            <a:off x="1634815" y="5890036"/>
            <a:ext cx="1434746" cy="1334314"/>
          </a:xfrm>
          <a:custGeom>
            <a:avLst/>
            <a:gdLst/>
            <a:ahLst/>
            <a:cxnLst/>
            <a:rect r="r" b="b" t="t" l="l"/>
            <a:pathLst>
              <a:path h="1334314" w="1434746">
                <a:moveTo>
                  <a:pt x="0" y="0"/>
                </a:moveTo>
                <a:lnTo>
                  <a:pt x="1434746" y="0"/>
                </a:lnTo>
                <a:lnTo>
                  <a:pt x="1434746" y="1334314"/>
                </a:lnTo>
                <a:lnTo>
                  <a:pt x="0" y="1334314"/>
                </a:lnTo>
                <a:lnTo>
                  <a:pt x="0" y="0"/>
                </a:lnTo>
                <a:close/>
              </a:path>
            </a:pathLst>
          </a:custGeom>
          <a:blipFill>
            <a:blip r:embed="rId4">
              <a:extLs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 l="0" t="0" r="0" b="0"/>
            </a:stretch>
          </a:blipFill>
          <a:ln cap="sq">
            <a:noFill/>
            <a:prstDash val="solid"/>
            <a:miter/>
          </a:ln>
        </p:spPr>
      </p:sp>
      <p:sp>
        <p:nvSpPr>
          <p:cNvPr name="Freeform 4" id="4"/>
          <p:cNvSpPr/>
          <p:nvPr/>
        </p:nvSpPr>
        <p:spPr>
          <a:xfrm flipH="false" flipV="false" rot="0">
            <a:off x="4555509" y="7111832"/>
            <a:ext cx="2672175" cy="2485122"/>
          </a:xfrm>
          <a:custGeom>
            <a:avLst/>
            <a:gdLst/>
            <a:ahLst/>
            <a:cxnLst/>
            <a:rect r="r" b="b" t="t" l="l"/>
            <a:pathLst>
              <a:path h="2485122" w="2672175">
                <a:moveTo>
                  <a:pt x="0" y="0"/>
                </a:moveTo>
                <a:lnTo>
                  <a:pt x="2672175" y="0"/>
                </a:lnTo>
                <a:lnTo>
                  <a:pt x="2672175" y="2485122"/>
                </a:lnTo>
                <a:lnTo>
                  <a:pt x="0" y="2485122"/>
                </a:lnTo>
                <a:lnTo>
                  <a:pt x="0" y="0"/>
                </a:lnTo>
                <a:close/>
              </a:path>
            </a:pathLst>
          </a:custGeom>
          <a:blipFill>
            <a:blip r:embed="rId4">
              <a:extLs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 l="0" t="0" r="0" b="0"/>
            </a:stretch>
          </a:blipFill>
          <a:ln cap="sq">
            <a:noFill/>
            <a:prstDash val="solid"/>
            <a:miter/>
          </a:ln>
        </p:spPr>
      </p:sp>
      <p:grpSp>
        <p:nvGrpSpPr>
          <p:cNvPr name="Group 5" id="5"/>
          <p:cNvGrpSpPr/>
          <p:nvPr/>
        </p:nvGrpSpPr>
        <p:grpSpPr>
          <a:xfrm rot="0">
            <a:off x="7720252" y="1773717"/>
            <a:ext cx="1290320" cy="511569"/>
            <a:chOff x="0" y="0"/>
            <a:chExt cx="267195" cy="105934"/>
          </a:xfrm>
        </p:grpSpPr>
        <p:sp>
          <p:nvSpPr>
            <p:cNvPr name="Freeform 6" id="6"/>
            <p:cNvSpPr/>
            <p:nvPr/>
          </p:nvSpPr>
          <p:spPr>
            <a:xfrm flipH="false" flipV="false" rot="0">
              <a:off x="0" y="0"/>
              <a:ext cx="267195" cy="105934"/>
            </a:xfrm>
            <a:custGeom>
              <a:avLst/>
              <a:gdLst/>
              <a:ahLst/>
              <a:cxnLst/>
              <a:rect r="r" b="b" t="t" l="l"/>
              <a:pathLst>
                <a:path h="105934" w="267195">
                  <a:moveTo>
                    <a:pt x="52967" y="0"/>
                  </a:moveTo>
                  <a:lnTo>
                    <a:pt x="214228" y="0"/>
                  </a:lnTo>
                  <a:cubicBezTo>
                    <a:pt x="243481" y="0"/>
                    <a:pt x="267195" y="23714"/>
                    <a:pt x="267195" y="52967"/>
                  </a:cubicBezTo>
                  <a:lnTo>
                    <a:pt x="267195" y="52967"/>
                  </a:lnTo>
                  <a:cubicBezTo>
                    <a:pt x="267195" y="67015"/>
                    <a:pt x="261614" y="80487"/>
                    <a:pt x="251681" y="90420"/>
                  </a:cubicBezTo>
                  <a:cubicBezTo>
                    <a:pt x="241748" y="100353"/>
                    <a:pt x="228275" y="105934"/>
                    <a:pt x="214228" y="105934"/>
                  </a:cubicBezTo>
                  <a:lnTo>
                    <a:pt x="52967" y="105934"/>
                  </a:lnTo>
                  <a:cubicBezTo>
                    <a:pt x="23714" y="105934"/>
                    <a:pt x="0" y="82220"/>
                    <a:pt x="0" y="52967"/>
                  </a:cubicBezTo>
                  <a:lnTo>
                    <a:pt x="0" y="52967"/>
                  </a:lnTo>
                  <a:cubicBezTo>
                    <a:pt x="0" y="23714"/>
                    <a:pt x="23714" y="0"/>
                    <a:pt x="52967" y="0"/>
                  </a:cubicBezTo>
                  <a:close/>
                </a:path>
              </a:pathLst>
            </a:custGeom>
            <a:solidFill>
              <a:srgbClr val="B176BB"/>
            </a:solidFill>
          </p:spPr>
        </p:sp>
        <p:sp>
          <p:nvSpPr>
            <p:cNvPr name="TextBox 7" id="7"/>
            <p:cNvSpPr txBox="true"/>
            <p:nvPr/>
          </p:nvSpPr>
          <p:spPr>
            <a:xfrm>
              <a:off x="0" y="-38100"/>
              <a:ext cx="267195" cy="14403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2659"/>
                </a:lnSpc>
              </a:pPr>
            </a:p>
          </p:txBody>
        </p:sp>
      </p:grpSp>
      <p:grpSp>
        <p:nvGrpSpPr>
          <p:cNvPr name="Group 8" id="8"/>
          <p:cNvGrpSpPr/>
          <p:nvPr/>
        </p:nvGrpSpPr>
        <p:grpSpPr>
          <a:xfrm rot="0">
            <a:off x="7720252" y="2712999"/>
            <a:ext cx="1290320" cy="511569"/>
            <a:chOff x="0" y="0"/>
            <a:chExt cx="267195" cy="105934"/>
          </a:xfrm>
        </p:grpSpPr>
        <p:sp>
          <p:nvSpPr>
            <p:cNvPr name="Freeform 9" id="9"/>
            <p:cNvSpPr/>
            <p:nvPr/>
          </p:nvSpPr>
          <p:spPr>
            <a:xfrm flipH="false" flipV="false" rot="0">
              <a:off x="0" y="0"/>
              <a:ext cx="267195" cy="105934"/>
            </a:xfrm>
            <a:custGeom>
              <a:avLst/>
              <a:gdLst/>
              <a:ahLst/>
              <a:cxnLst/>
              <a:rect r="r" b="b" t="t" l="l"/>
              <a:pathLst>
                <a:path h="105934" w="267195">
                  <a:moveTo>
                    <a:pt x="52967" y="0"/>
                  </a:moveTo>
                  <a:lnTo>
                    <a:pt x="214228" y="0"/>
                  </a:lnTo>
                  <a:cubicBezTo>
                    <a:pt x="243481" y="0"/>
                    <a:pt x="267195" y="23714"/>
                    <a:pt x="267195" y="52967"/>
                  </a:cubicBezTo>
                  <a:lnTo>
                    <a:pt x="267195" y="52967"/>
                  </a:lnTo>
                  <a:cubicBezTo>
                    <a:pt x="267195" y="67015"/>
                    <a:pt x="261614" y="80487"/>
                    <a:pt x="251681" y="90420"/>
                  </a:cubicBezTo>
                  <a:cubicBezTo>
                    <a:pt x="241748" y="100353"/>
                    <a:pt x="228275" y="105934"/>
                    <a:pt x="214228" y="105934"/>
                  </a:cubicBezTo>
                  <a:lnTo>
                    <a:pt x="52967" y="105934"/>
                  </a:lnTo>
                  <a:cubicBezTo>
                    <a:pt x="23714" y="105934"/>
                    <a:pt x="0" y="82220"/>
                    <a:pt x="0" y="52967"/>
                  </a:cubicBezTo>
                  <a:lnTo>
                    <a:pt x="0" y="52967"/>
                  </a:lnTo>
                  <a:cubicBezTo>
                    <a:pt x="0" y="23714"/>
                    <a:pt x="23714" y="0"/>
                    <a:pt x="52967" y="0"/>
                  </a:cubicBezTo>
                  <a:close/>
                </a:path>
              </a:pathLst>
            </a:custGeom>
            <a:solidFill>
              <a:srgbClr val="B176BB"/>
            </a:solidFill>
          </p:spPr>
        </p:sp>
        <p:sp>
          <p:nvSpPr>
            <p:cNvPr name="TextBox 10" id="10"/>
            <p:cNvSpPr txBox="true"/>
            <p:nvPr/>
          </p:nvSpPr>
          <p:spPr>
            <a:xfrm>
              <a:off x="0" y="-38100"/>
              <a:ext cx="267195" cy="14403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2659"/>
                </a:lnSpc>
              </a:pPr>
            </a:p>
          </p:txBody>
        </p:sp>
      </p:grpSp>
      <p:grpSp>
        <p:nvGrpSpPr>
          <p:cNvPr name="Group 11" id="11"/>
          <p:cNvGrpSpPr/>
          <p:nvPr/>
        </p:nvGrpSpPr>
        <p:grpSpPr>
          <a:xfrm rot="0">
            <a:off x="7720252" y="804408"/>
            <a:ext cx="1290320" cy="511569"/>
            <a:chOff x="0" y="0"/>
            <a:chExt cx="267195" cy="105934"/>
          </a:xfrm>
        </p:grpSpPr>
        <p:sp>
          <p:nvSpPr>
            <p:cNvPr name="Freeform 12" id="12"/>
            <p:cNvSpPr/>
            <p:nvPr/>
          </p:nvSpPr>
          <p:spPr>
            <a:xfrm flipH="false" flipV="false" rot="0">
              <a:off x="0" y="0"/>
              <a:ext cx="267195" cy="105934"/>
            </a:xfrm>
            <a:custGeom>
              <a:avLst/>
              <a:gdLst/>
              <a:ahLst/>
              <a:cxnLst/>
              <a:rect r="r" b="b" t="t" l="l"/>
              <a:pathLst>
                <a:path h="105934" w="267195">
                  <a:moveTo>
                    <a:pt x="52967" y="0"/>
                  </a:moveTo>
                  <a:lnTo>
                    <a:pt x="214228" y="0"/>
                  </a:lnTo>
                  <a:cubicBezTo>
                    <a:pt x="243481" y="0"/>
                    <a:pt x="267195" y="23714"/>
                    <a:pt x="267195" y="52967"/>
                  </a:cubicBezTo>
                  <a:lnTo>
                    <a:pt x="267195" y="52967"/>
                  </a:lnTo>
                  <a:cubicBezTo>
                    <a:pt x="267195" y="67015"/>
                    <a:pt x="261614" y="80487"/>
                    <a:pt x="251681" y="90420"/>
                  </a:cubicBezTo>
                  <a:cubicBezTo>
                    <a:pt x="241748" y="100353"/>
                    <a:pt x="228275" y="105934"/>
                    <a:pt x="214228" y="105934"/>
                  </a:cubicBezTo>
                  <a:lnTo>
                    <a:pt x="52967" y="105934"/>
                  </a:lnTo>
                  <a:cubicBezTo>
                    <a:pt x="23714" y="105934"/>
                    <a:pt x="0" y="82220"/>
                    <a:pt x="0" y="52967"/>
                  </a:cubicBezTo>
                  <a:lnTo>
                    <a:pt x="0" y="52967"/>
                  </a:lnTo>
                  <a:cubicBezTo>
                    <a:pt x="0" y="23714"/>
                    <a:pt x="23714" y="0"/>
                    <a:pt x="52967" y="0"/>
                  </a:cubicBezTo>
                  <a:close/>
                </a:path>
              </a:pathLst>
            </a:custGeom>
            <a:solidFill>
              <a:srgbClr val="B176BB"/>
            </a:solidFill>
          </p:spPr>
        </p:sp>
        <p:sp>
          <p:nvSpPr>
            <p:cNvPr name="TextBox 13" id="13"/>
            <p:cNvSpPr txBox="true"/>
            <p:nvPr/>
          </p:nvSpPr>
          <p:spPr>
            <a:xfrm>
              <a:off x="0" y="-38100"/>
              <a:ext cx="267195" cy="14403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2659"/>
                </a:lnSpc>
              </a:pPr>
            </a:p>
          </p:txBody>
        </p:sp>
      </p:grpSp>
      <p:grpSp>
        <p:nvGrpSpPr>
          <p:cNvPr name="Group 14" id="14"/>
          <p:cNvGrpSpPr/>
          <p:nvPr/>
        </p:nvGrpSpPr>
        <p:grpSpPr>
          <a:xfrm rot="0">
            <a:off x="800161" y="4242911"/>
            <a:ext cx="5841482" cy="782945"/>
            <a:chOff x="0" y="0"/>
            <a:chExt cx="1311743" cy="175815"/>
          </a:xfrm>
        </p:grpSpPr>
        <p:sp>
          <p:nvSpPr>
            <p:cNvPr name="Freeform 15" id="15"/>
            <p:cNvSpPr/>
            <p:nvPr/>
          </p:nvSpPr>
          <p:spPr>
            <a:xfrm flipH="false" flipV="false" rot="0">
              <a:off x="0" y="0"/>
              <a:ext cx="1311743" cy="175815"/>
            </a:xfrm>
            <a:custGeom>
              <a:avLst/>
              <a:gdLst/>
              <a:ahLst/>
              <a:cxnLst/>
              <a:rect r="r" b="b" t="t" l="l"/>
              <a:pathLst>
                <a:path h="175815" w="1311743">
                  <a:moveTo>
                    <a:pt x="21205" y="0"/>
                  </a:moveTo>
                  <a:lnTo>
                    <a:pt x="1290537" y="0"/>
                  </a:lnTo>
                  <a:cubicBezTo>
                    <a:pt x="1296161" y="0"/>
                    <a:pt x="1301555" y="2234"/>
                    <a:pt x="1305532" y="6211"/>
                  </a:cubicBezTo>
                  <a:cubicBezTo>
                    <a:pt x="1309508" y="10188"/>
                    <a:pt x="1311743" y="15581"/>
                    <a:pt x="1311743" y="21205"/>
                  </a:cubicBezTo>
                  <a:lnTo>
                    <a:pt x="1311743" y="154610"/>
                  </a:lnTo>
                  <a:cubicBezTo>
                    <a:pt x="1311743" y="160234"/>
                    <a:pt x="1309508" y="165628"/>
                    <a:pt x="1305532" y="169605"/>
                  </a:cubicBezTo>
                  <a:cubicBezTo>
                    <a:pt x="1301555" y="173581"/>
                    <a:pt x="1296161" y="175815"/>
                    <a:pt x="1290537" y="175815"/>
                  </a:cubicBezTo>
                  <a:lnTo>
                    <a:pt x="21205" y="175815"/>
                  </a:lnTo>
                  <a:cubicBezTo>
                    <a:pt x="15581" y="175815"/>
                    <a:pt x="10188" y="173581"/>
                    <a:pt x="6211" y="169605"/>
                  </a:cubicBezTo>
                  <a:cubicBezTo>
                    <a:pt x="2234" y="165628"/>
                    <a:pt x="0" y="160234"/>
                    <a:pt x="0" y="154610"/>
                  </a:cubicBezTo>
                  <a:lnTo>
                    <a:pt x="0" y="21205"/>
                  </a:lnTo>
                  <a:cubicBezTo>
                    <a:pt x="0" y="15581"/>
                    <a:pt x="2234" y="10188"/>
                    <a:pt x="6211" y="6211"/>
                  </a:cubicBezTo>
                  <a:cubicBezTo>
                    <a:pt x="10188" y="2234"/>
                    <a:pt x="15581" y="0"/>
                    <a:pt x="21205" y="0"/>
                  </a:cubicBezTo>
                  <a:close/>
                </a:path>
              </a:pathLst>
            </a:custGeom>
            <a:solidFill>
              <a:srgbClr val="81D4FA"/>
            </a:solidFill>
          </p:spPr>
        </p:sp>
        <p:sp>
          <p:nvSpPr>
            <p:cNvPr name="TextBox 16" id="16"/>
            <p:cNvSpPr txBox="true"/>
            <p:nvPr/>
          </p:nvSpPr>
          <p:spPr>
            <a:xfrm>
              <a:off x="0" y="-38100"/>
              <a:ext cx="1311743" cy="21391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2659"/>
                </a:lnSpc>
              </a:pPr>
              <a:r>
                <a:rPr lang="en-US" sz="1899">
                  <a:solidFill>
                    <a:srgbClr val="000000"/>
                  </a:solidFill>
                  <a:latin typeface="Canva Sans"/>
                  <a:ea typeface="Canva Sans"/>
                  <a:cs typeface="Canva Sans"/>
                  <a:sym typeface="Canva Sans"/>
                </a:rPr>
                <a:t>                       </a:t>
              </a:r>
            </a:p>
          </p:txBody>
        </p:sp>
      </p:grpSp>
      <p:sp>
        <p:nvSpPr>
          <p:cNvPr name="AutoShape 17" id="17"/>
          <p:cNvSpPr/>
          <p:nvPr/>
        </p:nvSpPr>
        <p:spPr>
          <a:xfrm flipV="true">
            <a:off x="8096844" y="2028640"/>
            <a:ext cx="575639" cy="0"/>
          </a:xfrm>
          <a:prstGeom prst="line">
            <a:avLst/>
          </a:prstGeom>
          <a:ln cap="rnd" w="47625">
            <a:solidFill>
              <a:srgbClr val="FFFFFF"/>
            </a:solidFill>
            <a:prstDash val="solid"/>
            <a:headEnd type="none" len="sm" w="sm"/>
            <a:tailEnd type="arrow" len="sm" w="med"/>
          </a:ln>
        </p:spPr>
      </p:sp>
      <p:sp>
        <p:nvSpPr>
          <p:cNvPr name="AutoShape 18" id="18"/>
          <p:cNvSpPr/>
          <p:nvPr/>
        </p:nvSpPr>
        <p:spPr>
          <a:xfrm flipV="true">
            <a:off x="8098039" y="2948990"/>
            <a:ext cx="575639" cy="0"/>
          </a:xfrm>
          <a:prstGeom prst="line">
            <a:avLst/>
          </a:prstGeom>
          <a:ln cap="rnd" w="47625">
            <a:solidFill>
              <a:srgbClr val="FFFFFF"/>
            </a:solidFill>
            <a:prstDash val="solid"/>
            <a:headEnd type="none" len="sm" w="sm"/>
            <a:tailEnd type="arrow" len="sm" w="med"/>
          </a:ln>
        </p:spPr>
      </p:sp>
      <p:sp>
        <p:nvSpPr>
          <p:cNvPr name="AutoShape 19" id="19"/>
          <p:cNvSpPr/>
          <p:nvPr/>
        </p:nvSpPr>
        <p:spPr>
          <a:xfrm flipV="true">
            <a:off x="8096844" y="1059331"/>
            <a:ext cx="575639" cy="0"/>
          </a:xfrm>
          <a:prstGeom prst="line">
            <a:avLst/>
          </a:prstGeom>
          <a:ln cap="rnd" w="47625">
            <a:solidFill>
              <a:srgbClr val="FFFFFF"/>
            </a:solidFill>
            <a:prstDash val="solid"/>
            <a:headEnd type="none" len="sm" w="sm"/>
            <a:tailEnd type="arrow" len="sm" w="med"/>
          </a:ln>
        </p:spPr>
      </p:sp>
      <p:sp>
        <p:nvSpPr>
          <p:cNvPr name="Freeform 20" id="20"/>
          <p:cNvSpPr/>
          <p:nvPr/>
        </p:nvSpPr>
        <p:spPr>
          <a:xfrm flipH="false" flipV="false" rot="0">
            <a:off x="15510072" y="1150018"/>
            <a:ext cx="818041" cy="760778"/>
          </a:xfrm>
          <a:custGeom>
            <a:avLst/>
            <a:gdLst/>
            <a:ahLst/>
            <a:cxnLst/>
            <a:rect r="r" b="b" t="t" l="l"/>
            <a:pathLst>
              <a:path h="760778" w="818041">
                <a:moveTo>
                  <a:pt x="0" y="0"/>
                </a:moveTo>
                <a:lnTo>
                  <a:pt x="818041" y="0"/>
                </a:lnTo>
                <a:lnTo>
                  <a:pt x="818041" y="760779"/>
                </a:lnTo>
                <a:lnTo>
                  <a:pt x="0" y="760779"/>
                </a:lnTo>
                <a:lnTo>
                  <a:pt x="0" y="0"/>
                </a:lnTo>
                <a:close/>
              </a:path>
            </a:pathLst>
          </a:custGeom>
          <a:blipFill>
            <a:blip r:embed="rId6">
              <a:extLst>
                <a:ext uri="{96DAC541-7B7A-43D3-8B79-37D633B846F1}">
                  <asvg:svgBlip xmlns:asvg="http://schemas.microsoft.com/office/drawing/2016/SVG/main" r:embed="rId7"/>
                </a:ext>
              </a:extLst>
            </a:blip>
            <a:stretch>
              <a:fillRect l="0" t="0" r="0" b="0"/>
            </a:stretch>
          </a:blipFill>
          <a:ln cap="sq">
            <a:noFill/>
            <a:prstDash val="solid"/>
            <a:miter/>
          </a:ln>
        </p:spPr>
      </p:sp>
      <p:sp>
        <p:nvSpPr>
          <p:cNvPr name="Freeform 21" id="21"/>
          <p:cNvSpPr/>
          <p:nvPr/>
        </p:nvSpPr>
        <p:spPr>
          <a:xfrm flipH="false" flipV="false" rot="0">
            <a:off x="16328113" y="606546"/>
            <a:ext cx="1188057" cy="1104893"/>
          </a:xfrm>
          <a:custGeom>
            <a:avLst/>
            <a:gdLst/>
            <a:ahLst/>
            <a:cxnLst/>
            <a:rect r="r" b="b" t="t" l="l"/>
            <a:pathLst>
              <a:path h="1104893" w="1188057">
                <a:moveTo>
                  <a:pt x="0" y="0"/>
                </a:moveTo>
                <a:lnTo>
                  <a:pt x="1188057" y="0"/>
                </a:lnTo>
                <a:lnTo>
                  <a:pt x="1188057" y="1104893"/>
                </a:lnTo>
                <a:lnTo>
                  <a:pt x="0" y="1104893"/>
                </a:lnTo>
                <a:lnTo>
                  <a:pt x="0" y="0"/>
                </a:lnTo>
                <a:close/>
              </a:path>
            </a:pathLst>
          </a:custGeom>
          <a:blipFill>
            <a:blip r:embed="rId4">
              <a:extLs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 l="0" t="0" r="0" b="0"/>
            </a:stretch>
          </a:blipFill>
          <a:ln cap="sq">
            <a:noFill/>
            <a:prstDash val="solid"/>
            <a:miter/>
          </a:ln>
        </p:spPr>
      </p:sp>
      <p:sp>
        <p:nvSpPr>
          <p:cNvPr name="TextBox 22" id="22"/>
          <p:cNvSpPr txBox="true"/>
          <p:nvPr/>
        </p:nvSpPr>
        <p:spPr>
          <a:xfrm rot="0">
            <a:off x="800161" y="2732507"/>
            <a:ext cx="6234291" cy="1234245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9101"/>
              </a:lnSpc>
            </a:pPr>
            <a:r>
              <a:rPr lang="en-US" sz="9382" b="true">
                <a:solidFill>
                  <a:srgbClr val="DD6A46"/>
                </a:solidFill>
                <a:latin typeface="Asap Bold"/>
                <a:ea typeface="Asap Bold"/>
                <a:cs typeface="Asap Bold"/>
                <a:sym typeface="Asap Bold"/>
              </a:rPr>
              <a:t>Nhiễm HIV</a:t>
            </a:r>
          </a:p>
        </p:txBody>
      </p:sp>
      <p:sp>
        <p:nvSpPr>
          <p:cNvPr name="TextBox 23" id="23"/>
          <p:cNvSpPr txBox="true"/>
          <p:nvPr/>
        </p:nvSpPr>
        <p:spPr>
          <a:xfrm rot="0">
            <a:off x="800161" y="1257530"/>
            <a:ext cx="5299004" cy="1060745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8702"/>
              </a:lnSpc>
            </a:pPr>
            <a:r>
              <a:rPr lang="en-US" sz="6216" b="true">
                <a:solidFill>
                  <a:srgbClr val="B176BB"/>
                </a:solidFill>
                <a:latin typeface="Asap Bold"/>
                <a:ea typeface="Asap Bold"/>
                <a:cs typeface="Asap Bold"/>
                <a:sym typeface="Asap Bold"/>
              </a:rPr>
              <a:t>Giai đoạn</a:t>
            </a:r>
          </a:p>
        </p:txBody>
      </p:sp>
      <p:sp>
        <p:nvSpPr>
          <p:cNvPr name="TextBox 24" id="24"/>
          <p:cNvSpPr txBox="true"/>
          <p:nvPr/>
        </p:nvSpPr>
        <p:spPr>
          <a:xfrm rot="0">
            <a:off x="2755674" y="4339109"/>
            <a:ext cx="1930457" cy="523875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4200"/>
              </a:lnSpc>
            </a:pPr>
            <a:r>
              <a:rPr lang="en-US" sz="3000" b="true">
                <a:solidFill>
                  <a:srgbClr val="000000"/>
                </a:solidFill>
                <a:latin typeface="Asap Bold"/>
                <a:ea typeface="Asap Bold"/>
                <a:cs typeface="Asap Bold"/>
                <a:sym typeface="Asap Bold"/>
              </a:rPr>
              <a:t>4 giai đoạn </a:t>
            </a:r>
          </a:p>
        </p:txBody>
      </p:sp>
      <p:sp>
        <p:nvSpPr>
          <p:cNvPr name="TextBox 25" id="25"/>
          <p:cNvSpPr txBox="true"/>
          <p:nvPr/>
        </p:nvSpPr>
        <p:spPr>
          <a:xfrm rot="0">
            <a:off x="9357702" y="1735617"/>
            <a:ext cx="8325980" cy="499708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3907"/>
              </a:lnSpc>
            </a:pPr>
            <a:r>
              <a:rPr lang="en-US" sz="3052" b="true">
                <a:solidFill>
                  <a:srgbClr val="000000"/>
                </a:solidFill>
                <a:latin typeface="Asap Bold"/>
                <a:ea typeface="Asap Bold"/>
                <a:cs typeface="Asap Bold"/>
                <a:sym typeface="Asap Bold"/>
              </a:rPr>
              <a:t>Giai đoạn nhiễm HIV không triệu chứng</a:t>
            </a:r>
          </a:p>
        </p:txBody>
      </p:sp>
      <p:sp>
        <p:nvSpPr>
          <p:cNvPr name="TextBox 26" id="26"/>
          <p:cNvSpPr txBox="true"/>
          <p:nvPr/>
        </p:nvSpPr>
        <p:spPr>
          <a:xfrm rot="0">
            <a:off x="9376890" y="794446"/>
            <a:ext cx="5904451" cy="499708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3907"/>
              </a:lnSpc>
            </a:pPr>
            <a:r>
              <a:rPr lang="en-US" sz="3052" b="true">
                <a:solidFill>
                  <a:srgbClr val="000000"/>
                </a:solidFill>
                <a:latin typeface="Asap Bold"/>
                <a:ea typeface="Asap Bold"/>
                <a:cs typeface="Asap Bold"/>
                <a:sym typeface="Asap Bold"/>
              </a:rPr>
              <a:t>Giai đoạn sơ nhiễm</a:t>
            </a:r>
          </a:p>
        </p:txBody>
      </p:sp>
      <p:sp>
        <p:nvSpPr>
          <p:cNvPr name="TextBox 27" id="27"/>
          <p:cNvSpPr txBox="true"/>
          <p:nvPr/>
        </p:nvSpPr>
        <p:spPr>
          <a:xfrm rot="0">
            <a:off x="9376890" y="2703898"/>
            <a:ext cx="8325980" cy="499708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3907"/>
              </a:lnSpc>
            </a:pPr>
            <a:r>
              <a:rPr lang="en-US" sz="3052" b="true">
                <a:solidFill>
                  <a:srgbClr val="000000"/>
                </a:solidFill>
                <a:latin typeface="Asap Bold"/>
                <a:ea typeface="Asap Bold"/>
                <a:cs typeface="Asap Bold"/>
                <a:sym typeface="Asap Bold"/>
              </a:rPr>
              <a:t>Giai đoạn cận AIDS</a:t>
            </a:r>
          </a:p>
        </p:txBody>
      </p:sp>
      <p:grpSp>
        <p:nvGrpSpPr>
          <p:cNvPr name="Group 28" id="28"/>
          <p:cNvGrpSpPr/>
          <p:nvPr/>
        </p:nvGrpSpPr>
        <p:grpSpPr>
          <a:xfrm rot="0">
            <a:off x="7720252" y="3648578"/>
            <a:ext cx="1290320" cy="511569"/>
            <a:chOff x="0" y="0"/>
            <a:chExt cx="267195" cy="105934"/>
          </a:xfrm>
        </p:grpSpPr>
        <p:sp>
          <p:nvSpPr>
            <p:cNvPr name="Freeform 29" id="29"/>
            <p:cNvSpPr/>
            <p:nvPr/>
          </p:nvSpPr>
          <p:spPr>
            <a:xfrm flipH="false" flipV="false" rot="0">
              <a:off x="0" y="0"/>
              <a:ext cx="267195" cy="105934"/>
            </a:xfrm>
            <a:custGeom>
              <a:avLst/>
              <a:gdLst/>
              <a:ahLst/>
              <a:cxnLst/>
              <a:rect r="r" b="b" t="t" l="l"/>
              <a:pathLst>
                <a:path h="105934" w="267195">
                  <a:moveTo>
                    <a:pt x="52967" y="0"/>
                  </a:moveTo>
                  <a:lnTo>
                    <a:pt x="214228" y="0"/>
                  </a:lnTo>
                  <a:cubicBezTo>
                    <a:pt x="243481" y="0"/>
                    <a:pt x="267195" y="23714"/>
                    <a:pt x="267195" y="52967"/>
                  </a:cubicBezTo>
                  <a:lnTo>
                    <a:pt x="267195" y="52967"/>
                  </a:lnTo>
                  <a:cubicBezTo>
                    <a:pt x="267195" y="67015"/>
                    <a:pt x="261614" y="80487"/>
                    <a:pt x="251681" y="90420"/>
                  </a:cubicBezTo>
                  <a:cubicBezTo>
                    <a:pt x="241748" y="100353"/>
                    <a:pt x="228275" y="105934"/>
                    <a:pt x="214228" y="105934"/>
                  </a:cubicBezTo>
                  <a:lnTo>
                    <a:pt x="52967" y="105934"/>
                  </a:lnTo>
                  <a:cubicBezTo>
                    <a:pt x="23714" y="105934"/>
                    <a:pt x="0" y="82220"/>
                    <a:pt x="0" y="52967"/>
                  </a:cubicBezTo>
                  <a:lnTo>
                    <a:pt x="0" y="52967"/>
                  </a:lnTo>
                  <a:cubicBezTo>
                    <a:pt x="0" y="23714"/>
                    <a:pt x="23714" y="0"/>
                    <a:pt x="52967" y="0"/>
                  </a:cubicBezTo>
                  <a:close/>
                </a:path>
              </a:pathLst>
            </a:custGeom>
            <a:solidFill>
              <a:srgbClr val="B176BB"/>
            </a:solidFill>
          </p:spPr>
        </p:sp>
        <p:sp>
          <p:nvSpPr>
            <p:cNvPr name="TextBox 30" id="30"/>
            <p:cNvSpPr txBox="true"/>
            <p:nvPr/>
          </p:nvSpPr>
          <p:spPr>
            <a:xfrm>
              <a:off x="0" y="-38100"/>
              <a:ext cx="267195" cy="14403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2659"/>
                </a:lnSpc>
              </a:pPr>
            </a:p>
          </p:txBody>
        </p:sp>
      </p:grpSp>
      <p:sp>
        <p:nvSpPr>
          <p:cNvPr name="AutoShape 31" id="31"/>
          <p:cNvSpPr/>
          <p:nvPr/>
        </p:nvSpPr>
        <p:spPr>
          <a:xfrm flipV="true">
            <a:off x="8098039" y="3904362"/>
            <a:ext cx="575639" cy="0"/>
          </a:xfrm>
          <a:prstGeom prst="line">
            <a:avLst/>
          </a:prstGeom>
          <a:ln cap="rnd" w="47625">
            <a:solidFill>
              <a:srgbClr val="FFFFFF"/>
            </a:solidFill>
            <a:prstDash val="solid"/>
            <a:headEnd type="none" len="sm" w="sm"/>
            <a:tailEnd type="arrow" len="sm" w="med"/>
          </a:ln>
        </p:spPr>
      </p:sp>
      <p:sp>
        <p:nvSpPr>
          <p:cNvPr name="TextBox 32" id="32"/>
          <p:cNvSpPr txBox="true"/>
          <p:nvPr/>
        </p:nvSpPr>
        <p:spPr>
          <a:xfrm rot="0">
            <a:off x="9376890" y="3639477"/>
            <a:ext cx="8325980" cy="499708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3907"/>
              </a:lnSpc>
            </a:pPr>
            <a:r>
              <a:rPr lang="en-US" sz="3052" b="true">
                <a:solidFill>
                  <a:srgbClr val="000000"/>
                </a:solidFill>
                <a:latin typeface="Asap Bold"/>
                <a:ea typeface="Asap Bold"/>
                <a:cs typeface="Asap Bold"/>
                <a:sym typeface="Asap Bold"/>
              </a:rPr>
              <a:t>Giai đoạn AIDS</a:t>
            </a:r>
          </a:p>
        </p:txBody>
      </p:sp>
      <p:sp>
        <p:nvSpPr>
          <p:cNvPr name="Freeform 33" id="33"/>
          <p:cNvSpPr/>
          <p:nvPr/>
        </p:nvSpPr>
        <p:spPr>
          <a:xfrm flipH="false" flipV="false" rot="0">
            <a:off x="9010572" y="4862984"/>
            <a:ext cx="7611533" cy="5118756"/>
          </a:xfrm>
          <a:custGeom>
            <a:avLst/>
            <a:gdLst/>
            <a:ahLst/>
            <a:cxnLst/>
            <a:rect r="r" b="b" t="t" l="l"/>
            <a:pathLst>
              <a:path h="5118756" w="7611533">
                <a:moveTo>
                  <a:pt x="0" y="0"/>
                </a:moveTo>
                <a:lnTo>
                  <a:pt x="7611533" y="0"/>
                </a:lnTo>
                <a:lnTo>
                  <a:pt x="7611533" y="5118756"/>
                </a:lnTo>
                <a:lnTo>
                  <a:pt x="0" y="5118756"/>
                </a:lnTo>
                <a:lnTo>
                  <a:pt x="0" y="0"/>
                </a:lnTo>
                <a:close/>
              </a:path>
            </a:pathLst>
          </a:custGeom>
          <a:blipFill>
            <a:blip r:embed="rId8"/>
            <a:stretch>
              <a:fillRect l="0" t="0" r="0" b="0"/>
            </a:stretch>
          </a:blipFill>
        </p:spPr>
      </p:sp>
    </p:spTree>
  </p:cSld>
  <p:clrMapOvr>
    <a:masterClrMapping/>
  </p:clrMapOvr>
</p:sld>
</file>

<file path=ppt/slides/slide5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FFF9C4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1575261" y="635370"/>
            <a:ext cx="15137478" cy="9016260"/>
          </a:xfrm>
          <a:custGeom>
            <a:avLst/>
            <a:gdLst/>
            <a:ahLst/>
            <a:cxnLst/>
            <a:rect r="r" b="b" t="t" l="l"/>
            <a:pathLst>
              <a:path h="9016260" w="15137478">
                <a:moveTo>
                  <a:pt x="0" y="0"/>
                </a:moveTo>
                <a:lnTo>
                  <a:pt x="15137478" y="0"/>
                </a:lnTo>
                <a:lnTo>
                  <a:pt x="15137478" y="9016260"/>
                </a:lnTo>
                <a:lnTo>
                  <a:pt x="0" y="901626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</p:spTree>
  </p:cSld>
  <p:clrMapOvr>
    <a:masterClrMapping/>
  </p:clrMapOvr>
</p:sld>
</file>

<file path=ppt/slides/slide6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FFF9C4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923898" y="703377"/>
            <a:ext cx="16719719" cy="8554923"/>
          </a:xfrm>
          <a:custGeom>
            <a:avLst/>
            <a:gdLst/>
            <a:ahLst/>
            <a:cxnLst/>
            <a:rect r="r" b="b" t="t" l="l"/>
            <a:pathLst>
              <a:path h="8554923" w="16719719">
                <a:moveTo>
                  <a:pt x="0" y="0"/>
                </a:moveTo>
                <a:lnTo>
                  <a:pt x="16719719" y="0"/>
                </a:lnTo>
                <a:lnTo>
                  <a:pt x="16719719" y="8554923"/>
                </a:lnTo>
                <a:lnTo>
                  <a:pt x="0" y="8554923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</p:spTree>
  </p:cSld>
  <p:clrMapOvr>
    <a:masterClrMapping/>
  </p:clrMapOvr>
</p:sld>
</file>

<file path=ppt/slides/slide7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FFF9C4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1028700" y="940118"/>
            <a:ext cx="16230600" cy="8318182"/>
          </a:xfrm>
          <a:custGeom>
            <a:avLst/>
            <a:gdLst/>
            <a:ahLst/>
            <a:cxnLst/>
            <a:rect r="r" b="b" t="t" l="l"/>
            <a:pathLst>
              <a:path h="8318182" w="16230600">
                <a:moveTo>
                  <a:pt x="0" y="0"/>
                </a:moveTo>
                <a:lnTo>
                  <a:pt x="16230600" y="0"/>
                </a:lnTo>
                <a:lnTo>
                  <a:pt x="16230600" y="8318182"/>
                </a:lnTo>
                <a:lnTo>
                  <a:pt x="0" y="8318182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</p:spTree>
  </p:cSld>
  <p:clrMapOvr>
    <a:masterClrMapping/>
  </p:clrMapOvr>
</p:sld>
</file>

<file path=ppt/slides/slide8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FFF9C4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3207749" y="0"/>
            <a:ext cx="11089984" cy="10362539"/>
          </a:xfrm>
          <a:custGeom>
            <a:avLst/>
            <a:gdLst/>
            <a:ahLst/>
            <a:cxnLst/>
            <a:rect r="r" b="b" t="t" l="l"/>
            <a:pathLst>
              <a:path h="10362539" w="11089984">
                <a:moveTo>
                  <a:pt x="0" y="0"/>
                </a:moveTo>
                <a:lnTo>
                  <a:pt x="11089983" y="0"/>
                </a:lnTo>
                <a:lnTo>
                  <a:pt x="11089983" y="10362539"/>
                </a:lnTo>
                <a:lnTo>
                  <a:pt x="0" y="10362539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392" t="-2855" r="0" b="-129"/>
            </a:stretch>
          </a:blipFill>
        </p:spPr>
      </p:sp>
    </p:spTree>
  </p:cSld>
  <p:clrMapOvr>
    <a:masterClrMapping/>
  </p:clrMapOvr>
</p:sld>
</file>

<file path=ppt/slides/slide9.xml><?xml version="1.0" encoding="utf-8"?>
<p:sld xmlns:p="http://schemas.openxmlformats.org/presentationml/2006/main" xmlns:a="http://schemas.openxmlformats.org/drawingml/2006/main">
  <p:cSld>
    <p:bg>
      <p:bgPr>
        <a:solidFill>
          <a:srgbClr val="FFF9C4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name="Group 2" id="2"/>
          <p:cNvGrpSpPr/>
          <p:nvPr/>
        </p:nvGrpSpPr>
        <p:grpSpPr>
          <a:xfrm rot="0">
            <a:off x="3607486" y="919972"/>
            <a:ext cx="10828489" cy="7329165"/>
            <a:chOff x="0" y="0"/>
            <a:chExt cx="14437985" cy="9772219"/>
          </a:xfrm>
        </p:grpSpPr>
        <p:sp>
          <p:nvSpPr>
            <p:cNvPr name="TextBox 3" id="3"/>
            <p:cNvSpPr txBox="true"/>
            <p:nvPr/>
          </p:nvSpPr>
          <p:spPr>
            <a:xfrm rot="-592460">
              <a:off x="324577" y="1551422"/>
              <a:ext cx="13634597" cy="4125035"/>
            </a:xfrm>
            <a:prstGeom prst="rect">
              <a:avLst/>
            </a:prstGeom>
          </p:spPr>
          <p:txBody>
            <a:bodyPr anchor="t" rtlCol="false" tIns="0" lIns="0" bIns="0" rIns="0">
              <a:spAutoFit/>
            </a:bodyPr>
            <a:lstStyle/>
            <a:p>
              <a:pPr algn="ctr">
                <a:lnSpc>
                  <a:spcPts val="22455"/>
                </a:lnSpc>
                <a:spcBef>
                  <a:spcPct val="0"/>
                </a:spcBef>
              </a:pPr>
              <a:r>
                <a:rPr lang="en-US" sz="22455">
                  <a:solidFill>
                    <a:srgbClr val="F6F3E4"/>
                  </a:solidFill>
                  <a:latin typeface="Bukhari Script"/>
                  <a:ea typeface="Bukhari Script"/>
                  <a:cs typeface="Bukhari Script"/>
                  <a:sym typeface="Bukhari Script"/>
                </a:rPr>
                <a:t>Thank</a:t>
              </a:r>
            </a:p>
          </p:txBody>
        </p:sp>
        <p:sp>
          <p:nvSpPr>
            <p:cNvPr name="TextBox 4" id="4"/>
            <p:cNvSpPr txBox="true"/>
            <p:nvPr/>
          </p:nvSpPr>
          <p:spPr>
            <a:xfrm rot="-515361">
              <a:off x="1794515" y="5132692"/>
              <a:ext cx="12434519" cy="3731897"/>
            </a:xfrm>
            <a:prstGeom prst="rect">
              <a:avLst/>
            </a:prstGeom>
          </p:spPr>
          <p:txBody>
            <a:bodyPr anchor="t" rtlCol="false" tIns="0" lIns="0" bIns="0" rIns="0">
              <a:spAutoFit/>
            </a:bodyPr>
            <a:lstStyle/>
            <a:p>
              <a:pPr algn="ctr">
                <a:lnSpc>
                  <a:spcPts val="20210"/>
                </a:lnSpc>
                <a:spcBef>
                  <a:spcPct val="0"/>
                </a:spcBef>
              </a:pPr>
              <a:r>
                <a:rPr lang="en-US" sz="20210">
                  <a:solidFill>
                    <a:srgbClr val="F6F3E4"/>
                  </a:solidFill>
                  <a:latin typeface="Bukhari Script"/>
                  <a:ea typeface="Bukhari Script"/>
                  <a:cs typeface="Bukhari Script"/>
                  <a:sym typeface="Bukhari Script"/>
                </a:rPr>
                <a:t>you!</a:t>
              </a:r>
            </a:p>
          </p:txBody>
        </p:sp>
      </p:grp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0</Words>
  <Application>Microsoft Office PowerPoint</Application>
  <PresentationFormat>On-screen Show (4:3)</PresentationFormat>
  <Paragraphs>0</Paragraphs>
  <Slides>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0</vt:i4>
      </vt:variant>
    </vt:vector>
  </HeadingPairs>
  <TitlesOfParts>
    <vt:vector size="1" baseType="lpstr">
      <vt:lpstr>Office Theme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xsi="http://www.w3.org/2001/XMLSchema-instance">
  <dcterms:created xsi:type="dcterms:W3CDTF">2006-08-16T00:00:00Z</dcterms:created>
  <dc:identifier>DAGYM2Kbguk</dc:identifier>
  <dcterms:modified xsi:type="dcterms:W3CDTF">2011-08-01T06:04:30Z</dcterms:modified>
  <cp:revision>1</cp:revision>
  <dc:title>mini lesson</dc:title>
</cp:coreProperties>
</file>