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8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4" r:id="rId11"/>
    <p:sldId id="335" r:id="rId12"/>
    <p:sldId id="336" r:id="rId13"/>
    <p:sldId id="337" r:id="rId14"/>
    <p:sldId id="346" r:id="rId15"/>
    <p:sldId id="34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FF"/>
    <a:srgbClr val="0000CC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E3F30AC-2F9E-47CA-B436-6DE93C78B656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8A6EBA-863D-4E2E-9F32-14A125E1B8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9F6A14-073F-4537-87C5-E33ACD65D07B}" type="slidenum">
              <a:rPr lang="en-US" altLang="en-US">
                <a:cs typeface="Arial" panose="020B0604020202020204" pitchFamily="34" charset="0"/>
              </a:rPr>
              <a:pPr eaLnBrk="1" hangingPunct="1"/>
              <a:t>14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66BE7-3F52-4A93-969C-44A32F8816B8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7E8F-5FA3-42CF-9401-E09D3637B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12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BFA94-7FF9-4BCF-ADBB-196C6D9D77C5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A11D5-FC3F-4B07-8404-23EDE47575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82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EA759-A4B8-4E68-9628-13F5476CD60C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15361-8627-47AB-B50F-0226A4E391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41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446E7-0B13-4EC9-9939-605D2379E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88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DF7FC-F300-4AB7-B5AA-127BFCC23210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131E0-B9C7-4539-B703-860296C6DF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65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4372E-9474-4E9D-897D-066B0068305C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E9971-E379-4E81-AD07-80969FA1A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40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72B66-51F7-407F-ACF8-EBB9D70746F9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EE618-609C-4F82-BECE-57E7349FA3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27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6C954-8C8A-46B0-99CC-8368147C3145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477E2-CE42-4599-AD57-500B0CC146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7E78A-B022-47CD-A8DD-C4FC7D95F248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4F4A2-7D4F-4EDB-8591-FED3BABD05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02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A6A9A-4649-495C-AA32-11F71D17A71C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B0B87-C069-4E2D-BE7E-C95784CF63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5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491E4-0DF3-40CE-8AB7-D2793C8C463D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BC487-FB46-4CAC-8646-FA585994F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74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1DB67-D6A2-46B2-AC46-4C41FA4D578C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61C95-809E-48E7-867A-04BE2101D5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24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1834D9-376A-4D73-A569-084537FA99B8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6BEA80D-C393-4B1C-9192-435F62E7F4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"/>
          <p:cNvSpPr txBox="1">
            <a:spLocks noChangeArrowheads="1"/>
          </p:cNvSpPr>
          <p:nvPr/>
        </p:nvSpPr>
        <p:spPr bwMode="auto">
          <a:xfrm>
            <a:off x="295391" y="427375"/>
            <a:ext cx="2514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b="1" i="1" u="sng" dirty="0" err="1">
                <a:solidFill>
                  <a:srgbClr val="FF00FF"/>
                </a:solidFill>
                <a:cs typeface="Arial" panose="020B0604020202020204" pitchFamily="34" charset="0"/>
              </a:rPr>
              <a:t>Bài</a:t>
            </a:r>
            <a:r>
              <a:rPr lang="en-US" altLang="en-US" sz="6600" b="1" i="1" u="sng" dirty="0">
                <a:solidFill>
                  <a:srgbClr val="FF00FF"/>
                </a:solidFill>
                <a:cs typeface="Arial" panose="020B0604020202020204" pitchFamily="34" charset="0"/>
              </a:rPr>
              <a:t> 8 </a:t>
            </a:r>
            <a:endParaRPr lang="en-US" altLang="en-US" sz="6600" b="1" i="1" dirty="0">
              <a:solidFill>
                <a:srgbClr val="FF00FF"/>
              </a:solidFill>
              <a:cs typeface="Arial" panose="020B0604020202020204" pitchFamily="34" charset="0"/>
            </a:endParaRPr>
          </a:p>
        </p:txBody>
      </p:sp>
      <p:sp>
        <p:nvSpPr>
          <p:cNvPr id="5123" name="WordArt 12"/>
          <p:cNvSpPr>
            <a:spLocks noChangeArrowheads="1" noChangeShapeType="1" noTextEdit="1"/>
          </p:cNvSpPr>
          <p:nvPr/>
        </p:nvSpPr>
        <p:spPr bwMode="auto">
          <a:xfrm>
            <a:off x="457200" y="1660534"/>
            <a:ext cx="8229600" cy="1350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427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DẤU HIỆU CHIA HẾT CHO 3, CHO 9</a:t>
            </a:r>
          </a:p>
        </p:txBody>
      </p:sp>
      <p:sp>
        <p:nvSpPr>
          <p:cNvPr id="5124" name="WordArt 13"/>
          <p:cNvSpPr>
            <a:spLocks noChangeArrowheads="1" noChangeShapeType="1" noTextEdit="1"/>
          </p:cNvSpPr>
          <p:nvPr/>
        </p:nvSpPr>
        <p:spPr bwMode="auto">
          <a:xfrm>
            <a:off x="6553200" y="98425"/>
            <a:ext cx="236220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Số  và Đại số</a:t>
            </a:r>
          </a:p>
        </p:txBody>
      </p:sp>
      <p:pic>
        <p:nvPicPr>
          <p:cNvPr id="5125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700088" y="5067300"/>
            <a:ext cx="8305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tập: Thực hiện phép chia:</a:t>
            </a:r>
          </a:p>
          <a:p>
            <a:pPr algn="just" eaLnBrk="1" hangingPunct="1"/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 : 3 			353 : 3 </a:t>
            </a:r>
          </a:p>
          <a:p>
            <a:pPr algn="just" eaLnBrk="1" hangingPunct="1"/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nào chia hết cho 3, số nào không chia hết cho 3?</a:t>
            </a:r>
          </a:p>
        </p:txBody>
      </p:sp>
      <p:sp>
        <p:nvSpPr>
          <p:cNvPr id="2" name="Rectangle 1"/>
          <p:cNvSpPr/>
          <p:nvPr/>
        </p:nvSpPr>
        <p:spPr>
          <a:xfrm>
            <a:off x="-152400" y="4051637"/>
            <a:ext cx="434815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410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0</a:t>
            </a:r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23568" name="Oval 16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11</a:t>
            </a:r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12</a:t>
            </a:r>
          </a:p>
        </p:txBody>
      </p: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13</a:t>
            </a:r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14</a:t>
            </a:r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3580" name="Oval 28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96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16403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65138" y="2854325"/>
            <a:ext cx="4095750" cy="130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en-US" sz="3600">
                <a:solidFill>
                  <a:srgbClr val="0000E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A.</a:t>
            </a:r>
            <a:r>
              <a:rPr lang="vi-VN" altLang="en-US" sz="3600">
                <a:solidFill>
                  <a:srgbClr val="0000E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600">
                <a:solidFill>
                  <a:srgbClr val="0000E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3</a:t>
            </a:r>
          </a:p>
          <a:p>
            <a:pPr eaLnBrk="1" hangingPunct="1"/>
            <a:endParaRPr lang="en-US" altLang="en-US" sz="36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4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59338" y="2854325"/>
            <a:ext cx="3865562" cy="130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>
                <a:solidFill>
                  <a:srgbClr val="00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9</a:t>
            </a:r>
            <a:endParaRPr lang="en-US" altLang="en-US" sz="36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5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65138" y="4521200"/>
            <a:ext cx="4095750" cy="1282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en-US" sz="3600">
                <a:solidFill>
                  <a:srgbClr val="00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5</a:t>
            </a:r>
            <a:endParaRPr lang="en-US" altLang="en-US" sz="3600">
              <a:solidFill>
                <a:srgbClr val="0000E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/>
            <a:endParaRPr lang="en-US" altLang="en-US" sz="36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6" name="Rectangle 7"/>
          <p:cNvSpPr>
            <a:spLocks noChangeArrowheads="1"/>
          </p:cNvSpPr>
          <p:nvPr/>
        </p:nvSpPr>
        <p:spPr bwMode="auto">
          <a:xfrm>
            <a:off x="4859338" y="4521200"/>
            <a:ext cx="3865562" cy="1282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>
                <a:solidFill>
                  <a:srgbClr val="00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Cả 3 số 3, 5 và 9</a:t>
            </a:r>
            <a:r>
              <a:rPr lang="vi-VN" altLang="en-US" sz="3600">
                <a:solidFill>
                  <a:srgbClr val="00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>
              <a:solidFill>
                <a:srgbClr val="0000E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/>
            <a:endParaRPr lang="en-US" altLang="en-US" sz="36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Action Button: Back or Previous 40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8643938" y="6500813"/>
            <a:ext cx="500062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25"/>
          <p:cNvSpPr>
            <a:spLocks noChangeArrowheads="1"/>
          </p:cNvSpPr>
          <p:nvPr/>
        </p:nvSpPr>
        <p:spPr bwMode="auto">
          <a:xfrm>
            <a:off x="4945063" y="4616450"/>
            <a:ext cx="762000" cy="762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3" name="AutoShape 3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08738" y="4006850"/>
            <a:ext cx="1752600" cy="762000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rồi</a:t>
            </a:r>
          </a:p>
        </p:txBody>
      </p:sp>
      <p:sp>
        <p:nvSpPr>
          <p:cNvPr id="16410" name="Text Box 137"/>
          <p:cNvSpPr txBox="1">
            <a:spLocks noChangeArrowheads="1"/>
          </p:cNvSpPr>
          <p:nvPr/>
        </p:nvSpPr>
        <p:spPr bwMode="auto">
          <a:xfrm>
            <a:off x="762000" y="1481138"/>
            <a:ext cx="678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libri" panose="020F0502020204030204" pitchFamily="34" charset="0"/>
              </a:rPr>
              <a:t> 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Số 7380 chia hết cho số nào?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hool-Bell-Ringing-Sound-Effect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ning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 animBg="1"/>
      <p:bldP spid="23565" grpId="0" animBg="1"/>
      <p:bldP spid="23566" grpId="0" animBg="1"/>
      <p:bldP spid="23567" grpId="0" animBg="1"/>
      <p:bldP spid="23568" grpId="0" animBg="1"/>
      <p:bldP spid="23569" grpId="0" animBg="1"/>
      <p:bldP spid="23570" grpId="0" animBg="1"/>
      <p:bldP spid="23571" grpId="0" animBg="1"/>
      <p:bldP spid="23572" grpId="0" animBg="1"/>
      <p:bldP spid="23573" grpId="0" animBg="1"/>
      <p:bldP spid="23574" grpId="0" animBg="1"/>
      <p:bldP spid="23575" grpId="0" animBg="1"/>
      <p:bldP spid="23576" grpId="0" animBg="1"/>
      <p:bldP spid="23577" grpId="0" animBg="1"/>
      <p:bldP spid="23578" grpId="0" animBg="1"/>
      <p:bldP spid="23579" grpId="0" animBg="1"/>
      <p:bldP spid="23580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1981200" y="2795588"/>
            <a:ext cx="3276600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1230</a:t>
            </a:r>
          </a:p>
        </p:txBody>
      </p:sp>
      <p:sp>
        <p:nvSpPr>
          <p:cNvPr id="17411" name="Text Box 11"/>
          <p:cNvSpPr txBox="1">
            <a:spLocks noChangeArrowheads="1"/>
          </p:cNvSpPr>
          <p:nvPr/>
        </p:nvSpPr>
        <p:spPr bwMode="auto">
          <a:xfrm>
            <a:off x="1860550" y="4389438"/>
            <a:ext cx="11874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1350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Text Box 14"/>
          <p:cNvSpPr txBox="1">
            <a:spLocks noChangeArrowheads="1"/>
          </p:cNvSpPr>
          <p:nvPr/>
        </p:nvSpPr>
        <p:spPr bwMode="auto">
          <a:xfrm>
            <a:off x="2012950" y="3635375"/>
            <a:ext cx="3276600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3120</a:t>
            </a:r>
          </a:p>
        </p:txBody>
      </p:sp>
      <p:sp>
        <p:nvSpPr>
          <p:cNvPr id="17413" name="Text Box 17"/>
          <p:cNvSpPr txBox="1">
            <a:spLocks noChangeArrowheads="1"/>
          </p:cNvSpPr>
          <p:nvPr/>
        </p:nvSpPr>
        <p:spPr bwMode="auto">
          <a:xfrm>
            <a:off x="1981200" y="5162550"/>
            <a:ext cx="32766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3105</a:t>
            </a:r>
          </a:p>
        </p:txBody>
      </p:sp>
      <p:sp>
        <p:nvSpPr>
          <p:cNvPr id="17414" name="Oval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371600" y="2819400"/>
            <a:ext cx="457200" cy="4572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255" name="Oval 22"/>
          <p:cNvSpPr>
            <a:spLocks noChangeArrowheads="1"/>
          </p:cNvSpPr>
          <p:nvPr/>
        </p:nvSpPr>
        <p:spPr bwMode="auto">
          <a:xfrm>
            <a:off x="1371600" y="4419600"/>
            <a:ext cx="457200" cy="4572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416" name="Oval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03350" y="3635375"/>
            <a:ext cx="457200" cy="4572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417" name="Oval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371600" y="5181600"/>
            <a:ext cx="457200" cy="4572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258" name="Oval 25"/>
          <p:cNvSpPr>
            <a:spLocks noChangeArrowheads="1"/>
          </p:cNvSpPr>
          <p:nvPr/>
        </p:nvSpPr>
        <p:spPr bwMode="auto">
          <a:xfrm>
            <a:off x="1250950" y="4262438"/>
            <a:ext cx="762000" cy="762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63" name="AutoShape 3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154363" y="4211638"/>
            <a:ext cx="1752600" cy="762000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rồi</a:t>
            </a:r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0</a:t>
            </a:r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23568" name="Oval 16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11</a:t>
            </a:r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12</a:t>
            </a:r>
          </a:p>
        </p:txBody>
      </p: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13</a:t>
            </a:r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14</a:t>
            </a:r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3580" name="Oval 28"/>
          <p:cNvSpPr>
            <a:spLocks noChangeArrowheads="1"/>
          </p:cNvSpPr>
          <p:nvPr/>
        </p:nvSpPr>
        <p:spPr bwMode="auto">
          <a:xfrm>
            <a:off x="7162800" y="290513"/>
            <a:ext cx="1828800" cy="1752600"/>
          </a:xfrm>
          <a:prstGeom prst="ellips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96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5" name="Action Button: Back or Previous 44">
            <a:hlinkClick r:id="rId7" action="ppaction://hlinksldjump" highlightClick="1"/>
          </p:cNvPr>
          <p:cNvSpPr/>
          <p:nvPr/>
        </p:nvSpPr>
        <p:spPr>
          <a:xfrm>
            <a:off x="8643938" y="6500813"/>
            <a:ext cx="500062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438" name="TextBox 40"/>
          <p:cNvSpPr txBox="1">
            <a:spLocks noChangeArrowheads="1"/>
          </p:cNvSpPr>
          <p:nvPr/>
        </p:nvSpPr>
        <p:spPr bwMode="auto">
          <a:xfrm>
            <a:off x="1066800" y="842963"/>
            <a:ext cx="6324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số sau, số nào chia hết cho cả 2; 3; 5; 9.</a:t>
            </a:r>
            <a:endParaRPr lang="vi-V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hool-Bell-Ringing-Sound-Effect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ning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</p:childTnLst>
        </p:cTn>
      </p:par>
    </p:tnLst>
    <p:bldLst>
      <p:bldP spid="10258" grpId="0" animBg="1"/>
      <p:bldP spid="10263" grpId="0" animBg="1"/>
      <p:bldP spid="23564" grpId="0" animBg="1"/>
      <p:bldP spid="23565" grpId="0" animBg="1"/>
      <p:bldP spid="23566" grpId="0" animBg="1"/>
      <p:bldP spid="23567" grpId="0" animBg="1"/>
      <p:bldP spid="23568" grpId="0" animBg="1"/>
      <p:bldP spid="23569" grpId="0" animBg="1"/>
      <p:bldP spid="23570" grpId="0" animBg="1"/>
      <p:bldP spid="23571" grpId="0" animBg="1"/>
      <p:bldP spid="23572" grpId="0" animBg="1"/>
      <p:bldP spid="23573" grpId="0" animBg="1"/>
      <p:bldP spid="23574" grpId="0" animBg="1"/>
      <p:bldP spid="23575" grpId="0" animBg="1"/>
      <p:bldP spid="23576" grpId="0" animBg="1"/>
      <p:bldP spid="23577" grpId="0" animBg="1"/>
      <p:bldP spid="23578" grpId="0" animBg="1"/>
      <p:bldP spid="23579" grpId="0" animBg="1"/>
      <p:bldP spid="235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0</a:t>
            </a:r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23568" name="Oval 16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11</a:t>
            </a:r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12</a:t>
            </a:r>
          </a:p>
        </p:txBody>
      </p: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13</a:t>
            </a:r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14</a:t>
            </a:r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3300"/>
                </a:solidFill>
                <a:latin typeface=".VnBodoniH" pitchFamily="34" charset="0"/>
              </a:rPr>
              <a:t>15</a:t>
            </a:r>
          </a:p>
        </p:txBody>
      </p:sp>
      <p:sp>
        <p:nvSpPr>
          <p:cNvPr id="23580" name="Oval 28"/>
          <p:cNvSpPr>
            <a:spLocks noChangeArrowheads="1"/>
          </p:cNvSpPr>
          <p:nvPr/>
        </p:nvSpPr>
        <p:spPr bwMode="auto">
          <a:xfrm>
            <a:off x="7069138" y="604838"/>
            <a:ext cx="1828800" cy="1752600"/>
          </a:xfrm>
          <a:prstGeom prst="ellips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96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18451" name="Oval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89025" y="2513013"/>
            <a:ext cx="588963" cy="61595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FF00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8452" name="Oval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71563" y="3362325"/>
            <a:ext cx="585787" cy="5762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FF00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11297" name="Oval 32"/>
          <p:cNvSpPr>
            <a:spLocks noChangeArrowheads="1"/>
          </p:cNvSpPr>
          <p:nvPr/>
        </p:nvSpPr>
        <p:spPr bwMode="auto">
          <a:xfrm>
            <a:off x="1096963" y="5208588"/>
            <a:ext cx="585787" cy="5492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FF00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18454" name="Text Box 34"/>
          <p:cNvSpPr txBox="1">
            <a:spLocks noChangeArrowheads="1"/>
          </p:cNvSpPr>
          <p:nvPr/>
        </p:nvSpPr>
        <p:spPr bwMode="auto">
          <a:xfrm>
            <a:off x="1752600" y="2590800"/>
            <a:ext cx="6867525" cy="1169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>
                <a:latin typeface="Times New Roman" panose="02020603050405020304" pitchFamily="18" charset="0"/>
              </a:rPr>
              <a:t>Số 4363 </a:t>
            </a:r>
            <a:r>
              <a:rPr lang="en-US" altLang="en-US" sz="2800">
                <a:latin typeface="Times New Roman" panose="02020603050405020304" pitchFamily="18" charset="0"/>
              </a:rPr>
              <a:t>không </a:t>
            </a:r>
            <a:r>
              <a:rPr lang="vi-VN" altLang="en-US" sz="2800">
                <a:latin typeface="Times New Roman" panose="02020603050405020304" pitchFamily="18" charset="0"/>
              </a:rPr>
              <a:t>chia hết cho 3.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5" name="Text Box 51"/>
          <p:cNvSpPr txBox="1">
            <a:spLocks noChangeArrowheads="1"/>
          </p:cNvSpPr>
          <p:nvPr/>
        </p:nvSpPr>
        <p:spPr bwMode="auto">
          <a:xfrm>
            <a:off x="1841500" y="4319588"/>
            <a:ext cx="42576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>
                <a:latin typeface="Times New Roman" panose="02020603050405020304" pitchFamily="18" charset="0"/>
              </a:rPr>
              <a:t>Số 5436 chia hết cho 9.</a:t>
            </a:r>
          </a:p>
        </p:txBody>
      </p:sp>
      <p:sp>
        <p:nvSpPr>
          <p:cNvPr id="11301" name="Oval 58"/>
          <p:cNvSpPr>
            <a:spLocks noChangeArrowheads="1"/>
          </p:cNvSpPr>
          <p:nvPr/>
        </p:nvSpPr>
        <p:spPr bwMode="auto">
          <a:xfrm>
            <a:off x="944563" y="5065713"/>
            <a:ext cx="838200" cy="838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400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sp>
        <p:nvSpPr>
          <p:cNvPr id="11304" name="AutoShape 6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072188" y="4356100"/>
            <a:ext cx="2460625" cy="974725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rồi</a:t>
            </a:r>
          </a:p>
        </p:txBody>
      </p:sp>
      <p:sp>
        <p:nvSpPr>
          <p:cNvPr id="18458" name="Text Box 7"/>
          <p:cNvSpPr txBox="1">
            <a:spLocks noChangeArrowheads="1"/>
          </p:cNvSpPr>
          <p:nvPr/>
        </p:nvSpPr>
        <p:spPr bwMode="auto">
          <a:xfrm>
            <a:off x="381000" y="1100138"/>
            <a:ext cx="6911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 khẳng định nào dưới đây là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7" name="Action Button: Back or Previous 46">
            <a:hlinkClick r:id="rId7" action="ppaction://hlinksldjump" highlightClick="1"/>
          </p:cNvPr>
          <p:cNvSpPr/>
          <p:nvPr/>
        </p:nvSpPr>
        <p:spPr>
          <a:xfrm>
            <a:off x="8647113" y="6497638"/>
            <a:ext cx="500062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460" name="TextBox 43"/>
          <p:cNvSpPr txBox="1">
            <a:spLocks noChangeArrowheads="1"/>
          </p:cNvSpPr>
          <p:nvPr/>
        </p:nvSpPr>
        <p:spPr bwMode="auto">
          <a:xfrm>
            <a:off x="1739900" y="3414713"/>
            <a:ext cx="5999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Số 2139 chia hết cho 3.</a:t>
            </a:r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18461" name="Oval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92200" y="4225925"/>
            <a:ext cx="585788" cy="5492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FF00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18462" name="TextBox 47"/>
          <p:cNvSpPr txBox="1">
            <a:spLocks noChangeArrowheads="1"/>
          </p:cNvSpPr>
          <p:nvPr/>
        </p:nvSpPr>
        <p:spPr bwMode="auto">
          <a:xfrm>
            <a:off x="1822450" y="5246688"/>
            <a:ext cx="598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Số 7641 chia không chia hết cho 9.</a:t>
            </a:r>
            <a:endParaRPr lang="vi-VN" altLang="en-US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hool-Bell-Ringing-Sound-Effect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ning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7"/>
                  </p:tgtEl>
                </p:cond>
              </p:nextCondLst>
            </p:seq>
          </p:childTnLst>
        </p:cTn>
      </p:par>
    </p:tnLst>
    <p:bldLst>
      <p:bldP spid="23580" grpId="0" animBg="1"/>
      <p:bldP spid="11301" grpId="0" animBg="1"/>
      <p:bldP spid="113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5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5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5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5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568" name="Oval 16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5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5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5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5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5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5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5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5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5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5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5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5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3580" name="Oval 28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115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AutoShape 6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913063" y="4960938"/>
            <a:ext cx="3468687" cy="1679575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rồi</a:t>
            </a:r>
          </a:p>
        </p:txBody>
      </p:sp>
      <p:sp>
        <p:nvSpPr>
          <p:cNvPr id="33" name="Action Button: Back or Previous 32">
            <a:hlinkClick r:id="rId7" action="ppaction://hlinksldjump" highlightClick="1"/>
          </p:cNvPr>
          <p:cNvSpPr/>
          <p:nvPr/>
        </p:nvSpPr>
        <p:spPr>
          <a:xfrm>
            <a:off x="8643938" y="6500813"/>
            <a:ext cx="500062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7" name="Text Box 57"/>
          <p:cNvSpPr txBox="1">
            <a:spLocks noChangeArrowheads="1"/>
          </p:cNvSpPr>
          <p:nvPr/>
        </p:nvSpPr>
        <p:spPr bwMode="auto">
          <a:xfrm>
            <a:off x="228600" y="908050"/>
            <a:ext cx="731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bốn câu sau đây. Hãy chỉ ra câu </a:t>
            </a:r>
            <a:r>
              <a:rPr lang="en-US" altLang="en-US" sz="2800">
                <a:solidFill>
                  <a:srgbClr val="05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8" name="Text Box 69"/>
          <p:cNvSpPr txBox="1">
            <a:spLocks noChangeArrowheads="1"/>
          </p:cNvSpPr>
          <p:nvPr/>
        </p:nvSpPr>
        <p:spPr bwMode="auto">
          <a:xfrm>
            <a:off x="2881313" y="4532313"/>
            <a:ext cx="5316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3042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chia hết cho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479" name="Text Box 70"/>
          <p:cNvSpPr txBox="1">
            <a:spLocks noChangeArrowheads="1"/>
          </p:cNvSpPr>
          <p:nvPr/>
        </p:nvSpPr>
        <p:spPr bwMode="auto">
          <a:xfrm>
            <a:off x="2852738" y="2852738"/>
            <a:ext cx="4905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5623 chia hết cho 3.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0" name="Text Box 71"/>
          <p:cNvSpPr txBox="1">
            <a:spLocks noChangeArrowheads="1"/>
          </p:cNvSpPr>
          <p:nvPr/>
        </p:nvSpPr>
        <p:spPr bwMode="auto">
          <a:xfrm>
            <a:off x="2892425" y="3760788"/>
            <a:ext cx="5260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1207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chia hết cho 9.</a:t>
            </a:r>
          </a:p>
        </p:txBody>
      </p:sp>
      <p:sp>
        <p:nvSpPr>
          <p:cNvPr id="19481" name="Text Box 72"/>
          <p:cNvSpPr txBox="1">
            <a:spLocks noChangeArrowheads="1"/>
          </p:cNvSpPr>
          <p:nvPr/>
        </p:nvSpPr>
        <p:spPr bwMode="auto">
          <a:xfrm>
            <a:off x="2827338" y="1943100"/>
            <a:ext cx="4259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6272 chia hết cho 5.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2" name="Oval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103438" y="1905000"/>
            <a:ext cx="588962" cy="61595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483" name="Oval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097088" y="3640138"/>
            <a:ext cx="588962" cy="61595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9484" name="Oval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097088" y="2795588"/>
            <a:ext cx="588962" cy="61595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485" name="Oval 30"/>
          <p:cNvSpPr>
            <a:spLocks noChangeArrowheads="1"/>
          </p:cNvSpPr>
          <p:nvPr/>
        </p:nvSpPr>
        <p:spPr bwMode="auto">
          <a:xfrm>
            <a:off x="2112963" y="4373563"/>
            <a:ext cx="588962" cy="61595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2" name="Oval 58"/>
          <p:cNvSpPr>
            <a:spLocks noChangeArrowheads="1"/>
          </p:cNvSpPr>
          <p:nvPr/>
        </p:nvSpPr>
        <p:spPr bwMode="auto">
          <a:xfrm>
            <a:off x="1989138" y="4303713"/>
            <a:ext cx="838200" cy="838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400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hool-Bell-Ringing-Sound-Effect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ning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 animBg="1"/>
      <p:bldP spid="23565" grpId="0" animBg="1"/>
      <p:bldP spid="23566" grpId="0" animBg="1"/>
      <p:bldP spid="23567" grpId="0" animBg="1"/>
      <p:bldP spid="23568" grpId="0" animBg="1"/>
      <p:bldP spid="23569" grpId="0" animBg="1"/>
      <p:bldP spid="23570" grpId="0" animBg="1"/>
      <p:bldP spid="23571" grpId="0" animBg="1"/>
      <p:bldP spid="23572" grpId="0" animBg="1"/>
      <p:bldP spid="23573" grpId="0" animBg="1"/>
      <p:bldP spid="23574" grpId="0" animBg="1"/>
      <p:bldP spid="23575" grpId="0" animBg="1"/>
      <p:bldP spid="23576" grpId="0" animBg="1"/>
      <p:bldP spid="23577" grpId="0" animBg="1"/>
      <p:bldP spid="23578" grpId="0" animBg="1"/>
      <p:bldP spid="23579" grpId="0" animBg="1"/>
      <p:bldP spid="23580" grpId="0" animBg="1"/>
      <p:bldP spid="32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3"/>
          <p:cNvSpPr txBox="1">
            <a:spLocks noChangeArrowheads="1"/>
          </p:cNvSpPr>
          <p:nvPr/>
        </p:nvSpPr>
        <p:spPr bwMode="auto">
          <a:xfrm>
            <a:off x="304800" y="1676400"/>
            <a:ext cx="8686800" cy="253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bạn Hoà và Bình đi mua </a:t>
            </a: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gói bánh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gói kẹo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chuẩn bị liên hoan cho lớp. Hoà đưa cho cô bán hàng </a:t>
            </a: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 đồng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được trả lại </a:t>
            </a: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18 000 đồng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Bình liền nói: </a:t>
            </a: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“Cô ơi, cô tính sai rồi ?”.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hãy cho biết Bình nói đúng hay sai? Giải thích tại sao?</a:t>
            </a:r>
          </a:p>
        </p:txBody>
      </p:sp>
      <p:sp>
        <p:nvSpPr>
          <p:cNvPr id="20483" name="WordArt 14"/>
          <p:cNvSpPr>
            <a:spLocks noChangeArrowheads="1" noChangeShapeType="1" noTextEdit="1"/>
          </p:cNvSpPr>
          <p:nvPr/>
        </p:nvSpPr>
        <p:spPr bwMode="auto">
          <a:xfrm>
            <a:off x="2171700" y="127000"/>
            <a:ext cx="4800600" cy="10779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4800" kern="10" spc="-400">
                <a:ln w="1270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VUI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81000" y="1066800"/>
            <a:ext cx="86804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566738" eaLnBrk="0" hangingPunct="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66738" eaLnBrk="0" hangingPunct="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66738" eaLnBrk="0" hangingPunct="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66738" eaLnBrk="0" hangingPunct="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66738" eaLnBrk="0" hangingPunct="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66738"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66738"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66738"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66738"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altLang="en-US" sz="2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Vì số 9 và 6 đều chia hết cho 3 nên tổng số tiền mua 9 gói bánh và 6 gói kẹo phải là số chia hết cho 3. 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altLang="en-US" sz="2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Vì Hoà đưa cho cô bán hàng 100 000 đồng và được trả lại 18 000 đồng nên số tiền mua 9 gói bánh và 6 gói kẹo là: 100 000 - 18000 = </a:t>
            </a:r>
            <a:r>
              <a:rPr lang="en-US" altLang="en-US" sz="2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82000 (đồng)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altLang="en-US" sz="2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Vì số 82000 không chia hết cho 3 nên Bình nói      	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altLang="en-US" sz="2600" i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2600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“Cô tính sai rồi”</a:t>
            </a:r>
            <a:r>
              <a:rPr lang="en-US" altLang="en-US" sz="2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đúng.</a:t>
            </a:r>
          </a:p>
        </p:txBody>
      </p:sp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2819400" y="195263"/>
            <a:ext cx="3203575" cy="10334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4000" kern="10" spc="-400">
                <a:ln w="1270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8"/>
          <p:cNvSpPr txBox="1">
            <a:spLocks noChangeArrowheads="1"/>
          </p:cNvSpPr>
          <p:nvPr/>
        </p:nvSpPr>
        <p:spPr bwMode="auto">
          <a:xfrm>
            <a:off x="77788" y="1951038"/>
            <a:ext cx="2571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417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TextBox 23"/>
          <p:cNvSpPr txBox="1">
            <a:spLocks noChangeArrowheads="1"/>
          </p:cNvSpPr>
          <p:nvPr/>
        </p:nvSpPr>
        <p:spPr bwMode="auto">
          <a:xfrm>
            <a:off x="709613" y="1960563"/>
            <a:ext cx="3500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4. ....   + 1.10 + ....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TextBox 24"/>
          <p:cNvSpPr txBox="1">
            <a:spLocks noChangeArrowheads="1"/>
          </p:cNvSpPr>
          <p:nvPr/>
        </p:nvSpPr>
        <p:spPr bwMode="auto">
          <a:xfrm>
            <a:off x="431800" y="2565400"/>
            <a:ext cx="425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4.(.... + 1) + 1.(9 + ....) + 7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Box 25"/>
          <p:cNvSpPr txBox="1">
            <a:spLocks noChangeArrowheads="1"/>
          </p:cNvSpPr>
          <p:nvPr/>
        </p:nvSpPr>
        <p:spPr bwMode="auto">
          <a:xfrm>
            <a:off x="349250" y="3132138"/>
            <a:ext cx="4337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4.99 + .... + .... .9 + 1  + 7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TextBox 26"/>
          <p:cNvSpPr txBox="1">
            <a:spLocks noChangeArrowheads="1"/>
          </p:cNvSpPr>
          <p:nvPr/>
        </p:nvSpPr>
        <p:spPr bwMode="auto">
          <a:xfrm>
            <a:off x="214313" y="3716338"/>
            <a:ext cx="2549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(4 + 1 + ....) +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1" name="TextBox 27"/>
          <p:cNvSpPr txBox="1">
            <a:spLocks noChangeArrowheads="1"/>
          </p:cNvSpPr>
          <p:nvPr/>
        </p:nvSpPr>
        <p:spPr bwMode="auto">
          <a:xfrm>
            <a:off x="2489200" y="3705225"/>
            <a:ext cx="2584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(4.11. .... + 1.9)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266950" y="4030663"/>
            <a:ext cx="415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ight Brace 30"/>
          <p:cNvSpPr>
            <a:spLocks/>
          </p:cNvSpPr>
          <p:nvPr/>
        </p:nvSpPr>
        <p:spPr bwMode="auto">
          <a:xfrm rot="5400000">
            <a:off x="1308893" y="3621882"/>
            <a:ext cx="347663" cy="1377950"/>
          </a:xfrm>
          <a:prstGeom prst="rightBrace">
            <a:avLst>
              <a:gd name="adj1" fmla="val 8331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40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384175" y="4421188"/>
            <a:ext cx="2549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5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các chữ số  </a:t>
            </a:r>
            <a:endParaRPr lang="vi-VN" altLang="en-US" sz="2000">
              <a:solidFill>
                <a:srgbClr val="0505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ight Brace 33"/>
          <p:cNvSpPr>
            <a:spLocks/>
          </p:cNvSpPr>
          <p:nvPr/>
        </p:nvSpPr>
        <p:spPr bwMode="auto">
          <a:xfrm rot="5400000">
            <a:off x="3538538" y="3367088"/>
            <a:ext cx="293687" cy="1868487"/>
          </a:xfrm>
          <a:prstGeom prst="rightBrace">
            <a:avLst>
              <a:gd name="adj1" fmla="val 8306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40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50"/>
          <p:cNvSpPr txBox="1">
            <a:spLocks noChangeArrowheads="1"/>
          </p:cNvSpPr>
          <p:nvPr/>
        </p:nvSpPr>
        <p:spPr bwMode="auto">
          <a:xfrm>
            <a:off x="2724150" y="4418013"/>
            <a:ext cx="2584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5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chia hết cho 9</a:t>
            </a:r>
            <a:endParaRPr lang="vi-VN" altLang="en-US" sz="2000">
              <a:solidFill>
                <a:srgbClr val="0505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7" name="Line 22"/>
          <p:cNvSpPr>
            <a:spLocks noChangeShapeType="1"/>
          </p:cNvSpPr>
          <p:nvPr/>
        </p:nvSpPr>
        <p:spPr bwMode="auto">
          <a:xfrm flipH="1">
            <a:off x="4813300" y="1909763"/>
            <a:ext cx="4763" cy="290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59338" y="1739900"/>
            <a:ext cx="411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Tương tự có thể viết: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830763" y="2292350"/>
            <a:ext cx="468947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 </a:t>
            </a:r>
            <a:r>
              <a:rPr lang="en-US" altLang="en-US" sz="240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a.(99 + 1) + b.(9 + 1) + c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a.99 + a + b.9 + b + c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(.... + .... + ....) +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(.... .11.9 + b.9</a:t>
            </a:r>
            <a:r>
              <a:rPr lang="en-US" altLang="en-US" sz="240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endParaRPr lang="en-US" altLang="en-US" sz="240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vi-VN" altLang="en-US" sz="240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Brace 13"/>
          <p:cNvSpPr>
            <a:spLocks/>
          </p:cNvSpPr>
          <p:nvPr/>
        </p:nvSpPr>
        <p:spPr bwMode="auto">
          <a:xfrm rot="5400000">
            <a:off x="5815013" y="3040063"/>
            <a:ext cx="461962" cy="1649412"/>
          </a:xfrm>
          <a:prstGeom prst="rightBrace">
            <a:avLst>
              <a:gd name="adj1" fmla="val 9569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0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Brace 14"/>
          <p:cNvSpPr>
            <a:spLocks/>
          </p:cNvSpPr>
          <p:nvPr/>
        </p:nvSpPr>
        <p:spPr bwMode="auto">
          <a:xfrm rot="5400000">
            <a:off x="8038306" y="2920207"/>
            <a:ext cx="314325" cy="1843088"/>
          </a:xfrm>
          <a:prstGeom prst="rightBrace">
            <a:avLst>
              <a:gd name="adj1" fmla="val 8507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0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4992688" y="4040188"/>
            <a:ext cx="24447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5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các chữ số  </a:t>
            </a:r>
            <a:endParaRPr lang="vi-VN" altLang="en-US" sz="2000">
              <a:solidFill>
                <a:srgbClr val="0505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50"/>
          <p:cNvSpPr txBox="1">
            <a:spLocks noChangeArrowheads="1"/>
          </p:cNvSpPr>
          <p:nvPr/>
        </p:nvSpPr>
        <p:spPr bwMode="auto">
          <a:xfrm>
            <a:off x="7118350" y="4087813"/>
            <a:ext cx="2584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5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chia hết cho 9</a:t>
            </a:r>
            <a:endParaRPr lang="vi-VN" altLang="en-US" sz="2000">
              <a:solidFill>
                <a:srgbClr val="0505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94513" y="3522663"/>
            <a:ext cx="415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5" name="TextBox 45"/>
          <p:cNvSpPr txBox="1">
            <a:spLocks noChangeArrowheads="1"/>
          </p:cNvSpPr>
          <p:nvPr/>
        </p:nvSpPr>
        <p:spPr bwMode="auto">
          <a:xfrm>
            <a:off x="2249488" y="1152525"/>
            <a:ext cx="6956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vào chỗ chấm: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196975" y="1917700"/>
            <a:ext cx="91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005138" y="1909763"/>
            <a:ext cx="919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038225" y="2555875"/>
            <a:ext cx="811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</a:t>
            </a: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098800" y="2527300"/>
            <a:ext cx="409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489075" y="3076575"/>
            <a:ext cx="409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171700" y="3060700"/>
            <a:ext cx="409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560513" y="3663950"/>
            <a:ext cx="409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395663" y="3662363"/>
            <a:ext cx="411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endParaRPr lang="en-US" altLang="en-US" sz="2400"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4884738" y="2371725"/>
            <a:ext cx="5715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170488" y="3130550"/>
            <a:ext cx="2093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    b       c</a:t>
            </a: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270750" y="3148013"/>
            <a:ext cx="474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92075" y="5029200"/>
            <a:ext cx="8813800" cy="1384300"/>
          </a:xfrm>
          <a:prstGeom prst="rect">
            <a:avLst/>
          </a:prstGeom>
          <a:noFill/>
          <a:ln w="28575">
            <a:solidFill>
              <a:srgbClr val="0505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 </a:t>
            </a:r>
            <a:r>
              <a:rPr lang="en-US" altLang="en-US" sz="2800" i="1">
                <a:solidFill>
                  <a:srgbClr val="05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số đều viết được dưới dạng </a:t>
            </a:r>
            <a:r>
              <a:rPr lang="en-US" altLang="en-US" sz="2800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các chữ số của nó</a:t>
            </a:r>
            <a:r>
              <a:rPr lang="en-US" alt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>
                <a:solidFill>
                  <a:srgbClr val="05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</a:t>
            </a:r>
            <a:r>
              <a:rPr lang="en-US" altLang="en-US" sz="2800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một số chia hết cho 9.</a:t>
            </a:r>
          </a:p>
        </p:txBody>
      </p:sp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-36513" y="663575"/>
            <a:ext cx="6275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Dấu hiệu chia hết cho 9</a:t>
            </a:r>
          </a:p>
        </p:txBody>
      </p:sp>
      <p:sp>
        <p:nvSpPr>
          <p:cNvPr id="6179" name="TextBox 3"/>
          <p:cNvSpPr txBox="1">
            <a:spLocks noChangeArrowheads="1"/>
          </p:cNvSpPr>
          <p:nvPr/>
        </p:nvSpPr>
        <p:spPr bwMode="auto">
          <a:xfrm>
            <a:off x="0" y="-22225"/>
            <a:ext cx="9167813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 DẤU HIỆU CHIA HẾT CHO 3, CHO 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3" grpId="0"/>
      <p:bldP spid="34" grpId="0" animBg="1"/>
      <p:bldP spid="35" grpId="0"/>
      <p:bldP spid="8" grpId="0"/>
      <p:bldP spid="13" grpId="0"/>
      <p:bldP spid="14" grpId="0" animBg="1"/>
      <p:bldP spid="15" grpId="0" animBg="1"/>
      <p:bldP spid="16" grpId="0"/>
      <p:bldP spid="17" grpId="0"/>
      <p:bldP spid="18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8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7"/>
          <p:cNvSpPr txBox="1">
            <a:spLocks noChangeArrowheads="1"/>
          </p:cNvSpPr>
          <p:nvPr/>
        </p:nvSpPr>
        <p:spPr bwMode="auto">
          <a:xfrm>
            <a:off x="411163" y="1588"/>
            <a:ext cx="7570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Áp dụng nhận xét mở đầu, xét xem:</a:t>
            </a:r>
          </a:p>
          <a:p>
            <a:pPr algn="just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Số 774 có chia hết cho 9 không? 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31800" y="831850"/>
            <a:ext cx="5000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nhận xét mở đầu:</a:t>
            </a:r>
          </a:p>
          <a:p>
            <a:pPr eaLnBrk="1" hangingPunct="1"/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774 = (7 + 7 + 4) + (Số chia hết cho 9)</a:t>
            </a:r>
            <a:endParaRPr lang="vi-VN" altLang="en-US" sz="2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963613" y="205105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774     9 </a:t>
            </a:r>
            <a:endParaRPr lang="vi-VN" altLang="en-US" sz="2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1706563" y="1935163"/>
          <a:ext cx="28575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035" imgH="177415" progId="Equation.3">
                  <p:embed/>
                </p:oleObj>
              </mc:Choice>
              <mc:Fallback>
                <p:oleObj name="Equation" r:id="rId2" imgW="76035" imgH="17741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563" y="1935163"/>
                        <a:ext cx="285750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>
            <a:off x="677863" y="2147888"/>
            <a:ext cx="285750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vi-VN" altLang="en-US" sz="20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969963" y="1606550"/>
            <a:ext cx="5143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18      +  (Số chia hết cho 9)</a:t>
            </a:r>
            <a:endParaRPr lang="vi-VN" altLang="en-US" sz="2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98" name="Text Box 42"/>
          <p:cNvSpPr txBox="1">
            <a:spLocks noChangeArrowheads="1"/>
          </p:cNvSpPr>
          <p:nvPr/>
        </p:nvSpPr>
        <p:spPr bwMode="auto">
          <a:xfrm>
            <a:off x="2260600" y="2032000"/>
            <a:ext cx="4953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(Vì cả hai số hạng đều chia hết cho 9) </a:t>
            </a:r>
          </a:p>
        </p:txBody>
      </p:sp>
      <p:sp>
        <p:nvSpPr>
          <p:cNvPr id="7177" name="TextBox 19"/>
          <p:cNvSpPr txBox="1">
            <a:spLocks noChangeArrowheads="1"/>
          </p:cNvSpPr>
          <p:nvPr/>
        </p:nvSpPr>
        <p:spPr bwMode="auto">
          <a:xfrm>
            <a:off x="457200" y="3340100"/>
            <a:ext cx="4995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b) Số 569 có chia hết cho 9 không?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2450" y="5586413"/>
            <a:ext cx="8207375" cy="830262"/>
          </a:xfrm>
          <a:prstGeom prst="rect">
            <a:avLst/>
          </a:prstGeom>
          <a:noFill/>
          <a:ln w="9525">
            <a:solidFill>
              <a:srgbClr val="0505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KL2: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có tổng các chữ số không chia hết cho 9 thì không chia hết cho 9 thì chia hết cho 9.</a:t>
            </a:r>
            <a:endParaRPr lang="vi-VN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384175" y="3692525"/>
            <a:ext cx="5000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 tự như câu a:</a:t>
            </a:r>
          </a:p>
          <a:p>
            <a:pPr eaLnBrk="1" hangingPunct="1"/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569 = (5 + 6 + 9) + (Số chia hết cho 9)</a:t>
            </a:r>
            <a:endParaRPr lang="vi-VN" altLang="en-US" sz="2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808038" y="4821238"/>
            <a:ext cx="228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569     9 </a:t>
            </a:r>
            <a:endParaRPr lang="vi-VN" altLang="en-US" sz="2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ight Arrow 13"/>
          <p:cNvSpPr/>
          <p:nvPr/>
        </p:nvSpPr>
        <p:spPr>
          <a:xfrm>
            <a:off x="552450" y="4895850"/>
            <a:ext cx="28575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vi-VN" altLang="en-US" sz="20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920750" y="4467225"/>
            <a:ext cx="5143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20      +  (Số chia hết cho 9)</a:t>
            </a:r>
            <a:endParaRPr lang="vi-VN" altLang="en-US" sz="2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2127250" y="4806950"/>
            <a:ext cx="68087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(Vì có một số hạng không chia hết cho 9, số hạng còn lại chia hết cho 9) </a:t>
            </a:r>
          </a:p>
        </p:txBody>
      </p:sp>
      <p:graphicFrame>
        <p:nvGraphicFramePr>
          <p:cNvPr id="28" name="Object 19"/>
          <p:cNvGraphicFramePr>
            <a:graphicFrameLocks noChangeAspect="1"/>
          </p:cNvGraphicFramePr>
          <p:nvPr/>
        </p:nvGraphicFramePr>
        <p:xfrm>
          <a:off x="1546225" y="4814888"/>
          <a:ext cx="2143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035" imgH="177415" progId="Equation.3">
                  <p:embed/>
                </p:oleObj>
              </mc:Choice>
              <mc:Fallback>
                <p:oleObj name="Equation" r:id="rId4" imgW="76035" imgH="177415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4814888"/>
                        <a:ext cx="21431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flipH="1">
            <a:off x="1489075" y="4886325"/>
            <a:ext cx="285750" cy="2857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09600" y="2827338"/>
            <a:ext cx="8207375" cy="460375"/>
          </a:xfrm>
          <a:prstGeom prst="rect">
            <a:avLst/>
          </a:prstGeom>
          <a:noFill/>
          <a:ln w="9525">
            <a:solidFill>
              <a:srgbClr val="0505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KL1: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có tổng các chữ số chia hết cho 9 thì chia hết cho 9.</a:t>
            </a:r>
            <a:endParaRPr lang="vi-VN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7" name="Picture 15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15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15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15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50"/>
                                        <p:tgtEl>
                                          <p:spTgt spid="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  <p:bldP spid="2" grpId="0"/>
      <p:bldP spid="45098" grpId="0"/>
      <p:bldP spid="21" grpId="0" animBg="1"/>
      <p:bldP spid="22" grpId="0"/>
      <p:bldP spid="23" grpId="0"/>
      <p:bldP spid="25" grpId="0" animBg="1"/>
      <p:bldP spid="26" grpId="0"/>
      <p:bldP spid="27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1676400"/>
            <a:ext cx="8610600" cy="1569660"/>
          </a:xfrm>
          <a:prstGeom prst="rect">
            <a:avLst/>
          </a:prstGeom>
          <a:noFill/>
          <a:ln w="28575">
            <a:solidFill>
              <a:srgbClr val="0505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>
                <a:solidFill>
                  <a:srgbClr val="05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*Dấu hiệu: </a:t>
            </a:r>
          </a:p>
          <a:p>
            <a:pPr algn="just" eaLnBrk="1" hangingPunct="1"/>
            <a:r>
              <a:rPr lang="en-US" altLang="en-US" sz="3200">
                <a:solidFill>
                  <a:srgbClr val="05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có..........các chữ số chia hết cho 9 thì chia hết cho 9 và chỉ những số đó mới chia hết cho 9.</a:t>
            </a:r>
            <a:endParaRPr lang="vi-VN" altLang="en-US" sz="3200">
              <a:solidFill>
                <a:srgbClr val="0505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0" y="2057400"/>
            <a:ext cx="1130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altLang="en-US" sz="36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36513" y="663575"/>
            <a:ext cx="6275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Dấu hiệu chia hết cho 9</a:t>
            </a:r>
          </a:p>
        </p:txBody>
      </p:sp>
      <p:sp>
        <p:nvSpPr>
          <p:cNvPr id="8198" name="TextBox 3"/>
          <p:cNvSpPr txBox="1">
            <a:spLocks noChangeArrowheads="1"/>
          </p:cNvSpPr>
          <p:nvPr/>
        </p:nvSpPr>
        <p:spPr bwMode="auto">
          <a:xfrm>
            <a:off x="0" y="-22225"/>
            <a:ext cx="9167813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 DẤU HIỆU CHIA HẾT CHO 3, CHO 9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633413" y="3357563"/>
            <a:ext cx="15240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  <a:endParaRPr lang="en-US" altLang="en-US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2"/>
          <p:cNvSpPr txBox="1">
            <a:spLocks noChangeArrowheads="1"/>
          </p:cNvSpPr>
          <p:nvPr/>
        </p:nvSpPr>
        <p:spPr bwMode="auto">
          <a:xfrm>
            <a:off x="2112963" y="3352800"/>
            <a:ext cx="548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chia hết cho 9 là:  621; 6354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lang="vi-VN" altLang="en-US" sz="2800" b="1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2112963" y="4151313"/>
            <a:ext cx="6421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không chia hết cho 9 là: 1205; 1327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lang="vi-VN" altLang="en-US" sz="2800" b="1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221" name="TextBox 16"/>
          <p:cNvSpPr txBox="1">
            <a:spLocks noChangeArrowheads="1"/>
          </p:cNvSpPr>
          <p:nvPr/>
        </p:nvSpPr>
        <p:spPr bwMode="auto">
          <a:xfrm>
            <a:off x="152400" y="1185863"/>
            <a:ext cx="8991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TH1: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Trong các số sau, số nào chia hết cho 9, số nào không chia hết cho 9?            </a:t>
            </a:r>
          </a:p>
          <a:p>
            <a:pPr algn="just" eaLnBrk="1" hangingPunct="1"/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621; 1205; 1327; 6354 </a:t>
            </a:r>
            <a:r>
              <a:rPr lang="en-US" altLang="en-US" sz="2800" b="1">
                <a:latin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lang="vi-VN" altLang="en-US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36513" y="663575"/>
            <a:ext cx="6275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Dấu hiệu chia hết cho 9</a:t>
            </a:r>
          </a:p>
        </p:txBody>
      </p:sp>
      <p:sp>
        <p:nvSpPr>
          <p:cNvPr id="9223" name="TextBox 3"/>
          <p:cNvSpPr txBox="1">
            <a:spLocks noChangeArrowheads="1"/>
          </p:cNvSpPr>
          <p:nvPr/>
        </p:nvSpPr>
        <p:spPr bwMode="auto">
          <a:xfrm>
            <a:off x="0" y="-22225"/>
            <a:ext cx="9167813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 DẤU HIỆU CHIA HẾT CHO 3, CHO 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1" grpId="0"/>
      <p:bldP spid="2" grpId="0"/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5"/>
          <p:cNvSpPr txBox="1">
            <a:spLocks noChangeArrowheads="1"/>
          </p:cNvSpPr>
          <p:nvPr/>
        </p:nvSpPr>
        <p:spPr bwMode="auto">
          <a:xfrm>
            <a:off x="153988" y="990600"/>
            <a:ext cx="88598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Áp dụng nhận xét mở đầu, hãy xét xem số 2013 có chia hết cho 3 không?  Số 2012 có chia hết cho 3 không? </a:t>
            </a: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0" y="-22225"/>
            <a:ext cx="9167813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 DẤU HIỆU CHIA HẾT CHO 3, CHO 9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3325" y="1765300"/>
            <a:ext cx="6400800" cy="954088"/>
          </a:xfrm>
          <a:prstGeom prst="rect">
            <a:avLst/>
          </a:prstGeom>
          <a:noFill/>
          <a:ln>
            <a:solidFill>
              <a:srgbClr val="0505CD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505CD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err="1">
                <a:solidFill>
                  <a:srgbClr val="0505CD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>
                <a:solidFill>
                  <a:srgbClr val="0505CD"/>
                </a:solidFill>
                <a:latin typeface="Times New Roman" pitchFamily="18" charset="0"/>
                <a:cs typeface="Times New Roman" pitchFamily="18" charset="0"/>
              </a:rPr>
              <a:t> luận </a:t>
            </a:r>
            <a:r>
              <a:rPr lang="en-US" sz="2800" dirty="0">
                <a:solidFill>
                  <a:srgbClr val="0505CD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2800" dirty="0" err="1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3.</a:t>
            </a:r>
            <a:endParaRPr lang="vi-VN" sz="2800" dirty="0">
              <a:solidFill>
                <a:srgbClr val="0505CD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213100"/>
            <a:ext cx="6400800" cy="954107"/>
          </a:xfrm>
          <a:prstGeom prst="rect">
            <a:avLst/>
          </a:prstGeom>
          <a:noFill/>
          <a:ln>
            <a:solidFill>
              <a:srgbClr val="0505CD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0505CD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err="1">
                <a:solidFill>
                  <a:srgbClr val="0505CD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>
                <a:solidFill>
                  <a:srgbClr val="0505CD"/>
                </a:solidFill>
                <a:latin typeface="Times New Roman" pitchFamily="18" charset="0"/>
                <a:cs typeface="Times New Roman" pitchFamily="18" charset="0"/>
              </a:rPr>
              <a:t> luận </a:t>
            </a:r>
            <a:r>
              <a:rPr lang="en-US" sz="2800" dirty="0">
                <a:solidFill>
                  <a:srgbClr val="0505CD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800" dirty="0" err="1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505C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3.</a:t>
            </a:r>
            <a:endParaRPr lang="vi-VN" sz="2800" dirty="0">
              <a:solidFill>
                <a:srgbClr val="0505CD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" y="5091113"/>
            <a:ext cx="8510588" cy="954107"/>
          </a:xfrm>
          <a:prstGeom prst="rect">
            <a:avLst/>
          </a:prstGeom>
          <a:noFill/>
          <a:ln w="9525">
            <a:solidFill>
              <a:srgbClr val="0505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5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hiệu: Các số có </a:t>
            </a:r>
            <a:r>
              <a:rPr lang="en-US" alt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>
                <a:solidFill>
                  <a:srgbClr val="05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chữ số chia hết cho 3 thì chia hết cho 3 và chỉ những số đó mới chia hết cho 3.</a:t>
            </a:r>
            <a:endParaRPr lang="vi-VN" altLang="en-US" sz="2800">
              <a:solidFill>
                <a:srgbClr val="0505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36513" y="663575"/>
            <a:ext cx="6275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Dấu hiệu chia hết cho 3</a:t>
            </a: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0" y="-22225"/>
            <a:ext cx="9167813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 DẤU HIỆU CHIA HẾT CHO 3, CHO 9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9713" y="1257300"/>
            <a:ext cx="8686800" cy="954088"/>
          </a:xfrm>
          <a:prstGeom prst="rect">
            <a:avLst/>
          </a:prstGeom>
          <a:noFill/>
          <a:ln w="9525">
            <a:solidFill>
              <a:srgbClr val="0505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5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hiệu: Các số có </a:t>
            </a:r>
            <a:r>
              <a:rPr lang="en-US" alt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>
                <a:solidFill>
                  <a:srgbClr val="05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chữ số chia hết cho 3 thì chia hết cho 3 và chỉ những số đó mới chia hết cho 3.</a:t>
            </a:r>
            <a:endParaRPr lang="vi-VN" altLang="en-US" sz="2800">
              <a:solidFill>
                <a:srgbClr val="0505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36513" y="663575"/>
            <a:ext cx="6275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Dấu hiệu chia hết cho 3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0" y="-22225"/>
            <a:ext cx="9167813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 DẤU HIỆU CHIA HẾT CHO 3, CHO 9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9713" y="2514600"/>
            <a:ext cx="8523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TH2: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hai số 315 và 418, số nào chia hết cho 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9713" y="3581400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hai số 315 và 418, số 315 chai hết cho 3.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" y="1443038"/>
            <a:ext cx="8763000" cy="1570037"/>
          </a:xfrm>
          <a:prstGeom prst="rect">
            <a:avLst/>
          </a:prstGeom>
          <a:noFill/>
          <a:ln w="28575">
            <a:solidFill>
              <a:srgbClr val="0505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*Dấu hiệu chia hết cho 3</a:t>
            </a:r>
          </a:p>
          <a:p>
            <a:pPr algn="just" eaLnBrk="1" hangingPunct="1"/>
            <a:r>
              <a:rPr lang="en-US" altLang="en-US" sz="3200">
                <a:solidFill>
                  <a:srgbClr val="05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tổng các chữ số chia hết cho 3 thì chia hết cho 3 và chỉ những số đó mới chia hết cho 3.</a:t>
            </a:r>
            <a:endParaRPr lang="vi-VN" altLang="en-US" sz="3200">
              <a:solidFill>
                <a:srgbClr val="0505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3657600"/>
            <a:ext cx="8763000" cy="1570038"/>
          </a:xfrm>
          <a:prstGeom prst="rect">
            <a:avLst/>
          </a:prstGeom>
          <a:noFill/>
          <a:ln w="28575">
            <a:solidFill>
              <a:srgbClr val="0505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*Dấu hiệu chia hết cho 9</a:t>
            </a:r>
          </a:p>
          <a:p>
            <a:pPr algn="just" eaLnBrk="1" hangingPunct="1"/>
            <a:r>
              <a:rPr lang="en-US" altLang="en-US" sz="3200">
                <a:solidFill>
                  <a:srgbClr val="05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tổng các chữ số chia hết cho 9 thì chia hết cho 9 và chỉ những số đó mới chia hết cho 9.</a:t>
            </a:r>
            <a:endParaRPr lang="vi-VN" altLang="en-US" sz="3200">
              <a:solidFill>
                <a:srgbClr val="0505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3259138" y="563563"/>
            <a:ext cx="2949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KUẬN</a:t>
            </a:r>
          </a:p>
        </p:txBody>
      </p:sp>
      <p:sp>
        <p:nvSpPr>
          <p:cNvPr id="13317" name="TextBox 3"/>
          <p:cNvSpPr txBox="1">
            <a:spLocks noChangeArrowheads="1"/>
          </p:cNvSpPr>
          <p:nvPr/>
        </p:nvSpPr>
        <p:spPr bwMode="auto">
          <a:xfrm>
            <a:off x="0" y="-22225"/>
            <a:ext cx="9167813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 DẤU HIỆU CHIA HẾT CHO 3, CHO 9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1229</Words>
  <Application>Microsoft Office PowerPoint</Application>
  <PresentationFormat>On-screen Show (4:3)</PresentationFormat>
  <Paragraphs>191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.VnBodoniH</vt:lpstr>
      <vt:lpstr>.VnTime</vt:lpstr>
      <vt:lpstr>Arial</vt:lpstr>
      <vt:lpstr>Calibri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http://viet4room.com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Manh Cuong</dc:creator>
  <cp:lastModifiedBy>diem ly</cp:lastModifiedBy>
  <cp:revision>340</cp:revision>
  <dcterms:created xsi:type="dcterms:W3CDTF">2016-11-26T13:35:55Z</dcterms:created>
  <dcterms:modified xsi:type="dcterms:W3CDTF">2024-04-16T14:00:46Z</dcterms:modified>
</cp:coreProperties>
</file>