
<file path=[Content_Types].xml><?xml version="1.0" encoding="utf-8"?>
<Types xmlns="http://schemas.openxmlformats.org/package/2006/content-types">
  <Default Extension="bin" ContentType="application/vnd.openxmlformats-officedocument.oleObject"/>
  <Default Extension="gif" ContentType="image/gif"/>
  <Default Extension="jpeg" ContentType="image/jpeg"/>
  <Default Extension="rels" ContentType="application/vnd.openxmlformats-package.relationships+xml"/>
  <Default Extension="wmf" ContentType="image/x-wmf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0"/>
  </p:notesMasterIdLst>
  <p:sldIdLst>
    <p:sldId id="309" r:id="rId2"/>
    <p:sldId id="308" r:id="rId3"/>
    <p:sldId id="259" r:id="rId4"/>
    <p:sldId id="319" r:id="rId5"/>
    <p:sldId id="320" r:id="rId6"/>
    <p:sldId id="318" r:id="rId7"/>
    <p:sldId id="323" r:id="rId8"/>
    <p:sldId id="322" r:id="rId9"/>
  </p:sldIdLst>
  <p:sldSz cx="9144000" cy="6858000" type="screen4x3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srgbClr val="FF0000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00FF"/>
    <a:srgbClr val="6600FF"/>
    <a:srgbClr val="0000CC"/>
    <a:srgbClr val="FFFF99"/>
    <a:srgbClr val="0000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81" d="100"/>
          <a:sy n="81" d="100"/>
        </p:scale>
        <p:origin x="1498" y="32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>
                <a:latin typeface="Arial" charset="0"/>
              </a:defRPr>
            </a:lvl1pPr>
          </a:lstStyle>
          <a:p>
            <a:pPr>
              <a:defRPr/>
            </a:pPr>
            <a:fld id="{6CD43179-D737-4DE5-8951-234663AC4A83}" type="datetimeFigureOut">
              <a:rPr lang="en-US"/>
              <a:pPr>
                <a:defRPr/>
              </a:pPr>
              <a:t>4/16/2024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en-US" noProof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fld id="{1A533586-B92F-4309-8AAB-6742309AC21B}" type="slidenum">
              <a:rPr lang="en-US" altLang="en-US"/>
              <a:pPr/>
              <a:t>‹#›</a:t>
            </a:fld>
            <a:endParaRPr lang="en-US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7EB6DDF-F63C-4085-B915-1F0BC9EA9E92}" type="datetimeFigureOut">
              <a:rPr lang="en-US"/>
              <a:pPr>
                <a:defRPr/>
              </a:pPr>
              <a:t>4/16/2024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01EA6BC1-A248-49CD-98C8-1A883DBFD041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13421182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049F1B8-A016-4A08-BFD9-F409D562BA49}" type="datetimeFigureOut">
              <a:rPr lang="en-US"/>
              <a:pPr>
                <a:defRPr/>
              </a:pPr>
              <a:t>4/16/2024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4CD8B238-C898-471F-B33B-A17B080E637C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27344618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2F2AAE5-6220-4FC0-BC08-2F655B06CC22}" type="datetimeFigureOut">
              <a:rPr lang="en-US"/>
              <a:pPr>
                <a:defRPr/>
              </a:pPr>
              <a:t>4/16/2024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6B8C2309-CFB9-40E9-9C6A-9192C1AF5C7E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1189199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95C49CD-8B03-4B76-A61A-4C4D8192F1CB}" type="datetimeFigureOut">
              <a:rPr lang="en-US"/>
              <a:pPr>
                <a:defRPr/>
              </a:pPr>
              <a:t>4/16/2024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5A842B7E-1935-4779-9451-08FBC7ECEEFC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81843322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E3734F3-FDEC-44C2-9B21-DF5ADD483234}" type="datetimeFigureOut">
              <a:rPr lang="en-US"/>
              <a:pPr>
                <a:defRPr/>
              </a:pPr>
              <a:t>4/16/2024</a:t>
            </a:fld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69020329-1BE3-409D-A78F-62A4B1E7E2B5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671883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0048E3C-C186-44C4-A0CD-1BE8F4ADFA43}" type="datetimeFigureOut">
              <a:rPr lang="en-US"/>
              <a:pPr>
                <a:defRPr/>
              </a:pPr>
              <a:t>4/16/2024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27485EB4-4949-4A6E-88C6-97372EDB93B6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04016392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51285D9-B8F3-4C3C-9214-5891315B9D8A}" type="datetimeFigureOut">
              <a:rPr lang="en-US"/>
              <a:pPr>
                <a:defRPr/>
              </a:pPr>
              <a:t>4/16/2024</a:t>
            </a:fld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D9D39D4A-8C68-47A8-BD33-4A2810056530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66749813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107F522-F947-4308-B2E8-7E5034CF3DAE}" type="datetimeFigureOut">
              <a:rPr lang="en-US"/>
              <a:pPr>
                <a:defRPr/>
              </a:pPr>
              <a:t>4/16/2024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4864C4B-7662-4683-887D-4E21298BB204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63235773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C2BD5DA-635B-4627-92F7-D8BC49CB9639}" type="datetimeFigureOut">
              <a:rPr lang="en-US"/>
              <a:pPr>
                <a:defRPr/>
              </a:pPr>
              <a:t>4/16/2024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1C99C639-5FBA-4A02-92E1-71A1AD038611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24192305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C9C9DDE-461C-49C8-BFF0-AE4F971BA60B}" type="datetimeFigureOut">
              <a:rPr lang="en-US"/>
              <a:pPr>
                <a:defRPr/>
              </a:pPr>
              <a:t>4/16/2024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0DFDB5F4-FB6B-4FBC-8006-CDB36E5FE4C6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62658007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2DA7DBB-3741-4B8F-BE03-B0E7DA4227C0}" type="datetimeFigureOut">
              <a:rPr lang="en-US"/>
              <a:pPr>
                <a:defRPr/>
              </a:pPr>
              <a:t>4/16/2024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45AE7562-7E11-492E-A2C0-24CA86962AF6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418387790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>
  <p:cSld name="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/>
          </p:nvPr>
        </p:nvSpPr>
        <p:spPr>
          <a:xfrm>
            <a:off x="457200" y="274638"/>
            <a:ext cx="8229600" cy="5851525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>
          <a:xfrm>
            <a:off x="457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>
          <a:xfrm>
            <a:off x="3124200" y="6245225"/>
            <a:ext cx="2895600" cy="476250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>
          <a:xfrm>
            <a:off x="6553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fld id="{831B1EA4-B793-4768-A04D-CB0C4130FE59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6473627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title style</a:t>
            </a:r>
          </a:p>
        </p:txBody>
      </p:sp>
      <p:sp>
        <p:nvSpPr>
          <p:cNvPr id="1027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text styles</a:t>
            </a:r>
          </a:p>
          <a:p>
            <a:pPr lvl="1"/>
            <a:r>
              <a:rPr lang="en-US" altLang="en-US"/>
              <a:t>Second level</a:t>
            </a:r>
          </a:p>
          <a:p>
            <a:pPr lvl="2"/>
            <a:r>
              <a:rPr lang="en-US" altLang="en-US"/>
              <a:t>Third level</a:t>
            </a:r>
          </a:p>
          <a:p>
            <a:pPr lvl="3"/>
            <a:r>
              <a:rPr lang="en-US" altLang="en-US"/>
              <a:t>Fourth level</a:t>
            </a:r>
          </a:p>
          <a:p>
            <a:pPr lvl="4"/>
            <a:r>
              <a:rPr lang="en-US" alt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fld id="{E2CD3C13-E532-4295-B195-EFCE34E6FE25}" type="datetimeFigureOut">
              <a:rPr lang="en-US"/>
              <a:pPr>
                <a:defRPr/>
              </a:pPr>
              <a:t>4/16/2024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latin typeface="Calibri" panose="020F0502020204030204" pitchFamily="34" charset="0"/>
              </a:defRPr>
            </a:lvl1pPr>
          </a:lstStyle>
          <a:p>
            <a:fld id="{BF60642A-4F13-4076-AE1F-1EFE35F1AF4A}" type="slidenum">
              <a:rPr lang="en-US" altLang="en-US"/>
              <a:pPr/>
              <a:t>‹#›</a:t>
            </a:fld>
            <a:endParaRPr lang="en-US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88" r:id="rId1"/>
    <p:sldLayoutId id="2147483689" r:id="rId2"/>
    <p:sldLayoutId id="2147483690" r:id="rId3"/>
    <p:sldLayoutId id="2147483691" r:id="rId4"/>
    <p:sldLayoutId id="2147483692" r:id="rId5"/>
    <p:sldLayoutId id="2147483693" r:id="rId6"/>
    <p:sldLayoutId id="2147483694" r:id="rId7"/>
    <p:sldLayoutId id="2147483695" r:id="rId8"/>
    <p:sldLayoutId id="2147483696" r:id="rId9"/>
    <p:sldLayoutId id="2147483697" r:id="rId10"/>
    <p:sldLayoutId id="2147483698" r:id="rId11"/>
    <p:sldLayoutId id="2147483699" r:id="rId12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gif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gif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gif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gif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wmf"/><Relationship Id="rId7" Type="http://schemas.openxmlformats.org/officeDocument/2006/relationships/oleObject" Target="../embeddings/oleObject4.bin"/><Relationship Id="rId2" Type="http://schemas.openxmlformats.org/officeDocument/2006/relationships/oleObject" Target="../embeddings/oleObject1.bin"/><Relationship Id="rId1" Type="http://schemas.openxmlformats.org/officeDocument/2006/relationships/slideLayout" Target="../slideLayouts/slideLayout1.xml"/><Relationship Id="rId6" Type="http://schemas.openxmlformats.org/officeDocument/2006/relationships/oleObject" Target="../embeddings/oleObject3.bin"/><Relationship Id="rId5" Type="http://schemas.openxmlformats.org/officeDocument/2006/relationships/oleObject" Target="../embeddings/oleObject2.bin"/><Relationship Id="rId4" Type="http://schemas.openxmlformats.org/officeDocument/2006/relationships/image" Target="../media/image1.gif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oleObject" Target="../embeddings/oleObject7.bin"/><Relationship Id="rId3" Type="http://schemas.openxmlformats.org/officeDocument/2006/relationships/image" Target="../media/image4.jpeg"/><Relationship Id="rId7" Type="http://schemas.openxmlformats.org/officeDocument/2006/relationships/image" Target="../media/image6.wmf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2.xml"/><Relationship Id="rId6" Type="http://schemas.openxmlformats.org/officeDocument/2006/relationships/oleObject" Target="../embeddings/oleObject6.bin"/><Relationship Id="rId5" Type="http://schemas.openxmlformats.org/officeDocument/2006/relationships/image" Target="../media/image5.wmf"/><Relationship Id="rId4" Type="http://schemas.openxmlformats.org/officeDocument/2006/relationships/oleObject" Target="../embeddings/oleObject5.bin"/><Relationship Id="rId9" Type="http://schemas.openxmlformats.org/officeDocument/2006/relationships/image" Target="../media/image7.wmf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wmf"/><Relationship Id="rId2" Type="http://schemas.openxmlformats.org/officeDocument/2006/relationships/oleObject" Target="../embeddings/oleObject8.bin"/><Relationship Id="rId1" Type="http://schemas.openxmlformats.org/officeDocument/2006/relationships/slideLayout" Target="../slideLayouts/slideLayout12.xml"/><Relationship Id="rId6" Type="http://schemas.openxmlformats.org/officeDocument/2006/relationships/oleObject" Target="../embeddings/oleObject11.bin"/><Relationship Id="rId5" Type="http://schemas.openxmlformats.org/officeDocument/2006/relationships/oleObject" Target="../embeddings/oleObject10.bin"/><Relationship Id="rId4" Type="http://schemas.openxmlformats.org/officeDocument/2006/relationships/oleObject" Target="../embeddings/oleObject9.bin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15" descr="n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-5400000" flipH="1" flipV="1">
            <a:off x="-3404393" y="3404393"/>
            <a:ext cx="6858000" cy="492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099" name="Picture 15" descr="n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6200000" flipH="1">
            <a:off x="5691188" y="3405187"/>
            <a:ext cx="6858000" cy="476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100" name="Picture 15" descr="n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0800000" flipH="1" flipV="1">
            <a:off x="0" y="-22225"/>
            <a:ext cx="9144000" cy="444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101" name="Picture 15" descr="n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0800000" flipH="1" flipV="1">
            <a:off x="0" y="6858000"/>
            <a:ext cx="9144000" cy="444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Rectangle 1"/>
          <p:cNvSpPr/>
          <p:nvPr/>
        </p:nvSpPr>
        <p:spPr>
          <a:xfrm>
            <a:off x="2209800" y="-30395"/>
            <a:ext cx="5299669" cy="1015663"/>
          </a:xfrm>
          <a:prstGeom prst="rect">
            <a:avLst/>
          </a:prstGeom>
          <a:noFill/>
        </p:spPr>
        <p:txBody>
          <a:bodyPr>
            <a:spAutoFit/>
            <a:scene3d>
              <a:camera prst="orthographicFront"/>
              <a:lightRig rig="soft" dir="tl">
                <a:rot lat="0" lon="0" rev="0"/>
              </a:lightRig>
            </a:scene3d>
            <a:sp3d contourW="25400" prstMaterial="matte">
              <a:bevelT w="25400" h="55880" prst="artDeco"/>
              <a:contourClr>
                <a:schemeClr val="accent2">
                  <a:tint val="20000"/>
                </a:schemeClr>
              </a:contourClr>
            </a:sp3d>
          </a:bodyPr>
          <a:lstStyle/>
          <a:p>
            <a:pPr algn="ctr">
              <a:defRPr/>
            </a:pPr>
            <a:r>
              <a:rPr lang="en-US" sz="6000" b="1" spc="50" dirty="0">
                <a:ln w="11430"/>
                <a:solidFill>
                  <a:srgbClr val="FF0000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Arial" charset="0"/>
              </a:rPr>
              <a:t>KHỞI ĐỘNG</a:t>
            </a:r>
          </a:p>
        </p:txBody>
      </p:sp>
      <p:sp>
        <p:nvSpPr>
          <p:cNvPr id="3080" name="TextBox 3"/>
          <p:cNvSpPr txBox="1">
            <a:spLocks noChangeArrowheads="1"/>
          </p:cNvSpPr>
          <p:nvPr/>
        </p:nvSpPr>
        <p:spPr bwMode="auto">
          <a:xfrm>
            <a:off x="155575" y="838200"/>
            <a:ext cx="8912225" cy="8302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400" b="1">
                <a:latin typeface="Times New Roman" panose="02020603050405020304" pitchFamily="18" charset="0"/>
                <a:cs typeface="Times New Roman" panose="02020603050405020304" pitchFamily="18" charset="0"/>
              </a:rPr>
              <a:t>Trong một đại hội thể thao có các đội và số người tham gia trong bảng sau:</a:t>
            </a:r>
          </a:p>
        </p:txBody>
      </p:sp>
      <p:graphicFrame>
        <p:nvGraphicFramePr>
          <p:cNvPr id="3" name="Table 2"/>
          <p:cNvGraphicFramePr>
            <a:graphicFrameLocks noGrp="1"/>
          </p:cNvGraphicFramePr>
          <p:nvPr/>
        </p:nvGraphicFramePr>
        <p:xfrm>
          <a:off x="155575" y="1981200"/>
          <a:ext cx="8836023" cy="17526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673343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838186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914385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761987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838186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  <a:gridCol w="685789">
                  <a:extLst>
                    <a:ext uri="{9D8B030D-6E8A-4147-A177-3AD203B41FA5}">
                      <a16:colId xmlns:a16="http://schemas.microsoft.com/office/drawing/2014/main" val="20005"/>
                    </a:ext>
                  </a:extLst>
                </a:gridCol>
                <a:gridCol w="838186">
                  <a:extLst>
                    <a:ext uri="{9D8B030D-6E8A-4147-A177-3AD203B41FA5}">
                      <a16:colId xmlns:a16="http://schemas.microsoft.com/office/drawing/2014/main" val="20006"/>
                    </a:ext>
                  </a:extLst>
                </a:gridCol>
                <a:gridCol w="761987">
                  <a:extLst>
                    <a:ext uri="{9D8B030D-6E8A-4147-A177-3AD203B41FA5}">
                      <a16:colId xmlns:a16="http://schemas.microsoft.com/office/drawing/2014/main" val="20007"/>
                    </a:ext>
                  </a:extLst>
                </a:gridCol>
                <a:gridCol w="761987">
                  <a:extLst>
                    <a:ext uri="{9D8B030D-6E8A-4147-A177-3AD203B41FA5}">
                      <a16:colId xmlns:a16="http://schemas.microsoft.com/office/drawing/2014/main" val="20008"/>
                    </a:ext>
                  </a:extLst>
                </a:gridCol>
                <a:gridCol w="761987">
                  <a:extLst>
                    <a:ext uri="{9D8B030D-6E8A-4147-A177-3AD203B41FA5}">
                      <a16:colId xmlns:a16="http://schemas.microsoft.com/office/drawing/2014/main" val="20009"/>
                    </a:ext>
                  </a:extLst>
                </a:gridCol>
              </a:tblGrid>
              <a:tr h="876300"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 err="1">
                          <a:solidFill>
                            <a:srgbClr val="FF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Đội</a:t>
                      </a:r>
                      <a:r>
                        <a:rPr lang="en-US" sz="2800" b="1" dirty="0">
                          <a:solidFill>
                            <a:srgbClr val="FF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>
                          <a:solidFill>
                            <a:srgbClr val="FF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A</a:t>
                      </a:r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>
                          <a:solidFill>
                            <a:srgbClr val="FF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B</a:t>
                      </a:r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>
                          <a:solidFill>
                            <a:srgbClr val="FF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C</a:t>
                      </a:r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>
                          <a:solidFill>
                            <a:srgbClr val="FF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D</a:t>
                      </a:r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>
                          <a:solidFill>
                            <a:srgbClr val="FF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E</a:t>
                      </a:r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>
                          <a:solidFill>
                            <a:srgbClr val="FF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G</a:t>
                      </a:r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>
                          <a:solidFill>
                            <a:srgbClr val="FF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H</a:t>
                      </a:r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>
                          <a:solidFill>
                            <a:srgbClr val="FF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I</a:t>
                      </a:r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>
                          <a:solidFill>
                            <a:srgbClr val="FF0000"/>
                          </a:solidFill>
                          <a:latin typeface="Times New Roman" pitchFamily="18" charset="0"/>
                          <a:cs typeface="Times New Roman" pitchFamily="18" charset="0"/>
                        </a:rPr>
                        <a:t>K</a:t>
                      </a:r>
                    </a:p>
                  </a:txBody>
                  <a:tcPr marL="91438" marR="91438"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876300"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 err="1">
                          <a:latin typeface="Times New Roman" pitchFamily="18" charset="0"/>
                          <a:cs typeface="Times New Roman" pitchFamily="18" charset="0"/>
                        </a:rPr>
                        <a:t>Số</a:t>
                      </a:r>
                      <a:r>
                        <a:rPr lang="en-US" sz="2800" b="1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800" b="1" dirty="0" err="1">
                          <a:latin typeface="Times New Roman" pitchFamily="18" charset="0"/>
                          <a:cs typeface="Times New Roman" pitchFamily="18" charset="0"/>
                        </a:rPr>
                        <a:t>người</a:t>
                      </a:r>
                      <a:endParaRPr lang="en-US" sz="2800" b="1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>
                          <a:latin typeface="Times New Roman" pitchFamily="18" charset="0"/>
                          <a:cs typeface="Times New Roman" pitchFamily="18" charset="0"/>
                        </a:rPr>
                        <a:t>10</a:t>
                      </a:r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>
                          <a:latin typeface="Times New Roman" pitchFamily="18" charset="0"/>
                          <a:cs typeface="Times New Roman" pitchFamily="18" charset="0"/>
                        </a:rPr>
                        <a:t>22</a:t>
                      </a:r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>
                          <a:latin typeface="Times New Roman" pitchFamily="18" charset="0"/>
                          <a:cs typeface="Times New Roman" pitchFamily="18" charset="0"/>
                        </a:rPr>
                        <a:t>14</a:t>
                      </a:r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>
                          <a:latin typeface="Times New Roman" pitchFamily="18" charset="0"/>
                          <a:cs typeface="Times New Roman" pitchFamily="18" charset="0"/>
                        </a:rPr>
                        <a:t>17</a:t>
                      </a:r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>
                          <a:latin typeface="Times New Roman" pitchFamily="18" charset="0"/>
                          <a:cs typeface="Times New Roman" pitchFamily="18" charset="0"/>
                        </a:rPr>
                        <a:t>23</a:t>
                      </a:r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>
                          <a:latin typeface="Times New Roman" pitchFamily="18" charset="0"/>
                          <a:cs typeface="Times New Roman" pitchFamily="18" charset="0"/>
                        </a:rPr>
                        <a:t>55</a:t>
                      </a:r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>
                          <a:latin typeface="Times New Roman" pitchFamily="18" charset="0"/>
                          <a:cs typeface="Times New Roman" pitchFamily="18" charset="0"/>
                        </a:rPr>
                        <a:t>36</a:t>
                      </a:r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>
                          <a:latin typeface="Times New Roman" pitchFamily="18" charset="0"/>
                          <a:cs typeface="Times New Roman" pitchFamily="18" charset="0"/>
                        </a:rPr>
                        <a:t>28</a:t>
                      </a:r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>
                          <a:latin typeface="Times New Roman" pitchFamily="18" charset="0"/>
                          <a:cs typeface="Times New Roman" pitchFamily="18" charset="0"/>
                        </a:rPr>
                        <a:t>19</a:t>
                      </a:r>
                    </a:p>
                  </a:txBody>
                  <a:tcPr marL="91438" marR="91438"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</a:tbl>
          </a:graphicData>
        </a:graphic>
      </p:graphicFrame>
      <p:sp>
        <p:nvSpPr>
          <p:cNvPr id="10" name="TextBox 3"/>
          <p:cNvSpPr txBox="1">
            <a:spLocks noChangeArrowheads="1"/>
          </p:cNvSpPr>
          <p:nvPr/>
        </p:nvSpPr>
        <p:spPr bwMode="auto">
          <a:xfrm>
            <a:off x="282575" y="3962400"/>
            <a:ext cx="8632825" cy="8302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400" b="1">
                <a:latin typeface="Times New Roman" panose="02020603050405020304" pitchFamily="18" charset="0"/>
                <a:cs typeface="Times New Roman" panose="02020603050405020304" pitchFamily="18" charset="0"/>
              </a:rPr>
              <a:t>Trong các đội đã cho, đội nào xếp được thành hai hàng có số người bằng nhau?</a:t>
            </a:r>
          </a:p>
        </p:txBody>
      </p:sp>
      <p:sp>
        <p:nvSpPr>
          <p:cNvPr id="11" name="TextBox 3"/>
          <p:cNvSpPr txBox="1">
            <a:spLocks noChangeArrowheads="1"/>
          </p:cNvSpPr>
          <p:nvPr/>
        </p:nvSpPr>
        <p:spPr bwMode="auto">
          <a:xfrm>
            <a:off x="173038" y="5029200"/>
            <a:ext cx="8632825" cy="461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400" b="1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Đội xếp được hai hàng có số người bằng nhau là: A, B, C, H, I</a:t>
            </a:r>
          </a:p>
        </p:txBody>
      </p:sp>
    </p:spTree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308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0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 nodeType="clickPar">
                      <p:stCondLst>
                        <p:cond delay="indefinite"/>
                      </p:stCondLst>
                      <p:childTnLst>
                        <p:par>
                          <p:cTn id="1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3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5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 nodeType="clickPar">
                      <p:stCondLst>
                        <p:cond delay="indefinite"/>
                      </p:stCondLst>
                      <p:childTnLst>
                        <p:par>
                          <p:cTn id="1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8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0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80" grpId="0"/>
      <p:bldP spid="10" grpId="0"/>
      <p:bldP spid="11" grpId="0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ext Box 10"/>
          <p:cNvSpPr txBox="1">
            <a:spLocks noChangeArrowheads="1"/>
          </p:cNvSpPr>
          <p:nvPr/>
        </p:nvSpPr>
        <p:spPr bwMode="auto">
          <a:xfrm>
            <a:off x="228600" y="633413"/>
            <a:ext cx="2514600" cy="11080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76200" cmpd="tri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en-US" sz="6600" b="1" i="1" u="sng" dirty="0" err="1">
                <a:solidFill>
                  <a:srgbClr val="FF00FF"/>
                </a:solidFill>
                <a:cs typeface="Arial" panose="020B0604020202020204" pitchFamily="34" charset="0"/>
              </a:rPr>
              <a:t>Bài</a:t>
            </a:r>
            <a:r>
              <a:rPr lang="en-US" altLang="en-US" sz="6600" b="1" i="1" u="sng" dirty="0">
                <a:solidFill>
                  <a:srgbClr val="FF00FF"/>
                </a:solidFill>
                <a:cs typeface="Arial" panose="020B0604020202020204" pitchFamily="34" charset="0"/>
              </a:rPr>
              <a:t> 7</a:t>
            </a:r>
            <a:endParaRPr lang="en-US" altLang="en-US" sz="6600" b="1" i="1" dirty="0">
              <a:solidFill>
                <a:srgbClr val="FF00FF"/>
              </a:solidFill>
              <a:cs typeface="Arial" panose="020B0604020202020204" pitchFamily="34" charset="0"/>
            </a:endParaRPr>
          </a:p>
        </p:txBody>
      </p:sp>
      <p:sp>
        <p:nvSpPr>
          <p:cNvPr id="5123" name="WordArt 12"/>
          <p:cNvSpPr>
            <a:spLocks noChangeArrowheads="1" noChangeShapeType="1" noTextEdit="1"/>
          </p:cNvSpPr>
          <p:nvPr/>
        </p:nvSpPr>
        <p:spPr bwMode="auto">
          <a:xfrm>
            <a:off x="1219200" y="1741488"/>
            <a:ext cx="6934200" cy="1350962"/>
          </a:xfrm>
          <a:prstGeom prst="rect">
            <a:avLst/>
          </a:prstGeo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/>
            <a:r>
              <a:rPr lang="en-US" sz="2000" b="1" kern="10">
                <a:solidFill>
                  <a:srgbClr val="FF0000"/>
                </a:solidFill>
                <a:effectLst>
                  <a:outerShdw dist="35921" dir="2700000" algn="ctr" rotWithShape="0">
                    <a:srgbClr val="808080">
                      <a:alpha val="50000"/>
                    </a:srgbClr>
                  </a:outerShdw>
                </a:effectLst>
                <a:cs typeface="Arial" panose="020B0604020202020204" pitchFamily="34" charset="0"/>
              </a:rPr>
              <a:t>DẤU HIỆU CHIA HẾT CHO 2, CHO 5</a:t>
            </a:r>
          </a:p>
        </p:txBody>
      </p:sp>
      <p:sp>
        <p:nvSpPr>
          <p:cNvPr id="5124" name="WordArt 13"/>
          <p:cNvSpPr>
            <a:spLocks noChangeArrowheads="1" noChangeShapeType="1" noTextEdit="1"/>
          </p:cNvSpPr>
          <p:nvPr/>
        </p:nvSpPr>
        <p:spPr bwMode="auto">
          <a:xfrm>
            <a:off x="6553200" y="98425"/>
            <a:ext cx="2362200" cy="544513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/>
            <a:r>
              <a:rPr lang="en-US" sz="3600" b="1" kern="10">
                <a:ln w="19050">
                  <a:solidFill>
                    <a:srgbClr val="99CCFF"/>
                  </a:solidFill>
                  <a:round/>
                  <a:headEnd/>
                  <a:tailEnd/>
                </a:ln>
                <a:gradFill rotWithShape="1">
                  <a:gsLst>
                    <a:gs pos="0">
                      <a:srgbClr val="0066CC"/>
                    </a:gs>
                    <a:gs pos="100000">
                      <a:srgbClr val="5599DD"/>
                    </a:gs>
                  </a:gsLst>
                  <a:lin ang="0" scaled="1"/>
                </a:gradFill>
                <a:effectLst>
                  <a:outerShdw dist="81320" dir="2319588" algn="ctr" rotWithShape="0">
                    <a:srgbClr val="990000"/>
                  </a:outerShdw>
                </a:effectLst>
                <a:cs typeface="Arial" panose="020B0604020202020204" pitchFamily="34" charset="0"/>
              </a:rPr>
              <a:t>Số  và Đại số</a:t>
            </a:r>
          </a:p>
        </p:txBody>
      </p:sp>
      <p:pic>
        <p:nvPicPr>
          <p:cNvPr id="5125" name="Picture 15" descr="n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-5400000" flipH="1" flipV="1">
            <a:off x="-3404393" y="3404393"/>
            <a:ext cx="6858000" cy="492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126" name="Picture 15" descr="n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6200000" flipH="1">
            <a:off x="5691188" y="3405187"/>
            <a:ext cx="6858000" cy="476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127" name="Picture 15" descr="n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0800000" flipH="1" flipV="1">
            <a:off x="0" y="-22225"/>
            <a:ext cx="9144000" cy="444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128" name="Picture 15" descr="n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0800000" flipH="1" flipV="1">
            <a:off x="0" y="6858000"/>
            <a:ext cx="9144000" cy="444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TextBox 4"/>
          <p:cNvSpPr txBox="1">
            <a:spLocks noChangeArrowheads="1"/>
          </p:cNvSpPr>
          <p:nvPr/>
        </p:nvSpPr>
        <p:spPr bwMode="auto">
          <a:xfrm>
            <a:off x="-36513" y="663575"/>
            <a:ext cx="6275388" cy="5222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1. Dấu hiệu chia hết cho 2</a:t>
            </a:r>
          </a:p>
        </p:txBody>
      </p:sp>
      <p:pic>
        <p:nvPicPr>
          <p:cNvPr id="6147" name="Picture 15" descr="n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0800000" flipH="1" flipV="1">
            <a:off x="0" y="-22225"/>
            <a:ext cx="9144000" cy="444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148" name="TextBox 3"/>
          <p:cNvSpPr txBox="1">
            <a:spLocks noChangeArrowheads="1"/>
          </p:cNvSpPr>
          <p:nvPr/>
        </p:nvSpPr>
        <p:spPr bwMode="auto">
          <a:xfrm>
            <a:off x="0" y="-22225"/>
            <a:ext cx="9167813" cy="584200"/>
          </a:xfrm>
          <a:prstGeom prst="rect">
            <a:avLst/>
          </a:prstGeom>
          <a:solidFill>
            <a:srgbClr val="0000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/>
            <a:r>
              <a:rPr lang="en-US" altLang="en-US" sz="3200" b="1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BÀI 7:  DẤU HIỆU CHIA HẾT CHO 2, CHO 5</a:t>
            </a:r>
          </a:p>
        </p:txBody>
      </p:sp>
      <p:sp>
        <p:nvSpPr>
          <p:cNvPr id="11" name="TextBox 4"/>
          <p:cNvSpPr txBox="1">
            <a:spLocks noChangeArrowheads="1"/>
          </p:cNvSpPr>
          <p:nvPr/>
        </p:nvSpPr>
        <p:spPr bwMode="auto">
          <a:xfrm>
            <a:off x="112713" y="1185863"/>
            <a:ext cx="8745537" cy="893762"/>
          </a:xfrm>
          <a:prstGeom prst="rect">
            <a:avLst/>
          </a:prstGeom>
          <a:noFill/>
          <a:ln w="9525">
            <a:solidFill>
              <a:srgbClr val="00B0F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600" b="1">
                <a:latin typeface="Times New Roman" panose="02020603050405020304" pitchFamily="18" charset="0"/>
                <a:cs typeface="Times New Roman" panose="02020603050405020304" pitchFamily="18" charset="0"/>
              </a:rPr>
              <a:t>Các số có chữ số tận cùng là 0; 2; 4; 6; 8 (tức là số chẵn) thì chia hết cho 2 và chỉ những số đó mới chia hết cho 2.</a:t>
            </a:r>
          </a:p>
        </p:txBody>
      </p:sp>
      <p:sp>
        <p:nvSpPr>
          <p:cNvPr id="14" name="TextBox 4"/>
          <p:cNvSpPr txBox="1">
            <a:spLocks noChangeArrowheads="1"/>
          </p:cNvSpPr>
          <p:nvPr/>
        </p:nvSpPr>
        <p:spPr bwMode="auto">
          <a:xfrm>
            <a:off x="250825" y="2722563"/>
            <a:ext cx="8945563" cy="1385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lnSpc>
                <a:spcPct val="150000"/>
              </a:lnSpc>
            </a:pPr>
            <a:r>
              <a:rPr lang="en-US" altLang="en-US" sz="2800" b="1" i="1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TH1:</a:t>
            </a:r>
            <a:r>
              <a:rPr lang="en-US" altLang="en-US" sz="2800" b="1" i="1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a) Viết hai số lớn hơn 1000 và chia hết cho 2</a:t>
            </a:r>
          </a:p>
          <a:p>
            <a:pPr eaLnBrk="1" hangingPunct="1">
              <a:lnSpc>
                <a:spcPct val="150000"/>
              </a:lnSpc>
            </a:pPr>
            <a:r>
              <a:rPr lang="en-US" altLang="en-US" sz="2800" b="1" i="1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     b) Viết hai số nhỏ hơn 100 và không chia hết cho 2.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1536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7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362" grpId="0"/>
      <p:bldP spid="11" grpId="0" animBg="1"/>
      <p:bldP spid="14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Box 4"/>
          <p:cNvSpPr txBox="1">
            <a:spLocks noChangeArrowheads="1"/>
          </p:cNvSpPr>
          <p:nvPr/>
        </p:nvSpPr>
        <p:spPr bwMode="auto">
          <a:xfrm>
            <a:off x="98425" y="1185863"/>
            <a:ext cx="9069388" cy="1816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 b="1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Chọn các số chia hết cho 5 dưới đây:</a:t>
            </a:r>
          </a:p>
          <a:p>
            <a:pPr eaLnBrk="1" hangingPunct="1"/>
            <a:r>
              <a:rPr lang="en-US" altLang="en-US" sz="2800" b="1">
                <a:latin typeface="Times New Roman" panose="02020603050405020304" pitchFamily="18" charset="0"/>
                <a:cs typeface="Times New Roman" panose="02020603050405020304" pitchFamily="18" charset="0"/>
              </a:rPr>
              <a:t> 10; 22; 15; 27; 33; 25; 19; 36; 95</a:t>
            </a:r>
          </a:p>
          <a:p>
            <a:pPr eaLnBrk="1" hangingPunct="1"/>
            <a:r>
              <a:rPr lang="en-US" altLang="en-US" sz="2800" b="1">
                <a:latin typeface="Times New Roman" panose="02020603050405020304" pitchFamily="18" charset="0"/>
                <a:cs typeface="Times New Roman" panose="02020603050405020304" pitchFamily="18" charset="0"/>
              </a:rPr>
              <a:t>Có nhận xét gì về chữ số tận cùng của các số chia hết cho 5 em vừa chọn?</a:t>
            </a:r>
          </a:p>
        </p:txBody>
      </p:sp>
      <p:sp>
        <p:nvSpPr>
          <p:cNvPr id="15362" name="TextBox 4"/>
          <p:cNvSpPr txBox="1">
            <a:spLocks noChangeArrowheads="1"/>
          </p:cNvSpPr>
          <p:nvPr/>
        </p:nvSpPr>
        <p:spPr bwMode="auto">
          <a:xfrm>
            <a:off x="-36513" y="663575"/>
            <a:ext cx="6275388" cy="5222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2. Dấu hiệu chia hết cho 5</a:t>
            </a:r>
          </a:p>
        </p:txBody>
      </p:sp>
      <p:pic>
        <p:nvPicPr>
          <p:cNvPr id="7172" name="Picture 15" descr="n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0800000" flipH="1" flipV="1">
            <a:off x="0" y="-22225"/>
            <a:ext cx="9144000" cy="444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173" name="TextBox 3"/>
          <p:cNvSpPr txBox="1">
            <a:spLocks noChangeArrowheads="1"/>
          </p:cNvSpPr>
          <p:nvPr/>
        </p:nvSpPr>
        <p:spPr bwMode="auto">
          <a:xfrm>
            <a:off x="0" y="-22225"/>
            <a:ext cx="9167813" cy="584200"/>
          </a:xfrm>
          <a:prstGeom prst="rect">
            <a:avLst/>
          </a:prstGeom>
          <a:solidFill>
            <a:srgbClr val="0000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/>
            <a:r>
              <a:rPr lang="en-US" altLang="en-US" sz="3200" b="1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BÀI 7:  DẤU HIỆU CHIA HẾT CHO 2, CHO 5</a:t>
            </a:r>
          </a:p>
        </p:txBody>
      </p:sp>
      <p:sp>
        <p:nvSpPr>
          <p:cNvPr id="11" name="TextBox 4"/>
          <p:cNvSpPr txBox="1">
            <a:spLocks noChangeArrowheads="1"/>
          </p:cNvSpPr>
          <p:nvPr/>
        </p:nvSpPr>
        <p:spPr bwMode="auto">
          <a:xfrm>
            <a:off x="211138" y="1185863"/>
            <a:ext cx="8745537" cy="893762"/>
          </a:xfrm>
          <a:prstGeom prst="rect">
            <a:avLst/>
          </a:prstGeom>
          <a:noFill/>
          <a:ln w="9525">
            <a:solidFill>
              <a:srgbClr val="00B0F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600" b="1">
                <a:latin typeface="Times New Roman" panose="02020603050405020304" pitchFamily="18" charset="0"/>
                <a:cs typeface="Times New Roman" panose="02020603050405020304" pitchFamily="18" charset="0"/>
              </a:rPr>
              <a:t>Các số có chữ số tận cùng là 0 hoặc 5 thì chia hết cho 5 và chỉ những số đó mới chia hết cho 5.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1536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6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8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0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  <p:bldP spid="7" grpId="1"/>
      <p:bldP spid="15362" grpId="0"/>
      <p:bldP spid="11" grpId="0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5" name="Group 4"/>
          <p:cNvGrpSpPr>
            <a:grpSpLocks/>
          </p:cNvGrpSpPr>
          <p:nvPr/>
        </p:nvGrpSpPr>
        <p:grpSpPr bwMode="auto">
          <a:xfrm>
            <a:off x="68263" y="3721100"/>
            <a:ext cx="9509125" cy="585788"/>
            <a:chOff x="244590" y="3720778"/>
            <a:chExt cx="9509010" cy="585678"/>
          </a:xfrm>
        </p:grpSpPr>
        <p:sp>
          <p:nvSpPr>
            <p:cNvPr id="8208" name="TextBox 4"/>
            <p:cNvSpPr txBox="1">
              <a:spLocks noChangeArrowheads="1"/>
            </p:cNvSpPr>
            <p:nvPr/>
          </p:nvSpPr>
          <p:spPr bwMode="auto">
            <a:xfrm>
              <a:off x="244590" y="3783236"/>
              <a:ext cx="9509010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eaLnBrk="1" hangingPunct="1"/>
              <a:r>
                <a:rPr lang="en-US" altLang="en-US" sz="2800" b="1">
                  <a:latin typeface="Times New Roman" panose="02020603050405020304" pitchFamily="18" charset="0"/>
                  <a:cs typeface="Times New Roman" panose="02020603050405020304" pitchFamily="18" charset="0"/>
                </a:rPr>
                <a:t>a) Để         chia hết cho 2 thì * phải là các số chẵn 0;24;6;8</a:t>
              </a:r>
            </a:p>
          </p:txBody>
        </p:sp>
        <p:graphicFrame>
          <p:nvGraphicFramePr>
            <p:cNvPr id="8209" name="Object 14"/>
            <p:cNvGraphicFramePr>
              <a:graphicFrameLocks noChangeAspect="1"/>
            </p:cNvGraphicFramePr>
            <p:nvPr/>
          </p:nvGraphicFramePr>
          <p:xfrm>
            <a:off x="1241018" y="3720778"/>
            <a:ext cx="678972" cy="549644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Equation" r:id="rId2" imgW="266353" imgH="215619" progId="Equation.DSMT4">
                    <p:embed/>
                  </p:oleObj>
                </mc:Choice>
                <mc:Fallback>
                  <p:oleObj name="Equation" r:id="rId2" imgW="266353" imgH="215619" progId="Equation.DSMT4">
                    <p:embed/>
                    <p:pic>
                      <p:nvPicPr>
                        <p:cNvPr id="0" name="Object 14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3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1241018" y="3720778"/>
                          <a:ext cx="678972" cy="549644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  <a:ext uri="{91240B29-F687-4F45-9708-019B960494DF}">
                            <a14:hiddenLine xmlns:a14="http://schemas.microsoft.com/office/drawing/2010/main" w="9525">
                              <a:solidFill>
                                <a:srgbClr val="000000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</p:grpSp>
      <p:sp>
        <p:nvSpPr>
          <p:cNvPr id="8195" name="TextBox 4"/>
          <p:cNvSpPr txBox="1">
            <a:spLocks noChangeArrowheads="1"/>
          </p:cNvSpPr>
          <p:nvPr/>
        </p:nvSpPr>
        <p:spPr bwMode="auto">
          <a:xfrm>
            <a:off x="-36513" y="663575"/>
            <a:ext cx="6275388" cy="5222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2. Dấu hiệu chia hết cho 5</a:t>
            </a:r>
          </a:p>
        </p:txBody>
      </p:sp>
      <p:pic>
        <p:nvPicPr>
          <p:cNvPr id="8196" name="Picture 15" descr="n3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0800000" flipH="1" flipV="1">
            <a:off x="0" y="-22225"/>
            <a:ext cx="9144000" cy="444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197" name="TextBox 3"/>
          <p:cNvSpPr txBox="1">
            <a:spLocks noChangeArrowheads="1"/>
          </p:cNvSpPr>
          <p:nvPr/>
        </p:nvSpPr>
        <p:spPr bwMode="auto">
          <a:xfrm>
            <a:off x="0" y="-22225"/>
            <a:ext cx="9167813" cy="584200"/>
          </a:xfrm>
          <a:prstGeom prst="rect">
            <a:avLst/>
          </a:prstGeom>
          <a:solidFill>
            <a:srgbClr val="0000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/>
            <a:r>
              <a:rPr lang="en-US" altLang="en-US" sz="3200" b="1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BÀI 7:  DẤU HIỆU CHIA HẾT CHO 2, CHO 5</a:t>
            </a:r>
          </a:p>
        </p:txBody>
      </p:sp>
      <p:grpSp>
        <p:nvGrpSpPr>
          <p:cNvPr id="4" name="Group 3"/>
          <p:cNvGrpSpPr>
            <a:grpSpLocks/>
          </p:cNvGrpSpPr>
          <p:nvPr/>
        </p:nvGrpSpPr>
        <p:grpSpPr bwMode="auto">
          <a:xfrm>
            <a:off x="244475" y="1262063"/>
            <a:ext cx="9156700" cy="2246312"/>
            <a:chOff x="244590" y="1261568"/>
            <a:chExt cx="9156702" cy="2246769"/>
          </a:xfrm>
        </p:grpSpPr>
        <p:sp>
          <p:nvSpPr>
            <p:cNvPr id="14" name="TextBox 4"/>
            <p:cNvSpPr txBox="1">
              <a:spLocks noChangeArrowheads="1"/>
            </p:cNvSpPr>
            <p:nvPr/>
          </p:nvSpPr>
          <p:spPr bwMode="auto">
            <a:xfrm>
              <a:off x="244590" y="1261568"/>
              <a:ext cx="9156702" cy="2246769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Arial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charset="0"/>
                </a:defRPr>
              </a:lvl9pPr>
            </a:lstStyle>
            <a:p>
              <a:pPr eaLnBrk="1" hangingPunct="1">
                <a:defRPr/>
              </a:pPr>
              <a:r>
                <a:rPr lang="en-US" sz="2800" b="1" dirty="0">
                  <a:solidFill>
                    <a:srgbClr val="00B050"/>
                  </a:solidFill>
                  <a:latin typeface="Times New Roman" pitchFamily="18" charset="0"/>
                  <a:cs typeface="Times New Roman" pitchFamily="18" charset="0"/>
                </a:rPr>
                <a:t>TH2:</a:t>
              </a:r>
              <a:r>
                <a:rPr lang="en-US" sz="2800" b="1" dirty="0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2800" b="1" dirty="0" err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Tìm</a:t>
              </a:r>
              <a:r>
                <a:rPr lang="en-US" sz="2800" b="1" dirty="0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2800" b="1" dirty="0" err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chữ</a:t>
              </a:r>
              <a:r>
                <a:rPr lang="en-US" sz="2800" b="1" dirty="0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2800" b="1" dirty="0" err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số</a:t>
              </a:r>
              <a:r>
                <a:rPr lang="en-US" sz="2800" b="1" dirty="0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2800" b="1" dirty="0" err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thích</a:t>
              </a:r>
              <a:r>
                <a:rPr lang="en-US" sz="2800" b="1" dirty="0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2800" b="1" dirty="0" err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hợp</a:t>
              </a:r>
              <a:r>
                <a:rPr lang="en-US" sz="2800" b="1" dirty="0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2800" b="1" dirty="0" err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thay</a:t>
              </a:r>
              <a:r>
                <a:rPr lang="en-US" sz="2800" b="1" dirty="0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2800" b="1" dirty="0" err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cho</a:t>
              </a:r>
              <a:r>
                <a:rPr lang="en-US" sz="2800" b="1" dirty="0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2800" b="1" dirty="0" err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dấu</a:t>
              </a:r>
              <a:r>
                <a:rPr lang="en-US" sz="2800" b="1" dirty="0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 * </a:t>
              </a:r>
              <a:r>
                <a:rPr lang="en-US" sz="2800" b="1" dirty="0" err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để</a:t>
              </a:r>
              <a:r>
                <a:rPr lang="en-US" sz="2800" b="1" dirty="0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2800" b="1" dirty="0" err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số</a:t>
              </a:r>
              <a:r>
                <a:rPr lang="en-US" sz="2800" b="1" dirty="0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         </a:t>
              </a:r>
              <a:r>
                <a:rPr lang="en-US" sz="2800" b="1" dirty="0" err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thỏa</a:t>
              </a:r>
              <a:r>
                <a:rPr lang="en-US" sz="2800" b="1" dirty="0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2800" b="1" dirty="0" err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mãn</a:t>
              </a:r>
              <a:r>
                <a:rPr lang="en-US" sz="2800" b="1" dirty="0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2800" b="1" dirty="0" err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từng</a:t>
              </a:r>
              <a:r>
                <a:rPr lang="en-US" sz="2800" b="1" dirty="0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2800" b="1" dirty="0" err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điều</a:t>
              </a:r>
              <a:r>
                <a:rPr lang="en-US" sz="2800" b="1" dirty="0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2800" b="1" dirty="0" err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kiện</a:t>
              </a:r>
              <a:r>
                <a:rPr lang="en-US" sz="2800" b="1" dirty="0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:</a:t>
              </a:r>
            </a:p>
            <a:p>
              <a:pPr marL="514350" indent="-514350" eaLnBrk="1" hangingPunct="1">
                <a:buFontTx/>
                <a:buAutoNum type="alphaLcParenR"/>
                <a:defRPr/>
              </a:pPr>
              <a:r>
                <a:rPr lang="en-US" sz="2800" b="1" dirty="0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Chia </a:t>
              </a:r>
              <a:r>
                <a:rPr lang="en-US" sz="2800" b="1" dirty="0" err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hết</a:t>
              </a:r>
              <a:r>
                <a:rPr lang="en-US" sz="2800" b="1" dirty="0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2800" b="1" dirty="0" err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cho</a:t>
              </a:r>
              <a:r>
                <a:rPr lang="en-US" sz="2800" b="1" dirty="0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 2              </a:t>
              </a:r>
            </a:p>
            <a:p>
              <a:pPr marL="514350" indent="-514350" eaLnBrk="1" hangingPunct="1">
                <a:buFontTx/>
                <a:buAutoNum type="alphaLcParenR"/>
                <a:defRPr/>
              </a:pPr>
              <a:r>
                <a:rPr lang="en-US" sz="2800" b="1" dirty="0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Chia </a:t>
              </a:r>
              <a:r>
                <a:rPr lang="en-US" sz="2800" b="1" dirty="0" err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hết</a:t>
              </a:r>
              <a:r>
                <a:rPr lang="en-US" sz="2800" b="1" dirty="0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2800" b="1" dirty="0" err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cho</a:t>
              </a:r>
              <a:r>
                <a:rPr lang="en-US" sz="2800" b="1" dirty="0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 5             </a:t>
              </a:r>
            </a:p>
            <a:p>
              <a:pPr marL="514350" indent="-514350" eaLnBrk="1" hangingPunct="1">
                <a:buFontTx/>
                <a:buAutoNum type="alphaLcParenR"/>
                <a:defRPr/>
              </a:pPr>
              <a:r>
                <a:rPr lang="en-US" sz="2800" b="1" dirty="0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Chia </a:t>
              </a:r>
              <a:r>
                <a:rPr lang="en-US" sz="2800" b="1" dirty="0" err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hết</a:t>
              </a:r>
              <a:r>
                <a:rPr lang="en-US" sz="2800" b="1" dirty="0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2800" b="1" dirty="0" err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cho</a:t>
              </a:r>
              <a:r>
                <a:rPr lang="en-US" sz="2800" b="1" dirty="0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2800" b="1" dirty="0" err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cả</a:t>
              </a:r>
              <a:r>
                <a:rPr lang="en-US" sz="2800" b="1" dirty="0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 2 </a:t>
              </a:r>
              <a:r>
                <a:rPr lang="en-US" sz="2800" b="1" dirty="0" err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và</a:t>
              </a:r>
              <a:r>
                <a:rPr lang="en-US" sz="2800" b="1" dirty="0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 5</a:t>
              </a:r>
            </a:p>
          </p:txBody>
        </p:sp>
        <p:graphicFrame>
          <p:nvGraphicFramePr>
            <p:cNvPr id="8207" name="Object 1"/>
            <p:cNvGraphicFramePr>
              <a:graphicFrameLocks noChangeAspect="1"/>
            </p:cNvGraphicFramePr>
            <p:nvPr/>
          </p:nvGraphicFramePr>
          <p:xfrm>
            <a:off x="7696200" y="1266565"/>
            <a:ext cx="678972" cy="549644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Equation" r:id="rId5" imgW="266353" imgH="215619" progId="Equation.DSMT4">
                    <p:embed/>
                  </p:oleObj>
                </mc:Choice>
                <mc:Fallback>
                  <p:oleObj name="Equation" r:id="rId5" imgW="266353" imgH="215619" progId="Equation.DSMT4">
                    <p:embed/>
                    <p:pic>
                      <p:nvPicPr>
                        <p:cNvPr id="0" name="Object 1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3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7696200" y="1266565"/>
                          <a:ext cx="678972" cy="549644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  <a:ext uri="{91240B29-F687-4F45-9708-019B960494DF}">
                            <a14:hiddenLine xmlns:a14="http://schemas.microsoft.com/office/drawing/2010/main" w="9525">
                              <a:solidFill>
                                <a:srgbClr val="000000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</p:grpSp>
      <p:sp>
        <p:nvSpPr>
          <p:cNvPr id="10" name="TextBox 4"/>
          <p:cNvSpPr txBox="1">
            <a:spLocks noChangeArrowheads="1"/>
          </p:cNvSpPr>
          <p:nvPr/>
        </p:nvSpPr>
        <p:spPr bwMode="auto">
          <a:xfrm>
            <a:off x="4330700" y="3381375"/>
            <a:ext cx="1887538" cy="5222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 b="1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Giải</a:t>
            </a:r>
            <a:endParaRPr lang="en-US" altLang="en-US" sz="2800" b="1">
              <a:solidFill>
                <a:srgbClr val="0000FF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pSp>
        <p:nvGrpSpPr>
          <p:cNvPr id="16" name="Group 15"/>
          <p:cNvGrpSpPr>
            <a:grpSpLocks/>
          </p:cNvGrpSpPr>
          <p:nvPr/>
        </p:nvGrpSpPr>
        <p:grpSpPr bwMode="auto">
          <a:xfrm>
            <a:off x="68263" y="4337050"/>
            <a:ext cx="9509125" cy="585788"/>
            <a:chOff x="244590" y="3720778"/>
            <a:chExt cx="9509010" cy="585678"/>
          </a:xfrm>
        </p:grpSpPr>
        <p:sp>
          <p:nvSpPr>
            <p:cNvPr id="8204" name="TextBox 4"/>
            <p:cNvSpPr txBox="1">
              <a:spLocks noChangeArrowheads="1"/>
            </p:cNvSpPr>
            <p:nvPr/>
          </p:nvSpPr>
          <p:spPr bwMode="auto">
            <a:xfrm>
              <a:off x="244590" y="3783236"/>
              <a:ext cx="9509010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eaLnBrk="1" hangingPunct="1"/>
              <a:r>
                <a:rPr lang="en-US" altLang="en-US" sz="2800" b="1">
                  <a:latin typeface="Times New Roman" panose="02020603050405020304" pitchFamily="18" charset="0"/>
                  <a:cs typeface="Times New Roman" panose="02020603050405020304" pitchFamily="18" charset="0"/>
                </a:rPr>
                <a:t>b) Để         chia hết cho 5 thì * phải là 0 hoặc 5.</a:t>
              </a:r>
            </a:p>
          </p:txBody>
        </p:sp>
        <p:graphicFrame>
          <p:nvGraphicFramePr>
            <p:cNvPr id="8205" name="Object 17"/>
            <p:cNvGraphicFramePr>
              <a:graphicFrameLocks noChangeAspect="1"/>
            </p:cNvGraphicFramePr>
            <p:nvPr/>
          </p:nvGraphicFramePr>
          <p:xfrm>
            <a:off x="1241018" y="3720778"/>
            <a:ext cx="678972" cy="549644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Equation" r:id="rId6" imgW="266353" imgH="215619" progId="Equation.DSMT4">
                    <p:embed/>
                  </p:oleObj>
                </mc:Choice>
                <mc:Fallback>
                  <p:oleObj name="Equation" r:id="rId6" imgW="266353" imgH="215619" progId="Equation.DSMT4">
                    <p:embed/>
                    <p:pic>
                      <p:nvPicPr>
                        <p:cNvPr id="0" name="Object 17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3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1241018" y="3720778"/>
                          <a:ext cx="678972" cy="549644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  <a:ext uri="{91240B29-F687-4F45-9708-019B960494DF}">
                            <a14:hiddenLine xmlns:a14="http://schemas.microsoft.com/office/drawing/2010/main" w="9525">
                              <a:solidFill>
                                <a:srgbClr val="000000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</p:grpSp>
      <p:grpSp>
        <p:nvGrpSpPr>
          <p:cNvPr id="20" name="Group 19"/>
          <p:cNvGrpSpPr>
            <a:grpSpLocks/>
          </p:cNvGrpSpPr>
          <p:nvPr/>
        </p:nvGrpSpPr>
        <p:grpSpPr bwMode="auto">
          <a:xfrm>
            <a:off x="106363" y="5181600"/>
            <a:ext cx="9509125" cy="585788"/>
            <a:chOff x="244590" y="3720778"/>
            <a:chExt cx="9509010" cy="585678"/>
          </a:xfrm>
        </p:grpSpPr>
        <p:sp>
          <p:nvSpPr>
            <p:cNvPr id="8202" name="TextBox 4"/>
            <p:cNvSpPr txBox="1">
              <a:spLocks noChangeArrowheads="1"/>
            </p:cNvSpPr>
            <p:nvPr/>
          </p:nvSpPr>
          <p:spPr bwMode="auto">
            <a:xfrm>
              <a:off x="244590" y="3783236"/>
              <a:ext cx="9509010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eaLnBrk="1" hangingPunct="1"/>
              <a:r>
                <a:rPr lang="en-US" altLang="en-US" sz="2800" b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c) Để         chia hết cho cả 2 và 5 thì * phải là 0.</a:t>
              </a:r>
            </a:p>
          </p:txBody>
        </p:sp>
        <p:graphicFrame>
          <p:nvGraphicFramePr>
            <p:cNvPr id="8203" name="Object 21"/>
            <p:cNvGraphicFramePr>
              <a:graphicFrameLocks noChangeAspect="1"/>
            </p:cNvGraphicFramePr>
            <p:nvPr/>
          </p:nvGraphicFramePr>
          <p:xfrm>
            <a:off x="1241018" y="3720778"/>
            <a:ext cx="678972" cy="549644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Equation" r:id="rId7" imgW="266353" imgH="215619" progId="Equation.DSMT4">
                    <p:embed/>
                  </p:oleObj>
                </mc:Choice>
                <mc:Fallback>
                  <p:oleObj name="Equation" r:id="rId7" imgW="266353" imgH="215619" progId="Equation.DSMT4">
                    <p:embed/>
                    <p:pic>
                      <p:nvPicPr>
                        <p:cNvPr id="0" name="Object 21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3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1241018" y="3720778"/>
                          <a:ext cx="678972" cy="549644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  <a:ext uri="{91240B29-F687-4F45-9708-019B960494DF}">
                            <a14:hiddenLine xmlns:a14="http://schemas.microsoft.com/office/drawing/2010/main" w="9525">
                              <a:solidFill>
                                <a:srgbClr val="000000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5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 nodeType="clickPar">
                      <p:stCondLst>
                        <p:cond delay="indefinite"/>
                      </p:stCondLst>
                      <p:childTnLst>
                        <p:par>
                          <p:cTn id="1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8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0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 nodeType="clickPar">
                      <p:stCondLst>
                        <p:cond delay="indefinite"/>
                      </p:stCondLst>
                      <p:childTnLst>
                        <p:par>
                          <p:cTn id="2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3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5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Line 33"/>
          <p:cNvSpPr>
            <a:spLocks noChangeShapeType="1"/>
          </p:cNvSpPr>
          <p:nvPr/>
        </p:nvSpPr>
        <p:spPr bwMode="auto">
          <a:xfrm flipH="1">
            <a:off x="4348163" y="5332413"/>
            <a:ext cx="317500" cy="306387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2" name="TextBox 1"/>
          <p:cNvSpPr txBox="1">
            <a:spLocks noChangeArrowheads="1"/>
          </p:cNvSpPr>
          <p:nvPr/>
        </p:nvSpPr>
        <p:spPr bwMode="auto">
          <a:xfrm>
            <a:off x="3090863" y="487363"/>
            <a:ext cx="2832100" cy="6461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3600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LUYỆN TẬP</a:t>
            </a:r>
          </a:p>
        </p:txBody>
      </p:sp>
      <p:sp>
        <p:nvSpPr>
          <p:cNvPr id="9220" name="TextBox 3"/>
          <p:cNvSpPr txBox="1">
            <a:spLocks noChangeArrowheads="1"/>
          </p:cNvSpPr>
          <p:nvPr/>
        </p:nvSpPr>
        <p:spPr bwMode="auto">
          <a:xfrm>
            <a:off x="0" y="-22225"/>
            <a:ext cx="9167813" cy="584200"/>
          </a:xfrm>
          <a:prstGeom prst="rect">
            <a:avLst/>
          </a:prstGeom>
          <a:solidFill>
            <a:srgbClr val="0000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/>
            <a:r>
              <a:rPr lang="en-US" altLang="en-US" sz="3200" b="1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BÀI 7:  DẤU HIỆU CHIA HẾT CHO 2, CHO 5</a:t>
            </a:r>
          </a:p>
        </p:txBody>
      </p:sp>
      <p:pic>
        <p:nvPicPr>
          <p:cNvPr id="18" name="Picture 17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68825" y="2870200"/>
            <a:ext cx="4518025" cy="32242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9" name="Picture 18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738" y="2870200"/>
            <a:ext cx="4289425" cy="32242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15" name="Group 14"/>
          <p:cNvGrpSpPr>
            <a:grpSpLocks/>
          </p:cNvGrpSpPr>
          <p:nvPr/>
        </p:nvGrpSpPr>
        <p:grpSpPr bwMode="auto">
          <a:xfrm>
            <a:off x="0" y="838200"/>
            <a:ext cx="8250238" cy="2032000"/>
            <a:chOff x="178335" y="1055184"/>
            <a:chExt cx="8249887" cy="2031325"/>
          </a:xfrm>
        </p:grpSpPr>
        <p:sp>
          <p:nvSpPr>
            <p:cNvPr id="9226" name="TextBox 19"/>
            <p:cNvSpPr txBox="1">
              <a:spLocks noChangeArrowheads="1"/>
            </p:cNvSpPr>
            <p:nvPr/>
          </p:nvSpPr>
          <p:spPr bwMode="auto">
            <a:xfrm>
              <a:off x="178335" y="1055184"/>
              <a:ext cx="8249887" cy="203132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eaLnBrk="1" hangingPunct="1">
                <a:lnSpc>
                  <a:spcPct val="150000"/>
                </a:lnSpc>
              </a:pPr>
              <a:r>
                <a:rPr lang="en-US" altLang="en-US" sz="2800" b="1">
                  <a:latin typeface="Times New Roman" panose="02020603050405020304" pitchFamily="18" charset="0"/>
                  <a:cs typeface="Times New Roman" panose="02020603050405020304" pitchFamily="18" charset="0"/>
                </a:rPr>
                <a:t>Ô tô đầu tiên ra đời năm nào?</a:t>
              </a:r>
            </a:p>
            <a:p>
              <a:pPr eaLnBrk="1" hangingPunct="1">
                <a:lnSpc>
                  <a:spcPct val="150000"/>
                </a:lnSpc>
              </a:pPr>
              <a:r>
                <a:rPr lang="en-US" altLang="en-US" sz="2800" b="1">
                  <a:latin typeface="Times New Roman" panose="02020603050405020304" pitchFamily="18" charset="0"/>
                  <a:cs typeface="Times New Roman" panose="02020603050405020304" pitchFamily="18" charset="0"/>
                </a:rPr>
                <a:t>Biết ô tô ra đời năm </a:t>
              </a:r>
            </a:p>
            <a:p>
              <a:pPr eaLnBrk="1" hangingPunct="1">
                <a:lnSpc>
                  <a:spcPct val="150000"/>
                </a:lnSpc>
              </a:pPr>
              <a:r>
                <a:rPr lang="en-US" altLang="en-US" sz="2800" b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Trong đó n   5 và a, b, c    {1;5;8} (a, b, c khác nhau  </a:t>
              </a:r>
            </a:p>
          </p:txBody>
        </p:sp>
        <p:graphicFrame>
          <p:nvGraphicFramePr>
            <p:cNvPr id="9227" name="Object 5"/>
            <p:cNvGraphicFramePr>
              <a:graphicFrameLocks noChangeAspect="1"/>
            </p:cNvGraphicFramePr>
            <p:nvPr/>
          </p:nvGraphicFramePr>
          <p:xfrm>
            <a:off x="3328833" y="1761964"/>
            <a:ext cx="1624167" cy="600236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Equation" r:id="rId4" imgW="583693" imgH="215713" progId="Equation.DSMT4">
                    <p:embed/>
                  </p:oleObj>
                </mc:Choice>
                <mc:Fallback>
                  <p:oleObj name="Equation" r:id="rId4" imgW="583693" imgH="215713" progId="Equation.DSMT4">
                    <p:embed/>
                    <p:pic>
                      <p:nvPicPr>
                        <p:cNvPr id="0" name="Object 5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5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3328833" y="1761964"/>
                          <a:ext cx="1624167" cy="600236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  <a:ext uri="{91240B29-F687-4F45-9708-019B960494DF}">
                            <a14:hiddenLine xmlns:a14="http://schemas.microsoft.com/office/drawing/2010/main" w="9525">
                              <a:solidFill>
                                <a:srgbClr val="000000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graphicFrame>
          <p:nvGraphicFramePr>
            <p:cNvPr id="9228" name="Object 6"/>
            <p:cNvGraphicFramePr>
              <a:graphicFrameLocks noChangeAspect="1"/>
            </p:cNvGraphicFramePr>
            <p:nvPr/>
          </p:nvGraphicFramePr>
          <p:xfrm>
            <a:off x="1996190" y="2530840"/>
            <a:ext cx="169881" cy="397240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Equation" r:id="rId6" imgW="76035" imgH="177415" progId="Equation.DSMT4">
                    <p:embed/>
                  </p:oleObj>
                </mc:Choice>
                <mc:Fallback>
                  <p:oleObj name="Equation" r:id="rId6" imgW="76035" imgH="177415" progId="Equation.DSMT4">
                    <p:embed/>
                    <p:pic>
                      <p:nvPicPr>
                        <p:cNvPr id="0" name="Object 6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7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1996190" y="2530840"/>
                          <a:ext cx="169881" cy="397240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  <a:ext uri="{91240B29-F687-4F45-9708-019B960494DF}">
                            <a14:hiddenLine xmlns:a14="http://schemas.microsoft.com/office/drawing/2010/main" w="9525">
                              <a:solidFill>
                                <a:srgbClr val="000000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graphicFrame>
          <p:nvGraphicFramePr>
            <p:cNvPr id="9229" name="Object 7"/>
            <p:cNvGraphicFramePr>
              <a:graphicFrameLocks noChangeAspect="1"/>
            </p:cNvGraphicFramePr>
            <p:nvPr/>
          </p:nvGraphicFramePr>
          <p:xfrm>
            <a:off x="3906838" y="2611438"/>
            <a:ext cx="282575" cy="284162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Equation" r:id="rId8" imgW="126725" imgH="126725" progId="Equation.DSMT4">
                    <p:embed/>
                  </p:oleObj>
                </mc:Choice>
                <mc:Fallback>
                  <p:oleObj name="Equation" r:id="rId8" imgW="126725" imgH="126725" progId="Equation.DSMT4">
                    <p:embed/>
                    <p:pic>
                      <p:nvPicPr>
                        <p:cNvPr id="0" name="Object 7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9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3906838" y="2611438"/>
                          <a:ext cx="282575" cy="284162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  <a:ext uri="{91240B29-F687-4F45-9708-019B960494DF}">
                            <a14:hiddenLine xmlns:a14="http://schemas.microsoft.com/office/drawing/2010/main" w="9525">
                              <a:solidFill>
                                <a:srgbClr val="000000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</p:grpSp>
      <p:sp>
        <p:nvSpPr>
          <p:cNvPr id="25" name="TextBox 24"/>
          <p:cNvSpPr txBox="1">
            <a:spLocks noChangeArrowheads="1"/>
          </p:cNvSpPr>
          <p:nvPr/>
        </p:nvSpPr>
        <p:spPr bwMode="auto">
          <a:xfrm>
            <a:off x="3657600" y="6094413"/>
            <a:ext cx="1108075" cy="6461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3600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1885</a:t>
            </a:r>
          </a:p>
        </p:txBody>
      </p:sp>
      <p:sp>
        <p:nvSpPr>
          <p:cNvPr id="26" name="Rectangle 25"/>
          <p:cNvSpPr>
            <a:spLocks noChangeArrowheads="1"/>
          </p:cNvSpPr>
          <p:nvPr/>
        </p:nvSpPr>
        <p:spPr bwMode="auto">
          <a:xfrm>
            <a:off x="211138" y="1376363"/>
            <a:ext cx="8875712" cy="9540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800" b="1">
                <a:latin typeface="Times New Roman" panose="02020603050405020304" pitchFamily="18" charset="0"/>
                <a:cs typeface="Times New Roman" panose="02020603050405020304" pitchFamily="18" charset="0"/>
              </a:rPr>
              <a:t>Chiếc ô tô </a:t>
            </a:r>
            <a:r>
              <a:rPr lang="vi-VN" altLang="en-US" sz="2800" b="1">
                <a:latin typeface="Times New Roman" panose="02020603050405020304" pitchFamily="18" charset="0"/>
                <a:cs typeface="Times New Roman" panose="02020603050405020304" pitchFamily="18" charset="0"/>
              </a:rPr>
              <a:t>đầ</a:t>
            </a:r>
            <a:r>
              <a:rPr lang="en-US" altLang="en-US" sz="2800" b="1">
                <a:latin typeface="Times New Roman" panose="02020603050405020304" pitchFamily="18" charset="0"/>
                <a:cs typeface="Times New Roman" panose="02020603050405020304" pitchFamily="18" charset="0"/>
              </a:rPr>
              <a:t>u tiên ra </a:t>
            </a:r>
            <a:r>
              <a:rPr lang="vi-VN" altLang="en-US" sz="2800" b="1">
                <a:latin typeface="Times New Roman" panose="02020603050405020304" pitchFamily="18" charset="0"/>
                <a:cs typeface="Times New Roman" panose="02020603050405020304" pitchFamily="18" charset="0"/>
              </a:rPr>
              <a:t>đời</a:t>
            </a:r>
            <a:r>
              <a:rPr lang="en-US" altLang="en-US" sz="2800" b="1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-VN" altLang="en-US" sz="2800" b="1">
                <a:latin typeface="Times New Roman" panose="02020603050405020304" pitchFamily="18" charset="0"/>
                <a:cs typeface="Times New Roman" panose="02020603050405020304" pitchFamily="18" charset="0"/>
              </a:rPr>
              <a:t>đượ</a:t>
            </a:r>
            <a:r>
              <a:rPr lang="en-US" altLang="en-US" sz="2800" b="1">
                <a:latin typeface="Times New Roman" panose="02020603050405020304" pitchFamily="18" charset="0"/>
                <a:cs typeface="Times New Roman" panose="02020603050405020304" pitchFamily="18" charset="0"/>
              </a:rPr>
              <a:t>c chế tạo bởi Karl Benz kỹ s</a:t>
            </a:r>
            <a:r>
              <a:rPr lang="vi-VN" altLang="en-US" sz="2800" b="1">
                <a:latin typeface="Times New Roman" panose="02020603050405020304" pitchFamily="18" charset="0"/>
                <a:cs typeface="Times New Roman" panose="02020603050405020304" pitchFamily="18" charset="0"/>
              </a:rPr>
              <a:t>ư</a:t>
            </a:r>
            <a:r>
              <a:rPr lang="en-US" altLang="en-US" sz="2800" b="1">
                <a:latin typeface="Times New Roman" panose="02020603050405020304" pitchFamily="18" charset="0"/>
                <a:cs typeface="Times New Roman" panose="02020603050405020304" pitchFamily="18" charset="0"/>
              </a:rPr>
              <a:t> ng</a:t>
            </a:r>
            <a:r>
              <a:rPr lang="vi-VN" altLang="en-US" sz="2800" b="1">
                <a:latin typeface="Times New Roman" panose="02020603050405020304" pitchFamily="18" charset="0"/>
                <a:cs typeface="Times New Roman" panose="02020603050405020304" pitchFamily="18" charset="0"/>
              </a:rPr>
              <a:t>ười</a:t>
            </a:r>
            <a:r>
              <a:rPr lang="en-US" altLang="en-US" sz="2800" b="1">
                <a:latin typeface="Times New Roman" panose="02020603050405020304" pitchFamily="18" charset="0"/>
                <a:cs typeface="Times New Roman" panose="02020603050405020304" pitchFamily="18" charset="0"/>
              </a:rPr>
              <a:t> Đức và vợ ông Bertha Benz.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5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 nodeType="clickPar">
                      <p:stCondLst>
                        <p:cond delay="indefinite"/>
                      </p:stCondLst>
                      <p:childTnLst>
                        <p:par>
                          <p:cTn id="1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8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0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 nodeType="clickPar">
                      <p:stCondLst>
                        <p:cond delay="indefinite"/>
                      </p:stCondLst>
                      <p:childTnLst>
                        <p:par>
                          <p:cTn id="2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3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5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 nodeType="clickPar">
                      <p:stCondLst>
                        <p:cond delay="indefinite"/>
                      </p:stCondLst>
                      <p:childTnLst>
                        <p:par>
                          <p:cTn id="2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8" presetID="10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29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3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25" grpId="0"/>
      <p:bldP spid="26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Line 33"/>
          <p:cNvSpPr>
            <a:spLocks noChangeShapeType="1"/>
          </p:cNvSpPr>
          <p:nvPr/>
        </p:nvSpPr>
        <p:spPr bwMode="auto">
          <a:xfrm flipH="1">
            <a:off x="4348163" y="5332413"/>
            <a:ext cx="317500" cy="306387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10243" name="TextBox 1"/>
          <p:cNvSpPr txBox="1">
            <a:spLocks noChangeArrowheads="1"/>
          </p:cNvSpPr>
          <p:nvPr/>
        </p:nvSpPr>
        <p:spPr bwMode="auto">
          <a:xfrm>
            <a:off x="3090863" y="487363"/>
            <a:ext cx="2832100" cy="6461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3600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LUYỆN TẬP</a:t>
            </a:r>
          </a:p>
        </p:txBody>
      </p:sp>
      <p:sp>
        <p:nvSpPr>
          <p:cNvPr id="10244" name="TextBox 3"/>
          <p:cNvSpPr txBox="1">
            <a:spLocks noChangeArrowheads="1"/>
          </p:cNvSpPr>
          <p:nvPr/>
        </p:nvSpPr>
        <p:spPr bwMode="auto">
          <a:xfrm>
            <a:off x="0" y="-22225"/>
            <a:ext cx="9167813" cy="584200"/>
          </a:xfrm>
          <a:prstGeom prst="rect">
            <a:avLst/>
          </a:prstGeom>
          <a:solidFill>
            <a:srgbClr val="0000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/>
            <a:r>
              <a:rPr lang="en-US" altLang="en-US" sz="3200" b="1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BÀI 7:  DẤU HIỆU CHIA HẾT CHO 2, CHO 5</a:t>
            </a:r>
          </a:p>
        </p:txBody>
      </p:sp>
      <p:sp>
        <p:nvSpPr>
          <p:cNvPr id="10245" name="TextBox 3"/>
          <p:cNvSpPr txBox="1">
            <a:spLocks noChangeArrowheads="1"/>
          </p:cNvSpPr>
          <p:nvPr/>
        </p:nvSpPr>
        <p:spPr bwMode="auto">
          <a:xfrm>
            <a:off x="228600" y="914400"/>
            <a:ext cx="8915400" cy="10779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3200" b="1">
                <a:latin typeface="Times New Roman" panose="02020603050405020304" pitchFamily="18" charset="0"/>
                <a:cs typeface="Times New Roman" panose="02020603050405020304" pitchFamily="18" charset="0"/>
              </a:rPr>
              <a:t>Điền dấu “</a:t>
            </a:r>
            <a:r>
              <a:rPr lang="en-US" altLang="en-US" sz="3200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x</a:t>
            </a:r>
            <a:r>
              <a:rPr lang="en-US" altLang="en-US" sz="3200" b="1">
                <a:latin typeface="Times New Roman" panose="02020603050405020304" pitchFamily="18" charset="0"/>
                <a:cs typeface="Times New Roman" panose="02020603050405020304" pitchFamily="18" charset="0"/>
              </a:rPr>
              <a:t>” vào ô </a:t>
            </a:r>
            <a:r>
              <a:rPr lang="en-US" altLang="en-US" sz="3200" b="1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đúng, sai </a:t>
            </a:r>
            <a:r>
              <a:rPr lang="en-US" altLang="en-US" sz="3200" b="1">
                <a:latin typeface="Times New Roman" panose="02020603050405020304" pitchFamily="18" charset="0"/>
                <a:cs typeface="Times New Roman" panose="02020603050405020304" pitchFamily="18" charset="0"/>
              </a:rPr>
              <a:t>thích hợp. </a:t>
            </a:r>
            <a:r>
              <a:rPr lang="en-US" altLang="en-US" sz="3200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Sửa</a:t>
            </a:r>
            <a:r>
              <a:rPr lang="en-US" altLang="en-US" sz="3200" b="1">
                <a:latin typeface="Times New Roman" panose="02020603050405020304" pitchFamily="18" charset="0"/>
                <a:cs typeface="Times New Roman" panose="02020603050405020304" pitchFamily="18" charset="0"/>
              </a:rPr>
              <a:t> lại các câu </a:t>
            </a:r>
            <a:r>
              <a:rPr lang="en-US" altLang="en-US" sz="3200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sai</a:t>
            </a:r>
            <a:r>
              <a:rPr lang="en-US" altLang="en-US" sz="3200" b="1">
                <a:latin typeface="Times New Roman" panose="02020603050405020304" pitchFamily="18" charset="0"/>
                <a:cs typeface="Times New Roman" panose="02020603050405020304" pitchFamily="18" charset="0"/>
              </a:rPr>
              <a:t> (</a:t>
            </a:r>
            <a:r>
              <a:rPr lang="en-US" altLang="en-US" sz="3200" b="1" i="1">
                <a:latin typeface="Times New Roman" panose="02020603050405020304" pitchFamily="18" charset="0"/>
                <a:cs typeface="Times New Roman" panose="02020603050405020304" pitchFamily="18" charset="0"/>
              </a:rPr>
              <a:t>nếu có</a:t>
            </a:r>
            <a:r>
              <a:rPr lang="en-US" altLang="en-US" sz="3200" b="1">
                <a:latin typeface="Times New Roman" panose="02020603050405020304" pitchFamily="18" charset="0"/>
                <a:cs typeface="Times New Roman" panose="02020603050405020304" pitchFamily="18" charset="0"/>
              </a:rPr>
              <a:t>)</a:t>
            </a:r>
          </a:p>
        </p:txBody>
      </p:sp>
      <p:graphicFrame>
        <p:nvGraphicFramePr>
          <p:cNvPr id="17" name="Table 16"/>
          <p:cNvGraphicFramePr>
            <a:graphicFrameLocks noGrp="1"/>
          </p:cNvGraphicFramePr>
          <p:nvPr/>
        </p:nvGraphicFramePr>
        <p:xfrm>
          <a:off x="469900" y="2057400"/>
          <a:ext cx="7912100" cy="47244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60833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8382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99060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701041">
                <a:tc>
                  <a:txBody>
                    <a:bodyPr/>
                    <a:lstStyle/>
                    <a:p>
                      <a:pPr algn="ctr"/>
                      <a:r>
                        <a:rPr lang="en-US" sz="4000" dirty="0" err="1">
                          <a:latin typeface="Times New Roman" pitchFamily="18" charset="0"/>
                          <a:cs typeface="Times New Roman" pitchFamily="18" charset="0"/>
                        </a:rPr>
                        <a:t>Câu</a:t>
                      </a:r>
                      <a:endParaRPr lang="en-US" sz="4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marT="45722" marB="45722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4000" dirty="0">
                          <a:latin typeface="Times New Roman" pitchFamily="18" charset="0"/>
                          <a:cs typeface="Times New Roman" pitchFamily="18" charset="0"/>
                        </a:rPr>
                        <a:t>Đ</a:t>
                      </a:r>
                    </a:p>
                  </a:txBody>
                  <a:tcPr marT="45722" marB="45722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4000" dirty="0">
                          <a:latin typeface="Times New Roman" pitchFamily="18" charset="0"/>
                          <a:cs typeface="Times New Roman" pitchFamily="18" charset="0"/>
                        </a:rPr>
                        <a:t>S</a:t>
                      </a:r>
                    </a:p>
                  </a:txBody>
                  <a:tcPr marT="45722" marB="45722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1005840">
                <a:tc>
                  <a:txBody>
                    <a:bodyPr/>
                    <a:lstStyle/>
                    <a:p>
                      <a:r>
                        <a:rPr lang="en-US" sz="3000" dirty="0">
                          <a:latin typeface="Times New Roman" pitchFamily="18" charset="0"/>
                          <a:cs typeface="Times New Roman" pitchFamily="18" charset="0"/>
                        </a:rPr>
                        <a:t>a/ </a:t>
                      </a:r>
                      <a:r>
                        <a:rPr lang="en-US" sz="3000" dirty="0" err="1">
                          <a:latin typeface="Times New Roman" pitchFamily="18" charset="0"/>
                          <a:cs typeface="Times New Roman" pitchFamily="18" charset="0"/>
                        </a:rPr>
                        <a:t>Số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có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chữ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số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tận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cùng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bằng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4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thì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chia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hết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cho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2.</a:t>
                      </a:r>
                      <a:endParaRPr lang="en-US" sz="3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marT="45722" marB="45722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n-US" sz="4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marT="45722" marB="45722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n-US" sz="4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marT="45722" marB="45722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1005840">
                <a:tc>
                  <a:txBody>
                    <a:bodyPr/>
                    <a:lstStyle/>
                    <a:p>
                      <a:r>
                        <a:rPr lang="en-US" sz="3000" dirty="0">
                          <a:latin typeface="Times New Roman" pitchFamily="18" charset="0"/>
                          <a:cs typeface="Times New Roman" pitchFamily="18" charset="0"/>
                        </a:rPr>
                        <a:t>b/ </a:t>
                      </a:r>
                      <a:r>
                        <a:rPr lang="en-US" sz="3000" dirty="0" err="1">
                          <a:latin typeface="Times New Roman" pitchFamily="18" charset="0"/>
                          <a:cs typeface="Times New Roman" pitchFamily="18" charset="0"/>
                        </a:rPr>
                        <a:t>Số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chia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hết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cho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2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thì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có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tận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cùng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bằng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4.</a:t>
                      </a:r>
                      <a:endParaRPr lang="en-US" sz="3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marT="45722" marB="45722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n-US" sz="4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marT="45722" marB="45722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n-US" sz="4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marT="45722" marB="45722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1005840">
                <a:tc>
                  <a:txBody>
                    <a:bodyPr/>
                    <a:lstStyle/>
                    <a:p>
                      <a:r>
                        <a:rPr lang="en-US" sz="3000" dirty="0">
                          <a:latin typeface="Times New Roman" pitchFamily="18" charset="0"/>
                          <a:cs typeface="Times New Roman" pitchFamily="18" charset="0"/>
                        </a:rPr>
                        <a:t>c/ </a:t>
                      </a:r>
                      <a:r>
                        <a:rPr lang="en-US" sz="3000" dirty="0" err="1">
                          <a:latin typeface="Times New Roman" pitchFamily="18" charset="0"/>
                          <a:cs typeface="Times New Roman" pitchFamily="18" charset="0"/>
                        </a:rPr>
                        <a:t>Số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chia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hết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cho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2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và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chia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hết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cho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5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thì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có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chữ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số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tận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cùng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bằng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0.</a:t>
                      </a:r>
                      <a:endParaRPr lang="en-US" sz="3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marT="45722" marB="45722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n-US" sz="4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marT="45722" marB="45722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n-US" sz="4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marT="45722" marB="45722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1005840">
                <a:tc>
                  <a:txBody>
                    <a:bodyPr/>
                    <a:lstStyle/>
                    <a:p>
                      <a:r>
                        <a:rPr lang="en-US" sz="3000" dirty="0">
                          <a:latin typeface="Times New Roman" pitchFamily="18" charset="0"/>
                          <a:cs typeface="Times New Roman" pitchFamily="18" charset="0"/>
                        </a:rPr>
                        <a:t>d/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Số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chia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hết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cho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5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thì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có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chữ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số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tận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cùng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3000" baseline="0" dirty="0" err="1">
                          <a:latin typeface="Times New Roman" pitchFamily="18" charset="0"/>
                          <a:cs typeface="Times New Roman" pitchFamily="18" charset="0"/>
                        </a:rPr>
                        <a:t>bằng</a:t>
                      </a:r>
                      <a:r>
                        <a:rPr lang="en-US" sz="3000" baseline="0" dirty="0">
                          <a:latin typeface="Times New Roman" pitchFamily="18" charset="0"/>
                          <a:cs typeface="Times New Roman" pitchFamily="18" charset="0"/>
                        </a:rPr>
                        <a:t> 5.</a:t>
                      </a:r>
                      <a:endParaRPr lang="en-US" sz="30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marT="45722" marB="45722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n-US" sz="48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marT="45722" marB="45722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n-US" sz="48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marT="45722" marB="45722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</a:tbl>
          </a:graphicData>
        </a:graphic>
      </p:graphicFrame>
      <p:sp>
        <p:nvSpPr>
          <p:cNvPr id="20" name="TextBox 19"/>
          <p:cNvSpPr txBox="1">
            <a:spLocks noChangeArrowheads="1"/>
          </p:cNvSpPr>
          <p:nvPr/>
        </p:nvSpPr>
        <p:spPr bwMode="auto">
          <a:xfrm>
            <a:off x="6705600" y="2859088"/>
            <a:ext cx="517525" cy="6461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3600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X</a:t>
            </a:r>
          </a:p>
        </p:txBody>
      </p:sp>
      <p:sp>
        <p:nvSpPr>
          <p:cNvPr id="21" name="TextBox 20"/>
          <p:cNvSpPr txBox="1">
            <a:spLocks noChangeArrowheads="1"/>
          </p:cNvSpPr>
          <p:nvPr/>
        </p:nvSpPr>
        <p:spPr bwMode="auto">
          <a:xfrm>
            <a:off x="7620000" y="3810000"/>
            <a:ext cx="517525" cy="646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3600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X</a:t>
            </a:r>
          </a:p>
        </p:txBody>
      </p:sp>
      <p:sp>
        <p:nvSpPr>
          <p:cNvPr id="22" name="TextBox 21"/>
          <p:cNvSpPr txBox="1">
            <a:spLocks noChangeArrowheads="1"/>
          </p:cNvSpPr>
          <p:nvPr/>
        </p:nvSpPr>
        <p:spPr bwMode="auto">
          <a:xfrm>
            <a:off x="6705600" y="4838700"/>
            <a:ext cx="517525" cy="646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3600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X</a:t>
            </a:r>
          </a:p>
        </p:txBody>
      </p:sp>
      <p:sp>
        <p:nvSpPr>
          <p:cNvPr id="23" name="TextBox 22"/>
          <p:cNvSpPr txBox="1">
            <a:spLocks noChangeArrowheads="1"/>
          </p:cNvSpPr>
          <p:nvPr/>
        </p:nvSpPr>
        <p:spPr bwMode="auto">
          <a:xfrm>
            <a:off x="7620000" y="5867400"/>
            <a:ext cx="517525" cy="646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3600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X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7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2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0" grpId="0"/>
      <p:bldP spid="21" grpId="0"/>
      <p:bldP spid="22" grpId="0"/>
      <p:bldP spid="23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Line 33"/>
          <p:cNvSpPr>
            <a:spLocks noChangeShapeType="1"/>
          </p:cNvSpPr>
          <p:nvPr/>
        </p:nvSpPr>
        <p:spPr bwMode="auto">
          <a:xfrm flipH="1">
            <a:off x="4348163" y="5332413"/>
            <a:ext cx="317500" cy="306387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2" name="TextBox 1"/>
          <p:cNvSpPr txBox="1">
            <a:spLocks noChangeArrowheads="1"/>
          </p:cNvSpPr>
          <p:nvPr/>
        </p:nvSpPr>
        <p:spPr bwMode="auto">
          <a:xfrm>
            <a:off x="3152775" y="22225"/>
            <a:ext cx="2832100" cy="646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3600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LUYỆN TẬP</a:t>
            </a:r>
          </a:p>
        </p:txBody>
      </p:sp>
      <p:sp>
        <p:nvSpPr>
          <p:cNvPr id="26" name="Rectangle 25"/>
          <p:cNvSpPr/>
          <p:nvPr/>
        </p:nvSpPr>
        <p:spPr>
          <a:xfrm>
            <a:off x="193675" y="647700"/>
            <a:ext cx="8875713" cy="1816100"/>
          </a:xfrm>
          <a:prstGeom prst="rect">
            <a:avLst/>
          </a:prstGeom>
        </p:spPr>
        <p:txBody>
          <a:bodyPr>
            <a:spAutoFit/>
          </a:bodyPr>
          <a:lstStyle/>
          <a:p>
            <a:pPr algn="just">
              <a:defRPr/>
            </a:pPr>
            <a:r>
              <a:rPr lang="en-US" sz="28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Lớp</a:t>
            </a:r>
            <a:r>
              <a:rPr lang="en-US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6A, 6B, 6C, 6D </a:t>
            </a:r>
            <a:r>
              <a:rPr lang="en-US" sz="28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lần</a:t>
            </a:r>
            <a:r>
              <a:rPr lang="en-US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lượt</a:t>
            </a:r>
            <a:r>
              <a:rPr lang="en-US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35; 36; 39; 40 </a:t>
            </a:r>
            <a:r>
              <a:rPr lang="en-US" sz="28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học</a:t>
            </a:r>
            <a:r>
              <a:rPr lang="en-US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sinh</a:t>
            </a:r>
            <a:endParaRPr lang="en-US" sz="2800" b="1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  <a:p>
            <a:pPr marL="514350" indent="-514350" algn="just">
              <a:buFontTx/>
              <a:buAutoNum type="alphaLcParenR"/>
              <a:defRPr/>
            </a:pPr>
            <a:r>
              <a:rPr lang="en-US" sz="28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Lớp</a:t>
            </a:r>
            <a:r>
              <a:rPr lang="en-US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nào</a:t>
            </a:r>
            <a:r>
              <a:rPr lang="en-US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chia </a:t>
            </a:r>
            <a:r>
              <a:rPr lang="en-US" sz="28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thành</a:t>
            </a:r>
            <a:r>
              <a:rPr lang="en-US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5 </a:t>
            </a:r>
            <a:r>
              <a:rPr lang="en-US" sz="28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tổ</a:t>
            </a:r>
            <a:r>
              <a:rPr lang="en-US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cùng</a:t>
            </a:r>
            <a:r>
              <a:rPr lang="en-US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số</a:t>
            </a:r>
            <a:r>
              <a:rPr lang="en-US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tổ</a:t>
            </a:r>
            <a:r>
              <a:rPr lang="en-US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viên</a:t>
            </a:r>
            <a:r>
              <a:rPr lang="en-US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?</a:t>
            </a:r>
          </a:p>
          <a:p>
            <a:pPr marL="514350" indent="-514350" algn="just">
              <a:buFontTx/>
              <a:buAutoNum type="alphaLcParenR"/>
              <a:defRPr/>
            </a:pPr>
            <a:r>
              <a:rPr lang="en-US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Lớp</a:t>
            </a:r>
            <a:r>
              <a:rPr lang="en-US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nào</a:t>
            </a:r>
            <a:r>
              <a:rPr lang="en-US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chia </a:t>
            </a:r>
            <a:r>
              <a:rPr lang="en-US" sz="28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tất</a:t>
            </a:r>
            <a:r>
              <a:rPr lang="en-US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cả</a:t>
            </a:r>
            <a:r>
              <a:rPr lang="en-US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bạn</a:t>
            </a:r>
            <a:r>
              <a:rPr lang="en-US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thành</a:t>
            </a:r>
            <a:r>
              <a:rPr lang="en-US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đôi</a:t>
            </a:r>
            <a:r>
              <a:rPr lang="en-US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bạn</a:t>
            </a:r>
            <a:r>
              <a:rPr lang="en-US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học</a:t>
            </a:r>
            <a:r>
              <a:rPr lang="en-US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tập</a:t>
            </a:r>
            <a:r>
              <a:rPr lang="en-US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?</a:t>
            </a:r>
          </a:p>
        </p:txBody>
      </p:sp>
      <p:sp>
        <p:nvSpPr>
          <p:cNvPr id="14" name="Rectangle 13"/>
          <p:cNvSpPr>
            <a:spLocks noChangeArrowheads="1"/>
          </p:cNvSpPr>
          <p:nvPr/>
        </p:nvSpPr>
        <p:spPr bwMode="auto">
          <a:xfrm>
            <a:off x="3736975" y="2463800"/>
            <a:ext cx="2247900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just" eaLnBrk="1" hangingPunct="1"/>
            <a:r>
              <a:rPr lang="en-US" altLang="en-US" sz="2800" b="1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Giải:</a:t>
            </a:r>
          </a:p>
        </p:txBody>
      </p:sp>
      <p:grpSp>
        <p:nvGrpSpPr>
          <p:cNvPr id="5" name="Group 4"/>
          <p:cNvGrpSpPr>
            <a:grpSpLocks/>
          </p:cNvGrpSpPr>
          <p:nvPr/>
        </p:nvGrpSpPr>
        <p:grpSpPr bwMode="auto">
          <a:xfrm>
            <a:off x="193675" y="3076575"/>
            <a:ext cx="5368925" cy="571500"/>
            <a:chOff x="193145" y="3076731"/>
            <a:chExt cx="5369455" cy="570689"/>
          </a:xfrm>
        </p:grpSpPr>
        <p:sp>
          <p:nvSpPr>
            <p:cNvPr id="11277" name="Rectangle 15"/>
            <p:cNvSpPr>
              <a:spLocks noChangeArrowheads="1"/>
            </p:cNvSpPr>
            <p:nvPr/>
          </p:nvSpPr>
          <p:spPr bwMode="auto">
            <a:xfrm>
              <a:off x="193145" y="3124200"/>
              <a:ext cx="5369455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algn="just" eaLnBrk="1" hangingPunct="1"/>
              <a:r>
                <a:rPr lang="en-US" altLang="en-US" sz="2800" b="1">
                  <a:solidFill>
                    <a:srgbClr val="0000FF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a) Ta có 35     5 và 40    5</a:t>
              </a:r>
            </a:p>
          </p:txBody>
        </p:sp>
        <p:graphicFrame>
          <p:nvGraphicFramePr>
            <p:cNvPr id="11278" name="Object 2"/>
            <p:cNvGraphicFramePr>
              <a:graphicFrameLocks noChangeAspect="1"/>
            </p:cNvGraphicFramePr>
            <p:nvPr/>
          </p:nvGraphicFramePr>
          <p:xfrm>
            <a:off x="2012430" y="3076731"/>
            <a:ext cx="296952" cy="546683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Equation" r:id="rId2" imgW="76035" imgH="177415" progId="Equation.DSMT4">
                    <p:embed/>
                  </p:oleObj>
                </mc:Choice>
                <mc:Fallback>
                  <p:oleObj name="Equation" r:id="rId2" imgW="76035" imgH="177415" progId="Equation.DSMT4">
                    <p:embed/>
                    <p:pic>
                      <p:nvPicPr>
                        <p:cNvPr id="0" name="Object 2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3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2012430" y="3076731"/>
                          <a:ext cx="296952" cy="546683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  <a:ext uri="{91240B29-F687-4F45-9708-019B960494DF}">
                            <a14:hiddenLine xmlns:a14="http://schemas.microsoft.com/office/drawing/2010/main" w="9525">
                              <a:solidFill>
                                <a:srgbClr val="000000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graphicFrame>
          <p:nvGraphicFramePr>
            <p:cNvPr id="11279" name="Object 3"/>
            <p:cNvGraphicFramePr>
              <a:graphicFrameLocks noChangeAspect="1"/>
            </p:cNvGraphicFramePr>
            <p:nvPr/>
          </p:nvGraphicFramePr>
          <p:xfrm>
            <a:off x="3499397" y="3092970"/>
            <a:ext cx="296863" cy="546100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Equation" r:id="rId4" imgW="76035" imgH="177415" progId="Equation.DSMT4">
                    <p:embed/>
                  </p:oleObj>
                </mc:Choice>
                <mc:Fallback>
                  <p:oleObj name="Equation" r:id="rId4" imgW="76035" imgH="177415" progId="Equation.DSMT4">
                    <p:embed/>
                    <p:pic>
                      <p:nvPicPr>
                        <p:cNvPr id="0" name="Object 3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3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3499397" y="3092970"/>
                          <a:ext cx="296863" cy="546100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  <a:ext uri="{91240B29-F687-4F45-9708-019B960494DF}">
                            <a14:hiddenLine xmlns:a14="http://schemas.microsoft.com/office/drawing/2010/main" w="9525">
                              <a:solidFill>
                                <a:srgbClr val="000000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</p:grpSp>
      <p:sp>
        <p:nvSpPr>
          <p:cNvPr id="21" name="Rectangle 20"/>
          <p:cNvSpPr>
            <a:spLocks noChangeArrowheads="1"/>
          </p:cNvSpPr>
          <p:nvPr/>
        </p:nvSpPr>
        <p:spPr bwMode="auto">
          <a:xfrm>
            <a:off x="288925" y="3722688"/>
            <a:ext cx="9144000" cy="9540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just" eaLnBrk="1" hangingPunct="1"/>
            <a:r>
              <a:rPr lang="en-US" altLang="en-US" sz="2800" b="1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Vậy lớp 6A và lớp 6D có thể chia thành 5 tổ có cùng số tổ viên.</a:t>
            </a:r>
          </a:p>
        </p:txBody>
      </p:sp>
      <p:grpSp>
        <p:nvGrpSpPr>
          <p:cNvPr id="22" name="Group 21"/>
          <p:cNvGrpSpPr>
            <a:grpSpLocks/>
          </p:cNvGrpSpPr>
          <p:nvPr/>
        </p:nvGrpSpPr>
        <p:grpSpPr bwMode="auto">
          <a:xfrm>
            <a:off x="193675" y="4762500"/>
            <a:ext cx="5368925" cy="569913"/>
            <a:chOff x="193145" y="3076731"/>
            <a:chExt cx="5369455" cy="570689"/>
          </a:xfrm>
        </p:grpSpPr>
        <p:sp>
          <p:nvSpPr>
            <p:cNvPr id="11274" name="Rectangle 22"/>
            <p:cNvSpPr>
              <a:spLocks noChangeArrowheads="1"/>
            </p:cNvSpPr>
            <p:nvPr/>
          </p:nvSpPr>
          <p:spPr bwMode="auto">
            <a:xfrm>
              <a:off x="193145" y="3124200"/>
              <a:ext cx="5369455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algn="just" eaLnBrk="1" hangingPunct="1"/>
              <a:r>
                <a:rPr lang="en-US" altLang="en-US" sz="2800" b="1">
                  <a:solidFill>
                    <a:srgbClr val="0000FF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b) Ta có 36     2 và 40   2</a:t>
              </a:r>
            </a:p>
          </p:txBody>
        </p:sp>
        <p:graphicFrame>
          <p:nvGraphicFramePr>
            <p:cNvPr id="11275" name="Object 23"/>
            <p:cNvGraphicFramePr>
              <a:graphicFrameLocks noChangeAspect="1"/>
            </p:cNvGraphicFramePr>
            <p:nvPr/>
          </p:nvGraphicFramePr>
          <p:xfrm>
            <a:off x="2012430" y="3076731"/>
            <a:ext cx="296952" cy="546683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Equation" r:id="rId5" imgW="76035" imgH="177415" progId="Equation.DSMT4">
                    <p:embed/>
                  </p:oleObj>
                </mc:Choice>
                <mc:Fallback>
                  <p:oleObj name="Equation" r:id="rId5" imgW="76035" imgH="177415" progId="Equation.DSMT4">
                    <p:embed/>
                    <p:pic>
                      <p:nvPicPr>
                        <p:cNvPr id="0" name="Object 23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3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2012430" y="3076731"/>
                          <a:ext cx="296952" cy="546683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  <a:ext uri="{91240B29-F687-4F45-9708-019B960494DF}">
                            <a14:hiddenLine xmlns:a14="http://schemas.microsoft.com/office/drawing/2010/main" w="9525">
                              <a:solidFill>
                                <a:srgbClr val="000000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  <p:graphicFrame>
          <p:nvGraphicFramePr>
            <p:cNvPr id="11276" name="Object 26"/>
            <p:cNvGraphicFramePr>
              <a:graphicFrameLocks noChangeAspect="1"/>
            </p:cNvGraphicFramePr>
            <p:nvPr/>
          </p:nvGraphicFramePr>
          <p:xfrm>
            <a:off x="3499397" y="3092970"/>
            <a:ext cx="296863" cy="546100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Equation" r:id="rId6" imgW="76035" imgH="177415" progId="Equation.DSMT4">
                    <p:embed/>
                  </p:oleObj>
                </mc:Choice>
                <mc:Fallback>
                  <p:oleObj name="Equation" r:id="rId6" imgW="76035" imgH="177415" progId="Equation.DSMT4">
                    <p:embed/>
                    <p:pic>
                      <p:nvPicPr>
                        <p:cNvPr id="0" name="Object 26"/>
                        <p:cNvPicPr>
                          <a:picLocks noChangeAspect="1" noChangeArrowheads="1"/>
                        </p:cNvPicPr>
                        <p:nvPr/>
                      </p:nvPicPr>
                      <p:blipFill>
                        <a:blip r:embed="rId3">
                          <a:extLst>
                            <a:ext uri="{28A0092B-C50C-407E-A947-70E740481C1C}">
                              <a14:useLocalDpi xmlns:a14="http://schemas.microsoft.com/office/drawing/2010/main" val="0"/>
                            </a:ext>
                          </a:extLst>
                        </a:blip>
                        <a:srcRect/>
                        <a:stretch>
                          <a:fillRect/>
                        </a:stretch>
                      </p:blipFill>
                      <p:spPr bwMode="auto">
                        <a:xfrm>
                          <a:off x="3499397" y="3092970"/>
                          <a:ext cx="296863" cy="546100"/>
                        </a:xfrm>
                        <a:prstGeom prst="rect">
                          <a:avLst/>
                        </a:prstGeom>
                        <a:noFill/>
                        <a:ln>
                          <a:noFill/>
                        </a:ln>
                        <a:extLst>
                          <a:ext uri="{909E8E84-426E-40DD-AFC4-6F175D3DCCD1}">
                            <a14:hiddenFill xmlns:a14="http://schemas.microsoft.com/office/drawing/2010/main">
                              <a:solidFill>
                                <a:srgbClr val="FFFFFF"/>
                              </a:solidFill>
                            </a14:hiddenFill>
                          </a:ext>
                          <a:ext uri="{91240B29-F687-4F45-9708-019B960494DF}">
                            <a14:hiddenLine xmlns:a14="http://schemas.microsoft.com/office/drawing/2010/main" w="9525">
                              <a:solidFill>
                                <a:srgbClr val="000000"/>
                              </a:solidFill>
                              <a:miter lim="800000"/>
                              <a:headEnd/>
                              <a:tailEnd/>
                            </a14:hiddenLine>
                          </a:ext>
                        </a:extLst>
                      </p:spPr>
                    </p:pic>
                  </p:oleObj>
                </mc:Fallback>
              </mc:AlternateContent>
            </a:graphicData>
          </a:graphic>
        </p:graphicFrame>
      </p:grpSp>
      <p:sp>
        <p:nvSpPr>
          <p:cNvPr id="28" name="Rectangle 27"/>
          <p:cNvSpPr>
            <a:spLocks noChangeArrowheads="1"/>
          </p:cNvSpPr>
          <p:nvPr/>
        </p:nvSpPr>
        <p:spPr bwMode="auto">
          <a:xfrm>
            <a:off x="263525" y="5487988"/>
            <a:ext cx="9144000" cy="9540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just" eaLnBrk="1" hangingPunct="1"/>
            <a:r>
              <a:rPr lang="en-US" altLang="en-US" sz="2800" b="1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Vậy lớp 6B và lớp 6D có thể chia tất cả các bạn thành đôi bạn học tập.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0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3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 nodeType="clickPar">
                      <p:stCondLst>
                        <p:cond delay="indefinite"/>
                      </p:stCondLst>
                      <p:childTnLst>
                        <p:par>
                          <p:cTn id="1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6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8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1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 nodeType="clickPar">
                      <p:stCondLst>
                        <p:cond delay="indefinite"/>
                      </p:stCondLst>
                      <p:childTnLst>
                        <p:par>
                          <p:cTn id="2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4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6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7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9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26" grpId="0"/>
      <p:bldP spid="14" grpId="0"/>
      <p:bldP spid="21" grpId="0"/>
      <p:bldP spid="28" grpId="0"/>
    </p:bld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2913</TotalTime>
  <Words>680</Words>
  <Application>Microsoft Office PowerPoint</Application>
  <PresentationFormat>On-screen Show (4:3)</PresentationFormat>
  <Paragraphs>78</Paragraphs>
  <Slides>8</Slides>
  <Notes>0</Notes>
  <HiddenSlides>0</HiddenSlides>
  <MMClips>0</MMClips>
  <ScaleCrop>false</ScaleCrop>
  <HeadingPairs>
    <vt:vector size="8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8</vt:i4>
      </vt:variant>
    </vt:vector>
  </HeadingPairs>
  <TitlesOfParts>
    <vt:vector size="13" baseType="lpstr">
      <vt:lpstr>Arial</vt:lpstr>
      <vt:lpstr>Calibri</vt:lpstr>
      <vt:lpstr>Times New Roman</vt:lpstr>
      <vt:lpstr>Office Theme</vt:lpstr>
      <vt:lpstr>Equation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http://viet4room.com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Manh Cuong</dc:creator>
  <cp:lastModifiedBy>diem ly</cp:lastModifiedBy>
  <cp:revision>335</cp:revision>
  <dcterms:created xsi:type="dcterms:W3CDTF">2016-11-26T13:35:55Z</dcterms:created>
  <dcterms:modified xsi:type="dcterms:W3CDTF">2024-04-16T13:52:44Z</dcterms:modified>
</cp:coreProperties>
</file>