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9" r:id="rId2"/>
    <p:sldId id="308" r:id="rId3"/>
    <p:sldId id="259" r:id="rId4"/>
    <p:sldId id="322" r:id="rId5"/>
    <p:sldId id="321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00FF"/>
    <a:srgbClr val="0000CC"/>
    <a:srgbClr val="FFFF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D09DFC8-515D-487B-848A-34DEC9C18DDC}" type="datetimeFigureOut">
              <a:rPr lang="en-US"/>
              <a:pPr>
                <a:defRPr/>
              </a:pPr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6CD1827-0D9D-4304-A006-73474C8BD17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4C6B4-7064-4E3C-B1AD-EB7F2AFF18A1}" type="datetimeFigureOut">
              <a:rPr lang="en-US"/>
              <a:pPr>
                <a:defRPr/>
              </a:pPr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3B347-9F44-4798-A5A3-D818C3DBFD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1911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4D7BE-F71B-462A-9AA6-A4C2BEB65C05}" type="datetimeFigureOut">
              <a:rPr lang="en-US"/>
              <a:pPr>
                <a:defRPr/>
              </a:pPr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23AB8-D14C-4925-9795-DFCF13BFFF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9840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CEB3A-2F0B-40B8-A667-02B023536345}" type="datetimeFigureOut">
              <a:rPr lang="en-US"/>
              <a:pPr>
                <a:defRPr/>
              </a:pPr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C39CB3-85AD-4FE7-BD87-BD6E8DDF05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700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DD32E-5B03-461A-BFE2-BA8B3A6A3504}" type="datetimeFigureOut">
              <a:rPr lang="en-US"/>
              <a:pPr>
                <a:defRPr/>
              </a:pPr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595A6-3CBE-4288-8B7C-82AF285387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518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1713F-3F51-4ACD-893A-68B297192428}" type="datetimeFigureOut">
              <a:rPr lang="en-US"/>
              <a:pPr>
                <a:defRPr/>
              </a:pPr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7D69E-55E1-4C38-9FB5-66CED9AE22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929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92F4A-61A9-4F2D-B03A-1794493D8C7D}" type="datetimeFigureOut">
              <a:rPr lang="en-US"/>
              <a:pPr>
                <a:defRPr/>
              </a:pPr>
              <a:t>4/16/2024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AB4AB-A3C4-4C39-B294-1334769ABA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61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828D-148E-4ADA-B1F5-0E4CF3868A3B}" type="datetimeFigureOut">
              <a:rPr lang="en-US"/>
              <a:pPr>
                <a:defRPr/>
              </a:pPr>
              <a:t>4/16/2024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91BBF-0A47-4A86-9B3D-F56F2CCDE2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7100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8E8E3-96E5-4099-8996-77704A6878D5}" type="datetimeFigureOut">
              <a:rPr lang="en-US"/>
              <a:pPr>
                <a:defRPr/>
              </a:pPr>
              <a:t>4/16/2024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792CBB-B925-4F8C-9324-2EC594A803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992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766D8-26E6-41C2-A191-A2E26320DECA}" type="datetimeFigureOut">
              <a:rPr lang="en-US"/>
              <a:pPr>
                <a:defRPr/>
              </a:pPr>
              <a:t>4/16/2024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A99EB-EAEE-4614-A7D4-14509A36EE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404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1CBC7-9E5B-4990-8CCB-D02C6A6C6DE7}" type="datetimeFigureOut">
              <a:rPr lang="en-US"/>
              <a:pPr>
                <a:defRPr/>
              </a:pPr>
              <a:t>4/16/2024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16EF4-570C-4718-8ADC-CAF2A3B698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280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E8206-8AB5-437B-86F4-3055AE886712}" type="datetimeFigureOut">
              <a:rPr lang="en-US"/>
              <a:pPr>
                <a:defRPr/>
              </a:pPr>
              <a:t>4/16/2024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5F4BD-7248-4BC7-A775-C105A37F61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091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207A70-73E6-4787-8CDD-8C0FBC5E9D49}" type="datetimeFigureOut">
              <a:rPr lang="en-US"/>
              <a:pPr>
                <a:defRPr/>
              </a:pPr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D22B648-265D-4AB8-A0C4-906BF12D342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hyperlink" Target="B&#192;I%205%20-%20CHUONG%201.ppt#-1,9,PowerPoint Presentation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hyperlink" Target="B&#192;I%205%20-%20CHUONG%201.ppt#-1,9,PowerPoint Presentation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B&#192;I%205%20-%20CHUONG%201.ppt#-1,9,PowerPoint Presentation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B&#192;I%205%20-%20CHUONG%201.ppt#-1,9,PowerPoint Presentation" TargetMode="Externa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hyperlink" Target="B&#192;I%205%20-%20CHUONG%201.ppt#-1,9,PowerPoint Presentation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B&#192;I%205%20-%20CHUONG%201.ppt#-1,15,C&#194;U 6:" TargetMode="External"/><Relationship Id="rId3" Type="http://schemas.openxmlformats.org/officeDocument/2006/relationships/hyperlink" Target="B&#192;I%205%20-%20CHUONG%201.ppt#-1,10,C&#194;U 1:" TargetMode="External"/><Relationship Id="rId7" Type="http://schemas.openxmlformats.org/officeDocument/2006/relationships/hyperlink" Target="B&#192;I%205%20-%20CHUONG%201.ppt#-1,14,C&#194;U 5: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B&#192;I%205%20-%20CHUONG%201.ppt#-1,13,C&#194;U 4:" TargetMode="External"/><Relationship Id="rId5" Type="http://schemas.openxmlformats.org/officeDocument/2006/relationships/hyperlink" Target="B&#192;I%205%20-%20CHUONG%201.ppt#-1,12,C&#194;U 3:" TargetMode="External"/><Relationship Id="rId4" Type="http://schemas.openxmlformats.org/officeDocument/2006/relationships/hyperlink" Target="B&#192;I%205%20-%20CHUONG%201.ppt#-1,11,C&#194;U 2: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B&#192;I%205%20-%20CHUONG%201.ppt#-1,9,PowerPoint Presentation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581400" y="231674"/>
            <a:ext cx="5299669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KHỞI ĐỘNG</a:t>
            </a:r>
          </a:p>
        </p:txBody>
      </p:sp>
      <p:sp>
        <p:nvSpPr>
          <p:cNvPr id="3080" name="TextBox 3"/>
          <p:cNvSpPr txBox="1">
            <a:spLocks noChangeArrowheads="1"/>
          </p:cNvSpPr>
          <p:nvPr/>
        </p:nvSpPr>
        <p:spPr bwMode="auto">
          <a:xfrm>
            <a:off x="342900" y="2133600"/>
            <a:ext cx="8777288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phép tính   6 – (6:3 + 1).2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như thế nào?</a:t>
            </a: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3810000" y="3200400"/>
            <a:ext cx="3048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– (6:3 + 1).2 </a:t>
            </a: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3429000" y="3886200"/>
            <a:ext cx="3048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= 6 – (2 + 1).2 </a:t>
            </a: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3429000" y="4495800"/>
            <a:ext cx="3048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= 6 – 3.2 </a:t>
            </a: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3429000" y="5257800"/>
            <a:ext cx="3048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= 6 – 6 = 0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rId2" action="ppaction://hlinkpres?slideindex=9&amp;slidetitle=PowerPoint Presentation"/>
          </p:cNvPr>
          <p:cNvSpPr/>
          <p:nvPr/>
        </p:nvSpPr>
        <p:spPr>
          <a:xfrm flipH="1">
            <a:off x="7772400" y="6324600"/>
            <a:ext cx="1143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07896" name="Picture 24" descr="Boy Thinking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334000"/>
            <a:ext cx="1143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2" name="Title 1"/>
          <p:cNvSpPr>
            <a:spLocks noGrp="1"/>
          </p:cNvSpPr>
          <p:nvPr>
            <p:ph type="title" idx="4294967295"/>
          </p:nvPr>
        </p:nvSpPr>
        <p:spPr>
          <a:xfrm>
            <a:off x="3505200" y="0"/>
            <a:ext cx="2971800" cy="1143000"/>
          </a:xfrm>
        </p:spPr>
        <p:txBody>
          <a:bodyPr/>
          <a:lstStyle/>
          <a:p>
            <a:r>
              <a:rPr lang="en-US" altLang="en-US" sz="3200">
                <a:solidFill>
                  <a:srgbClr val="0000CC"/>
                </a:solidFill>
              </a:rPr>
              <a:t>CÂU 2:</a:t>
            </a:r>
            <a:endParaRPr lang="en-US" altLang="en-US"/>
          </a:p>
        </p:txBody>
      </p:sp>
      <p:sp>
        <p:nvSpPr>
          <p:cNvPr id="207909" name="Rectangle 37"/>
          <p:cNvSpPr>
            <a:spLocks noChangeArrowheads="1"/>
          </p:cNvSpPr>
          <p:nvPr/>
        </p:nvSpPr>
        <p:spPr bwMode="auto">
          <a:xfrm>
            <a:off x="2057400" y="2819400"/>
            <a:ext cx="1295400" cy="762000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7910" name="Line 38"/>
          <p:cNvSpPr>
            <a:spLocks noChangeShapeType="1"/>
          </p:cNvSpPr>
          <p:nvPr/>
        </p:nvSpPr>
        <p:spPr bwMode="auto">
          <a:xfrm>
            <a:off x="3429000" y="3200400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911" name="Rectangle 39"/>
          <p:cNvSpPr>
            <a:spLocks noChangeArrowheads="1"/>
          </p:cNvSpPr>
          <p:nvPr/>
        </p:nvSpPr>
        <p:spPr bwMode="auto">
          <a:xfrm>
            <a:off x="4800600" y="2819400"/>
            <a:ext cx="1295400" cy="762000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7912" name="Line 40"/>
          <p:cNvSpPr>
            <a:spLocks noChangeShapeType="1"/>
          </p:cNvSpPr>
          <p:nvPr/>
        </p:nvSpPr>
        <p:spPr bwMode="auto">
          <a:xfrm>
            <a:off x="6172200" y="32004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913" name="Rectangle 41"/>
          <p:cNvSpPr>
            <a:spLocks noChangeArrowheads="1"/>
          </p:cNvSpPr>
          <p:nvPr/>
        </p:nvSpPr>
        <p:spPr bwMode="auto">
          <a:xfrm>
            <a:off x="7315200" y="2819400"/>
            <a:ext cx="1295400" cy="762000"/>
          </a:xfrm>
          <a:prstGeom prst="rect">
            <a:avLst/>
          </a:prstGeom>
          <a:solidFill>
            <a:srgbClr val="006600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FFFF00"/>
                </a:solidFill>
              </a:rPr>
              <a:t>60</a:t>
            </a:r>
          </a:p>
        </p:txBody>
      </p:sp>
      <p:sp>
        <p:nvSpPr>
          <p:cNvPr id="207915" name="Rectangle 43"/>
          <p:cNvSpPr>
            <a:spLocks noChangeArrowheads="1"/>
          </p:cNvSpPr>
          <p:nvPr/>
        </p:nvSpPr>
        <p:spPr bwMode="auto">
          <a:xfrm>
            <a:off x="6324600" y="2590800"/>
            <a:ext cx="76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0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/>
              <a:t>x 4</a:t>
            </a:r>
          </a:p>
        </p:txBody>
      </p:sp>
      <p:sp>
        <p:nvSpPr>
          <p:cNvPr id="207916" name="Rectangle 44"/>
          <p:cNvSpPr>
            <a:spLocks noChangeArrowheads="1"/>
          </p:cNvSpPr>
          <p:nvPr/>
        </p:nvSpPr>
        <p:spPr bwMode="auto">
          <a:xfrm>
            <a:off x="3657600" y="2590800"/>
            <a:ext cx="76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0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/>
              <a:t>+ 3</a:t>
            </a:r>
          </a:p>
        </p:txBody>
      </p:sp>
      <p:sp>
        <p:nvSpPr>
          <p:cNvPr id="12300" name="Text Box 45"/>
          <p:cNvSpPr txBox="1">
            <a:spLocks noChangeArrowheads="1"/>
          </p:cNvSpPr>
          <p:nvPr/>
        </p:nvSpPr>
        <p:spPr bwMode="auto">
          <a:xfrm>
            <a:off x="2057400" y="914400"/>
            <a:ext cx="693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(Em có thời gian là 30 giây cho câu hỏi này.)</a:t>
            </a:r>
          </a:p>
        </p:txBody>
      </p:sp>
      <p:sp>
        <p:nvSpPr>
          <p:cNvPr id="207919" name="Title 1"/>
          <p:cNvSpPr>
            <a:spLocks/>
          </p:cNvSpPr>
          <p:nvPr/>
        </p:nvSpPr>
        <p:spPr bwMode="auto">
          <a:xfrm>
            <a:off x="1905000" y="1295400"/>
            <a:ext cx="6705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>
                <a:solidFill>
                  <a:srgbClr val="0000CC"/>
                </a:solidFill>
              </a:rPr>
              <a:t>Điền số thích hợp vào ô vuông </a:t>
            </a:r>
            <a:endParaRPr lang="en-US" altLang="en-US" sz="4400">
              <a:solidFill>
                <a:schemeClr val="tx2"/>
              </a:solidFill>
            </a:endParaRPr>
          </a:p>
        </p:txBody>
      </p:sp>
      <p:pic>
        <p:nvPicPr>
          <p:cNvPr id="207920" name="Picture 48" descr="MatDongho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1530350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7921" name="Group 49"/>
          <p:cNvGrpSpPr>
            <a:grpSpLocks/>
          </p:cNvGrpSpPr>
          <p:nvPr/>
        </p:nvGrpSpPr>
        <p:grpSpPr bwMode="auto">
          <a:xfrm>
            <a:off x="868363" y="1357313"/>
            <a:ext cx="114300" cy="1076325"/>
            <a:chOff x="1632" y="1344"/>
            <a:chExt cx="48" cy="768"/>
          </a:xfrm>
        </p:grpSpPr>
        <p:sp>
          <p:nvSpPr>
            <p:cNvPr id="12313" name="AutoShape 50"/>
            <p:cNvSpPr>
              <a:spLocks noChangeArrowheads="1"/>
            </p:cNvSpPr>
            <p:nvPr/>
          </p:nvSpPr>
          <p:spPr bwMode="auto">
            <a:xfrm>
              <a:off x="1632" y="1344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4" name="AutoShape 51"/>
            <p:cNvSpPr>
              <a:spLocks noChangeArrowheads="1"/>
            </p:cNvSpPr>
            <p:nvPr/>
          </p:nvSpPr>
          <p:spPr bwMode="auto">
            <a:xfrm flipV="1">
              <a:off x="1632" y="1728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07924" name="Group 52"/>
          <p:cNvGrpSpPr>
            <a:grpSpLocks/>
          </p:cNvGrpSpPr>
          <p:nvPr/>
        </p:nvGrpSpPr>
        <p:grpSpPr bwMode="auto">
          <a:xfrm>
            <a:off x="868363" y="1547813"/>
            <a:ext cx="114300" cy="695325"/>
            <a:chOff x="3312" y="864"/>
            <a:chExt cx="48" cy="768"/>
          </a:xfrm>
        </p:grpSpPr>
        <p:sp>
          <p:nvSpPr>
            <p:cNvPr id="12311" name="AutoShape 53"/>
            <p:cNvSpPr>
              <a:spLocks noChangeArrowheads="1"/>
            </p:cNvSpPr>
            <p:nvPr/>
          </p:nvSpPr>
          <p:spPr bwMode="auto">
            <a:xfrm>
              <a:off x="3312" y="864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2" name="AutoShape 54"/>
            <p:cNvSpPr>
              <a:spLocks noChangeArrowheads="1"/>
            </p:cNvSpPr>
            <p:nvPr/>
          </p:nvSpPr>
          <p:spPr bwMode="auto">
            <a:xfrm>
              <a:off x="3312" y="1248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8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8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07927" name="Oval 55"/>
          <p:cNvSpPr>
            <a:spLocks noChangeArrowheads="1"/>
          </p:cNvSpPr>
          <p:nvPr/>
        </p:nvSpPr>
        <p:spPr bwMode="auto">
          <a:xfrm>
            <a:off x="849313" y="1819275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7928" name="AutoShape 56"/>
          <p:cNvSpPr>
            <a:spLocks noChangeArrowheads="1"/>
          </p:cNvSpPr>
          <p:nvPr/>
        </p:nvSpPr>
        <p:spPr bwMode="auto">
          <a:xfrm>
            <a:off x="1600200" y="152400"/>
            <a:ext cx="1600200" cy="533400"/>
          </a:xfrm>
          <a:prstGeom prst="cloudCallout">
            <a:avLst>
              <a:gd name="adj1" fmla="val -52181"/>
              <a:gd name="adj2" fmla="val 342856"/>
            </a:avLst>
          </a:prstGeom>
          <a:solidFill>
            <a:srgbClr val="FFCCFF"/>
          </a:solidFill>
          <a:ln w="9525">
            <a:solidFill>
              <a:srgbClr val="99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3300"/>
                </a:solidFill>
              </a:rPr>
              <a:t>Hết giờ</a:t>
            </a:r>
          </a:p>
        </p:txBody>
      </p:sp>
      <p:sp>
        <p:nvSpPr>
          <p:cNvPr id="207938" name="Text Box 66"/>
          <p:cNvSpPr txBox="1">
            <a:spLocks noChangeArrowheads="1"/>
          </p:cNvSpPr>
          <p:nvPr/>
        </p:nvSpPr>
        <p:spPr bwMode="auto">
          <a:xfrm>
            <a:off x="5029200" y="28956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207878" name="Text Box 6"/>
          <p:cNvSpPr txBox="1">
            <a:spLocks noChangeArrowheads="1"/>
          </p:cNvSpPr>
          <p:nvPr/>
        </p:nvSpPr>
        <p:spPr bwMode="auto">
          <a:xfrm>
            <a:off x="2362200" y="28956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7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3" dur="15000" fill="hold"/>
                                        <p:tgtEl>
                                          <p:spTgt spid="2079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">
                                      <p:cBhvr>
                                        <p:cTn id="45" dur="1000" fill="hold"/>
                                        <p:tgtEl>
                                          <p:spTgt spid="2079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7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20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207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909" grpId="0" animBg="1"/>
      <p:bldP spid="207911" grpId="0" animBg="1"/>
      <p:bldP spid="207913" grpId="0" animBg="1"/>
      <p:bldP spid="207915" grpId="0"/>
      <p:bldP spid="207916" grpId="0"/>
      <p:bldP spid="207919" grpId="0"/>
      <p:bldP spid="207927" grpId="0" animBg="1"/>
      <p:bldP spid="2079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9" descr="Dark upward diagonal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pattFill prst="dkUpDiag">
            <a:fgClr>
              <a:srgbClr val="FFFFCC"/>
            </a:fgClr>
            <a:bgClr>
              <a:schemeClr val="bg1"/>
            </a:bgClr>
          </a:patt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5" name="Title 1"/>
          <p:cNvSpPr>
            <a:spLocks noGrp="1"/>
          </p:cNvSpPr>
          <p:nvPr>
            <p:ph type="title" idx="4294967295"/>
          </p:nvPr>
        </p:nvSpPr>
        <p:spPr>
          <a:xfrm>
            <a:off x="152400" y="0"/>
            <a:ext cx="2590800" cy="838200"/>
          </a:xfrm>
        </p:spPr>
        <p:txBody>
          <a:bodyPr/>
          <a:lstStyle/>
          <a:p>
            <a:r>
              <a:rPr lang="en-US" altLang="en-US"/>
              <a:t>CÂU 3:</a:t>
            </a:r>
          </a:p>
        </p:txBody>
      </p:sp>
      <p:sp>
        <p:nvSpPr>
          <p:cNvPr id="4" name="Right Arrow 3">
            <a:hlinkClick r:id="rId2" action="ppaction://hlinkpres?slideindex=9&amp;slidetitle=PowerPoint Presentation"/>
          </p:cNvPr>
          <p:cNvSpPr/>
          <p:nvPr/>
        </p:nvSpPr>
        <p:spPr>
          <a:xfrm flipH="1">
            <a:off x="7772400" y="6324600"/>
            <a:ext cx="1143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33400" y="11430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400">
              <a:solidFill>
                <a:srgbClr val="0000CC"/>
              </a:solidFill>
            </a:endParaRPr>
          </a:p>
        </p:txBody>
      </p:sp>
      <p:sp>
        <p:nvSpPr>
          <p:cNvPr id="208902" name="Text Box 6"/>
          <p:cNvSpPr txBox="1">
            <a:spLocks noChangeArrowheads="1"/>
          </p:cNvSpPr>
          <p:nvPr/>
        </p:nvSpPr>
        <p:spPr bwMode="auto">
          <a:xfrm>
            <a:off x="7239000" y="35052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</a:rPr>
              <a:t>X</a:t>
            </a:r>
          </a:p>
        </p:txBody>
      </p:sp>
      <p:pic>
        <p:nvPicPr>
          <p:cNvPr id="208906" name="Picture 10" descr="MatDongho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1530350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8907" name="Group 11"/>
          <p:cNvGrpSpPr>
            <a:grpSpLocks/>
          </p:cNvGrpSpPr>
          <p:nvPr/>
        </p:nvGrpSpPr>
        <p:grpSpPr bwMode="auto">
          <a:xfrm>
            <a:off x="7116763" y="671513"/>
            <a:ext cx="114300" cy="1076325"/>
            <a:chOff x="1632" y="1344"/>
            <a:chExt cx="48" cy="768"/>
          </a:xfrm>
        </p:grpSpPr>
        <p:sp>
          <p:nvSpPr>
            <p:cNvPr id="13350" name="AutoShape 12"/>
            <p:cNvSpPr>
              <a:spLocks noChangeArrowheads="1"/>
            </p:cNvSpPr>
            <p:nvPr/>
          </p:nvSpPr>
          <p:spPr bwMode="auto">
            <a:xfrm>
              <a:off x="1632" y="1344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51" name="AutoShape 13"/>
            <p:cNvSpPr>
              <a:spLocks noChangeArrowheads="1"/>
            </p:cNvSpPr>
            <p:nvPr/>
          </p:nvSpPr>
          <p:spPr bwMode="auto">
            <a:xfrm flipV="1">
              <a:off x="1632" y="1728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08910" name="Group 14"/>
          <p:cNvGrpSpPr>
            <a:grpSpLocks/>
          </p:cNvGrpSpPr>
          <p:nvPr/>
        </p:nvGrpSpPr>
        <p:grpSpPr bwMode="auto">
          <a:xfrm>
            <a:off x="7116763" y="862013"/>
            <a:ext cx="114300" cy="695325"/>
            <a:chOff x="3312" y="864"/>
            <a:chExt cx="48" cy="768"/>
          </a:xfrm>
        </p:grpSpPr>
        <p:sp>
          <p:nvSpPr>
            <p:cNvPr id="13348" name="AutoShape 15"/>
            <p:cNvSpPr>
              <a:spLocks noChangeArrowheads="1"/>
            </p:cNvSpPr>
            <p:nvPr/>
          </p:nvSpPr>
          <p:spPr bwMode="auto">
            <a:xfrm>
              <a:off x="3312" y="864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49" name="AutoShape 16"/>
            <p:cNvSpPr>
              <a:spLocks noChangeArrowheads="1"/>
            </p:cNvSpPr>
            <p:nvPr/>
          </p:nvSpPr>
          <p:spPr bwMode="auto">
            <a:xfrm>
              <a:off x="3312" y="1248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8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8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08913" name="Oval 17"/>
          <p:cNvSpPr>
            <a:spLocks noChangeArrowheads="1"/>
          </p:cNvSpPr>
          <p:nvPr/>
        </p:nvSpPr>
        <p:spPr bwMode="auto">
          <a:xfrm>
            <a:off x="7097713" y="1133475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8914" name="AutoShape 18"/>
          <p:cNvSpPr>
            <a:spLocks noChangeArrowheads="1"/>
          </p:cNvSpPr>
          <p:nvPr/>
        </p:nvSpPr>
        <p:spPr bwMode="auto">
          <a:xfrm>
            <a:off x="7543800" y="0"/>
            <a:ext cx="1600200" cy="533400"/>
          </a:xfrm>
          <a:prstGeom prst="cloudCallout">
            <a:avLst>
              <a:gd name="adj1" fmla="val -29167"/>
              <a:gd name="adj2" fmla="val 180954"/>
            </a:avLst>
          </a:prstGeom>
          <a:solidFill>
            <a:srgbClr val="FFCCFF"/>
          </a:solidFill>
          <a:ln w="9525">
            <a:solidFill>
              <a:srgbClr val="99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3300"/>
                </a:solidFill>
              </a:rPr>
              <a:t>Hết giờ</a:t>
            </a:r>
          </a:p>
        </p:txBody>
      </p:sp>
      <p:sp>
        <p:nvSpPr>
          <p:cNvPr id="13324" name="Text Box 19"/>
          <p:cNvSpPr txBox="1">
            <a:spLocks noChangeArrowheads="1"/>
          </p:cNvSpPr>
          <p:nvPr/>
        </p:nvSpPr>
        <p:spPr bwMode="auto">
          <a:xfrm>
            <a:off x="0" y="762000"/>
            <a:ext cx="693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(Em có thời gian là 30 giây cho câu hỏi này.)</a:t>
            </a:r>
          </a:p>
        </p:txBody>
      </p:sp>
      <p:sp>
        <p:nvSpPr>
          <p:cNvPr id="208939" name="Text Box 43"/>
          <p:cNvSpPr txBox="1">
            <a:spLocks noChangeArrowheads="1"/>
          </p:cNvSpPr>
          <p:nvPr/>
        </p:nvSpPr>
        <p:spPr bwMode="auto">
          <a:xfrm>
            <a:off x="838200" y="4800600"/>
            <a:ext cx="2590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graphicFrame>
        <p:nvGraphicFramePr>
          <p:cNvPr id="208988" name="Group 92"/>
          <p:cNvGraphicFramePr>
            <a:graphicFrameLocks noGrp="1"/>
          </p:cNvGraphicFramePr>
          <p:nvPr/>
        </p:nvGraphicFramePr>
        <p:xfrm>
          <a:off x="762000" y="2790825"/>
          <a:ext cx="7315200" cy="2314580"/>
        </p:xfrm>
        <a:graphic>
          <a:graphicData uri="http://schemas.openxmlformats.org/drawingml/2006/table">
            <a:tbl>
              <a:tblPr/>
              <a:tblGrid>
                <a:gridCol w="4754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1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9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Khẳng định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Đúng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Sai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8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a) 18 – 6 + 4 = 18 – 10 = 8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8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b) 2. 10 : 5 = 20 : 5 = 4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8963" name="Text Box 67"/>
          <p:cNvSpPr txBox="1">
            <a:spLocks noChangeArrowheads="1"/>
          </p:cNvSpPr>
          <p:nvPr/>
        </p:nvSpPr>
        <p:spPr bwMode="auto">
          <a:xfrm>
            <a:off x="6019800" y="44196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08987" name="Text Box 91"/>
          <p:cNvSpPr txBox="1">
            <a:spLocks noChangeArrowheads="1"/>
          </p:cNvSpPr>
          <p:nvPr/>
        </p:nvSpPr>
        <p:spPr bwMode="auto">
          <a:xfrm>
            <a:off x="381000" y="2057400"/>
            <a:ext cx="784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CC"/>
                </a:solidFill>
              </a:rPr>
              <a:t>Xác định tính đúng- sai của các khẳng định sau: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08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208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208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7" dur="15000" fill="hold"/>
                                        <p:tgtEl>
                                          <p:spTgt spid="2089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">
                                      <p:cBhvr>
                                        <p:cTn id="29" dur="1000" fill="hold"/>
                                        <p:tgtEl>
                                          <p:spTgt spid="2089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208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0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2" grpId="0"/>
      <p:bldP spid="208913" grpId="0" animBg="1"/>
      <p:bldP spid="208914" grpId="0" animBg="1"/>
      <p:bldP spid="208939" grpId="0"/>
      <p:bldP spid="208963" grpId="0"/>
      <p:bldP spid="20898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0" descr="laplanh(25)764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itle 1"/>
          <p:cNvSpPr>
            <a:spLocks noGrp="1"/>
          </p:cNvSpPr>
          <p:nvPr>
            <p:ph type="title" idx="4294967295"/>
          </p:nvPr>
        </p:nvSpPr>
        <p:spPr>
          <a:xfrm>
            <a:off x="3505200" y="0"/>
            <a:ext cx="4876800" cy="990600"/>
          </a:xfrm>
        </p:spPr>
        <p:txBody>
          <a:bodyPr/>
          <a:lstStyle/>
          <a:p>
            <a:r>
              <a:rPr lang="en-US" altLang="en-US"/>
              <a:t>CÂU 4:</a:t>
            </a:r>
          </a:p>
        </p:txBody>
      </p:sp>
      <p:sp>
        <p:nvSpPr>
          <p:cNvPr id="4" name="Right Arrow 3">
            <a:hlinkClick r:id="rId3" action="ppaction://hlinkpres?slideindex=9&amp;slidetitle=PowerPoint Presentation"/>
          </p:cNvPr>
          <p:cNvSpPr/>
          <p:nvPr/>
        </p:nvSpPr>
        <p:spPr>
          <a:xfrm flipH="1">
            <a:off x="7772400" y="6324600"/>
            <a:ext cx="1143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9925" name="Text Box 5"/>
          <p:cNvSpPr txBox="1">
            <a:spLocks noChangeArrowheads="1"/>
          </p:cNvSpPr>
          <p:nvPr/>
        </p:nvSpPr>
        <p:spPr bwMode="auto">
          <a:xfrm>
            <a:off x="1828800" y="1371600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CC"/>
                </a:solidFill>
              </a:rPr>
              <a:t>Điền số thích hợp vào chỗ chấm ( …..)</a:t>
            </a:r>
          </a:p>
        </p:txBody>
      </p:sp>
      <p:pic>
        <p:nvPicPr>
          <p:cNvPr id="209931" name="Picture 11" descr="MatDongho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1530350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9932" name="Group 12"/>
          <p:cNvGrpSpPr>
            <a:grpSpLocks/>
          </p:cNvGrpSpPr>
          <p:nvPr/>
        </p:nvGrpSpPr>
        <p:grpSpPr bwMode="auto">
          <a:xfrm>
            <a:off x="944563" y="366713"/>
            <a:ext cx="114300" cy="1076325"/>
            <a:chOff x="1632" y="1344"/>
            <a:chExt cx="48" cy="768"/>
          </a:xfrm>
        </p:grpSpPr>
        <p:sp>
          <p:nvSpPr>
            <p:cNvPr id="14354" name="AutoShape 13"/>
            <p:cNvSpPr>
              <a:spLocks noChangeArrowheads="1"/>
            </p:cNvSpPr>
            <p:nvPr/>
          </p:nvSpPr>
          <p:spPr bwMode="auto">
            <a:xfrm>
              <a:off x="1632" y="1344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55" name="AutoShape 14"/>
            <p:cNvSpPr>
              <a:spLocks noChangeArrowheads="1"/>
            </p:cNvSpPr>
            <p:nvPr/>
          </p:nvSpPr>
          <p:spPr bwMode="auto">
            <a:xfrm flipV="1">
              <a:off x="1632" y="1728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09935" name="Group 15"/>
          <p:cNvGrpSpPr>
            <a:grpSpLocks/>
          </p:cNvGrpSpPr>
          <p:nvPr/>
        </p:nvGrpSpPr>
        <p:grpSpPr bwMode="auto">
          <a:xfrm>
            <a:off x="944563" y="557213"/>
            <a:ext cx="114300" cy="695325"/>
            <a:chOff x="3312" y="864"/>
            <a:chExt cx="48" cy="768"/>
          </a:xfrm>
        </p:grpSpPr>
        <p:sp>
          <p:nvSpPr>
            <p:cNvPr id="14352" name="AutoShape 16"/>
            <p:cNvSpPr>
              <a:spLocks noChangeArrowheads="1"/>
            </p:cNvSpPr>
            <p:nvPr/>
          </p:nvSpPr>
          <p:spPr bwMode="auto">
            <a:xfrm>
              <a:off x="3312" y="864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53" name="AutoShape 17"/>
            <p:cNvSpPr>
              <a:spLocks noChangeArrowheads="1"/>
            </p:cNvSpPr>
            <p:nvPr/>
          </p:nvSpPr>
          <p:spPr bwMode="auto">
            <a:xfrm>
              <a:off x="3312" y="1248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8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8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09938" name="Oval 18"/>
          <p:cNvSpPr>
            <a:spLocks noChangeArrowheads="1"/>
          </p:cNvSpPr>
          <p:nvPr/>
        </p:nvSpPr>
        <p:spPr bwMode="auto">
          <a:xfrm>
            <a:off x="925513" y="828675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9939" name="AutoShape 19"/>
          <p:cNvSpPr>
            <a:spLocks noChangeArrowheads="1"/>
          </p:cNvSpPr>
          <p:nvPr/>
        </p:nvSpPr>
        <p:spPr bwMode="auto">
          <a:xfrm>
            <a:off x="2057400" y="0"/>
            <a:ext cx="1600200" cy="533400"/>
          </a:xfrm>
          <a:prstGeom prst="cloudCallout">
            <a:avLst>
              <a:gd name="adj1" fmla="val -75991"/>
              <a:gd name="adj2" fmla="val 185713"/>
            </a:avLst>
          </a:prstGeom>
          <a:solidFill>
            <a:srgbClr val="FFCCFF"/>
          </a:solidFill>
          <a:ln w="9525">
            <a:solidFill>
              <a:srgbClr val="99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3300"/>
                </a:solidFill>
              </a:rPr>
              <a:t>Hết giờ</a:t>
            </a:r>
          </a:p>
        </p:txBody>
      </p:sp>
      <p:sp>
        <p:nvSpPr>
          <p:cNvPr id="14347" name="Text Box 20"/>
          <p:cNvSpPr txBox="1">
            <a:spLocks noChangeArrowheads="1"/>
          </p:cNvSpPr>
          <p:nvPr/>
        </p:nvSpPr>
        <p:spPr bwMode="auto">
          <a:xfrm>
            <a:off x="2286000" y="762000"/>
            <a:ext cx="693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(Em có thời gian là 1 phút cho câu hỏi này.)</a:t>
            </a:r>
          </a:p>
        </p:txBody>
      </p:sp>
      <p:sp>
        <p:nvSpPr>
          <p:cNvPr id="209941" name="Text Box 21"/>
          <p:cNvSpPr txBox="1">
            <a:spLocks noChangeArrowheads="1"/>
          </p:cNvSpPr>
          <p:nvPr/>
        </p:nvSpPr>
        <p:spPr bwMode="auto">
          <a:xfrm>
            <a:off x="1371600" y="1847850"/>
            <a:ext cx="6553200" cy="308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UcParenR"/>
            </a:pPr>
            <a:r>
              <a:rPr lang="en-US" altLang="en-US" sz="2800" b="1">
                <a:solidFill>
                  <a:srgbClr val="0000CC"/>
                </a:solidFill>
              </a:rPr>
              <a:t> 2 – 2 + 2 – 2 = …..</a:t>
            </a:r>
          </a:p>
          <a:p>
            <a:pPr eaLnBrk="1" hangingPunct="1">
              <a:spcBef>
                <a:spcPct val="50000"/>
              </a:spcBef>
              <a:buFontTx/>
              <a:buAutoNum type="alphaUcParenR"/>
            </a:pPr>
            <a:r>
              <a:rPr lang="en-US" altLang="en-US" sz="2800" b="1">
                <a:solidFill>
                  <a:srgbClr val="0000CC"/>
                </a:solidFill>
              </a:rPr>
              <a:t> 2 : 2 + 2 : 2 = …..</a:t>
            </a:r>
          </a:p>
          <a:p>
            <a:pPr eaLnBrk="1" hangingPunct="1">
              <a:spcBef>
                <a:spcPct val="50000"/>
              </a:spcBef>
              <a:buFontTx/>
              <a:buAutoNum type="alphaUcParenR"/>
            </a:pPr>
            <a:r>
              <a:rPr lang="en-US" altLang="en-US" sz="2800" b="1">
                <a:solidFill>
                  <a:srgbClr val="0000CC"/>
                </a:solidFill>
              </a:rPr>
              <a:t> 2 . 2 – 2 : 2 = …..</a:t>
            </a:r>
          </a:p>
          <a:p>
            <a:pPr eaLnBrk="1" hangingPunct="1">
              <a:spcBef>
                <a:spcPct val="50000"/>
              </a:spcBef>
              <a:buFontTx/>
              <a:buAutoNum type="alphaUcParenR"/>
            </a:pPr>
            <a:r>
              <a:rPr lang="en-US" altLang="en-US" sz="2800" b="1">
                <a:solidFill>
                  <a:srgbClr val="0000CC"/>
                </a:solidFill>
              </a:rPr>
              <a:t> 2 : 2 . 2 : 2 = ….. 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800" b="1">
              <a:solidFill>
                <a:srgbClr val="0000CC"/>
              </a:solidFill>
            </a:endParaRPr>
          </a:p>
        </p:txBody>
      </p:sp>
      <p:sp>
        <p:nvSpPr>
          <p:cNvPr id="209960" name="Text Box 40"/>
          <p:cNvSpPr txBox="1">
            <a:spLocks noChangeArrowheads="1"/>
          </p:cNvSpPr>
          <p:nvPr/>
        </p:nvSpPr>
        <p:spPr bwMode="auto">
          <a:xfrm>
            <a:off x="4267200" y="1836738"/>
            <a:ext cx="990600" cy="2443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</a:rPr>
              <a:t>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</a:rPr>
              <a:t>3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9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0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30000" fill="hold"/>
                                        <p:tgtEl>
                                          <p:spTgt spid="2099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">
                                      <p:cBhvr>
                                        <p:cTn id="25" dur="1000" fill="hold"/>
                                        <p:tgtEl>
                                          <p:spTgt spid="2099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20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5" grpId="0"/>
      <p:bldP spid="209938" grpId="0" animBg="1"/>
      <p:bldP spid="209939" grpId="0" animBg="1"/>
      <p:bldP spid="209941" grpId="0"/>
      <p:bldP spid="2099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58" name="Title 1"/>
          <p:cNvSpPr>
            <a:spLocks/>
          </p:cNvSpPr>
          <p:nvPr/>
        </p:nvSpPr>
        <p:spPr bwMode="auto">
          <a:xfrm>
            <a:off x="2667000" y="228600"/>
            <a:ext cx="6477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rgbClr val="FF0000"/>
                </a:solidFill>
              </a:rPr>
              <a:t>Chúc mừng bạn, </a:t>
            </a:r>
            <a:br>
              <a:rPr lang="en-US" altLang="en-US" sz="3600">
                <a:solidFill>
                  <a:srgbClr val="FF0000"/>
                </a:solidFill>
              </a:rPr>
            </a:br>
            <a:r>
              <a:rPr lang="en-US" altLang="en-US" sz="3600">
                <a:solidFill>
                  <a:srgbClr val="FF0000"/>
                </a:solidFill>
              </a:rPr>
              <a:t>bạn đã được một phần quà.</a:t>
            </a:r>
          </a:p>
        </p:txBody>
      </p:sp>
      <p:sp>
        <p:nvSpPr>
          <p:cNvPr id="15363" name="Title 1"/>
          <p:cNvSpPr>
            <a:spLocks noGrp="1"/>
          </p:cNvSpPr>
          <p:nvPr>
            <p:ph type="title" idx="4294967295"/>
          </p:nvPr>
        </p:nvSpPr>
        <p:spPr>
          <a:xfrm>
            <a:off x="-152400" y="0"/>
            <a:ext cx="3810000" cy="1143000"/>
          </a:xfrm>
        </p:spPr>
        <p:txBody>
          <a:bodyPr/>
          <a:lstStyle/>
          <a:p>
            <a:r>
              <a:rPr lang="en-US" altLang="en-US">
                <a:solidFill>
                  <a:srgbClr val="0000CC"/>
                </a:solidFill>
              </a:rPr>
              <a:t>CÂU 5:</a:t>
            </a:r>
          </a:p>
        </p:txBody>
      </p:sp>
      <p:pic>
        <p:nvPicPr>
          <p:cNvPr id="15364" name="Picture 7" descr="AG00373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29954" flipH="1">
            <a:off x="-33338" y="4552950"/>
            <a:ext cx="2362201" cy="227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>
            <a:hlinkClick r:id="rId3" action="ppaction://hlinkpres?slideindex=9&amp;slidetitle=PowerPoint Presentation"/>
          </p:cNvPr>
          <p:cNvSpPr/>
          <p:nvPr/>
        </p:nvSpPr>
        <p:spPr>
          <a:xfrm flipH="1">
            <a:off x="7772400" y="6324600"/>
            <a:ext cx="1143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10960" name="Picture 1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5170">
            <a:off x="1924050" y="3600450"/>
            <a:ext cx="29337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961" name="Picture 1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1524000"/>
            <a:ext cx="206057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962" name="Picture 1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124200"/>
            <a:ext cx="4038600" cy="210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0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210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21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1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 idx="4294967295"/>
          </p:nvPr>
        </p:nvSpPr>
        <p:spPr>
          <a:xfrm>
            <a:off x="-152400" y="0"/>
            <a:ext cx="3048000" cy="762000"/>
          </a:xfrm>
        </p:spPr>
        <p:txBody>
          <a:bodyPr/>
          <a:lstStyle/>
          <a:p>
            <a:r>
              <a:rPr lang="en-US" altLang="en-US" sz="3600"/>
              <a:t>CÂU 6:</a:t>
            </a:r>
          </a:p>
        </p:txBody>
      </p:sp>
      <p:sp>
        <p:nvSpPr>
          <p:cNvPr id="4" name="Right Arrow 3">
            <a:hlinkClick r:id="rId2" action="ppaction://hlinkpres?slideindex=9&amp;slidetitle=PowerPoint Presentation"/>
          </p:cNvPr>
          <p:cNvSpPr/>
          <p:nvPr/>
        </p:nvSpPr>
        <p:spPr>
          <a:xfrm flipH="1">
            <a:off x="7772400" y="6324600"/>
            <a:ext cx="1143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1973" name="Text Box 5"/>
          <p:cNvSpPr txBox="1">
            <a:spLocks noChangeArrowheads="1"/>
          </p:cNvSpPr>
          <p:nvPr/>
        </p:nvSpPr>
        <p:spPr bwMode="auto">
          <a:xfrm>
            <a:off x="685800" y="685800"/>
            <a:ext cx="7924800" cy="479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CC"/>
                </a:solidFill>
              </a:rPr>
              <a:t>Tính giá trị của biểu thức 30 : 3. [2</a:t>
            </a:r>
            <a:r>
              <a:rPr lang="en-US" altLang="en-US" sz="2800" baseline="30000">
                <a:solidFill>
                  <a:srgbClr val="0000CC"/>
                </a:solidFill>
              </a:rPr>
              <a:t>3</a:t>
            </a:r>
            <a:r>
              <a:rPr lang="en-US" altLang="en-US" sz="2800">
                <a:solidFill>
                  <a:srgbClr val="0000CC"/>
                </a:solidFill>
              </a:rPr>
              <a:t> – ( 2</a:t>
            </a:r>
            <a:r>
              <a:rPr lang="en-US" altLang="en-US" sz="2800" baseline="30000">
                <a:solidFill>
                  <a:srgbClr val="0000CC"/>
                </a:solidFill>
              </a:rPr>
              <a:t>2</a:t>
            </a:r>
            <a:r>
              <a:rPr lang="en-US" altLang="en-US" sz="2800">
                <a:solidFill>
                  <a:srgbClr val="0000CC"/>
                </a:solidFill>
              </a:rPr>
              <a:t> - 1)] bạn Hà đã làm như sau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CC"/>
                </a:solidFill>
              </a:rPr>
              <a:t>   </a:t>
            </a:r>
            <a:r>
              <a:rPr lang="en-US" altLang="en-US" sz="2800"/>
              <a:t>30 : 3. [ 2</a:t>
            </a:r>
            <a:r>
              <a:rPr lang="en-US" altLang="en-US" sz="2800" baseline="30000"/>
              <a:t>3</a:t>
            </a:r>
            <a:r>
              <a:rPr lang="en-US" altLang="en-US" sz="2800"/>
              <a:t> – ( 2</a:t>
            </a:r>
            <a:r>
              <a:rPr lang="en-US" altLang="en-US" sz="2800" baseline="30000"/>
              <a:t>2</a:t>
            </a:r>
            <a:r>
              <a:rPr lang="en-US" altLang="en-US" sz="2800"/>
              <a:t> - 1)]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= 30 : 3.[ 8 - (4 - 1)]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= 30 : 3. [8 – 3]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= 30 : 3 . 5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= 30 : 15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= 2</a:t>
            </a:r>
          </a:p>
        </p:txBody>
      </p:sp>
      <p:pic>
        <p:nvPicPr>
          <p:cNvPr id="211985" name="Picture 17" descr="MatDongho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209800"/>
            <a:ext cx="1530350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1986" name="Group 18"/>
          <p:cNvGrpSpPr>
            <a:grpSpLocks/>
          </p:cNvGrpSpPr>
          <p:nvPr/>
        </p:nvGrpSpPr>
        <p:grpSpPr bwMode="auto">
          <a:xfrm>
            <a:off x="6735763" y="2424113"/>
            <a:ext cx="114300" cy="1076325"/>
            <a:chOff x="1632" y="1344"/>
            <a:chExt cx="48" cy="768"/>
          </a:xfrm>
        </p:grpSpPr>
        <p:sp>
          <p:nvSpPr>
            <p:cNvPr id="16404" name="AutoShape 19"/>
            <p:cNvSpPr>
              <a:spLocks noChangeArrowheads="1"/>
            </p:cNvSpPr>
            <p:nvPr/>
          </p:nvSpPr>
          <p:spPr bwMode="auto">
            <a:xfrm>
              <a:off x="1632" y="1344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405" name="AutoShape 20"/>
            <p:cNvSpPr>
              <a:spLocks noChangeArrowheads="1"/>
            </p:cNvSpPr>
            <p:nvPr/>
          </p:nvSpPr>
          <p:spPr bwMode="auto">
            <a:xfrm flipV="1">
              <a:off x="1632" y="1728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11989" name="Group 21"/>
          <p:cNvGrpSpPr>
            <a:grpSpLocks/>
          </p:cNvGrpSpPr>
          <p:nvPr/>
        </p:nvGrpSpPr>
        <p:grpSpPr bwMode="auto">
          <a:xfrm>
            <a:off x="6735763" y="2614613"/>
            <a:ext cx="114300" cy="695325"/>
            <a:chOff x="3312" y="864"/>
            <a:chExt cx="48" cy="768"/>
          </a:xfrm>
        </p:grpSpPr>
        <p:sp>
          <p:nvSpPr>
            <p:cNvPr id="16402" name="AutoShape 22"/>
            <p:cNvSpPr>
              <a:spLocks noChangeArrowheads="1"/>
            </p:cNvSpPr>
            <p:nvPr/>
          </p:nvSpPr>
          <p:spPr bwMode="auto">
            <a:xfrm>
              <a:off x="3312" y="864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403" name="AutoShape 23"/>
            <p:cNvSpPr>
              <a:spLocks noChangeArrowheads="1"/>
            </p:cNvSpPr>
            <p:nvPr/>
          </p:nvSpPr>
          <p:spPr bwMode="auto">
            <a:xfrm>
              <a:off x="3312" y="1248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8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8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11992" name="Oval 24"/>
          <p:cNvSpPr>
            <a:spLocks noChangeArrowheads="1"/>
          </p:cNvSpPr>
          <p:nvPr/>
        </p:nvSpPr>
        <p:spPr bwMode="auto">
          <a:xfrm>
            <a:off x="6716713" y="2886075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1993" name="AutoShape 25"/>
          <p:cNvSpPr>
            <a:spLocks noChangeArrowheads="1"/>
          </p:cNvSpPr>
          <p:nvPr/>
        </p:nvSpPr>
        <p:spPr bwMode="auto">
          <a:xfrm>
            <a:off x="7391400" y="1600200"/>
            <a:ext cx="1600200" cy="533400"/>
          </a:xfrm>
          <a:prstGeom prst="cloudCallout">
            <a:avLst>
              <a:gd name="adj1" fmla="val -49009"/>
              <a:gd name="adj2" fmla="val 290477"/>
            </a:avLst>
          </a:prstGeom>
          <a:solidFill>
            <a:srgbClr val="FFCCFF"/>
          </a:solidFill>
          <a:ln w="9525">
            <a:solidFill>
              <a:srgbClr val="99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3300"/>
                </a:solidFill>
              </a:rPr>
              <a:t>Hết giờ</a:t>
            </a:r>
          </a:p>
        </p:txBody>
      </p:sp>
      <p:sp>
        <p:nvSpPr>
          <p:cNvPr id="211994" name="Text Box 26"/>
          <p:cNvSpPr txBox="1">
            <a:spLocks noChangeArrowheads="1"/>
          </p:cNvSpPr>
          <p:nvPr/>
        </p:nvSpPr>
        <p:spPr bwMode="auto">
          <a:xfrm>
            <a:off x="762000" y="5486400"/>
            <a:ext cx="792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CC"/>
                </a:solidFill>
              </a:rPr>
              <a:t>Bạn Hà đã làm đúng hay sai ?</a:t>
            </a:r>
          </a:p>
        </p:txBody>
      </p:sp>
      <p:sp>
        <p:nvSpPr>
          <p:cNvPr id="16395" name="Text Box 30"/>
          <p:cNvSpPr txBox="1">
            <a:spLocks noChangeArrowheads="1"/>
          </p:cNvSpPr>
          <p:nvPr/>
        </p:nvSpPr>
        <p:spPr bwMode="auto">
          <a:xfrm>
            <a:off x="2133600" y="228600"/>
            <a:ext cx="693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(Em có thời gian là một phút cho câu hỏi này.)</a:t>
            </a:r>
          </a:p>
        </p:txBody>
      </p:sp>
      <p:grpSp>
        <p:nvGrpSpPr>
          <p:cNvPr id="212005" name="Group 37"/>
          <p:cNvGrpSpPr>
            <a:grpSpLocks/>
          </p:cNvGrpSpPr>
          <p:nvPr/>
        </p:nvGrpSpPr>
        <p:grpSpPr bwMode="auto">
          <a:xfrm>
            <a:off x="2514600" y="3886200"/>
            <a:ext cx="433388" cy="838200"/>
            <a:chOff x="1680" y="2496"/>
            <a:chExt cx="273" cy="528"/>
          </a:xfrm>
        </p:grpSpPr>
        <p:sp>
          <p:nvSpPr>
            <p:cNvPr id="16400" name="Arc 35"/>
            <p:cNvSpPr>
              <a:spLocks/>
            </p:cNvSpPr>
            <p:nvPr/>
          </p:nvSpPr>
          <p:spPr bwMode="auto">
            <a:xfrm>
              <a:off x="1776" y="2496"/>
              <a:ext cx="177" cy="528"/>
            </a:xfrm>
            <a:custGeom>
              <a:avLst/>
              <a:gdLst>
                <a:gd name="T0" fmla="*/ 0 w 24076"/>
                <a:gd name="T1" fmla="*/ 0 h 43200"/>
                <a:gd name="T2" fmla="*/ 0 w 24076"/>
                <a:gd name="T3" fmla="*/ 0 h 43200"/>
                <a:gd name="T4" fmla="*/ 0 w 24076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076" h="43200" fill="none" extrusionOk="0">
                  <a:moveTo>
                    <a:pt x="2475" y="0"/>
                  </a:moveTo>
                  <a:cubicBezTo>
                    <a:pt x="14405" y="0"/>
                    <a:pt x="24076" y="9670"/>
                    <a:pt x="24076" y="21600"/>
                  </a:cubicBezTo>
                  <a:cubicBezTo>
                    <a:pt x="24076" y="33529"/>
                    <a:pt x="14405" y="43200"/>
                    <a:pt x="2476" y="43200"/>
                  </a:cubicBezTo>
                  <a:cubicBezTo>
                    <a:pt x="1648" y="43200"/>
                    <a:pt x="821" y="43152"/>
                    <a:pt x="0" y="43057"/>
                  </a:cubicBezTo>
                </a:path>
                <a:path w="24076" h="43200" stroke="0" extrusionOk="0">
                  <a:moveTo>
                    <a:pt x="2475" y="0"/>
                  </a:moveTo>
                  <a:cubicBezTo>
                    <a:pt x="14405" y="0"/>
                    <a:pt x="24076" y="9670"/>
                    <a:pt x="24076" y="21600"/>
                  </a:cubicBezTo>
                  <a:cubicBezTo>
                    <a:pt x="24076" y="33529"/>
                    <a:pt x="14405" y="43200"/>
                    <a:pt x="2476" y="43200"/>
                  </a:cubicBezTo>
                  <a:cubicBezTo>
                    <a:pt x="1648" y="43200"/>
                    <a:pt x="821" y="43152"/>
                    <a:pt x="0" y="43057"/>
                  </a:cubicBezTo>
                  <a:lnTo>
                    <a:pt x="2476" y="21600"/>
                  </a:lnTo>
                  <a:lnTo>
                    <a:pt x="2475" y="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1" name="Line 36"/>
            <p:cNvSpPr>
              <a:spLocks noChangeShapeType="1"/>
            </p:cNvSpPr>
            <p:nvPr/>
          </p:nvSpPr>
          <p:spPr bwMode="auto">
            <a:xfrm flipH="1">
              <a:off x="1680" y="3024"/>
              <a:ext cx="14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2006" name="Text Box 38"/>
          <p:cNvSpPr txBox="1">
            <a:spLocks noChangeArrowheads="1"/>
          </p:cNvSpPr>
          <p:nvPr/>
        </p:nvSpPr>
        <p:spPr bwMode="auto">
          <a:xfrm>
            <a:off x="3048000" y="4114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</a:rPr>
              <a:t>Sai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1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1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30000" fill="hold"/>
                                        <p:tgtEl>
                                          <p:spTgt spid="2119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">
                                      <p:cBhvr>
                                        <p:cTn id="25" dur="1000" fill="hold"/>
                                        <p:tgtEl>
                                          <p:spTgt spid="2119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1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1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3" grpId="0"/>
      <p:bldP spid="211992" grpId="0" animBg="1"/>
      <p:bldP spid="211993" grpId="0" animBg="1"/>
      <p:bldP spid="211994" grpId="0"/>
      <p:bldP spid="21200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WordArt 12"/>
          <p:cNvSpPr>
            <a:spLocks noChangeArrowheads="1" noChangeShapeType="1" noTextEdit="1"/>
          </p:cNvSpPr>
          <p:nvPr/>
        </p:nvSpPr>
        <p:spPr bwMode="auto">
          <a:xfrm>
            <a:off x="1219200" y="1600200"/>
            <a:ext cx="7086600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THỨ TỰ THỰC HIỆN PHÉP TÍNH</a:t>
            </a:r>
          </a:p>
        </p:txBody>
      </p:sp>
      <p:sp>
        <p:nvSpPr>
          <p:cNvPr id="4100" name="WordArt 13"/>
          <p:cNvSpPr>
            <a:spLocks noChangeArrowheads="1" noChangeShapeType="1" noTextEdit="1"/>
          </p:cNvSpPr>
          <p:nvPr/>
        </p:nvSpPr>
        <p:spPr bwMode="auto">
          <a:xfrm>
            <a:off x="6553200" y="98425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cs typeface="Arial" panose="020B0604020202020204" pitchFamily="34" charset="0"/>
              </a:rPr>
              <a:t>Số  và Đại số</a:t>
            </a:r>
          </a:p>
        </p:txBody>
      </p:sp>
      <p:pic>
        <p:nvPicPr>
          <p:cNvPr id="410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8200" y="642938"/>
            <a:ext cx="6934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accent2"/>
                </a:solidFill>
              </a:rPr>
              <a:t>BÀI 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49213" y="635000"/>
            <a:ext cx="62753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Thứ tự thực hiện phép tính</a:t>
            </a:r>
          </a:p>
        </p:txBody>
      </p:sp>
      <p:pic>
        <p:nvPicPr>
          <p:cNvPr id="512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64611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 THỨ TỰ THỰC HIỆN PHÉP TÍNH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15900" y="1120775"/>
            <a:ext cx="8829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Khi thực hiện phép tính trong một biểu thức: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5400" y="1644650"/>
            <a:ext cx="88392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Tx/>
              <a:buChar char="-"/>
              <a:defRPr/>
            </a:pP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chia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chia,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chia,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63500" y="4572000"/>
            <a:ext cx="8839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Tx/>
              <a:buChar char="-"/>
              <a:defRPr/>
            </a:pP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                        ( ) – [ ] – {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1" grpId="0"/>
      <p:bldP spid="12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49213" y="635000"/>
            <a:ext cx="62753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Thứ tự thực hiện phép tính</a:t>
            </a:r>
          </a:p>
        </p:txBody>
      </p:sp>
      <p:pic>
        <p:nvPicPr>
          <p:cNvPr id="6147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64611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 THỨ TỰ THỰC HIỆN PHÉP TÍNH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54000" y="1157288"/>
            <a:ext cx="561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TH1: Tính: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3867150" y="2219325"/>
            <a:ext cx="1181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235200" y="1157288"/>
            <a:ext cx="388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a) 72 . 19 – 362 : 18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2235200" y="1677988"/>
            <a:ext cx="5753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b) 750 : {130 – [(5.14 – 65)</a:t>
            </a:r>
            <a:r>
              <a:rPr lang="en-US" altLang="en-US" sz="28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+ 3]}</a:t>
            </a: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266700" y="2743200"/>
            <a:ext cx="388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  72 . 19 – 36</a:t>
            </a:r>
            <a:r>
              <a:rPr lang="en-US" altLang="en-US" sz="28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18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622300" y="3124200"/>
            <a:ext cx="388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=  1368 – 1296 : 18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609600" y="3648075"/>
            <a:ext cx="38862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=  1368 – 72 = 1296</a:t>
            </a: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241300" y="4170363"/>
            <a:ext cx="5753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750 : {130 – [(5.14 – 65)</a:t>
            </a:r>
            <a:r>
              <a:rPr lang="en-US" altLang="en-US" sz="28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+ 3]}</a:t>
            </a: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266700" y="4724400"/>
            <a:ext cx="5753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= 750 : {130 – [(70 – 65)</a:t>
            </a:r>
            <a:r>
              <a:rPr lang="en-US" altLang="en-US" sz="28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+ 3]}</a:t>
            </a: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215900" y="5248275"/>
            <a:ext cx="57531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= 750 : {130 – [5</a:t>
            </a:r>
            <a:r>
              <a:rPr lang="en-US" altLang="en-US" sz="28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+ 3]}</a:t>
            </a: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266700" y="5770563"/>
            <a:ext cx="5753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= 750 : {130 – [125 + 3]}</a:t>
            </a: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41300" y="6294438"/>
            <a:ext cx="5753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= 750 : {130 – 128}</a:t>
            </a: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3330575" y="6276975"/>
            <a:ext cx="57531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750 : 2 = 375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1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49213" y="635000"/>
            <a:ext cx="62753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Thứ tự thực hiện phép tính</a:t>
            </a:r>
          </a:p>
        </p:txBody>
      </p:sp>
      <p:pic>
        <p:nvPicPr>
          <p:cNvPr id="717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64611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 THỨ TỰ THỰC HIỆN PHÉP TÍNH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54000" y="1157288"/>
            <a:ext cx="561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TH2: Tìm số tự nhiên x thỏa mãn:</a:t>
            </a: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1066800" y="1708150"/>
            <a:ext cx="561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(13x – 12</a:t>
            </a:r>
            <a:r>
              <a:rPr lang="en-US" altLang="en-US" sz="28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):5 = 5</a:t>
            </a: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1066800" y="2438400"/>
            <a:ext cx="561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(13x – 144):5 = 5</a:t>
            </a: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1625600" y="3167063"/>
            <a:ext cx="561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13x – 144 = 5.5</a:t>
            </a: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1600200" y="3867150"/>
            <a:ext cx="561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13x – 144 = 25</a:t>
            </a:r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2362200" y="4378325"/>
            <a:ext cx="561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13x  = 25 + 144 = 169</a:t>
            </a:r>
          </a:p>
        </p:txBody>
      </p:sp>
      <p:sp>
        <p:nvSpPr>
          <p:cNvPr id="29" name="TextBox 4"/>
          <p:cNvSpPr txBox="1">
            <a:spLocks noChangeArrowheads="1"/>
          </p:cNvSpPr>
          <p:nvPr/>
        </p:nvSpPr>
        <p:spPr bwMode="auto">
          <a:xfrm>
            <a:off x="2768600" y="5029200"/>
            <a:ext cx="561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x  = 169 : 13 =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1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49213" y="635000"/>
            <a:ext cx="62753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Sử dụng máy tính cầm tay</a:t>
            </a:r>
          </a:p>
        </p:txBody>
      </p:sp>
      <p:pic>
        <p:nvPicPr>
          <p:cNvPr id="8195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64611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 THỨ TỰ THỰC HIỆN PHÉP TÍNH</a:t>
            </a: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84525" y="1157288"/>
            <a:ext cx="2835275" cy="542448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6491288" y="1447800"/>
            <a:ext cx="2286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Mở máy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5600700" y="1828800"/>
            <a:ext cx="1028700" cy="1066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762000" y="1566863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Tắt máy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409700" y="1970088"/>
            <a:ext cx="2247900" cy="9255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409700" y="1970088"/>
            <a:ext cx="4173538" cy="27543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4"/>
          <p:cNvSpPr txBox="1">
            <a:spLocks noChangeArrowheads="1"/>
          </p:cNvSpPr>
          <p:nvPr/>
        </p:nvSpPr>
        <p:spPr bwMode="auto">
          <a:xfrm>
            <a:off x="6910388" y="4462463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Xóa 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5086350" y="4724400"/>
            <a:ext cx="19240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6910388" y="3429000"/>
            <a:ext cx="20050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Lũy thừa 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4800600" y="3744913"/>
            <a:ext cx="22098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4"/>
          <p:cNvSpPr txBox="1">
            <a:spLocks noChangeArrowheads="1"/>
          </p:cNvSpPr>
          <p:nvPr/>
        </p:nvSpPr>
        <p:spPr bwMode="auto">
          <a:xfrm>
            <a:off x="469900" y="5092700"/>
            <a:ext cx="2586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Hàng phím số</a:t>
            </a:r>
          </a:p>
        </p:txBody>
      </p:sp>
      <p:sp>
        <p:nvSpPr>
          <p:cNvPr id="12" name="Left Brace 11"/>
          <p:cNvSpPr/>
          <p:nvPr/>
        </p:nvSpPr>
        <p:spPr>
          <a:xfrm>
            <a:off x="2741613" y="4583113"/>
            <a:ext cx="381000" cy="1633537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6" grpId="0"/>
      <p:bldP spid="21" grpId="0"/>
      <p:bldP spid="31" grpId="0"/>
      <p:bldP spid="33" grpId="0"/>
      <p:bldP spid="35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49213" y="635000"/>
            <a:ext cx="62753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Sử dụng máy tính cầm tay</a:t>
            </a:r>
          </a:p>
        </p:txBody>
      </p:sp>
      <p:pic>
        <p:nvPicPr>
          <p:cNvPr id="9219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64611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 THỨ TỰ THỰC HIỆN PHÉP TÍNH</a:t>
            </a: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404813" y="1174750"/>
            <a:ext cx="83343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Thực hành: Sử dụng máy tính cầm tay tính:</a:t>
            </a:r>
          </a:p>
        </p:txBody>
      </p:sp>
      <p:sp>
        <p:nvSpPr>
          <p:cNvPr id="31" name="TextBox 4"/>
          <p:cNvSpPr txBox="1">
            <a:spLocks noChangeArrowheads="1"/>
          </p:cNvSpPr>
          <p:nvPr/>
        </p:nvSpPr>
        <p:spPr bwMode="auto">
          <a:xfrm>
            <a:off x="3598863" y="2922588"/>
            <a:ext cx="14478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 </a:t>
            </a: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598488" y="1814513"/>
            <a:ext cx="4916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a) 93.(4237 – 1928) + 2500</a:t>
            </a: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565150" y="2398713"/>
            <a:ext cx="4916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b) 5</a:t>
            </a:r>
            <a:r>
              <a:rPr lang="en-US" altLang="en-US" sz="28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. (64 . 19 + 26 . 35) – 2</a:t>
            </a:r>
            <a:r>
              <a:rPr lang="en-US" altLang="en-US" sz="28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25400" y="3319463"/>
            <a:ext cx="4916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a) 93.(4237 – 1928) + 2500</a:t>
            </a: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4540250" y="3332163"/>
            <a:ext cx="49180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b) 5</a:t>
            </a:r>
            <a:r>
              <a:rPr lang="en-US" altLang="en-US" sz="28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. (64 . 19 + 26 . 35) – 2</a:t>
            </a:r>
            <a:r>
              <a:rPr lang="en-US" altLang="en-US" sz="28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25400" y="3876675"/>
            <a:ext cx="4916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= 93. 2309 + 2500</a:t>
            </a: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12700" y="4572000"/>
            <a:ext cx="4916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= 214 737 + 2500</a:t>
            </a:r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49213" y="5257800"/>
            <a:ext cx="4916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= 217 237</a:t>
            </a:r>
          </a:p>
        </p:txBody>
      </p:sp>
      <p:sp>
        <p:nvSpPr>
          <p:cNvPr id="29" name="TextBox 4"/>
          <p:cNvSpPr txBox="1">
            <a:spLocks noChangeArrowheads="1"/>
          </p:cNvSpPr>
          <p:nvPr/>
        </p:nvSpPr>
        <p:spPr bwMode="auto">
          <a:xfrm>
            <a:off x="4560888" y="4113213"/>
            <a:ext cx="49164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= 125 . (1216 + 910) – 1024</a:t>
            </a:r>
            <a:endParaRPr lang="en-US" altLang="en-US" sz="2800" b="1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4"/>
          <p:cNvSpPr txBox="1">
            <a:spLocks noChangeArrowheads="1"/>
          </p:cNvSpPr>
          <p:nvPr/>
        </p:nvSpPr>
        <p:spPr bwMode="auto">
          <a:xfrm>
            <a:off x="4540250" y="4656138"/>
            <a:ext cx="49180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= 125 . 2126 – 1024</a:t>
            </a:r>
            <a:endParaRPr lang="en-US" altLang="en-US" sz="2800" b="1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4"/>
          <p:cNvSpPr txBox="1">
            <a:spLocks noChangeArrowheads="1"/>
          </p:cNvSpPr>
          <p:nvPr/>
        </p:nvSpPr>
        <p:spPr bwMode="auto">
          <a:xfrm>
            <a:off x="4540250" y="5183188"/>
            <a:ext cx="49180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= 265 750 – 1024</a:t>
            </a:r>
            <a:endParaRPr lang="en-US" altLang="en-US" sz="2800" b="1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4"/>
          <p:cNvSpPr txBox="1">
            <a:spLocks noChangeArrowheads="1"/>
          </p:cNvSpPr>
          <p:nvPr/>
        </p:nvSpPr>
        <p:spPr bwMode="auto">
          <a:xfrm>
            <a:off x="4572000" y="5688013"/>
            <a:ext cx="49164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= 264 726</a:t>
            </a:r>
            <a:endParaRPr lang="en-US" altLang="en-US" sz="2800" b="1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267200" y="3444875"/>
            <a:ext cx="0" cy="31083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21" grpId="0"/>
      <p:bldP spid="31" grpId="0"/>
      <p:bldP spid="20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6" grpId="0"/>
      <p:bldP spid="37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SZ16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" t="2061" r="10156" b="515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1219200" y="2971800"/>
            <a:ext cx="838200" cy="9858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5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2209800" y="2971800"/>
            <a:ext cx="838200" cy="9858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5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3200400" y="2971800"/>
            <a:ext cx="838200" cy="9858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5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</a:t>
            </a:r>
          </a:p>
        </p:txBody>
      </p:sp>
      <p:sp>
        <p:nvSpPr>
          <p:cNvPr id="10246" name="TextBox 6"/>
          <p:cNvSpPr txBox="1">
            <a:spLocks noChangeArrowheads="1"/>
          </p:cNvSpPr>
          <p:nvPr/>
        </p:nvSpPr>
        <p:spPr bwMode="auto">
          <a:xfrm>
            <a:off x="4191000" y="2971800"/>
            <a:ext cx="838200" cy="9858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5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7" name="TextBox 7"/>
          <p:cNvSpPr txBox="1">
            <a:spLocks noChangeArrowheads="1"/>
          </p:cNvSpPr>
          <p:nvPr/>
        </p:nvSpPr>
        <p:spPr bwMode="auto">
          <a:xfrm>
            <a:off x="5181600" y="2971800"/>
            <a:ext cx="838200" cy="9858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5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0248" name="TextBox 8"/>
          <p:cNvSpPr txBox="1">
            <a:spLocks noChangeArrowheads="1"/>
          </p:cNvSpPr>
          <p:nvPr/>
        </p:nvSpPr>
        <p:spPr bwMode="auto">
          <a:xfrm>
            <a:off x="6172200" y="2971800"/>
            <a:ext cx="838200" cy="9858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5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Ự</a:t>
            </a:r>
          </a:p>
        </p:txBody>
      </p:sp>
      <p:sp>
        <p:nvSpPr>
          <p:cNvPr id="10" name="Rectangle 9">
            <a:hlinkClick r:id="rId3" action="ppaction://hlinkpres?slideindex=10&amp;slidetitle=CÂU 1:"/>
          </p:cNvPr>
          <p:cNvSpPr>
            <a:spLocks noChangeArrowheads="1"/>
          </p:cNvSpPr>
          <p:nvPr/>
        </p:nvSpPr>
        <p:spPr bwMode="auto">
          <a:xfrm>
            <a:off x="1219200" y="2971800"/>
            <a:ext cx="838200" cy="990600"/>
          </a:xfrm>
          <a:prstGeom prst="rect">
            <a:avLst/>
          </a:prstGeom>
          <a:solidFill>
            <a:srgbClr val="0000CC"/>
          </a:solidFill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5800">
                <a:solidFill>
                  <a:srgbClr val="FFFFFF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1" name="Rectangle 10">
            <a:hlinkClick r:id="rId4" action="ppaction://hlinkpres?slideindex=11&amp;slidetitle=CÂU 2:"/>
          </p:cNvPr>
          <p:cNvSpPr>
            <a:spLocks noChangeArrowheads="1"/>
          </p:cNvSpPr>
          <p:nvPr/>
        </p:nvSpPr>
        <p:spPr bwMode="auto">
          <a:xfrm>
            <a:off x="2209800" y="2971800"/>
            <a:ext cx="838200" cy="990600"/>
          </a:xfrm>
          <a:prstGeom prst="rect">
            <a:avLst/>
          </a:prstGeom>
          <a:solidFill>
            <a:srgbClr val="0000CC"/>
          </a:solidFill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5800">
                <a:solidFill>
                  <a:srgbClr val="FFFFFF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2" name="Rectangle 11">
            <a:hlinkClick r:id="rId5" action="ppaction://hlinkpres?slideindex=12&amp;slidetitle=CÂU 3:"/>
          </p:cNvPr>
          <p:cNvSpPr>
            <a:spLocks noChangeArrowheads="1"/>
          </p:cNvSpPr>
          <p:nvPr/>
        </p:nvSpPr>
        <p:spPr bwMode="auto">
          <a:xfrm>
            <a:off x="3200400" y="2971800"/>
            <a:ext cx="838200" cy="990600"/>
          </a:xfrm>
          <a:prstGeom prst="rect">
            <a:avLst/>
          </a:prstGeom>
          <a:solidFill>
            <a:srgbClr val="0000CC"/>
          </a:solidFill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5800">
                <a:solidFill>
                  <a:srgbClr val="FFFFFF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13" name="Rectangle 12">
            <a:hlinkClick r:id="rId6" action="ppaction://hlinkpres?slideindex=13&amp;slidetitle=CÂU 4:"/>
          </p:cNvPr>
          <p:cNvSpPr>
            <a:spLocks noChangeArrowheads="1"/>
          </p:cNvSpPr>
          <p:nvPr/>
        </p:nvSpPr>
        <p:spPr bwMode="auto">
          <a:xfrm>
            <a:off x="4191000" y="2971800"/>
            <a:ext cx="838200" cy="990600"/>
          </a:xfrm>
          <a:prstGeom prst="rect">
            <a:avLst/>
          </a:prstGeom>
          <a:solidFill>
            <a:srgbClr val="0000CC"/>
          </a:solidFill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5800">
                <a:solidFill>
                  <a:srgbClr val="FFFFFF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14" name="Rectangle 13">
            <a:hlinkClick r:id="rId7" action="ppaction://hlinkpres?slideindex=14&amp;slidetitle=CÂU 5:"/>
          </p:cNvPr>
          <p:cNvSpPr>
            <a:spLocks noChangeArrowheads="1"/>
          </p:cNvSpPr>
          <p:nvPr/>
        </p:nvSpPr>
        <p:spPr bwMode="auto">
          <a:xfrm>
            <a:off x="5181600" y="2971800"/>
            <a:ext cx="838200" cy="990600"/>
          </a:xfrm>
          <a:prstGeom prst="rect">
            <a:avLst/>
          </a:prstGeom>
          <a:solidFill>
            <a:srgbClr val="0000CC"/>
          </a:solidFill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5800">
                <a:solidFill>
                  <a:srgbClr val="FFFFFF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5" name="Rectangle 14">
            <a:hlinkClick r:id="rId8" action="ppaction://hlinkpres?slideindex=15&amp;slidetitle=CÂU 6:"/>
          </p:cNvPr>
          <p:cNvSpPr>
            <a:spLocks noChangeArrowheads="1"/>
          </p:cNvSpPr>
          <p:nvPr/>
        </p:nvSpPr>
        <p:spPr bwMode="auto">
          <a:xfrm>
            <a:off x="6172200" y="2971800"/>
            <a:ext cx="882650" cy="990600"/>
          </a:xfrm>
          <a:prstGeom prst="rect">
            <a:avLst/>
          </a:prstGeom>
          <a:solidFill>
            <a:srgbClr val="0000CC"/>
          </a:solidFill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5800">
                <a:solidFill>
                  <a:srgbClr val="FFFFFF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10255" name="TextBox 15"/>
          <p:cNvSpPr txBox="1">
            <a:spLocks noChangeArrowheads="1"/>
          </p:cNvSpPr>
          <p:nvPr/>
        </p:nvSpPr>
        <p:spPr bwMode="auto">
          <a:xfrm>
            <a:off x="1524000" y="1066800"/>
            <a:ext cx="56007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6000">
                <a:solidFill>
                  <a:srgbClr val="0000CC"/>
                </a:solidFill>
                <a:latin typeface="Calibri" panose="020F0502020204030204" pitchFamily="34" charset="0"/>
              </a:rPr>
              <a:t>TRÒ CHƠI Ô CHỮ</a:t>
            </a:r>
          </a:p>
        </p:txBody>
      </p:sp>
      <p:sp>
        <p:nvSpPr>
          <p:cNvPr id="10256" name="AutoShape 2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24600"/>
            <a:ext cx="1143000" cy="5334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8" descr="bienquynh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itle 1"/>
          <p:cNvSpPr>
            <a:spLocks noGrp="1"/>
          </p:cNvSpPr>
          <p:nvPr>
            <p:ph type="title" idx="4294967295"/>
          </p:nvPr>
        </p:nvSpPr>
        <p:spPr>
          <a:xfrm>
            <a:off x="3276600" y="0"/>
            <a:ext cx="3048000" cy="1143000"/>
          </a:xfrm>
        </p:spPr>
        <p:txBody>
          <a:bodyPr/>
          <a:lstStyle/>
          <a:p>
            <a:r>
              <a:rPr lang="en-US" altLang="en-US">
                <a:solidFill>
                  <a:srgbClr val="FFFF00"/>
                </a:solidFill>
              </a:rPr>
              <a:t>CÂU 1:</a:t>
            </a:r>
          </a:p>
        </p:txBody>
      </p:sp>
      <p:sp>
        <p:nvSpPr>
          <p:cNvPr id="4" name="Right Arrow 3">
            <a:hlinkClick r:id="rId3" action="ppaction://hlinkpres?slideindex=9&amp;slidetitle=PowerPoint Presentation"/>
          </p:cNvPr>
          <p:cNvSpPr/>
          <p:nvPr/>
        </p:nvSpPr>
        <p:spPr>
          <a:xfrm flipH="1">
            <a:off x="7772400" y="6324600"/>
            <a:ext cx="1143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6854" name="Text Box 6"/>
          <p:cNvSpPr txBox="1">
            <a:spLocks noChangeArrowheads="1"/>
          </p:cNvSpPr>
          <p:nvPr/>
        </p:nvSpPr>
        <p:spPr bwMode="auto">
          <a:xfrm>
            <a:off x="1219200" y="1690688"/>
            <a:ext cx="7848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FF00"/>
                </a:solidFill>
              </a:rPr>
              <a:t>Thực hiện phép tính:  2</a:t>
            </a:r>
            <a:r>
              <a:rPr lang="en-US" altLang="en-US" sz="2800" b="1" baseline="30000">
                <a:solidFill>
                  <a:srgbClr val="FFFF00"/>
                </a:solidFill>
              </a:rPr>
              <a:t>3</a:t>
            </a:r>
            <a:r>
              <a:rPr lang="en-US" altLang="en-US" sz="2800" b="1">
                <a:solidFill>
                  <a:srgbClr val="FFFF00"/>
                </a:solidFill>
              </a:rPr>
              <a:t>- 3.2 được kết quả là </a:t>
            </a:r>
          </a:p>
        </p:txBody>
      </p:sp>
      <p:sp>
        <p:nvSpPr>
          <p:cNvPr id="206855" name="Text Box 7"/>
          <p:cNvSpPr txBox="1">
            <a:spLocks noChangeArrowheads="1"/>
          </p:cNvSpPr>
          <p:nvPr/>
        </p:nvSpPr>
        <p:spPr bwMode="auto">
          <a:xfrm>
            <a:off x="1828800" y="2424113"/>
            <a:ext cx="60960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UcParenR"/>
            </a:pPr>
            <a:r>
              <a:rPr lang="en-US" altLang="en-US" sz="2400" b="1">
                <a:solidFill>
                  <a:srgbClr val="FFFF00"/>
                </a:solidFill>
              </a:rPr>
              <a:t>0			B) 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FF00"/>
                </a:solidFill>
              </a:rPr>
              <a:t>C) 1			D) 10</a:t>
            </a:r>
          </a:p>
        </p:txBody>
      </p:sp>
      <p:sp>
        <p:nvSpPr>
          <p:cNvPr id="206858" name="Oval 10"/>
          <p:cNvSpPr>
            <a:spLocks noChangeArrowheads="1"/>
          </p:cNvSpPr>
          <p:nvPr/>
        </p:nvSpPr>
        <p:spPr bwMode="auto">
          <a:xfrm>
            <a:off x="4572000" y="2362200"/>
            <a:ext cx="381000" cy="609600"/>
          </a:xfrm>
          <a:prstGeom prst="ellips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206859" name="Picture 11" descr="MatDongho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57200"/>
            <a:ext cx="1530350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6860" name="Group 12"/>
          <p:cNvGrpSpPr>
            <a:grpSpLocks/>
          </p:cNvGrpSpPr>
          <p:nvPr/>
        </p:nvGrpSpPr>
        <p:grpSpPr bwMode="auto">
          <a:xfrm>
            <a:off x="868363" y="671513"/>
            <a:ext cx="114300" cy="1076325"/>
            <a:chOff x="1632" y="1344"/>
            <a:chExt cx="48" cy="768"/>
          </a:xfrm>
        </p:grpSpPr>
        <p:sp>
          <p:nvSpPr>
            <p:cNvPr id="11282" name="AutoShape 13"/>
            <p:cNvSpPr>
              <a:spLocks noChangeArrowheads="1"/>
            </p:cNvSpPr>
            <p:nvPr/>
          </p:nvSpPr>
          <p:spPr bwMode="auto">
            <a:xfrm>
              <a:off x="1632" y="1344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3" name="AutoShape 14"/>
            <p:cNvSpPr>
              <a:spLocks noChangeArrowheads="1"/>
            </p:cNvSpPr>
            <p:nvPr/>
          </p:nvSpPr>
          <p:spPr bwMode="auto">
            <a:xfrm flipV="1">
              <a:off x="1632" y="1728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06863" name="Group 15"/>
          <p:cNvGrpSpPr>
            <a:grpSpLocks/>
          </p:cNvGrpSpPr>
          <p:nvPr/>
        </p:nvGrpSpPr>
        <p:grpSpPr bwMode="auto">
          <a:xfrm>
            <a:off x="868363" y="862013"/>
            <a:ext cx="114300" cy="695325"/>
            <a:chOff x="3312" y="864"/>
            <a:chExt cx="48" cy="768"/>
          </a:xfrm>
        </p:grpSpPr>
        <p:sp>
          <p:nvSpPr>
            <p:cNvPr id="11280" name="AutoShape 16"/>
            <p:cNvSpPr>
              <a:spLocks noChangeArrowheads="1"/>
            </p:cNvSpPr>
            <p:nvPr/>
          </p:nvSpPr>
          <p:spPr bwMode="auto">
            <a:xfrm>
              <a:off x="3312" y="864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1" name="AutoShape 17"/>
            <p:cNvSpPr>
              <a:spLocks noChangeArrowheads="1"/>
            </p:cNvSpPr>
            <p:nvPr/>
          </p:nvSpPr>
          <p:spPr bwMode="auto">
            <a:xfrm>
              <a:off x="3312" y="1248"/>
              <a:ext cx="48" cy="384"/>
            </a:xfrm>
            <a:prstGeom prst="upArrow">
              <a:avLst>
                <a:gd name="adj1" fmla="val 50000"/>
                <a:gd name="adj2" fmla="val 20000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8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8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06866" name="Oval 18"/>
          <p:cNvSpPr>
            <a:spLocks noChangeArrowheads="1"/>
          </p:cNvSpPr>
          <p:nvPr/>
        </p:nvSpPr>
        <p:spPr bwMode="auto">
          <a:xfrm>
            <a:off x="849313" y="1133475"/>
            <a:ext cx="152400" cy="15240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867" name="AutoShape 19"/>
          <p:cNvSpPr>
            <a:spLocks noChangeArrowheads="1"/>
          </p:cNvSpPr>
          <p:nvPr/>
        </p:nvSpPr>
        <p:spPr bwMode="auto">
          <a:xfrm>
            <a:off x="1676400" y="0"/>
            <a:ext cx="1600200" cy="533400"/>
          </a:xfrm>
          <a:prstGeom prst="cloudCallout">
            <a:avLst>
              <a:gd name="adj1" fmla="val -52181"/>
              <a:gd name="adj2" fmla="val 138097"/>
            </a:avLst>
          </a:prstGeom>
          <a:solidFill>
            <a:srgbClr val="FFCCFF"/>
          </a:solidFill>
          <a:ln w="9525">
            <a:solidFill>
              <a:srgbClr val="99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3300"/>
                </a:solidFill>
              </a:rPr>
              <a:t>Hết giờ</a:t>
            </a:r>
          </a:p>
        </p:txBody>
      </p:sp>
      <p:sp>
        <p:nvSpPr>
          <p:cNvPr id="11277" name="Text Box 23"/>
          <p:cNvSpPr txBox="1">
            <a:spLocks noChangeArrowheads="1"/>
          </p:cNvSpPr>
          <p:nvPr/>
        </p:nvSpPr>
        <p:spPr bwMode="auto">
          <a:xfrm>
            <a:off x="1828800" y="914400"/>
            <a:ext cx="693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FFFF"/>
                </a:solidFill>
              </a:rPr>
              <a:t>(Em có thời gian là 30 giây cho câu hỏi này.)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06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206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3" dur="10000" fill="hold"/>
                                        <p:tgtEl>
                                          <p:spTgt spid="2068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">
                                      <p:cBhvr>
                                        <p:cTn id="25" dur="1000" fill="hold"/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06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4" grpId="0"/>
      <p:bldP spid="206855" grpId="0"/>
      <p:bldP spid="206858" grpId="0" animBg="1"/>
      <p:bldP spid="206866" grpId="0" animBg="1"/>
      <p:bldP spid="20686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2738</TotalTime>
  <Words>859</Words>
  <Application>Microsoft Office PowerPoint</Application>
  <PresentationFormat>On-screen Show (4:3)</PresentationFormat>
  <Paragraphs>128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CÂU 1:</vt:lpstr>
      <vt:lpstr>CÂU 2:</vt:lpstr>
      <vt:lpstr>CÂU 3:</vt:lpstr>
      <vt:lpstr>CÂU 4:</vt:lpstr>
      <vt:lpstr>CÂU 5:</vt:lpstr>
      <vt:lpstr>CÂU 6:</vt:lpstr>
    </vt:vector>
  </TitlesOfParts>
  <Company>http://viet4room.com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Manh Cuong</dc:creator>
  <cp:lastModifiedBy>diem ly</cp:lastModifiedBy>
  <cp:revision>304</cp:revision>
  <dcterms:created xsi:type="dcterms:W3CDTF">2016-11-26T13:35:55Z</dcterms:created>
  <dcterms:modified xsi:type="dcterms:W3CDTF">2024-04-16T13:44:47Z</dcterms:modified>
</cp:coreProperties>
</file>