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3" r:id="rId2"/>
    <p:sldId id="266" r:id="rId3"/>
    <p:sldId id="273" r:id="rId4"/>
    <p:sldId id="274" r:id="rId5"/>
    <p:sldId id="275" r:id="rId6"/>
    <p:sldId id="276" r:id="rId7"/>
    <p:sldId id="277" r:id="rId8"/>
    <p:sldId id="280" r:id="rId9"/>
    <p:sldId id="281" r:id="rId10"/>
    <p:sldId id="282" r:id="rId11"/>
    <p:sldId id="283" r:id="rId12"/>
    <p:sldId id="284" r:id="rId13"/>
    <p:sldId id="286" r:id="rId14"/>
    <p:sldId id="287" r:id="rId15"/>
    <p:sldId id="288" r:id="rId16"/>
    <p:sldId id="29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898A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E99-E737-432E-A782-4E34E99CBC3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B56897-6567-4A6E-8277-9AF4FF8707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E99-E737-432E-A782-4E34E99CBC3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6897-6567-4A6E-8277-9AF4FF870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BB56897-6567-4A6E-8277-9AF4FF8707F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E99-E737-432E-A782-4E34E99CBC3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E99-E737-432E-A782-4E34E99CBC3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BB56897-6567-4A6E-8277-9AF4FF8707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E99-E737-432E-A782-4E34E99CBC3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B56897-6567-4A6E-8277-9AF4FF8707F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8B8EE99-E737-432E-A782-4E34E99CBC3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6897-6567-4A6E-8277-9AF4FF8707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E99-E737-432E-A782-4E34E99CBC3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BB56897-6567-4A6E-8277-9AF4FF8707F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E99-E737-432E-A782-4E34E99CBC3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BB56897-6567-4A6E-8277-9AF4FF870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E99-E737-432E-A782-4E34E99CBC3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B56897-6567-4A6E-8277-9AF4FF870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B56897-6567-4A6E-8277-9AF4FF8707F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E99-E737-432E-A782-4E34E99CBC3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BB56897-6567-4A6E-8277-9AF4FF8707F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8B8EE99-E737-432E-A782-4E34E99CBC3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8B8EE99-E737-432E-A782-4E34E99CBC3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B56897-6567-4A6E-8277-9AF4FF8707FB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26.JP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22.wmf"/><Relationship Id="rId17" Type="http://schemas.openxmlformats.org/officeDocument/2006/relationships/image" Target="../media/image25.JPG"/><Relationship Id="rId2" Type="http://schemas.openxmlformats.org/officeDocument/2006/relationships/image" Target="../media/image17.JPG"/><Relationship Id="rId16" Type="http://schemas.openxmlformats.org/officeDocument/2006/relationships/image" Target="../media/image2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7" Type="http://schemas.openxmlformats.org/officeDocument/2006/relationships/image" Target="../media/image30.wmf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image" Target="../media/image45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4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533400" y="2819400"/>
            <a:ext cx="8130540" cy="1828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11:</a:t>
            </a:r>
          </a:p>
          <a:p>
            <a:pPr algn="l"/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9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ƯỚC CHUNG. ƯỚC CHUNG LỚN NHẤT</a:t>
            </a: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130540" cy="17526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 HỌC 6</a:t>
            </a:r>
            <a:br>
              <a:rPr lang="en-US" sz="25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25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i="1" dirty="0">
                <a:latin typeface="Times New Roman" pitchFamily="18" charset="0"/>
                <a:cs typeface="Times New Roman" pitchFamily="18" charset="0"/>
              </a:rPr>
              <a:t>CHƯƠNG 2: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TÍNH CHIA HẾT </a:t>
            </a:r>
            <a:br>
              <a:rPr lang="en-US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TRONG TẬP HỢP CÁC SỐ TỰ NHIÊN</a:t>
            </a:r>
          </a:p>
        </p:txBody>
      </p:sp>
    </p:spTree>
    <p:extLst>
      <p:ext uri="{BB962C8B-B14F-4D97-AF65-F5344CB8AC3E}">
        <p14:creationId xmlns:p14="http://schemas.microsoft.com/office/powerpoint/2010/main" val="1760435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37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371600"/>
            <a:ext cx="7734301" cy="769433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2209800"/>
            <a:ext cx="1828800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Thực</a:t>
            </a:r>
            <a:r>
              <a:rPr lang="en-US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hành</a:t>
            </a:r>
            <a:r>
              <a:rPr lang="en-US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4: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124200" y="2534412"/>
            <a:ext cx="0" cy="13517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10200" y="2526030"/>
            <a:ext cx="0" cy="13517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679097"/>
              </p:ext>
            </p:extLst>
          </p:nvPr>
        </p:nvGraphicFramePr>
        <p:xfrm>
          <a:off x="533400" y="2743200"/>
          <a:ext cx="838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38080" imgH="279360" progId="Equation.DSMT4">
                  <p:embed/>
                </p:oleObj>
              </mc:Choice>
              <mc:Fallback>
                <p:oleObj name="Equation" r:id="rId3" imgW="8380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2743200"/>
                        <a:ext cx="8382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841309"/>
              </p:ext>
            </p:extLst>
          </p:nvPr>
        </p:nvGraphicFramePr>
        <p:xfrm>
          <a:off x="533400" y="3124200"/>
          <a:ext cx="1016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15920" imgH="279360" progId="Equation.DSMT4">
                  <p:embed/>
                </p:oleObj>
              </mc:Choice>
              <mc:Fallback>
                <p:oleObj name="Equation" r:id="rId5" imgW="10159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3124200"/>
                        <a:ext cx="10160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469361"/>
              </p:ext>
            </p:extLst>
          </p:nvPr>
        </p:nvGraphicFramePr>
        <p:xfrm>
          <a:off x="1752600" y="3530600"/>
          <a:ext cx="571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71320" imgH="279360" progId="Equation.DSMT4">
                  <p:embed/>
                </p:oleObj>
              </mc:Choice>
              <mc:Fallback>
                <p:oleObj name="Equation" r:id="rId7" imgW="5713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52600" y="3530600"/>
                        <a:ext cx="5715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228600" y="3505200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ƯCLN (24, 60)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286000" y="3516868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= 12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429000" y="2754868"/>
            <a:ext cx="1064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14 = 2 . 7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429000" y="3124200"/>
            <a:ext cx="1171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33 = 3 . 11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280747" y="3505200"/>
            <a:ext cx="20329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ƯCLN (14, 33) = 1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49477"/>
              </p:ext>
            </p:extLst>
          </p:nvPr>
        </p:nvGraphicFramePr>
        <p:xfrm>
          <a:off x="5715000" y="2438400"/>
          <a:ext cx="10033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02960" imgH="279360" progId="Equation.DSMT4">
                  <p:embed/>
                </p:oleObj>
              </mc:Choice>
              <mc:Fallback>
                <p:oleObj name="Equation" r:id="rId9" imgW="10029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15000" y="2438400"/>
                        <a:ext cx="10033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177458"/>
              </p:ext>
            </p:extLst>
          </p:nvPr>
        </p:nvGraphicFramePr>
        <p:xfrm>
          <a:off x="5638800" y="2743200"/>
          <a:ext cx="914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14400" imgH="279360" progId="Equation.DSMT4">
                  <p:embed/>
                </p:oleObj>
              </mc:Choice>
              <mc:Fallback>
                <p:oleObj name="Equation" r:id="rId11" imgW="9144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38800" y="2743200"/>
                        <a:ext cx="9144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404592"/>
              </p:ext>
            </p:extLst>
          </p:nvPr>
        </p:nvGraphicFramePr>
        <p:xfrm>
          <a:off x="5638800" y="3104650"/>
          <a:ext cx="1117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17440" imgH="279360" progId="Equation.DSMT4">
                  <p:embed/>
                </p:oleObj>
              </mc:Choice>
              <mc:Fallback>
                <p:oleObj name="Equation" r:id="rId13" imgW="11174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638800" y="3104650"/>
                        <a:ext cx="11176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5486400" y="3505200"/>
            <a:ext cx="2494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ƯCLN (90, 135, 270) = </a:t>
            </a:r>
            <a:endParaRPr lang="en-US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608557"/>
              </p:ext>
            </p:extLst>
          </p:nvPr>
        </p:nvGraphicFramePr>
        <p:xfrm>
          <a:off x="7772400" y="3516868"/>
          <a:ext cx="381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80880" imgH="279360" progId="Equation.DSMT4">
                  <p:embed/>
                </p:oleObj>
              </mc:Choice>
              <mc:Fallback>
                <p:oleObj name="Equation" r:id="rId15" imgW="3808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772400" y="3516868"/>
                        <a:ext cx="3810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8077200" y="3505200"/>
            <a:ext cx="660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= 45 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038600"/>
            <a:ext cx="8751560" cy="73982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45" y="4876800"/>
            <a:ext cx="813112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24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38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76" y="1295400"/>
            <a:ext cx="8579224" cy="2514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4302125"/>
            <a:ext cx="5030932" cy="7620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76611"/>
              </p:ext>
            </p:extLst>
          </p:nvPr>
        </p:nvGraphicFramePr>
        <p:xfrm>
          <a:off x="3048000" y="5466080"/>
          <a:ext cx="7747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74360" imgH="558720" progId="Equation.DSMT4">
                  <p:embed/>
                </p:oleObj>
              </mc:Choice>
              <mc:Fallback>
                <p:oleObj name="Equation" r:id="rId4" imgW="7743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0" y="5466080"/>
                        <a:ext cx="7747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1"/>
          <p:cNvSpPr txBox="1">
            <a:spLocks/>
          </p:cNvSpPr>
          <p:nvPr/>
        </p:nvSpPr>
        <p:spPr>
          <a:xfrm>
            <a:off x="301752" y="5104130"/>
            <a:ext cx="1828800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Thực</a:t>
            </a:r>
            <a:r>
              <a:rPr lang="en-US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hành</a:t>
            </a:r>
            <a:r>
              <a:rPr lang="en-US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5: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58107"/>
              </p:ext>
            </p:extLst>
          </p:nvPr>
        </p:nvGraphicFramePr>
        <p:xfrm>
          <a:off x="7333778" y="5410200"/>
          <a:ext cx="685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85800" imgH="558720" progId="Equation.DSMT4">
                  <p:embed/>
                </p:oleObj>
              </mc:Choice>
              <mc:Fallback>
                <p:oleObj name="Equation" r:id="rId6" imgW="6858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33778" y="5410200"/>
                        <a:ext cx="685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1"/>
          <p:cNvSpPr txBox="1">
            <a:spLocks/>
          </p:cNvSpPr>
          <p:nvPr/>
        </p:nvSpPr>
        <p:spPr>
          <a:xfrm>
            <a:off x="170835" y="3886200"/>
            <a:ext cx="8820765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Ta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thể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rút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gọn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thành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phân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tối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giản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bằng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cách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chia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cả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tử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mẫu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cho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ƯCLN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hai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đó</a:t>
            </a: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453306" y="5312092"/>
            <a:ext cx="0" cy="100584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04800" y="5574268"/>
            <a:ext cx="2712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ƯCLN (24, 108) = 12,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724400" y="5523596"/>
            <a:ext cx="2597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ƯCLN (80, 32) = 16,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dirty="0"/>
          </a:p>
        </p:txBody>
      </p:sp>
      <p:sp>
        <p:nvSpPr>
          <p:cNvPr id="14" name="Circular Arrow 13"/>
          <p:cNvSpPr/>
          <p:nvPr/>
        </p:nvSpPr>
        <p:spPr>
          <a:xfrm rot="343767">
            <a:off x="3127023" y="5290612"/>
            <a:ext cx="604542" cy="471589"/>
          </a:xfrm>
          <a:prstGeom prst="circularArrow">
            <a:avLst>
              <a:gd name="adj1" fmla="val 2885"/>
              <a:gd name="adj2" fmla="val 986607"/>
              <a:gd name="adj3" fmla="val 19193984"/>
              <a:gd name="adj4" fmla="val 11644892"/>
              <a:gd name="adj5" fmla="val 580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99904" y="5029200"/>
            <a:ext cx="458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  <a:sym typeface="Symbol"/>
              </a:rPr>
              <a:t>:12 </a:t>
            </a:r>
            <a:endParaRPr lang="en-US" sz="1400" dirty="0"/>
          </a:p>
        </p:txBody>
      </p:sp>
      <p:sp>
        <p:nvSpPr>
          <p:cNvPr id="16" name="Circular Arrow 15"/>
          <p:cNvSpPr/>
          <p:nvPr/>
        </p:nvSpPr>
        <p:spPr>
          <a:xfrm rot="21256233" flipV="1">
            <a:off x="3146230" y="5743999"/>
            <a:ext cx="604542" cy="471589"/>
          </a:xfrm>
          <a:prstGeom prst="circularArrow">
            <a:avLst>
              <a:gd name="adj1" fmla="val 2885"/>
              <a:gd name="adj2" fmla="val 986607"/>
              <a:gd name="adj3" fmla="val 19193984"/>
              <a:gd name="adj4" fmla="val 11644892"/>
              <a:gd name="adj5" fmla="val 580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0400" y="6144768"/>
            <a:ext cx="458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  <a:sym typeface="Symbol"/>
              </a:rPr>
              <a:t>:12 </a:t>
            </a:r>
            <a:endParaRPr lang="en-US" sz="1400" dirty="0"/>
          </a:p>
        </p:txBody>
      </p:sp>
      <p:sp>
        <p:nvSpPr>
          <p:cNvPr id="18" name="Circular Arrow 17"/>
          <p:cNvSpPr/>
          <p:nvPr/>
        </p:nvSpPr>
        <p:spPr>
          <a:xfrm rot="343767">
            <a:off x="7413430" y="5238867"/>
            <a:ext cx="604542" cy="471589"/>
          </a:xfrm>
          <a:prstGeom prst="circularArrow">
            <a:avLst>
              <a:gd name="adj1" fmla="val 2885"/>
              <a:gd name="adj2" fmla="val 986607"/>
              <a:gd name="adj3" fmla="val 19193984"/>
              <a:gd name="adj4" fmla="val 11644892"/>
              <a:gd name="adj5" fmla="val 580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486311" y="4977455"/>
            <a:ext cx="458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  <a:sym typeface="Symbol"/>
              </a:rPr>
              <a:t>:16 </a:t>
            </a:r>
            <a:endParaRPr lang="en-US" sz="1400" dirty="0"/>
          </a:p>
        </p:txBody>
      </p:sp>
      <p:sp>
        <p:nvSpPr>
          <p:cNvPr id="20" name="Circular Arrow 19"/>
          <p:cNvSpPr/>
          <p:nvPr/>
        </p:nvSpPr>
        <p:spPr>
          <a:xfrm rot="21256233" flipV="1">
            <a:off x="7432637" y="5692254"/>
            <a:ext cx="604542" cy="471589"/>
          </a:xfrm>
          <a:prstGeom prst="circularArrow">
            <a:avLst>
              <a:gd name="adj1" fmla="val 2885"/>
              <a:gd name="adj2" fmla="val 986607"/>
              <a:gd name="adj3" fmla="val 19193984"/>
              <a:gd name="adj4" fmla="val 11644892"/>
              <a:gd name="adj5" fmla="val 580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86807" y="6093023"/>
            <a:ext cx="458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  <a:sym typeface="Symbol"/>
              </a:rPr>
              <a:t>:16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0224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38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68" y="1371600"/>
            <a:ext cx="9023930" cy="1219201"/>
          </a:xfrm>
          <a:prstGeom prst="rect">
            <a:avLst/>
          </a:prstGeom>
        </p:spPr>
      </p:pic>
      <p:sp>
        <p:nvSpPr>
          <p:cNvPr id="11" name="Content Placeholder 1"/>
          <p:cNvSpPr txBox="1">
            <a:spLocks/>
          </p:cNvSpPr>
          <p:nvPr/>
        </p:nvSpPr>
        <p:spPr>
          <a:xfrm>
            <a:off x="609600" y="2667000"/>
            <a:ext cx="914400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Bài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1:</a:t>
            </a: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81200" y="5421868"/>
            <a:ext cx="994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Ư(48) =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39466" y="5398532"/>
            <a:ext cx="3637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{1 ; 2 ; 3 ; 4 ; 6 ; 8 ; 12 ; 16 ; 24 ; 48}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89071" y="3863602"/>
            <a:ext cx="3421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ƯC(12, 24) = {1 ; 2 ; 3 ; 4 ; 6 ; 12}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77617" y="3461266"/>
            <a:ext cx="994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Ư(24) =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22003" y="3429000"/>
            <a:ext cx="2816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{1 ; 2 ; 3 ; 4 ; 6 ; 8 ; 12 ; 24}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ontent Placeholder 1"/>
          <p:cNvSpPr txBox="1">
            <a:spLocks/>
          </p:cNvSpPr>
          <p:nvPr/>
        </p:nvSpPr>
        <p:spPr>
          <a:xfrm>
            <a:off x="2020494" y="3045341"/>
            <a:ext cx="951306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  <a:sym typeface="Symbol"/>
              </a:rPr>
              <a:t>Ư(12) =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54716" y="3045341"/>
            <a:ext cx="2111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{1 ; 2 ; 3 ; 4 ; 6 ; 12}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77617" y="4431268"/>
            <a:ext cx="994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Ư(36) =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14216" y="4419600"/>
            <a:ext cx="3227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{1 ; 2 ; 3 ; 4 ; 6 ; 9 ; 12 ; 18 ; 36}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81200" y="4953000"/>
            <a:ext cx="2920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Ư(12) = {1 ; 2 ; 3 ; 4 ; 6 ; 12}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947622" y="5867400"/>
            <a:ext cx="3767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ƯC(36, 12, 48) = {1 ; 2 ; 3 ; 4 ; 6 ; 12}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7137" y="3048000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a)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Sai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838200" y="4419600"/>
            <a:ext cx="947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b)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Đúng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10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39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39" y="1371600"/>
            <a:ext cx="8155709" cy="12192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592943" y="3059668"/>
            <a:ext cx="2097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a) ƯCLN(1, 16) = 1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669144" y="4530804"/>
            <a:ext cx="190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ƯCLN(84, 156) =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92943" y="3604736"/>
            <a:ext cx="421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c)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6550" y="4530804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= 12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692679"/>
              </p:ext>
            </p:extLst>
          </p:nvPr>
        </p:nvGraphicFramePr>
        <p:xfrm>
          <a:off x="1987421" y="3650734"/>
          <a:ext cx="1016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15920" imgH="279360" progId="Equation.DSMT4">
                  <p:embed/>
                </p:oleObj>
              </mc:Choice>
              <mc:Fallback>
                <p:oleObj name="Equation" r:id="rId3" imgW="10159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7421" y="3650734"/>
                        <a:ext cx="10160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057870"/>
              </p:ext>
            </p:extLst>
          </p:nvPr>
        </p:nvGraphicFramePr>
        <p:xfrm>
          <a:off x="1897743" y="4050268"/>
          <a:ext cx="1219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18960" imgH="279360" progId="Equation.DSMT4">
                  <p:embed/>
                </p:oleObj>
              </mc:Choice>
              <mc:Fallback>
                <p:oleObj name="Equation" r:id="rId5" imgW="12189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97743" y="4050268"/>
                        <a:ext cx="12192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24144"/>
              </p:ext>
            </p:extLst>
          </p:nvPr>
        </p:nvGraphicFramePr>
        <p:xfrm>
          <a:off x="3421743" y="4532868"/>
          <a:ext cx="381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80880" imgH="279360" progId="Equation.DSMT4">
                  <p:embed/>
                </p:oleObj>
              </mc:Choice>
              <mc:Fallback>
                <p:oleObj name="Equation" r:id="rId7" imgW="3808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21743" y="4532868"/>
                        <a:ext cx="3810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1647808" y="5040868"/>
            <a:ext cx="2509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HS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tự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làm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câu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b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câu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d</a:t>
            </a:r>
            <a:endParaRPr lang="en-US" i="1" dirty="0"/>
          </a:p>
        </p:txBody>
      </p:sp>
      <p:sp>
        <p:nvSpPr>
          <p:cNvPr id="29" name="Content Placeholder 1"/>
          <p:cNvSpPr txBox="1">
            <a:spLocks/>
          </p:cNvSpPr>
          <p:nvPr/>
        </p:nvSpPr>
        <p:spPr>
          <a:xfrm>
            <a:off x="609600" y="2667000"/>
            <a:ext cx="914400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Bài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2:</a:t>
            </a: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23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6" grpId="0"/>
      <p:bldP spid="8" grpId="0"/>
      <p:bldP spid="28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39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26" y="1295400"/>
            <a:ext cx="8724674" cy="1707958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322949" y="3429000"/>
            <a:ext cx="2029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a) A = {1 ; 2 ; 3 ; 6}</a:t>
            </a:r>
            <a:endParaRPr lang="en-US" dirty="0"/>
          </a:p>
        </p:txBody>
      </p:sp>
      <p:sp>
        <p:nvSpPr>
          <p:cNvPr id="25" name="Content Placeholder 1"/>
          <p:cNvSpPr txBox="1">
            <a:spLocks/>
          </p:cNvSpPr>
          <p:nvPr/>
        </p:nvSpPr>
        <p:spPr>
          <a:xfrm>
            <a:off x="609600" y="3429000"/>
            <a:ext cx="914400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Bài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3:</a:t>
            </a: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24000" y="3874532"/>
            <a:ext cx="2715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ƯC(18, 30) = {1 ; 2 ; 3 ; 6}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0" y="4263938"/>
            <a:ext cx="1648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ƯC(18, 30) = A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295400" y="4648200"/>
            <a:ext cx="614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b) i. 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522912"/>
              </p:ext>
            </p:extLst>
          </p:nvPr>
        </p:nvGraphicFramePr>
        <p:xfrm>
          <a:off x="1909671" y="4693166"/>
          <a:ext cx="838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38080" imgH="279360" progId="Equation.DSMT4">
                  <p:embed/>
                </p:oleObj>
              </mc:Choice>
              <mc:Fallback>
                <p:oleObj name="Equation" r:id="rId3" imgW="8380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9671" y="4693166"/>
                        <a:ext cx="8382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963642"/>
              </p:ext>
            </p:extLst>
          </p:nvPr>
        </p:nvGraphicFramePr>
        <p:xfrm>
          <a:off x="1905000" y="5105400"/>
          <a:ext cx="939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39600" imgH="228600" progId="Equation.DSMT4">
                  <p:embed/>
                </p:oleObj>
              </mc:Choice>
              <mc:Fallback>
                <p:oleObj name="Equation" r:id="rId5" imgW="939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5000" y="5105400"/>
                        <a:ext cx="9398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1828800" y="5345668"/>
            <a:ext cx="2451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ƯCLN(24, 30) =       =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6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759006"/>
              </p:ext>
            </p:extLst>
          </p:nvPr>
        </p:nvGraphicFramePr>
        <p:xfrm>
          <a:off x="3505200" y="5410200"/>
          <a:ext cx="3175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17160" imgH="228600" progId="Equation.DSMT4">
                  <p:embed/>
                </p:oleObj>
              </mc:Choice>
              <mc:Fallback>
                <p:oleObj name="Equation" r:id="rId7" imgW="317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05200" y="5410200"/>
                        <a:ext cx="3175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1828800" y="5726668"/>
            <a:ext cx="2130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ƯC(24, 30) = Ư(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6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) =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775446" y="5707642"/>
            <a:ext cx="1406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{1 ; 2 ; 3 ; 6}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557929" y="4964668"/>
            <a:ext cx="2864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b) ii.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iii. HS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làm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tương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tự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1723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6" grpId="0"/>
      <p:bldP spid="27" grpId="0"/>
      <p:bldP spid="28" grpId="0"/>
      <p:bldP spid="30" grpId="0"/>
      <p:bldP spid="31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39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1676400"/>
            <a:ext cx="4800601" cy="822150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2819400"/>
            <a:ext cx="914400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Bài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4:</a:t>
            </a: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299175"/>
              </p:ext>
            </p:extLst>
          </p:nvPr>
        </p:nvGraphicFramePr>
        <p:xfrm>
          <a:off x="1371600" y="3886200"/>
          <a:ext cx="1016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15920" imgH="279360" progId="Equation.DSMT4">
                  <p:embed/>
                </p:oleObj>
              </mc:Choice>
              <mc:Fallback>
                <p:oleObj name="Equation" r:id="rId3" imgW="10159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3886200"/>
                        <a:ext cx="10160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1066800" y="3288268"/>
            <a:ext cx="1749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Rút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gọn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phân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321159"/>
              </p:ext>
            </p:extLst>
          </p:nvPr>
        </p:nvGraphicFramePr>
        <p:xfrm>
          <a:off x="2819400" y="3251200"/>
          <a:ext cx="3937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93480" imgH="558720" progId="Equation.DSMT4">
                  <p:embed/>
                </p:oleObj>
              </mc:Choice>
              <mc:Fallback>
                <p:oleObj name="Equation" r:id="rId5" imgW="3934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19400" y="3251200"/>
                        <a:ext cx="3937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400430"/>
              </p:ext>
            </p:extLst>
          </p:nvPr>
        </p:nvGraphicFramePr>
        <p:xfrm>
          <a:off x="1371600" y="4267200"/>
          <a:ext cx="914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14400" imgH="279360" progId="Equation.DSMT4">
                  <p:embed/>
                </p:oleObj>
              </mc:Choice>
              <mc:Fallback>
                <p:oleObj name="Equation" r:id="rId7" imgW="9144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71600" y="4267200"/>
                        <a:ext cx="9144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1295400" y="4648200"/>
            <a:ext cx="2855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ƯCLN (60, 135) = 3 . 5 = 15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100464"/>
              </p:ext>
            </p:extLst>
          </p:nvPr>
        </p:nvGraphicFramePr>
        <p:xfrm>
          <a:off x="2286000" y="5334000"/>
          <a:ext cx="7747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74360" imgH="558720" progId="Equation.DSMT4">
                  <p:embed/>
                </p:oleObj>
              </mc:Choice>
              <mc:Fallback>
                <p:oleObj name="Equation" r:id="rId9" imgW="774360" imgH="5587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334000"/>
                        <a:ext cx="7747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1295400" y="5410200"/>
            <a:ext cx="755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Do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đó</a:t>
            </a:r>
            <a:endParaRPr lang="en-US" dirty="0"/>
          </a:p>
        </p:txBody>
      </p:sp>
      <p:sp>
        <p:nvSpPr>
          <p:cNvPr id="15" name="Circular Arrow 14"/>
          <p:cNvSpPr/>
          <p:nvPr/>
        </p:nvSpPr>
        <p:spPr>
          <a:xfrm rot="343767">
            <a:off x="2402221" y="5162667"/>
            <a:ext cx="604542" cy="471589"/>
          </a:xfrm>
          <a:prstGeom prst="circularArrow">
            <a:avLst>
              <a:gd name="adj1" fmla="val 2885"/>
              <a:gd name="adj2" fmla="val 986607"/>
              <a:gd name="adj3" fmla="val 19193984"/>
              <a:gd name="adj4" fmla="val 11644892"/>
              <a:gd name="adj5" fmla="val 580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75102" y="4901255"/>
            <a:ext cx="458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  <a:sym typeface="Symbol"/>
              </a:rPr>
              <a:t>:15 </a:t>
            </a:r>
            <a:endParaRPr lang="en-US" sz="1400" dirty="0"/>
          </a:p>
        </p:txBody>
      </p:sp>
      <p:sp>
        <p:nvSpPr>
          <p:cNvPr id="17" name="Circular Arrow 16"/>
          <p:cNvSpPr/>
          <p:nvPr/>
        </p:nvSpPr>
        <p:spPr>
          <a:xfrm rot="21256233" flipV="1">
            <a:off x="2421428" y="5616054"/>
            <a:ext cx="604542" cy="471589"/>
          </a:xfrm>
          <a:prstGeom prst="circularArrow">
            <a:avLst>
              <a:gd name="adj1" fmla="val 2885"/>
              <a:gd name="adj2" fmla="val 986607"/>
              <a:gd name="adj3" fmla="val 19193984"/>
              <a:gd name="adj4" fmla="val 11644892"/>
              <a:gd name="adj5" fmla="val 580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75598" y="6016823"/>
            <a:ext cx="458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  <a:sym typeface="Symbol"/>
              </a:rPr>
              <a:t>:15 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4800600" y="4594812"/>
            <a:ext cx="3911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Hai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trường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hợp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còn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lại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HS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làm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tương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tự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6256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4" grpId="0"/>
      <p:bldP spid="15" grpId="0" animBg="1"/>
      <p:bldP spid="16" grpId="0"/>
      <p:bldP spid="17" grpId="0" animBg="1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39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70755" y="3121541"/>
            <a:ext cx="914400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Bài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5:</a:t>
            </a: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76" y="1292352"/>
            <a:ext cx="8498124" cy="154034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1256555" y="3133209"/>
            <a:ext cx="3643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Độ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dài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mỗi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đoạn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dây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cắt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801379" y="3080266"/>
            <a:ext cx="417576" cy="193675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811318" y="3426341"/>
            <a:ext cx="407637" cy="15240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218955" y="2895600"/>
            <a:ext cx="3163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ước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chung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140, 168, 210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218955" y="3361809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Lớn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thể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256555" y="3733800"/>
            <a:ext cx="4474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Do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độ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dài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tìm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ƯCLN(140, 168, 210)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256555" y="4860782"/>
            <a:ext cx="17572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210 = 2 . 3 . 5 . 7</a:t>
            </a:r>
            <a:endParaRPr lang="en-US" dirty="0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6383179"/>
              </p:ext>
            </p:extLst>
          </p:nvPr>
        </p:nvGraphicFramePr>
        <p:xfrm>
          <a:off x="1332755" y="4114800"/>
          <a:ext cx="1117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17440" imgH="279360" progId="Equation.DSMT4">
                  <p:embed/>
                </p:oleObj>
              </mc:Choice>
              <mc:Fallback>
                <p:oleObj name="Equation" r:id="rId3" imgW="11174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2755" y="4114800"/>
                        <a:ext cx="11176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551566"/>
              </p:ext>
            </p:extLst>
          </p:nvPr>
        </p:nvGraphicFramePr>
        <p:xfrm>
          <a:off x="1332755" y="4521200"/>
          <a:ext cx="11049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04840" imgH="279360" progId="Equation.DSMT4">
                  <p:embed/>
                </p:oleObj>
              </mc:Choice>
              <mc:Fallback>
                <p:oleObj name="Equation" r:id="rId5" imgW="11048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2755" y="4521200"/>
                        <a:ext cx="11049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265744" y="5181600"/>
            <a:ext cx="3374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ƯCLN(140, 168, 210) = 2 . 7 = 14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219200" y="5574268"/>
            <a:ext cx="6766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Vậy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độ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dài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lớn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mỗi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đoạn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dây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ngắn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cắt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14 cm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152400" y="5955268"/>
            <a:ext cx="8834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đoạn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dây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: (140 : 14) + (168 : 14) + (210 : 14) = 10 + 12 + 15 = 37 (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đoạn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96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7" grpId="0"/>
      <p:bldP spid="28" grpId="0"/>
      <p:bldP spid="29" grpId="0"/>
      <p:bldP spid="32" grpId="0"/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1752" y="685800"/>
            <a:ext cx="8534400" cy="457200"/>
          </a:xfrm>
        </p:spPr>
        <p:txBody>
          <a:bodyPr>
            <a:norm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sz="half" idx="4294967295"/>
          </p:nvPr>
        </p:nvSpPr>
        <p:spPr>
          <a:xfrm>
            <a:off x="685800" y="2819400"/>
            <a:ext cx="990600" cy="41592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HĐ1: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/>
              </a:rPr>
              <a:t> a)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36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95400"/>
            <a:ext cx="8871689" cy="144045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876800" y="3048000"/>
            <a:ext cx="4147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Xét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xem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8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cùng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chia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hết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nào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283106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2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10036" y="2831068"/>
            <a:ext cx="2172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Cách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1: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Chia 2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nhóm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10036" y="3212068"/>
            <a:ext cx="2172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Cách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2: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Chia 4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nhóm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19200" y="4126468"/>
            <a:ext cx="3171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b) Ư(18) = {1 ; 2 ; 3 ; 6 ; 9 ; 18}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47800" y="4583668"/>
            <a:ext cx="3741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Ư(30) = {1 ; 2 ; 3 ; 5 ; 6 ; 10 ; 15 ; 30}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76063" y="5040868"/>
            <a:ext cx="4919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tử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chung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2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hợp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1 ; 2 ; 3 ; 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07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6" grpId="0"/>
      <p:bldP spid="6" grpId="1"/>
      <p:bldP spid="7" grpId="0"/>
      <p:bldP spid="19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95400"/>
            <a:ext cx="8596354" cy="2057400"/>
          </a:xfrm>
          <a:prstGeom prst="rect">
            <a:avLst/>
          </a:prstGeom>
        </p:spPr>
      </p:pic>
      <p:sp>
        <p:nvSpPr>
          <p:cNvPr id="5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36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86972" y="3470275"/>
            <a:ext cx="2432428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Ví</a:t>
            </a:r>
            <a:r>
              <a:rPr lang="en-US" sz="1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dụ</a:t>
            </a:r>
            <a:r>
              <a:rPr lang="en-US" sz="1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1: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/>
              </a:rPr>
              <a:t>Ta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/>
              </a:rPr>
              <a:t>: Ư(12) =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34180" y="3470275"/>
            <a:ext cx="2111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{1 ; 2 ; 3 ; 4 ; 6 ; 12}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40633" y="3897868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Ư(8) =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5630" y="3886200"/>
            <a:ext cx="1521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{1 ; 2 ; 4 ; 8 }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19200" y="4267200"/>
            <a:ext cx="5025735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1 ; 2 ; 4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vừa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ước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12,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vừa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ước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8.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Ta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nói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chúng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ước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chung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8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22908" y="5117068"/>
            <a:ext cx="23054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ƯC(12, 8) = {1 ; 2 ; 4}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26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15" y="1358884"/>
            <a:ext cx="8404528" cy="1066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2439"/>
            <a:ext cx="8896965" cy="1338161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3200400" y="2286000"/>
            <a:ext cx="0" cy="30480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851586" y="2590800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Đúng</a:t>
            </a:r>
            <a:endParaRPr lang="en-US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62200" y="2971800"/>
            <a:ext cx="1636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Vì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24 ⁝ 6, 30 ⁝ 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144813" y="2297668"/>
            <a:ext cx="0" cy="30480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905003" y="2602468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Sai</a:t>
            </a:r>
            <a:endParaRPr lang="en-US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26411" y="2983468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Vì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28 ⁝ 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5241847" y="3039594"/>
            <a:ext cx="155346" cy="257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391400" y="2297668"/>
            <a:ext cx="0" cy="30480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042586" y="2602468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Đúng</a:t>
            </a:r>
            <a:endParaRPr lang="en-US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233401" y="2983468"/>
            <a:ext cx="2276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Vì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18 ⁝ 6, 24 ⁝ 6, 42 ⁝ 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" y="4800600"/>
            <a:ext cx="7725053" cy="1868424"/>
          </a:xfrm>
          <a:prstGeom prst="rect">
            <a:avLst/>
          </a:prstGeom>
        </p:spPr>
      </p:pic>
      <p:sp>
        <p:nvSpPr>
          <p:cNvPr id="26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36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50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37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36" y="1371600"/>
            <a:ext cx="7678616" cy="1143000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2632773"/>
            <a:ext cx="1828800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Thực</a:t>
            </a:r>
            <a:r>
              <a:rPr lang="en-US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hành</a:t>
            </a:r>
            <a:r>
              <a:rPr lang="en-US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2: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9833" y="3048698"/>
            <a:ext cx="1852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a) Ta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: Ư(36) =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64927" y="3048000"/>
            <a:ext cx="3111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{1 ; 2 ; 3 ; 4 ; 6 ; 9 ; 12;18; 36}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1600" y="3418030"/>
            <a:ext cx="994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Ư(45) =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09800" y="3406926"/>
            <a:ext cx="2226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{1 ; 3 ; 5 ; 9 ; 15 ; 45}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3821668"/>
            <a:ext cx="31133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Do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: ƯC(36, 45) = {1 ; 3 ; 9}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3421" y="4659868"/>
            <a:ext cx="1865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b) Ta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: Ư(18) =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09800" y="4648200"/>
            <a:ext cx="2111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{1 ; 2 ; 3 ; 6 ; 9 ; 18}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1896" y="5105400"/>
            <a:ext cx="3466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Do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: ƯC(18; 36, 45) = {1 ; 3 ; 9}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73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37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02" y="1295400"/>
            <a:ext cx="8836384" cy="1251505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533400" y="2623105"/>
            <a:ext cx="990600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HĐ2: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3039030"/>
            <a:ext cx="4676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Do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đội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chia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ước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chung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18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30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2623105"/>
            <a:ext cx="4054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nam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nữ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đội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nhau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12493" y="3455908"/>
            <a:ext cx="327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Ta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ƯC(18, 30) = {1 ; 2 ; 3 ; 6}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25297" y="3825240"/>
            <a:ext cx="7080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biểu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diễn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mục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thì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đội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6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mục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3987" y="4495800"/>
            <a:ext cx="8592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6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lớn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nhất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trong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tập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hợp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ƯC(18, 30), ta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gọi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Ước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chung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lớn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nhất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18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30</a:t>
            </a:r>
            <a:endParaRPr lang="en-US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02" y="4865132"/>
            <a:ext cx="8660998" cy="123086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" y="6096000"/>
            <a:ext cx="8622792" cy="47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30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37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" y="2776728"/>
            <a:ext cx="6339840" cy="7849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95400"/>
            <a:ext cx="8823386" cy="1447800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533400" y="3634343"/>
            <a:ext cx="1828800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Thực</a:t>
            </a:r>
            <a:r>
              <a:rPr lang="en-US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hành</a:t>
            </a:r>
            <a:r>
              <a:rPr lang="en-US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3: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4050268"/>
            <a:ext cx="1672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Ta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: Ư(24) =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8603" y="4049570"/>
            <a:ext cx="2816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{1 ; 2 ; 3 ; 4 ; 6 ; 8 ; 12 ; 24}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44217" y="4431268"/>
            <a:ext cx="994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Ư(30) =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0" y="4419600"/>
            <a:ext cx="2932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{1 ; 2 ; 3 ; 5 ; 6 ; 10 ; 15 ; 30}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44217" y="4812268"/>
            <a:ext cx="2715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ƯC(24, 30) = {1 ; 2 ; 3 ; 6}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5181600"/>
            <a:ext cx="2545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Do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ƯCLN(24, 30) = 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7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37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7" y="1344168"/>
            <a:ext cx="9017410" cy="17526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3552706"/>
            <a:ext cx="4208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nhóm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tìm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ước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18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4197" y="3922038"/>
            <a:ext cx="4211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nhóm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tìm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thể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9378" y="4278868"/>
            <a:ext cx="4538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Vì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vậy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nhóm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tìm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ƯCLN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18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4659868"/>
            <a:ext cx="2536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Ta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ƯCLN (12, 18) = 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5007340"/>
            <a:ext cx="4214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Vậy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chia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6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nhóm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46614" y="5345668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Mỗi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nhóm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nam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85014" y="5357336"/>
            <a:ext cx="1616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18 : 6 = 3 (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65870" y="5638800"/>
            <a:ext cx="1072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nữ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62400" y="5650468"/>
            <a:ext cx="1616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12 : 6 = 2 (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7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170835" y="76200"/>
            <a:ext cx="7071360" cy="533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BÀI 12: ƯỚC CHUNG. ƯỚC CHUNG LỚN NHẤT</a:t>
            </a: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467600" y="228600"/>
            <a:ext cx="1447800" cy="304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  <a:spcAft>
                <a:spcPts val="1200"/>
              </a:spcAft>
            </a:pP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1700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7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38</a:t>
            </a:r>
            <a:endParaRPr lang="en-US" sz="17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301752" y="685800"/>
            <a:ext cx="8534400" cy="457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35" y="1331975"/>
            <a:ext cx="8310246" cy="2290700"/>
          </a:xfrm>
          <a:prstGeom prst="rect">
            <a:avLst/>
          </a:prstGeom>
        </p:spPr>
      </p:pic>
      <p:sp>
        <p:nvSpPr>
          <p:cNvPr id="8" name="Content Placeholder 1"/>
          <p:cNvSpPr txBox="1">
            <a:spLocks/>
          </p:cNvSpPr>
          <p:nvPr/>
        </p:nvSpPr>
        <p:spPr>
          <a:xfrm>
            <a:off x="557660" y="3622675"/>
            <a:ext cx="4014340" cy="41592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sz="1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Ví</a:t>
            </a:r>
            <a:r>
              <a:rPr lang="en-US" sz="1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dụ</a:t>
            </a:r>
            <a:r>
              <a:rPr lang="en-US" sz="1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5: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  <a:sym typeface="Symbol"/>
              </a:rPr>
              <a:t>Tìm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/>
              </a:rPr>
              <a:t> ƯCLN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/>
              </a:rPr>
              <a:t> 18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/>
              </a:rPr>
              <a:t> 30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992705"/>
              </p:ext>
            </p:extLst>
          </p:nvPr>
        </p:nvGraphicFramePr>
        <p:xfrm>
          <a:off x="1847144" y="4064000"/>
          <a:ext cx="825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25480" imgH="279360" progId="Equation.DSMT4">
                  <p:embed/>
                </p:oleObj>
              </mc:Choice>
              <mc:Fallback>
                <p:oleObj name="Equation" r:id="rId3" imgW="8254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47144" y="4064000"/>
                        <a:ext cx="8255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1770944" y="4419600"/>
            <a:ext cx="1353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30 = 2 . 3 . 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64509" y="4050054"/>
            <a:ext cx="925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Bước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1: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6597" y="4812268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Bước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2: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89762" y="4812268"/>
            <a:ext cx="3714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thừa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tố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chung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2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5193268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/>
              </a:rPr>
              <a:t>Bước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 3: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01241" y="5193268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2 . 3 = 6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410842" y="5726668"/>
            <a:ext cx="2475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  <a:sym typeface="Symbol"/>
              </a:rPr>
              <a:t>Vậy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ƯCLN(18, 30) = 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39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1443</Words>
  <Application>Microsoft Office PowerPoint</Application>
  <PresentationFormat>On-screen Show (4:3)</PresentationFormat>
  <Paragraphs>170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Georgia</vt:lpstr>
      <vt:lpstr>Times New Roman</vt:lpstr>
      <vt:lpstr>Wingdings</vt:lpstr>
      <vt:lpstr>Wingdings 2</vt:lpstr>
      <vt:lpstr>Civic</vt:lpstr>
      <vt:lpstr>Equation</vt:lpstr>
      <vt:lpstr>SỐ HỌC 6  CHƯƠNG 2: TÍNH CHIA HẾT  TRONG TẬP HỢP CÁC SỐ TỰ NHIÊN</vt:lpstr>
      <vt:lpstr>1. Ước chung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Linh</dc:creator>
  <cp:lastModifiedBy>diem ly</cp:lastModifiedBy>
  <cp:revision>157</cp:revision>
  <dcterms:created xsi:type="dcterms:W3CDTF">2019-09-19T14:04:10Z</dcterms:created>
  <dcterms:modified xsi:type="dcterms:W3CDTF">2024-04-16T13:34:38Z</dcterms:modified>
</cp:coreProperties>
</file>