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0" r:id="rId3"/>
    <p:sldId id="263" r:id="rId4"/>
    <p:sldId id="262" r:id="rId5"/>
    <p:sldId id="280" r:id="rId6"/>
    <p:sldId id="279" r:id="rId7"/>
    <p:sldId id="281" r:id="rId8"/>
    <p:sldId id="265" r:id="rId9"/>
    <p:sldId id="282" r:id="rId10"/>
    <p:sldId id="283" r:id="rId11"/>
    <p:sldId id="285" r:id="rId12"/>
    <p:sldId id="286" r:id="rId13"/>
    <p:sldId id="287" r:id="rId14"/>
    <p:sldId id="277" r:id="rId15"/>
    <p:sldId id="278" r:id="rId16"/>
    <p:sldId id="289" r:id="rId17"/>
    <p:sldId id="290" r:id="rId18"/>
    <p:sldId id="284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410"/>
    <a:srgbClr val="0000FF"/>
    <a:srgbClr val="92D050"/>
    <a:srgbClr val="CC00FF"/>
    <a:srgbClr val="4472C4"/>
    <a:srgbClr val="23E148"/>
    <a:srgbClr val="FFC000"/>
    <a:srgbClr val="BEC6E0"/>
    <a:srgbClr val="BCF3C5"/>
    <a:srgbClr val="FF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163" autoAdjust="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342F-E4DD-48E2-8632-097B40643149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C2760-BB0A-463B-9F20-02E4E67E57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98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C2760-BB0A-463B-9F20-02E4E67E57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962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C2760-BB0A-463B-9F20-02E4E67E57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74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C2760-BB0A-463B-9F20-02E4E67E57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C2760-BB0A-463B-9F20-02E4E67E57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2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2DD43B-7742-4413-BC2F-922115DEE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117C0C6-3066-4A6B-A256-ACDCE30E0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CF971E-DB33-441B-AA22-21DC5A7B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0A808C-8801-43F2-8377-703A53B5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FC33D8-84C4-4844-A025-EE224231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07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681993-0FE9-4623-A390-E39DE989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1709F3-2516-442E-AFEC-A05DE6443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C050E0-FD04-4E98-9895-5B582F5D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66B6D0-1A7C-44A6-95BB-9AD077F4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ABDD91-FC8A-4DB2-B6AC-7103D51D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96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5065090-71DC-424D-BB36-5AABB95A6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B565DC-1F88-4727-976B-B9F2E21DC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E9DC44-91AF-4F8B-B247-3C3CE795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B3E038-4468-4C47-8A5A-AC9303AE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CA921C-012A-43F2-BB7F-0614AF0F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35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1F78E8-8945-41E7-B350-08D52E29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F72397-1F0E-4473-9973-7F6FCDA3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59FC1-C149-4288-8789-5BE9EB48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E3F977-EA8C-46B8-85B3-A5727035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69F82-9F0C-48AD-BAC9-6E8EDE5F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70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0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7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44C05-79ED-4B67-A331-DAD620F5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6562BD-A7C2-4FC7-A5F0-D394D916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647CC6-0005-46D9-A3B0-C2485D4E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511314-7796-4707-87C2-BECAB6BB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374003-C617-402C-9B91-43ECC969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6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222C2-8399-4DAB-8195-5F30D4CF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32C3A2-68A0-4F4A-AED6-5C54EFF7C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650C8D-68D9-4CC2-A8A1-D01350AD8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15BC51-CC1A-4B5C-9ADE-F2867198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A8A0A3-0182-48D9-AA8A-B66BE7FE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27CD4F-0595-4BB8-AEBC-88B30D7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5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C4C4F9-EEFF-4A43-B593-98145AE2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6A4FD0-3366-4EF8-9755-78154A465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4C6236-B2F7-41FD-8468-91BECFAD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B859E6-208C-4C8C-9723-4EDA89310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1BD03F-C6D9-468D-B99E-0CD57E9F4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C920763-F11D-4C83-85C1-7B60B91E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D1C419-9957-4CC7-B2F3-A7FDEB6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E18CF1-9188-4D71-991F-0A92C6A1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34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61BAD3-F4D0-43F4-B1B2-F149DBFA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BD27468-7AD1-4B19-94B9-44236643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D9806B-1763-45C9-8F94-F11C7C0D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92C54-C621-4AEF-92FA-85BE3B7F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27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C03C14-DA8E-42B3-8043-40729229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9AF1359-9BA6-4A4F-AC24-8EFC6E64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1BCE79-5A1B-41D4-A3EB-2CBCD7C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25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D8B20-A6A1-466D-A3BB-BF21CB5E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EF56B2-6918-4FFC-883B-1627036C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C0C45C-ECCD-4BC6-B70F-DC66B061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1716AA-9D5F-4B43-8F80-141975F0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6B17B9-FFF1-4F03-9825-4482FE8B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68BAD5-10A6-448B-B710-5BEE8C75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46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ACB85-B20A-4E45-AF2F-5834F7B3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EE1499-7B02-4F46-B7C3-CD9898762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2784E5-D45C-4D47-9BF2-CB8702EDB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EA6BDE-FF48-4341-B097-3D4A3DF1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CB6A8C-5DCC-4E39-BCE2-692CB293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22EB31-42EE-4EE6-85DF-0B3E2714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40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8E99EF-6E43-458E-AECA-0BFA76A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0D8166-BEC4-45AE-B040-8099F483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50248A-8E0B-43A8-A675-499BAA7E1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1ED9-B05B-4E42-AE56-2D657900BE4E}" type="datetimeFigureOut">
              <a:rPr lang="vi-VN" smtClean="0"/>
              <a:t>28/02/2024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99C67-6742-4A9E-97FA-36CA35B65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65B188-BF78-4056-B3B8-65F473C7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C7F6-7282-4E14-8D04-CDF7F3721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93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5" Type="http://schemas.openxmlformats.org/officeDocument/2006/relationships/audio" Target="../media/audio1.wav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D46E7736-938B-4E71-B038-7FC6B1953D45}"/>
              </a:ext>
            </a:extLst>
          </p:cNvPr>
          <p:cNvSpPr/>
          <p:nvPr/>
        </p:nvSpPr>
        <p:spPr>
          <a:xfrm>
            <a:off x="10363200" y="-1839074"/>
            <a:ext cx="3493214" cy="3493214"/>
          </a:xfrm>
          <a:prstGeom prst="ellipse">
            <a:avLst/>
          </a:prstGeom>
          <a:solidFill>
            <a:srgbClr val="1CB95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D553E04-7A78-4C2C-AB93-D785BABB4547}"/>
              </a:ext>
            </a:extLst>
          </p:cNvPr>
          <p:cNvSpPr/>
          <p:nvPr/>
        </p:nvSpPr>
        <p:spPr>
          <a:xfrm>
            <a:off x="-2092660" y="5401404"/>
            <a:ext cx="3493214" cy="3493214"/>
          </a:xfrm>
          <a:prstGeom prst="ellipse">
            <a:avLst/>
          </a:prstGeom>
          <a:solidFill>
            <a:srgbClr val="1CB95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82FC87C-3540-4026-8685-3E16FC467289}"/>
              </a:ext>
            </a:extLst>
          </p:cNvPr>
          <p:cNvSpPr/>
          <p:nvPr/>
        </p:nvSpPr>
        <p:spPr>
          <a:xfrm>
            <a:off x="193964" y="0"/>
            <a:ext cx="1690253" cy="1690253"/>
          </a:xfrm>
          <a:prstGeom prst="ellipse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A60F44-1B5E-4318-80E8-D35A612477C6}"/>
              </a:ext>
            </a:extLst>
          </p:cNvPr>
          <p:cNvSpPr/>
          <p:nvPr/>
        </p:nvSpPr>
        <p:spPr>
          <a:xfrm>
            <a:off x="827762" y="2259552"/>
            <a:ext cx="1076320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0"/>
                <a:solidFill>
                  <a:srgbClr val="0D572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nguyên tố. Hợp số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rgbClr val="0D572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 tích một số ra thừa số nguyên tố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D44A6B-74CB-4AF2-9A52-CC01D52A0576}"/>
              </a:ext>
            </a:extLst>
          </p:cNvPr>
          <p:cNvSpPr txBox="1"/>
          <p:nvPr/>
        </p:nvSpPr>
        <p:spPr>
          <a:xfrm>
            <a:off x="983672" y="623455"/>
            <a:ext cx="238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10.</a:t>
            </a:r>
            <a:endParaRPr kumimoji="0" lang="vi-VN" sz="4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FA2DD7E4-53D8-4A47-BFBD-EA3AD9F6C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8" t="84211"/>
          <a:stretch/>
        </p:blipFill>
        <p:spPr>
          <a:xfrm flipH="1">
            <a:off x="0" y="6047762"/>
            <a:ext cx="1287379" cy="810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204EB5-0855-43FE-9B08-71A5BEC126EE}"/>
              </a:ext>
            </a:extLst>
          </p:cNvPr>
          <p:cNvSpPr txBox="1"/>
          <p:nvPr/>
        </p:nvSpPr>
        <p:spPr>
          <a:xfrm>
            <a:off x="1516081" y="2226034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966E5B4-1BAB-4AB3-B26E-81EB5B7B4BB5}"/>
              </a:ext>
            </a:extLst>
          </p:cNvPr>
          <p:cNvSpPr txBox="1"/>
          <p:nvPr/>
        </p:nvSpPr>
        <p:spPr>
          <a:xfrm>
            <a:off x="1058881" y="3140434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59D223EA-4229-4701-9F5B-7985CB3292E9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846900" y="2718477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78F0902-1120-44B0-B2A8-97E4E4288617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1389700" y="2718477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AA2307F-A463-4724-883A-BE8A990222A1}"/>
              </a:ext>
            </a:extLst>
          </p:cNvPr>
          <p:cNvSpPr txBox="1"/>
          <p:nvPr/>
        </p:nvSpPr>
        <p:spPr>
          <a:xfrm>
            <a:off x="2081564" y="3140433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581052D-79C5-4716-8C87-BC616B2E6BC0}"/>
              </a:ext>
            </a:extLst>
          </p:cNvPr>
          <p:cNvSpPr txBox="1"/>
          <p:nvPr/>
        </p:nvSpPr>
        <p:spPr>
          <a:xfrm>
            <a:off x="2622985" y="4018738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CEC030B-06FF-4C81-861A-FF46A881904E}"/>
              </a:ext>
            </a:extLst>
          </p:cNvPr>
          <p:cNvSpPr txBox="1"/>
          <p:nvPr/>
        </p:nvSpPr>
        <p:spPr>
          <a:xfrm>
            <a:off x="1600301" y="4030770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90F9CFF7-D361-46AC-97B6-8A40CC008996}"/>
              </a:ext>
            </a:extLst>
          </p:cNvPr>
          <p:cNvCxnSpPr>
            <a:cxnSpLocks/>
          </p:cNvCxnSpPr>
          <p:nvPr/>
        </p:nvCxnSpPr>
        <p:spPr>
          <a:xfrm>
            <a:off x="2436447" y="3608814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237F6E04-C3F5-43C6-9218-6177A232C4AB}"/>
              </a:ext>
            </a:extLst>
          </p:cNvPr>
          <p:cNvCxnSpPr>
            <a:cxnSpLocks/>
          </p:cNvCxnSpPr>
          <p:nvPr/>
        </p:nvCxnSpPr>
        <p:spPr>
          <a:xfrm flipH="1">
            <a:off x="1979247" y="3608814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2F9C150-9447-4D1E-ABF8-4354C97C83EB}"/>
              </a:ext>
            </a:extLst>
          </p:cNvPr>
          <p:cNvSpPr txBox="1"/>
          <p:nvPr/>
        </p:nvSpPr>
        <p:spPr>
          <a:xfrm>
            <a:off x="5606818" y="2226033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7B128A1-783F-4486-A3C7-20A144769F61}"/>
              </a:ext>
            </a:extLst>
          </p:cNvPr>
          <p:cNvSpPr txBox="1"/>
          <p:nvPr/>
        </p:nvSpPr>
        <p:spPr>
          <a:xfrm>
            <a:off x="5149618" y="3140433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A68CDFEC-BC32-4644-9674-82A45275671E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5937637" y="2718476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8A36977E-F09B-42D5-8F0E-04D2D8D7B5B1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5480437" y="2718476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8B6F09B-6FB2-42EA-9C72-7A760F6ACCF3}"/>
              </a:ext>
            </a:extLst>
          </p:cNvPr>
          <p:cNvSpPr txBox="1"/>
          <p:nvPr/>
        </p:nvSpPr>
        <p:spPr>
          <a:xfrm>
            <a:off x="6172301" y="3140432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50E9313-4DE9-47DA-8D41-A7B5434FB039}"/>
              </a:ext>
            </a:extLst>
          </p:cNvPr>
          <p:cNvSpPr txBox="1"/>
          <p:nvPr/>
        </p:nvSpPr>
        <p:spPr>
          <a:xfrm>
            <a:off x="5618848" y="4006705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17B513A-F70A-42D2-9FD5-F0E0798BECC3}"/>
              </a:ext>
            </a:extLst>
          </p:cNvPr>
          <p:cNvSpPr txBox="1"/>
          <p:nvPr/>
        </p:nvSpPr>
        <p:spPr>
          <a:xfrm>
            <a:off x="4596164" y="4018737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CE92534-DE70-4AA6-BAE0-6B07F6AD2DC2}"/>
              </a:ext>
            </a:extLst>
          </p:cNvPr>
          <p:cNvSpPr txBox="1"/>
          <p:nvPr/>
        </p:nvSpPr>
        <p:spPr>
          <a:xfrm>
            <a:off x="10226943" y="4969231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78986DC-EFB0-46E0-86F4-ED4F3C18E599}"/>
              </a:ext>
            </a:extLst>
          </p:cNvPr>
          <p:cNvSpPr txBox="1"/>
          <p:nvPr/>
        </p:nvSpPr>
        <p:spPr>
          <a:xfrm>
            <a:off x="9204259" y="4981263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B0BA0D59-4286-445C-9558-9A008CBEAB8C}"/>
              </a:ext>
            </a:extLst>
          </p:cNvPr>
          <p:cNvCxnSpPr>
            <a:cxnSpLocks/>
          </p:cNvCxnSpPr>
          <p:nvPr/>
        </p:nvCxnSpPr>
        <p:spPr>
          <a:xfrm>
            <a:off x="5432310" y="3596781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D0DEEBE-4E03-4FF3-B6C6-7238CD960448}"/>
              </a:ext>
            </a:extLst>
          </p:cNvPr>
          <p:cNvCxnSpPr>
            <a:cxnSpLocks/>
          </p:cNvCxnSpPr>
          <p:nvPr/>
        </p:nvCxnSpPr>
        <p:spPr>
          <a:xfrm flipH="1">
            <a:off x="4975110" y="3596781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1C88C6D4-F175-4BAF-933B-0E65A32E87F9}"/>
              </a:ext>
            </a:extLst>
          </p:cNvPr>
          <p:cNvCxnSpPr>
            <a:cxnSpLocks/>
          </p:cNvCxnSpPr>
          <p:nvPr/>
        </p:nvCxnSpPr>
        <p:spPr>
          <a:xfrm>
            <a:off x="10028373" y="4559307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E92D76D6-BA82-44E6-BFE7-ED069C49E752}"/>
              </a:ext>
            </a:extLst>
          </p:cNvPr>
          <p:cNvCxnSpPr>
            <a:cxnSpLocks/>
          </p:cNvCxnSpPr>
          <p:nvPr/>
        </p:nvCxnSpPr>
        <p:spPr>
          <a:xfrm flipH="1">
            <a:off x="9571173" y="4559307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75B86DE-9DAC-44F2-A013-5BF95B9C21AD}"/>
              </a:ext>
            </a:extLst>
          </p:cNvPr>
          <p:cNvSpPr txBox="1"/>
          <p:nvPr/>
        </p:nvSpPr>
        <p:spPr>
          <a:xfrm>
            <a:off x="9276449" y="2165876"/>
            <a:ext cx="1070709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280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1A1CC81-2DB4-4CCB-91A5-1522BB5D640C}"/>
              </a:ext>
            </a:extLst>
          </p:cNvPr>
          <p:cNvSpPr txBox="1"/>
          <p:nvPr/>
        </p:nvSpPr>
        <p:spPr>
          <a:xfrm>
            <a:off x="8428173" y="3080276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57FEB7BE-0028-4CBA-BEDA-6F7E416C41DB}"/>
              </a:ext>
            </a:extLst>
          </p:cNvPr>
          <p:cNvCxnSpPr>
            <a:cxnSpLocks/>
            <a:stCxn id="68" idx="2"/>
            <a:endCxn id="72" idx="0"/>
          </p:cNvCxnSpPr>
          <p:nvPr/>
        </p:nvCxnSpPr>
        <p:spPr>
          <a:xfrm>
            <a:off x="9811804" y="2658319"/>
            <a:ext cx="757990" cy="4460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3D8DD5BB-9C77-415D-9F30-E2CEFA718E7C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 flipH="1">
            <a:off x="8758992" y="2658319"/>
            <a:ext cx="1052812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A718B8E-9C76-4ECA-9D25-698FF51BA4D3}"/>
              </a:ext>
            </a:extLst>
          </p:cNvPr>
          <p:cNvSpPr txBox="1"/>
          <p:nvPr/>
        </p:nvSpPr>
        <p:spPr>
          <a:xfrm>
            <a:off x="10238975" y="3104338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0881C7D-365C-49A1-B05B-FD339CA3346B}"/>
              </a:ext>
            </a:extLst>
          </p:cNvPr>
          <p:cNvSpPr txBox="1"/>
          <p:nvPr/>
        </p:nvSpPr>
        <p:spPr>
          <a:xfrm>
            <a:off x="10744300" y="4042800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C8DA317-26CD-4D6F-88F8-85C41C5E0BA0}"/>
              </a:ext>
            </a:extLst>
          </p:cNvPr>
          <p:cNvSpPr txBox="1"/>
          <p:nvPr/>
        </p:nvSpPr>
        <p:spPr>
          <a:xfrm>
            <a:off x="9721616" y="4054832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96F19CC4-FCD5-4C2D-999C-6A713DBE3AA0}"/>
              </a:ext>
            </a:extLst>
          </p:cNvPr>
          <p:cNvCxnSpPr>
            <a:cxnSpLocks/>
          </p:cNvCxnSpPr>
          <p:nvPr/>
        </p:nvCxnSpPr>
        <p:spPr>
          <a:xfrm>
            <a:off x="10557762" y="3632876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8E60A341-C896-497D-9767-6FCF4B1924BC}"/>
              </a:ext>
            </a:extLst>
          </p:cNvPr>
          <p:cNvCxnSpPr>
            <a:cxnSpLocks/>
          </p:cNvCxnSpPr>
          <p:nvPr/>
        </p:nvCxnSpPr>
        <p:spPr>
          <a:xfrm flipH="1">
            <a:off x="10100562" y="3632876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A6BBBEC-7125-440E-8B2D-806074A513B9}"/>
              </a:ext>
            </a:extLst>
          </p:cNvPr>
          <p:cNvSpPr txBox="1"/>
          <p:nvPr/>
        </p:nvSpPr>
        <p:spPr>
          <a:xfrm>
            <a:off x="8891436" y="4018737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30E705C-2309-4F17-BABE-D50F85F4A4CC}"/>
              </a:ext>
            </a:extLst>
          </p:cNvPr>
          <p:cNvSpPr txBox="1"/>
          <p:nvPr/>
        </p:nvSpPr>
        <p:spPr>
          <a:xfrm>
            <a:off x="7868752" y="4030769"/>
            <a:ext cx="661637" cy="492443"/>
          </a:xfrm>
          <a:prstGeom prst="rect">
            <a:avLst/>
          </a:prstGeom>
          <a:solidFill>
            <a:srgbClr val="A7FB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608EB9D4-F4B6-4C33-8EC6-974037DC5756}"/>
              </a:ext>
            </a:extLst>
          </p:cNvPr>
          <p:cNvCxnSpPr>
            <a:cxnSpLocks/>
          </p:cNvCxnSpPr>
          <p:nvPr/>
        </p:nvCxnSpPr>
        <p:spPr>
          <a:xfrm>
            <a:off x="8704898" y="3608813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02C42072-947B-4012-84B9-D1627F723A13}"/>
              </a:ext>
            </a:extLst>
          </p:cNvPr>
          <p:cNvCxnSpPr>
            <a:cxnSpLocks/>
          </p:cNvCxnSpPr>
          <p:nvPr/>
        </p:nvCxnSpPr>
        <p:spPr>
          <a:xfrm flipH="1">
            <a:off x="8247698" y="3608813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Chart, scatter chart&#10;&#10;Description automatically generated">
            <a:extLst>
              <a:ext uri="{FF2B5EF4-FFF2-40B4-BE49-F238E27FC236}">
                <a16:creationId xmlns="" xmlns:a16="http://schemas.microsoft.com/office/drawing/2014/main" id="{695534D0-E2AD-46DE-8240-E0642897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1" b="78070"/>
          <a:stretch/>
        </p:blipFill>
        <p:spPr>
          <a:xfrm>
            <a:off x="10503568" y="0"/>
            <a:ext cx="1688432" cy="150394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70749A9-783F-49C9-A59A-7A66ACAFF833}"/>
              </a:ext>
            </a:extLst>
          </p:cNvPr>
          <p:cNvSpPr txBox="1"/>
          <p:nvPr/>
        </p:nvSpPr>
        <p:spPr>
          <a:xfrm>
            <a:off x="1552175" y="5799416"/>
            <a:ext cx="117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= 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AFD6C92-AC70-405F-8178-56190DAA20BF}"/>
              </a:ext>
            </a:extLst>
          </p:cNvPr>
          <p:cNvSpPr txBox="1"/>
          <p:nvPr/>
        </p:nvSpPr>
        <p:spPr>
          <a:xfrm>
            <a:off x="5185712" y="5727226"/>
            <a:ext cx="117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 = 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565A657-7E70-4692-9E39-FCD0D9C93763}"/>
              </a:ext>
            </a:extLst>
          </p:cNvPr>
          <p:cNvSpPr txBox="1"/>
          <p:nvPr/>
        </p:nvSpPr>
        <p:spPr>
          <a:xfrm>
            <a:off x="8698934" y="5763321"/>
            <a:ext cx="117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280 = 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4BD2811-409C-416D-B426-A32CCD0E9826}"/>
              </a:ext>
            </a:extLst>
          </p:cNvPr>
          <p:cNvSpPr txBox="1"/>
          <p:nvPr/>
        </p:nvSpPr>
        <p:spPr>
          <a:xfrm>
            <a:off x="1299511" y="288950"/>
            <a:ext cx="9725426" cy="1532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dash"/>
          </a:ln>
          <a:scene3d>
            <a:camera prst="orthographicFront"/>
            <a:lightRig rig="threePt" dir="t"/>
          </a:scene3d>
          <a:sp3d>
            <a:bevelT w="38100" h="38100"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các số tự nhiên lớn hơn 1 để thay thế vào các ô còn trống ở mỗi sơ đồ cây dưới đây. Rồi viết gọn dạng phân tích ra thừa số nguyên tố của mỗi số 18, 42, 280 bằng cách dùng lũy thừa.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B0F586B-AB2F-4905-89DD-1EBE34674DCF}"/>
              </a:ext>
            </a:extLst>
          </p:cNvPr>
          <p:cNvSpPr txBox="1"/>
          <p:nvPr/>
        </p:nvSpPr>
        <p:spPr>
          <a:xfrm>
            <a:off x="2082463" y="3126786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D577DD2-558F-4096-BFE6-3E2A09900E96}"/>
              </a:ext>
            </a:extLst>
          </p:cNvPr>
          <p:cNvSpPr txBox="1"/>
          <p:nvPr/>
        </p:nvSpPr>
        <p:spPr>
          <a:xfrm>
            <a:off x="1604792" y="4013890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D21D9F7-66C7-4BEA-9AFC-933324F013C0}"/>
              </a:ext>
            </a:extLst>
          </p:cNvPr>
          <p:cNvSpPr txBox="1"/>
          <p:nvPr/>
        </p:nvSpPr>
        <p:spPr>
          <a:xfrm>
            <a:off x="2614727" y="3986595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B34DB31-E1CF-4152-AB50-F5C673920D71}"/>
              </a:ext>
            </a:extLst>
          </p:cNvPr>
          <p:cNvSpPr txBox="1"/>
          <p:nvPr/>
        </p:nvSpPr>
        <p:spPr>
          <a:xfrm>
            <a:off x="2218941" y="5815395"/>
            <a:ext cx="109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2.3</a:t>
            </a:r>
            <a:r>
              <a:rPr lang="en-US" sz="2800" b="1" baseline="3000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3A6FD2E-4D7C-49FA-B6B5-E607E1C5FC9F}"/>
              </a:ext>
            </a:extLst>
          </p:cNvPr>
          <p:cNvSpPr txBox="1"/>
          <p:nvPr/>
        </p:nvSpPr>
        <p:spPr>
          <a:xfrm>
            <a:off x="6163145" y="3140434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B16A1CB-57BA-4BD0-9554-2F4F93FA8274}"/>
              </a:ext>
            </a:extLst>
          </p:cNvPr>
          <p:cNvSpPr txBox="1"/>
          <p:nvPr/>
        </p:nvSpPr>
        <p:spPr>
          <a:xfrm>
            <a:off x="4593652" y="4027538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A50B4E8-AC68-420D-B1A6-865ED39565B9}"/>
              </a:ext>
            </a:extLst>
          </p:cNvPr>
          <p:cNvSpPr txBox="1"/>
          <p:nvPr/>
        </p:nvSpPr>
        <p:spPr>
          <a:xfrm>
            <a:off x="5562643" y="4000243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C135D46-5F26-45F4-8310-56921A807DE6}"/>
              </a:ext>
            </a:extLst>
          </p:cNvPr>
          <p:cNvSpPr txBox="1"/>
          <p:nvPr/>
        </p:nvSpPr>
        <p:spPr>
          <a:xfrm>
            <a:off x="5862895" y="5719862"/>
            <a:ext cx="122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2.3.7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8E9E76C-F9AF-4E2D-889E-66FF72D8A9AF}"/>
              </a:ext>
            </a:extLst>
          </p:cNvPr>
          <p:cNvSpPr txBox="1"/>
          <p:nvPr/>
        </p:nvSpPr>
        <p:spPr>
          <a:xfrm>
            <a:off x="10202882" y="3085843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A81263F-8E8A-4983-8543-CD9F30E98C37}"/>
              </a:ext>
            </a:extLst>
          </p:cNvPr>
          <p:cNvSpPr txBox="1"/>
          <p:nvPr/>
        </p:nvSpPr>
        <p:spPr>
          <a:xfrm>
            <a:off x="7855467" y="4000243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7E772BD-F9DD-48B9-905C-3135336E7656}"/>
              </a:ext>
            </a:extLst>
          </p:cNvPr>
          <p:cNvSpPr txBox="1"/>
          <p:nvPr/>
        </p:nvSpPr>
        <p:spPr>
          <a:xfrm>
            <a:off x="8906345" y="4013891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271A3FF-433C-4573-B456-6E908CA4574E}"/>
              </a:ext>
            </a:extLst>
          </p:cNvPr>
          <p:cNvSpPr txBox="1"/>
          <p:nvPr/>
        </p:nvSpPr>
        <p:spPr>
          <a:xfrm>
            <a:off x="9738858" y="4013891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ECB2BEC-F1DD-4219-9BB5-50AFE91353CA}"/>
              </a:ext>
            </a:extLst>
          </p:cNvPr>
          <p:cNvSpPr txBox="1"/>
          <p:nvPr/>
        </p:nvSpPr>
        <p:spPr>
          <a:xfrm>
            <a:off x="10748793" y="4041186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D2C7735-4B04-4ED2-BDFF-FAAD7519418A}"/>
              </a:ext>
            </a:extLst>
          </p:cNvPr>
          <p:cNvSpPr txBox="1"/>
          <p:nvPr/>
        </p:nvSpPr>
        <p:spPr>
          <a:xfrm>
            <a:off x="9138357" y="4941938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895D57E-B74C-4691-9838-94E1EFDEA47F}"/>
              </a:ext>
            </a:extLst>
          </p:cNvPr>
          <p:cNvSpPr txBox="1"/>
          <p:nvPr/>
        </p:nvSpPr>
        <p:spPr>
          <a:xfrm>
            <a:off x="10202882" y="4941938"/>
            <a:ext cx="6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4E1EEB37-1200-427A-8FFD-B4C74E5D6436}"/>
              </a:ext>
            </a:extLst>
          </p:cNvPr>
          <p:cNvSpPr txBox="1"/>
          <p:nvPr/>
        </p:nvSpPr>
        <p:spPr>
          <a:xfrm>
            <a:off x="9643325" y="5774452"/>
            <a:ext cx="13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3000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B8541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.5.7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B8541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2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64" grpId="0"/>
      <p:bldP spid="65" grpId="0"/>
      <p:bldP spid="66" grpId="0"/>
      <p:bldP spid="67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D27202C1-CA34-404A-A063-578B1CA2BBD0}"/>
              </a:ext>
            </a:extLst>
          </p:cNvPr>
          <p:cNvSpPr/>
          <p:nvPr/>
        </p:nvSpPr>
        <p:spPr>
          <a:xfrm>
            <a:off x="531091" y="287252"/>
            <a:ext cx="769390" cy="769390"/>
          </a:xfrm>
          <a:prstGeom prst="ellipse">
            <a:avLst/>
          </a:prstGeom>
          <a:solidFill>
            <a:srgbClr val="0D5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Penumbra" panose="0204060305050602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25D39-7909-4DCF-A4E5-B28919164927}"/>
              </a:ext>
            </a:extLst>
          </p:cNvPr>
          <p:cNvSpPr txBox="1"/>
          <p:nvPr/>
        </p:nvSpPr>
        <p:spPr>
          <a:xfrm>
            <a:off x="1323573" y="361140"/>
            <a:ext cx="820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một số ra thừa số nguyên tố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055BE0-F50A-4C90-BF5F-DAF8C34201ED}"/>
              </a:ext>
            </a:extLst>
          </p:cNvPr>
          <p:cNvSpPr txBox="1"/>
          <p:nvPr/>
        </p:nvSpPr>
        <p:spPr>
          <a:xfrm>
            <a:off x="709963" y="1107098"/>
            <a:ext cx="68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43C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Phân tích một số ra thừa số nguyên tố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09F72BE-1040-4109-8C0A-DE49B0614BEE}"/>
              </a:ext>
            </a:extLst>
          </p:cNvPr>
          <p:cNvSpPr txBox="1"/>
          <p:nvPr/>
        </p:nvSpPr>
        <p:spPr>
          <a:xfrm>
            <a:off x="770122" y="1744772"/>
            <a:ext cx="451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300 theo 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 dọc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97" descr="Chart, scatter chart&#10;&#10;Description automatically generated">
            <a:extLst>
              <a:ext uri="{FF2B5EF4-FFF2-40B4-BE49-F238E27FC236}">
                <a16:creationId xmlns="" xmlns:a16="http://schemas.microsoft.com/office/drawing/2014/main" id="{695534D0-E2AD-46DE-8240-E06428979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1" b="78070"/>
          <a:stretch/>
        </p:blipFill>
        <p:spPr>
          <a:xfrm>
            <a:off x="10503568" y="0"/>
            <a:ext cx="1688432" cy="1503947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07AA8D7-BCD5-4F2C-9187-11B7FE5E2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84277"/>
              </p:ext>
            </p:extLst>
          </p:nvPr>
        </p:nvGraphicFramePr>
        <p:xfrm>
          <a:off x="5966327" y="2019078"/>
          <a:ext cx="2624222" cy="33109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12111">
                  <a:extLst>
                    <a:ext uri="{9D8B030D-6E8A-4147-A177-3AD203B41FA5}">
                      <a16:colId xmlns="" xmlns:a16="http://schemas.microsoft.com/office/drawing/2014/main" val="2153197839"/>
                    </a:ext>
                  </a:extLst>
                </a:gridCol>
                <a:gridCol w="1312111">
                  <a:extLst>
                    <a:ext uri="{9D8B030D-6E8A-4147-A177-3AD203B41FA5}">
                      <a16:colId xmlns="" xmlns:a16="http://schemas.microsoft.com/office/drawing/2014/main" val="1800078234"/>
                    </a:ext>
                  </a:extLst>
                </a:gridCol>
              </a:tblGrid>
              <a:tr h="3310911">
                <a:tc>
                  <a:txBody>
                    <a:bodyPr/>
                    <a:lstStyle/>
                    <a:p>
                      <a:endParaRPr lang="vi-VN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9430196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5707D36-68A1-4C1A-903C-07723E90B7C1}"/>
              </a:ext>
            </a:extLst>
          </p:cNvPr>
          <p:cNvSpPr txBox="1"/>
          <p:nvPr/>
        </p:nvSpPr>
        <p:spPr>
          <a:xfrm>
            <a:off x="6220429" y="2105720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DC15499-23F9-4825-8133-AAD25EE155FB}"/>
              </a:ext>
            </a:extLst>
          </p:cNvPr>
          <p:cNvSpPr txBox="1"/>
          <p:nvPr/>
        </p:nvSpPr>
        <p:spPr>
          <a:xfrm>
            <a:off x="6184335" y="2642328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150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F8F1B45-2116-4046-9F6C-EBDA69DFA92A}"/>
              </a:ext>
            </a:extLst>
          </p:cNvPr>
          <p:cNvSpPr txBox="1"/>
          <p:nvPr/>
        </p:nvSpPr>
        <p:spPr>
          <a:xfrm>
            <a:off x="6196366" y="3178936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29F906C-687B-484F-A004-5A566B98D657}"/>
              </a:ext>
            </a:extLst>
          </p:cNvPr>
          <p:cNvSpPr txBox="1"/>
          <p:nvPr/>
        </p:nvSpPr>
        <p:spPr>
          <a:xfrm>
            <a:off x="6184335" y="3715544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B2456F0-5161-4571-8406-C4808A9379FD}"/>
              </a:ext>
            </a:extLst>
          </p:cNvPr>
          <p:cNvSpPr txBox="1"/>
          <p:nvPr/>
        </p:nvSpPr>
        <p:spPr>
          <a:xfrm>
            <a:off x="6196367" y="4252152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1F44DDE7-C214-40A5-880B-FAA93402FF6F}"/>
              </a:ext>
            </a:extLst>
          </p:cNvPr>
          <p:cNvSpPr txBox="1"/>
          <p:nvPr/>
        </p:nvSpPr>
        <p:spPr>
          <a:xfrm>
            <a:off x="830280" y="4957202"/>
            <a:ext cx="123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đó: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0F89AAC-9298-4932-93E0-48E70A018866}"/>
              </a:ext>
            </a:extLst>
          </p:cNvPr>
          <p:cNvSpPr txBox="1"/>
          <p:nvPr/>
        </p:nvSpPr>
        <p:spPr>
          <a:xfrm>
            <a:off x="1949218" y="5474560"/>
            <a:ext cx="123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=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AB69D1F-139F-49B9-8AC6-AD148763FBC1}"/>
              </a:ext>
            </a:extLst>
          </p:cNvPr>
          <p:cNvSpPr txBox="1"/>
          <p:nvPr/>
        </p:nvSpPr>
        <p:spPr>
          <a:xfrm>
            <a:off x="3092219" y="5474560"/>
            <a:ext cx="184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2.2.3.5.5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B68C9BFA-8B62-4AE8-A029-1761FF0CD407}"/>
              </a:ext>
            </a:extLst>
          </p:cNvPr>
          <p:cNvSpPr txBox="1"/>
          <p:nvPr/>
        </p:nvSpPr>
        <p:spPr>
          <a:xfrm>
            <a:off x="4656324" y="5462529"/>
            <a:ext cx="184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2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.3.5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E92A172-128E-4C25-BD29-B3F774D3BCCD}"/>
              </a:ext>
            </a:extLst>
          </p:cNvPr>
          <p:cNvSpPr/>
          <p:nvPr/>
        </p:nvSpPr>
        <p:spPr>
          <a:xfrm>
            <a:off x="7610424" y="2111812"/>
            <a:ext cx="613611" cy="2791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9EE81B7-B62C-4E1E-890E-4855AD12EA93}"/>
              </a:ext>
            </a:extLst>
          </p:cNvPr>
          <p:cNvSpPr txBox="1"/>
          <p:nvPr/>
        </p:nvSpPr>
        <p:spPr>
          <a:xfrm>
            <a:off x="7471714" y="2105721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B9D7D7A-AA8F-4559-99AE-A0EEAA5A62A5}"/>
              </a:ext>
            </a:extLst>
          </p:cNvPr>
          <p:cNvSpPr txBox="1"/>
          <p:nvPr/>
        </p:nvSpPr>
        <p:spPr>
          <a:xfrm>
            <a:off x="7471714" y="2671205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79A90FE-1D5E-4A7F-B607-DB905B2EB369}"/>
              </a:ext>
            </a:extLst>
          </p:cNvPr>
          <p:cNvSpPr txBox="1"/>
          <p:nvPr/>
        </p:nvSpPr>
        <p:spPr>
          <a:xfrm>
            <a:off x="7471714" y="3182096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D7040E9E-FB98-411D-BB91-1A0C65D69A6F}"/>
              </a:ext>
            </a:extLst>
          </p:cNvPr>
          <p:cNvSpPr txBox="1"/>
          <p:nvPr/>
        </p:nvSpPr>
        <p:spPr>
          <a:xfrm>
            <a:off x="7471714" y="3733932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627F9CA-9EA7-4DD7-96CA-3C742A413645}"/>
              </a:ext>
            </a:extLst>
          </p:cNvPr>
          <p:cNvSpPr txBox="1"/>
          <p:nvPr/>
        </p:nvSpPr>
        <p:spPr>
          <a:xfrm>
            <a:off x="7471714" y="4283435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88" descr="Chart, scatter chart&#10;&#10;Description automatically generated">
            <a:extLst>
              <a:ext uri="{FF2B5EF4-FFF2-40B4-BE49-F238E27FC236}">
                <a16:creationId xmlns="" xmlns:a16="http://schemas.microsoft.com/office/drawing/2014/main" id="{DBC0EB23-C51F-440D-98E0-39BB3F97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84737" r="55493" b="526"/>
          <a:stretch/>
        </p:blipFill>
        <p:spPr>
          <a:xfrm>
            <a:off x="0" y="6144198"/>
            <a:ext cx="3789947" cy="7138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6CAD11A3-86F2-4686-BC7F-FA523F3B0014}"/>
              </a:ext>
            </a:extLst>
          </p:cNvPr>
          <p:cNvSpPr/>
          <p:nvPr/>
        </p:nvSpPr>
        <p:spPr>
          <a:xfrm>
            <a:off x="6418759" y="4765763"/>
            <a:ext cx="469232" cy="4692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28ADFD7-F853-4D4D-BEEF-00D7EA315BBF}"/>
              </a:ext>
            </a:extLst>
          </p:cNvPr>
          <p:cNvSpPr txBox="1"/>
          <p:nvPr/>
        </p:nvSpPr>
        <p:spPr>
          <a:xfrm>
            <a:off x="6225278" y="4734170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2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1" grpId="0"/>
      <p:bldP spid="63" grpId="0"/>
      <p:bldP spid="65" grpId="0"/>
      <p:bldP spid="67" grpId="0"/>
      <p:bldP spid="78" grpId="0"/>
      <p:bldP spid="81" grpId="0"/>
      <p:bldP spid="82" grpId="0"/>
      <p:bldP spid="83" grpId="0"/>
      <p:bldP spid="88" grpId="0"/>
      <p:bldP spid="3" grpId="0" animBg="1"/>
      <p:bldP spid="62" grpId="0"/>
      <p:bldP spid="64" grpId="0"/>
      <p:bldP spid="66" grpId="0"/>
      <p:bldP spid="77" grpId="0"/>
      <p:bldP spid="79" grpId="0"/>
      <p:bldP spid="7" grpId="0" animBg="1"/>
      <p:bldP spid="7" grpId="1" animBg="1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D27202C1-CA34-404A-A063-578B1CA2BBD0}"/>
              </a:ext>
            </a:extLst>
          </p:cNvPr>
          <p:cNvSpPr/>
          <p:nvPr/>
        </p:nvSpPr>
        <p:spPr>
          <a:xfrm>
            <a:off x="531091" y="287252"/>
            <a:ext cx="769390" cy="769390"/>
          </a:xfrm>
          <a:prstGeom prst="ellipse">
            <a:avLst/>
          </a:prstGeom>
          <a:solidFill>
            <a:srgbClr val="0D5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Penumbra" panose="0204060305050602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25D39-7909-4DCF-A4E5-B28919164927}"/>
              </a:ext>
            </a:extLst>
          </p:cNvPr>
          <p:cNvSpPr txBox="1"/>
          <p:nvPr/>
        </p:nvSpPr>
        <p:spPr>
          <a:xfrm>
            <a:off x="1323573" y="361140"/>
            <a:ext cx="820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một số ra thừa số nguyên tố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055BE0-F50A-4C90-BF5F-DAF8C34201ED}"/>
              </a:ext>
            </a:extLst>
          </p:cNvPr>
          <p:cNvSpPr txBox="1"/>
          <p:nvPr/>
        </p:nvSpPr>
        <p:spPr>
          <a:xfrm>
            <a:off x="709963" y="1107098"/>
            <a:ext cx="68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43C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Phân tích một số ra thừa số nguyên tố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09F72BE-1040-4109-8C0A-DE49B0614BEE}"/>
              </a:ext>
            </a:extLst>
          </p:cNvPr>
          <p:cNvSpPr txBox="1"/>
          <p:nvPr/>
        </p:nvSpPr>
        <p:spPr>
          <a:xfrm>
            <a:off x="770122" y="1744772"/>
            <a:ext cx="199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dụng: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97" descr="Chart, scatter chart&#10;&#10;Description automatically generated">
            <a:extLst>
              <a:ext uri="{FF2B5EF4-FFF2-40B4-BE49-F238E27FC236}">
                <a16:creationId xmlns="" xmlns:a16="http://schemas.microsoft.com/office/drawing/2014/main" id="{695534D0-E2AD-46DE-8240-E06428979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1" b="78070"/>
          <a:stretch/>
        </p:blipFill>
        <p:spPr>
          <a:xfrm>
            <a:off x="10503568" y="0"/>
            <a:ext cx="1688432" cy="1503947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07AA8D7-BCD5-4F2C-9187-11B7FE5E2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37346"/>
              </p:ext>
            </p:extLst>
          </p:nvPr>
        </p:nvGraphicFramePr>
        <p:xfrm>
          <a:off x="6604001" y="2536436"/>
          <a:ext cx="2624222" cy="33109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12111">
                  <a:extLst>
                    <a:ext uri="{9D8B030D-6E8A-4147-A177-3AD203B41FA5}">
                      <a16:colId xmlns="" xmlns:a16="http://schemas.microsoft.com/office/drawing/2014/main" val="2153197839"/>
                    </a:ext>
                  </a:extLst>
                </a:gridCol>
                <a:gridCol w="1312111">
                  <a:extLst>
                    <a:ext uri="{9D8B030D-6E8A-4147-A177-3AD203B41FA5}">
                      <a16:colId xmlns="" xmlns:a16="http://schemas.microsoft.com/office/drawing/2014/main" val="1800078234"/>
                    </a:ext>
                  </a:extLst>
                </a:gridCol>
              </a:tblGrid>
              <a:tr h="3310911">
                <a:tc>
                  <a:txBody>
                    <a:bodyPr/>
                    <a:lstStyle/>
                    <a:p>
                      <a:endParaRPr lang="vi-VN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9430196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5707D36-68A1-4C1A-903C-07723E90B7C1}"/>
              </a:ext>
            </a:extLst>
          </p:cNvPr>
          <p:cNvSpPr txBox="1"/>
          <p:nvPr/>
        </p:nvSpPr>
        <p:spPr>
          <a:xfrm>
            <a:off x="6858103" y="2623078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DC15499-23F9-4825-8133-AAD25EE155FB}"/>
              </a:ext>
            </a:extLst>
          </p:cNvPr>
          <p:cNvSpPr txBox="1"/>
          <p:nvPr/>
        </p:nvSpPr>
        <p:spPr>
          <a:xfrm>
            <a:off x="6822009" y="3159686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F8F1B45-2116-4046-9F6C-EBDA69DFA92A}"/>
              </a:ext>
            </a:extLst>
          </p:cNvPr>
          <p:cNvSpPr txBox="1"/>
          <p:nvPr/>
        </p:nvSpPr>
        <p:spPr>
          <a:xfrm>
            <a:off x="6834040" y="3696294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E92A172-128E-4C25-BD29-B3F774D3BCCD}"/>
              </a:ext>
            </a:extLst>
          </p:cNvPr>
          <p:cNvSpPr/>
          <p:nvPr/>
        </p:nvSpPr>
        <p:spPr>
          <a:xfrm>
            <a:off x="8254921" y="2641021"/>
            <a:ext cx="613611" cy="2272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9EE81B7-B62C-4E1E-890E-4855AD12EA93}"/>
              </a:ext>
            </a:extLst>
          </p:cNvPr>
          <p:cNvSpPr txBox="1"/>
          <p:nvPr/>
        </p:nvSpPr>
        <p:spPr>
          <a:xfrm>
            <a:off x="8109388" y="2623079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B9D7D7A-AA8F-4559-99AE-A0EEAA5A62A5}"/>
              </a:ext>
            </a:extLst>
          </p:cNvPr>
          <p:cNvSpPr txBox="1"/>
          <p:nvPr/>
        </p:nvSpPr>
        <p:spPr>
          <a:xfrm>
            <a:off x="8109388" y="3188563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79A90FE-1D5E-4A7F-B607-DB905B2EB369}"/>
              </a:ext>
            </a:extLst>
          </p:cNvPr>
          <p:cNvSpPr txBox="1"/>
          <p:nvPr/>
        </p:nvSpPr>
        <p:spPr>
          <a:xfrm>
            <a:off x="8109388" y="3754046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88" descr="Chart, scatter chart&#10;&#10;Description automatically generated">
            <a:extLst>
              <a:ext uri="{FF2B5EF4-FFF2-40B4-BE49-F238E27FC236}">
                <a16:creationId xmlns="" xmlns:a16="http://schemas.microsoft.com/office/drawing/2014/main" id="{DBC0EB23-C51F-440D-98E0-39BB3F97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84737" r="55493" b="526"/>
          <a:stretch/>
        </p:blipFill>
        <p:spPr>
          <a:xfrm>
            <a:off x="0" y="6144198"/>
            <a:ext cx="3789947" cy="7138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7B8BEB3-5F51-4499-BA01-5872D589D306}"/>
              </a:ext>
            </a:extLst>
          </p:cNvPr>
          <p:cNvSpPr txBox="1"/>
          <p:nvPr/>
        </p:nvSpPr>
        <p:spPr>
          <a:xfrm>
            <a:off x="2622984" y="1732740"/>
            <a:ext cx="801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số 60 ra thừa số nguyên tố theo cột dọc 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DAF555B-443B-45BD-ACC3-255E592EB189}"/>
              </a:ext>
            </a:extLst>
          </p:cNvPr>
          <p:cNvSpPr txBox="1"/>
          <p:nvPr/>
        </p:nvSpPr>
        <p:spPr>
          <a:xfrm>
            <a:off x="794185" y="4668444"/>
            <a:ext cx="123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đó: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A1444F5-4440-4D3E-A858-E8FFD8829D05}"/>
              </a:ext>
            </a:extLst>
          </p:cNvPr>
          <p:cNvSpPr txBox="1"/>
          <p:nvPr/>
        </p:nvSpPr>
        <p:spPr>
          <a:xfrm>
            <a:off x="1913123" y="5185802"/>
            <a:ext cx="354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 = 2.2.3.5 = 2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.3.5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521FEE2-6D45-41EB-9700-B682779C446D}"/>
              </a:ext>
            </a:extLst>
          </p:cNvPr>
          <p:cNvSpPr txBox="1"/>
          <p:nvPr/>
        </p:nvSpPr>
        <p:spPr>
          <a:xfrm>
            <a:off x="6834040" y="4225683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79298D3-A68D-4BD6-9AE5-F9185A0757C9}"/>
              </a:ext>
            </a:extLst>
          </p:cNvPr>
          <p:cNvSpPr txBox="1"/>
          <p:nvPr/>
        </p:nvSpPr>
        <p:spPr>
          <a:xfrm>
            <a:off x="8157514" y="4285841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D628611-3993-42C9-90D5-AF6CD87AA404}"/>
              </a:ext>
            </a:extLst>
          </p:cNvPr>
          <p:cNvSpPr txBox="1"/>
          <p:nvPr/>
        </p:nvSpPr>
        <p:spPr>
          <a:xfrm>
            <a:off x="6846072" y="4731009"/>
            <a:ext cx="9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1" grpId="0"/>
      <p:bldP spid="63" grpId="0"/>
      <p:bldP spid="65" grpId="0"/>
      <p:bldP spid="3" grpId="0" animBg="1"/>
      <p:bldP spid="62" grpId="0"/>
      <p:bldP spid="64" grpId="0"/>
      <p:bldP spid="66" grpId="0"/>
      <p:bldP spid="25" grpId="0"/>
      <p:bldP spid="26" grpId="0"/>
      <p:bldP spid="27" grpId="0"/>
      <p:bldP spid="30" grpId="0"/>
      <p:bldP spid="3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AEC6A9F7-9406-4D0E-A1B0-58575B74C824}"/>
              </a:ext>
            </a:extLst>
          </p:cNvPr>
          <p:cNvSpPr/>
          <p:nvPr/>
        </p:nvSpPr>
        <p:spPr>
          <a:xfrm flipH="1">
            <a:off x="3339099" y="5270642"/>
            <a:ext cx="4294598" cy="698643"/>
          </a:xfrm>
          <a:prstGeom prst="homePlate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5; 7; 9</a:t>
            </a:r>
            <a:endParaRPr lang="vi-VN" sz="3600"/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20CE860E-8967-400D-85FF-7068E311E992}"/>
              </a:ext>
            </a:extLst>
          </p:cNvPr>
          <p:cNvSpPr/>
          <p:nvPr/>
        </p:nvSpPr>
        <p:spPr>
          <a:xfrm flipH="1">
            <a:off x="3318551" y="4150759"/>
            <a:ext cx="4294598" cy="698643"/>
          </a:xfrm>
          <a:prstGeom prst="homePlate">
            <a:avLst/>
          </a:prstGeom>
          <a:solidFill>
            <a:srgbClr val="23E1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3; 5; 7</a:t>
            </a:r>
            <a:endParaRPr lang="vi-VN" sz="3600"/>
          </a:p>
        </p:txBody>
      </p:sp>
      <p:sp>
        <p:nvSpPr>
          <p:cNvPr id="3" name="Arrow: Pentagon 2">
            <a:extLst>
              <a:ext uri="{FF2B5EF4-FFF2-40B4-BE49-F238E27FC236}">
                <a16:creationId xmlns="" xmlns:a16="http://schemas.microsoft.com/office/drawing/2014/main" id="{88CAF2F1-18E4-442A-850A-159833A6736D}"/>
              </a:ext>
            </a:extLst>
          </p:cNvPr>
          <p:cNvSpPr/>
          <p:nvPr/>
        </p:nvSpPr>
        <p:spPr>
          <a:xfrm flipH="1">
            <a:off x="3287729" y="3030876"/>
            <a:ext cx="4294598" cy="698643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2; 3; 5</a:t>
            </a:r>
            <a:endParaRPr lang="vi-VN" sz="3600"/>
          </a:p>
        </p:txBody>
      </p:sp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hỏi 1: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 số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nguyên tố lẻ liên tiếp là?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C6D2B533-A0A5-4D42-8664-4F006B4694E4}"/>
              </a:ext>
            </a:extLst>
          </p:cNvPr>
          <p:cNvSpPr/>
          <p:nvPr/>
        </p:nvSpPr>
        <p:spPr>
          <a:xfrm>
            <a:off x="2767263" y="2971800"/>
            <a:ext cx="808144" cy="808144"/>
          </a:xfrm>
          <a:prstGeom prst="ellipse">
            <a:avLst/>
          </a:prstGeom>
          <a:solidFill>
            <a:srgbClr val="FFE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46716BE-C072-4E66-B688-EE882D2B74A9}"/>
              </a:ext>
            </a:extLst>
          </p:cNvPr>
          <p:cNvSpPr/>
          <p:nvPr/>
        </p:nvSpPr>
        <p:spPr>
          <a:xfrm>
            <a:off x="2767263" y="4102768"/>
            <a:ext cx="808144" cy="808144"/>
          </a:xfrm>
          <a:prstGeom prst="ellipse">
            <a:avLst/>
          </a:prstGeom>
          <a:solidFill>
            <a:srgbClr val="BCF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BA84EFC-A957-4A24-8A75-E120FCBECB25}"/>
              </a:ext>
            </a:extLst>
          </p:cNvPr>
          <p:cNvSpPr/>
          <p:nvPr/>
        </p:nvSpPr>
        <p:spPr>
          <a:xfrm>
            <a:off x="2767263" y="5209673"/>
            <a:ext cx="808144" cy="808144"/>
          </a:xfrm>
          <a:prstGeom prst="ellipse">
            <a:avLst/>
          </a:prstGeom>
          <a:solidFill>
            <a:srgbClr val="BE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CC72D8F-1B0B-4D0E-91A4-983CDC86A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3" y="3621505"/>
            <a:ext cx="176212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362C0C-FC47-422B-BCEC-F8B1CE1331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9" y="4897582"/>
            <a:ext cx="1537854" cy="1537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CC6F27A-E99A-48D6-AACD-E14E148C73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19" y="2583873"/>
            <a:ext cx="1537854" cy="15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9A2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0" animBg="1"/>
      <p:bldP spid="11" grpId="1" animBg="1"/>
      <p:bldP spid="3" grpId="0" animBg="1"/>
      <p:bldP spid="3" grpId="1" animBg="1"/>
      <p:bldP spid="40" grpId="0" animBg="1"/>
      <p:bldP spid="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39827" y="410935"/>
            <a:ext cx="11082967" cy="2227943"/>
          </a:xfrm>
          <a:prstGeom prst="snip2Diag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2.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 60 chiếc bánh thì có thể chia được thành bao nhiêu hộp bánh sao cho số bánh trong các hộp bằng nhau?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55ECC9A7-83CF-41A3-99D0-B7C5F6D58847}"/>
              </a:ext>
            </a:extLst>
          </p:cNvPr>
          <p:cNvSpPr/>
          <p:nvPr/>
        </p:nvSpPr>
        <p:spPr>
          <a:xfrm flipH="1">
            <a:off x="1323010" y="5248609"/>
            <a:ext cx="8932207" cy="698643"/>
          </a:xfrm>
          <a:prstGeom prst="homePlate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Có thể chia được 9 hộp, 7 hộp, 8 hộp hoặc 14 hộp</a:t>
            </a:r>
            <a:endParaRPr lang="vi-VN" sz="3200">
              <a:solidFill>
                <a:schemeClr val="bg1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B27E17B3-3142-4224-B3F0-B57FAAC55B27}"/>
              </a:ext>
            </a:extLst>
          </p:cNvPr>
          <p:cNvSpPr/>
          <p:nvPr/>
        </p:nvSpPr>
        <p:spPr>
          <a:xfrm flipH="1">
            <a:off x="1302462" y="4128726"/>
            <a:ext cx="8932207" cy="698643"/>
          </a:xfrm>
          <a:prstGeom prst="homePlate">
            <a:avLst/>
          </a:prstGeom>
          <a:solidFill>
            <a:srgbClr val="23E1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Có thể chia được 21 hộp, 36 hộp và 17 hộp</a:t>
            </a:r>
            <a:endParaRPr lang="vi-VN" sz="3200">
              <a:solidFill>
                <a:srgbClr val="002060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974595BF-D6A3-48E5-8E43-14557FF79C20}"/>
              </a:ext>
            </a:extLst>
          </p:cNvPr>
          <p:cNvSpPr/>
          <p:nvPr/>
        </p:nvSpPr>
        <p:spPr>
          <a:xfrm flipH="1">
            <a:off x="1271640" y="3008843"/>
            <a:ext cx="8932207" cy="698643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Có thể chia được 1 hộp, 3 hộp, 5 hộp hoặc 15 hộp</a:t>
            </a:r>
            <a:endParaRPr lang="vi-VN" sz="3200">
              <a:solidFill>
                <a:srgbClr val="0020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0C5083D-0F9B-4055-86BB-F1DABA1E19A0}"/>
              </a:ext>
            </a:extLst>
          </p:cNvPr>
          <p:cNvSpPr/>
          <p:nvPr/>
        </p:nvSpPr>
        <p:spPr>
          <a:xfrm>
            <a:off x="751176" y="2949767"/>
            <a:ext cx="808144" cy="808144"/>
          </a:xfrm>
          <a:prstGeom prst="ellipse">
            <a:avLst/>
          </a:prstGeom>
          <a:solidFill>
            <a:srgbClr val="FFE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E40C6AE-1307-4D35-A4D0-C0CE6B38BC08}"/>
              </a:ext>
            </a:extLst>
          </p:cNvPr>
          <p:cNvSpPr/>
          <p:nvPr/>
        </p:nvSpPr>
        <p:spPr>
          <a:xfrm>
            <a:off x="751176" y="4080735"/>
            <a:ext cx="808144" cy="808144"/>
          </a:xfrm>
          <a:prstGeom prst="ellipse">
            <a:avLst/>
          </a:prstGeom>
          <a:solidFill>
            <a:srgbClr val="BCF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DD33570-5B92-4690-A019-CB244C10DFB8}"/>
              </a:ext>
            </a:extLst>
          </p:cNvPr>
          <p:cNvSpPr/>
          <p:nvPr/>
        </p:nvSpPr>
        <p:spPr>
          <a:xfrm>
            <a:off x="751176" y="5187640"/>
            <a:ext cx="808144" cy="808144"/>
          </a:xfrm>
          <a:prstGeom prst="ellipse">
            <a:avLst/>
          </a:prstGeom>
          <a:solidFill>
            <a:srgbClr val="BE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FC1B83A-6F9B-4A97-A976-4317C880E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05" y="3735927"/>
            <a:ext cx="1376400" cy="1376400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22407A2E-5053-4B90-A888-85494BE0B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32" y="4251614"/>
            <a:ext cx="1103168" cy="1103168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2E791C1A-AC4F-4885-A87A-455C0605A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05" y="4071505"/>
            <a:ext cx="1103168" cy="11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0" grpId="0" animBg="1"/>
      <p:bldP spid="6" grpId="0" animBg="1"/>
      <p:bldP spid="6" grpId="2" animBg="1"/>
      <p:bldP spid="7" grpId="0" animBg="1"/>
      <p:bldP spid="7" grpId="2" animBg="1"/>
      <p:bldP spid="7" grpId="3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tích số 18 ra thừa số nguyên tố ta được kết quả là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661B8FB2-BA79-4512-B6D2-E15B3E36C77C}"/>
              </a:ext>
            </a:extLst>
          </p:cNvPr>
          <p:cNvSpPr/>
          <p:nvPr/>
        </p:nvSpPr>
        <p:spPr>
          <a:xfrm flipH="1">
            <a:off x="3339099" y="5270642"/>
            <a:ext cx="4294598" cy="698643"/>
          </a:xfrm>
          <a:prstGeom prst="homePlate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18 = 2.9</a:t>
            </a:r>
            <a:endParaRPr lang="vi-VN" sz="3600"/>
          </a:p>
        </p:txBody>
      </p:sp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2FF2EF19-B9DE-4CD2-9A6A-33890E763E74}"/>
              </a:ext>
            </a:extLst>
          </p:cNvPr>
          <p:cNvSpPr/>
          <p:nvPr/>
        </p:nvSpPr>
        <p:spPr>
          <a:xfrm flipH="1">
            <a:off x="3318551" y="4150759"/>
            <a:ext cx="4294598" cy="698643"/>
          </a:xfrm>
          <a:prstGeom prst="homePlate">
            <a:avLst/>
          </a:prstGeom>
          <a:solidFill>
            <a:srgbClr val="23E1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18 = 2.3</a:t>
            </a:r>
            <a:r>
              <a:rPr lang="en-US" sz="3600" baseline="30000"/>
              <a:t>2</a:t>
            </a:r>
            <a:endParaRPr lang="vi-VN" sz="3600"/>
          </a:p>
        </p:txBody>
      </p:sp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8FA33C3A-4F6E-494E-AC87-DBD17359FAA5}"/>
              </a:ext>
            </a:extLst>
          </p:cNvPr>
          <p:cNvSpPr/>
          <p:nvPr/>
        </p:nvSpPr>
        <p:spPr>
          <a:xfrm flipH="1">
            <a:off x="3287729" y="3030876"/>
            <a:ext cx="4294598" cy="698643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18 = 3.6</a:t>
            </a:r>
            <a:endParaRPr lang="vi-VN" sz="36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78A5EFC-D297-4759-9B2A-D395743322AD}"/>
              </a:ext>
            </a:extLst>
          </p:cNvPr>
          <p:cNvSpPr/>
          <p:nvPr/>
        </p:nvSpPr>
        <p:spPr>
          <a:xfrm>
            <a:off x="2767263" y="2971800"/>
            <a:ext cx="808144" cy="808144"/>
          </a:xfrm>
          <a:prstGeom prst="ellipse">
            <a:avLst/>
          </a:prstGeom>
          <a:solidFill>
            <a:srgbClr val="FFE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AC77C0F-2FC5-4934-906B-E17D80DB55EC}"/>
              </a:ext>
            </a:extLst>
          </p:cNvPr>
          <p:cNvSpPr/>
          <p:nvPr/>
        </p:nvSpPr>
        <p:spPr>
          <a:xfrm>
            <a:off x="2767263" y="4102768"/>
            <a:ext cx="808144" cy="808144"/>
          </a:xfrm>
          <a:prstGeom prst="ellipse">
            <a:avLst/>
          </a:prstGeom>
          <a:solidFill>
            <a:srgbClr val="BCF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4986219-5FD1-4610-9B42-4B4808EAAA30}"/>
              </a:ext>
            </a:extLst>
          </p:cNvPr>
          <p:cNvSpPr/>
          <p:nvPr/>
        </p:nvSpPr>
        <p:spPr>
          <a:xfrm>
            <a:off x="2767263" y="5209673"/>
            <a:ext cx="808144" cy="808144"/>
          </a:xfrm>
          <a:prstGeom prst="ellipse">
            <a:avLst/>
          </a:prstGeom>
          <a:solidFill>
            <a:srgbClr val="BE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A9A365B9-8F79-4800-9631-8514CA518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02" y="3882069"/>
            <a:ext cx="1824890" cy="147964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90E47AB-48AE-4839-9889-7FF07C8166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9" y="2748396"/>
            <a:ext cx="1094509" cy="1026102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224B975-8059-44D5-A74E-334FD6DDE3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4" y="5380759"/>
            <a:ext cx="1094509" cy="10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9A2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oi-ban-oi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oi-ban-oi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4.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 nói số 2001 là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 descr="A picture containing text, light&#10;&#10;Description automatically generated">
            <a:extLst>
              <a:ext uri="{FF2B5EF4-FFF2-40B4-BE49-F238E27FC236}">
                <a16:creationId xmlns="" xmlns:a16="http://schemas.microsoft.com/office/drawing/2014/main" id="{71AA8D94-243D-427C-8F21-799779F30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56" y="4133851"/>
            <a:ext cx="1873192" cy="1518804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E0E2CF58-AC58-4BDE-BFDD-27084353DE16}"/>
              </a:ext>
            </a:extLst>
          </p:cNvPr>
          <p:cNvSpPr/>
          <p:nvPr/>
        </p:nvSpPr>
        <p:spPr>
          <a:xfrm flipH="1">
            <a:off x="6823751" y="3333341"/>
            <a:ext cx="4294598" cy="698643"/>
          </a:xfrm>
          <a:prstGeom prst="homePlate">
            <a:avLst/>
          </a:prstGeom>
          <a:solidFill>
            <a:srgbClr val="23E1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Hợp số</a:t>
            </a:r>
            <a:endParaRPr lang="vi-VN" sz="3600"/>
          </a:p>
        </p:txBody>
      </p:sp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2F57FF8E-D177-4DA5-9D4F-FB4187B4D90B}"/>
              </a:ext>
            </a:extLst>
          </p:cNvPr>
          <p:cNvSpPr/>
          <p:nvPr/>
        </p:nvSpPr>
        <p:spPr>
          <a:xfrm flipH="1">
            <a:off x="1472784" y="3349530"/>
            <a:ext cx="4294598" cy="698643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Số nguyên tố</a:t>
            </a:r>
            <a:endParaRPr lang="vi-VN" sz="36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40E545D-9486-4550-A28F-8D6537C5236D}"/>
              </a:ext>
            </a:extLst>
          </p:cNvPr>
          <p:cNvSpPr/>
          <p:nvPr/>
        </p:nvSpPr>
        <p:spPr>
          <a:xfrm>
            <a:off x="952318" y="3290454"/>
            <a:ext cx="808144" cy="808144"/>
          </a:xfrm>
          <a:prstGeom prst="ellipse">
            <a:avLst/>
          </a:prstGeom>
          <a:solidFill>
            <a:srgbClr val="FFE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6BBC362-08BC-46F2-B31E-472A85F86113}"/>
              </a:ext>
            </a:extLst>
          </p:cNvPr>
          <p:cNvSpPr/>
          <p:nvPr/>
        </p:nvSpPr>
        <p:spPr>
          <a:xfrm>
            <a:off x="6272463" y="3285350"/>
            <a:ext cx="808144" cy="808144"/>
          </a:xfrm>
          <a:prstGeom prst="ellipse">
            <a:avLst/>
          </a:prstGeom>
          <a:solidFill>
            <a:srgbClr val="BCF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B2E220-8E27-41AD-98CA-44637ED3F8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12" y="4369377"/>
            <a:ext cx="1512743" cy="12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9A26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0" grpId="0" animBg="1"/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A7B662-02C9-43B1-BD63-C8DE8440D7E2}"/>
              </a:ext>
            </a:extLst>
          </p:cNvPr>
          <p:cNvSpPr/>
          <p:nvPr/>
        </p:nvSpPr>
        <p:spPr>
          <a:xfrm>
            <a:off x="792045" y="1043001"/>
            <a:ext cx="7332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C4E1E1-A0BE-4A64-A98D-A754C13FE159}"/>
              </a:ext>
            </a:extLst>
          </p:cNvPr>
          <p:cNvSpPr txBox="1"/>
          <p:nvPr/>
        </p:nvSpPr>
        <p:spPr>
          <a:xfrm>
            <a:off x="1023582" y="2306472"/>
            <a:ext cx="6933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Xem lại phần ghi chú bài học, SGK, trang 34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Làm bài tập từ 1 đến 8. SGK, trang 33, 34</a:t>
            </a:r>
            <a:endParaRPr lang="vi-VN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76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gh Five Bee">
            <a:extLst>
              <a:ext uri="{FF2B5EF4-FFF2-40B4-BE49-F238E27FC236}">
                <a16:creationId xmlns="" xmlns:a16="http://schemas.microsoft.com/office/drawing/2014/main" id="{01B297E6-D1EF-4978-B2A1-B044DE4C4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1760"/>
            <a:ext cx="868680" cy="868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A2AC05-767D-41FB-A5F3-F0A42A0CA5B5}"/>
              </a:ext>
            </a:extLst>
          </p:cNvPr>
          <p:cNvSpPr txBox="1"/>
          <p:nvPr/>
        </p:nvSpPr>
        <p:spPr>
          <a:xfrm>
            <a:off x="812800" y="1158240"/>
            <a:ext cx="957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 Điền tất cả các ước của các số từ 1 đến 10 vào bảng sau:</a:t>
            </a:r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F0064747-FFAE-4567-A205-BB2BC804D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93330"/>
              </p:ext>
            </p:extLst>
          </p:nvPr>
        </p:nvGraphicFramePr>
        <p:xfrm>
          <a:off x="518160" y="1888066"/>
          <a:ext cx="11155683" cy="134704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14153">
                  <a:extLst>
                    <a:ext uri="{9D8B030D-6E8A-4147-A177-3AD203B41FA5}">
                      <a16:colId xmlns="" xmlns:a16="http://schemas.microsoft.com/office/drawing/2014/main" val="1204334793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815607075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4015998722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1990803577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1183401210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1934440587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2203775306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3857908496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2179541101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1152545318"/>
                    </a:ext>
                  </a:extLst>
                </a:gridCol>
                <a:gridCol w="1014153">
                  <a:extLst>
                    <a:ext uri="{9D8B030D-6E8A-4147-A177-3AD203B41FA5}">
                      <a16:colId xmlns="" xmlns:a16="http://schemas.microsoft.com/office/drawing/2014/main" val="620911958"/>
                    </a:ext>
                  </a:extLst>
                </a:gridCol>
              </a:tblGrid>
              <a:tr h="52408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17903561"/>
                  </a:ext>
                </a:extLst>
              </a:tr>
              <a:tr h="52408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ước</a:t>
                      </a:r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833889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E2946D-55A5-4043-B6B6-57AF922CC7DE}"/>
              </a:ext>
            </a:extLst>
          </p:cNvPr>
          <p:cNvSpPr txBox="1"/>
          <p:nvPr/>
        </p:nvSpPr>
        <p:spPr>
          <a:xfrm>
            <a:off x="833120" y="3505200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 Sắp xếp các số từ 1 đến 10 thành 3 nhóm:</a:t>
            </a:r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F3B4CAE8-CF96-4F26-99A3-40F6AF8B8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1056"/>
              </p:ext>
            </p:extLst>
          </p:nvPr>
        </p:nvGraphicFramePr>
        <p:xfrm>
          <a:off x="538481" y="4163906"/>
          <a:ext cx="10982961" cy="19448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0987">
                  <a:extLst>
                    <a:ext uri="{9D8B030D-6E8A-4147-A177-3AD203B41FA5}">
                      <a16:colId xmlns="" xmlns:a16="http://schemas.microsoft.com/office/drawing/2014/main" val="1151562058"/>
                    </a:ext>
                  </a:extLst>
                </a:gridCol>
                <a:gridCol w="3660987">
                  <a:extLst>
                    <a:ext uri="{9D8B030D-6E8A-4147-A177-3AD203B41FA5}">
                      <a16:colId xmlns="" xmlns:a16="http://schemas.microsoft.com/office/drawing/2014/main" val="991605716"/>
                    </a:ext>
                  </a:extLst>
                </a:gridCol>
                <a:gridCol w="3660987">
                  <a:extLst>
                    <a:ext uri="{9D8B030D-6E8A-4147-A177-3AD203B41FA5}">
                      <a16:colId xmlns="" xmlns:a16="http://schemas.microsoft.com/office/drawing/2014/main" val="3512512020"/>
                    </a:ext>
                  </a:extLst>
                </a:gridCol>
              </a:tblGrid>
              <a:tr h="847529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 các số 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 có một ước</a:t>
                      </a:r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 các số 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 có hai ước khác nhau</a:t>
                      </a:r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 các số 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nhiều hơn hai ước</a:t>
                      </a:r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9356747"/>
                  </a:ext>
                </a:extLst>
              </a:tr>
              <a:tr h="993125">
                <a:tc>
                  <a:txBody>
                    <a:bodyPr/>
                    <a:lstStyle/>
                    <a:p>
                      <a:pPr algn="ctr"/>
                      <a:endParaRPr lang="vi-VN" sz="66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361777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7E846-6B29-4E58-9B58-92414A176861}"/>
              </a:ext>
            </a:extLst>
          </p:cNvPr>
          <p:cNvSpPr txBox="1"/>
          <p:nvPr/>
        </p:nvSpPr>
        <p:spPr>
          <a:xfrm>
            <a:off x="1818640" y="2590800"/>
            <a:ext cx="47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A294CF-7190-47D2-AEEE-A35A23094F0D}"/>
              </a:ext>
            </a:extLst>
          </p:cNvPr>
          <p:cNvSpPr txBox="1"/>
          <p:nvPr/>
        </p:nvSpPr>
        <p:spPr>
          <a:xfrm>
            <a:off x="2621280" y="2611120"/>
            <a:ext cx="74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2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E3834D-5B06-4AA7-8269-FD7154FEA136}"/>
              </a:ext>
            </a:extLst>
          </p:cNvPr>
          <p:cNvSpPr txBox="1"/>
          <p:nvPr/>
        </p:nvSpPr>
        <p:spPr>
          <a:xfrm>
            <a:off x="3688080" y="2600960"/>
            <a:ext cx="74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3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51CF69-5451-4E3F-86DD-3FBC6F0E29B9}"/>
              </a:ext>
            </a:extLst>
          </p:cNvPr>
          <p:cNvSpPr txBox="1"/>
          <p:nvPr/>
        </p:nvSpPr>
        <p:spPr>
          <a:xfrm>
            <a:off x="4541520" y="2611120"/>
            <a:ext cx="104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2; 4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FCA317-793F-4DCA-BA35-408674F055B0}"/>
              </a:ext>
            </a:extLst>
          </p:cNvPr>
          <p:cNvSpPr txBox="1"/>
          <p:nvPr/>
        </p:nvSpPr>
        <p:spPr>
          <a:xfrm>
            <a:off x="5730240" y="2600960"/>
            <a:ext cx="7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5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BE1ECE-3D99-44F6-A323-F9A9C08D0251}"/>
              </a:ext>
            </a:extLst>
          </p:cNvPr>
          <p:cNvSpPr txBox="1"/>
          <p:nvPr/>
        </p:nvSpPr>
        <p:spPr>
          <a:xfrm>
            <a:off x="6736080" y="240792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2; </a:t>
            </a:r>
          </a:p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3; 6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D6C4002-DFAB-462B-B6C0-4E5D207AA04B}"/>
              </a:ext>
            </a:extLst>
          </p:cNvPr>
          <p:cNvSpPr txBox="1"/>
          <p:nvPr/>
        </p:nvSpPr>
        <p:spPr>
          <a:xfrm>
            <a:off x="7772400" y="2550160"/>
            <a:ext cx="74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7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141FF0-C13C-4D0F-B5A2-CE805D297595}"/>
              </a:ext>
            </a:extLst>
          </p:cNvPr>
          <p:cNvSpPr txBox="1"/>
          <p:nvPr/>
        </p:nvSpPr>
        <p:spPr>
          <a:xfrm>
            <a:off x="8727440" y="23977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2; </a:t>
            </a:r>
          </a:p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4; 8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2A1FC1-7477-4681-A8AC-7E1977624F76}"/>
              </a:ext>
            </a:extLst>
          </p:cNvPr>
          <p:cNvSpPr txBox="1"/>
          <p:nvPr/>
        </p:nvSpPr>
        <p:spPr>
          <a:xfrm>
            <a:off x="9580880" y="2570480"/>
            <a:ext cx="114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3; 9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C3B2D4-46B9-49F0-B8B6-FD542FFC10F0}"/>
              </a:ext>
            </a:extLst>
          </p:cNvPr>
          <p:cNvSpPr txBox="1"/>
          <p:nvPr/>
        </p:nvSpPr>
        <p:spPr>
          <a:xfrm>
            <a:off x="10739120" y="237744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1; 2; </a:t>
            </a:r>
          </a:p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5; 10</a:t>
            </a:r>
            <a:endParaRPr lang="vi-VN" sz="2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CAC0BE-7200-426B-A3FA-DD035E9DAF2E}"/>
              </a:ext>
            </a:extLst>
          </p:cNvPr>
          <p:cNvSpPr txBox="1"/>
          <p:nvPr/>
        </p:nvSpPr>
        <p:spPr>
          <a:xfrm>
            <a:off x="1844721" y="1887125"/>
            <a:ext cx="4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55F828-3848-4C72-9A55-34C7D7CAD36C}"/>
              </a:ext>
            </a:extLst>
          </p:cNvPr>
          <p:cNvSpPr txBox="1"/>
          <p:nvPr/>
        </p:nvSpPr>
        <p:spPr>
          <a:xfrm>
            <a:off x="2858902" y="1897286"/>
            <a:ext cx="4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B0A7B6A-0045-432F-835F-CD0644DD73F3}"/>
              </a:ext>
            </a:extLst>
          </p:cNvPr>
          <p:cNvSpPr txBox="1"/>
          <p:nvPr/>
        </p:nvSpPr>
        <p:spPr>
          <a:xfrm>
            <a:off x="3872476" y="1897286"/>
            <a:ext cx="4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4B22AFE-B7BE-4C67-A301-7E710F8C5B30}"/>
              </a:ext>
            </a:extLst>
          </p:cNvPr>
          <p:cNvSpPr txBox="1"/>
          <p:nvPr/>
        </p:nvSpPr>
        <p:spPr>
          <a:xfrm>
            <a:off x="4886353" y="1897286"/>
            <a:ext cx="4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110737A-C1FB-4FB1-B9FE-5EFA8E89C2BB}"/>
              </a:ext>
            </a:extLst>
          </p:cNvPr>
          <p:cNvSpPr txBox="1"/>
          <p:nvPr/>
        </p:nvSpPr>
        <p:spPr>
          <a:xfrm>
            <a:off x="5904021" y="1887126"/>
            <a:ext cx="4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707E7CD-2583-4D56-B439-319132C2255E}"/>
              </a:ext>
            </a:extLst>
          </p:cNvPr>
          <p:cNvSpPr txBox="1"/>
          <p:nvPr/>
        </p:nvSpPr>
        <p:spPr>
          <a:xfrm>
            <a:off x="6914409" y="1897287"/>
            <a:ext cx="53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D68F73B-7137-4D05-88BD-724A12C735F7}"/>
              </a:ext>
            </a:extLst>
          </p:cNvPr>
          <p:cNvSpPr txBox="1"/>
          <p:nvPr/>
        </p:nvSpPr>
        <p:spPr>
          <a:xfrm>
            <a:off x="7925406" y="1897286"/>
            <a:ext cx="4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47E3FD7-EA34-4D99-9A42-9600F5E13078}"/>
              </a:ext>
            </a:extLst>
          </p:cNvPr>
          <p:cNvSpPr txBox="1"/>
          <p:nvPr/>
        </p:nvSpPr>
        <p:spPr>
          <a:xfrm>
            <a:off x="8939283" y="1893800"/>
            <a:ext cx="73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A25ACEA-E317-4F65-9AF6-AA2EDF50CC5C}"/>
              </a:ext>
            </a:extLst>
          </p:cNvPr>
          <p:cNvSpPr txBox="1"/>
          <p:nvPr/>
        </p:nvSpPr>
        <p:spPr>
          <a:xfrm>
            <a:off x="9950279" y="1887126"/>
            <a:ext cx="4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AE16B0B-4759-4F62-A383-F56DF1F22D90}"/>
              </a:ext>
            </a:extLst>
          </p:cNvPr>
          <p:cNvSpPr txBox="1"/>
          <p:nvPr/>
        </p:nvSpPr>
        <p:spPr>
          <a:xfrm>
            <a:off x="10864831" y="1887126"/>
            <a:ext cx="67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055BCF5-F8CB-4BC2-ACC0-097763B86321}"/>
              </a:ext>
            </a:extLst>
          </p:cNvPr>
          <p:cNvSpPr txBox="1"/>
          <p:nvPr/>
        </p:nvSpPr>
        <p:spPr>
          <a:xfrm>
            <a:off x="1893454" y="236451"/>
            <a:ext cx="8388466" cy="707886"/>
          </a:xfrm>
          <a:prstGeom prst="rect">
            <a:avLst/>
          </a:prstGeom>
          <a:solidFill>
            <a:srgbClr val="92D05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Thế nào là số nguyên tố, hợp số?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1DBD903-7827-4AA3-9BC3-0E3E43DDF77C}"/>
              </a:ext>
            </a:extLst>
          </p:cNvPr>
          <p:cNvSpPr txBox="1"/>
          <p:nvPr/>
        </p:nvSpPr>
        <p:spPr>
          <a:xfrm>
            <a:off x="4592320" y="5699760"/>
            <a:ext cx="27127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 2; 3; 5; 7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là số nguyên tố</a:t>
            </a:r>
            <a:endParaRPr lang="vi-VN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B0B5A0F-B432-40B8-A2B8-CC0447F31561}"/>
              </a:ext>
            </a:extLst>
          </p:cNvPr>
          <p:cNvSpPr txBox="1"/>
          <p:nvPr/>
        </p:nvSpPr>
        <p:spPr>
          <a:xfrm>
            <a:off x="8341360" y="5709920"/>
            <a:ext cx="271272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 4; 6; 8; 9; 10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là hợp số</a:t>
            </a:r>
            <a:endParaRPr lang="vi-VN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4F834-D963-486A-9E6A-A2499314D5C5}"/>
              </a:ext>
            </a:extLst>
          </p:cNvPr>
          <p:cNvSpPr txBox="1"/>
          <p:nvPr/>
        </p:nvSpPr>
        <p:spPr>
          <a:xfrm>
            <a:off x="4802135" y="5212693"/>
            <a:ext cx="38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02CE648-9633-4239-9BF9-F6361E82BB63}"/>
              </a:ext>
            </a:extLst>
          </p:cNvPr>
          <p:cNvSpPr txBox="1"/>
          <p:nvPr/>
        </p:nvSpPr>
        <p:spPr>
          <a:xfrm>
            <a:off x="5364198" y="5187526"/>
            <a:ext cx="38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E8D6654-C490-433E-AAB0-D2D4EB3CAFD4}"/>
              </a:ext>
            </a:extLst>
          </p:cNvPr>
          <p:cNvSpPr txBox="1"/>
          <p:nvPr/>
        </p:nvSpPr>
        <p:spPr>
          <a:xfrm>
            <a:off x="5934649" y="5187526"/>
            <a:ext cx="38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CA8B2F5-29B1-4A03-BC12-38D1A9D9CE9D}"/>
              </a:ext>
            </a:extLst>
          </p:cNvPr>
          <p:cNvSpPr txBox="1"/>
          <p:nvPr/>
        </p:nvSpPr>
        <p:spPr>
          <a:xfrm>
            <a:off x="8409401" y="5204304"/>
            <a:ext cx="38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EB2E02F-4A9F-4CAA-BE5E-0E2574E2757C}"/>
              </a:ext>
            </a:extLst>
          </p:cNvPr>
          <p:cNvSpPr txBox="1"/>
          <p:nvPr/>
        </p:nvSpPr>
        <p:spPr>
          <a:xfrm>
            <a:off x="8963075" y="5195915"/>
            <a:ext cx="38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A517340-5642-43F3-B6F0-BA8AC984686D}"/>
              </a:ext>
            </a:extLst>
          </p:cNvPr>
          <p:cNvSpPr txBox="1"/>
          <p:nvPr/>
        </p:nvSpPr>
        <p:spPr>
          <a:xfrm>
            <a:off x="9541915" y="5170748"/>
            <a:ext cx="38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AA0D2B-0C8F-48F6-82DC-1726A6A8A97B}"/>
              </a:ext>
            </a:extLst>
          </p:cNvPr>
          <p:cNvSpPr txBox="1"/>
          <p:nvPr/>
        </p:nvSpPr>
        <p:spPr>
          <a:xfrm>
            <a:off x="10112367" y="5170748"/>
            <a:ext cx="38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vi-VN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4988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13203 0.4766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09388 0.4773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2552 0.4770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14388 0.4754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6029 0.4752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4219 0.4729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01914 0.47222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55 0.46968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04688 0.46713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4" grpId="0" animBg="1"/>
      <p:bldP spid="37" grpId="0" animBg="1"/>
      <p:bldP spid="2" grpId="0"/>
      <p:bldP spid="31" grpId="0"/>
      <p:bldP spid="32" grpId="0"/>
      <p:bldP spid="35" grpId="0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E7B370AB-68DF-4C44-A409-382EAD48B4CD}"/>
              </a:ext>
            </a:extLst>
          </p:cNvPr>
          <p:cNvSpPr/>
          <p:nvPr/>
        </p:nvSpPr>
        <p:spPr>
          <a:xfrm>
            <a:off x="1032626" y="1273695"/>
            <a:ext cx="9809018" cy="234141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9525" cmpd="dbl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447E3E4-E01F-4BB6-A3B1-80197097AA1E}"/>
              </a:ext>
            </a:extLst>
          </p:cNvPr>
          <p:cNvSpPr/>
          <p:nvPr/>
        </p:nvSpPr>
        <p:spPr>
          <a:xfrm>
            <a:off x="-1621606" y="13395477"/>
            <a:ext cx="2591424" cy="2591424"/>
          </a:xfrm>
          <a:prstGeom prst="ellipse">
            <a:avLst/>
          </a:prstGeom>
          <a:solidFill>
            <a:srgbClr val="1CB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A723037-B778-4DFA-8FDA-F620979A66C4}"/>
              </a:ext>
            </a:extLst>
          </p:cNvPr>
          <p:cNvSpPr/>
          <p:nvPr/>
        </p:nvSpPr>
        <p:spPr>
          <a:xfrm>
            <a:off x="531091" y="287252"/>
            <a:ext cx="769390" cy="769390"/>
          </a:xfrm>
          <a:prstGeom prst="ellipse">
            <a:avLst/>
          </a:prstGeom>
          <a:solidFill>
            <a:srgbClr val="0D5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Penumbra" panose="0204060305050602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C7E618-0FE3-4D4C-A9EB-189A9531E5F3}"/>
              </a:ext>
            </a:extLst>
          </p:cNvPr>
          <p:cNvSpPr txBox="1"/>
          <p:nvPr/>
        </p:nvSpPr>
        <p:spPr>
          <a:xfrm>
            <a:off x="1323573" y="361140"/>
            <a:ext cx="476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nguyên tố. Hợp số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B7C4A-729F-4AC6-9BA0-A812238510BE}"/>
              </a:ext>
            </a:extLst>
          </p:cNvPr>
          <p:cNvSpPr txBox="1"/>
          <p:nvPr/>
        </p:nvSpPr>
        <p:spPr>
          <a:xfrm>
            <a:off x="1712420" y="1535084"/>
            <a:ext cx="854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nguyên tố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số tự nhiên lớn hơn 1,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 có hai ước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1 và chính nó.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90CFA5-A36B-47BC-9D4B-3F73EC0E2DD5}"/>
              </a:ext>
            </a:extLst>
          </p:cNvPr>
          <p:cNvSpPr txBox="1"/>
          <p:nvPr/>
        </p:nvSpPr>
        <p:spPr>
          <a:xfrm>
            <a:off x="1670856" y="2601884"/>
            <a:ext cx="885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 số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số tự nhiên lớn hơn 1 có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 hơn hai ước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BA7AD7-0E08-4626-A683-AC011D705FED}"/>
              </a:ext>
            </a:extLst>
          </p:cNvPr>
          <p:cNvSpPr txBox="1"/>
          <p:nvPr/>
        </p:nvSpPr>
        <p:spPr>
          <a:xfrm>
            <a:off x="965201" y="4744720"/>
            <a:ext cx="118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 dụ: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8D462FB-FCD3-4955-8A5B-9E43CF4CC113}"/>
              </a:ext>
            </a:extLst>
          </p:cNvPr>
          <p:cNvSpPr txBox="1"/>
          <p:nvPr/>
        </p:nvSpPr>
        <p:spPr>
          <a:xfrm>
            <a:off x="2139140" y="4744721"/>
            <a:ext cx="867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17 là số nguyên tố, vì số 17 chỉ có hai ước là 1 và 17.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77CD21-44C6-45EE-B4AD-87A0D145E212}"/>
              </a:ext>
            </a:extLst>
          </p:cNvPr>
          <p:cNvSpPr txBox="1"/>
          <p:nvPr/>
        </p:nvSpPr>
        <p:spPr>
          <a:xfrm>
            <a:off x="497842" y="401504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 ý: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2FE2EF5-3544-41EC-A703-18C8B120B8F7}"/>
              </a:ext>
            </a:extLst>
          </p:cNvPr>
          <p:cNvSpPr txBox="1"/>
          <p:nvPr/>
        </p:nvSpPr>
        <p:spPr>
          <a:xfrm>
            <a:off x="2084644" y="4029827"/>
            <a:ext cx="921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0 và số 1 không là số nguyên tố và cũng không là hợp số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FD7A670-6F74-4C0E-A674-3963B5503D3F}"/>
              </a:ext>
            </a:extLst>
          </p:cNvPr>
          <p:cNvSpPr txBox="1"/>
          <p:nvPr/>
        </p:nvSpPr>
        <p:spPr>
          <a:xfrm>
            <a:off x="2139140" y="5394961"/>
            <a:ext cx="867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15 là hợp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số,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số 15 có 4 ước là 1; 3; 5 và 15.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95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9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07886" y="2930935"/>
            <a:ext cx="5107814" cy="822305"/>
          </a:xfrm>
          <a:prstGeom prst="roundRect">
            <a:avLst>
              <a:gd name="adj" fmla="val 50000"/>
            </a:avLst>
          </a:prstGeom>
          <a:solidFill>
            <a:srgbClr val="FECE76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D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.  Cả A và C đều đúng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achen" panose="02020500000000000000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6830" y="1788307"/>
            <a:ext cx="5071720" cy="822305"/>
          </a:xfrm>
          <a:prstGeom prst="roundRect">
            <a:avLst>
              <a:gd name="adj" fmla="val 50000"/>
            </a:avLst>
          </a:prstGeom>
          <a:solidFill>
            <a:srgbClr val="FECE76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B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.  Số 12 là số nguyên tố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achen" panose="02020500000000000000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6766" y="1817361"/>
            <a:ext cx="4855394" cy="822305"/>
          </a:xfrm>
          <a:prstGeom prst="roundRect">
            <a:avLst>
              <a:gd name="adj" fmla="val 50000"/>
            </a:avLst>
          </a:prstGeom>
          <a:solidFill>
            <a:srgbClr val="FECE76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A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. Số 11 là số nguyên tố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achen" panose="02020500000000000000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8206" y="2862336"/>
            <a:ext cx="4631647" cy="822305"/>
          </a:xfrm>
          <a:prstGeom prst="roundRect">
            <a:avLst>
              <a:gd name="adj" fmla="val 50000"/>
            </a:avLst>
          </a:prstGeom>
          <a:solidFill>
            <a:srgbClr val="FECE76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C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Aachen" panose="02020500000000000000" pitchFamily="18" charset="0"/>
              </a:rPr>
              <a:t>.  Số 25 là hợp số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achen" panose="02020500000000000000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87" y="4773384"/>
            <a:ext cx="2590800" cy="172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6" y="4210161"/>
            <a:ext cx="2287934" cy="22879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69" y="4677546"/>
            <a:ext cx="1496146" cy="14961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18" y="4491240"/>
            <a:ext cx="2214493" cy="1795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5153" y="4035782"/>
            <a:ext cx="10345480" cy="612934"/>
          </a:xfrm>
          <a:prstGeom prst="roundRect">
            <a:avLst/>
          </a:prstGeom>
          <a:solidFill>
            <a:srgbClr val="57D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Số 11 là số nguyên tố vì 11 chỉ có hai ước là 1 và 11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E24791E5-273C-479F-BF1D-BB91727C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205740"/>
            <a:ext cx="1925320" cy="1009968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002060"/>
                </a:solidFill>
                <a:latin typeface="Georgia Ref" panose="02040502050405020303" pitchFamily="18" charset="0"/>
                <a:ea typeface="Aachen" panose="02020500000000000000" pitchFamily="18" charset="0"/>
                <a:cs typeface="Aachen" panose="02020500000000000000" pitchFamily="18" charset="0"/>
              </a:rPr>
              <a:t>Câu</a:t>
            </a:r>
            <a:r>
              <a:rPr lang="en-US" sz="4000">
                <a:solidFill>
                  <a:srgbClr val="002060"/>
                </a:solidFill>
                <a:latin typeface="Georgia Ref" panose="02040502050405020303" pitchFamily="18" charset="0"/>
                <a:ea typeface="Aachen" panose="02020500000000000000" pitchFamily="18" charset="0"/>
                <a:cs typeface="Aachen" panose="02020500000000000000" pitchFamily="18" charset="0"/>
              </a:rPr>
              <a:t> 1.</a:t>
            </a:r>
            <a:endParaRPr lang="en-US" sz="4000" dirty="0">
              <a:solidFill>
                <a:srgbClr val="002060"/>
              </a:solidFill>
              <a:latin typeface="Georgia Ref" panose="02040502050405020303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4F252F29-15B7-455D-93DB-7A156ED356C5}"/>
              </a:ext>
            </a:extLst>
          </p:cNvPr>
          <p:cNvSpPr txBox="1">
            <a:spLocks/>
          </p:cNvSpPr>
          <p:nvPr/>
        </p:nvSpPr>
        <p:spPr>
          <a:xfrm>
            <a:off x="1930401" y="487046"/>
            <a:ext cx="8928099" cy="1057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 các số 11; 22; 25.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 khẳng định </a:t>
            </a:r>
            <a:r>
              <a:rPr lang="en-US" sz="32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 nhất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các khẳng định sau: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18C5104-E5DD-4404-8A41-60BC3D12D3C7}"/>
              </a:ext>
            </a:extLst>
          </p:cNvPr>
          <p:cNvSpPr txBox="1"/>
          <p:nvPr/>
        </p:nvSpPr>
        <p:spPr>
          <a:xfrm>
            <a:off x="1095153" y="4897020"/>
            <a:ext cx="10281684" cy="612934"/>
          </a:xfrm>
          <a:prstGeom prst="roundRect">
            <a:avLst/>
          </a:prstGeom>
          <a:solidFill>
            <a:srgbClr val="57D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Số 12 không là số nguyên tố vì 12 có 6 ước là 1; 2; 3; 4; 6; 12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B97B547-9384-48E0-AAF4-8BBC613DCDD6}"/>
              </a:ext>
            </a:extLst>
          </p:cNvPr>
          <p:cNvSpPr txBox="1"/>
          <p:nvPr/>
        </p:nvSpPr>
        <p:spPr>
          <a:xfrm>
            <a:off x="1105786" y="5747624"/>
            <a:ext cx="10281684" cy="612934"/>
          </a:xfrm>
          <a:prstGeom prst="roundRect">
            <a:avLst/>
          </a:prstGeom>
          <a:solidFill>
            <a:srgbClr val="57D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Số 25 là hợp số vì 25 có 3 ước là 1; 5; 25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1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1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oi-ban-oi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" grpId="0" animBg="1"/>
      <p:bldP spid="41" grpId="0" build="p"/>
      <p:bldP spid="42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261" y="487046"/>
            <a:ext cx="5987581" cy="610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Khẳng định sau đúng hay sai?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1491" y="2220053"/>
            <a:ext cx="2647640" cy="822305"/>
          </a:xfrm>
          <a:prstGeom prst="roundRect">
            <a:avLst>
              <a:gd name="adj" fmla="val 50000"/>
            </a:avLst>
          </a:prstGeom>
          <a:solidFill>
            <a:srgbClr val="FECE76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Đúng</a:t>
            </a:r>
            <a:endParaRPr lang="en-US" sz="3200" b="1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5881" y="2265754"/>
            <a:ext cx="2647640" cy="822305"/>
          </a:xfrm>
          <a:prstGeom prst="roundRect">
            <a:avLst>
              <a:gd name="adj" fmla="val 50000"/>
            </a:avLst>
          </a:prstGeom>
          <a:solidFill>
            <a:srgbClr val="FECE76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Sai</a:t>
            </a:r>
            <a:endParaRPr lang="en-US" sz="3200" b="1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" y="3822343"/>
            <a:ext cx="2702184" cy="2190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99" y="4132740"/>
            <a:ext cx="2509460" cy="2034698"/>
          </a:xfrm>
          <a:prstGeom prst="rect">
            <a:avLst/>
          </a:prstGeom>
        </p:spPr>
      </p:pic>
      <p:sp>
        <p:nvSpPr>
          <p:cNvPr id="21" name="Explosion 1 20"/>
          <p:cNvSpPr/>
          <p:nvPr/>
        </p:nvSpPr>
        <p:spPr>
          <a:xfrm>
            <a:off x="7755741" y="3638085"/>
            <a:ext cx="1664660" cy="1664660"/>
          </a:xfrm>
          <a:prstGeom prst="irregularSeal1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Bị dụ!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611C7633-8230-4F7E-888B-89A151DD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205740"/>
            <a:ext cx="1925320" cy="1009968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002060"/>
                </a:solidFill>
                <a:latin typeface="Georgia Ref" panose="02040502050405020303" pitchFamily="18" charset="0"/>
                <a:ea typeface="Aachen" panose="02020500000000000000" pitchFamily="18" charset="0"/>
                <a:cs typeface="Aachen" panose="02020500000000000000" pitchFamily="18" charset="0"/>
              </a:rPr>
              <a:t>Câu</a:t>
            </a:r>
            <a:r>
              <a:rPr lang="en-US" sz="4000">
                <a:solidFill>
                  <a:srgbClr val="002060"/>
                </a:solidFill>
                <a:latin typeface="Georgia Ref" panose="02040502050405020303" pitchFamily="18" charset="0"/>
                <a:ea typeface="Aachen" panose="02020500000000000000" pitchFamily="18" charset="0"/>
                <a:cs typeface="Aachen" panose="02020500000000000000" pitchFamily="18" charset="0"/>
              </a:rPr>
              <a:t> 2.</a:t>
            </a:r>
            <a:endParaRPr lang="en-US" sz="4000" dirty="0">
              <a:solidFill>
                <a:srgbClr val="002060"/>
              </a:solidFill>
              <a:latin typeface="Georgia Ref" panose="02040502050405020303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D3867D-19CA-49AF-B2C8-F216329D860A}"/>
              </a:ext>
            </a:extLst>
          </p:cNvPr>
          <p:cNvSpPr txBox="1"/>
          <p:nvPr/>
        </p:nvSpPr>
        <p:spPr>
          <a:xfrm>
            <a:off x="337184" y="1277035"/>
            <a:ext cx="11298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i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“Nếu một số tự nhiên không là số nguyên tố thì nó phải là hợp số” 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201B824-DA8D-43F1-ADF4-595DD0A7F85C}"/>
              </a:ext>
            </a:extLst>
          </p:cNvPr>
          <p:cNvSpPr txBox="1"/>
          <p:nvPr/>
        </p:nvSpPr>
        <p:spPr>
          <a:xfrm>
            <a:off x="660016" y="3507344"/>
            <a:ext cx="10281684" cy="612934"/>
          </a:xfrm>
          <a:prstGeom prst="roundRect">
            <a:avLst/>
          </a:prstGeom>
          <a:solidFill>
            <a:srgbClr val="57D3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  Số 0 và số 1 không là số nguyên tố,                                       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DC8F3B-7D57-4188-9F69-79F94992CBDF}"/>
              </a:ext>
            </a:extLst>
          </p:cNvPr>
          <p:cNvSpPr txBox="1"/>
          <p:nvPr/>
        </p:nvSpPr>
        <p:spPr>
          <a:xfrm>
            <a:off x="6537960" y="3566160"/>
            <a:ext cx="426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và cũng không là hợp số</a:t>
            </a:r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1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1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oi-ban-oi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1" grpId="2" animBg="1"/>
      <p:bldP spid="24" grpId="0"/>
      <p:bldP spid="2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board&#10;&#10;Description automatically generated with medium confidence">
            <a:extLst>
              <a:ext uri="{FF2B5EF4-FFF2-40B4-BE49-F238E27FC236}">
                <a16:creationId xmlns="" xmlns:a16="http://schemas.microsoft.com/office/drawing/2014/main" id="{35584250-B8BA-45D3-96C6-698C3EB05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232"/>
          <a:stretch/>
        </p:blipFill>
        <p:spPr>
          <a:xfrm>
            <a:off x="0" y="0"/>
            <a:ext cx="3413051" cy="6858000"/>
          </a:xfrm>
          <a:prstGeom prst="rect">
            <a:avLst/>
          </a:prstGeom>
        </p:spPr>
      </p:pic>
      <p:pic>
        <p:nvPicPr>
          <p:cNvPr id="8" name="Picture 7" descr="Whiteboard&#10;&#10;Description automatically generated with medium confidence">
            <a:extLst>
              <a:ext uri="{FF2B5EF4-FFF2-40B4-BE49-F238E27FC236}">
                <a16:creationId xmlns="" xmlns:a16="http://schemas.microsoft.com/office/drawing/2014/main" id="{E005BEAA-218E-4C92-A110-65A81352A1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7" r="12815"/>
          <a:stretch/>
        </p:blipFill>
        <p:spPr>
          <a:xfrm>
            <a:off x="3383280" y="0"/>
            <a:ext cx="8004190" cy="6858000"/>
          </a:xfrm>
          <a:prstGeom prst="rect">
            <a:avLst/>
          </a:prstGeom>
        </p:spPr>
      </p:pic>
      <p:pic>
        <p:nvPicPr>
          <p:cNvPr id="10" name="Picture 9" descr="Whiteboard&#10;&#10;Description automatically generated with medium confidence">
            <a:extLst>
              <a:ext uri="{FF2B5EF4-FFF2-40B4-BE49-F238E27FC236}">
                <a16:creationId xmlns="" xmlns:a16="http://schemas.microsoft.com/office/drawing/2014/main" id="{1BC7C4F6-BA94-42A7-9F39-CB87F86C64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2" r="4000"/>
          <a:stretch/>
        </p:blipFill>
        <p:spPr>
          <a:xfrm>
            <a:off x="11342813" y="0"/>
            <a:ext cx="5334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F17C82-10AD-4E90-A30D-DB359F80A259}"/>
              </a:ext>
            </a:extLst>
          </p:cNvPr>
          <p:cNvSpPr txBox="1"/>
          <p:nvPr/>
        </p:nvSpPr>
        <p:spPr>
          <a:xfrm rot="20594425">
            <a:off x="8696551" y="5721032"/>
            <a:ext cx="35835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em chưa biết</a:t>
            </a:r>
            <a:endParaRPr lang="vi-VN" sz="2800" b="1" i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rime numbers | Q by Puzzles | Learn | kdb+ and q documentation - Kdb+ and  q documentation">
            <a:extLst>
              <a:ext uri="{FF2B5EF4-FFF2-40B4-BE49-F238E27FC236}">
                <a16:creationId xmlns="" xmlns:a16="http://schemas.microsoft.com/office/drawing/2014/main" id="{F2E5CBBF-605B-4AD7-9BB1-6418D88F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95" y="1929315"/>
            <a:ext cx="6499058" cy="37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DD370356-2CAF-46AA-9FDD-6F60FBAD3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303" y="878306"/>
            <a:ext cx="7996855" cy="832585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BẢNG SỐ NGUYÊN TỐ NHỎ HƠN 100</a:t>
            </a:r>
          </a:p>
        </p:txBody>
      </p:sp>
    </p:spTree>
    <p:extLst>
      <p:ext uri="{BB962C8B-B14F-4D97-AF65-F5344CB8AC3E}">
        <p14:creationId xmlns:p14="http://schemas.microsoft.com/office/powerpoint/2010/main" val="70404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13">
            <a:extLst>
              <a:ext uri="{FF2B5EF4-FFF2-40B4-BE49-F238E27FC236}">
                <a16:creationId xmlns="" xmlns:a16="http://schemas.microsoft.com/office/drawing/2014/main" id="{8FEF504E-F80F-40A1-9E3E-BDC255BCC0ED}"/>
              </a:ext>
            </a:extLst>
          </p:cNvPr>
          <p:cNvSpPr/>
          <p:nvPr/>
        </p:nvSpPr>
        <p:spPr>
          <a:xfrm>
            <a:off x="661737" y="4319337"/>
            <a:ext cx="10756232" cy="156410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9525" cmpd="dbl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27202C1-CA34-404A-A063-578B1CA2BBD0}"/>
              </a:ext>
            </a:extLst>
          </p:cNvPr>
          <p:cNvSpPr/>
          <p:nvPr/>
        </p:nvSpPr>
        <p:spPr>
          <a:xfrm>
            <a:off x="531091" y="287252"/>
            <a:ext cx="769390" cy="769390"/>
          </a:xfrm>
          <a:prstGeom prst="ellipse">
            <a:avLst/>
          </a:prstGeom>
          <a:solidFill>
            <a:srgbClr val="0D5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Penumbra" panose="0204060305050602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25D39-7909-4DCF-A4E5-B28919164927}"/>
              </a:ext>
            </a:extLst>
          </p:cNvPr>
          <p:cNvSpPr txBox="1"/>
          <p:nvPr/>
        </p:nvSpPr>
        <p:spPr>
          <a:xfrm>
            <a:off x="1323573" y="361140"/>
            <a:ext cx="820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một số ra thừa số nguyên tố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055BE0-F50A-4C90-BF5F-DAF8C34201ED}"/>
              </a:ext>
            </a:extLst>
          </p:cNvPr>
          <p:cNvSpPr txBox="1"/>
          <p:nvPr/>
        </p:nvSpPr>
        <p:spPr>
          <a:xfrm>
            <a:off x="709963" y="1107098"/>
            <a:ext cx="89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43C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Thế nào là phân tích một số ra thừa số nguyên tố?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EA7C5E-9305-4F1F-8A4B-90789295F612}"/>
              </a:ext>
            </a:extLst>
          </p:cNvPr>
          <p:cNvSpPr txBox="1"/>
          <p:nvPr/>
        </p:nvSpPr>
        <p:spPr>
          <a:xfrm>
            <a:off x="721995" y="1828992"/>
            <a:ext cx="149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F536CE-FB73-4D25-9582-6E44B55BB08C}"/>
              </a:ext>
            </a:extLst>
          </p:cNvPr>
          <p:cNvSpPr txBox="1"/>
          <p:nvPr/>
        </p:nvSpPr>
        <p:spPr>
          <a:xfrm>
            <a:off x="1768741" y="2418540"/>
            <a:ext cx="3007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= 3 . 5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98B6F2-D7EB-48B9-B56B-20BEA518E6A3}"/>
              </a:ext>
            </a:extLst>
          </p:cNvPr>
          <p:cNvSpPr txBox="1"/>
          <p:nvPr/>
        </p:nvSpPr>
        <p:spPr>
          <a:xfrm>
            <a:off x="746058" y="3477319"/>
            <a:ext cx="169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đó: 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BE73D1-1887-42DF-BEB8-D2699A147C93}"/>
              </a:ext>
            </a:extLst>
          </p:cNvPr>
          <p:cNvSpPr txBox="1"/>
          <p:nvPr/>
        </p:nvSpPr>
        <p:spPr>
          <a:xfrm>
            <a:off x="2298132" y="3441224"/>
            <a:ext cx="101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3; 5</a:t>
            </a:r>
            <a:endParaRPr kumimoji="0" lang="vi-VN" sz="3200" b="1" i="1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404650-330B-4E51-9460-326A823A28B9}"/>
              </a:ext>
            </a:extLst>
          </p:cNvPr>
          <p:cNvSpPr txBox="1"/>
          <p:nvPr/>
        </p:nvSpPr>
        <p:spPr>
          <a:xfrm>
            <a:off x="3188469" y="3465288"/>
            <a:ext cx="425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các thừa </a:t>
            </a: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nguyên tố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="" xmlns:a16="http://schemas.microsoft.com/office/drawing/2014/main" id="{AB7812C7-16AC-4519-9AA5-11D79DF62BC0}"/>
              </a:ext>
            </a:extLst>
          </p:cNvPr>
          <p:cNvSpPr/>
          <p:nvPr/>
        </p:nvSpPr>
        <p:spPr>
          <a:xfrm>
            <a:off x="4307305" y="2273969"/>
            <a:ext cx="7062537" cy="1058779"/>
          </a:xfrm>
          <a:prstGeom prst="leftArrow">
            <a:avLst>
              <a:gd name="adj1" fmla="val 62593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>
                    <a:lumMod val="95000"/>
                    <a:lumOff val="5000"/>
                  </a:schemeClr>
                </a:solidFill>
              </a:rPr>
              <a:t>Số </a:t>
            </a:r>
            <a:r>
              <a:rPr lang="en-US" sz="2600" b="1">
                <a:solidFill>
                  <a:schemeClr val="bg1"/>
                </a:solidFill>
              </a:rPr>
              <a:t>15</a:t>
            </a:r>
            <a:r>
              <a:rPr lang="en-US" sz="2600" b="1">
                <a:solidFill>
                  <a:schemeClr val="tx1">
                    <a:lumMod val="95000"/>
                    <a:lumOff val="5000"/>
                  </a:schemeClr>
                </a:solidFill>
              </a:rPr>
              <a:t> đã được </a:t>
            </a:r>
            <a:r>
              <a:rPr lang="en-US" sz="2600" b="1"/>
              <a:t>phân tích ra thừa số nguyên tố</a:t>
            </a:r>
            <a:endParaRPr lang="vi-VN" sz="2600" b="1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01A0A8D-EB56-44C8-8E4B-900FAE1E1D6E}"/>
              </a:ext>
            </a:extLst>
          </p:cNvPr>
          <p:cNvSpPr txBox="1"/>
          <p:nvPr/>
        </p:nvSpPr>
        <p:spPr>
          <a:xfrm>
            <a:off x="1155130" y="4536098"/>
            <a:ext cx="10142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một số tự nhiên lớn hơn 1 ra thừa số nguyên tố là viết số đó dưới dạng </a:t>
            </a:r>
            <a:r>
              <a:rPr lang="en-US" sz="2800" b="1" i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tích các thừa số nguyên tố. </a:t>
            </a:r>
            <a:endParaRPr kumimoji="0" lang="vi-VN" sz="2800" b="1" i="1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68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E3C4E6-A96F-44D2-9464-EF7872489778}"/>
              </a:ext>
            </a:extLst>
          </p:cNvPr>
          <p:cNvSpPr txBox="1"/>
          <p:nvPr/>
        </p:nvSpPr>
        <p:spPr>
          <a:xfrm>
            <a:off x="601679" y="313013"/>
            <a:ext cx="839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 24 dưới dạng tích của các thừa số nguyên tố: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3BACEF-EBFA-4AAE-AA39-AA3767641EA7}"/>
              </a:ext>
            </a:extLst>
          </p:cNvPr>
          <p:cNvSpPr txBox="1"/>
          <p:nvPr/>
        </p:nvSpPr>
        <p:spPr>
          <a:xfrm>
            <a:off x="926531" y="1034908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= 2 . 12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5B5B34-80C8-4788-A668-8E1D6AE3F4A4}"/>
              </a:ext>
            </a:extLst>
          </p:cNvPr>
          <p:cNvSpPr txBox="1"/>
          <p:nvPr/>
        </p:nvSpPr>
        <p:spPr>
          <a:xfrm>
            <a:off x="8265795" y="1095066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=  4 . 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06CECF-7BBE-4C09-8A6F-12AD04009FC9}"/>
              </a:ext>
            </a:extLst>
          </p:cNvPr>
          <p:cNvSpPr txBox="1"/>
          <p:nvPr/>
        </p:nvSpPr>
        <p:spPr>
          <a:xfrm>
            <a:off x="4608195" y="1046939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= 3 . 8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19036E2-05AB-48F3-9A56-34CEDE23C7F7}"/>
              </a:ext>
            </a:extLst>
          </p:cNvPr>
          <p:cNvSpPr/>
          <p:nvPr/>
        </p:nvSpPr>
        <p:spPr>
          <a:xfrm>
            <a:off x="2177716" y="1010653"/>
            <a:ext cx="601578" cy="6015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FB48DCF-CD23-48FE-99FD-AEB9D38EB9EF}"/>
              </a:ext>
            </a:extLst>
          </p:cNvPr>
          <p:cNvSpPr/>
          <p:nvPr/>
        </p:nvSpPr>
        <p:spPr>
          <a:xfrm>
            <a:off x="9107905" y="1106907"/>
            <a:ext cx="409074" cy="505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7F761F5-B74E-4617-B03D-19D934C59A36}"/>
              </a:ext>
            </a:extLst>
          </p:cNvPr>
          <p:cNvSpPr/>
          <p:nvPr/>
        </p:nvSpPr>
        <p:spPr>
          <a:xfrm>
            <a:off x="9577136" y="1106906"/>
            <a:ext cx="409074" cy="505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C3624B4-D19B-49C0-8092-8DEC5B6DBCC9}"/>
              </a:ext>
            </a:extLst>
          </p:cNvPr>
          <p:cNvSpPr/>
          <p:nvPr/>
        </p:nvSpPr>
        <p:spPr>
          <a:xfrm>
            <a:off x="5847347" y="1046748"/>
            <a:ext cx="409074" cy="505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96A25EE-9E2A-452C-9427-7773734A8E2D}"/>
              </a:ext>
            </a:extLst>
          </p:cNvPr>
          <p:cNvSpPr txBox="1"/>
          <p:nvPr/>
        </p:nvSpPr>
        <p:spPr>
          <a:xfrm>
            <a:off x="1492016" y="1660552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2.2.6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F9A950-35D7-4E0F-B015-D98D97349F30}"/>
              </a:ext>
            </a:extLst>
          </p:cNvPr>
          <p:cNvSpPr txBox="1"/>
          <p:nvPr/>
        </p:nvSpPr>
        <p:spPr>
          <a:xfrm>
            <a:off x="1479986" y="2201974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2.2.2.3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76A818F-9BF4-4D7E-B683-B52447AD5321}"/>
              </a:ext>
            </a:extLst>
          </p:cNvPr>
          <p:cNvSpPr txBox="1"/>
          <p:nvPr/>
        </p:nvSpPr>
        <p:spPr>
          <a:xfrm>
            <a:off x="5101491" y="1588364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3.2.4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3FA0A8-B742-4507-8E18-AF4E6DCB20B8}"/>
              </a:ext>
            </a:extLst>
          </p:cNvPr>
          <p:cNvSpPr txBox="1"/>
          <p:nvPr/>
        </p:nvSpPr>
        <p:spPr>
          <a:xfrm>
            <a:off x="5077428" y="2081659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3.2.2.2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B81FCE-9FF1-4FF9-93F8-110B9AEB0F62}"/>
              </a:ext>
            </a:extLst>
          </p:cNvPr>
          <p:cNvSpPr txBox="1"/>
          <p:nvPr/>
        </p:nvSpPr>
        <p:spPr>
          <a:xfrm>
            <a:off x="8807217" y="1708680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2.2.2.3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140CFF-C9C7-4ECC-8B63-E33BF119F4BF}"/>
              </a:ext>
            </a:extLst>
          </p:cNvPr>
          <p:cNvSpPr txBox="1"/>
          <p:nvPr/>
        </p:nvSpPr>
        <p:spPr>
          <a:xfrm>
            <a:off x="553552" y="2839645"/>
            <a:ext cx="173244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</a:t>
            </a:r>
            <a:endParaRPr kumimoji="0" lang="vi-VN" sz="28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EF311CA-4F2F-4FCA-9AEE-B68E6EB7B522}"/>
              </a:ext>
            </a:extLst>
          </p:cNvPr>
          <p:cNvSpPr txBox="1"/>
          <p:nvPr/>
        </p:nvSpPr>
        <p:spPr>
          <a:xfrm>
            <a:off x="625741" y="3441223"/>
            <a:ext cx="10154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thể viết gọn dạng phân tích ra thừa số nguyên tố bằng cách dùng lũy thừa.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65CFFA-57E5-4069-BA51-B18B5C9A0721}"/>
              </a:ext>
            </a:extLst>
          </p:cNvPr>
          <p:cNvSpPr txBox="1"/>
          <p:nvPr/>
        </p:nvSpPr>
        <p:spPr>
          <a:xfrm>
            <a:off x="3513324" y="4223276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= 2.2.2.3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38641D-1431-4BE4-BB7B-D60111DCAEFD}"/>
              </a:ext>
            </a:extLst>
          </p:cNvPr>
          <p:cNvSpPr txBox="1"/>
          <p:nvPr/>
        </p:nvSpPr>
        <p:spPr>
          <a:xfrm>
            <a:off x="5522598" y="4247338"/>
            <a:ext cx="128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2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71A86E-A527-412E-AB6F-21946650A851}"/>
              </a:ext>
            </a:extLst>
          </p:cNvPr>
          <p:cNvSpPr txBox="1"/>
          <p:nvPr/>
        </p:nvSpPr>
        <p:spPr>
          <a:xfrm>
            <a:off x="613710" y="4776728"/>
            <a:ext cx="1045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số nguyên tố chỉ có một dạng phân tích ra thừa số nguyên tố là chính nó.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D39509-6467-4190-8FF6-B1F4BF391FD3}"/>
              </a:ext>
            </a:extLst>
          </p:cNvPr>
          <p:cNvSpPr txBox="1"/>
          <p:nvPr/>
        </p:nvSpPr>
        <p:spPr>
          <a:xfrm>
            <a:off x="3585513" y="5318150"/>
            <a:ext cx="21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 = 11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3132D6-39BF-4168-94E2-E576FFCAC7F1}"/>
              </a:ext>
            </a:extLst>
          </p:cNvPr>
          <p:cNvSpPr txBox="1"/>
          <p:nvPr/>
        </p:nvSpPr>
        <p:spPr>
          <a:xfrm>
            <a:off x="613710" y="5799412"/>
            <a:ext cx="1076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 số tự nhiên lớn hơn 1 đều được phân tích ra thừa số nguyên tố</a:t>
            </a:r>
            <a:endParaRPr kumimoji="0" lang="vi-VN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D27202C1-CA34-404A-A063-578B1CA2BBD0}"/>
              </a:ext>
            </a:extLst>
          </p:cNvPr>
          <p:cNvSpPr/>
          <p:nvPr/>
        </p:nvSpPr>
        <p:spPr>
          <a:xfrm>
            <a:off x="531091" y="287252"/>
            <a:ext cx="769390" cy="769390"/>
          </a:xfrm>
          <a:prstGeom prst="ellipse">
            <a:avLst/>
          </a:prstGeom>
          <a:solidFill>
            <a:srgbClr val="0D5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Penumbra" panose="0204060305050602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25D39-7909-4DCF-A4E5-B28919164927}"/>
              </a:ext>
            </a:extLst>
          </p:cNvPr>
          <p:cNvSpPr txBox="1"/>
          <p:nvPr/>
        </p:nvSpPr>
        <p:spPr>
          <a:xfrm>
            <a:off x="1323573" y="361140"/>
            <a:ext cx="820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một số ra thừa số nguyên tố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055BE0-F50A-4C90-BF5F-DAF8C34201ED}"/>
              </a:ext>
            </a:extLst>
          </p:cNvPr>
          <p:cNvSpPr txBox="1"/>
          <p:nvPr/>
        </p:nvSpPr>
        <p:spPr>
          <a:xfrm>
            <a:off x="709963" y="1107098"/>
            <a:ext cx="89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43C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Phân tích một số ra thừa số nguyên tố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43C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09F72BE-1040-4109-8C0A-DE49B0614BEE}"/>
              </a:ext>
            </a:extLst>
          </p:cNvPr>
          <p:cNvSpPr txBox="1"/>
          <p:nvPr/>
        </p:nvSpPr>
        <p:spPr>
          <a:xfrm>
            <a:off x="697932" y="1684614"/>
            <a:ext cx="451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tích 24 theo </a:t>
            </a:r>
            <a:r>
              <a:rPr lang="en-US" sz="28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 đồ cây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204EB5-0855-43FE-9B08-71A5BEC126EE}"/>
              </a:ext>
            </a:extLst>
          </p:cNvPr>
          <p:cNvSpPr txBox="1"/>
          <p:nvPr/>
        </p:nvSpPr>
        <p:spPr>
          <a:xfrm>
            <a:off x="1479986" y="2526824"/>
            <a:ext cx="661637" cy="492443"/>
          </a:xfrm>
          <a:prstGeom prst="rect">
            <a:avLst/>
          </a:prstGeom>
          <a:solidFill>
            <a:srgbClr val="DA53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966E5B4-1BAB-4AB3-B26E-81EB5B7B4BB5}"/>
              </a:ext>
            </a:extLst>
          </p:cNvPr>
          <p:cNvSpPr txBox="1"/>
          <p:nvPr/>
        </p:nvSpPr>
        <p:spPr>
          <a:xfrm>
            <a:off x="1022786" y="3441224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59D223EA-4229-4701-9F5B-7985CB3292E9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810805" y="3019267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78F0902-1120-44B0-B2A8-97E4E4288617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1353605" y="3019267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AA2307F-A463-4724-883A-BE8A990222A1}"/>
              </a:ext>
            </a:extLst>
          </p:cNvPr>
          <p:cNvSpPr txBox="1"/>
          <p:nvPr/>
        </p:nvSpPr>
        <p:spPr>
          <a:xfrm>
            <a:off x="2045469" y="3441223"/>
            <a:ext cx="661637" cy="492443"/>
          </a:xfrm>
          <a:prstGeom prst="rect">
            <a:avLst/>
          </a:prstGeom>
          <a:solidFill>
            <a:srgbClr val="DA53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581052D-79C5-4716-8C87-BC616B2E6BC0}"/>
              </a:ext>
            </a:extLst>
          </p:cNvPr>
          <p:cNvSpPr txBox="1"/>
          <p:nvPr/>
        </p:nvSpPr>
        <p:spPr>
          <a:xfrm>
            <a:off x="2586890" y="4319528"/>
            <a:ext cx="661637" cy="492443"/>
          </a:xfrm>
          <a:prstGeom prst="rect">
            <a:avLst/>
          </a:prstGeom>
          <a:solidFill>
            <a:srgbClr val="DA53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CEC030B-06FF-4C81-861A-FF46A881904E}"/>
              </a:ext>
            </a:extLst>
          </p:cNvPr>
          <p:cNvSpPr txBox="1"/>
          <p:nvPr/>
        </p:nvSpPr>
        <p:spPr>
          <a:xfrm>
            <a:off x="1564206" y="4331560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C9E54F-12BD-4D72-A3F9-BE4E6EEB6068}"/>
              </a:ext>
            </a:extLst>
          </p:cNvPr>
          <p:cNvSpPr txBox="1"/>
          <p:nvPr/>
        </p:nvSpPr>
        <p:spPr>
          <a:xfrm>
            <a:off x="3152375" y="5197833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613F57A-EC33-42F2-A2A3-D47FF3C7B00F}"/>
              </a:ext>
            </a:extLst>
          </p:cNvPr>
          <p:cNvSpPr txBox="1"/>
          <p:nvPr/>
        </p:nvSpPr>
        <p:spPr>
          <a:xfrm>
            <a:off x="2129691" y="5209865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90F9CFF7-D361-46AC-97B6-8A40CC008996}"/>
              </a:ext>
            </a:extLst>
          </p:cNvPr>
          <p:cNvCxnSpPr>
            <a:cxnSpLocks/>
          </p:cNvCxnSpPr>
          <p:nvPr/>
        </p:nvCxnSpPr>
        <p:spPr>
          <a:xfrm>
            <a:off x="2400352" y="3909604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237F6E04-C3F5-43C6-9218-6177A232C4AB}"/>
              </a:ext>
            </a:extLst>
          </p:cNvPr>
          <p:cNvCxnSpPr>
            <a:cxnSpLocks/>
          </p:cNvCxnSpPr>
          <p:nvPr/>
        </p:nvCxnSpPr>
        <p:spPr>
          <a:xfrm flipH="1">
            <a:off x="1943152" y="3909604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717A5395-FCBF-456C-9E61-2312D0910D30}"/>
              </a:ext>
            </a:extLst>
          </p:cNvPr>
          <p:cNvCxnSpPr>
            <a:cxnSpLocks/>
          </p:cNvCxnSpPr>
          <p:nvPr/>
        </p:nvCxnSpPr>
        <p:spPr>
          <a:xfrm>
            <a:off x="2953805" y="4787909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EE5775E2-4387-4923-86E8-8B3A162780CB}"/>
              </a:ext>
            </a:extLst>
          </p:cNvPr>
          <p:cNvCxnSpPr>
            <a:cxnSpLocks/>
          </p:cNvCxnSpPr>
          <p:nvPr/>
        </p:nvCxnSpPr>
        <p:spPr>
          <a:xfrm flipH="1">
            <a:off x="2496605" y="4787909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2F9C150-9447-4D1E-ABF8-4354C97C83EB}"/>
              </a:ext>
            </a:extLst>
          </p:cNvPr>
          <p:cNvSpPr txBox="1"/>
          <p:nvPr/>
        </p:nvSpPr>
        <p:spPr>
          <a:xfrm>
            <a:off x="5077428" y="2538854"/>
            <a:ext cx="661637" cy="492443"/>
          </a:xfrm>
          <a:prstGeom prst="rect">
            <a:avLst/>
          </a:prstGeom>
          <a:solidFill>
            <a:srgbClr val="0043C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7B128A1-783F-4486-A3C7-20A144769F61}"/>
              </a:ext>
            </a:extLst>
          </p:cNvPr>
          <p:cNvSpPr txBox="1"/>
          <p:nvPr/>
        </p:nvSpPr>
        <p:spPr>
          <a:xfrm>
            <a:off x="4620228" y="3453254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A68CDFEC-BC32-4644-9674-82A45275671E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5408247" y="3031297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8A36977E-F09B-42D5-8F0E-04D2D8D7B5B1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4951047" y="3031297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8B6F09B-6FB2-42EA-9C72-7A760F6ACCF3}"/>
              </a:ext>
            </a:extLst>
          </p:cNvPr>
          <p:cNvSpPr txBox="1"/>
          <p:nvPr/>
        </p:nvSpPr>
        <p:spPr>
          <a:xfrm>
            <a:off x="5642911" y="3453253"/>
            <a:ext cx="661637" cy="492443"/>
          </a:xfrm>
          <a:prstGeom prst="rect">
            <a:avLst/>
          </a:prstGeom>
          <a:solidFill>
            <a:srgbClr val="0043C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50E9313-4DE9-47DA-8D41-A7B5434FB039}"/>
              </a:ext>
            </a:extLst>
          </p:cNvPr>
          <p:cNvSpPr txBox="1"/>
          <p:nvPr/>
        </p:nvSpPr>
        <p:spPr>
          <a:xfrm>
            <a:off x="6184332" y="4331558"/>
            <a:ext cx="661637" cy="492443"/>
          </a:xfrm>
          <a:prstGeom prst="rect">
            <a:avLst/>
          </a:prstGeom>
          <a:solidFill>
            <a:srgbClr val="0043C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17B513A-F70A-42D2-9FD5-F0E0798BECC3}"/>
              </a:ext>
            </a:extLst>
          </p:cNvPr>
          <p:cNvSpPr txBox="1"/>
          <p:nvPr/>
        </p:nvSpPr>
        <p:spPr>
          <a:xfrm>
            <a:off x="5161648" y="4343590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CE92534-DE70-4AA6-BAE0-6B07F6AD2DC2}"/>
              </a:ext>
            </a:extLst>
          </p:cNvPr>
          <p:cNvSpPr txBox="1"/>
          <p:nvPr/>
        </p:nvSpPr>
        <p:spPr>
          <a:xfrm>
            <a:off x="6749817" y="5209863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78986DC-EFB0-46E0-86F4-ED4F3C18E599}"/>
              </a:ext>
            </a:extLst>
          </p:cNvPr>
          <p:cNvSpPr txBox="1"/>
          <p:nvPr/>
        </p:nvSpPr>
        <p:spPr>
          <a:xfrm>
            <a:off x="5727133" y="5221895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B0BA0D59-4286-445C-9558-9A008CBEAB8C}"/>
              </a:ext>
            </a:extLst>
          </p:cNvPr>
          <p:cNvCxnSpPr>
            <a:cxnSpLocks/>
          </p:cNvCxnSpPr>
          <p:nvPr/>
        </p:nvCxnSpPr>
        <p:spPr>
          <a:xfrm>
            <a:off x="5997794" y="3921634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D0DEEBE-4E03-4FF3-B6C6-7238CD960448}"/>
              </a:ext>
            </a:extLst>
          </p:cNvPr>
          <p:cNvCxnSpPr>
            <a:cxnSpLocks/>
          </p:cNvCxnSpPr>
          <p:nvPr/>
        </p:nvCxnSpPr>
        <p:spPr>
          <a:xfrm flipH="1">
            <a:off x="5540594" y="3921634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1C88C6D4-F175-4BAF-933B-0E65A32E87F9}"/>
              </a:ext>
            </a:extLst>
          </p:cNvPr>
          <p:cNvCxnSpPr>
            <a:cxnSpLocks/>
          </p:cNvCxnSpPr>
          <p:nvPr/>
        </p:nvCxnSpPr>
        <p:spPr>
          <a:xfrm>
            <a:off x="6551247" y="4799939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E92D76D6-BA82-44E6-BFE7-ED069C49E752}"/>
              </a:ext>
            </a:extLst>
          </p:cNvPr>
          <p:cNvCxnSpPr>
            <a:cxnSpLocks/>
          </p:cNvCxnSpPr>
          <p:nvPr/>
        </p:nvCxnSpPr>
        <p:spPr>
          <a:xfrm flipH="1">
            <a:off x="6094047" y="4799939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75B86DE-9DAC-44F2-A013-5BF95B9C21AD}"/>
              </a:ext>
            </a:extLst>
          </p:cNvPr>
          <p:cNvSpPr txBox="1"/>
          <p:nvPr/>
        </p:nvSpPr>
        <p:spPr>
          <a:xfrm>
            <a:off x="9625365" y="2562918"/>
            <a:ext cx="661637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1A1CC81-2DB4-4CCB-91A5-1522BB5D640C}"/>
              </a:ext>
            </a:extLst>
          </p:cNvPr>
          <p:cNvSpPr txBox="1"/>
          <p:nvPr/>
        </p:nvSpPr>
        <p:spPr>
          <a:xfrm>
            <a:off x="8777089" y="3477318"/>
            <a:ext cx="661637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57FEB7BE-0028-4CBA-BEDA-6F7E416C41DB}"/>
              </a:ext>
            </a:extLst>
          </p:cNvPr>
          <p:cNvCxnSpPr>
            <a:cxnSpLocks/>
            <a:stCxn id="68" idx="2"/>
            <a:endCxn id="72" idx="0"/>
          </p:cNvCxnSpPr>
          <p:nvPr/>
        </p:nvCxnSpPr>
        <p:spPr>
          <a:xfrm>
            <a:off x="9956184" y="3055361"/>
            <a:ext cx="962526" cy="4460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3D8DD5BB-9C77-415D-9F30-E2CEFA718E7C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 flipH="1">
            <a:off x="9107908" y="3055361"/>
            <a:ext cx="848276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A718B8E-9C76-4ECA-9D25-698FF51BA4D3}"/>
              </a:ext>
            </a:extLst>
          </p:cNvPr>
          <p:cNvSpPr txBox="1"/>
          <p:nvPr/>
        </p:nvSpPr>
        <p:spPr>
          <a:xfrm>
            <a:off x="10587891" y="3501380"/>
            <a:ext cx="661637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0881C7D-365C-49A1-B05B-FD339CA3346B}"/>
              </a:ext>
            </a:extLst>
          </p:cNvPr>
          <p:cNvSpPr txBox="1"/>
          <p:nvPr/>
        </p:nvSpPr>
        <p:spPr>
          <a:xfrm>
            <a:off x="11093216" y="4439842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C8DA317-26CD-4D6F-88F8-85C41C5E0BA0}"/>
              </a:ext>
            </a:extLst>
          </p:cNvPr>
          <p:cNvSpPr txBox="1"/>
          <p:nvPr/>
        </p:nvSpPr>
        <p:spPr>
          <a:xfrm>
            <a:off x="10070532" y="4451874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96F19CC4-FCD5-4C2D-999C-6A713DBE3AA0}"/>
              </a:ext>
            </a:extLst>
          </p:cNvPr>
          <p:cNvCxnSpPr>
            <a:cxnSpLocks/>
          </p:cNvCxnSpPr>
          <p:nvPr/>
        </p:nvCxnSpPr>
        <p:spPr>
          <a:xfrm>
            <a:off x="10906678" y="4029918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8E60A341-C896-497D-9767-6FCF4B1924BC}"/>
              </a:ext>
            </a:extLst>
          </p:cNvPr>
          <p:cNvCxnSpPr>
            <a:cxnSpLocks/>
          </p:cNvCxnSpPr>
          <p:nvPr/>
        </p:nvCxnSpPr>
        <p:spPr>
          <a:xfrm flipH="1">
            <a:off x="10449478" y="4029918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A6BBBEC-7125-440E-8B2D-806074A513B9}"/>
              </a:ext>
            </a:extLst>
          </p:cNvPr>
          <p:cNvSpPr txBox="1"/>
          <p:nvPr/>
        </p:nvSpPr>
        <p:spPr>
          <a:xfrm>
            <a:off x="9240352" y="4415779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30E705C-2309-4F17-BABE-D50F85F4A4CC}"/>
              </a:ext>
            </a:extLst>
          </p:cNvPr>
          <p:cNvSpPr txBox="1"/>
          <p:nvPr/>
        </p:nvSpPr>
        <p:spPr>
          <a:xfrm>
            <a:off x="8217668" y="4427811"/>
            <a:ext cx="661637" cy="492443"/>
          </a:xfrm>
          <a:prstGeom prst="rect">
            <a:avLst/>
          </a:prstGeom>
          <a:solidFill>
            <a:srgbClr val="7CBF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608EB9D4-F4B6-4C33-8EC6-974037DC5756}"/>
              </a:ext>
            </a:extLst>
          </p:cNvPr>
          <p:cNvCxnSpPr>
            <a:cxnSpLocks/>
          </p:cNvCxnSpPr>
          <p:nvPr/>
        </p:nvCxnSpPr>
        <p:spPr>
          <a:xfrm>
            <a:off x="9053814" y="4005855"/>
            <a:ext cx="439102" cy="421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02C42072-947B-4012-84B9-D1627F723A13}"/>
              </a:ext>
            </a:extLst>
          </p:cNvPr>
          <p:cNvCxnSpPr>
            <a:cxnSpLocks/>
          </p:cNvCxnSpPr>
          <p:nvPr/>
        </p:nvCxnSpPr>
        <p:spPr>
          <a:xfrm flipH="1">
            <a:off x="8596614" y="4005855"/>
            <a:ext cx="457200" cy="421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Chart, scatter chart&#10;&#10;Description automatically generated">
            <a:extLst>
              <a:ext uri="{FF2B5EF4-FFF2-40B4-BE49-F238E27FC236}">
                <a16:creationId xmlns="" xmlns:a16="http://schemas.microsoft.com/office/drawing/2014/main" id="{695534D0-E2AD-46DE-8240-E06428979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1" b="78070"/>
          <a:stretch/>
        </p:blipFill>
        <p:spPr>
          <a:xfrm>
            <a:off x="10503568" y="0"/>
            <a:ext cx="1688432" cy="150394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70749A9-783F-49C9-A59A-7A66ACAFF833}"/>
              </a:ext>
            </a:extLst>
          </p:cNvPr>
          <p:cNvSpPr txBox="1"/>
          <p:nvPr/>
        </p:nvSpPr>
        <p:spPr>
          <a:xfrm>
            <a:off x="938564" y="6028015"/>
            <a:ext cx="451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Vậy: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= 2.2.2.3 = 2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54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9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84" grpId="0" animBg="1"/>
      <p:bldP spid="85" grpId="0" animBg="1"/>
      <p:bldP spid="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1065</Words>
  <Application>Microsoft Office PowerPoint</Application>
  <PresentationFormat>Widescreen</PresentationFormat>
  <Paragraphs>234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#9Slide03 Penumbra</vt:lpstr>
      <vt:lpstr>Aachen</vt:lpstr>
      <vt:lpstr>Arial</vt:lpstr>
      <vt:lpstr>BrushScript</vt:lpstr>
      <vt:lpstr>Calibri</vt:lpstr>
      <vt:lpstr>Calibri Light</vt:lpstr>
      <vt:lpstr>Cambria</vt:lpstr>
      <vt:lpstr>Georgia Ref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Câu 1.</vt:lpstr>
      <vt:lpstr>Câu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VUONG TRIEU</dc:creator>
  <cp:lastModifiedBy>Microsoft account</cp:lastModifiedBy>
  <cp:revision>89</cp:revision>
  <dcterms:created xsi:type="dcterms:W3CDTF">2021-08-22T03:54:48Z</dcterms:created>
  <dcterms:modified xsi:type="dcterms:W3CDTF">2024-02-28T13:04:15Z</dcterms:modified>
</cp:coreProperties>
</file>