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61" r:id="rId2"/>
    <p:sldId id="462" r:id="rId3"/>
    <p:sldId id="463" r:id="rId4"/>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E431-7676-43CC-AC48-4EB578C299AF}"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E43B9-F514-4034-9EB3-25B793393D72}" type="slidenum">
              <a:rPr lang="en-US" smtClean="0"/>
              <a:t>‹#›</a:t>
            </a:fld>
            <a:endParaRPr lang="en-US"/>
          </a:p>
        </p:txBody>
      </p:sp>
    </p:spTree>
    <p:extLst>
      <p:ext uri="{BB962C8B-B14F-4D97-AF65-F5344CB8AC3E}">
        <p14:creationId xmlns:p14="http://schemas.microsoft.com/office/powerpoint/2010/main" val="337083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1324-C5EC-EB5B-41FE-69B38DE945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DDA2DD-1470-D8F6-4BE3-E9FCAC784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C09D99-8361-4EAD-23DC-B9272F941BA8}"/>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5" name="Footer Placeholder 4">
            <a:extLst>
              <a:ext uri="{FF2B5EF4-FFF2-40B4-BE49-F238E27FC236}">
                <a16:creationId xmlns:a16="http://schemas.microsoft.com/office/drawing/2014/main" id="{59912EE9-32BF-406D-8EE9-6FD9FC87C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59637-BF1C-E55F-F3A7-762262DE06E5}"/>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26044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D64F-6FA6-6A9F-140F-29976D7D91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FAC16-48E3-1270-ACDE-64C0DF3F0C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4E346-D9BA-40E5-4D7B-FFE491909B4A}"/>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5" name="Footer Placeholder 4">
            <a:extLst>
              <a:ext uri="{FF2B5EF4-FFF2-40B4-BE49-F238E27FC236}">
                <a16:creationId xmlns:a16="http://schemas.microsoft.com/office/drawing/2014/main" id="{6E32B8AE-E275-69F6-64B4-E8B2C16BB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4F3CE-6842-1051-ED5D-DEEE5F4B1A6A}"/>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227070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6DBFA-3573-2BD7-8DAB-97E2FE2A72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1AA629-37F7-D4DC-03C6-C4B9BD6CE9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E4A5A-F720-5DF0-60A4-7008BCDE0D1D}"/>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5" name="Footer Placeholder 4">
            <a:extLst>
              <a:ext uri="{FF2B5EF4-FFF2-40B4-BE49-F238E27FC236}">
                <a16:creationId xmlns:a16="http://schemas.microsoft.com/office/drawing/2014/main" id="{7830E35E-D74E-2BF1-82DD-DB2381479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F82E9-6D2F-B25F-2F61-15AC4FBA66B7}"/>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53972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B645-BC02-4653-9592-B4E79B7EE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4C8DF-5FD6-681F-362B-BB129437E0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2439C-EBBB-D631-E2CE-66BAF9F1E43F}"/>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5" name="Footer Placeholder 4">
            <a:extLst>
              <a:ext uri="{FF2B5EF4-FFF2-40B4-BE49-F238E27FC236}">
                <a16:creationId xmlns:a16="http://schemas.microsoft.com/office/drawing/2014/main" id="{26F41AF3-7E7C-6BD0-B31D-1BA703544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E35CE-5AB8-1193-9A14-31C7918F9527}"/>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398558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7ECF-DD14-3003-116B-66EFA1E9FB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7A4516-5D28-664D-5F44-5061141C8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F8F805-E824-0659-001E-D48758D190E0}"/>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5" name="Footer Placeholder 4">
            <a:extLst>
              <a:ext uri="{FF2B5EF4-FFF2-40B4-BE49-F238E27FC236}">
                <a16:creationId xmlns:a16="http://schemas.microsoft.com/office/drawing/2014/main" id="{55AE7A64-C47C-D730-9828-C1E38A58A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8B155-61A2-84E7-9D5A-FF8E27408F83}"/>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4688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107F-EFE3-1E41-A36E-757B60F80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A6402-DF1D-BA54-F847-5E124C9E35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22B9B-D0A0-2A5F-D78F-E1E1F7267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7EFD40-DE4F-19F0-48AF-7ADA4509C820}"/>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6" name="Footer Placeholder 5">
            <a:extLst>
              <a:ext uri="{FF2B5EF4-FFF2-40B4-BE49-F238E27FC236}">
                <a16:creationId xmlns:a16="http://schemas.microsoft.com/office/drawing/2014/main" id="{3BF6F152-1BCE-C1C1-042C-1A6D20C3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72824-55E4-1E37-061F-F3C16C8FE1C0}"/>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340231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BBAB-DB70-F646-052A-0B7A784A25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3A76F9-A5F7-7A25-8013-FD13300EA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C1718-E223-2028-77C8-B9E67D36A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436AF-07BA-DFDB-1253-038C513E4F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2F7844-FBE6-CE01-EACC-92BEE8F76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A680F6-1C29-8F53-748D-150EE2172060}"/>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8" name="Footer Placeholder 7">
            <a:extLst>
              <a:ext uri="{FF2B5EF4-FFF2-40B4-BE49-F238E27FC236}">
                <a16:creationId xmlns:a16="http://schemas.microsoft.com/office/drawing/2014/main" id="{0BF4262F-E7F4-47A4-8548-593CFCEE99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1CBB3F-56F8-1999-51DD-54213F218944}"/>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113297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7BA3-067E-DF80-3EB6-92F6F3338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85D523-D685-B886-7A8D-2944EEA0E5C5}"/>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4" name="Footer Placeholder 3">
            <a:extLst>
              <a:ext uri="{FF2B5EF4-FFF2-40B4-BE49-F238E27FC236}">
                <a16:creationId xmlns:a16="http://schemas.microsoft.com/office/drawing/2014/main" id="{B23ED33A-198B-8960-58DE-3082CA4BF1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18F4B-B6DD-6FF7-E15A-BBDE5E3C6C9E}"/>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100030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63E8D-10AA-9C2F-B2F0-26686838D470}"/>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3" name="Footer Placeholder 2">
            <a:extLst>
              <a:ext uri="{FF2B5EF4-FFF2-40B4-BE49-F238E27FC236}">
                <a16:creationId xmlns:a16="http://schemas.microsoft.com/office/drawing/2014/main" id="{33C6C196-070C-CC22-9D7C-4AB87E0096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0C5628-EF86-D94C-BCAA-27EA3E17C919}"/>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227987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5034-CB00-9DE0-8B85-D310D6A15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B08BE-616C-F71F-6846-F38F84D00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81FD0-E6BB-5298-1C38-DC049B428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B918-CA40-ADD0-4D9E-72B6436B351F}"/>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6" name="Footer Placeholder 5">
            <a:extLst>
              <a:ext uri="{FF2B5EF4-FFF2-40B4-BE49-F238E27FC236}">
                <a16:creationId xmlns:a16="http://schemas.microsoft.com/office/drawing/2014/main" id="{177489B9-2743-A25B-10FC-31DA5C840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A86A3-BBC5-4576-C516-6905E73C9638}"/>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132260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1C92-DCAF-ADC7-7464-609F73E90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ACCF5-5039-CDCA-B326-1483E15DE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25E60A-DC9D-6A82-7780-77F4B762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D738E-6BA4-317F-2EB4-C8274413321D}"/>
              </a:ext>
            </a:extLst>
          </p:cNvPr>
          <p:cNvSpPr>
            <a:spLocks noGrp="1"/>
          </p:cNvSpPr>
          <p:nvPr>
            <p:ph type="dt" sz="half" idx="10"/>
          </p:nvPr>
        </p:nvSpPr>
        <p:spPr/>
        <p:txBody>
          <a:bodyPr/>
          <a:lstStyle/>
          <a:p>
            <a:fld id="{D34A8FF3-F2B1-4B46-85E4-2203280F24D8}" type="datetimeFigureOut">
              <a:rPr lang="en-US" smtClean="0"/>
              <a:t>2/27/2024</a:t>
            </a:fld>
            <a:endParaRPr lang="en-US"/>
          </a:p>
        </p:txBody>
      </p:sp>
      <p:sp>
        <p:nvSpPr>
          <p:cNvPr id="6" name="Footer Placeholder 5">
            <a:extLst>
              <a:ext uri="{FF2B5EF4-FFF2-40B4-BE49-F238E27FC236}">
                <a16:creationId xmlns:a16="http://schemas.microsoft.com/office/drawing/2014/main" id="{336D3C97-5917-BADB-767E-88E0CDD28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E33DA-893D-197A-50E9-6E731918AD67}"/>
              </a:ext>
            </a:extLst>
          </p:cNvPr>
          <p:cNvSpPr>
            <a:spLocks noGrp="1"/>
          </p:cNvSpPr>
          <p:nvPr>
            <p:ph type="sldNum" sz="quarter" idx="12"/>
          </p:nvPr>
        </p:nvSpPr>
        <p:spPr/>
        <p:txBody>
          <a:bodyPr/>
          <a:lstStyle/>
          <a:p>
            <a:fld id="{4C5D89D8-66AE-4815-80E4-23807F4F08A8}" type="slidenum">
              <a:rPr lang="en-US" smtClean="0"/>
              <a:t>‹#›</a:t>
            </a:fld>
            <a:endParaRPr lang="en-US"/>
          </a:p>
        </p:txBody>
      </p:sp>
    </p:spTree>
    <p:extLst>
      <p:ext uri="{BB962C8B-B14F-4D97-AF65-F5344CB8AC3E}">
        <p14:creationId xmlns:p14="http://schemas.microsoft.com/office/powerpoint/2010/main" val="283664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B7235-75BE-C5F4-C1CF-6D507A37B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57EAB2-4DAC-326A-58D8-C58378178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8A8A4-C8CF-423C-3105-EA597827B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A8FF3-F2B1-4B46-85E4-2203280F24D8}" type="datetimeFigureOut">
              <a:rPr lang="en-US" smtClean="0"/>
              <a:t>2/27/2024</a:t>
            </a:fld>
            <a:endParaRPr lang="en-US"/>
          </a:p>
        </p:txBody>
      </p:sp>
      <p:sp>
        <p:nvSpPr>
          <p:cNvPr id="5" name="Footer Placeholder 4">
            <a:extLst>
              <a:ext uri="{FF2B5EF4-FFF2-40B4-BE49-F238E27FC236}">
                <a16:creationId xmlns:a16="http://schemas.microsoft.com/office/drawing/2014/main" id="{D3BDD487-0BC1-1B9C-7981-E0C25AE14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B8112D-383C-5F16-3744-632C2B973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D89D8-66AE-4815-80E4-23807F4F08A8}" type="slidenum">
              <a:rPr lang="en-US" smtClean="0"/>
              <a:t>‹#›</a:t>
            </a:fld>
            <a:endParaRPr lang="en-US"/>
          </a:p>
        </p:txBody>
      </p:sp>
    </p:spTree>
    <p:extLst>
      <p:ext uri="{BB962C8B-B14F-4D97-AF65-F5344CB8AC3E}">
        <p14:creationId xmlns:p14="http://schemas.microsoft.com/office/powerpoint/2010/main" val="372992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media10.wma"/><Relationship Id="rId2" Type="http://schemas.microsoft.com/office/2007/relationships/media" Target="../media/media10.wma"/><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2" Type="http://schemas.microsoft.com/office/2007/relationships/media" Target="../media/media11.wma"/><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2" Type="http://schemas.microsoft.com/office/2007/relationships/media" Target="../media/media12.wma"/><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2" Type="http://schemas.microsoft.com/office/2007/relationships/media" Target="../media/media13.wma"/><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wma"/><Relationship Id="rId2" Type="http://schemas.microsoft.com/office/2007/relationships/media" Target="../media/media14.wma"/><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7" Type="http://schemas.openxmlformats.org/officeDocument/2006/relationships/image" Target="../media/image2.png"/><Relationship Id="rId2" Type="http://schemas.microsoft.com/office/2007/relationships/media" Target="../media/media16.wma"/><Relationship Id="rId1" Type="http://schemas.openxmlformats.org/officeDocument/2006/relationships/tags" Target="../tags/tag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ma"/><Relationship Id="rId7" Type="http://schemas.openxmlformats.org/officeDocument/2006/relationships/image" Target="../media/image2.png"/><Relationship Id="rId2" Type="http://schemas.microsoft.com/office/2007/relationships/media" Target="../media/media17.wma"/><Relationship Id="rId1" Type="http://schemas.openxmlformats.org/officeDocument/2006/relationships/tags" Target="../tags/tag13.xml"/><Relationship Id="rId6" Type="http://schemas.openxmlformats.org/officeDocument/2006/relationships/image" Target="../media/image13.jpeg"/><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8.wma"/><Relationship Id="rId2" Type="http://schemas.microsoft.com/office/2007/relationships/media" Target="../media/media18.wma"/><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19.wma"/><Relationship Id="rId2" Type="http://schemas.microsoft.com/office/2007/relationships/media" Target="../media/media19.wma"/><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2.png"/><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2.png"/><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7" Type="http://schemas.openxmlformats.org/officeDocument/2006/relationships/image" Target="../media/image2.png"/><Relationship Id="rId2" Type="http://schemas.microsoft.com/office/2007/relationships/media" Target="../media/media6.wma"/><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7.wma"/><Relationship Id="rId7" Type="http://schemas.openxmlformats.org/officeDocument/2006/relationships/image" Target="../media/image10.jpeg"/><Relationship Id="rId2" Type="http://schemas.microsoft.com/office/2007/relationships/media" Target="../media/media7.wma"/><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8.wma"/><Relationship Id="rId7" Type="http://schemas.openxmlformats.org/officeDocument/2006/relationships/image" Target="../media/image8.jpeg"/><Relationship Id="rId2" Type="http://schemas.microsoft.com/office/2007/relationships/media" Target="../media/media8.wma"/><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2.png"/><Relationship Id="rId2" Type="http://schemas.microsoft.com/office/2007/relationships/media" Target="../media/media9.wma"/><Relationship Id="rId1" Type="http://schemas.openxmlformats.org/officeDocument/2006/relationships/tags" Target="../tags/tag6.xml"/><Relationship Id="rId6" Type="http://schemas.openxmlformats.org/officeDocument/2006/relationships/image" Target="../media/image49.png"/><Relationship Id="rId5" Type="http://schemas.openxmlformats.org/officeDocument/2006/relationships/image" Target="../media/image8.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 y="-1"/>
            <a:ext cx="12192000" cy="6858000"/>
          </a:xfrm>
          <a:prstGeom prst="rect">
            <a:avLst/>
          </a:prstGeom>
        </p:spPr>
      </p:pic>
      <p:sp>
        <p:nvSpPr>
          <p:cNvPr id="5" name="Rectangle 4"/>
          <p:cNvSpPr/>
          <p:nvPr/>
        </p:nvSpPr>
        <p:spPr>
          <a:xfrm>
            <a:off x="2686921" y="341701"/>
            <a:ext cx="6918304" cy="1938992"/>
          </a:xfrm>
          <a:prstGeom prst="rect">
            <a:avLst/>
          </a:prstGeom>
          <a:noFill/>
        </p:spPr>
        <p:txBody>
          <a:bodyPr wrap="none" lIns="91440" tIns="45720" rIns="91440" bIns="45720">
            <a:spAutoFit/>
          </a:bodyPr>
          <a:lstStyle/>
          <a:p>
            <a:pPr algn="ctr"/>
            <a:r>
              <a:rPr lang="en-US" sz="4000" b="1" i="1" dirty="0">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ĐỌC HIỂU VĂN BẢN 2</a:t>
            </a:r>
          </a:p>
          <a:p>
            <a:pPr algn="ctr"/>
            <a:r>
              <a:rPr lang="en-US" sz="4000" b="1" i="1" dirty="0">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VIỆT NAM QUÊ HƯƠNG TA</a:t>
            </a:r>
          </a:p>
          <a:p>
            <a:pPr algn="ctr"/>
            <a:r>
              <a:rPr lang="en-US" sz="4000" b="1" dirty="0">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 </a:t>
            </a:r>
            <a:r>
              <a:rPr lang="en-US" sz="4000" b="1" dirty="0" err="1">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Nguyễn</a:t>
            </a:r>
            <a:r>
              <a:rPr lang="en-US" sz="4000" b="1" dirty="0">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 </a:t>
            </a:r>
            <a:r>
              <a:rPr lang="en-US" sz="4000" b="1" dirty="0" err="1">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Đình</a:t>
            </a:r>
            <a:r>
              <a:rPr lang="en-US" sz="4000" b="1" dirty="0">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 </a:t>
            </a:r>
            <a:r>
              <a:rPr lang="en-US" sz="4000" b="1" dirty="0" err="1">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Thi</a:t>
            </a:r>
            <a:r>
              <a:rPr lang="en-US" sz="4000" b="1" dirty="0">
                <a:ln w="22225">
                  <a:solidFill>
                    <a:srgbClr val="ED7D31"/>
                  </a:solidFill>
                  <a:prstDash val="solid"/>
                </a:ln>
                <a:solidFill>
                  <a:srgbClr val="4472C4">
                    <a:lumMod val="50000"/>
                  </a:srgbClr>
                </a:solidFill>
                <a:latin typeface="Times New Roman" panose="02020603050405020304" pitchFamily="18" charset="0"/>
                <a:cs typeface="Times New Roman" panose="02020603050405020304" pitchFamily="18" charset="0"/>
              </a:rPr>
              <a: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74559268"/>
      </p:ext>
    </p:extLst>
  </p:cSld>
  <p:clrMapOvr>
    <a:masterClrMapping/>
  </p:clrMapOvr>
  <mc:AlternateContent xmlns:mc="http://schemas.openxmlformats.org/markup-compatibility/2006" xmlns:p14="http://schemas.microsoft.com/office/powerpoint/2010/main">
    <mc:Choice Requires="p14">
      <p:transition spd="slow" p14:dur="2000" advTm="14266"/>
    </mc:Choice>
    <mc:Fallback xmlns="">
      <p:transition spd="slow" advTm="14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659133" y="2062427"/>
            <a:ext cx="2974517" cy="3324500"/>
          </a:xfrm>
          <a:prstGeom prst="rightArrow">
            <a:avLst>
              <a:gd name="adj1" fmla="val 50000"/>
              <a:gd name="adj2" fmla="val 49010"/>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defRPr/>
            </a:pP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Vẻ đẹp thiên nhiên đất nước Việt Nam.</a:t>
            </a:r>
            <a:endParaRPr lang="en-US" sz="2400" dirty="0">
              <a:solidFill>
                <a:srgbClr val="7030A0"/>
              </a:solidFill>
              <a:latin typeface="Times New Roman" panose="02020603050405020304" pitchFamily="18" charset="0"/>
              <a:ea typeface="Times New Roman" panose="02020603050405020304" pitchFamily="18" charset="0"/>
            </a:endParaRPr>
          </a:p>
        </p:txBody>
      </p:sp>
      <p:sp>
        <p:nvSpPr>
          <p:cNvPr id="8" name="Flowchart: Display 7"/>
          <p:cNvSpPr/>
          <p:nvPr/>
        </p:nvSpPr>
        <p:spPr>
          <a:xfrm>
            <a:off x="3814352" y="1097281"/>
            <a:ext cx="7550333" cy="5254792"/>
          </a:xfrm>
          <a:prstGeom prst="flowChartDisplay">
            <a:avLst/>
          </a:prstGeom>
          <a:solidFill>
            <a:schemeClr val="accent2">
              <a:lumMod val="20000"/>
              <a:lumOff val="8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r>
              <a:rPr lang="vi-VN" sz="2800" dirty="0">
                <a:solidFill>
                  <a:prstClr val="black"/>
                </a:solidFill>
                <a:latin typeface="Times New Roman" panose="02020603050405020304" pitchFamily="18" charset="0"/>
                <a:ea typeface="Times New Roman" panose="02020603050405020304" pitchFamily="18" charset="0"/>
              </a:rPr>
              <a:t>Những cách đồng mênh mông, bát ngát; những cánh cò bay lả rập rờn và đỉnh Trường Sơn mây mờ che phủ như đã được thổi hồn vào làm cho những cảnh vật ấy có sức sống. Đó là vẻ đẹp thanh bình, giản dị, mộc mạc của thiên nhiên VN , đồng thời thể hiện tình yêu của tác giả đối với những vẻ đẹp bình dị, dân dã của đất nước.</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1" y="230260"/>
            <a:ext cx="537414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defRPr/>
            </a:pPr>
            <a:r>
              <a:rPr lang="vi-VN" sz="3200" b="1">
                <a:solidFill>
                  <a:srgbClr val="002060"/>
                </a:solidFill>
                <a:latin typeface="Times New Roman" panose="02020603050405020304" pitchFamily="18" charset="0"/>
                <a:ea typeface="Times New Roman" panose="02020603050405020304" pitchFamily="18" charset="0"/>
              </a:rPr>
              <a:t>II. Đọc hiểu chi tiết văn bản. </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39" y="957425"/>
            <a:ext cx="283777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defRPr/>
            </a:pPr>
            <a:r>
              <a:rPr lang="vi-VN" sz="2800" b="1" dirty="0">
                <a:solidFill>
                  <a:srgbClr val="7030A0"/>
                </a:solidFill>
                <a:latin typeface="Times New Roman" panose="02020603050405020304" pitchFamily="18" charset="0"/>
                <a:ea typeface="Times New Roman" panose="02020603050405020304" pitchFamily="18" charset="0"/>
              </a:rPr>
              <a:t>1. Đoạn 1:</a:t>
            </a:r>
            <a:endParaRPr lang="en-US" sz="2400" dirty="0">
              <a:solidFill>
                <a:srgbClr val="7030A0"/>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999593124"/>
      </p:ext>
    </p:extLst>
  </p:cSld>
  <p:clrMapOvr>
    <a:masterClrMapping/>
  </p:clrMapOvr>
  <mc:AlternateContent xmlns:mc="http://schemas.openxmlformats.org/markup-compatibility/2006" xmlns:p14="http://schemas.microsoft.com/office/powerpoint/2010/main">
    <mc:Choice Requires="p14">
      <p:transition spd="slow" p14:dur="2000" advTm="24832"/>
    </mc:Choice>
    <mc:Fallback xmlns="">
      <p:transition spd="slow" advTm="24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644164" y="2062427"/>
            <a:ext cx="2974517" cy="3324500"/>
          </a:xfrm>
          <a:prstGeom prst="rightArrow">
            <a:avLst>
              <a:gd name="adj1" fmla="val 50000"/>
              <a:gd name="adj2" fmla="val 49010"/>
            </a:avLst>
          </a:prstGeom>
          <a:blipFill>
            <a:blip r:embed="rId5"/>
            <a:tile tx="0" ty="0" sx="100000" sy="100000" flip="none" algn="tl"/>
          </a:blip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0000"/>
                </a:solidFill>
                <a:latin typeface="Times New Roman" panose="02020603050405020304" pitchFamily="18" charset="0"/>
                <a:ea typeface="Times New Roman" panose="02020603050405020304" pitchFamily="18" charset="0"/>
              </a:rPr>
              <a:t>* Nghệ thuật:</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8" name="Flowchart: Display 7"/>
          <p:cNvSpPr/>
          <p:nvPr/>
        </p:nvSpPr>
        <p:spPr>
          <a:xfrm>
            <a:off x="3997503" y="1343958"/>
            <a:ext cx="7550333" cy="4761437"/>
          </a:xfrm>
          <a:prstGeom prst="flowChartDisplay">
            <a:avLst/>
          </a:prstGeom>
          <a:blipFill>
            <a:blip r:embed="rId5"/>
            <a:tile tx="0" ty="0" sx="100000" sy="100000" flip="none" algn="tl"/>
          </a:blip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pháp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từ</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hoá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Việt</a:t>
            </a:r>
            <a:r>
              <a:rPr lang="en-US" sz="2800" dirty="0">
                <a:solidFill>
                  <a:prstClr val="black"/>
                </a:solidFill>
                <a:latin typeface="Times New Roman" panose="02020603050405020304" pitchFamily="18" charset="0"/>
                <a:ea typeface="Times New Roman" panose="02020603050405020304" pitchFamily="18" charset="0"/>
              </a:rPr>
              <a:t> Nam </a:t>
            </a:r>
            <a:r>
              <a:rPr lang="en-US" sz="2800" dirty="0" err="1">
                <a:solidFill>
                  <a:prstClr val="black"/>
                </a:solidFill>
                <a:latin typeface="Times New Roman" panose="02020603050405020304" pitchFamily="18" charset="0"/>
                <a:ea typeface="Times New Roman" panose="02020603050405020304" pitchFamily="18" charset="0"/>
              </a:rPr>
              <a:t>đất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ơi</a:t>
            </a:r>
            <a:r>
              <a:rPr lang="en-US" sz="2800" dirty="0">
                <a:solidFill>
                  <a:prstClr val="black"/>
                </a:solidFill>
                <a:latin typeface="Times New Roman" panose="02020603050405020304" pitchFamily="18" charset="0"/>
                <a:ea typeface="Times New Roman" panose="02020603050405020304" pitchFamily="18" charset="0"/>
              </a:rPr>
              <a:t>!</a:t>
            </a:r>
          </a:p>
          <a:p>
            <a:r>
              <a:rPr lang="vi-VN" sz="2800" dirty="0">
                <a:solidFill>
                  <a:prstClr val="black"/>
                </a:solidFill>
                <a:latin typeface="Times New Roman" panose="02020603050405020304" pitchFamily="18" charset="0"/>
                <a:ea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rPr>
              <a:t>BPTT so </a:t>
            </a:r>
            <a:r>
              <a:rPr lang="en-US" sz="2800" dirty="0" err="1">
                <a:solidFill>
                  <a:prstClr val="black"/>
                </a:solidFill>
                <a:latin typeface="Times New Roman" panose="02020603050405020304" pitchFamily="18" charset="0"/>
                <a:ea typeface="Times New Roman" panose="02020603050405020304" pitchFamily="18" charset="0"/>
              </a:rPr>
              <a:t>sánh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ngang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Mênh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mông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biển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lúa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đẹp</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hơn</a:t>
            </a:r>
            <a:r>
              <a:rPr lang="vi-VN" sz="2800"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rPr>
              <a:t>- Cách gieo vần của 4 câu thơ đầu: ơi-trời; hơn-rờn-sơn.</a:t>
            </a:r>
            <a:endParaRPr lang="en-US" sz="2800" dirty="0">
              <a:solidFill>
                <a:prstClr val="black"/>
              </a:solidFill>
              <a:latin typeface="Times New Roman" panose="02020603050405020304" pitchFamily="18" charset="0"/>
              <a:ea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rPr>
              <a:t>- Cách ngắt nhịp: câu 1 và câu 3 nhịp 2/2/2, câu 2 và câu 4 nhịp 2/2/2/2</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1" y="230260"/>
            <a:ext cx="545034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defRPr/>
            </a:pPr>
            <a:r>
              <a:rPr lang="vi-VN" sz="3200" b="1">
                <a:solidFill>
                  <a:srgbClr val="002060"/>
                </a:solidFill>
                <a:latin typeface="Times New Roman" panose="02020603050405020304" pitchFamily="18" charset="0"/>
                <a:ea typeface="Times New Roman" panose="02020603050405020304" pitchFamily="18" charset="0"/>
              </a:rPr>
              <a:t>II. Đọc hiểu chi tiết văn bản. </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39" y="957425"/>
            <a:ext cx="2554741"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defRPr/>
            </a:pPr>
            <a:r>
              <a:rPr lang="vi-VN" sz="2800" b="1" dirty="0">
                <a:solidFill>
                  <a:srgbClr val="7030A0"/>
                </a:solidFill>
                <a:latin typeface="Times New Roman" panose="02020603050405020304" pitchFamily="18" charset="0"/>
                <a:ea typeface="Times New Roman" panose="02020603050405020304" pitchFamily="18" charset="0"/>
              </a:rPr>
              <a:t>1. Đoạn 1:</a:t>
            </a:r>
            <a:endParaRPr lang="en-US" sz="2400" dirty="0">
              <a:solidFill>
                <a:srgbClr val="7030A0"/>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015823657"/>
      </p:ext>
    </p:extLst>
  </p:cSld>
  <p:clrMapOvr>
    <a:masterClrMapping/>
  </p:clrMapOvr>
  <mc:AlternateContent xmlns:mc="http://schemas.openxmlformats.org/markup-compatibility/2006" xmlns:p14="http://schemas.microsoft.com/office/powerpoint/2010/main">
    <mc:Choice Requires="p14">
      <p:transition spd="slow" p14:dur="2000" advTm="36744"/>
    </mc:Choice>
    <mc:Fallback xmlns="">
      <p:transition spd="slow" advTm="36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fade">
                                      <p:cBhvr>
                                        <p:cTn id="46" dur="1000"/>
                                        <p:tgtEl>
                                          <p:spTgt spid="8">
                                            <p:txEl>
                                              <p:pRg st="3" end="3"/>
                                            </p:txEl>
                                          </p:spTgt>
                                        </p:tgtEl>
                                      </p:cBhvr>
                                    </p:animEffect>
                                    <p:anim calcmode="lin" valueType="num">
                                      <p:cBhvr>
                                        <p:cTn id="4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2"/>
                </p:tgtEl>
              </p:cMediaNode>
            </p:audio>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644164" y="2062427"/>
            <a:ext cx="2974517" cy="3324500"/>
          </a:xfrm>
          <a:prstGeom prst="rightArrow">
            <a:avLst>
              <a:gd name="adj1" fmla="val 50000"/>
              <a:gd name="adj2" fmla="val 49010"/>
            </a:avLst>
          </a:prstGeom>
          <a:blipFill>
            <a:blip r:embed="rId5"/>
            <a:tile tx="0" ty="0" sx="100000" sy="100000" flip="none" algn="tl"/>
          </a:blipFill>
          <a:ln w="12700">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b="1" dirty="0">
                <a:solidFill>
                  <a:srgbClr val="000000"/>
                </a:solidFill>
                <a:latin typeface="Times New Roman" panose="02020603050405020304" pitchFamily="18" charset="0"/>
                <a:ea typeface="Times New Roman" panose="02020603050405020304" pitchFamily="18" charset="0"/>
              </a:rPr>
              <a:t>* Nghệ thuật:</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8" name="Flowchart: Display 7"/>
          <p:cNvSpPr/>
          <p:nvPr/>
        </p:nvSpPr>
        <p:spPr>
          <a:xfrm>
            <a:off x="3997503" y="1402080"/>
            <a:ext cx="7550333" cy="4645193"/>
          </a:xfrm>
          <a:prstGeom prst="flowChartDisplay">
            <a:avLst/>
          </a:prstGeom>
          <a:blipFill>
            <a:blip r:embed="rId5"/>
            <a:tile tx="0" ty="0" sx="100000" sy="100000" flip="none" algn="tl"/>
          </a:blipFill>
          <a:ln w="12700">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vi-VN" sz="3200" b="1" dirty="0">
                <a:solidFill>
                  <a:srgbClr val="000000"/>
                </a:solidFill>
                <a:latin typeface="Times New Roman" panose="02020603050405020304" pitchFamily="18" charset="0"/>
                <a:ea typeface="Times New Roman" panose="02020603050405020304" pitchFamily="18" charset="0"/>
              </a:rPr>
              <a:t>Tác dụng</a:t>
            </a:r>
            <a:r>
              <a:rPr lang="vi-VN" sz="3200" dirty="0">
                <a:solidFill>
                  <a:srgbClr val="000000"/>
                </a:solidFill>
                <a:latin typeface="Times New Roman" panose="02020603050405020304" pitchFamily="18" charset="0"/>
                <a:ea typeface="Times New Roman" panose="02020603050405020304" pitchFamily="18" charset="0"/>
              </a:rPr>
              <a:t>: Những câu thơ cân xứng, nhịp nhàng. Hình ảnh đất nước trở nên gần gũi, thân quen, làm tăng mức độ của đất trời Việt Nam không đâu sánh bằng. Từ đó toát lên vẻ đẹp của quê hương đất nước. </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1" y="230260"/>
            <a:ext cx="534366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defRPr/>
            </a:pPr>
            <a:r>
              <a:rPr lang="vi-VN" sz="3200" b="1">
                <a:solidFill>
                  <a:srgbClr val="002060"/>
                </a:solidFill>
                <a:latin typeface="Times New Roman" panose="02020603050405020304" pitchFamily="18" charset="0"/>
                <a:ea typeface="Times New Roman" panose="02020603050405020304" pitchFamily="18" charset="0"/>
              </a:rPr>
              <a:t>II. Đọc hiểu chi tiết văn bản. </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39" y="957425"/>
            <a:ext cx="2615701"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defRPr/>
            </a:pPr>
            <a:r>
              <a:rPr lang="vi-VN" sz="2800" b="1" dirty="0">
                <a:solidFill>
                  <a:srgbClr val="7030A0"/>
                </a:solidFill>
                <a:latin typeface="Times New Roman" panose="02020603050405020304" pitchFamily="18" charset="0"/>
                <a:ea typeface="Times New Roman" panose="02020603050405020304" pitchFamily="18" charset="0"/>
              </a:rPr>
              <a:t>1. Đoạn 1:</a:t>
            </a:r>
            <a:endParaRPr lang="en-US" sz="2400" dirty="0">
              <a:solidFill>
                <a:srgbClr val="7030A0"/>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076986700"/>
      </p:ext>
    </p:extLst>
  </p:cSld>
  <p:clrMapOvr>
    <a:masterClrMapping/>
  </p:clrMapOvr>
  <mc:AlternateContent xmlns:mc="http://schemas.openxmlformats.org/markup-compatibility/2006" xmlns:p14="http://schemas.microsoft.com/office/powerpoint/2010/main">
    <mc:Choice Requires="p14">
      <p:transition spd="slow" p14:dur="2000" advTm="19914"/>
    </mc:Choice>
    <mc:Fallback xmlns="">
      <p:transition spd="slow" advTm="19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879296" y="1910027"/>
            <a:ext cx="2974517" cy="3324500"/>
          </a:xfrm>
          <a:prstGeom prst="rightArrow">
            <a:avLst>
              <a:gd name="adj1" fmla="val 50000"/>
              <a:gd name="adj2" fmla="val 49010"/>
            </a:avLst>
          </a:prstGeom>
          <a:blipFill>
            <a:blip r:embed="rId5"/>
            <a:tile tx="0" ty="0" sx="100000" sy="100000" flip="none" algn="tl"/>
          </a:blipFill>
          <a:ln w="28575">
            <a:solidFill>
              <a:schemeClr val="accent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vi-VN" sz="3200" b="1" dirty="0">
                <a:solidFill>
                  <a:prstClr val="black"/>
                </a:solidFill>
                <a:latin typeface="Times New Roman" panose="02020603050405020304" pitchFamily="18" charset="0"/>
                <a:ea typeface="Times New Roman" panose="02020603050405020304" pitchFamily="18" charset="0"/>
              </a:rPr>
              <a:t>Vẻ đẹp con người Việt Nam.</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1" y="230260"/>
            <a:ext cx="551130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defRPr/>
            </a:pPr>
            <a:r>
              <a:rPr lang="vi-VN" sz="3200" b="1" dirty="0">
                <a:solidFill>
                  <a:srgbClr val="002060"/>
                </a:solidFill>
                <a:latin typeface="Times New Roman" panose="02020603050405020304" pitchFamily="18" charset="0"/>
                <a:ea typeface="Times New Roman" panose="02020603050405020304" pitchFamily="18" charset="0"/>
              </a:rPr>
              <a:t>II. Đọc hiểu chi tiết văn bản. </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39" y="957425"/>
            <a:ext cx="283777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defRPr/>
            </a:pPr>
            <a:r>
              <a:rPr lang="en-US" sz="2800" b="1" dirty="0">
                <a:solidFill>
                  <a:srgbClr val="7030A0"/>
                </a:solidFill>
                <a:latin typeface="Times New Roman" panose="02020603050405020304" pitchFamily="18" charset="0"/>
                <a:ea typeface="Times New Roman" panose="02020603050405020304" pitchFamily="18" charset="0"/>
              </a:rPr>
              <a:t>2</a:t>
            </a:r>
            <a:r>
              <a:rPr lang="vi-VN" sz="2800" b="1" dirty="0">
                <a:solidFill>
                  <a:srgbClr val="7030A0"/>
                </a:solidFill>
                <a:latin typeface="Times New Roman" panose="02020603050405020304" pitchFamily="18" charset="0"/>
                <a:ea typeface="Times New Roman" panose="02020603050405020304" pitchFamily="18" charset="0"/>
              </a:rPr>
              <a:t>. Đoạn </a:t>
            </a:r>
            <a:r>
              <a:rPr lang="en-US" sz="2800" b="1" dirty="0">
                <a:solidFill>
                  <a:srgbClr val="7030A0"/>
                </a:solidFill>
                <a:latin typeface="Times New Roman" panose="02020603050405020304" pitchFamily="18" charset="0"/>
                <a:ea typeface="Times New Roman" panose="02020603050405020304" pitchFamily="18" charset="0"/>
              </a:rPr>
              <a:t>2</a:t>
            </a:r>
            <a:r>
              <a:rPr lang="vi-VN" sz="2800" b="1" dirty="0">
                <a:solidFill>
                  <a:srgbClr val="7030A0"/>
                </a:solidFill>
                <a:latin typeface="Times New Roman" panose="02020603050405020304" pitchFamily="18" charset="0"/>
                <a:ea typeface="Times New Roman" panose="02020603050405020304" pitchFamily="18" charset="0"/>
              </a:rPr>
              <a:t>:</a:t>
            </a:r>
            <a:endParaRPr lang="en-US" sz="2400" dirty="0">
              <a:solidFill>
                <a:srgbClr val="7030A0"/>
              </a:solidFill>
              <a:latin typeface="Times New Roman" panose="02020603050405020304" pitchFamily="18" charset="0"/>
              <a:ea typeface="Times New Roman" panose="02020603050405020304" pitchFamily="18" charset="0"/>
            </a:endParaRPr>
          </a:p>
        </p:txBody>
      </p:sp>
      <p:sp>
        <p:nvSpPr>
          <p:cNvPr id="2" name="Rounded Rectangle 1"/>
          <p:cNvSpPr/>
          <p:nvPr/>
        </p:nvSpPr>
        <p:spPr>
          <a:xfrm>
            <a:off x="4258761" y="1346796"/>
            <a:ext cx="7053943" cy="4757913"/>
          </a:xfrm>
          <a:prstGeom prst="roundRect">
            <a:avLst/>
          </a:prstGeom>
          <a:blipFill>
            <a:blip r:embed="rId5"/>
            <a:tile tx="0" ty="0" sx="100000" sy="100000" flip="none" algn="tl"/>
          </a:blipFill>
          <a:ln w="28575">
            <a:solidFill>
              <a:schemeClr val="accent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endParaRPr lang="en-US" sz="2400" dirty="0">
              <a:solidFill>
                <a:srgbClr val="000000"/>
              </a:solidFill>
              <a:latin typeface="Times New Roman" panose="02020603050405020304" pitchFamily="18" charset="0"/>
              <a:ea typeface="Times New Roman" panose="02020603050405020304" pitchFamily="18" charset="0"/>
            </a:endParaRPr>
          </a:p>
          <a:p>
            <a:pPr marR="30480" algn="just"/>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Những vẻ đẹp của con người Việt Nam:</a:t>
            </a:r>
            <a:endParaRPr lang="en-US" sz="2400" dirty="0">
              <a:solidFill>
                <a:prstClr val="white"/>
              </a:solidFill>
              <a:latin typeface="Times New Roman" panose="02020603050405020304" pitchFamily="18" charset="0"/>
              <a:ea typeface="Times New Roman" panose="02020603050405020304" pitchFamily="18" charset="0"/>
            </a:endParaRPr>
          </a:p>
          <a:p>
            <a:pPr marR="30480" algn="just"/>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Sự vất vả, cần cù trong lao động: </a:t>
            </a:r>
            <a:r>
              <a:rPr lang="vi-VN" sz="2400" i="1" dirty="0">
                <a:solidFill>
                  <a:srgbClr val="000000"/>
                </a:solidFill>
                <a:latin typeface="Times New Roman" panose="02020603050405020304" pitchFamily="18" charset="0"/>
                <a:ea typeface="Times New Roman" panose="02020603050405020304" pitchFamily="18" charset="0"/>
              </a:rPr>
              <a:t>vất vả in sâu, áo nâu nhuộm bùn.</a:t>
            </a:r>
            <a:endParaRPr lang="en-US" sz="2400" dirty="0">
              <a:solidFill>
                <a:prstClr val="white"/>
              </a:solidFill>
              <a:latin typeface="Times New Roman" panose="02020603050405020304" pitchFamily="18" charset="0"/>
              <a:ea typeface="Times New Roman" panose="02020603050405020304" pitchFamily="18" charset="0"/>
            </a:endParaRPr>
          </a:p>
          <a:p>
            <a:pPr marR="30480" algn="just"/>
            <a:r>
              <a:rPr lang="en-US" sz="2400" dirty="0">
                <a:solidFill>
                  <a:srgbClr val="000000"/>
                </a:solidFill>
                <a:latin typeface="Times New Roman" panose="02020603050405020304" pitchFamily="18" charset="0"/>
                <a:ea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rPr>
              <a:t>Sự anh hùng, mạnh mẽ, kiên cường trong chiến đấu (</a:t>
            </a:r>
            <a:r>
              <a:rPr lang="vi-VN" sz="2400" i="1" dirty="0">
                <a:solidFill>
                  <a:srgbClr val="000000"/>
                </a:solidFill>
                <a:latin typeface="Times New Roman" panose="02020603050405020304" pitchFamily="18" charset="0"/>
                <a:ea typeface="Times New Roman" panose="02020603050405020304" pitchFamily="18" charset="0"/>
              </a:rPr>
              <a:t>chịu nhiều đau thương, chìm trong máu lửa lại vùng đứng lên, đạp quân thù xuống đất đen</a:t>
            </a:r>
            <a:r>
              <a:rPr lang="vi-VN" sz="2400" dirty="0">
                <a:solidFill>
                  <a:srgbClr val="000000"/>
                </a:solidFill>
                <a:latin typeface="Times New Roman" panose="02020603050405020304" pitchFamily="18" charset="0"/>
                <a:ea typeface="Times New Roman" panose="02020603050405020304" pitchFamily="18" charset="0"/>
              </a:rPr>
              <a:t>) nhưng khi trở về cuộc sống đời thường lại hiền lành, chịu thương chịu khó (</a:t>
            </a:r>
            <a:r>
              <a:rPr lang="vi-VN" sz="2400" i="1" dirty="0">
                <a:solidFill>
                  <a:srgbClr val="000000"/>
                </a:solidFill>
                <a:latin typeface="Times New Roman" panose="02020603050405020304" pitchFamily="18" charset="0"/>
                <a:ea typeface="Times New Roman" panose="02020603050405020304" pitchFamily="18" charset="0"/>
              </a:rPr>
              <a:t>súng gươm vứt bỏ lại hiền hơn xưa).</a:t>
            </a:r>
            <a:endParaRPr lang="en-US" sz="2400" i="1" dirty="0">
              <a:solidFill>
                <a:srgbClr val="000000"/>
              </a:solidFill>
              <a:latin typeface="Times New Roman" panose="02020603050405020304" pitchFamily="18" charset="0"/>
              <a:ea typeface="Times New Roman" panose="02020603050405020304" pitchFamily="18" charset="0"/>
            </a:endParaRPr>
          </a:p>
          <a:p>
            <a:pPr marR="30480" algn="just">
              <a:spcAft>
                <a:spcPts val="1200"/>
              </a:spcAft>
            </a:pPr>
            <a:r>
              <a:rPr lang="vi-VN" sz="2400" dirty="0">
                <a:solidFill>
                  <a:srgbClr val="000000"/>
                </a:solidFill>
                <a:latin typeface="Times New Roman" panose="02020603050405020304" pitchFamily="18" charset="0"/>
                <a:ea typeface="Times New Roman" panose="02020603050405020304" pitchFamily="18" charset="0"/>
              </a:rPr>
              <a:t>+ Sự thuỷ chung, khéo léo, chăm chỉ : </a:t>
            </a:r>
            <a:r>
              <a:rPr lang="vi-VN" sz="2400" i="1" dirty="0">
                <a:solidFill>
                  <a:srgbClr val="000000"/>
                </a:solidFill>
                <a:latin typeface="Times New Roman" panose="02020603050405020304" pitchFamily="18" charset="0"/>
                <a:ea typeface="Times New Roman" panose="02020603050405020304" pitchFamily="18" charset="0"/>
              </a:rPr>
              <a:t>yêu ai yêu trọn tấm lòng thuỷ chung, tay người như có phép tiên, trên tre lá cũng dệt nghìn bài thơ.</a:t>
            </a:r>
            <a:endParaRPr lang="en-US" sz="2400" dirty="0">
              <a:solidFill>
                <a:prstClr val="white"/>
              </a:solidFill>
              <a:latin typeface="Times New Roman" panose="02020603050405020304" pitchFamily="18" charset="0"/>
              <a:ea typeface="Times New Roman" panose="02020603050405020304" pitchFamily="18" charset="0"/>
            </a:endParaRPr>
          </a:p>
          <a:p>
            <a:pPr marR="30480" algn="just"/>
            <a:endParaRPr lang="en-US" sz="2400" dirty="0">
              <a:solidFill>
                <a:prstClr val="white"/>
              </a:solidFill>
              <a:latin typeface="Times New Roman" panose="02020603050405020304" pitchFamily="18" charset="0"/>
              <a:ea typeface="Times New Roman" panose="02020603050405020304"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21707750"/>
      </p:ext>
    </p:extLst>
  </p:cSld>
  <p:clrMapOvr>
    <a:masterClrMapping/>
  </p:clrMapOvr>
  <mc:AlternateContent xmlns:mc="http://schemas.openxmlformats.org/markup-compatibility/2006" xmlns:p14="http://schemas.microsoft.com/office/powerpoint/2010/main">
    <mc:Choice Requires="p14">
      <p:transition spd="slow" p14:dur="2000" advTm="40295"/>
    </mc:Choice>
    <mc:Fallback xmlns="">
      <p:transition spd="slow" advTm="40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1000"/>
                                        <p:tgtEl>
                                          <p:spTgt spid="2">
                                            <p:txEl>
                                              <p:pRg st="3" end="3"/>
                                            </p:txEl>
                                          </p:spTgt>
                                        </p:tgtEl>
                                      </p:cBhvr>
                                    </p:animEffect>
                                    <p:anim calcmode="lin" valueType="num">
                                      <p:cBhvr>
                                        <p:cTn id="4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4"/>
                </p:tgtEl>
              </p:cMediaNode>
            </p:audio>
          </p:childTnLst>
        </p:cTn>
      </p:par>
    </p:tnLst>
    <p:bldLst>
      <p:bldP spid="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218941" y="230260"/>
            <a:ext cx="5572259"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defRPr/>
            </a:pPr>
            <a:r>
              <a:rPr lang="vi-VN" sz="3200" b="1">
                <a:solidFill>
                  <a:srgbClr val="002060"/>
                </a:solidFill>
                <a:latin typeface="Times New Roman" panose="02020603050405020304" pitchFamily="18" charset="0"/>
                <a:ea typeface="Times New Roman" panose="02020603050405020304" pitchFamily="18" charset="0"/>
              </a:rPr>
              <a:t>II. Đọc hiểu chi tiết văn bản. </a:t>
            </a:r>
            <a:endParaRPr lang="en-US" sz="2800">
              <a:solidFill>
                <a:prstClr val="white"/>
              </a:solidFill>
              <a:latin typeface="Times New Roman" panose="02020603050405020304" pitchFamily="18" charset="0"/>
              <a:ea typeface="Times New Roman" panose="02020603050405020304" pitchFamily="18" charset="0"/>
            </a:endParaRPr>
          </a:p>
        </p:txBody>
      </p:sp>
      <p:sp>
        <p:nvSpPr>
          <p:cNvPr id="6" name="Plaque 5"/>
          <p:cNvSpPr/>
          <p:nvPr/>
        </p:nvSpPr>
        <p:spPr>
          <a:xfrm>
            <a:off x="218939" y="957425"/>
            <a:ext cx="7812541"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800" b="1" dirty="0">
                <a:solidFill>
                  <a:prstClr val="black"/>
                </a:solidFill>
                <a:latin typeface="Times New Roman" panose="02020603050405020304" pitchFamily="18" charset="0"/>
                <a:ea typeface="Times New Roman" panose="02020603050405020304" pitchFamily="18" charset="0"/>
              </a:rPr>
              <a:t>3. </a:t>
            </a:r>
            <a:r>
              <a:rPr lang="en-US" sz="2800" b="1" dirty="0" err="1">
                <a:solidFill>
                  <a:prstClr val="black"/>
                </a:solidFill>
                <a:latin typeface="Times New Roman" panose="02020603050405020304" pitchFamily="18" charset="0"/>
                <a:ea typeface="Times New Roman" panose="02020603050405020304" pitchFamily="18" charset="0"/>
              </a:rPr>
              <a:t>Tình</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cảm</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của</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tác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giả</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với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quê</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hương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đất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nước</a:t>
            </a:r>
            <a:r>
              <a:rPr lang="en-US" sz="2800" b="1" dirty="0">
                <a:solidFill>
                  <a:prstClr val="black"/>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7" name="Flowchart: Alternate Process 6"/>
          <p:cNvSpPr/>
          <p:nvPr/>
        </p:nvSpPr>
        <p:spPr>
          <a:xfrm>
            <a:off x="1008018" y="1815737"/>
            <a:ext cx="10175965" cy="4781006"/>
          </a:xfrm>
          <a:prstGeom prst="flowChartAlternateProcess">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en-US" sz="2600" dirty="0">
                <a:solidFill>
                  <a:srgbClr val="000000"/>
                </a:solidFill>
                <a:latin typeface="Times New Roman" panose="02020603050405020304" pitchFamily="18" charset="0"/>
                <a:ea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rPr>
              <a:t>Tác giả đã thể hiện sự tự hào về </a:t>
            </a:r>
            <a:r>
              <a:rPr lang="en-US" sz="2600" dirty="0" err="1">
                <a:solidFill>
                  <a:srgbClr val="000000"/>
                </a:solidFill>
                <a:latin typeface="Times New Roman" panose="02020603050405020304" pitchFamily="18" charset="0"/>
                <a:ea typeface="Times New Roman" panose="02020603050405020304" pitchFamily="18" charset="0"/>
              </a:rPr>
              <a:t>quê</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hương</a:t>
            </a:r>
            <a:r>
              <a:rPr lang="en-US" sz="2600" dirty="0">
                <a:solidFill>
                  <a:srgbClr val="000000"/>
                </a:solidFill>
                <a:latin typeface="Times New Roman" panose="02020603050405020304" pitchFamily="18" charset="0"/>
                <a:ea typeface="Times New Roman" panose="02020603050405020304" pitchFamily="18" charset="0"/>
              </a:rPr>
              <a:t>, </a:t>
            </a:r>
            <a:r>
              <a:rPr lang="vi-VN" sz="2600" dirty="0">
                <a:solidFill>
                  <a:srgbClr val="000000"/>
                </a:solidFill>
                <a:latin typeface="Times New Roman" panose="02020603050405020304" pitchFamily="18" charset="0"/>
                <a:ea typeface="Times New Roman" panose="02020603050405020304" pitchFamily="18" charset="0"/>
              </a:rPr>
              <a:t>đất nước qua những khung cảnh thiên nhiên và văn hoá, con người như (</a:t>
            </a:r>
            <a:r>
              <a:rPr lang="vi-VN" sz="2600" i="1" dirty="0">
                <a:solidFill>
                  <a:srgbClr val="000000"/>
                </a:solidFill>
                <a:latin typeface="Times New Roman" panose="02020603050405020304" pitchFamily="18" charset="0"/>
                <a:ea typeface="Times New Roman" panose="02020603050405020304" pitchFamily="18" charset="0"/>
              </a:rPr>
              <a:t>mênh mông biển lúa đâu trời đẹp hơn, Quê hương biết mấy thân yêu</a:t>
            </a:r>
            <a:r>
              <a:rPr lang="vi-VN" sz="2600" dirty="0">
                <a:solidFill>
                  <a:srgbClr val="000000"/>
                </a:solidFill>
                <a:latin typeface="Times New Roman" panose="02020603050405020304" pitchFamily="18" charset="0"/>
                <a:ea typeface="Times New Roman" panose="02020603050405020304" pitchFamily="18" charset="0"/>
              </a:rPr>
              <a:t>), sự đồng cảm với những vất vả, hi sinh của người dân (</a:t>
            </a:r>
            <a:r>
              <a:rPr lang="vi-VN" sz="2600" i="1" dirty="0">
                <a:solidFill>
                  <a:srgbClr val="000000"/>
                </a:solidFill>
                <a:latin typeface="Times New Roman" panose="02020603050405020304" pitchFamily="18" charset="0"/>
                <a:ea typeface="Times New Roman" panose="02020603050405020304" pitchFamily="18" charset="0"/>
              </a:rPr>
              <a:t>bao nhiêu đời đã chịu nhiều đau thương,  mặt người vất vả in sâu</a:t>
            </a:r>
            <a:r>
              <a:rPr lang="vi-VN" sz="2600" dirty="0">
                <a:solidFill>
                  <a:srgbClr val="000000"/>
                </a:solidFill>
                <a:latin typeface="Times New Roman" panose="02020603050405020304" pitchFamily="18" charset="0"/>
                <a:ea typeface="Times New Roman" panose="02020603050405020304" pitchFamily="18" charset="0"/>
              </a:rPr>
              <a:t>). Qua đó thể hiện tình  cảm yêu mến, quý trọng với dân tộc.</a:t>
            </a:r>
            <a:r>
              <a:rPr lang="vi-VN" sz="2600" b="1" dirty="0">
                <a:solidFill>
                  <a:srgbClr val="000000"/>
                </a:solidFill>
                <a:latin typeface="Times New Roman" panose="02020603050405020304" pitchFamily="18" charset="0"/>
                <a:ea typeface="Times New Roman" panose="02020603050405020304" pitchFamily="18" charset="0"/>
              </a:rPr>
              <a:t> </a:t>
            </a:r>
            <a:endParaRPr lang="en-US" sz="2600" dirty="0">
              <a:solidFill>
                <a:prstClr val="white"/>
              </a:solidFill>
              <a:latin typeface="Times New Roman" panose="02020603050405020304" pitchFamily="18" charset="0"/>
              <a:ea typeface="Times New Roman" panose="02020603050405020304" pitchFamily="18" charset="0"/>
            </a:endParaRPr>
          </a:p>
          <a:p>
            <a:pPr marL="30480" marR="30480" algn="just">
              <a:spcAft>
                <a:spcPts val="1200"/>
              </a:spcAft>
            </a:pPr>
            <a:r>
              <a:rPr lang="en-US" sz="2600" dirty="0">
                <a:solidFill>
                  <a:srgbClr val="000000"/>
                </a:solidFill>
                <a:latin typeface="Times New Roman" panose="02020603050405020304" pitchFamily="18" charset="0"/>
                <a:ea typeface="Times New Roman" panose="02020603050405020304" pitchFamily="18" charset="0"/>
              </a:rPr>
              <a:t>-</a:t>
            </a:r>
            <a:r>
              <a:rPr lang="vi-VN" sz="2600" dirty="0">
                <a:solidFill>
                  <a:srgbClr val="000000"/>
                </a:solidFill>
                <a:latin typeface="Times New Roman" panose="02020603050405020304" pitchFamily="18" charset="0"/>
                <a:ea typeface="Times New Roman" panose="02020603050405020304" pitchFamily="18" charset="0"/>
              </a:rPr>
              <a:t>Văn bản đã gợi về một đất nước Việt Nam với rất nhiều cảnh sắc thiên nhiên tươi đẹp, thơ mộng, giàu sức sống và những con người cần cù, chịu khó trong lao động, anh hùng, kiên cường trong chiến đấu và hiền lành, chăm chỉ, thuỷ chung trong cuộc sống đời thường.</a:t>
            </a:r>
            <a:endParaRPr lang="en-US" sz="2600" dirty="0">
              <a:solidFill>
                <a:prstClr val="white"/>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27432882"/>
      </p:ext>
    </p:extLst>
  </p:cSld>
  <p:clrMapOvr>
    <a:masterClrMapping/>
  </p:clrMapOvr>
  <mc:AlternateContent xmlns:mc="http://schemas.openxmlformats.org/markup-compatibility/2006" xmlns:p14="http://schemas.microsoft.com/office/powerpoint/2010/main">
    <mc:Choice Requires="p14">
      <p:transition spd="slow" p14:dur="2000" advTm="45253"/>
    </mc:Choice>
    <mc:Fallback xmlns="">
      <p:transition spd="slow" advTm="45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292101" y="156536"/>
            <a:ext cx="3243580"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3200" b="1" dirty="0">
                <a:solidFill>
                  <a:prstClr val="black"/>
                </a:solidFill>
                <a:latin typeface="Times New Roman" panose="02020603050405020304" pitchFamily="18" charset="0"/>
                <a:ea typeface="Times New Roman" panose="02020603050405020304" pitchFamily="18" charset="0"/>
              </a:rPr>
              <a:t>III. </a:t>
            </a:r>
            <a:r>
              <a:rPr lang="en-US" sz="3200" b="1" dirty="0" err="1">
                <a:solidFill>
                  <a:prstClr val="black"/>
                </a:solidFill>
                <a:latin typeface="Times New Roman" panose="02020603050405020304" pitchFamily="18" charset="0"/>
                <a:ea typeface="Times New Roman" panose="02020603050405020304" pitchFamily="18" charset="0"/>
              </a:rPr>
              <a:t>Tổng</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kết</a:t>
            </a:r>
            <a:endParaRPr lang="en-US" sz="3200" b="1" dirty="0">
              <a:solidFill>
                <a:prstClr val="black"/>
              </a:solidFill>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2281629" y="1443587"/>
            <a:ext cx="7628741" cy="3970826"/>
          </a:xfrm>
          <a:prstGeom prst="rect">
            <a:avLst/>
          </a:prstGeom>
        </p:spPr>
      </p:pic>
      <p:pic>
        <p:nvPicPr>
          <p:cNvPr id="9" name="Picture 8"/>
          <p:cNvPicPr>
            <a:picLocks noChangeAspect="1"/>
          </p:cNvPicPr>
          <p:nvPr/>
        </p:nvPicPr>
        <p:blipFill>
          <a:blip r:embed="rId5"/>
          <a:stretch>
            <a:fillRect/>
          </a:stretch>
        </p:blipFill>
        <p:spPr>
          <a:xfrm>
            <a:off x="8884920" y="3429000"/>
            <a:ext cx="2168434" cy="1902801"/>
          </a:xfrm>
          <a:prstGeom prst="rect">
            <a:avLst/>
          </a:prstGeom>
        </p:spPr>
      </p:pic>
      <p:sp>
        <p:nvSpPr>
          <p:cNvPr id="2" name="Rectangle 1"/>
          <p:cNvSpPr/>
          <p:nvPr/>
        </p:nvSpPr>
        <p:spPr>
          <a:xfrm>
            <a:off x="3618428" y="2201833"/>
            <a:ext cx="5116910" cy="954107"/>
          </a:xfrm>
          <a:prstGeom prst="rect">
            <a:avLst/>
          </a:prstGeom>
        </p:spPr>
        <p:txBody>
          <a:bodyPr wrap="square">
            <a:spAutoFit/>
          </a:bodyPr>
          <a:lstStyle/>
          <a:p>
            <a:pPr marL="30480" marR="30480" algn="just">
              <a:spcAft>
                <a:spcPts val="1200"/>
              </a:spcAft>
              <a:defRPr/>
            </a:pPr>
            <a:r>
              <a:rPr lang="vi-VN" sz="2800" dirty="0">
                <a:solidFill>
                  <a:srgbClr val="000000"/>
                </a:solidFill>
                <a:latin typeface="Times New Roman" panose="02020603050405020304" pitchFamily="18" charset="0"/>
                <a:ea typeface="Times New Roman" panose="02020603050405020304" pitchFamily="18" charset="0"/>
              </a:rPr>
              <a:t>Trình bày giá trị nội dung và nghệ thuật 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bát</a:t>
            </a:r>
            <a:r>
              <a:rPr lang="vi-VN" sz="2800" dirty="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4426337"/>
      </p:ext>
    </p:extLst>
  </p:cSld>
  <p:clrMapOvr>
    <a:masterClrMapping/>
  </p:clrMapOvr>
  <mc:AlternateContent xmlns:mc="http://schemas.openxmlformats.org/markup-compatibility/2006" xmlns:p14="http://schemas.microsoft.com/office/powerpoint/2010/main">
    <mc:Choice Requires="p14">
      <p:transition spd="slow" p14:dur="2000" advTm="7095"/>
    </mc:Choice>
    <mc:Fallback xmlns="">
      <p:transition spd="slow" advTm="7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292101" y="156536"/>
            <a:ext cx="3274060"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3200" b="1" dirty="0">
                <a:solidFill>
                  <a:prstClr val="black"/>
                </a:solidFill>
                <a:latin typeface="Times New Roman" panose="02020603050405020304" pitchFamily="18" charset="0"/>
                <a:ea typeface="Times New Roman" panose="02020603050405020304" pitchFamily="18" charset="0"/>
              </a:rPr>
              <a:t>III. </a:t>
            </a:r>
            <a:r>
              <a:rPr lang="en-US" sz="3200" b="1" dirty="0" err="1">
                <a:solidFill>
                  <a:prstClr val="black"/>
                </a:solidFill>
                <a:latin typeface="Times New Roman" panose="02020603050405020304" pitchFamily="18" charset="0"/>
                <a:ea typeface="Times New Roman" panose="02020603050405020304" pitchFamily="18" charset="0"/>
              </a:rPr>
              <a:t>Tổng</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kết</a:t>
            </a:r>
            <a:endParaRPr lang="en-US" sz="3200" b="1" dirty="0">
              <a:solidFill>
                <a:prstClr val="black"/>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1026936" y="2777065"/>
            <a:ext cx="4864100" cy="3692878"/>
          </a:xfrm>
          <a:prstGeom prst="roundRect">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r>
              <a:rPr lang="en-US" sz="3200" dirty="0">
                <a:solidFill>
                  <a:prstClr val="white"/>
                </a:solidFill>
                <a:latin typeface="Times New Roman" panose="02020603050405020304" pitchFamily="18" charset="0"/>
                <a:ea typeface="Times New Roman" panose="02020603050405020304" pitchFamily="18" charset="0"/>
              </a:rPr>
              <a:t>Ca </a:t>
            </a:r>
            <a:r>
              <a:rPr lang="en-US" sz="3200" dirty="0" err="1">
                <a:solidFill>
                  <a:prstClr val="white"/>
                </a:solidFill>
                <a:latin typeface="Times New Roman" panose="02020603050405020304" pitchFamily="18" charset="0"/>
                <a:ea typeface="Times New Roman" panose="02020603050405020304" pitchFamily="18" charset="0"/>
              </a:rPr>
              <a:t>ngợi</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vẻ</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đẹp</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thiên</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nhiên</a:t>
            </a:r>
            <a:r>
              <a:rPr lang="en-US" sz="3200" dirty="0">
                <a:solidFill>
                  <a:prstClr val="white"/>
                </a:solidFill>
                <a:latin typeface="Times New Roman" panose="02020603050405020304" pitchFamily="18" charset="0"/>
                <a:ea typeface="Times New Roman" panose="02020603050405020304" pitchFamily="18" charset="0"/>
              </a:rPr>
              <a:t>, con </a:t>
            </a:r>
            <a:r>
              <a:rPr lang="en-US" sz="3200" dirty="0" err="1">
                <a:solidFill>
                  <a:prstClr val="white"/>
                </a:solidFill>
                <a:latin typeface="Times New Roman" panose="02020603050405020304" pitchFamily="18" charset="0"/>
                <a:ea typeface="Times New Roman" panose="02020603050405020304" pitchFamily="18" charset="0"/>
              </a:rPr>
              <a:t>người</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Việt</a:t>
            </a:r>
            <a:r>
              <a:rPr lang="en-US" sz="3200" dirty="0">
                <a:solidFill>
                  <a:prstClr val="white"/>
                </a:solidFill>
                <a:latin typeface="Times New Roman" panose="02020603050405020304" pitchFamily="18" charset="0"/>
                <a:ea typeface="Times New Roman" panose="02020603050405020304" pitchFamily="18" charset="0"/>
              </a:rPr>
              <a:t> Nam, qua </a:t>
            </a:r>
            <a:r>
              <a:rPr lang="en-US" sz="3200" dirty="0" err="1">
                <a:solidFill>
                  <a:prstClr val="white"/>
                </a:solidFill>
                <a:latin typeface="Times New Roman" panose="02020603050405020304" pitchFamily="18" charset="0"/>
                <a:ea typeface="Times New Roman" panose="02020603050405020304" pitchFamily="18" charset="0"/>
              </a:rPr>
              <a:t>đó</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thể</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hiện</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tình</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yêu</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niềm</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tự</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hào</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về</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quê</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hương</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đất</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nước</a:t>
            </a:r>
            <a:r>
              <a:rPr lang="en-US" sz="3200" dirty="0">
                <a:solidFill>
                  <a:prstClr val="white"/>
                </a:solidFill>
                <a:latin typeface="Times New Roman" panose="02020603050405020304" pitchFamily="18" charset="0"/>
                <a:ea typeface="Times New Roman" panose="02020603050405020304" pitchFamily="18" charset="0"/>
              </a:rPr>
              <a:t>.</a:t>
            </a:r>
          </a:p>
        </p:txBody>
      </p:sp>
      <p:sp>
        <p:nvSpPr>
          <p:cNvPr id="5" name="Rounded Rectangle 4"/>
          <p:cNvSpPr/>
          <p:nvPr/>
        </p:nvSpPr>
        <p:spPr>
          <a:xfrm>
            <a:off x="6262864" y="2777063"/>
            <a:ext cx="4902200" cy="3692878"/>
          </a:xfrm>
          <a:prstGeom prst="roundRect">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Bef>
                <a:spcPts val="500"/>
              </a:spcBef>
              <a:spcAft>
                <a:spcPts val="1200"/>
              </a:spcAft>
            </a:pP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Thể</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thơ</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lục</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bát</a:t>
            </a:r>
            <a:r>
              <a:rPr lang="en-US" sz="4000" dirty="0">
                <a:solidFill>
                  <a:prstClr val="white"/>
                </a:solidFill>
                <a:latin typeface="Times New Roman" panose="02020603050405020304" pitchFamily="18" charset="0"/>
                <a:ea typeface="Times New Roman" panose="02020603050405020304" pitchFamily="18" charset="0"/>
              </a:rPr>
              <a:t>.</a:t>
            </a:r>
          </a:p>
          <a:p>
            <a:pPr marL="30480" marR="30480" algn="just">
              <a:spcBef>
                <a:spcPts val="500"/>
              </a:spcBef>
              <a:spcAft>
                <a:spcPts val="1200"/>
              </a:spcAft>
            </a:pP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Hình</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ảnh</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độc</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đáo</a:t>
            </a:r>
            <a:r>
              <a:rPr lang="en-US" sz="4000" dirty="0">
                <a:solidFill>
                  <a:prstClr val="white"/>
                </a:solidFill>
                <a:latin typeface="Times New Roman" panose="02020603050405020304" pitchFamily="18" charset="0"/>
                <a:ea typeface="Times New Roman" panose="02020603050405020304" pitchFamily="18" charset="0"/>
              </a:rPr>
              <a:t>.</a:t>
            </a:r>
          </a:p>
          <a:p>
            <a:pPr marL="30480" marR="30480" algn="just">
              <a:spcAft>
                <a:spcPts val="1200"/>
              </a:spcAft>
            </a:pP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Biện</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pháp</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tu</a:t>
            </a:r>
            <a:r>
              <a:rPr lang="en-US" sz="4000" dirty="0">
                <a:solidFill>
                  <a:prstClr val="white"/>
                </a:solidFill>
                <a:latin typeface="Times New Roman" panose="02020603050405020304" pitchFamily="18" charset="0"/>
                <a:ea typeface="Times New Roman" panose="02020603050405020304" pitchFamily="18" charset="0"/>
              </a:rPr>
              <a:t> </a:t>
            </a:r>
            <a:r>
              <a:rPr lang="en-US" sz="4000" dirty="0" err="1">
                <a:solidFill>
                  <a:prstClr val="white"/>
                </a:solidFill>
                <a:latin typeface="Times New Roman" panose="02020603050405020304" pitchFamily="18" charset="0"/>
                <a:ea typeface="Times New Roman" panose="02020603050405020304" pitchFamily="18" charset="0"/>
              </a:rPr>
              <a:t>từ</a:t>
            </a:r>
            <a:r>
              <a:rPr lang="en-US" sz="4000" dirty="0">
                <a:solidFill>
                  <a:prstClr val="white"/>
                </a:solidFill>
                <a:latin typeface="Times New Roman" panose="02020603050405020304" pitchFamily="18" charset="0"/>
                <a:ea typeface="Times New Roman" panose="02020603050405020304" pitchFamily="18" charset="0"/>
              </a:rPr>
              <a:t>.</a:t>
            </a:r>
          </a:p>
        </p:txBody>
      </p:sp>
      <p:sp>
        <p:nvSpPr>
          <p:cNvPr id="2" name="Diamond 1"/>
          <p:cNvSpPr/>
          <p:nvPr/>
        </p:nvSpPr>
        <p:spPr>
          <a:xfrm>
            <a:off x="6454422" y="1320044"/>
            <a:ext cx="4538134" cy="1128889"/>
          </a:xfrm>
          <a:prstGeom prst="diamond">
            <a:avLst/>
          </a:prstGeom>
          <a:blipFill>
            <a:blip r:embed="rId6"/>
            <a:tile tx="0" ty="0" sx="100000" sy="100000" flip="none" algn="tl"/>
          </a:blipFill>
          <a:ln w="28575">
            <a:solidFill>
              <a:schemeClr val="accent2">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2800" b="1" dirty="0">
                <a:solidFill>
                  <a:prstClr val="white"/>
                </a:solidFill>
                <a:latin typeface="Times New Roman" panose="02020603050405020304" pitchFamily="18" charset="0"/>
                <a:ea typeface="Times New Roman" panose="02020603050405020304" pitchFamily="18" charset="0"/>
              </a:rPr>
              <a:t>2. </a:t>
            </a:r>
            <a:r>
              <a:rPr lang="en-US" sz="2800" b="1" dirty="0" err="1">
                <a:solidFill>
                  <a:prstClr val="white"/>
                </a:solidFill>
                <a:latin typeface="Times New Roman" panose="02020603050405020304" pitchFamily="18" charset="0"/>
                <a:ea typeface="Times New Roman" panose="02020603050405020304" pitchFamily="18" charset="0"/>
              </a:rPr>
              <a:t>Nghệ</a:t>
            </a:r>
            <a:r>
              <a:rPr lang="en-US" sz="2800" b="1" dirty="0">
                <a:solidFill>
                  <a:prstClr val="white"/>
                </a:solidFill>
                <a:latin typeface="Times New Roman" panose="02020603050405020304" pitchFamily="18" charset="0"/>
                <a:ea typeface="Times New Roman" panose="02020603050405020304" pitchFamily="18" charset="0"/>
              </a:rPr>
              <a:t> </a:t>
            </a:r>
            <a:r>
              <a:rPr lang="en-US" sz="2800" b="1" dirty="0" err="1">
                <a:solidFill>
                  <a:prstClr val="white"/>
                </a:solidFill>
                <a:latin typeface="Times New Roman" panose="02020603050405020304" pitchFamily="18" charset="0"/>
                <a:ea typeface="Times New Roman" panose="02020603050405020304" pitchFamily="18" charset="0"/>
              </a:rPr>
              <a:t>thuật</a:t>
            </a:r>
            <a:endParaRPr lang="en-US" sz="2800" b="1" dirty="0">
              <a:solidFill>
                <a:prstClr val="white"/>
              </a:solidFill>
              <a:latin typeface="Times New Roman" panose="02020603050405020304" pitchFamily="18" charset="0"/>
              <a:ea typeface="Times New Roman" panose="02020603050405020304" pitchFamily="18" charset="0"/>
            </a:endParaRPr>
          </a:p>
        </p:txBody>
      </p:sp>
      <p:sp>
        <p:nvSpPr>
          <p:cNvPr id="7" name="Diamond 6"/>
          <p:cNvSpPr/>
          <p:nvPr/>
        </p:nvSpPr>
        <p:spPr>
          <a:xfrm>
            <a:off x="1199444" y="1320044"/>
            <a:ext cx="4538134" cy="1128889"/>
          </a:xfrm>
          <a:prstGeom prst="diamond">
            <a:avLst/>
          </a:prstGeom>
          <a:blipFill>
            <a:blip r:embed="rId6"/>
            <a:tile tx="0" ty="0" sx="100000" sy="100000" flip="none" algn="tl"/>
          </a:blipFill>
          <a:ln w="28575">
            <a:solidFill>
              <a:schemeClr val="accent2">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2800" b="1" dirty="0">
                <a:solidFill>
                  <a:prstClr val="white"/>
                </a:solidFill>
                <a:latin typeface="Times New Roman" panose="02020603050405020304" pitchFamily="18" charset="0"/>
                <a:ea typeface="Times New Roman" panose="02020603050405020304" pitchFamily="18" charset="0"/>
              </a:rPr>
              <a:t>1. </a:t>
            </a:r>
            <a:r>
              <a:rPr lang="en-US" sz="2800" b="1" dirty="0" err="1">
                <a:solidFill>
                  <a:prstClr val="white"/>
                </a:solidFill>
                <a:latin typeface="Times New Roman" panose="02020603050405020304" pitchFamily="18" charset="0"/>
                <a:ea typeface="Times New Roman" panose="02020603050405020304" pitchFamily="18" charset="0"/>
              </a:rPr>
              <a:t>Nội</a:t>
            </a:r>
            <a:r>
              <a:rPr lang="en-US" sz="2800" b="1" dirty="0">
                <a:solidFill>
                  <a:prstClr val="white"/>
                </a:solidFill>
                <a:latin typeface="Times New Roman" panose="02020603050405020304" pitchFamily="18" charset="0"/>
                <a:ea typeface="Times New Roman" panose="02020603050405020304" pitchFamily="18" charset="0"/>
              </a:rPr>
              <a:t> dung </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090190493"/>
      </p:ext>
    </p:extLst>
  </p:cSld>
  <p:clrMapOvr>
    <a:masterClrMapping/>
  </p:clrMapOvr>
  <mc:AlternateContent xmlns:mc="http://schemas.openxmlformats.org/markup-compatibility/2006" xmlns:p14="http://schemas.microsoft.com/office/powerpoint/2010/main">
    <mc:Choice Requires="p14">
      <p:transition spd="slow" p14:dur="2000" advTm="16929"/>
    </mc:Choice>
    <mc:Fallback xmlns="">
      <p:transition spd="slow" advTm="16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5164" y="106569"/>
            <a:ext cx="3301673" cy="923330"/>
          </a:xfrm>
          <a:prstGeom prst="rect">
            <a:avLst/>
          </a:prstGeom>
          <a:noFill/>
        </p:spPr>
        <p:txBody>
          <a:bodyPr wrap="none" lIns="91440" tIns="45720" rIns="91440" bIns="45720">
            <a:spAutoFit/>
          </a:bodyPr>
          <a:lstStyle/>
          <a:p>
            <a:pPr algn="ct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LUYỆN TẬP</a:t>
            </a:r>
          </a:p>
        </p:txBody>
      </p:sp>
      <p:pic>
        <p:nvPicPr>
          <p:cNvPr id="5" name="Picture 4"/>
          <p:cNvPicPr>
            <a:picLocks noChangeAspect="1"/>
          </p:cNvPicPr>
          <p:nvPr/>
        </p:nvPicPr>
        <p:blipFill>
          <a:blip r:embed="rId5"/>
          <a:stretch>
            <a:fillRect/>
          </a:stretch>
        </p:blipFill>
        <p:spPr>
          <a:xfrm>
            <a:off x="327660" y="4541520"/>
            <a:ext cx="1982771" cy="1902711"/>
          </a:xfrm>
          <a:prstGeom prst="rect">
            <a:avLst/>
          </a:prstGeom>
        </p:spPr>
      </p:pic>
      <p:sp>
        <p:nvSpPr>
          <p:cNvPr id="6" name="Flowchart: Alternate Process 5"/>
          <p:cNvSpPr/>
          <p:nvPr/>
        </p:nvSpPr>
        <p:spPr>
          <a:xfrm>
            <a:off x="2005438" y="1280159"/>
            <a:ext cx="8181124" cy="4767943"/>
          </a:xfrm>
          <a:prstGeom prst="flowChartAlternateProcess">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500"/>
              </a:spcAft>
            </a:pPr>
            <a:r>
              <a:rPr lang="vi-VN" sz="3200" b="1" dirty="0">
                <a:solidFill>
                  <a:srgbClr val="222222"/>
                </a:solidFill>
                <a:latin typeface="Times New Roman" panose="02020603050405020304" pitchFamily="18" charset="0"/>
                <a:ea typeface="Times New Roman" panose="02020603050405020304" pitchFamily="18" charset="0"/>
              </a:rPr>
              <a:t>Câu 1.</a:t>
            </a:r>
            <a:r>
              <a:rPr lang="vi-VN" sz="3200" dirty="0">
                <a:solidFill>
                  <a:srgbClr val="222222"/>
                </a:solidFill>
                <a:latin typeface="Times New Roman" panose="02020603050405020304" pitchFamily="18" charset="0"/>
                <a:ea typeface="Times New Roman" panose="02020603050405020304" pitchFamily="18" charset="0"/>
              </a:rPr>
              <a:t> Văn bản “</a:t>
            </a:r>
            <a:r>
              <a:rPr lang="en-US" sz="3200" dirty="0" err="1">
                <a:solidFill>
                  <a:srgbClr val="222222"/>
                </a:solidFill>
                <a:latin typeface="Times New Roman" panose="02020603050405020304" pitchFamily="18" charset="0"/>
                <a:ea typeface="Times New Roman" panose="02020603050405020304" pitchFamily="18" charset="0"/>
              </a:rPr>
              <a:t>Việt</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nam</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quê</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hương</a:t>
            </a:r>
            <a:r>
              <a:rPr lang="en-US" sz="3200" dirty="0">
                <a:solidFill>
                  <a:srgbClr val="222222"/>
                </a:solidFill>
                <a:latin typeface="Times New Roman" panose="02020603050405020304" pitchFamily="18" charset="0"/>
                <a:ea typeface="Times New Roman" panose="02020603050405020304" pitchFamily="18" charset="0"/>
              </a:rPr>
              <a:t> ta”</a:t>
            </a:r>
            <a:r>
              <a:rPr lang="vi-VN" sz="3200" dirty="0">
                <a:solidFill>
                  <a:srgbClr val="222222"/>
                </a:solidFill>
                <a:latin typeface="Times New Roman" panose="02020603050405020304" pitchFamily="18" charset="0"/>
                <a:ea typeface="Times New Roman" panose="02020603050405020304" pitchFamily="18" charset="0"/>
              </a:rPr>
              <a:t> được viết theo thể thơ nào? </a:t>
            </a:r>
            <a:endParaRPr lang="en-US" sz="3200" dirty="0">
              <a:solidFill>
                <a:prstClr val="white"/>
              </a:solidFill>
              <a:latin typeface="Times New Roman" panose="02020603050405020304" pitchFamily="18" charset="0"/>
              <a:ea typeface="Times New Roman" panose="02020603050405020304" pitchFamily="18" charset="0"/>
            </a:endParaRPr>
          </a:p>
          <a:p>
            <a:pPr algn="just">
              <a:spcAft>
                <a:spcPts val="1500"/>
              </a:spcAft>
            </a:pPr>
            <a:r>
              <a:rPr lang="vi-VN" sz="3200" b="1" dirty="0">
                <a:solidFill>
                  <a:srgbClr val="222222"/>
                </a:solidFill>
                <a:latin typeface="Times New Roman" panose="02020603050405020304" pitchFamily="18" charset="0"/>
                <a:ea typeface="Times New Roman" panose="02020603050405020304" pitchFamily="18" charset="0"/>
              </a:rPr>
              <a:t>Câu 2. </a:t>
            </a:r>
            <a:r>
              <a:rPr lang="vi-VN" sz="3200" dirty="0">
                <a:solidFill>
                  <a:srgbClr val="222222"/>
                </a:solidFill>
                <a:latin typeface="Times New Roman" panose="02020603050405020304" pitchFamily="18" charset="0"/>
                <a:ea typeface="Times New Roman" panose="02020603050405020304" pitchFamily="18" charset="0"/>
              </a:rPr>
              <a:t>Theo em những phẩm chất nào của người dân Việt Nam được tác giả Nguyễn Đình Thi nhắc đến trong bài thơ?  </a:t>
            </a:r>
            <a:endParaRPr lang="en-US" sz="3200" dirty="0">
              <a:solidFill>
                <a:prstClr val="white"/>
              </a:solidFill>
              <a:latin typeface="Times New Roman" panose="02020603050405020304" pitchFamily="18" charset="0"/>
              <a:ea typeface="Times New Roman" panose="02020603050405020304" pitchFamily="18" charset="0"/>
            </a:endParaRPr>
          </a:p>
          <a:p>
            <a:pPr algn="just">
              <a:spcAft>
                <a:spcPts val="1500"/>
              </a:spcAft>
            </a:pPr>
            <a:r>
              <a:rPr lang="vi-VN" sz="3200" b="1" dirty="0">
                <a:solidFill>
                  <a:srgbClr val="222222"/>
                </a:solidFill>
                <a:latin typeface="Times New Roman" panose="02020603050405020304" pitchFamily="18" charset="0"/>
                <a:ea typeface="Times New Roman" panose="02020603050405020304" pitchFamily="18" charset="0"/>
              </a:rPr>
              <a:t>Câu 3.</a:t>
            </a:r>
            <a:r>
              <a:rPr lang="vi-VN"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Trong</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bài</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thơ</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em</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thích</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nhất</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câu</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nào</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thơ</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nào</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Vì</a:t>
            </a:r>
            <a:r>
              <a:rPr lang="en-US" sz="3200" dirty="0">
                <a:solidFill>
                  <a:srgbClr val="222222"/>
                </a:solidFill>
                <a:latin typeface="Times New Roman" panose="02020603050405020304" pitchFamily="18" charset="0"/>
                <a:ea typeface="Times New Roman" panose="02020603050405020304" pitchFamily="18" charset="0"/>
              </a:rPr>
              <a:t> </a:t>
            </a:r>
            <a:r>
              <a:rPr lang="en-US" sz="3200" dirty="0" err="1">
                <a:solidFill>
                  <a:srgbClr val="222222"/>
                </a:solidFill>
                <a:latin typeface="Times New Roman" panose="02020603050405020304" pitchFamily="18" charset="0"/>
                <a:ea typeface="Times New Roman" panose="02020603050405020304" pitchFamily="18" charset="0"/>
              </a:rPr>
              <a:t>sao</a:t>
            </a:r>
            <a:r>
              <a:rPr lang="en-US" sz="3200" dirty="0">
                <a:solidFill>
                  <a:srgbClr val="222222"/>
                </a:solidFill>
                <a:latin typeface="Times New Roman" panose="02020603050405020304" pitchFamily="18" charset="0"/>
                <a:ea typeface="Times New Roman" panose="02020603050405020304" pitchFamily="18" charset="0"/>
              </a:rPr>
              <a:t>?</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83344027"/>
      </p:ext>
    </p:extLst>
  </p:cSld>
  <p:clrMapOvr>
    <a:masterClrMapping/>
  </p:clrMapOvr>
  <mc:AlternateContent xmlns:mc="http://schemas.openxmlformats.org/markup-compatibility/2006" xmlns:p14="http://schemas.microsoft.com/office/powerpoint/2010/main">
    <mc:Choice Requires="p14">
      <p:transition spd="slow" p14:dur="2000" advTm="23445"/>
    </mc:Choice>
    <mc:Fallback xmlns="">
      <p:transition spd="slow" advTm="23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5164" y="106569"/>
            <a:ext cx="3301673" cy="923330"/>
          </a:xfrm>
          <a:prstGeom prst="rect">
            <a:avLst/>
          </a:prstGeom>
          <a:noFill/>
        </p:spPr>
        <p:txBody>
          <a:bodyPr wrap="none" lIns="91440" tIns="45720" rIns="91440" bIns="45720">
            <a:spAutoFit/>
          </a:bodyPr>
          <a:lstStyle/>
          <a:p>
            <a:pPr algn="ctr">
              <a:defRPr/>
            </a:pPr>
            <a:r>
              <a:rPr lang="en-US" sz="5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LUYỆN TẬP</a:t>
            </a:r>
          </a:p>
        </p:txBody>
      </p:sp>
      <p:sp>
        <p:nvSpPr>
          <p:cNvPr id="6" name="Flowchart: Alternate Process 5"/>
          <p:cNvSpPr/>
          <p:nvPr/>
        </p:nvSpPr>
        <p:spPr>
          <a:xfrm>
            <a:off x="1040674" y="1029899"/>
            <a:ext cx="10110652" cy="5146767"/>
          </a:xfrm>
          <a:prstGeom prst="flowChartAlternateProcess">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500"/>
              </a:spcAft>
            </a:pPr>
            <a:r>
              <a:rPr lang="vi-VN" sz="2400" dirty="0">
                <a:solidFill>
                  <a:srgbClr val="222222"/>
                </a:solidFill>
                <a:latin typeface="Times New Roman" panose="02020603050405020304" pitchFamily="18" charset="0"/>
                <a:ea typeface="Times New Roman" panose="02020603050405020304" pitchFamily="18" charset="0"/>
              </a:rPr>
              <a:t>1. Đoạn thơ được viết theo thể thơ lục bát.</a:t>
            </a:r>
            <a:endParaRPr lang="en-US" sz="2400" dirty="0">
              <a:solidFill>
                <a:prstClr val="white"/>
              </a:solidFill>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222222"/>
                </a:solidFill>
                <a:latin typeface="Times New Roman" panose="02020603050405020304" pitchFamily="18" charset="0"/>
                <a:ea typeface="Times New Roman" panose="02020603050405020304" pitchFamily="18" charset="0"/>
              </a:rPr>
              <a:t>2. </a:t>
            </a:r>
            <a:r>
              <a:rPr lang="vi-VN" sz="2400" dirty="0">
                <a:solidFill>
                  <a:srgbClr val="222222"/>
                </a:solidFill>
                <a:latin typeface="Times New Roman" panose="02020603050405020304" pitchFamily="18" charset="0"/>
                <a:ea typeface="Times New Roman" panose="02020603050405020304" pitchFamily="18" charset="0"/>
              </a:rPr>
              <a:t>Những phẩm chất đẹp của người Việt Nam được nhắc đến trong đoạn thơ là:</a:t>
            </a:r>
            <a:endParaRPr lang="en-US" sz="2400" dirty="0">
              <a:solidFill>
                <a:prstClr val="white"/>
              </a:solidFill>
              <a:latin typeface="Times New Roman" panose="02020603050405020304" pitchFamily="18" charset="0"/>
              <a:ea typeface="Times New Roman" panose="02020603050405020304" pitchFamily="18" charset="0"/>
            </a:endParaRPr>
          </a:p>
          <a:p>
            <a:pPr algn="just">
              <a:spcAft>
                <a:spcPts val="1500"/>
              </a:spcAft>
            </a:pPr>
            <a:r>
              <a:rPr lang="vi-VN" sz="2400" dirty="0">
                <a:solidFill>
                  <a:srgbClr val="222222"/>
                </a:solidFill>
                <a:latin typeface="Times New Roman" panose="02020603050405020304" pitchFamily="18" charset="0"/>
                <a:ea typeface="Times New Roman" panose="02020603050405020304" pitchFamily="18" charset="0"/>
              </a:rPr>
              <a:t>+ Cần cù, chịu thương chịu khó  “Mặt người vất vả in sâu /Gái trai cũng một áo nâu nhuộm bùn”</a:t>
            </a:r>
            <a:r>
              <a:rPr lang="en-US" sz="2400" dirty="0">
                <a:solidFill>
                  <a:srgbClr val="222222"/>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a:p>
            <a:pPr algn="just">
              <a:spcAft>
                <a:spcPts val="1500"/>
              </a:spcAft>
            </a:pPr>
            <a:r>
              <a:rPr lang="vi-VN" sz="2400" dirty="0">
                <a:solidFill>
                  <a:srgbClr val="222222"/>
                </a:solidFill>
                <a:latin typeface="Times New Roman" panose="02020603050405020304" pitchFamily="18" charset="0"/>
                <a:ea typeface="Times New Roman" panose="02020603050405020304" pitchFamily="18" charset="0"/>
              </a:rPr>
              <a:t>+ Anh hùng, dũng cảm “Đất nghèo nuôi những anh hùng /Chìm trong máu lửa lại vùng đứng lên”</a:t>
            </a:r>
            <a:r>
              <a:rPr lang="en-US" sz="2400" dirty="0">
                <a:solidFill>
                  <a:srgbClr val="222222"/>
                </a:solidFill>
                <a:latin typeface="Times New Roman" panose="02020603050405020304" pitchFamily="18" charset="0"/>
                <a:ea typeface="Times New Roman" panose="02020603050405020304" pitchFamily="18" charset="0"/>
              </a:rPr>
              <a:t>.</a:t>
            </a:r>
            <a:r>
              <a:rPr lang="vi-VN" sz="2400" dirty="0">
                <a:solidFill>
                  <a:srgbClr val="222222"/>
                </a:solidFill>
                <a:latin typeface="Times New Roman" panose="02020603050405020304" pitchFamily="18" charset="0"/>
                <a:ea typeface="Times New Roman" panose="02020603050405020304" pitchFamily="18" charset="0"/>
              </a:rPr>
              <a:t> </a:t>
            </a:r>
            <a:endParaRPr lang="en-US" sz="2400" dirty="0">
              <a:solidFill>
                <a:prstClr val="white"/>
              </a:solidFill>
              <a:latin typeface="Times New Roman" panose="02020603050405020304" pitchFamily="18" charset="0"/>
              <a:ea typeface="Times New Roman" panose="02020603050405020304" pitchFamily="18" charset="0"/>
            </a:endParaRPr>
          </a:p>
          <a:p>
            <a:pPr algn="just">
              <a:spcAft>
                <a:spcPts val="1500"/>
              </a:spcAft>
            </a:pPr>
            <a:r>
              <a:rPr lang="vi-VN" sz="2400" dirty="0">
                <a:solidFill>
                  <a:srgbClr val="222222"/>
                </a:solidFill>
                <a:latin typeface="Times New Roman" panose="02020603050405020304" pitchFamily="18" charset="0"/>
                <a:ea typeface="Times New Roman" panose="02020603050405020304" pitchFamily="18" charset="0"/>
              </a:rPr>
              <a:t>+ Thủy chung, nghĩa tình “ Mắt đen cô gái long lanh / Yêu ai yêu trọn tấm tình thuỷ chung.”</a:t>
            </a:r>
            <a:endParaRPr lang="en-US" sz="2400" dirty="0">
              <a:solidFill>
                <a:prstClr val="white"/>
              </a:solidFill>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222222"/>
                </a:solidFill>
                <a:latin typeface="Times New Roman" panose="02020603050405020304" pitchFamily="18" charset="0"/>
                <a:ea typeface="Times New Roman" panose="02020603050405020304" pitchFamily="18" charset="0"/>
              </a:rPr>
              <a:t>3. HS </a:t>
            </a:r>
            <a:r>
              <a:rPr lang="en-US" sz="2400" dirty="0" err="1">
                <a:solidFill>
                  <a:srgbClr val="222222"/>
                </a:solidFill>
                <a:latin typeface="Times New Roman" panose="02020603050405020304" pitchFamily="18" charset="0"/>
                <a:ea typeface="Times New Roman" panose="02020603050405020304" pitchFamily="18" charset="0"/>
              </a:rPr>
              <a:t>trả</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lời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theo</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cảm</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xúc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mình</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và</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lí</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giải</a:t>
            </a:r>
            <a:r>
              <a:rPr lang="en-US" sz="2400" dirty="0">
                <a:solidFill>
                  <a:srgbClr val="222222"/>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52107907"/>
      </p:ext>
    </p:extLst>
  </p:cSld>
  <p:clrMapOvr>
    <a:masterClrMapping/>
  </p:clrMapOvr>
  <mc:AlternateContent xmlns:mc="http://schemas.openxmlformats.org/markup-compatibility/2006" xmlns:p14="http://schemas.microsoft.com/office/powerpoint/2010/main">
    <mc:Choice Requires="p14">
      <p:transition spd="slow" p14:dur="2000" advTm="43641"/>
    </mc:Choice>
    <mc:Fallback xmlns="">
      <p:transition spd="slow" advTm="43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1000"/>
                                        <p:tgtEl>
                                          <p:spTgt spid="6">
                                            <p:txEl>
                                              <p:pRg st="4" end="4"/>
                                            </p:txEl>
                                          </p:spTgt>
                                        </p:tgtEl>
                                      </p:cBhvr>
                                    </p:animEffect>
                                    <p:anim calcmode="lin" valueType="num">
                                      <p:cBhvr>
                                        <p:cTn id="4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1000"/>
                                        <p:tgtEl>
                                          <p:spTgt spid="6">
                                            <p:txEl>
                                              <p:pRg st="5" end="5"/>
                                            </p:txEl>
                                          </p:spTgt>
                                        </p:tgtEl>
                                      </p:cBhvr>
                                    </p:animEffect>
                                    <p:anim calcmode="lin" valueType="num">
                                      <p:cBhvr>
                                        <p:cTn id="5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3173" y="219132"/>
            <a:ext cx="6245044" cy="769441"/>
          </a:xfrm>
          <a:prstGeom prst="rect">
            <a:avLst/>
          </a:prstGeom>
          <a:noFill/>
        </p:spPr>
        <p:txBody>
          <a:bodyPr wrap="none" lIns="91440" tIns="45720" rIns="91440" bIns="45720">
            <a:spAutoFit/>
          </a:bodyPr>
          <a:lstStyle/>
          <a:p>
            <a:pPr algn="ctr">
              <a:defRPr/>
            </a:pPr>
            <a:r>
              <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rPr>
              <a:t> HƯỚNG DẪN TỰ HỌC</a:t>
            </a:r>
            <a:endParaRPr lang="en-US" sz="32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cs typeface="Times New Roman" panose="02020603050405020304" pitchFamily="18" charset="0"/>
            </a:endParaRPr>
          </a:p>
        </p:txBody>
      </p:sp>
      <p:sp>
        <p:nvSpPr>
          <p:cNvPr id="6" name="Left Arrow Callout 5"/>
          <p:cNvSpPr/>
          <p:nvPr/>
        </p:nvSpPr>
        <p:spPr>
          <a:xfrm>
            <a:off x="6400800" y="1402080"/>
            <a:ext cx="5408025" cy="4968240"/>
          </a:xfrm>
          <a:prstGeom prst="leftArrowCallout">
            <a:avLst>
              <a:gd name="adj1" fmla="val 23900"/>
              <a:gd name="adj2" fmla="val 30810"/>
              <a:gd name="adj3" fmla="val 28667"/>
              <a:gd name="adj4" fmla="val 64977"/>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prstClr val="black"/>
                </a:solidFill>
                <a:latin typeface="Times New Roman" panose="02020603050405020304" pitchFamily="18" charset="0"/>
                <a:ea typeface="Times New Roman" panose="02020603050405020304" pitchFamily="18" charset="0"/>
              </a:rPr>
              <a:t>Em hãy quan sát bức tranh , sử dụng những kiến thức vừa học, tưởng tượng để thiết kế một bức tranh hoặc một sơ dồ tư duy tái hiện lại vẻ đẹp thiên nhiên và con người trong bài thơ.</a:t>
            </a:r>
            <a:endParaRPr lang="en-US" sz="2800" dirty="0">
              <a:solidFill>
                <a:prstClr val="black"/>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444137" y="1140974"/>
            <a:ext cx="6764383" cy="5442706"/>
          </a:xfrm>
          <a:prstGeom prst="rect">
            <a:avLst/>
          </a:prstGeom>
          <a:ln w="88900" cap="sq" cmpd="thickThin">
            <a:solidFill>
              <a:srgbClr val="000000"/>
            </a:solidFill>
            <a:prstDash val="solid"/>
            <a:miter lim="800000"/>
          </a:ln>
          <a:effectLst>
            <a:innerShdw blurRad="76200">
              <a:srgbClr val="000000"/>
            </a:innerShdw>
          </a:effec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94565918"/>
      </p:ext>
    </p:extLst>
  </p:cSld>
  <p:clrMapOvr>
    <a:masterClrMapping/>
  </p:clrMapOvr>
  <mc:AlternateContent xmlns:mc="http://schemas.openxmlformats.org/markup-compatibility/2006" xmlns:p14="http://schemas.microsoft.com/office/powerpoint/2010/main">
    <mc:Choice Requires="p14">
      <p:transition spd="slow" p14:dur="2000" advTm="25084"/>
    </mc:Choice>
    <mc:Fallback xmlns="">
      <p:transition spd="slow" advTm="25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heet nhạc bài: QUÊ HƯƠNG TƯƠI ĐẸP - Hợp âm P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770" y="414315"/>
            <a:ext cx="5866402" cy="60293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style>
          <a:lnRef idx="1">
            <a:schemeClr val="accent2"/>
          </a:lnRef>
          <a:fillRef idx="3">
            <a:schemeClr val="accent2"/>
          </a:fillRef>
          <a:effectRef idx="2">
            <a:schemeClr val="accent2"/>
          </a:effectRef>
          <a:fontRef idx="minor">
            <a:schemeClr val="lt1"/>
          </a:fontRef>
        </p:style>
      </p:pic>
      <p:sp>
        <p:nvSpPr>
          <p:cNvPr id="5" name="Right Arrow Callout 4"/>
          <p:cNvSpPr/>
          <p:nvPr/>
        </p:nvSpPr>
        <p:spPr>
          <a:xfrm>
            <a:off x="968828" y="1133633"/>
            <a:ext cx="4271554" cy="4310743"/>
          </a:xfrm>
          <a:prstGeom prst="rightArrowCallout">
            <a:avLst/>
          </a:prstGeom>
          <a:solidFill>
            <a:schemeClr val="tx2">
              <a:lumMod val="20000"/>
              <a:lumOff val="80000"/>
            </a:schemeClr>
          </a:solidFill>
          <a:ln w="19050">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ü"/>
            </a:pPr>
            <a:endParaRPr lang="en-US" sz="2800" dirty="0">
              <a:solidFill>
                <a:prstClr val="black"/>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ü"/>
            </a:pP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hãy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bài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hát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em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vừa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em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tích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Vì</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sao</a:t>
            </a:r>
            <a:r>
              <a:rPr lang="en-US" sz="2800" dirty="0">
                <a:solidFill>
                  <a:prstClr val="black"/>
                </a:solidFill>
                <a:latin typeface="Times New Roman" panose="02020603050405020304" pitchFamily="18" charset="0"/>
                <a:ea typeface="Times New Roman" panose="02020603050405020304" pitchFamily="18" charset="0"/>
              </a:rPr>
              <a:t>?</a:t>
            </a:r>
          </a:p>
          <a:p>
            <a:pPr algn="ct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05967333"/>
      </p:ext>
    </p:extLst>
  </p:cSld>
  <p:clrMapOvr>
    <a:masterClrMapping/>
  </p:clrMapOvr>
  <mc:AlternateContent xmlns:mc="http://schemas.openxmlformats.org/markup-compatibility/2006" xmlns:p14="http://schemas.microsoft.com/office/powerpoint/2010/main">
    <mc:Choice Requires="p14">
      <p:transition spd="slow" p14:dur="2000" advTm="11450"/>
    </mc:Choice>
    <mc:Fallback xmlns="">
      <p:transition spd="slow" advTm="11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18939" y="966220"/>
            <a:ext cx="7111501"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0480" indent="-342900" algn="just">
              <a:lnSpc>
                <a:spcPct val="115000"/>
              </a:lnSpc>
              <a:spcAft>
                <a:spcPts val="1200"/>
              </a:spcAft>
              <a:buFont typeface="+mj-lt"/>
              <a:buAutoNum type="arabicPeriod"/>
              <a:defRPr/>
            </a:pPr>
            <a:r>
              <a:rPr lang="en-US" sz="3200" b="1" dirty="0" err="1">
                <a:solidFill>
                  <a:srgbClr val="0D0D0D"/>
                </a:solidFill>
                <a:latin typeface="Times New Roman" panose="02020603050405020304" pitchFamily="18" charset="0"/>
                <a:ea typeface="Times New Roman" panose="02020603050405020304" pitchFamily="18" charset="0"/>
              </a:rPr>
              <a:t>Tìm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hiểu</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về</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tác</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giả</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Nguyễn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Đình</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Thi</a:t>
            </a:r>
            <a:endParaRPr lang="en-US" sz="2800" dirty="0">
              <a:solidFill>
                <a:prstClr val="white"/>
              </a:solidFill>
              <a:latin typeface="Times New Roman" panose="02020603050405020304" pitchFamily="18" charset="0"/>
              <a:ea typeface="Times New Roman" panose="02020603050405020304" pitchFamily="18" charset="0"/>
            </a:endParaRPr>
          </a:p>
        </p:txBody>
      </p:sp>
      <p:grpSp>
        <p:nvGrpSpPr>
          <p:cNvPr id="5" name="Group 4"/>
          <p:cNvGrpSpPr/>
          <p:nvPr/>
        </p:nvGrpSpPr>
        <p:grpSpPr>
          <a:xfrm>
            <a:off x="5368834" y="1984193"/>
            <a:ext cx="5969726" cy="3593647"/>
            <a:chOff x="5368834" y="1984193"/>
            <a:chExt cx="5969726" cy="3593647"/>
          </a:xfrm>
        </p:grpSpPr>
        <p:pic>
          <p:nvPicPr>
            <p:cNvPr id="9" name="Picture 8"/>
            <p:cNvPicPr>
              <a:picLocks noChangeAspect="1"/>
            </p:cNvPicPr>
            <p:nvPr/>
          </p:nvPicPr>
          <p:blipFill>
            <a:blip r:embed="rId4"/>
            <a:stretch>
              <a:fillRect/>
            </a:stretch>
          </p:blipFill>
          <p:spPr>
            <a:xfrm>
              <a:off x="5368834" y="1984193"/>
              <a:ext cx="5969726" cy="3593647"/>
            </a:xfrm>
            <a:prstGeom prst="rect">
              <a:avLst/>
            </a:prstGeom>
          </p:spPr>
        </p:pic>
        <p:sp>
          <p:nvSpPr>
            <p:cNvPr id="10" name="Rectangle 9"/>
            <p:cNvSpPr/>
            <p:nvPr/>
          </p:nvSpPr>
          <p:spPr>
            <a:xfrm>
              <a:off x="6671185" y="2720153"/>
              <a:ext cx="3783408" cy="2357568"/>
            </a:xfrm>
            <a:prstGeom prst="rect">
              <a:avLst/>
            </a:prstGeom>
          </p:spPr>
          <p:txBody>
            <a:bodyPr wrap="none">
              <a:spAutoFit/>
            </a:bodyPr>
            <a:lstStyle/>
            <a:p>
              <a:pPr>
                <a:lnSpc>
                  <a:spcPct val="115000"/>
                </a:lnSpc>
                <a:defRPr/>
              </a:pPr>
              <a:r>
                <a:rPr lang="pt-BR" sz="3200" b="1" dirty="0">
                  <a:solidFill>
                    <a:srgbClr val="0D0D0D"/>
                  </a:solidFill>
                  <a:latin typeface="Times New Roman" panose="02020603050405020304" pitchFamily="18" charset="0"/>
                  <a:ea typeface="Times New Roman" panose="02020603050405020304" pitchFamily="18" charset="0"/>
                </a:rPr>
                <a:t>Qua tìm hiểu ở nhà, </a:t>
              </a:r>
            </a:p>
            <a:p>
              <a:pPr>
                <a:lnSpc>
                  <a:spcPct val="115000"/>
                </a:lnSpc>
                <a:defRPr/>
              </a:pPr>
              <a:r>
                <a:rPr lang="pt-BR" sz="3200" b="1" dirty="0">
                  <a:solidFill>
                    <a:srgbClr val="0D0D0D"/>
                  </a:solidFill>
                  <a:latin typeface="Times New Roman" panose="02020603050405020304" pitchFamily="18" charset="0"/>
                  <a:ea typeface="Times New Roman" panose="02020603050405020304" pitchFamily="18" charset="0"/>
                </a:rPr>
                <a:t>nêu những hiểu biết </a:t>
              </a:r>
            </a:p>
            <a:p>
              <a:pPr>
                <a:lnSpc>
                  <a:spcPct val="115000"/>
                </a:lnSpc>
                <a:defRPr/>
              </a:pPr>
              <a:r>
                <a:rPr lang="pt-BR" sz="3200" b="1" dirty="0">
                  <a:solidFill>
                    <a:srgbClr val="0D0D0D"/>
                  </a:solidFill>
                  <a:latin typeface="Times New Roman" panose="02020603050405020304" pitchFamily="18" charset="0"/>
                  <a:ea typeface="Times New Roman" panose="02020603050405020304" pitchFamily="18" charset="0"/>
                </a:rPr>
                <a:t>của em về tác giả</a:t>
              </a:r>
            </a:p>
            <a:p>
              <a:pPr>
                <a:lnSpc>
                  <a:spcPct val="115000"/>
                </a:lnSpc>
                <a:defRPr/>
              </a:pPr>
              <a:r>
                <a:rPr lang="pt-BR" sz="3200" b="1" dirty="0">
                  <a:solidFill>
                    <a:srgbClr val="0D0D0D"/>
                  </a:solidFill>
                  <a:latin typeface="Times New Roman" panose="02020603050405020304" pitchFamily="18" charset="0"/>
                  <a:ea typeface="Times New Roman" panose="02020603050405020304" pitchFamily="18" charset="0"/>
                </a:rPr>
                <a:t> Nguyễn Đình Thi</a:t>
              </a:r>
              <a:endParaRPr lang="en-US" sz="3200" dirty="0">
                <a:solidFill>
                  <a:prstClr val="black"/>
                </a:solidFill>
                <a:latin typeface="Times New Roman" panose="02020603050405020304" pitchFamily="18" charset="0"/>
                <a:ea typeface="Times New Roman" panose="02020603050405020304" pitchFamily="18" charset="0"/>
              </a:endParaRPr>
            </a:p>
          </p:txBody>
        </p:sp>
      </p:grpSp>
      <p:sp>
        <p:nvSpPr>
          <p:cNvPr id="11" name="Plaque 10"/>
          <p:cNvSpPr/>
          <p:nvPr/>
        </p:nvSpPr>
        <p:spPr>
          <a:xfrm>
            <a:off x="218941" y="230260"/>
            <a:ext cx="485598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latin typeface="Times New Roman" panose="02020603050405020304" pitchFamily="18" charset="0"/>
                <a:ea typeface="Times New Roman" panose="02020603050405020304" pitchFamily="18" charset="0"/>
              </a:rPr>
              <a:t>I. </a:t>
            </a:r>
            <a:r>
              <a:rPr lang="en-US" sz="3200" b="1" dirty="0" err="1">
                <a:solidFill>
                  <a:prstClr val="black"/>
                </a:solidFill>
                <a:latin typeface="Times New Roman" panose="02020603050405020304" pitchFamily="18" charset="0"/>
                <a:ea typeface="Times New Roman" panose="02020603050405020304" pitchFamily="18" charset="0"/>
              </a:rPr>
              <a:t>Tìm</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hiểu</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chung</a:t>
            </a:r>
            <a:endParaRPr lang="en-US" sz="3200" dirty="0">
              <a:solidFill>
                <a:prstClr val="black"/>
              </a:solidFill>
              <a:latin typeface="Times New Roman" panose="02020603050405020304" pitchFamily="18" charset="0"/>
              <a:ea typeface="Times New Roman" panose="02020603050405020304" pitchFamily="18" charset="0"/>
            </a:endParaRPr>
          </a:p>
        </p:txBody>
      </p:sp>
      <p:grpSp>
        <p:nvGrpSpPr>
          <p:cNvPr id="4" name="Group 3"/>
          <p:cNvGrpSpPr/>
          <p:nvPr/>
        </p:nvGrpSpPr>
        <p:grpSpPr>
          <a:xfrm>
            <a:off x="606334" y="1702181"/>
            <a:ext cx="4605746" cy="5038254"/>
            <a:chOff x="606334" y="1702181"/>
            <a:chExt cx="4605746" cy="5038254"/>
          </a:xfrm>
        </p:grpSpPr>
        <p:pic>
          <p:nvPicPr>
            <p:cNvPr id="2" name="Picture 1"/>
            <p:cNvPicPr>
              <a:picLocks noChangeAspect="1"/>
            </p:cNvPicPr>
            <p:nvPr/>
          </p:nvPicPr>
          <p:blipFill>
            <a:blip r:embed="rId5"/>
            <a:stretch>
              <a:fillRect/>
            </a:stretch>
          </p:blipFill>
          <p:spPr>
            <a:xfrm>
              <a:off x="606334" y="1702181"/>
              <a:ext cx="4605746" cy="5038254"/>
            </a:xfrm>
            <a:prstGeom prst="rect">
              <a:avLst/>
            </a:prstGeom>
          </p:spPr>
        </p:pic>
        <p:pic>
          <p:nvPicPr>
            <p:cNvPr id="3" name="Picture 2"/>
            <p:cNvPicPr>
              <a:picLocks noChangeAspect="1"/>
            </p:cNvPicPr>
            <p:nvPr/>
          </p:nvPicPr>
          <p:blipFill>
            <a:blip r:embed="rId6"/>
            <a:stretch>
              <a:fillRect/>
            </a:stretch>
          </p:blipFill>
          <p:spPr>
            <a:xfrm rot="21129779">
              <a:off x="1576843" y="2895652"/>
              <a:ext cx="2738637" cy="2386030"/>
            </a:xfrm>
            <a:prstGeom prst="rect">
              <a:avLst/>
            </a:prstGeom>
          </p:spPr>
        </p:pic>
      </p:gr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42871034"/>
      </p:ext>
    </p:extLst>
  </p:cSld>
  <p:clrMapOvr>
    <a:masterClrMapping/>
  </p:clrMapOvr>
  <mc:AlternateContent xmlns:mc="http://schemas.openxmlformats.org/markup-compatibility/2006" xmlns:p14="http://schemas.microsoft.com/office/powerpoint/2010/main">
    <mc:Choice Requires="p14">
      <p:transition spd="slow" p14:dur="2000" advTm="13266"/>
    </mc:Choice>
    <mc:Fallback xmlns="">
      <p:transition spd="slow" advTm="13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218939" y="966220"/>
            <a:ext cx="7340101"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30480" indent="-342900" algn="just">
              <a:lnSpc>
                <a:spcPct val="115000"/>
              </a:lnSpc>
              <a:spcAft>
                <a:spcPts val="1200"/>
              </a:spcAft>
              <a:buFont typeface="+mj-lt"/>
              <a:buAutoNum type="arabicPeriod"/>
              <a:defRPr/>
            </a:pPr>
            <a:r>
              <a:rPr lang="en-US" sz="3200" b="1" dirty="0" err="1">
                <a:solidFill>
                  <a:srgbClr val="0D0D0D"/>
                </a:solidFill>
                <a:latin typeface="Times New Roman" panose="02020603050405020304" pitchFamily="18" charset="0"/>
                <a:ea typeface="Times New Roman" panose="02020603050405020304" pitchFamily="18" charset="0"/>
              </a:rPr>
              <a:t>Tìm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hiểu</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về</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tác</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giả</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Nguyễn</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Đình</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Thi</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11" name="Plaque 10"/>
          <p:cNvSpPr/>
          <p:nvPr/>
        </p:nvSpPr>
        <p:spPr>
          <a:xfrm>
            <a:off x="218941" y="230260"/>
            <a:ext cx="4993139"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Times New Roman" panose="02020603050405020304" pitchFamily="18" charset="0"/>
                <a:ea typeface="Times New Roman" panose="02020603050405020304" pitchFamily="18" charset="0"/>
              </a:rPr>
              <a:t>I. </a:t>
            </a:r>
            <a:r>
              <a:rPr lang="en-US" sz="3200" b="1" dirty="0" err="1">
                <a:solidFill>
                  <a:prstClr val="black"/>
                </a:solidFill>
                <a:latin typeface="Times New Roman" panose="02020603050405020304" pitchFamily="18" charset="0"/>
                <a:ea typeface="Times New Roman" panose="02020603050405020304" pitchFamily="18" charset="0"/>
              </a:rPr>
              <a:t>Tìm</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hiểu</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chung</a:t>
            </a:r>
            <a:endParaRPr lang="en-US" sz="3200" dirty="0">
              <a:solidFill>
                <a:prstClr val="black"/>
              </a:solidFill>
              <a:latin typeface="Times New Roman" panose="02020603050405020304" pitchFamily="18" charset="0"/>
              <a:ea typeface="Times New Roman" panose="02020603050405020304" pitchFamily="18" charset="0"/>
            </a:endParaRPr>
          </a:p>
        </p:txBody>
      </p:sp>
      <p:grpSp>
        <p:nvGrpSpPr>
          <p:cNvPr id="4" name="Group 3"/>
          <p:cNvGrpSpPr/>
          <p:nvPr/>
        </p:nvGrpSpPr>
        <p:grpSpPr>
          <a:xfrm>
            <a:off x="606334" y="1702181"/>
            <a:ext cx="4605746" cy="5038254"/>
            <a:chOff x="606334" y="1702181"/>
            <a:chExt cx="4605746" cy="5038254"/>
          </a:xfrm>
        </p:grpSpPr>
        <p:pic>
          <p:nvPicPr>
            <p:cNvPr id="2" name="Picture 1"/>
            <p:cNvPicPr>
              <a:picLocks noChangeAspect="1"/>
            </p:cNvPicPr>
            <p:nvPr/>
          </p:nvPicPr>
          <p:blipFill>
            <a:blip r:embed="rId5"/>
            <a:stretch>
              <a:fillRect/>
            </a:stretch>
          </p:blipFill>
          <p:spPr>
            <a:xfrm>
              <a:off x="606334" y="1702181"/>
              <a:ext cx="4605746" cy="5038254"/>
            </a:xfrm>
            <a:prstGeom prst="rect">
              <a:avLst/>
            </a:prstGeom>
          </p:spPr>
        </p:pic>
        <p:pic>
          <p:nvPicPr>
            <p:cNvPr id="3" name="Picture 2"/>
            <p:cNvPicPr>
              <a:picLocks noChangeAspect="1"/>
            </p:cNvPicPr>
            <p:nvPr/>
          </p:nvPicPr>
          <p:blipFill>
            <a:blip r:embed="rId6"/>
            <a:stretch>
              <a:fillRect/>
            </a:stretch>
          </p:blipFill>
          <p:spPr>
            <a:xfrm rot="21129779">
              <a:off x="1576843" y="2895652"/>
              <a:ext cx="2738637" cy="2386030"/>
            </a:xfrm>
            <a:prstGeom prst="rect">
              <a:avLst/>
            </a:prstGeom>
          </p:spPr>
        </p:pic>
      </p:grpSp>
      <p:sp>
        <p:nvSpPr>
          <p:cNvPr id="8" name="TextBox 7"/>
          <p:cNvSpPr txBox="1"/>
          <p:nvPr/>
        </p:nvSpPr>
        <p:spPr>
          <a:xfrm>
            <a:off x="4937760" y="2009727"/>
            <a:ext cx="6414868" cy="4401205"/>
          </a:xfrm>
          <a:prstGeom prst="rect">
            <a:avLst/>
          </a:prstGeom>
          <a:noFill/>
          <a:ln w="38100" cmpd="thinThick">
            <a:solidFill>
              <a:schemeClr val="accent2">
                <a:lumMod val="50000"/>
              </a:schemeClr>
            </a:solidFill>
          </a:ln>
          <a:scene3d>
            <a:camera prst="orthographicFront"/>
            <a:lightRig rig="threePt" dir="t"/>
          </a:scene3d>
          <a:sp3d>
            <a:bevelT w="114300" prst="artDeco"/>
          </a:sp3d>
        </p:spPr>
        <p:txBody>
          <a:bodyPr wrap="square" rtlCol="0">
            <a:spAutoFit/>
          </a:bodyPr>
          <a:lstStyle/>
          <a:p>
            <a:r>
              <a:rPr lang="en-US" sz="2000" dirty="0">
                <a:solidFill>
                  <a:srgbClr val="7030A0"/>
                </a:solidFill>
                <a:latin typeface="Times New Roman" panose="02020603050405020304" pitchFamily="18" charset="0"/>
                <a:ea typeface="Times New Roman" panose="02020603050405020304" pitchFamily="18" charset="0"/>
              </a:rPr>
              <a:t>- </a:t>
            </a:r>
            <a:r>
              <a:rPr lang="vi-VN" sz="2000" dirty="0">
                <a:solidFill>
                  <a:srgbClr val="7030A0"/>
                </a:solidFill>
                <a:latin typeface="Times New Roman" panose="02020603050405020304" pitchFamily="18" charset="0"/>
                <a:ea typeface="Times New Roman" panose="02020603050405020304" pitchFamily="18" charset="0"/>
              </a:rPr>
              <a:t>Nhà thơ Nguyễn Đình Thi sinh ngày 20-12-1924 tại Thành phố Luông Pra Băng, nước Lào. Ông sống và làm việc chủ yếu ở Thành phố Hà Nội, nước Việt Nam</a:t>
            </a:r>
            <a:r>
              <a:rPr lang="en-US" sz="2000" dirty="0">
                <a:solidFill>
                  <a:srgbClr val="7030A0"/>
                </a:solidFill>
                <a:latin typeface="Times New Roman" panose="02020603050405020304" pitchFamily="18" charset="0"/>
                <a:ea typeface="Times New Roman" panose="02020603050405020304" pitchFamily="18" charset="0"/>
              </a:rPr>
              <a:t>.</a:t>
            </a:r>
            <a:endParaRPr lang="en-US" dirty="0">
              <a:solidFill>
                <a:srgbClr val="7030A0"/>
              </a:solidFill>
              <a:latin typeface="Times New Roman" panose="02020603050405020304" pitchFamily="18" charset="0"/>
              <a:ea typeface="Times New Roman" panose="02020603050405020304" pitchFamily="18" charset="0"/>
            </a:endParaRPr>
          </a:p>
          <a:p>
            <a:r>
              <a:rPr lang="en-US" sz="2000" dirty="0">
                <a:solidFill>
                  <a:srgbClr val="7030A0"/>
                </a:solidFill>
                <a:latin typeface="Times New Roman" panose="02020603050405020304" pitchFamily="18" charset="0"/>
                <a:ea typeface="Times New Roman" panose="02020603050405020304" pitchFamily="18" charset="0"/>
              </a:rPr>
              <a:t>- </a:t>
            </a:r>
            <a:r>
              <a:rPr lang="vi-VN" sz="2000" dirty="0">
                <a:solidFill>
                  <a:srgbClr val="7030A0"/>
                </a:solidFill>
                <a:latin typeface="Times New Roman" panose="02020603050405020304" pitchFamily="18" charset="0"/>
                <a:ea typeface="Times New Roman" panose="02020603050405020304" pitchFamily="18" charset="0"/>
              </a:rPr>
              <a:t>Nguyễn Đình Thi được xem là một nghệ sĩ đa tài, ông sáng tác nhạc, làm thơ, viết tiểu thuyết, kịch, tiểu luận phê bình. </a:t>
            </a:r>
            <a:endParaRPr lang="en-US" dirty="0">
              <a:solidFill>
                <a:srgbClr val="7030A0"/>
              </a:solidFill>
              <a:latin typeface="Times New Roman" panose="02020603050405020304" pitchFamily="18" charset="0"/>
              <a:ea typeface="Times New Roman" panose="02020603050405020304" pitchFamily="18" charset="0"/>
            </a:endParaRPr>
          </a:p>
          <a:p>
            <a:r>
              <a:rPr lang="en-US" sz="2000" dirty="0">
                <a:solidFill>
                  <a:srgbClr val="7030A0"/>
                </a:solidFill>
                <a:latin typeface="Times New Roman" panose="02020603050405020304" pitchFamily="18" charset="0"/>
                <a:ea typeface="Times New Roman" panose="02020603050405020304" pitchFamily="18" charset="0"/>
              </a:rPr>
              <a:t>- </a:t>
            </a:r>
            <a:r>
              <a:rPr lang="vi-VN" sz="2000" dirty="0">
                <a:solidFill>
                  <a:srgbClr val="7030A0"/>
                </a:solidFill>
                <a:latin typeface="Times New Roman" panose="02020603050405020304" pitchFamily="18" charset="0"/>
                <a:ea typeface="Times New Roman" panose="02020603050405020304" pitchFamily="18" charset="0"/>
              </a:rPr>
              <a:t>Thơ Nguyễn Đình Thi mang một diện mạo mới, độc đáo và hiện đại. Những bài thơ tiêu biểu của ông:</a:t>
            </a:r>
            <a:endParaRPr lang="en-US" dirty="0">
              <a:solidFill>
                <a:srgbClr val="7030A0"/>
              </a:solidFill>
              <a:latin typeface="Times New Roman" panose="02020603050405020304" pitchFamily="18" charset="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US" sz="2000" i="1" dirty="0" err="1">
                <a:solidFill>
                  <a:srgbClr val="7030A0"/>
                </a:solidFill>
                <a:latin typeface="Times New Roman" panose="02020603050405020304" pitchFamily="18" charset="0"/>
                <a:ea typeface="Times New Roman" panose="02020603050405020304" pitchFamily="18" charset="0"/>
              </a:rPr>
              <a:t>Người</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chiến</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sỹ</a:t>
            </a:r>
            <a:r>
              <a:rPr lang="en-US" sz="2000" dirty="0">
                <a:solidFill>
                  <a:srgbClr val="7030A0"/>
                </a:solidFill>
                <a:latin typeface="Times New Roman" panose="02020603050405020304" pitchFamily="18" charset="0"/>
                <a:ea typeface="Times New Roman" panose="02020603050405020304" pitchFamily="18" charset="0"/>
              </a:rPr>
              <a:t> (1958)</a:t>
            </a:r>
            <a:endParaRPr lang="en-US" dirty="0">
              <a:solidFill>
                <a:srgbClr val="7030A0"/>
              </a:solidFill>
              <a:latin typeface="Times New Roman" panose="02020603050405020304" pitchFamily="18" charset="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US" sz="2000" i="1" dirty="0" err="1">
                <a:solidFill>
                  <a:srgbClr val="7030A0"/>
                </a:solidFill>
                <a:latin typeface="Times New Roman" panose="02020603050405020304" pitchFamily="18" charset="0"/>
                <a:ea typeface="Times New Roman" panose="02020603050405020304" pitchFamily="18" charset="0"/>
              </a:rPr>
              <a:t>Bài</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thơ</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Hắc</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Hải</a:t>
            </a:r>
            <a:r>
              <a:rPr lang="en-US" sz="2000" dirty="0">
                <a:solidFill>
                  <a:srgbClr val="7030A0"/>
                </a:solidFill>
                <a:latin typeface="Times New Roman" panose="02020603050405020304" pitchFamily="18" charset="0"/>
                <a:ea typeface="Times New Roman" panose="02020603050405020304" pitchFamily="18" charset="0"/>
              </a:rPr>
              <a:t> (1958)</a:t>
            </a:r>
            <a:endParaRPr lang="en-US" dirty="0">
              <a:solidFill>
                <a:srgbClr val="7030A0"/>
              </a:solidFill>
              <a:latin typeface="Times New Roman" panose="02020603050405020304" pitchFamily="18" charset="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US" sz="2000" i="1" dirty="0" err="1">
                <a:solidFill>
                  <a:srgbClr val="7030A0"/>
                </a:solidFill>
                <a:latin typeface="Times New Roman" panose="02020603050405020304" pitchFamily="18" charset="0"/>
                <a:ea typeface="Times New Roman" panose="02020603050405020304" pitchFamily="18" charset="0"/>
              </a:rPr>
              <a:t>Dòng</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sông</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trong</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xanh</a:t>
            </a:r>
            <a:r>
              <a:rPr lang="en-US" sz="2000" dirty="0">
                <a:solidFill>
                  <a:srgbClr val="7030A0"/>
                </a:solidFill>
                <a:latin typeface="Times New Roman" panose="02020603050405020304" pitchFamily="18" charset="0"/>
                <a:ea typeface="Times New Roman" panose="02020603050405020304" pitchFamily="18" charset="0"/>
              </a:rPr>
              <a:t> (1974)</a:t>
            </a:r>
            <a:endParaRPr lang="en-US" dirty="0">
              <a:solidFill>
                <a:srgbClr val="7030A0"/>
              </a:solidFill>
              <a:latin typeface="Times New Roman" panose="02020603050405020304" pitchFamily="18" charset="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US" sz="2000" i="1" dirty="0">
                <a:solidFill>
                  <a:srgbClr val="7030A0"/>
                </a:solidFill>
                <a:latin typeface="Times New Roman" panose="02020603050405020304" pitchFamily="18" charset="0"/>
                <a:ea typeface="Times New Roman" panose="02020603050405020304" pitchFamily="18" charset="0"/>
              </a:rPr>
              <a:t>Tia </a:t>
            </a:r>
            <a:r>
              <a:rPr lang="en-US" sz="2000" i="1" dirty="0" err="1">
                <a:solidFill>
                  <a:srgbClr val="7030A0"/>
                </a:solidFill>
                <a:latin typeface="Times New Roman" panose="02020603050405020304" pitchFamily="18" charset="0"/>
                <a:ea typeface="Times New Roman" panose="02020603050405020304" pitchFamily="18" charset="0"/>
              </a:rPr>
              <a:t>nắng</a:t>
            </a:r>
            <a:r>
              <a:rPr lang="en-US" sz="2000" dirty="0">
                <a:solidFill>
                  <a:srgbClr val="7030A0"/>
                </a:solidFill>
                <a:latin typeface="Times New Roman" panose="02020603050405020304" pitchFamily="18" charset="0"/>
                <a:ea typeface="Times New Roman" panose="02020603050405020304" pitchFamily="18" charset="0"/>
              </a:rPr>
              <a:t> (1985)</a:t>
            </a:r>
            <a:endParaRPr lang="en-US" dirty="0">
              <a:solidFill>
                <a:srgbClr val="7030A0"/>
              </a:solidFill>
              <a:latin typeface="Times New Roman" panose="02020603050405020304" pitchFamily="18" charset="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US" sz="2000" i="1" dirty="0" err="1">
                <a:solidFill>
                  <a:srgbClr val="7030A0"/>
                </a:solidFill>
                <a:latin typeface="Times New Roman" panose="02020603050405020304" pitchFamily="18" charset="0"/>
                <a:ea typeface="Times New Roman" panose="02020603050405020304" pitchFamily="18" charset="0"/>
              </a:rPr>
              <a:t>Đất</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nước</a:t>
            </a:r>
            <a:r>
              <a:rPr lang="en-US" sz="2000" dirty="0">
                <a:solidFill>
                  <a:srgbClr val="7030A0"/>
                </a:solidFill>
                <a:latin typeface="Times New Roman" panose="02020603050405020304" pitchFamily="18" charset="0"/>
                <a:ea typeface="Times New Roman" panose="02020603050405020304" pitchFamily="18" charset="0"/>
              </a:rPr>
              <a:t> (1948 - 1955)</a:t>
            </a:r>
            <a:endParaRPr lang="en-US" dirty="0">
              <a:solidFill>
                <a:srgbClr val="7030A0"/>
              </a:solidFill>
              <a:latin typeface="Times New Roman" panose="02020603050405020304" pitchFamily="18" charset="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US" sz="2000" i="1" dirty="0" err="1">
                <a:solidFill>
                  <a:srgbClr val="7030A0"/>
                </a:solidFill>
                <a:latin typeface="Times New Roman" panose="02020603050405020304" pitchFamily="18" charset="0"/>
                <a:ea typeface="Times New Roman" panose="02020603050405020304" pitchFamily="18" charset="0"/>
              </a:rPr>
              <a:t>Nhớ</a:t>
            </a:r>
            <a:endParaRPr lang="en-US" dirty="0">
              <a:solidFill>
                <a:srgbClr val="7030A0"/>
              </a:solidFill>
              <a:latin typeface="Times New Roman" panose="02020603050405020304" pitchFamily="18" charset="0"/>
              <a:ea typeface="Times New Roman" panose="02020603050405020304" pitchFamily="18" charset="0"/>
            </a:endParaRPr>
          </a:p>
          <a:p>
            <a:pPr marL="342900" indent="-342900">
              <a:buSzPts val="1000"/>
              <a:buFont typeface="Wingdings" panose="05000000000000000000" pitchFamily="2" charset="2"/>
              <a:buChar char=""/>
              <a:tabLst>
                <a:tab pos="457200" algn="l"/>
              </a:tabLst>
            </a:pPr>
            <a:r>
              <a:rPr lang="en-US" sz="2000" i="1" dirty="0" err="1">
                <a:solidFill>
                  <a:srgbClr val="7030A0"/>
                </a:solidFill>
                <a:latin typeface="Times New Roman" panose="02020603050405020304" pitchFamily="18" charset="0"/>
                <a:ea typeface="Times New Roman" panose="02020603050405020304" pitchFamily="18" charset="0"/>
              </a:rPr>
              <a:t>Lá</a:t>
            </a:r>
            <a:r>
              <a:rPr lang="en-US" sz="2000" i="1" dirty="0">
                <a:solidFill>
                  <a:srgbClr val="7030A0"/>
                </a:solidFill>
                <a:latin typeface="Times New Roman" panose="02020603050405020304" pitchFamily="18" charset="0"/>
                <a:ea typeface="Times New Roman" panose="02020603050405020304" pitchFamily="18" charset="0"/>
              </a:rPr>
              <a:t> </a:t>
            </a:r>
            <a:r>
              <a:rPr lang="en-US" sz="2000" i="1" dirty="0" err="1">
                <a:solidFill>
                  <a:srgbClr val="7030A0"/>
                </a:solidFill>
                <a:latin typeface="Times New Roman" panose="02020603050405020304" pitchFamily="18" charset="0"/>
                <a:ea typeface="Times New Roman" panose="02020603050405020304" pitchFamily="18" charset="0"/>
              </a:rPr>
              <a:t>đỏ</a:t>
            </a:r>
            <a:endParaRPr lang="en-US" dirty="0">
              <a:solidFill>
                <a:srgbClr val="7030A0"/>
              </a:solidFill>
              <a:latin typeface="Times New Roman" panose="02020603050405020304" pitchFamily="18" charset="0"/>
              <a:ea typeface="Times New Roman" panose="02020603050405020304" pitchFamily="18"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733858252"/>
      </p:ext>
    </p:extLst>
  </p:cSld>
  <p:clrMapOvr>
    <a:masterClrMapping/>
  </p:clrMapOvr>
  <mc:AlternateContent xmlns:mc="http://schemas.openxmlformats.org/markup-compatibility/2006" xmlns:p14="http://schemas.microsoft.com/office/powerpoint/2010/main">
    <mc:Choice Requires="p14">
      <p:transition spd="slow" p14:dur="2000" advTm="43600"/>
    </mc:Choice>
    <mc:Fallback xmlns="">
      <p:transition spd="slow" advTm="43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
                </p:tgtEl>
              </p:cMediaNode>
            </p:audio>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634859" y="3502577"/>
            <a:ext cx="3456224" cy="2470665"/>
          </a:xfrm>
          <a:prstGeom prst="ellipse">
            <a:avLst/>
          </a:prstGeom>
          <a:ln>
            <a:noFill/>
          </a:ln>
          <a:effectLst>
            <a:softEdge rad="112500"/>
          </a:effectLst>
        </p:spPr>
      </p:pic>
      <p:sp>
        <p:nvSpPr>
          <p:cNvPr id="3" name="Right Arrow 2"/>
          <p:cNvSpPr/>
          <p:nvPr/>
        </p:nvSpPr>
        <p:spPr>
          <a:xfrm>
            <a:off x="3757536" y="1590636"/>
            <a:ext cx="2638697" cy="2808515"/>
          </a:xfrm>
          <a:prstGeom prst="rightArrow">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defRPr/>
            </a:pPr>
            <a:r>
              <a:rPr lang="pt-BR" sz="3200" b="1" dirty="0">
                <a:solidFill>
                  <a:prstClr val="black"/>
                </a:solidFill>
                <a:latin typeface="Times New Roman" panose="02020603050405020304" pitchFamily="18" charset="0"/>
                <a:ea typeface="Times New Roman" panose="02020603050405020304" pitchFamily="18" charset="0"/>
              </a:rPr>
              <a:t>a. Đọc.</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8" name="Flowchart: Display 7"/>
          <p:cNvSpPr/>
          <p:nvPr/>
        </p:nvSpPr>
        <p:spPr>
          <a:xfrm>
            <a:off x="6675987" y="2259429"/>
            <a:ext cx="4911634" cy="3174275"/>
          </a:xfrm>
          <a:prstGeom prst="flowChartDisplay">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endParaRPr lang="en-US" sz="3600" dirty="0">
              <a:solidFill>
                <a:srgbClr val="000000"/>
              </a:solidFill>
              <a:latin typeface="Times New Roman" panose="02020603050405020304" pitchFamily="18" charset="0"/>
              <a:ea typeface="Times New Roman" panose="02020603050405020304" pitchFamily="18" charset="0"/>
            </a:endParaRPr>
          </a:p>
          <a:p>
            <a:pPr marL="30480" marR="30480" algn="just">
              <a:spcAft>
                <a:spcPts val="1200"/>
              </a:spcAft>
            </a:pPr>
            <a:r>
              <a:rPr lang="en-US" sz="3600" dirty="0" err="1">
                <a:solidFill>
                  <a:srgbClr val="000000"/>
                </a:solidFill>
                <a:latin typeface="Times New Roman" panose="02020603050405020304" pitchFamily="18" charset="0"/>
                <a:ea typeface="Times New Roman" panose="02020603050405020304" pitchFamily="18" charset="0"/>
              </a:rPr>
              <a:t>Giọng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đọc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vang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ngân</a:t>
            </a:r>
            <a:r>
              <a:rPr lang="en-US" sz="3600" dirty="0">
                <a:solidFill>
                  <a:srgbClr val="000000"/>
                </a:solidFill>
                <a:latin typeface="Times New Roman" panose="02020603050405020304" pitchFamily="18" charset="0"/>
                <a:ea typeface="Times New Roman" panose="02020603050405020304" pitchFamily="18" charset="0"/>
              </a:rPr>
              <a:t>, </a:t>
            </a:r>
            <a:r>
              <a:rPr lang="vi-VN" sz="3600" dirty="0">
                <a:solidFill>
                  <a:srgbClr val="000000"/>
                </a:solidFill>
                <a:latin typeface="Times New Roman" panose="02020603050405020304" pitchFamily="18" charset="0"/>
                <a:ea typeface="Times New Roman" panose="02020603050405020304" pitchFamily="18" charset="0"/>
              </a:rPr>
              <a:t>tha thiết, </a:t>
            </a:r>
            <a:r>
              <a:rPr lang="en-US" sz="3600" dirty="0" err="1">
                <a:solidFill>
                  <a:srgbClr val="000000"/>
                </a:solidFill>
                <a:latin typeface="Times New Roman" panose="02020603050405020304" pitchFamily="18" charset="0"/>
                <a:ea typeface="Times New Roman" panose="02020603050405020304" pitchFamily="18" charset="0"/>
              </a:rPr>
              <a:t>tự</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hào</a:t>
            </a:r>
            <a:r>
              <a:rPr lang="en-US" sz="3600" dirty="0">
                <a:solidFill>
                  <a:srgbClr val="000000"/>
                </a:solidFill>
                <a:latin typeface="Times New Roman" panose="02020603050405020304" pitchFamily="18" charset="0"/>
                <a:ea typeface="Times New Roman" panose="02020603050405020304" pitchFamily="18" charset="0"/>
              </a:rPr>
              <a:t>.</a:t>
            </a:r>
            <a:endParaRPr lang="en-US" sz="3200" dirty="0">
              <a:solidFill>
                <a:prstClr val="white"/>
              </a:solidFill>
              <a:latin typeface="Times New Roman" panose="02020603050405020304" pitchFamily="18" charset="0"/>
              <a:ea typeface="Times New Roman" panose="02020603050405020304" pitchFamily="18" charset="0"/>
            </a:endParaRPr>
          </a:p>
          <a:p>
            <a:pPr marR="30480" algn="just">
              <a:spcAft>
                <a:spcPts val="1200"/>
              </a:spcAft>
              <a:defRPr/>
            </a:pPr>
            <a:endParaRPr lang="en-US" sz="3600" dirty="0">
              <a:solidFill>
                <a:prstClr val="white"/>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1" y="230260"/>
            <a:ext cx="4368299"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Times New Roman" panose="02020603050405020304" pitchFamily="18" charset="0"/>
                <a:ea typeface="Times New Roman" panose="02020603050405020304" pitchFamily="18" charset="0"/>
              </a:rPr>
              <a:t>I. </a:t>
            </a:r>
            <a:r>
              <a:rPr lang="en-US" sz="3200" b="1" dirty="0" err="1">
                <a:solidFill>
                  <a:prstClr val="black"/>
                </a:solidFill>
                <a:latin typeface="Times New Roman" panose="02020603050405020304" pitchFamily="18" charset="0"/>
                <a:ea typeface="Times New Roman" panose="02020603050405020304" pitchFamily="18" charset="0"/>
              </a:rPr>
              <a:t>Tìm</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hiểu</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chung</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40" y="957425"/>
            <a:ext cx="4368301"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spcAft>
                <a:spcPts val="1200"/>
              </a:spcAft>
            </a:pPr>
            <a:r>
              <a:rPr lang="en-US" sz="3200" b="1">
                <a:solidFill>
                  <a:srgbClr val="002060"/>
                </a:solidFill>
                <a:latin typeface="Times New Roman" panose="02020603050405020304" pitchFamily="18" charset="0"/>
                <a:ea typeface="Times New Roman" panose="02020603050405020304" pitchFamily="18" charset="0"/>
              </a:rPr>
              <a:t>2. Tác phẩm</a:t>
            </a:r>
            <a:endParaRPr lang="en-US" sz="2800">
              <a:solidFill>
                <a:prstClr val="white"/>
              </a:solidFill>
              <a:latin typeface="Times New Roman" panose="02020603050405020304" pitchFamily="18" charset="0"/>
              <a:ea typeface="Times New Roman" panose="02020603050405020304"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03383830"/>
      </p:ext>
    </p:extLst>
  </p:cSld>
  <p:clrMapOvr>
    <a:masterClrMapping/>
  </p:clrMapOvr>
  <mc:AlternateContent xmlns:mc="http://schemas.openxmlformats.org/markup-compatibility/2006" xmlns:p14="http://schemas.microsoft.com/office/powerpoint/2010/main">
    <mc:Choice Requires="p14">
      <p:transition spd="slow" p14:dur="2000" advTm="9563"/>
    </mc:Choice>
    <mc:Fallback xmlns="">
      <p:transition spd="slow" advTm="9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312969" y="4036422"/>
            <a:ext cx="3456224" cy="2470665"/>
          </a:xfrm>
          <a:prstGeom prst="ellipse">
            <a:avLst/>
          </a:prstGeom>
          <a:ln>
            <a:noFill/>
          </a:ln>
          <a:effectLst>
            <a:softEdge rad="112500"/>
          </a:effectLst>
        </p:spPr>
      </p:pic>
      <p:sp>
        <p:nvSpPr>
          <p:cNvPr id="3" name="Right Arrow 2"/>
          <p:cNvSpPr/>
          <p:nvPr/>
        </p:nvSpPr>
        <p:spPr>
          <a:xfrm>
            <a:off x="4048947" y="2048281"/>
            <a:ext cx="2638697" cy="2808515"/>
          </a:xfrm>
          <a:prstGeom prst="rightArrow">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spcAft>
                <a:spcPts val="1200"/>
              </a:spcAft>
            </a:pPr>
            <a:r>
              <a:rPr lang="vi-VN" sz="3200" b="1" dirty="0">
                <a:solidFill>
                  <a:srgbClr val="000000"/>
                </a:solidFill>
                <a:latin typeface="Times New Roman" panose="02020603050405020304" pitchFamily="18" charset="0"/>
                <a:ea typeface="Times New Roman" panose="02020603050405020304" pitchFamily="18" charset="0"/>
              </a:rPr>
              <a:t>b. Chú thích: </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8" name="Flowchart: Display 7"/>
          <p:cNvSpPr/>
          <p:nvPr/>
        </p:nvSpPr>
        <p:spPr>
          <a:xfrm>
            <a:off x="6967396" y="2717074"/>
            <a:ext cx="4911634" cy="3174275"/>
          </a:xfrm>
          <a:prstGeom prst="flowChartDisplay">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Trường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Sơn</a:t>
            </a:r>
            <a:r>
              <a:rPr lang="en-US" sz="3600" dirty="0">
                <a:solidFill>
                  <a:srgbClr val="000000"/>
                </a:solidFill>
                <a:latin typeface="Times New Roman" panose="02020603050405020304" pitchFamily="18" charset="0"/>
                <a:ea typeface="Times New Roman" panose="02020603050405020304" pitchFamily="18" charset="0"/>
              </a:rPr>
              <a:t>.</a:t>
            </a:r>
            <a:endParaRPr lang="en-US" sz="3200" dirty="0">
              <a:solidFill>
                <a:prstClr val="white"/>
              </a:solidFill>
              <a:latin typeface="Times New Roman" panose="02020603050405020304" pitchFamily="18" charset="0"/>
              <a:ea typeface="Times New Roman" panose="02020603050405020304" pitchFamily="18" charset="0"/>
            </a:endParaRPr>
          </a:p>
          <a:p>
            <a:pPr marL="30480" marR="30480" algn="just">
              <a:spcAft>
                <a:spcPts val="1200"/>
              </a:spcAft>
            </a:pP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Áo</a:t>
            </a:r>
            <a:r>
              <a:rPr lang="en-US" sz="3600" dirty="0">
                <a:solidFill>
                  <a:srgbClr val="000000"/>
                </a:solidFill>
                <a:latin typeface="Times New Roman" panose="02020603050405020304" pitchFamily="18" charset="0"/>
                <a:ea typeface="Times New Roman" panose="02020603050405020304" pitchFamily="18" charset="0"/>
              </a:rPr>
              <a:t> </a:t>
            </a:r>
            <a:r>
              <a:rPr lang="vi-VN" sz="3600" dirty="0">
                <a:solidFill>
                  <a:srgbClr val="000000"/>
                </a:solidFill>
                <a:latin typeface="Times New Roman" panose="02020603050405020304" pitchFamily="18" charset="0"/>
                <a:ea typeface="Times New Roman" panose="02020603050405020304" pitchFamily="18" charset="0"/>
              </a:rPr>
              <a:t>nâu.</a:t>
            </a:r>
            <a:endParaRPr lang="en-US" sz="3200" dirty="0">
              <a:solidFill>
                <a:prstClr val="white"/>
              </a:solidFill>
              <a:latin typeface="Times New Roman" panose="02020603050405020304" pitchFamily="18" charset="0"/>
              <a:ea typeface="Times New Roman" panose="02020603050405020304" pitchFamily="18" charset="0"/>
            </a:endParaRPr>
          </a:p>
          <a:p>
            <a:pPr marR="30480" algn="just">
              <a:spcAft>
                <a:spcPts val="1200"/>
              </a:spcAft>
            </a:pPr>
            <a:r>
              <a:rPr lang="vi-VN" sz="3600" dirty="0">
                <a:solidFill>
                  <a:srgbClr val="000000"/>
                </a:solidFill>
                <a:latin typeface="Times New Roman" panose="02020603050405020304" pitchFamily="18" charset="0"/>
                <a:ea typeface="Times New Roman" panose="02020603050405020304" pitchFamily="18" charset="0"/>
              </a:rPr>
              <a:t> (SGK trang 64</a:t>
            </a:r>
            <a:r>
              <a:rPr lang="en-US" sz="3600" dirty="0">
                <a:solidFill>
                  <a:srgbClr val="000000"/>
                </a:solidFill>
                <a:latin typeface="Times New Roman" panose="02020603050405020304" pitchFamily="18" charset="0"/>
                <a:ea typeface="Times New Roman" panose="02020603050405020304" pitchFamily="18" charset="0"/>
              </a:rPr>
              <a:t>)</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0" y="230260"/>
            <a:ext cx="4353059"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Times New Roman" panose="02020603050405020304" pitchFamily="18" charset="0"/>
                <a:ea typeface="Times New Roman" panose="02020603050405020304" pitchFamily="18" charset="0"/>
              </a:rPr>
              <a:t>I. </a:t>
            </a:r>
            <a:r>
              <a:rPr lang="en-US" sz="3200" b="1" dirty="0" err="1">
                <a:solidFill>
                  <a:prstClr val="black"/>
                </a:solidFill>
                <a:latin typeface="Times New Roman" panose="02020603050405020304" pitchFamily="18" charset="0"/>
                <a:ea typeface="Times New Roman" panose="02020603050405020304" pitchFamily="18" charset="0"/>
              </a:rPr>
              <a:t>Tìm</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hiểu</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chung</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39" y="957425"/>
            <a:ext cx="4353059"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spcAft>
                <a:spcPts val="1200"/>
              </a:spcAft>
              <a:defRPr/>
            </a:pPr>
            <a:r>
              <a:rPr lang="en-US" sz="3200" b="1">
                <a:solidFill>
                  <a:srgbClr val="002060"/>
                </a:solidFill>
                <a:latin typeface="Times New Roman" panose="02020603050405020304" pitchFamily="18" charset="0"/>
                <a:ea typeface="Times New Roman" panose="02020603050405020304" pitchFamily="18" charset="0"/>
              </a:rPr>
              <a:t>2. Tác phẩm</a:t>
            </a:r>
            <a:endParaRPr lang="en-US" sz="2800">
              <a:solidFill>
                <a:prstClr val="white"/>
              </a:solidFill>
              <a:latin typeface="Times New Roman" panose="02020603050405020304" pitchFamily="18" charset="0"/>
              <a:ea typeface="Times New Roman" panose="02020603050405020304"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047408340"/>
      </p:ext>
    </p:extLst>
  </p:cSld>
  <p:clrMapOvr>
    <a:masterClrMapping/>
  </p:clrMapOvr>
  <mc:AlternateContent xmlns:mc="http://schemas.openxmlformats.org/markup-compatibility/2006" xmlns:p14="http://schemas.microsoft.com/office/powerpoint/2010/main">
    <mc:Choice Requires="p14">
      <p:transition spd="slow" p14:dur="2000" advTm="10893"/>
    </mc:Choice>
    <mc:Fallback xmlns="">
      <p:transition spd="slow" advTm="10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15899" y="4036421"/>
            <a:ext cx="3456224" cy="2470665"/>
          </a:xfrm>
          <a:prstGeom prst="ellipse">
            <a:avLst/>
          </a:prstGeom>
          <a:ln>
            <a:noFill/>
          </a:ln>
          <a:effectLst>
            <a:softEdge rad="112500"/>
          </a:effectLst>
        </p:spPr>
      </p:pic>
      <p:sp>
        <p:nvSpPr>
          <p:cNvPr id="3" name="Right Arrow 2"/>
          <p:cNvSpPr/>
          <p:nvPr/>
        </p:nvSpPr>
        <p:spPr>
          <a:xfrm>
            <a:off x="3256466" y="1684590"/>
            <a:ext cx="2638697" cy="2808515"/>
          </a:xfrm>
          <a:prstGeom prst="rightArrow">
            <a:avLst/>
          </a:prstGeom>
          <a:blipFill>
            <a:blip r:embed="rId6"/>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spcAft>
                <a:spcPts val="1200"/>
              </a:spcAft>
            </a:pPr>
            <a:r>
              <a:rPr lang="vi-VN" sz="2800" b="1" dirty="0">
                <a:solidFill>
                  <a:srgbClr val="000000"/>
                </a:solidFill>
                <a:latin typeface="Times New Roman" panose="02020603050405020304" pitchFamily="18" charset="0"/>
                <a:ea typeface="Times New Roman" panose="02020603050405020304" pitchFamily="18" charset="0"/>
              </a:rPr>
              <a:t>c. Bố cục: 2 đoạn.</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8" name="Flowchart: Display 7"/>
          <p:cNvSpPr/>
          <p:nvPr/>
        </p:nvSpPr>
        <p:spPr>
          <a:xfrm>
            <a:off x="5695404" y="1978762"/>
            <a:ext cx="6008916" cy="4115319"/>
          </a:xfrm>
          <a:prstGeom prst="flowChartDisplay">
            <a:avLst/>
          </a:prstGeom>
          <a:blipFill>
            <a:blip r:embed="rId7"/>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r>
              <a:rPr lang="vi-VN" sz="3200" dirty="0">
                <a:solidFill>
                  <a:srgbClr val="000000"/>
                </a:solidFill>
                <a:latin typeface="Times New Roman" panose="02020603050405020304" pitchFamily="18" charset="0"/>
                <a:ea typeface="Times New Roman" panose="02020603050405020304" pitchFamily="18" charset="0"/>
              </a:rPr>
              <a:t>- Đoạn 1 (4 câu đầu</a:t>
            </a:r>
            <a:r>
              <a:rPr lang="en-US" sz="3200" dirty="0">
                <a:solidFill>
                  <a:srgbClr val="000000"/>
                </a:solidFill>
                <a:latin typeface="Times New Roman" panose="02020603050405020304" pitchFamily="18" charset="0"/>
                <a:ea typeface="Times New Roman" panose="02020603050405020304" pitchFamily="18" charset="0"/>
              </a:rPr>
              <a:t>)</a:t>
            </a:r>
            <a:r>
              <a:rPr lang="vi-VN" sz="3200" dirty="0">
                <a:solidFill>
                  <a:srgbClr val="000000"/>
                </a:solidFill>
                <a:latin typeface="Times New Roman" panose="02020603050405020304" pitchFamily="18" charset="0"/>
                <a:ea typeface="Times New Roman" panose="02020603050405020304" pitchFamily="18" charset="0"/>
              </a:rPr>
              <a:t>: Phong cảnh đất nước hữu tình.</a:t>
            </a:r>
            <a:endParaRPr lang="en-US" sz="2800" dirty="0">
              <a:solidFill>
                <a:prstClr val="white"/>
              </a:solidFill>
              <a:latin typeface="Times New Roman" panose="02020603050405020304" pitchFamily="18" charset="0"/>
              <a:ea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2 (</a:t>
            </a:r>
            <a:r>
              <a:rPr lang="en-US" sz="3200" dirty="0" err="1">
                <a:solidFill>
                  <a:srgbClr val="000000"/>
                </a:solidFill>
                <a:latin typeface="Times New Roman" panose="02020603050405020304" pitchFamily="18" charset="0"/>
                <a:ea typeface="Times New Roman" panose="02020603050405020304" pitchFamily="18" charset="0"/>
              </a:rPr>
              <a:t>đoạn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còn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ảnh</a:t>
            </a:r>
            <a:r>
              <a:rPr lang="en-US" sz="3200" dirty="0">
                <a:solidFill>
                  <a:srgbClr val="000000"/>
                </a:solidFill>
                <a:latin typeface="Times New Roman" panose="02020603050405020304" pitchFamily="18" charset="0"/>
                <a:ea typeface="Times New Roman" panose="02020603050405020304" pitchFamily="18" charset="0"/>
              </a:rPr>
              <a:t> con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Việt</a:t>
            </a:r>
            <a:r>
              <a:rPr lang="en-US" sz="3200" dirty="0">
                <a:solidFill>
                  <a:srgbClr val="000000"/>
                </a:solidFill>
                <a:latin typeface="Times New Roman" panose="02020603050405020304" pitchFamily="18" charset="0"/>
                <a:ea typeface="Times New Roman" panose="02020603050405020304" pitchFamily="18" charset="0"/>
              </a:rPr>
              <a:t> Nam.</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1" y="230260"/>
            <a:ext cx="385014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prstClr val="black"/>
                </a:solidFill>
                <a:latin typeface="Times New Roman" panose="02020603050405020304" pitchFamily="18" charset="0"/>
                <a:ea typeface="Times New Roman" panose="02020603050405020304" pitchFamily="18" charset="0"/>
              </a:rPr>
              <a:t>I. </a:t>
            </a:r>
            <a:r>
              <a:rPr lang="en-US" sz="3200" b="1" dirty="0" err="1">
                <a:solidFill>
                  <a:prstClr val="black"/>
                </a:solidFill>
                <a:latin typeface="Times New Roman" panose="02020603050405020304" pitchFamily="18" charset="0"/>
                <a:ea typeface="Times New Roman" panose="02020603050405020304" pitchFamily="18" charset="0"/>
              </a:rPr>
              <a:t>Tìm</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hiểu</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chung</a:t>
            </a:r>
            <a:endParaRPr lang="en-US" sz="3200" dirty="0">
              <a:solidFill>
                <a:prstClr val="black"/>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40" y="957425"/>
            <a:ext cx="3850142"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spcAft>
                <a:spcPts val="1200"/>
              </a:spcAft>
              <a:defRPr/>
            </a:pPr>
            <a:r>
              <a:rPr lang="en-US" sz="3200" b="1">
                <a:solidFill>
                  <a:srgbClr val="002060"/>
                </a:solidFill>
                <a:latin typeface="Times New Roman" panose="02020603050405020304" pitchFamily="18" charset="0"/>
                <a:ea typeface="Times New Roman" panose="02020603050405020304" pitchFamily="18" charset="0"/>
              </a:rPr>
              <a:t>2. Tác phẩm</a:t>
            </a:r>
            <a:endParaRPr lang="en-US" sz="2800">
              <a:solidFill>
                <a:prstClr val="white"/>
              </a:solidFill>
              <a:latin typeface="Times New Roman" panose="02020603050405020304" pitchFamily="18" charset="0"/>
              <a:ea typeface="Times New Roman" panose="02020603050405020304"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861699446"/>
      </p:ext>
    </p:extLst>
  </p:cSld>
  <p:clrMapOvr>
    <a:masterClrMapping/>
  </p:clrMapOvr>
  <mc:AlternateContent xmlns:mc="http://schemas.openxmlformats.org/markup-compatibility/2006" xmlns:p14="http://schemas.microsoft.com/office/powerpoint/2010/main">
    <mc:Choice Requires="p14">
      <p:transition spd="slow" p14:dur="2000" advTm="14019"/>
    </mc:Choice>
    <mc:Fallback xmlns="">
      <p:transition spd="slow" advTm="14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isplay 7"/>
          <p:cNvSpPr/>
          <p:nvPr/>
        </p:nvSpPr>
        <p:spPr>
          <a:xfrm>
            <a:off x="5730241" y="1590636"/>
            <a:ext cx="5967717" cy="4301204"/>
          </a:xfrm>
          <a:prstGeom prst="flowChartDisplay">
            <a:avLst/>
          </a:prstGeom>
          <a:blipFill>
            <a:blip r:embed="rId5"/>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just">
              <a:spcAft>
                <a:spcPts val="1200"/>
              </a:spcAft>
            </a:pPr>
            <a:endParaRPr lang="en-US" sz="2800" b="1" dirty="0">
              <a:solidFill>
                <a:srgbClr val="000000"/>
              </a:solidFill>
              <a:latin typeface="Times New Roman" panose="02020603050405020304" pitchFamily="18" charset="0"/>
              <a:ea typeface="Times New Roman" panose="02020603050405020304" pitchFamily="18" charset="0"/>
            </a:endParaRPr>
          </a:p>
          <a:p>
            <a:pPr marL="30480" marR="30480" algn="just">
              <a:spcAft>
                <a:spcPts val="1200"/>
              </a:spcAft>
            </a:pPr>
            <a:r>
              <a:rPr lang="vi-VN" sz="2800" b="1" dirty="0">
                <a:solidFill>
                  <a:srgbClr val="000000"/>
                </a:solidFill>
                <a:latin typeface="Times New Roman" panose="02020603050405020304" pitchFamily="18" charset="0"/>
                <a:ea typeface="Times New Roman" panose="02020603050405020304" pitchFamily="18" charset="0"/>
              </a:rPr>
              <a:t>Nhóm 1,2</a:t>
            </a:r>
            <a:r>
              <a:rPr lang="vi-VN" sz="2800" dirty="0">
                <a:solidFill>
                  <a:srgbClr val="000000"/>
                </a:solidFill>
                <a:latin typeface="Times New Roman" panose="02020603050405020304" pitchFamily="18" charset="0"/>
                <a:ea typeface="Times New Roman" panose="02020603050405020304" pitchFamily="18" charset="0"/>
              </a:rPr>
              <a:t>: Tìm hiểu hình ảnh đất nước trong 4 câu thơ đầu (Khổ 1). Nhận xét?</a:t>
            </a:r>
            <a:endParaRPr lang="en-US" sz="2800" b="1" dirty="0">
              <a:solidFill>
                <a:srgbClr val="000000"/>
              </a:solidFill>
              <a:latin typeface="Times New Roman" panose="02020603050405020304" pitchFamily="18" charset="0"/>
              <a:ea typeface="Times New Roman" panose="02020603050405020304" pitchFamily="18" charset="0"/>
            </a:endParaRPr>
          </a:p>
          <a:p>
            <a:pPr marL="30480" marR="30480" algn="just">
              <a:spcAft>
                <a:spcPts val="1200"/>
              </a:spcAft>
            </a:pPr>
            <a:r>
              <a:rPr lang="vi-VN" sz="2800" b="1" dirty="0">
                <a:solidFill>
                  <a:srgbClr val="000000"/>
                </a:solidFill>
                <a:latin typeface="Times New Roman" panose="02020603050405020304" pitchFamily="18" charset="0"/>
                <a:ea typeface="Times New Roman" panose="02020603050405020304" pitchFamily="18" charset="0"/>
              </a:rPr>
              <a:t>Nhóm 3,4</a:t>
            </a:r>
            <a:r>
              <a:rPr lang="vi-VN" sz="2800" dirty="0">
                <a:solidFill>
                  <a:srgbClr val="000000"/>
                </a:solidFill>
                <a:latin typeface="Times New Roman" panose="02020603050405020304" pitchFamily="18" charset="0"/>
                <a:ea typeface="Times New Roman" panose="02020603050405020304" pitchFamily="18" charset="0"/>
              </a:rPr>
              <a:t>: Tìm hiểu hình ảnh con người Việt Nam trong đoạn thơ còn lại. Nhận xét?</a:t>
            </a:r>
            <a:endParaRPr lang="en-US" sz="2800" dirty="0">
              <a:solidFill>
                <a:srgbClr val="000000"/>
              </a:solidFill>
              <a:latin typeface="Times New Roman" panose="02020603050405020304" pitchFamily="18" charset="0"/>
              <a:ea typeface="Times New Roman" panose="02020603050405020304" pitchFamily="18" charset="0"/>
            </a:endParaRPr>
          </a:p>
          <a:p>
            <a:pPr marL="30480" marR="30480" algn="just">
              <a:spcAft>
                <a:spcPts val="1200"/>
              </a:spcAft>
            </a:pP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9" name="Plaque 8"/>
          <p:cNvSpPr/>
          <p:nvPr/>
        </p:nvSpPr>
        <p:spPr>
          <a:xfrm>
            <a:off x="218941" y="230260"/>
            <a:ext cx="551130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defRPr/>
            </a:pPr>
            <a:r>
              <a:rPr lang="vi-VN" sz="3200" b="1" dirty="0">
                <a:solidFill>
                  <a:srgbClr val="002060"/>
                </a:solidFill>
                <a:latin typeface="Times New Roman" panose="02020603050405020304" pitchFamily="18" charset="0"/>
                <a:ea typeface="Times New Roman" panose="02020603050405020304" pitchFamily="18" charset="0"/>
              </a:rPr>
              <a:t>II. Đọc hiểu chi tiết văn bản. </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39" y="957425"/>
            <a:ext cx="2524261"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defRPr/>
            </a:pPr>
            <a:r>
              <a:rPr lang="vi-VN" sz="2800" b="1" dirty="0">
                <a:solidFill>
                  <a:srgbClr val="7030A0"/>
                </a:solidFill>
                <a:latin typeface="Times New Roman" panose="02020603050405020304" pitchFamily="18" charset="0"/>
                <a:ea typeface="Times New Roman" panose="02020603050405020304" pitchFamily="18" charset="0"/>
              </a:rPr>
              <a:t>1. Đoạn 1:</a:t>
            </a:r>
            <a:endParaRPr lang="en-US" sz="2400" dirty="0">
              <a:solidFill>
                <a:srgbClr val="7030A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6"/>
          <a:stretch>
            <a:fillRect/>
          </a:stretch>
        </p:blipFill>
        <p:spPr>
          <a:xfrm>
            <a:off x="2743200" y="3376593"/>
            <a:ext cx="2956816" cy="2808514"/>
          </a:xfrm>
          <a:prstGeom prst="ellipse">
            <a:avLst/>
          </a:prstGeom>
          <a:ln>
            <a:noFill/>
          </a:ln>
          <a:effectLst>
            <a:softEdge rad="112500"/>
          </a:effectLst>
        </p:spPr>
      </p:pic>
      <p:sp>
        <p:nvSpPr>
          <p:cNvPr id="4" name="Pentagon 3"/>
          <p:cNvSpPr/>
          <p:nvPr/>
        </p:nvSpPr>
        <p:spPr>
          <a:xfrm>
            <a:off x="218938" y="2011680"/>
            <a:ext cx="6943861" cy="1364913"/>
          </a:xfrm>
          <a:prstGeom prst="homePlate">
            <a:avLst/>
          </a:prstGeom>
          <a:blipFill>
            <a:blip r:embed="rId7"/>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7030A0"/>
                </a:solidFill>
                <a:latin typeface="Times New Roman" panose="02020603050405020304" pitchFamily="18" charset="0"/>
                <a:cs typeface="Times New Roman" panose="02020603050405020304" pitchFamily="18" charset="0"/>
              </a:rPr>
              <a:t>Thảo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luận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gian</a:t>
            </a:r>
            <a:r>
              <a:rPr lang="en-US" sz="2800" dirty="0">
                <a:solidFill>
                  <a:srgbClr val="7030A0"/>
                </a:solidFill>
                <a:latin typeface="Times New Roman" panose="02020603050405020304" pitchFamily="18" charset="0"/>
                <a:cs typeface="Times New Roman" panose="02020603050405020304" pitchFamily="18" charset="0"/>
              </a:rPr>
              <a:t> 10 </a:t>
            </a:r>
            <a:r>
              <a:rPr lang="en-US" sz="2800" dirty="0" err="1">
                <a:solidFill>
                  <a:srgbClr val="7030A0"/>
                </a:solidFill>
                <a:latin typeface="Times New Roman" panose="02020603050405020304" pitchFamily="18" charset="0"/>
                <a:cs typeface="Times New Roman" panose="02020603050405020304" pitchFamily="18" charset="0"/>
              </a:rPr>
              <a:t>phút</a:t>
            </a:r>
            <a:r>
              <a:rPr lang="en-US" sz="2800" dirty="0">
                <a:solidFill>
                  <a:srgbClr val="7030A0"/>
                </a:solidFill>
                <a:latin typeface="Times New Roman" panose="02020603050405020304" pitchFamily="18" charset="0"/>
                <a:cs typeface="Times New Roman" panose="02020603050405020304" pitchFamily="18" charset="0"/>
              </a:rPr>
              <a:t> </a:t>
            </a:r>
          </a:p>
          <a:p>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thành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nhiệm</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vụ</a:t>
            </a:r>
            <a:r>
              <a:rPr lang="en-US" sz="2800" dirty="0">
                <a:solidFill>
                  <a:srgbClr val="7030A0"/>
                </a:solidFill>
                <a:latin typeface="Times New Roman" panose="02020603050405020304" pitchFamily="18" charset="0"/>
                <a:cs typeface="Times New Roman" panose="02020603050405020304" pitchFamily="18" charset="0"/>
              </a:rPr>
              <a:t> HT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263543746"/>
      </p:ext>
    </p:extLst>
  </p:cSld>
  <p:clrMapOvr>
    <a:masterClrMapping/>
  </p:clrMapOvr>
  <mc:AlternateContent xmlns:mc="http://schemas.openxmlformats.org/markup-compatibility/2006" xmlns:p14="http://schemas.microsoft.com/office/powerpoint/2010/main">
    <mc:Choice Requires="p14">
      <p:transition spd="slow" p14:dur="2000" advTm="29149"/>
    </mc:Choice>
    <mc:Fallback xmlns="">
      <p:transition spd="slow" advTm="29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624840" y="2062427"/>
            <a:ext cx="2810690" cy="3324500"/>
          </a:xfrm>
          <a:prstGeom prst="rightArrow">
            <a:avLst>
              <a:gd name="adj1" fmla="val 50000"/>
              <a:gd name="adj2" fmla="val 37226"/>
            </a:avLst>
          </a:prstGeom>
          <a:solidFill>
            <a:schemeClr val="bg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800" b="1"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Vẻ đẹp thiên nhiên đất nước Việt Nam.</a:t>
            </a:r>
            <a:endParaRPr lang="en-US" sz="2400" dirty="0">
              <a:solidFill>
                <a:srgbClr val="7030A0"/>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Flowchart: Display 7"/>
              <p:cNvSpPr/>
              <p:nvPr/>
            </p:nvSpPr>
            <p:spPr>
              <a:xfrm>
                <a:off x="3814352" y="1097281"/>
                <a:ext cx="7550333" cy="5254792"/>
              </a:xfrm>
              <a:prstGeom prst="flowChartDisplay">
                <a:avLst/>
              </a:prstGeom>
              <a:blipFill>
                <a:blip r:embed="rId5"/>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vi-VN" sz="2800" dirty="0">
                    <a:solidFill>
                      <a:prstClr val="black"/>
                    </a:solidFill>
                    <a:latin typeface="Times New Roman" panose="02020603050405020304" pitchFamily="18" charset="0"/>
                    <a:ea typeface="Times New Roman" panose="02020603050405020304" pitchFamily="18" charset="0"/>
                  </a:rPr>
                  <a:t>Trong bốn dòng đầu, tác giả đã chọn những hình ảnh để tái hiện khung cảnh đất nước VN: </a:t>
                </a:r>
                <a:r>
                  <a:rPr lang="vi-VN" sz="2800" dirty="0">
                    <a:solidFill>
                      <a:srgbClr val="002060"/>
                    </a:solidFill>
                    <a:latin typeface="Times New Roman" panose="02020603050405020304" pitchFamily="18" charset="0"/>
                    <a:ea typeface="Times New Roman" panose="02020603050405020304" pitchFamily="18" charset="0"/>
                  </a:rPr>
                  <a:t>cánh đồng lúa mênh mông, cánh cò trắng bay lả bay la, đỉnh Trường Sơn bao phủ bởi mây</a:t>
                </a:r>
                <a:r>
                  <a:rPr lang="vi-VN" sz="2800" dirty="0">
                    <a:solidFill>
                      <a:prstClr val="white"/>
                    </a:solidFill>
                    <a:latin typeface="Times New Roman" panose="02020603050405020304" pitchFamily="18" charset="0"/>
                    <a:ea typeface="Times New Roman" panose="02020603050405020304" pitchFamily="18" charset="0"/>
                  </a:rPr>
                  <a:t>.</a:t>
                </a:r>
                <a:endParaRPr lang="en-US" sz="2800" dirty="0">
                  <a:solidFill>
                    <a:prstClr val="white"/>
                  </a:solidFill>
                  <a:latin typeface="Times New Roman" panose="02020603050405020304" pitchFamily="18" charset="0"/>
                  <a:ea typeface="Times New Roman" panose="02020603050405020304" pitchFamily="18" charset="0"/>
                </a:endParaRPr>
              </a:p>
              <a:p>
                <a:pPr algn="just">
                  <a:spcAft>
                    <a:spcPts val="600"/>
                  </a:spcAft>
                </a:pPr>
                <a14:m>
                  <m:oMath xmlns:m="http://schemas.openxmlformats.org/officeDocument/2006/math">
                    <m:r>
                      <a:rPr lang="vi-VN" sz="2800" i="1" smtClean="0">
                        <a:solidFill>
                          <a:prstClr val="black"/>
                        </a:solidFill>
                        <a:latin typeface="Cambria Math" panose="02040503050406030204" pitchFamily="18" charset="0"/>
                        <a:ea typeface="Times New Roman" panose="02020603050405020304" pitchFamily="18" charset="0"/>
                      </a:rPr>
                      <m:t>→</m:t>
                    </m:r>
                  </m:oMath>
                </a14:m>
                <a:r>
                  <a:rPr lang="vi-VN" sz="2800" dirty="0">
                    <a:solidFill>
                      <a:prstClr val="black"/>
                    </a:solidFill>
                    <a:latin typeface="Times New Roman" panose="02020603050405020304" pitchFamily="18" charset="0"/>
                    <a:ea typeface="Times New Roman" panose="02020603050405020304" pitchFamily="18" charset="0"/>
                  </a:rPr>
                  <a:t>Đây là những hình ảnh tiêu biểu, đặc trưng của đất nước VN. Đất nước đi lên từ nền nông nghiệp, luôn mang một vẻ đẹp bình yên, trù phú, ấm no, đáng tự hào và yêu dấu từ bao đời.</a:t>
                </a:r>
                <a:endParaRPr lang="en-US" sz="28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8" name="Flowchart: Display 7"/>
              <p:cNvSpPr>
                <a:spLocks noRot="1" noChangeAspect="1" noMove="1" noResize="1" noEditPoints="1" noAdjustHandles="1" noChangeArrowheads="1" noChangeShapeType="1" noTextEdit="1"/>
              </p:cNvSpPr>
              <p:nvPr/>
            </p:nvSpPr>
            <p:spPr>
              <a:xfrm>
                <a:off x="3814352" y="1097281"/>
                <a:ext cx="7550333" cy="5254792"/>
              </a:xfrm>
              <a:prstGeom prst="flowChartDisplay">
                <a:avLst/>
              </a:prstGeom>
              <a:blipFill>
                <a:blip r:embed="rId6"/>
                <a:stretch>
                  <a:fillRect t="-1034" b="-3103"/>
                </a:stretch>
              </a:blipFill>
            </p:spPr>
            <p:txBody>
              <a:bodyPr/>
              <a:lstStyle/>
              <a:p>
                <a:r>
                  <a:rPr lang="en-US">
                    <a:noFill/>
                  </a:rPr>
                  <a:t> </a:t>
                </a:r>
              </a:p>
            </p:txBody>
          </p:sp>
        </mc:Fallback>
      </mc:AlternateContent>
      <p:sp>
        <p:nvSpPr>
          <p:cNvPr id="9" name="Plaque 8"/>
          <p:cNvSpPr/>
          <p:nvPr/>
        </p:nvSpPr>
        <p:spPr>
          <a:xfrm>
            <a:off x="218941" y="230260"/>
            <a:ext cx="560274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spcAft>
                <a:spcPts val="1200"/>
              </a:spcAft>
            </a:pPr>
            <a:r>
              <a:rPr lang="vi-VN" sz="3200" b="1">
                <a:solidFill>
                  <a:srgbClr val="002060"/>
                </a:solidFill>
                <a:latin typeface="Times New Roman" panose="02020603050405020304" pitchFamily="18" charset="0"/>
                <a:ea typeface="Times New Roman" panose="02020603050405020304" pitchFamily="18" charset="0"/>
              </a:rPr>
              <a:t>II. </a:t>
            </a:r>
            <a:r>
              <a:rPr lang="vi-VN" sz="3200" b="1" dirty="0">
                <a:solidFill>
                  <a:srgbClr val="002060"/>
                </a:solidFill>
                <a:latin typeface="Times New Roman" panose="02020603050405020304" pitchFamily="18" charset="0"/>
                <a:ea typeface="Times New Roman" panose="02020603050405020304" pitchFamily="18" charset="0"/>
              </a:rPr>
              <a:t>Đọc hiểu chi tiết văn bản. </a:t>
            </a:r>
            <a:endParaRPr lang="en-US" sz="2800" dirty="0">
              <a:solidFill>
                <a:prstClr val="white"/>
              </a:solidFill>
              <a:latin typeface="Times New Roman" panose="02020603050405020304" pitchFamily="18" charset="0"/>
              <a:ea typeface="Times New Roman" panose="02020603050405020304" pitchFamily="18" charset="0"/>
            </a:endParaRPr>
          </a:p>
        </p:txBody>
      </p:sp>
      <p:sp>
        <p:nvSpPr>
          <p:cNvPr id="10" name="Plaque 9"/>
          <p:cNvSpPr/>
          <p:nvPr/>
        </p:nvSpPr>
        <p:spPr>
          <a:xfrm>
            <a:off x="218939" y="957425"/>
            <a:ext cx="2837770" cy="633211"/>
          </a:xfrm>
          <a:prstGeom prst="plaque">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vi-VN" sz="2800" b="1" dirty="0">
                <a:solidFill>
                  <a:srgbClr val="7030A0"/>
                </a:solidFill>
                <a:latin typeface="Times New Roman" panose="02020603050405020304" pitchFamily="18" charset="0"/>
                <a:ea typeface="Times New Roman" panose="02020603050405020304" pitchFamily="18" charset="0"/>
              </a:rPr>
              <a:t>1. Đoạn 1:</a:t>
            </a:r>
            <a:endParaRPr lang="en-US" sz="2400" dirty="0">
              <a:solidFill>
                <a:srgbClr val="7030A0"/>
              </a:solidFill>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162666002"/>
      </p:ext>
    </p:extLst>
  </p:cSld>
  <p:clrMapOvr>
    <a:masterClrMapping/>
  </p:clrMapOvr>
  <mc:AlternateContent xmlns:mc="http://schemas.openxmlformats.org/markup-compatibility/2006" xmlns:p14="http://schemas.microsoft.com/office/powerpoint/2010/main">
    <mc:Choice Requires="p14">
      <p:transition spd="slow" p14:dur="2000" advTm="31897"/>
    </mc:Choice>
    <mc:Fallback xmlns="">
      <p:transition spd="slow" advTm="31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3"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TIMING" val="|1.8|3.2|1|2.4|5.8|16"/>
</p:tagLst>
</file>

<file path=ppt/tags/tag11.xml><?xml version="1.0" encoding="utf-8"?>
<p:tagLst xmlns:a="http://schemas.openxmlformats.org/drawingml/2006/main" xmlns:r="http://schemas.openxmlformats.org/officeDocument/2006/relationships" xmlns:p="http://schemas.openxmlformats.org/presentationml/2006/main">
  <p:tag name="TIMING" val="|4.4|1.4|22.4"/>
</p:tagLst>
</file>

<file path=ppt/tags/tag12.xml><?xml version="1.0" encoding="utf-8"?>
<p:tagLst xmlns:a="http://schemas.openxmlformats.org/drawingml/2006/main" xmlns:r="http://schemas.openxmlformats.org/officeDocument/2006/relationships" xmlns:p="http://schemas.openxmlformats.org/presentationml/2006/main">
  <p:tag name="TIMING" val="|3.2|7.1"/>
</p:tagLst>
</file>

<file path=ppt/tags/tag13.xml><?xml version="1.0" encoding="utf-8"?>
<p:tagLst xmlns:a="http://schemas.openxmlformats.org/drawingml/2006/main" xmlns:r="http://schemas.openxmlformats.org/officeDocument/2006/relationships" xmlns:p="http://schemas.openxmlformats.org/presentationml/2006/main">
  <p:tag name="TIMING" val="|2.4|1.3|5.2|7.2"/>
</p:tagLst>
</file>

<file path=ppt/tags/tag14.xml><?xml version="1.0" encoding="utf-8"?>
<p:tagLst xmlns:a="http://schemas.openxmlformats.org/drawingml/2006/main" xmlns:r="http://schemas.openxmlformats.org/officeDocument/2006/relationships" xmlns:p="http://schemas.openxmlformats.org/presentationml/2006/main">
  <p:tag name="TIMING" val="|0.7|1.3|6|5.7|9.1|7.1|7"/>
</p:tagLst>
</file>

<file path=ppt/tags/tag15.xml><?xml version="1.0" encoding="utf-8"?>
<p:tagLst xmlns:a="http://schemas.openxmlformats.org/drawingml/2006/main" xmlns:r="http://schemas.openxmlformats.org/officeDocument/2006/relationships" xmlns:p="http://schemas.openxmlformats.org/presentationml/2006/main">
  <p:tag name="TIMING" val="|6|12.7"/>
</p:tagLst>
</file>

<file path=ppt/tags/tag2.xml><?xml version="1.0" encoding="utf-8"?>
<p:tagLst xmlns:a="http://schemas.openxmlformats.org/drawingml/2006/main" xmlns:r="http://schemas.openxmlformats.org/officeDocument/2006/relationships" xmlns:p="http://schemas.openxmlformats.org/presentationml/2006/main">
  <p:tag name="TIMING" val="|0.8|1.7|4.1"/>
</p:tagLst>
</file>

<file path=ppt/tags/tag3.xml><?xml version="1.0" encoding="utf-8"?>
<p:tagLst xmlns:a="http://schemas.openxmlformats.org/drawingml/2006/main" xmlns:r="http://schemas.openxmlformats.org/officeDocument/2006/relationships" xmlns:p="http://schemas.openxmlformats.org/presentationml/2006/main">
  <p:tag name="TIMING" val="|1.2|1.1|2"/>
</p:tagLst>
</file>

<file path=ppt/tags/tag4.xml><?xml version="1.0" encoding="utf-8"?>
<p:tagLst xmlns:a="http://schemas.openxmlformats.org/drawingml/2006/main" xmlns:r="http://schemas.openxmlformats.org/officeDocument/2006/relationships" xmlns:p="http://schemas.openxmlformats.org/presentationml/2006/main">
  <p:tag name="TIMING" val="|0.6|0.9|3.4"/>
</p:tagLst>
</file>

<file path=ppt/tags/tag5.xml><?xml version="1.0" encoding="utf-8"?>
<p:tagLst xmlns:a="http://schemas.openxmlformats.org/drawingml/2006/main" xmlns:r="http://schemas.openxmlformats.org/officeDocument/2006/relationships" xmlns:p="http://schemas.openxmlformats.org/presentationml/2006/main">
  <p:tag name="TIMING" val="|4.6|5.8"/>
</p:tagLst>
</file>

<file path=ppt/tags/tag6.xml><?xml version="1.0" encoding="utf-8"?>
<p:tagLst xmlns:a="http://schemas.openxmlformats.org/drawingml/2006/main" xmlns:r="http://schemas.openxmlformats.org/officeDocument/2006/relationships" xmlns:p="http://schemas.openxmlformats.org/presentationml/2006/main">
  <p:tag name="TIMING" val="|0.8|4.4"/>
</p:tagLst>
</file>

<file path=ppt/tags/tag7.xml><?xml version="1.0" encoding="utf-8"?>
<p:tagLst xmlns:a="http://schemas.openxmlformats.org/drawingml/2006/main" xmlns:r="http://schemas.openxmlformats.org/officeDocument/2006/relationships" xmlns:p="http://schemas.openxmlformats.org/presentationml/2006/main">
  <p:tag name="TIMING" val="|0.8|2.7"/>
</p:tagLst>
</file>

<file path=ppt/tags/tag8.xml><?xml version="1.0" encoding="utf-8"?>
<p:tagLst xmlns:a="http://schemas.openxmlformats.org/drawingml/2006/main" xmlns:r="http://schemas.openxmlformats.org/officeDocument/2006/relationships" xmlns:p="http://schemas.openxmlformats.org/presentationml/2006/main">
  <p:tag name="TIMING" val="|0.8|2.7|1|4.3|7.9|8"/>
</p:tagLst>
</file>

<file path=ppt/tags/tag9.xml><?xml version="1.0" encoding="utf-8"?>
<p:tagLst xmlns:a="http://schemas.openxmlformats.org/drawingml/2006/main" xmlns:r="http://schemas.openxmlformats.org/officeDocument/2006/relationships" xmlns:p="http://schemas.openxmlformats.org/presentationml/2006/main">
  <p:tag name="TIMING" val="|0.8|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1394</Words>
  <Application>Microsoft Office PowerPoint</Application>
  <PresentationFormat>Widescreen</PresentationFormat>
  <Paragraphs>102</Paragraphs>
  <Slides>19</Slides>
  <Notes>0</Notes>
  <HiddenSlides>0</HiddenSlides>
  <MMClips>19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diem ly</dc:creator>
  <cp:lastModifiedBy>diem ly</cp:lastModifiedBy>
  <cp:revision>1</cp:revision>
  <dcterms:created xsi:type="dcterms:W3CDTF">2024-02-27T13:34:12Z</dcterms:created>
  <dcterms:modified xsi:type="dcterms:W3CDTF">2024-02-27T13:39:29Z</dcterms:modified>
</cp:coreProperties>
</file>