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2.xml" ContentType="application/vnd.openxmlformats-officedocument.presentationml.tags+xml"/>
  <Override PartName="/ppt/notesSlides/notesSlide33.xml" ContentType="application/vnd.openxmlformats-officedocument.presentationml.notesSlide+xml"/>
  <Override PartName="/ppt/tags/tag23.xml" ContentType="application/vnd.openxmlformats-officedocument.presentationml.tags+xml"/>
  <Override PartName="/ppt/notesSlides/notesSlide34.xml" ContentType="application/vnd.openxmlformats-officedocument.presentationml.notesSlide+xml"/>
  <Override PartName="/ppt/tags/tag2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5.xml" ContentType="application/vnd.openxmlformats-officedocument.presentationml.tags+xml"/>
  <Override PartName="/ppt/notesSlides/notesSlide37.xml" ContentType="application/vnd.openxmlformats-officedocument.presentationml.notesSlide+xml"/>
  <Override PartName="/ppt/tags/tag2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7.xml" ContentType="application/vnd.openxmlformats-officedocument.presentationml.tags+xml"/>
  <Override PartName="/ppt/notesSlides/notesSlide40.xml" ContentType="application/vnd.openxmlformats-officedocument.presentationml.notesSlide+xml"/>
  <Override PartName="/ppt/tags/tag28.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9.xml" ContentType="application/vnd.openxmlformats-officedocument.presentationml.tags+xml"/>
  <Override PartName="/ppt/notesSlides/notesSlide45.xml" ContentType="application/vnd.openxmlformats-officedocument.presentationml.notesSlide+xml"/>
  <Override PartName="/ppt/tags/tag40.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62"/>
  </p:notesMasterIdLst>
  <p:sldIdLst>
    <p:sldId id="257" r:id="rId4"/>
    <p:sldId id="472" r:id="rId5"/>
    <p:sldId id="502" r:id="rId6"/>
    <p:sldId id="555" r:id="rId7"/>
    <p:sldId id="557" r:id="rId8"/>
    <p:sldId id="540" r:id="rId9"/>
    <p:sldId id="559" r:id="rId10"/>
    <p:sldId id="541" r:id="rId11"/>
    <p:sldId id="561" r:id="rId12"/>
    <p:sldId id="562" r:id="rId13"/>
    <p:sldId id="567" r:id="rId14"/>
    <p:sldId id="560" r:id="rId15"/>
    <p:sldId id="568" r:id="rId16"/>
    <p:sldId id="569" r:id="rId17"/>
    <p:sldId id="570" r:id="rId18"/>
    <p:sldId id="571" r:id="rId19"/>
    <p:sldId id="565" r:id="rId20"/>
    <p:sldId id="573" r:id="rId21"/>
    <p:sldId id="575" r:id="rId22"/>
    <p:sldId id="574" r:id="rId23"/>
    <p:sldId id="577" r:id="rId24"/>
    <p:sldId id="576" r:id="rId25"/>
    <p:sldId id="579" r:id="rId26"/>
    <p:sldId id="578" r:id="rId27"/>
    <p:sldId id="583" r:id="rId28"/>
    <p:sldId id="581" r:id="rId29"/>
    <p:sldId id="584" r:id="rId30"/>
    <p:sldId id="572" r:id="rId31"/>
    <p:sldId id="586" r:id="rId32"/>
    <p:sldId id="587" r:id="rId33"/>
    <p:sldId id="585" r:id="rId34"/>
    <p:sldId id="588" r:id="rId35"/>
    <p:sldId id="597" r:id="rId36"/>
    <p:sldId id="589" r:id="rId37"/>
    <p:sldId id="591" r:id="rId38"/>
    <p:sldId id="592" r:id="rId39"/>
    <p:sldId id="596" r:id="rId40"/>
    <p:sldId id="594" r:id="rId41"/>
    <p:sldId id="598" r:id="rId42"/>
    <p:sldId id="590" r:id="rId43"/>
    <p:sldId id="599" r:id="rId44"/>
    <p:sldId id="611" r:id="rId45"/>
    <p:sldId id="600" r:id="rId46"/>
    <p:sldId id="601" r:id="rId47"/>
    <p:sldId id="602" r:id="rId48"/>
    <p:sldId id="603" r:id="rId49"/>
    <p:sldId id="604" r:id="rId50"/>
    <p:sldId id="605" r:id="rId51"/>
    <p:sldId id="606" r:id="rId52"/>
    <p:sldId id="607" r:id="rId53"/>
    <p:sldId id="608" r:id="rId54"/>
    <p:sldId id="609" r:id="rId55"/>
    <p:sldId id="610" r:id="rId56"/>
    <p:sldId id="547" r:id="rId57"/>
    <p:sldId id="548" r:id="rId58"/>
    <p:sldId id="613" r:id="rId59"/>
    <p:sldId id="612" r:id="rId60"/>
    <p:sldId id="614"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C8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3" d="100"/>
          <a:sy n="83" d="100"/>
        </p:scale>
        <p:origin x="686"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5E177-52AD-4F8F-A4AB-64AFF2C40CA5}" type="datetimeFigureOut">
              <a:rPr lang="en-US" smtClean="0"/>
              <a:pPr/>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90B4F-C827-46EB-8C76-771CF92F01DF}" type="slidenum">
              <a:rPr lang="en-US" smtClean="0"/>
              <a:pPr/>
              <a:t>‹#›</a:t>
            </a:fld>
            <a:endParaRPr lang="en-US"/>
          </a:p>
        </p:txBody>
      </p:sp>
    </p:spTree>
    <p:extLst>
      <p:ext uri="{BB962C8B-B14F-4D97-AF65-F5344CB8AC3E}">
        <p14:creationId xmlns:p14="http://schemas.microsoft.com/office/powerpoint/2010/main" val="237811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930015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167913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73801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4564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072507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71047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578488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29155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291490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859318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81314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705130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87853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70343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188280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9480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875254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307494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697687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16012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5997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1987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019343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748637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540324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31455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61602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170676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224621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3118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563214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7004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211814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195154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523889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89313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564888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544222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285722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042512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8175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755645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28805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631081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005647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14576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49747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F491DB27-A921-4629-A716-1D9B0947796C}" type="datetimeFigureOut">
              <a:rPr lang="zh-CN" altLang="en-US" smtClean="0"/>
              <a:pPr/>
              <a:t>2024/2/27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val="382640431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1DB27-A921-4629-A716-1D9B0947796C}" type="datetimeFigureOut">
              <a:rPr lang="zh-CN" altLang="en-US" smtClean="0"/>
              <a:pPr/>
              <a:t>2024/2/27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val="1197729791"/>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1DB27-A921-4629-A716-1D9B0947796C}" type="datetimeFigureOut">
              <a:rPr lang="zh-CN" altLang="en-US" smtClean="0"/>
              <a:pPr/>
              <a:t>2024/2/27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val="309360398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5717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163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63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184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290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569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108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62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1DB27-A921-4629-A716-1D9B0947796C}" type="datetimeFigureOut">
              <a:rPr lang="zh-CN" altLang="en-US" smtClean="0"/>
              <a:pPr/>
              <a:t>2024/2/27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val="1787022921"/>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783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948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174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321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86069"/>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144919"/>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375873"/>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491DB27-A921-4629-A716-1D9B0947796C}" type="datetimeFigureOut">
              <a:rPr lang="zh-CN" altLang="en-US" smtClean="0"/>
              <a:pPr/>
              <a:t>2024/2/27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val="3964689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491DB27-A921-4629-A716-1D9B0947796C}" type="datetimeFigureOut">
              <a:rPr lang="zh-CN" altLang="en-US" smtClean="0"/>
              <a:pPr/>
              <a:t>2024/2/27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val="128941747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491DB27-A921-4629-A716-1D9B0947796C}" type="datetimeFigureOut">
              <a:rPr lang="zh-CN" altLang="en-US" smtClean="0"/>
              <a:pPr/>
              <a:t>2024/2/27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val="25055652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F491DB27-A921-4629-A716-1D9B0947796C}" type="datetimeFigureOut">
              <a:rPr lang="zh-CN" altLang="en-US" smtClean="0"/>
              <a:pPr/>
              <a:t>2024/2/27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val="42995463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491DB27-A921-4629-A716-1D9B0947796C}" type="datetimeFigureOut">
              <a:rPr lang="zh-CN" altLang="en-US" smtClean="0"/>
              <a:pPr/>
              <a:t>2024/2/27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val="1066018599"/>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491DB27-A921-4629-A716-1D9B0947796C}" type="datetimeFigureOut">
              <a:rPr lang="zh-CN" altLang="en-US" smtClean="0"/>
              <a:pPr/>
              <a:t>2024/2/27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val="132032125"/>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491DB27-A921-4629-A716-1D9B0947796C}" type="datetimeFigureOut">
              <a:rPr lang="zh-CN" altLang="en-US" smtClean="0"/>
              <a:pPr/>
              <a:t>2024/2/27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655B15-17F3-4B58-A3A7-8EA0617CA559}" type="slidenum">
              <a:rPr lang="zh-CN" altLang="en-US" smtClean="0"/>
              <a:pPr/>
              <a:t>‹#›</a:t>
            </a:fld>
            <a:endParaRPr lang="zh-CN" altLang="en-US"/>
          </a:p>
        </p:txBody>
      </p:sp>
    </p:spTree>
    <p:extLst>
      <p:ext uri="{BB962C8B-B14F-4D97-AF65-F5344CB8AC3E}">
        <p14:creationId xmlns:p14="http://schemas.microsoft.com/office/powerpoint/2010/main" val="312589282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F491DB27-A921-4629-A716-1D9B0947796C}" type="datetimeFigureOut">
              <a:rPr lang="zh-CN" altLang="en-US" smtClean="0"/>
              <a:pPr/>
              <a:t>2024/2/27</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3655B15-17F3-4B58-A3A7-8EA0617CA559}" type="slidenum">
              <a:rPr lang="zh-CN" altLang="en-US" smtClean="0"/>
              <a:pPr/>
              <a:t>‹#›</a:t>
            </a:fld>
            <a:endParaRPr lang="zh-CN" altLang="en-US" dirty="0"/>
          </a:p>
        </p:txBody>
      </p:sp>
    </p:spTree>
    <p:extLst>
      <p:ext uri="{BB962C8B-B14F-4D97-AF65-F5344CB8AC3E}">
        <p14:creationId xmlns:p14="http://schemas.microsoft.com/office/powerpoint/2010/main" val="1231539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6530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C40490-5059-463C-BA2D-F80BEBF7F59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969604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41">
          <p15:clr>
            <a:srgbClr val="F26B43"/>
          </p15:clr>
        </p15:guide>
        <p15:guide id="2" pos="3840">
          <p15:clr>
            <a:srgbClr val="F26B43"/>
          </p15:clr>
        </p15:guide>
        <p15:guide id="3" pos="642">
          <p15:clr>
            <a:srgbClr val="F26B43"/>
          </p15:clr>
        </p15:guide>
        <p15:guide id="4" pos="7038">
          <p15:clr>
            <a:srgbClr val="F26B43"/>
          </p15:clr>
        </p15:guide>
        <p15:guide id="5" orient="horz" pos="709">
          <p15:clr>
            <a:srgbClr val="F26B43"/>
          </p15:clr>
        </p15:guide>
        <p15:guide id="6" orient="horz" pos="3974">
          <p15:clr>
            <a:srgbClr val="F26B43"/>
          </p15:clr>
        </p15:guide>
        <p15:guide id="7" orient="horz" pos="1797">
          <p15:clr>
            <a:srgbClr val="F26B43"/>
          </p15:clr>
        </p15:guide>
        <p15:guide id="8" orient="horz" pos="2886">
          <p15:clr>
            <a:srgbClr val="F26B43"/>
          </p15:clr>
        </p15:guide>
        <p15:guide id="9" pos="2774">
          <p15:clr>
            <a:srgbClr val="F26B43"/>
          </p15:clr>
        </p15:guide>
        <p15:guide id="10" pos="4906">
          <p15:clr>
            <a:srgbClr val="F26B43"/>
          </p15:clr>
        </p15:guide>
        <p15:guide id="11" orient="horz" pos="1253">
          <p15:clr>
            <a:srgbClr val="F26B43"/>
          </p15:clr>
        </p15:guide>
        <p15:guide id="12" orient="horz" pos="3430">
          <p15:clr>
            <a:srgbClr val="F26B43"/>
          </p15:clr>
        </p15:guide>
        <p15:guide id="13" pos="1708">
          <p15:clr>
            <a:srgbClr val="F26B43"/>
          </p15:clr>
        </p15:guide>
        <p15:guide id="14" pos="597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wma"/><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1.wma"/><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wma"/><Relationship Id="rId7" Type="http://schemas.openxmlformats.org/officeDocument/2006/relationships/image" Target="../media/image2.png"/><Relationship Id="rId2" Type="http://schemas.microsoft.com/office/2007/relationships/media" Target="../media/media10.wma"/><Relationship Id="rId1" Type="http://schemas.openxmlformats.org/officeDocument/2006/relationships/tags" Target="../tags/tag8.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10.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1.wma"/><Relationship Id="rId7" Type="http://schemas.openxmlformats.org/officeDocument/2006/relationships/image" Target="../media/image2.png"/><Relationship Id="rId2" Type="http://schemas.microsoft.com/office/2007/relationships/media" Target="../media/media11.wma"/><Relationship Id="rId1" Type="http://schemas.openxmlformats.org/officeDocument/2006/relationships/tags" Target="../tags/tag9.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11.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png"/><Relationship Id="rId11" Type="http://schemas.openxmlformats.org/officeDocument/2006/relationships/image" Target="../media/image13.jpeg"/><Relationship Id="rId5" Type="http://schemas.openxmlformats.org/officeDocument/2006/relationships/image" Target="../media/image6.png"/><Relationship Id="rId10" Type="http://schemas.openxmlformats.org/officeDocument/2006/relationships/image" Target="../media/image12.jpeg"/><Relationship Id="rId4" Type="http://schemas.openxmlformats.org/officeDocument/2006/relationships/notesSlide" Target="../notesSlides/notesSlide12.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3.wma"/><Relationship Id="rId7" Type="http://schemas.openxmlformats.org/officeDocument/2006/relationships/image" Target="../media/image10.png"/><Relationship Id="rId12" Type="http://schemas.openxmlformats.org/officeDocument/2006/relationships/image" Target="../media/image5.png"/><Relationship Id="rId2" Type="http://schemas.microsoft.com/office/2007/relationships/media" Target="../media/media13.wma"/><Relationship Id="rId1" Type="http://schemas.openxmlformats.org/officeDocument/2006/relationships/tags" Target="../tags/tag10.xml"/><Relationship Id="rId6" Type="http://schemas.openxmlformats.org/officeDocument/2006/relationships/image" Target="../media/image6.png"/><Relationship Id="rId11" Type="http://schemas.openxmlformats.org/officeDocument/2006/relationships/image" Target="../media/image14.png"/><Relationship Id="rId5" Type="http://schemas.openxmlformats.org/officeDocument/2006/relationships/notesSlide" Target="../notesSlides/notesSlide13.xml"/><Relationship Id="rId10" Type="http://schemas.openxmlformats.org/officeDocument/2006/relationships/image" Target="../media/image4.png"/><Relationship Id="rId4" Type="http://schemas.openxmlformats.org/officeDocument/2006/relationships/slideLayout" Target="../slideLayouts/slideLayout12.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4.wma"/><Relationship Id="rId7" Type="http://schemas.openxmlformats.org/officeDocument/2006/relationships/image" Target="../media/image10.png"/><Relationship Id="rId12" Type="http://schemas.openxmlformats.org/officeDocument/2006/relationships/image" Target="../media/image5.png"/><Relationship Id="rId2" Type="http://schemas.microsoft.com/office/2007/relationships/media" Target="../media/media14.wma"/><Relationship Id="rId1" Type="http://schemas.openxmlformats.org/officeDocument/2006/relationships/tags" Target="../tags/tag1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notesSlide" Target="../notesSlides/notesSlide14.xml"/><Relationship Id="rId10" Type="http://schemas.openxmlformats.org/officeDocument/2006/relationships/image" Target="../media/image4.png"/><Relationship Id="rId4" Type="http://schemas.openxmlformats.org/officeDocument/2006/relationships/slideLayout" Target="../slideLayouts/slideLayout12.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7.wma"/><Relationship Id="rId7" Type="http://schemas.openxmlformats.org/officeDocument/2006/relationships/image" Target="../media/image2.png"/><Relationship Id="rId2" Type="http://schemas.microsoft.com/office/2007/relationships/media" Target="../media/media17.wma"/><Relationship Id="rId1" Type="http://schemas.openxmlformats.org/officeDocument/2006/relationships/tags" Target="../tags/tag12.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17.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8.wma"/><Relationship Id="rId7" Type="http://schemas.openxmlformats.org/officeDocument/2006/relationships/image" Target="../media/image2.png"/><Relationship Id="rId2" Type="http://schemas.microsoft.com/office/2007/relationships/media" Target="../media/media18.wma"/><Relationship Id="rId1" Type="http://schemas.openxmlformats.org/officeDocument/2006/relationships/tags" Target="../tags/tag13.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18.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9.wma"/><Relationship Id="rId7" Type="http://schemas.openxmlformats.org/officeDocument/2006/relationships/image" Target="../media/image2.png"/><Relationship Id="rId2" Type="http://schemas.microsoft.com/office/2007/relationships/media" Target="../media/media19.wma"/><Relationship Id="rId1" Type="http://schemas.openxmlformats.org/officeDocument/2006/relationships/tags" Target="../tags/tag14.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19.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0.wma"/><Relationship Id="rId7" Type="http://schemas.openxmlformats.org/officeDocument/2006/relationships/image" Target="../media/image2.png"/><Relationship Id="rId2" Type="http://schemas.microsoft.com/office/2007/relationships/media" Target="../media/media20.wma"/><Relationship Id="rId1" Type="http://schemas.openxmlformats.org/officeDocument/2006/relationships/tags" Target="../tags/tag15.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20.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notesSlide" Target="../notesSlides/notesSlide21.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22.xml"/><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3.wma"/><Relationship Id="rId7" Type="http://schemas.openxmlformats.org/officeDocument/2006/relationships/image" Target="../media/image2.png"/><Relationship Id="rId2" Type="http://schemas.microsoft.com/office/2007/relationships/media" Target="../media/media23.wma"/><Relationship Id="rId1" Type="http://schemas.openxmlformats.org/officeDocument/2006/relationships/tags" Target="../tags/tag16.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23.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4.wma"/><Relationship Id="rId7" Type="http://schemas.openxmlformats.org/officeDocument/2006/relationships/image" Target="../media/image2.png"/><Relationship Id="rId12" Type="http://schemas.openxmlformats.org/officeDocument/2006/relationships/image" Target="../media/image5.png"/><Relationship Id="rId2" Type="http://schemas.microsoft.com/office/2007/relationships/media" Target="../media/media24.wma"/><Relationship Id="rId1" Type="http://schemas.openxmlformats.org/officeDocument/2006/relationships/tags" Target="../tags/tag17.xml"/><Relationship Id="rId6" Type="http://schemas.openxmlformats.org/officeDocument/2006/relationships/image" Target="../media/image6.png"/><Relationship Id="rId11" Type="http://schemas.openxmlformats.org/officeDocument/2006/relationships/image" Target="../media/image16.png"/><Relationship Id="rId5" Type="http://schemas.openxmlformats.org/officeDocument/2006/relationships/notesSlide" Target="../notesSlides/notesSlide24.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5.wma"/><Relationship Id="rId7" Type="http://schemas.openxmlformats.org/officeDocument/2006/relationships/image" Target="../media/image2.png"/><Relationship Id="rId2" Type="http://schemas.microsoft.com/office/2007/relationships/media" Target="../media/media25.wma"/><Relationship Id="rId1" Type="http://schemas.openxmlformats.org/officeDocument/2006/relationships/tags" Target="../tags/tag18.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25.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6.wma"/><Relationship Id="rId7" Type="http://schemas.openxmlformats.org/officeDocument/2006/relationships/image" Target="../media/image2.png"/><Relationship Id="rId12" Type="http://schemas.openxmlformats.org/officeDocument/2006/relationships/image" Target="../media/image5.png"/><Relationship Id="rId2" Type="http://schemas.microsoft.com/office/2007/relationships/media" Target="../media/media26.wma"/><Relationship Id="rId1" Type="http://schemas.openxmlformats.org/officeDocument/2006/relationships/tags" Target="../tags/tag19.xml"/><Relationship Id="rId6" Type="http://schemas.openxmlformats.org/officeDocument/2006/relationships/image" Target="../media/image6.png"/><Relationship Id="rId11" Type="http://schemas.openxmlformats.org/officeDocument/2006/relationships/image" Target="../media/image16.png"/><Relationship Id="rId5" Type="http://schemas.openxmlformats.org/officeDocument/2006/relationships/notesSlide" Target="../notesSlides/notesSlide26.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notesSlide" Target="../notesSlides/notesSlide27.xml"/><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28.xml"/><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9.wma"/><Relationship Id="rId7" Type="http://schemas.openxmlformats.org/officeDocument/2006/relationships/image" Target="../media/image2.png"/><Relationship Id="rId12" Type="http://schemas.openxmlformats.org/officeDocument/2006/relationships/image" Target="../media/image5.png"/><Relationship Id="rId2" Type="http://schemas.microsoft.com/office/2007/relationships/media" Target="../media/media29.wma"/><Relationship Id="rId1" Type="http://schemas.openxmlformats.org/officeDocument/2006/relationships/tags" Target="../tags/tag20.xml"/><Relationship Id="rId6" Type="http://schemas.openxmlformats.org/officeDocument/2006/relationships/image" Target="../media/image6.png"/><Relationship Id="rId11" Type="http://schemas.openxmlformats.org/officeDocument/2006/relationships/image" Target="../media/image16.png"/><Relationship Id="rId5" Type="http://schemas.openxmlformats.org/officeDocument/2006/relationships/notesSlide" Target="../notesSlides/notesSlide29.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wma"/><Relationship Id="rId7" Type="http://schemas.openxmlformats.org/officeDocument/2006/relationships/image" Target="../media/image7.png"/><Relationship Id="rId12" Type="http://schemas.openxmlformats.org/officeDocument/2006/relationships/image" Target="../media/image5.png"/><Relationship Id="rId2" Type="http://schemas.microsoft.com/office/2007/relationships/media" Target="../media/media3.wma"/><Relationship Id="rId1" Type="http://schemas.openxmlformats.org/officeDocument/2006/relationships/tags" Target="../tags/tag3.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notesSlide" Target="../notesSlides/notesSlide3.xml"/><Relationship Id="rId10" Type="http://schemas.openxmlformats.org/officeDocument/2006/relationships/image" Target="../media/image4.png"/><Relationship Id="rId4" Type="http://schemas.openxmlformats.org/officeDocument/2006/relationships/slideLayout" Target="../slideLayouts/slideLayout12.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png"/><Relationship Id="rId3" Type="http://schemas.openxmlformats.org/officeDocument/2006/relationships/audio" Target="../media/media30.wma"/><Relationship Id="rId7" Type="http://schemas.openxmlformats.org/officeDocument/2006/relationships/image" Target="../media/image2.png"/><Relationship Id="rId12" Type="http://schemas.openxmlformats.org/officeDocument/2006/relationships/image" Target="../media/image17.png"/><Relationship Id="rId2" Type="http://schemas.microsoft.com/office/2007/relationships/media" Target="../media/media30.wma"/><Relationship Id="rId1" Type="http://schemas.openxmlformats.org/officeDocument/2006/relationships/tags" Target="../tags/tag21.xml"/><Relationship Id="rId6" Type="http://schemas.openxmlformats.org/officeDocument/2006/relationships/image" Target="../media/image6.png"/><Relationship Id="rId11" Type="http://schemas.openxmlformats.org/officeDocument/2006/relationships/image" Target="../media/image16.png"/><Relationship Id="rId5" Type="http://schemas.openxmlformats.org/officeDocument/2006/relationships/notesSlide" Target="../notesSlides/notesSlide30.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5.png"/><Relationship Id="rId4" Type="http://schemas.openxmlformats.org/officeDocument/2006/relationships/notesSlide" Target="../notesSlides/notesSlide31.xml"/><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notesSlide" Target="../notesSlides/notesSlide32.xml"/><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png"/><Relationship Id="rId3" Type="http://schemas.openxmlformats.org/officeDocument/2006/relationships/audio" Target="../media/media33.wma"/><Relationship Id="rId7" Type="http://schemas.openxmlformats.org/officeDocument/2006/relationships/image" Target="../media/image2.png"/><Relationship Id="rId12" Type="http://schemas.openxmlformats.org/officeDocument/2006/relationships/image" Target="../media/image19.png"/><Relationship Id="rId2" Type="http://schemas.microsoft.com/office/2007/relationships/media" Target="../media/media33.wma"/><Relationship Id="rId1" Type="http://schemas.openxmlformats.org/officeDocument/2006/relationships/tags" Target="../tags/tag22.xml"/><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notesSlide" Target="../notesSlides/notesSlide33.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4.wma"/><Relationship Id="rId7" Type="http://schemas.openxmlformats.org/officeDocument/2006/relationships/image" Target="../media/image2.png"/><Relationship Id="rId2" Type="http://schemas.microsoft.com/office/2007/relationships/media" Target="../media/media34.wma"/><Relationship Id="rId1" Type="http://schemas.openxmlformats.org/officeDocument/2006/relationships/tags" Target="../tags/tag23.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34.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5.wma"/><Relationship Id="rId7" Type="http://schemas.openxmlformats.org/officeDocument/2006/relationships/image" Target="../media/image2.png"/><Relationship Id="rId2" Type="http://schemas.microsoft.com/office/2007/relationships/media" Target="../media/media35.wma"/><Relationship Id="rId1" Type="http://schemas.openxmlformats.org/officeDocument/2006/relationships/tags" Target="../tags/tag24.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35.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notesSlide" Target="../notesSlides/notesSlide36.xml"/><Relationship Id="rId9"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png"/><Relationship Id="rId3" Type="http://schemas.openxmlformats.org/officeDocument/2006/relationships/audio" Target="../media/media37.wma"/><Relationship Id="rId7" Type="http://schemas.openxmlformats.org/officeDocument/2006/relationships/image" Target="../media/image2.png"/><Relationship Id="rId12" Type="http://schemas.openxmlformats.org/officeDocument/2006/relationships/image" Target="../media/image19.png"/><Relationship Id="rId2" Type="http://schemas.microsoft.com/office/2007/relationships/media" Target="../media/media37.wma"/><Relationship Id="rId1" Type="http://schemas.openxmlformats.org/officeDocument/2006/relationships/tags" Target="../tags/tag25.xml"/><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notesSlide" Target="../notesSlides/notesSlide37.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8.wma"/><Relationship Id="rId7" Type="http://schemas.openxmlformats.org/officeDocument/2006/relationships/image" Target="../media/image2.png"/><Relationship Id="rId2" Type="http://schemas.microsoft.com/office/2007/relationships/media" Target="../media/media38.wma"/><Relationship Id="rId1" Type="http://schemas.openxmlformats.org/officeDocument/2006/relationships/tags" Target="../tags/tag26.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38.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notesSlide" Target="../notesSlides/notesSlide39.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wma"/><Relationship Id="rId7" Type="http://schemas.openxmlformats.org/officeDocument/2006/relationships/image" Target="../media/image7.png"/><Relationship Id="rId12" Type="http://schemas.openxmlformats.org/officeDocument/2006/relationships/image" Target="../media/image5.png"/><Relationship Id="rId2" Type="http://schemas.microsoft.com/office/2007/relationships/media" Target="../media/media4.wma"/><Relationship Id="rId1" Type="http://schemas.openxmlformats.org/officeDocument/2006/relationships/tags" Target="../tags/tag4.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notesSlide" Target="../notesSlides/notesSlide4.xml"/><Relationship Id="rId10" Type="http://schemas.openxmlformats.org/officeDocument/2006/relationships/image" Target="../media/image4.png"/><Relationship Id="rId4" Type="http://schemas.openxmlformats.org/officeDocument/2006/relationships/slideLayout" Target="../slideLayouts/slideLayout12.xml"/><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0.wma"/><Relationship Id="rId7" Type="http://schemas.openxmlformats.org/officeDocument/2006/relationships/image" Target="../media/image2.png"/><Relationship Id="rId2" Type="http://schemas.microsoft.com/office/2007/relationships/media" Target="../media/media40.wma"/><Relationship Id="rId1" Type="http://schemas.openxmlformats.org/officeDocument/2006/relationships/tags" Target="../tags/tag27.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40.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1.wma"/><Relationship Id="rId7" Type="http://schemas.openxmlformats.org/officeDocument/2006/relationships/image" Target="../media/image2.png"/><Relationship Id="rId2" Type="http://schemas.microsoft.com/office/2007/relationships/media" Target="../media/media41.wma"/><Relationship Id="rId1" Type="http://schemas.openxmlformats.org/officeDocument/2006/relationships/tags" Target="../tags/tag28.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41.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notesSlide" Target="../notesSlides/notesSlide42.xml"/><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44.wma"/><Relationship Id="rId7" Type="http://schemas.openxmlformats.org/officeDocument/2006/relationships/image" Target="../media/image20.jpeg"/><Relationship Id="rId12" Type="http://schemas.openxmlformats.org/officeDocument/2006/relationships/image" Target="../media/image5.png"/><Relationship Id="rId2" Type="http://schemas.microsoft.com/office/2007/relationships/media" Target="../media/media44.wma"/><Relationship Id="rId1" Type="http://schemas.openxmlformats.org/officeDocument/2006/relationships/tags" Target="../tags/tag29.xml"/><Relationship Id="rId6" Type="http://schemas.openxmlformats.org/officeDocument/2006/relationships/audio" Target="../media/audio2.wav"/><Relationship Id="rId11" Type="http://schemas.microsoft.com/office/2007/relationships/hdphoto" Target="../media/hdphoto1.wdp"/><Relationship Id="rId5" Type="http://schemas.openxmlformats.org/officeDocument/2006/relationships/audio" Target="../media/audio1.wav"/><Relationship Id="rId10" Type="http://schemas.openxmlformats.org/officeDocument/2006/relationships/image" Target="../media/image23.jpeg"/><Relationship Id="rId4" Type="http://schemas.openxmlformats.org/officeDocument/2006/relationships/slideLayout" Target="../slideLayouts/slideLayout13.xml"/><Relationship Id="rId9" Type="http://schemas.openxmlformats.org/officeDocument/2006/relationships/image" Target="../media/image22.png"/></Relationships>
</file>

<file path=ppt/slides/_rels/slide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45.wma"/><Relationship Id="rId7" Type="http://schemas.openxmlformats.org/officeDocument/2006/relationships/image" Target="../media/image20.jpeg"/><Relationship Id="rId12" Type="http://schemas.openxmlformats.org/officeDocument/2006/relationships/image" Target="../media/image5.png"/><Relationship Id="rId2" Type="http://schemas.microsoft.com/office/2007/relationships/media" Target="../media/media45.wma"/><Relationship Id="rId1" Type="http://schemas.openxmlformats.org/officeDocument/2006/relationships/tags" Target="../tags/tag30.xml"/><Relationship Id="rId6" Type="http://schemas.openxmlformats.org/officeDocument/2006/relationships/audio" Target="../media/audio2.wav"/><Relationship Id="rId11" Type="http://schemas.microsoft.com/office/2007/relationships/hdphoto" Target="../media/hdphoto1.wdp"/><Relationship Id="rId5" Type="http://schemas.openxmlformats.org/officeDocument/2006/relationships/audio" Target="../media/audio1.wav"/><Relationship Id="rId10" Type="http://schemas.openxmlformats.org/officeDocument/2006/relationships/image" Target="../media/image23.jpeg"/><Relationship Id="rId4" Type="http://schemas.openxmlformats.org/officeDocument/2006/relationships/slideLayout" Target="../slideLayouts/slideLayout13.xml"/><Relationship Id="rId9" Type="http://schemas.openxmlformats.org/officeDocument/2006/relationships/image" Target="../media/image24.png"/></Relationships>
</file>

<file path=ppt/slides/_rels/slide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46.wma"/><Relationship Id="rId7" Type="http://schemas.openxmlformats.org/officeDocument/2006/relationships/image" Target="../media/image20.jpeg"/><Relationship Id="rId12" Type="http://schemas.openxmlformats.org/officeDocument/2006/relationships/image" Target="../media/image5.png"/><Relationship Id="rId2" Type="http://schemas.microsoft.com/office/2007/relationships/media" Target="../media/media46.wma"/><Relationship Id="rId1" Type="http://schemas.openxmlformats.org/officeDocument/2006/relationships/tags" Target="../tags/tag31.xml"/><Relationship Id="rId6" Type="http://schemas.openxmlformats.org/officeDocument/2006/relationships/audio" Target="../media/audio2.wav"/><Relationship Id="rId11" Type="http://schemas.microsoft.com/office/2007/relationships/hdphoto" Target="../media/hdphoto1.wdp"/><Relationship Id="rId5" Type="http://schemas.openxmlformats.org/officeDocument/2006/relationships/audio" Target="../media/audio1.wav"/><Relationship Id="rId10" Type="http://schemas.openxmlformats.org/officeDocument/2006/relationships/image" Target="../media/image23.jpeg"/><Relationship Id="rId4" Type="http://schemas.openxmlformats.org/officeDocument/2006/relationships/slideLayout" Target="../slideLayouts/slideLayout13.xml"/><Relationship Id="rId9" Type="http://schemas.openxmlformats.org/officeDocument/2006/relationships/image" Target="../media/image25.png"/></Relationships>
</file>

<file path=ppt/slides/_rels/slide4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47.wma"/><Relationship Id="rId7" Type="http://schemas.openxmlformats.org/officeDocument/2006/relationships/image" Target="../media/image20.jpeg"/><Relationship Id="rId12" Type="http://schemas.openxmlformats.org/officeDocument/2006/relationships/image" Target="../media/image5.png"/><Relationship Id="rId2" Type="http://schemas.microsoft.com/office/2007/relationships/media" Target="../media/media47.wma"/><Relationship Id="rId1" Type="http://schemas.openxmlformats.org/officeDocument/2006/relationships/tags" Target="../tags/tag32.xml"/><Relationship Id="rId6" Type="http://schemas.openxmlformats.org/officeDocument/2006/relationships/audio" Target="../media/audio2.wav"/><Relationship Id="rId11" Type="http://schemas.microsoft.com/office/2007/relationships/hdphoto" Target="../media/hdphoto1.wdp"/><Relationship Id="rId5" Type="http://schemas.openxmlformats.org/officeDocument/2006/relationships/audio" Target="../media/audio1.wav"/><Relationship Id="rId10" Type="http://schemas.openxmlformats.org/officeDocument/2006/relationships/image" Target="../media/image23.jpeg"/><Relationship Id="rId4" Type="http://schemas.openxmlformats.org/officeDocument/2006/relationships/slideLayout" Target="../slideLayouts/slideLayout13.xml"/><Relationship Id="rId9" Type="http://schemas.openxmlformats.org/officeDocument/2006/relationships/image" Target="../media/image26.png"/></Relationships>
</file>

<file path=ppt/slides/_rels/slide4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48.wma"/><Relationship Id="rId7" Type="http://schemas.openxmlformats.org/officeDocument/2006/relationships/image" Target="../media/image20.jpeg"/><Relationship Id="rId12" Type="http://schemas.openxmlformats.org/officeDocument/2006/relationships/image" Target="../media/image5.png"/><Relationship Id="rId2" Type="http://schemas.microsoft.com/office/2007/relationships/media" Target="../media/media48.wma"/><Relationship Id="rId1" Type="http://schemas.openxmlformats.org/officeDocument/2006/relationships/tags" Target="../tags/tag33.xml"/><Relationship Id="rId6" Type="http://schemas.openxmlformats.org/officeDocument/2006/relationships/audio" Target="../media/audio2.wav"/><Relationship Id="rId11" Type="http://schemas.microsoft.com/office/2007/relationships/hdphoto" Target="../media/hdphoto1.wdp"/><Relationship Id="rId5" Type="http://schemas.openxmlformats.org/officeDocument/2006/relationships/audio" Target="../media/audio1.wav"/><Relationship Id="rId10" Type="http://schemas.openxmlformats.org/officeDocument/2006/relationships/image" Target="../media/image23.jpeg"/><Relationship Id="rId4" Type="http://schemas.openxmlformats.org/officeDocument/2006/relationships/slideLayout" Target="../slideLayouts/slideLayout13.xml"/><Relationship Id="rId9" Type="http://schemas.openxmlformats.org/officeDocument/2006/relationships/image" Target="../media/image27.png"/></Relationships>
</file>

<file path=ppt/slides/_rels/slide4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png"/><Relationship Id="rId3" Type="http://schemas.openxmlformats.org/officeDocument/2006/relationships/audio" Target="../media/media49.wma"/><Relationship Id="rId7" Type="http://schemas.openxmlformats.org/officeDocument/2006/relationships/image" Target="../media/image20.jpeg"/><Relationship Id="rId12" Type="http://schemas.microsoft.com/office/2007/relationships/hdphoto" Target="../media/hdphoto1.wdp"/><Relationship Id="rId2" Type="http://schemas.microsoft.com/office/2007/relationships/media" Target="../media/media49.wma"/><Relationship Id="rId1" Type="http://schemas.openxmlformats.org/officeDocument/2006/relationships/tags" Target="../tags/tag34.xml"/><Relationship Id="rId6" Type="http://schemas.openxmlformats.org/officeDocument/2006/relationships/audio" Target="../media/audio2.wav"/><Relationship Id="rId11" Type="http://schemas.openxmlformats.org/officeDocument/2006/relationships/image" Target="../media/image23.jpeg"/><Relationship Id="rId5" Type="http://schemas.openxmlformats.org/officeDocument/2006/relationships/audio" Target="../media/audio1.wav"/><Relationship Id="rId10" Type="http://schemas.microsoft.com/office/2007/relationships/hdphoto" Target="../media/hdphoto2.wdp"/><Relationship Id="rId4" Type="http://schemas.openxmlformats.org/officeDocument/2006/relationships/slideLayout" Target="../slideLayouts/slideLayout13.xml"/><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png"/><Relationship Id="rId3" Type="http://schemas.openxmlformats.org/officeDocument/2006/relationships/audio" Target="../media/media5.wma"/><Relationship Id="rId7" Type="http://schemas.openxmlformats.org/officeDocument/2006/relationships/image" Target="../media/image7.png"/><Relationship Id="rId12" Type="http://schemas.openxmlformats.org/officeDocument/2006/relationships/image" Target="../media/image11.png"/><Relationship Id="rId2" Type="http://schemas.microsoft.com/office/2007/relationships/media" Target="../media/media5.wma"/><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notesSlide" Target="../notesSlides/notesSlide5.xml"/><Relationship Id="rId10" Type="http://schemas.openxmlformats.org/officeDocument/2006/relationships/image" Target="../media/image4.png"/><Relationship Id="rId4" Type="http://schemas.openxmlformats.org/officeDocument/2006/relationships/slideLayout" Target="../slideLayouts/slideLayout12.xml"/><Relationship Id="rId9"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50.wma"/><Relationship Id="rId7" Type="http://schemas.openxmlformats.org/officeDocument/2006/relationships/image" Target="../media/image20.jpeg"/><Relationship Id="rId12" Type="http://schemas.openxmlformats.org/officeDocument/2006/relationships/image" Target="../media/image5.png"/><Relationship Id="rId2" Type="http://schemas.microsoft.com/office/2007/relationships/media" Target="../media/media50.wma"/><Relationship Id="rId1" Type="http://schemas.openxmlformats.org/officeDocument/2006/relationships/tags" Target="../tags/tag35.xml"/><Relationship Id="rId6" Type="http://schemas.openxmlformats.org/officeDocument/2006/relationships/audio" Target="../media/audio2.wav"/><Relationship Id="rId11" Type="http://schemas.microsoft.com/office/2007/relationships/hdphoto" Target="../media/hdphoto1.wdp"/><Relationship Id="rId5" Type="http://schemas.openxmlformats.org/officeDocument/2006/relationships/audio" Target="../media/audio1.wav"/><Relationship Id="rId10" Type="http://schemas.openxmlformats.org/officeDocument/2006/relationships/image" Target="../media/image23.jpeg"/><Relationship Id="rId4" Type="http://schemas.openxmlformats.org/officeDocument/2006/relationships/slideLayout" Target="../slideLayouts/slideLayout13.xml"/><Relationship Id="rId9" Type="http://schemas.openxmlformats.org/officeDocument/2006/relationships/image" Target="../media/image29.png"/></Relationships>
</file>

<file path=ppt/slides/_rels/slide5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51.wma"/><Relationship Id="rId7" Type="http://schemas.openxmlformats.org/officeDocument/2006/relationships/image" Target="../media/image20.jpeg"/><Relationship Id="rId12" Type="http://schemas.openxmlformats.org/officeDocument/2006/relationships/image" Target="../media/image5.png"/><Relationship Id="rId2" Type="http://schemas.microsoft.com/office/2007/relationships/media" Target="../media/media51.wma"/><Relationship Id="rId1" Type="http://schemas.openxmlformats.org/officeDocument/2006/relationships/tags" Target="../tags/tag36.xml"/><Relationship Id="rId6" Type="http://schemas.openxmlformats.org/officeDocument/2006/relationships/audio" Target="../media/audio2.wav"/><Relationship Id="rId11" Type="http://schemas.microsoft.com/office/2007/relationships/hdphoto" Target="../media/hdphoto1.wdp"/><Relationship Id="rId5" Type="http://schemas.openxmlformats.org/officeDocument/2006/relationships/audio" Target="../media/audio1.wav"/><Relationship Id="rId10" Type="http://schemas.openxmlformats.org/officeDocument/2006/relationships/image" Target="../media/image23.jpeg"/><Relationship Id="rId4" Type="http://schemas.openxmlformats.org/officeDocument/2006/relationships/slideLayout" Target="../slideLayouts/slideLayout13.xml"/><Relationship Id="rId9" Type="http://schemas.openxmlformats.org/officeDocument/2006/relationships/image" Target="../media/image30.png"/></Relationships>
</file>

<file path=ppt/slides/_rels/slide5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png"/><Relationship Id="rId3" Type="http://schemas.openxmlformats.org/officeDocument/2006/relationships/audio" Target="../media/media52.wma"/><Relationship Id="rId7" Type="http://schemas.openxmlformats.org/officeDocument/2006/relationships/image" Target="../media/image20.jpeg"/><Relationship Id="rId12" Type="http://schemas.microsoft.com/office/2007/relationships/hdphoto" Target="../media/hdphoto1.wdp"/><Relationship Id="rId2" Type="http://schemas.microsoft.com/office/2007/relationships/media" Target="../media/media52.wma"/><Relationship Id="rId1" Type="http://schemas.openxmlformats.org/officeDocument/2006/relationships/tags" Target="../tags/tag37.xml"/><Relationship Id="rId6" Type="http://schemas.openxmlformats.org/officeDocument/2006/relationships/audio" Target="../media/audio2.wav"/><Relationship Id="rId11" Type="http://schemas.openxmlformats.org/officeDocument/2006/relationships/image" Target="../media/image23.jpeg"/><Relationship Id="rId5" Type="http://schemas.openxmlformats.org/officeDocument/2006/relationships/audio" Target="../media/audio1.wav"/><Relationship Id="rId10" Type="http://schemas.microsoft.com/office/2007/relationships/hdphoto" Target="../media/hdphoto3.wdp"/><Relationship Id="rId4" Type="http://schemas.openxmlformats.org/officeDocument/2006/relationships/slideLayout" Target="../slideLayouts/slideLayout13.xml"/><Relationship Id="rId9" Type="http://schemas.openxmlformats.org/officeDocument/2006/relationships/image" Target="../media/image31.png"/></Relationships>
</file>

<file path=ppt/slides/_rels/slide5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53.wma"/><Relationship Id="rId7" Type="http://schemas.openxmlformats.org/officeDocument/2006/relationships/image" Target="../media/image20.jpeg"/><Relationship Id="rId12" Type="http://schemas.openxmlformats.org/officeDocument/2006/relationships/image" Target="../media/image5.png"/><Relationship Id="rId2" Type="http://schemas.microsoft.com/office/2007/relationships/media" Target="../media/media53.wma"/><Relationship Id="rId1" Type="http://schemas.openxmlformats.org/officeDocument/2006/relationships/tags" Target="../tags/tag38.xml"/><Relationship Id="rId6" Type="http://schemas.openxmlformats.org/officeDocument/2006/relationships/audio" Target="../media/audio2.wav"/><Relationship Id="rId11" Type="http://schemas.microsoft.com/office/2007/relationships/hdphoto" Target="../media/hdphoto1.wdp"/><Relationship Id="rId5" Type="http://schemas.openxmlformats.org/officeDocument/2006/relationships/audio" Target="../media/audio1.wav"/><Relationship Id="rId10" Type="http://schemas.openxmlformats.org/officeDocument/2006/relationships/image" Target="../media/image23.jpeg"/><Relationship Id="rId4" Type="http://schemas.openxmlformats.org/officeDocument/2006/relationships/slideLayout" Target="../slideLayouts/slideLayout13.xml"/><Relationship Id="rId9" Type="http://schemas.openxmlformats.org/officeDocument/2006/relationships/image" Target="../media/image32.png"/></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2.png"/><Relationship Id="rId12" Type="http://schemas.openxmlformats.org/officeDocument/2006/relationships/image" Target="../media/image8.png"/><Relationship Id="rId2" Type="http://schemas.openxmlformats.org/officeDocument/2006/relationships/audio" Target="../media/media54.wma"/><Relationship Id="rId1" Type="http://schemas.microsoft.com/office/2007/relationships/media" Target="../media/media54.wma"/><Relationship Id="rId6" Type="http://schemas.openxmlformats.org/officeDocument/2006/relationships/image" Target="../media/image7.png"/><Relationship Id="rId11" Type="http://schemas.openxmlformats.org/officeDocument/2006/relationships/image" Target="../media/image34.png"/><Relationship Id="rId5" Type="http://schemas.openxmlformats.org/officeDocument/2006/relationships/image" Target="../media/image6.png"/><Relationship Id="rId10" Type="http://schemas.openxmlformats.org/officeDocument/2006/relationships/image" Target="../media/image33.png"/><Relationship Id="rId4" Type="http://schemas.openxmlformats.org/officeDocument/2006/relationships/notesSlide" Target="../notesSlides/notesSlide43.xml"/><Relationship Id="rId9" Type="http://schemas.openxmlformats.org/officeDocument/2006/relationships/image" Target="../media/image4.png"/><Relationship Id="rId14" Type="http://schemas.openxmlformats.org/officeDocument/2006/relationships/image" Target="../media/image5.png"/></Relationships>
</file>

<file path=ppt/slides/_rels/slide5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3.png"/><Relationship Id="rId12" Type="http://schemas.openxmlformats.org/officeDocument/2006/relationships/image" Target="../media/image37.png"/><Relationship Id="rId2" Type="http://schemas.openxmlformats.org/officeDocument/2006/relationships/audio" Target="../media/media55.wma"/><Relationship Id="rId1" Type="http://schemas.microsoft.com/office/2007/relationships/media" Target="../media/media55.wma"/><Relationship Id="rId6" Type="http://schemas.openxmlformats.org/officeDocument/2006/relationships/image" Target="../media/image2.png"/><Relationship Id="rId11" Type="http://schemas.openxmlformats.org/officeDocument/2006/relationships/image" Target="../media/image36.png"/><Relationship Id="rId5" Type="http://schemas.openxmlformats.org/officeDocument/2006/relationships/image" Target="../media/image6.png"/><Relationship Id="rId10" Type="http://schemas.openxmlformats.org/officeDocument/2006/relationships/image" Target="../media/image35.png"/><Relationship Id="rId4" Type="http://schemas.openxmlformats.org/officeDocument/2006/relationships/notesSlide" Target="../notesSlides/notesSlide44.xml"/><Relationship Id="rId9" Type="http://schemas.openxmlformats.org/officeDocument/2006/relationships/image" Target="../media/image10.png"/></Relationships>
</file>

<file path=ppt/slides/_rels/slide5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6.wma"/><Relationship Id="rId7" Type="http://schemas.openxmlformats.org/officeDocument/2006/relationships/image" Target="../media/image2.png"/><Relationship Id="rId2" Type="http://schemas.microsoft.com/office/2007/relationships/media" Target="../media/media56.wma"/><Relationship Id="rId1" Type="http://schemas.openxmlformats.org/officeDocument/2006/relationships/tags" Target="../tags/tag39.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45.xml"/><Relationship Id="rId10" Type="http://schemas.openxmlformats.org/officeDocument/2006/relationships/image" Target="../media/image9.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5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png"/><Relationship Id="rId3" Type="http://schemas.openxmlformats.org/officeDocument/2006/relationships/audio" Target="../media/media57.wma"/><Relationship Id="rId7" Type="http://schemas.openxmlformats.org/officeDocument/2006/relationships/image" Target="../media/image39.png"/><Relationship Id="rId12" Type="http://schemas.openxmlformats.org/officeDocument/2006/relationships/image" Target="../media/image44.png"/><Relationship Id="rId2" Type="http://schemas.microsoft.com/office/2007/relationships/media" Target="../media/media57.wma"/><Relationship Id="rId1" Type="http://schemas.openxmlformats.org/officeDocument/2006/relationships/tags" Target="../tags/tag4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notesSlide" Target="../notesSlides/notesSlide46.xml"/><Relationship Id="rId10" Type="http://schemas.openxmlformats.org/officeDocument/2006/relationships/image" Target="../media/image42.png"/><Relationship Id="rId4" Type="http://schemas.openxmlformats.org/officeDocument/2006/relationships/slideLayout" Target="../slideLayouts/slideLayout25.xml"/><Relationship Id="rId9" Type="http://schemas.openxmlformats.org/officeDocument/2006/relationships/image" Target="../media/image41.png"/></Relationships>
</file>

<file path=ppt/slides/_rels/slide5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wma"/><Relationship Id="rId7" Type="http://schemas.openxmlformats.org/officeDocument/2006/relationships/image" Target="../media/image2.png"/><Relationship Id="rId2" Type="http://schemas.microsoft.com/office/2007/relationships/media" Target="../media/media8.wma"/><Relationship Id="rId1" Type="http://schemas.openxmlformats.org/officeDocument/2006/relationships/tags" Target="../tags/tag6.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8.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wma"/><Relationship Id="rId7" Type="http://schemas.openxmlformats.org/officeDocument/2006/relationships/image" Target="../media/image2.png"/><Relationship Id="rId2" Type="http://schemas.microsoft.com/office/2007/relationships/media" Target="../media/media9.wma"/><Relationship Id="rId1" Type="http://schemas.openxmlformats.org/officeDocument/2006/relationships/tags" Target="../tags/tag7.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9.xml"/><Relationship Id="rId10"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326561" y="-1120447"/>
            <a:ext cx="14082917" cy="2788753"/>
            <a:chOff x="-1624573" y="-1185864"/>
            <a:chExt cx="15732064" cy="3115323"/>
          </a:xfrm>
        </p:grpSpPr>
        <p:pic>
          <p:nvPicPr>
            <p:cNvPr id="8" name="图片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10" name="图片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sp>
        <p:nvSpPr>
          <p:cNvPr id="27" name="18"/>
          <p:cNvSpPr>
            <a:spLocks noChangeArrowheads="1"/>
          </p:cNvSpPr>
          <p:nvPr>
            <p:custDataLst>
              <p:tags r:id="rId2"/>
            </p:custDataLst>
          </p:nvPr>
        </p:nvSpPr>
        <p:spPr bwMode="auto">
          <a:xfrm>
            <a:off x="3029065" y="3080809"/>
            <a:ext cx="9445113" cy="92333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a:ln>
                  <a:noFill/>
                </a:ln>
                <a:solidFill>
                  <a:srgbClr val="00B0F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NHỮNG</a:t>
            </a:r>
            <a:r>
              <a:rPr kumimoji="0" lang="en-US" altLang="zh-CN" sz="6000" b="1" i="0" u="none" strike="noStrike" kern="1200" cap="none" spc="0" normalizeH="0" noProof="0">
                <a:ln>
                  <a:noFill/>
                </a:ln>
                <a:solidFill>
                  <a:srgbClr val="00B0F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CÁNH BUỒM</a:t>
            </a:r>
            <a:endParaRPr kumimoji="0" lang="en-US" altLang="zh-CN" sz="6000" b="1" i="0" u="none" strike="noStrike" kern="1200" cap="none" spc="0" normalizeH="0" baseline="0" noProof="0" dirty="0">
              <a:ln>
                <a:noFill/>
              </a:ln>
              <a:solidFill>
                <a:srgbClr val="00B0F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nvGrpSpPr>
          <p:cNvPr id="28" name="组合 27"/>
          <p:cNvGrpSpPr/>
          <p:nvPr/>
        </p:nvGrpSpPr>
        <p:grpSpPr>
          <a:xfrm>
            <a:off x="1653309" y="1980346"/>
            <a:ext cx="10087794" cy="2960375"/>
            <a:chOff x="4070198" y="3578373"/>
            <a:chExt cx="5339343" cy="2326494"/>
          </a:xfrm>
          <a:solidFill>
            <a:srgbClr val="49B09E"/>
          </a:solidFill>
        </p:grpSpPr>
        <p:sp>
          <p:nvSpPr>
            <p:cNvPr id="29" name="矩形 28"/>
            <p:cNvSpPr/>
            <p:nvPr/>
          </p:nvSpPr>
          <p:spPr>
            <a:xfrm>
              <a:off x="4070198" y="3838514"/>
              <a:ext cx="1144627" cy="45719"/>
            </a:xfrm>
            <a:prstGeom prst="rect">
              <a:avLst/>
            </a:prstGeom>
            <a:solidFill>
              <a:srgbClr val="B39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30" name="矩形 29"/>
            <p:cNvSpPr/>
            <p:nvPr/>
          </p:nvSpPr>
          <p:spPr>
            <a:xfrm>
              <a:off x="7666651" y="3838514"/>
              <a:ext cx="1144627" cy="45719"/>
            </a:xfrm>
            <a:prstGeom prst="rect">
              <a:avLst/>
            </a:prstGeom>
            <a:solidFill>
              <a:srgbClr val="B39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31" name="TextBox 4"/>
            <p:cNvSpPr txBox="1"/>
            <p:nvPr/>
          </p:nvSpPr>
          <p:spPr>
            <a:xfrm>
              <a:off x="5319755" y="3578373"/>
              <a:ext cx="2241965" cy="556312"/>
            </a:xfrm>
            <a:prstGeom prst="rect">
              <a:avLst/>
            </a:prstGeom>
            <a:solidFill>
              <a:srgbClr val="B39D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600" normalizeH="0" baseline="0" noProof="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Tiết: 3-4</a:t>
              </a:r>
              <a:endParaRPr kumimoji="0" lang="en-US" altLang="zh-CN" sz="4000" b="1" i="0" u="none" strike="noStrike" kern="1200" cap="none" spc="600" normalizeH="0" baseline="0" noProof="0" dirty="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5" name="TextBox 4"/>
            <p:cNvSpPr txBox="1"/>
            <p:nvPr/>
          </p:nvSpPr>
          <p:spPr>
            <a:xfrm>
              <a:off x="4297188" y="5348555"/>
              <a:ext cx="5112353" cy="556312"/>
            </a:xfrm>
            <a:prstGeom prst="rect">
              <a:avLst/>
            </a:prstGeom>
            <a:solidFill>
              <a:srgbClr val="B39D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600" normalizeH="0" baseline="0" noProof="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Hoàng</a:t>
              </a:r>
              <a:r>
                <a:rPr kumimoji="0" lang="en-US" altLang="zh-CN" sz="4000" b="1" i="0" u="none" strike="noStrike" kern="1200" cap="none" spc="600" normalizeH="0" noProof="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Trung Thông</a:t>
              </a:r>
              <a:endParaRPr kumimoji="0" lang="en-US" altLang="zh-CN" sz="4000" b="1" i="0" u="none" strike="noStrike" kern="1200" cap="none" spc="600" normalizeH="0" baseline="0" noProof="0" dirty="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Tm="25699">
        <p:blinds dir="vert"/>
      </p:transition>
    </mc:Choice>
    <mc:Fallback xmlns="">
      <p:transition spd="slow" advTm="25699">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1"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par>
                                <p:cTn id="15" presetID="16" presetClass="entr" presetSubtype="21"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9" name="Rectangle 8"/>
          <p:cNvSpPr/>
          <p:nvPr/>
        </p:nvSpPr>
        <p:spPr>
          <a:xfrm>
            <a:off x="2476684" y="44730"/>
            <a:ext cx="6096000" cy="193899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64D"/>
                </a:solidFill>
                <a:effectLst/>
                <a:uLnTx/>
                <a:uFillTx/>
                <a:latin typeface="Times New Roman" panose="02020603050405020304" pitchFamily="18" charset="0"/>
                <a:ea typeface="+mn-ea"/>
                <a:cs typeface="+mn-cs"/>
              </a:rPr>
              <a:t>Cha mỉm cười xoa đầu con nhỏ:</a:t>
            </a:r>
            <a:b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vi-VN" sz="2400" b="0" i="0" u="none" strike="noStrike" kern="1200" cap="none" spc="0" normalizeH="0" baseline="0" noProof="0">
                <a:ln>
                  <a:noFill/>
                </a:ln>
                <a:solidFill>
                  <a:srgbClr val="00264D"/>
                </a:solidFill>
                <a:effectLst/>
                <a:uLnTx/>
                <a:uFillTx/>
                <a:latin typeface="Times New Roman" panose="02020603050405020304" pitchFamily="18" charset="0"/>
                <a:ea typeface="+mn-ea"/>
                <a:cs typeface="+mn-cs"/>
              </a:rPr>
              <a:t>“Theo cánh buồm đi mãi đến nơi xa,</a:t>
            </a:r>
            <a:b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vi-VN" sz="2400" b="0" i="0" u="none" strike="noStrike" kern="1200" cap="none" spc="0" normalizeH="0" baseline="0" noProof="0">
                <a:ln>
                  <a:noFill/>
                </a:ln>
                <a:solidFill>
                  <a:srgbClr val="00264D"/>
                </a:solidFill>
                <a:effectLst/>
                <a:uLnTx/>
                <a:uFillTx/>
                <a:latin typeface="Times New Roman" panose="02020603050405020304" pitchFamily="18" charset="0"/>
                <a:ea typeface="+mn-ea"/>
                <a:cs typeface="+mn-cs"/>
              </a:rPr>
              <a:t>Sẽ có cây, có cửa, có nhà</a:t>
            </a:r>
            <a:b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vi-VN" sz="2400" b="0" i="0" u="none" strike="noStrike" kern="1200" cap="none" spc="0" normalizeH="0" baseline="0" noProof="0">
                <a:ln>
                  <a:noFill/>
                </a:ln>
                <a:solidFill>
                  <a:srgbClr val="00264D"/>
                </a:solidFill>
                <a:effectLst/>
                <a:uLnTx/>
                <a:uFillTx/>
                <a:latin typeface="Times New Roman" panose="02020603050405020304" pitchFamily="18" charset="0"/>
                <a:ea typeface="+mn-ea"/>
                <a:cs typeface="+mn-cs"/>
              </a:rPr>
              <a:t>Vẫn là đất nước của ta</a:t>
            </a:r>
            <a:b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vi-VN" sz="2400" b="0" i="0" u="none" strike="noStrike" kern="1200" cap="none" spc="0" normalizeH="0" baseline="0" noProof="0">
                <a:ln>
                  <a:noFill/>
                </a:ln>
                <a:solidFill>
                  <a:srgbClr val="00264D"/>
                </a:solidFill>
                <a:effectLst/>
                <a:uLnTx/>
                <a:uFillTx/>
                <a:latin typeface="Times New Roman" panose="02020603050405020304" pitchFamily="18" charset="0"/>
                <a:ea typeface="+mn-ea"/>
                <a:cs typeface="+mn-cs"/>
              </a:rPr>
              <a:t>Ở nơi đó cha chưa hề đi đến.”</a:t>
            </a:r>
            <a:endParaRPr kumimoji="0" lang="en-US" sz="2400" b="0" i="0" u="none" strike="noStrike" kern="1200" cap="none" spc="0" normalizeH="0" baseline="0" noProof="0">
              <a:ln>
                <a:noFill/>
              </a:ln>
              <a:solidFill>
                <a:prstClr val="black"/>
              </a:solidFill>
              <a:effectLst/>
              <a:uLnTx/>
              <a:uFillTx/>
              <a:latin typeface="等线 Light"/>
              <a:ea typeface="+mn-ea"/>
              <a:cs typeface="+mn-cs"/>
            </a:endParaRPr>
          </a:p>
        </p:txBody>
      </p:sp>
      <p:sp>
        <p:nvSpPr>
          <p:cNvPr id="8" name="Rectangle 7"/>
          <p:cNvSpPr/>
          <p:nvPr/>
        </p:nvSpPr>
        <p:spPr>
          <a:xfrm>
            <a:off x="2476684" y="2005761"/>
            <a:ext cx="6096000" cy="2308324"/>
          </a:xfrm>
          <a:prstGeom prst="rect">
            <a:avLst/>
          </a:prstGeom>
        </p:spPr>
        <p:txBody>
          <a:bodyPr>
            <a:spAutoFit/>
          </a:bodyPr>
          <a:lstStyle/>
          <a:p>
            <a:pPr lvl="0">
              <a:defRPr/>
            </a:pPr>
            <a:r>
              <a:rPr lang="vi-VN" sz="2400">
                <a:solidFill>
                  <a:srgbClr val="00264D"/>
                </a:solidFill>
                <a:latin typeface="Times New Roman" panose="02020603050405020304" pitchFamily="18" charset="0"/>
              </a:rPr>
              <a:t>Cha lại dắt con đi trên cát mịn,</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Ánh nắng chảy đầy vai</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Cha trầm ngâm nhìn mãi cuối chân trời</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Con lại trỏ cánh buồm xa hỏi khẽ:</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“Cha mượn cho con cánh buồm trắng nhé,</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Để con đi!”</a:t>
            </a:r>
            <a:endParaRPr lang="en-US" sz="2400">
              <a:solidFill>
                <a:prstClr val="black"/>
              </a:solidFill>
              <a:latin typeface="等线 Light"/>
            </a:endParaRPr>
          </a:p>
        </p:txBody>
      </p:sp>
      <p:sp>
        <p:nvSpPr>
          <p:cNvPr id="10" name="Rectangle 9"/>
          <p:cNvSpPr/>
          <p:nvPr/>
        </p:nvSpPr>
        <p:spPr>
          <a:xfrm>
            <a:off x="2492380" y="4312249"/>
            <a:ext cx="6096000" cy="1569660"/>
          </a:xfrm>
          <a:prstGeom prst="rect">
            <a:avLst/>
          </a:prstGeom>
        </p:spPr>
        <p:txBody>
          <a:bodyPr>
            <a:spAutoFit/>
          </a:bodyPr>
          <a:lstStyle/>
          <a:p>
            <a:pPr lvl="0">
              <a:defRPr/>
            </a:pPr>
            <a:r>
              <a:rPr lang="vi-VN" sz="2400">
                <a:solidFill>
                  <a:srgbClr val="00264D"/>
                </a:solidFill>
                <a:latin typeface="Times New Roman" panose="02020603050405020304" pitchFamily="18" charset="0"/>
              </a:rPr>
              <a:t>Lời của con hay tiếng sóng thầm thì</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Hay tiếng của lòng cha từ một thời xa thẳm</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Lần đầu tiên trước biển khơi vô tận</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Cha gặp lại mình trong tiếng ước mơ con.</a:t>
            </a:r>
            <a:endParaRPr lang="en-US" sz="2400">
              <a:solidFill>
                <a:prstClr val="black"/>
              </a:solidFill>
              <a:latin typeface="等线 Light"/>
            </a:endParaRPr>
          </a:p>
        </p:txBody>
      </p:sp>
      <p:sp>
        <p:nvSpPr>
          <p:cNvPr id="12" name="矩形 13"/>
          <p:cNvSpPr/>
          <p:nvPr/>
        </p:nvSpPr>
        <p:spPr>
          <a:xfrm>
            <a:off x="6813250" y="1190568"/>
            <a:ext cx="5225950" cy="1938992"/>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Những</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cánh buồm</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54794443"/>
      </p:ext>
    </p:extLst>
  </p:cSld>
  <p:clrMapOvr>
    <a:masterClrMapping/>
  </p:clrMapOvr>
  <mc:AlternateContent xmlns:mc="http://schemas.openxmlformats.org/markup-compatibility/2006" xmlns:p14="http://schemas.microsoft.com/office/powerpoint/2010/main">
    <mc:Choice Requires="p14">
      <p:transition spd="slow" p14:dur="1600" advTm="46593">
        <p:blinds dir="vert"/>
      </p:transition>
    </mc:Choice>
    <mc:Fallback xmlns="">
      <p:transition spd="slow" advTm="4659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9" grpId="0"/>
      <p:bldP spid="8"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2. Tác giả, tác phẩm</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9" name="Cloud Callout 8"/>
          <p:cNvSpPr/>
          <p:nvPr/>
        </p:nvSpPr>
        <p:spPr>
          <a:xfrm>
            <a:off x="2737988" y="1668191"/>
            <a:ext cx="6370770" cy="2545192"/>
          </a:xfrm>
          <a:prstGeom prst="cloudCallout">
            <a:avLst>
              <a:gd name="adj1" fmla="val -51385"/>
              <a:gd name="adj2" fmla="val 102532"/>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4000">
                <a:solidFill>
                  <a:prstClr val="black"/>
                </a:solidFill>
                <a:latin typeface="Times New Roman" panose="02020603050405020304" pitchFamily="18" charset="0"/>
              </a:rPr>
              <a:t>Hoàn thành phiếu học tập sau</a:t>
            </a:r>
            <a:endParaRPr lang="vi-VN" sz="4000">
              <a:solidFill>
                <a:prstClr val="black"/>
              </a:solidFill>
              <a:latin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0646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108">
        <p15:prstTrans prst="airplane"/>
      </p:transition>
    </mc:Choice>
    <mc:Fallback xmlns="">
      <p:transition spd="slow" advClick="0" advTm="71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14"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7">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grpSp>
        <p:nvGrpSpPr>
          <p:cNvPr id="9" name="Group 8"/>
          <p:cNvGrpSpPr/>
          <p:nvPr/>
        </p:nvGrpSpPr>
        <p:grpSpPr>
          <a:xfrm>
            <a:off x="-91440" y="-70485"/>
            <a:ext cx="12435615" cy="6998970"/>
            <a:chOff x="0" y="0"/>
            <a:chExt cx="6534150" cy="6999515"/>
          </a:xfrm>
        </p:grpSpPr>
        <p:sp>
          <p:nvSpPr>
            <p:cNvPr id="10" name="Rectangle 9"/>
            <p:cNvSpPr/>
            <p:nvPr/>
          </p:nvSpPr>
          <p:spPr>
            <a:xfrm>
              <a:off x="0" y="0"/>
              <a:ext cx="6534150" cy="6999515"/>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Tác giả Hoàng Trung Thông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grpSp>
          <p:nvGrpSpPr>
            <p:cNvPr id="11" name="Group 10"/>
            <p:cNvGrpSpPr/>
            <p:nvPr/>
          </p:nvGrpSpPr>
          <p:grpSpPr>
            <a:xfrm>
              <a:off x="163285" y="272143"/>
              <a:ext cx="6185535" cy="6512559"/>
              <a:chOff x="0" y="0"/>
              <a:chExt cx="6185535" cy="6512559"/>
            </a:xfrm>
          </p:grpSpPr>
          <p:grpSp>
            <p:nvGrpSpPr>
              <p:cNvPr id="12" name="Group 11"/>
              <p:cNvGrpSpPr/>
              <p:nvPr/>
            </p:nvGrpSpPr>
            <p:grpSpPr>
              <a:xfrm>
                <a:off x="0" y="0"/>
                <a:ext cx="6185535" cy="6512559"/>
                <a:chOff x="0" y="0"/>
                <a:chExt cx="6261721" cy="6513565"/>
              </a:xfrm>
            </p:grpSpPr>
            <p:cxnSp>
              <p:nvCxnSpPr>
                <p:cNvPr id="15" name="Straight Arrow Connector 14"/>
                <p:cNvCxnSpPr>
                  <a:cxnSpLocks noChangeShapeType="1"/>
                </p:cNvCxnSpPr>
                <p:nvPr/>
              </p:nvCxnSpPr>
              <p:spPr bwMode="auto">
                <a:xfrm flipV="1">
                  <a:off x="609600" y="1050471"/>
                  <a:ext cx="1314450" cy="1844040"/>
                </a:xfrm>
                <a:prstGeom prst="straightConnector1">
                  <a:avLst/>
                </a:prstGeom>
                <a:noFill/>
                <a:ln w="12700">
                  <a:solidFill>
                    <a:srgbClr val="5B9BD5"/>
                  </a:solidFill>
                  <a:round/>
                  <a:headEnd/>
                  <a:tailEnd type="triangle" w="med" len="med"/>
                </a:ln>
                <a:extLst>
                  <a:ext uri="{909E8E84-426E-40DD-AFC4-6F175D3DCCD1}">
                    <a14:hiddenFill xmlns:a14="http://schemas.microsoft.com/office/drawing/2010/main">
                      <a:noFill/>
                    </a14:hiddenFill>
                  </a:ext>
                </a:extLst>
              </p:spPr>
            </p:cxnSp>
            <p:sp>
              <p:nvSpPr>
                <p:cNvPr id="17" name="Rectangle 16"/>
                <p:cNvSpPr>
                  <a:spLocks noChangeArrowheads="1"/>
                </p:cNvSpPr>
                <p:nvPr/>
              </p:nvSpPr>
              <p:spPr bwMode="auto">
                <a:xfrm>
                  <a:off x="4397829" y="0"/>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8" name="Rectangle 17"/>
                <p:cNvSpPr>
                  <a:spLocks noChangeArrowheads="1"/>
                </p:cNvSpPr>
                <p:nvPr/>
              </p:nvSpPr>
              <p:spPr bwMode="auto">
                <a:xfrm>
                  <a:off x="4397829" y="805543"/>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9" name="Rectangle 18"/>
                <p:cNvSpPr>
                  <a:spLocks noChangeArrowheads="1"/>
                </p:cNvSpPr>
                <p:nvPr/>
              </p:nvSpPr>
              <p:spPr bwMode="auto">
                <a:xfrm>
                  <a:off x="4397829" y="1600200"/>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20" name="Rectangle 19"/>
                <p:cNvSpPr>
                  <a:spLocks noChangeArrowheads="1"/>
                </p:cNvSpPr>
                <p:nvPr/>
              </p:nvSpPr>
              <p:spPr bwMode="auto">
                <a:xfrm>
                  <a:off x="0" y="2906485"/>
                  <a:ext cx="1288119" cy="699496"/>
                </a:xfrm>
                <a:prstGeom prst="rect">
                  <a:avLst/>
                </a:prstGeom>
                <a:solidFill>
                  <a:srgbClr val="FFFFFF"/>
                </a:solidFill>
                <a:ln w="25400">
                  <a:solidFill>
                    <a:srgbClr val="F79646"/>
                  </a:solid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4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 giả,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 phẩm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1" name="Rectangle 20"/>
                <p:cNvSpPr>
                  <a:spLocks noChangeArrowheads="1"/>
                </p:cNvSpPr>
                <p:nvPr/>
              </p:nvSpPr>
              <p:spPr bwMode="auto">
                <a:xfrm>
                  <a:off x="1924050" y="672193"/>
                  <a:ext cx="1878327" cy="869643"/>
                </a:xfrm>
                <a:prstGeom prst="rect">
                  <a:avLst/>
                </a:prstGeom>
                <a:solidFill>
                  <a:srgbClr val="FFFFFF"/>
                </a:solidFill>
                <a:ln w="28575">
                  <a:solidFill>
                    <a:srgbClr val="7030A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40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Tác giả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Hoàng Trung Thông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1924049" y="4962801"/>
                  <a:ext cx="1925101" cy="879096"/>
                </a:xfrm>
                <a:prstGeom prst="rect">
                  <a:avLst/>
                </a:prstGeom>
                <a:solidFill>
                  <a:srgbClr val="FFFFFF"/>
                </a:solidFill>
                <a:ln w="28575">
                  <a:solidFill>
                    <a:srgbClr val="7030A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Tác phẩm: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Những cánh buồm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23" name="Rectangle 22"/>
                <p:cNvSpPr>
                  <a:spLocks noChangeArrowheads="1"/>
                </p:cNvSpPr>
                <p:nvPr/>
              </p:nvSpPr>
              <p:spPr bwMode="auto">
                <a:xfrm>
                  <a:off x="4467211" y="4372334"/>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24" name="Rectangle 23"/>
                <p:cNvSpPr>
                  <a:spLocks noChangeArrowheads="1"/>
                </p:cNvSpPr>
                <p:nvPr/>
              </p:nvSpPr>
              <p:spPr bwMode="auto">
                <a:xfrm>
                  <a:off x="4467211" y="5112558"/>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25" name="Rectangle 24"/>
                <p:cNvSpPr>
                  <a:spLocks noChangeArrowheads="1"/>
                </p:cNvSpPr>
                <p:nvPr/>
              </p:nvSpPr>
              <p:spPr bwMode="auto">
                <a:xfrm>
                  <a:off x="4467211" y="5861420"/>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cxnSp>
              <p:nvCxnSpPr>
                <p:cNvPr id="26" name="Straight Arrow Connector 25"/>
                <p:cNvCxnSpPr/>
                <p:nvPr/>
              </p:nvCxnSpPr>
              <p:spPr>
                <a:xfrm>
                  <a:off x="644060" y="3605981"/>
                  <a:ext cx="1279990" cy="1796368"/>
                </a:xfrm>
                <a:prstGeom prst="straightConnector1">
                  <a:avLst/>
                </a:prstGeom>
                <a:noFill/>
                <a:ln w="12700" cap="flat" cmpd="sng" algn="ctr">
                  <a:solidFill>
                    <a:srgbClr val="5B9BD5"/>
                  </a:solidFill>
                  <a:prstDash val="solid"/>
                  <a:miter lim="800000"/>
                  <a:tailEnd type="triangle"/>
                </a:ln>
                <a:effectLst/>
              </p:spPr>
            </p:cxnSp>
            <p:cxnSp>
              <p:nvCxnSpPr>
                <p:cNvPr id="27" name="Straight Arrow Connector 26"/>
                <p:cNvCxnSpPr/>
                <p:nvPr/>
              </p:nvCxnSpPr>
              <p:spPr>
                <a:xfrm>
                  <a:off x="3799114" y="1121228"/>
                  <a:ext cx="601980" cy="0"/>
                </a:xfrm>
                <a:prstGeom prst="straightConnector1">
                  <a:avLst/>
                </a:prstGeom>
                <a:noFill/>
                <a:ln w="12700" cap="flat" cmpd="sng" algn="ctr">
                  <a:solidFill>
                    <a:srgbClr val="5B9BD5"/>
                  </a:solidFill>
                  <a:prstDash val="solid"/>
                  <a:miter lim="800000"/>
                  <a:tailEnd type="triangle"/>
                </a:ln>
                <a:effectLst/>
              </p:spPr>
            </p:cxnSp>
            <p:cxnSp>
              <p:nvCxnSpPr>
                <p:cNvPr id="28" name="Straight Arrow Connector 27"/>
                <p:cNvCxnSpPr/>
                <p:nvPr/>
              </p:nvCxnSpPr>
              <p:spPr>
                <a:xfrm flipV="1">
                  <a:off x="3799114" y="288471"/>
                  <a:ext cx="602615" cy="830580"/>
                </a:xfrm>
                <a:prstGeom prst="straightConnector1">
                  <a:avLst/>
                </a:prstGeom>
                <a:noFill/>
                <a:ln w="12700" cap="flat" cmpd="sng" algn="ctr">
                  <a:solidFill>
                    <a:srgbClr val="5B9BD5"/>
                  </a:solidFill>
                  <a:prstDash val="solid"/>
                  <a:miter lim="800000"/>
                  <a:tailEnd type="triangle"/>
                </a:ln>
                <a:effectLst/>
              </p:spPr>
            </p:cxnSp>
            <p:cxnSp>
              <p:nvCxnSpPr>
                <p:cNvPr id="29" name="Straight Arrow Connector 28"/>
                <p:cNvCxnSpPr/>
                <p:nvPr/>
              </p:nvCxnSpPr>
              <p:spPr>
                <a:xfrm>
                  <a:off x="3799114" y="1121228"/>
                  <a:ext cx="601980" cy="845820"/>
                </a:xfrm>
                <a:prstGeom prst="straightConnector1">
                  <a:avLst/>
                </a:prstGeom>
                <a:noFill/>
                <a:ln w="12700" cap="flat" cmpd="sng" algn="ctr">
                  <a:solidFill>
                    <a:srgbClr val="5B9BD5"/>
                  </a:solidFill>
                  <a:prstDash val="solid"/>
                  <a:miter lim="800000"/>
                  <a:tailEnd type="triangle"/>
                </a:ln>
                <a:effectLst/>
              </p:spPr>
            </p:cxnSp>
            <p:cxnSp>
              <p:nvCxnSpPr>
                <p:cNvPr id="30" name="Straight Arrow Connector 29"/>
                <p:cNvCxnSpPr/>
                <p:nvPr/>
              </p:nvCxnSpPr>
              <p:spPr>
                <a:xfrm>
                  <a:off x="3849149" y="5402349"/>
                  <a:ext cx="618062" cy="36282"/>
                </a:xfrm>
                <a:prstGeom prst="straightConnector1">
                  <a:avLst/>
                </a:prstGeom>
                <a:noFill/>
                <a:ln w="12700" cap="flat" cmpd="sng" algn="ctr">
                  <a:solidFill>
                    <a:srgbClr val="5B9BD5"/>
                  </a:solidFill>
                  <a:prstDash val="solid"/>
                  <a:miter lim="800000"/>
                  <a:tailEnd type="triangle"/>
                </a:ln>
                <a:effectLst/>
              </p:spPr>
            </p:cxnSp>
            <p:cxnSp>
              <p:nvCxnSpPr>
                <p:cNvPr id="31" name="Straight Arrow Connector 30"/>
                <p:cNvCxnSpPr/>
                <p:nvPr/>
              </p:nvCxnSpPr>
              <p:spPr>
                <a:xfrm flipV="1">
                  <a:off x="3849149" y="4698407"/>
                  <a:ext cx="618062" cy="703942"/>
                </a:xfrm>
                <a:prstGeom prst="straightConnector1">
                  <a:avLst/>
                </a:prstGeom>
                <a:noFill/>
                <a:ln w="12700" cap="flat" cmpd="sng" algn="ctr">
                  <a:solidFill>
                    <a:srgbClr val="5B9BD5"/>
                  </a:solidFill>
                  <a:prstDash val="solid"/>
                  <a:miter lim="800000"/>
                  <a:tailEnd type="triangle"/>
                </a:ln>
                <a:effectLst/>
              </p:spPr>
            </p:cxnSp>
            <p:cxnSp>
              <p:nvCxnSpPr>
                <p:cNvPr id="32" name="Straight Arrow Connector 31"/>
                <p:cNvCxnSpPr/>
                <p:nvPr/>
              </p:nvCxnSpPr>
              <p:spPr>
                <a:xfrm>
                  <a:off x="3849149" y="5402349"/>
                  <a:ext cx="618062" cy="785144"/>
                </a:xfrm>
                <a:prstGeom prst="straightConnector1">
                  <a:avLst/>
                </a:prstGeom>
                <a:noFill/>
                <a:ln w="12700" cap="flat" cmpd="sng" algn="ctr">
                  <a:solidFill>
                    <a:srgbClr val="5B9BD5"/>
                  </a:solidFill>
                  <a:prstDash val="solid"/>
                  <a:miter lim="800000"/>
                  <a:tailEnd type="triangle"/>
                </a:ln>
                <a:effectLst/>
              </p:spPr>
            </p:cxnSp>
          </p:grpSp>
          <p:pic>
            <p:nvPicPr>
              <p:cNvPr id="13" name="Picture 12" descr="A picture containing text, person&#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1200" y="1698171"/>
                <a:ext cx="1697990" cy="1738630"/>
              </a:xfrm>
              <a:prstGeom prst="rect">
                <a:avLst/>
              </a:prstGeom>
            </p:spPr>
          </p:pic>
          <p:pic>
            <p:nvPicPr>
              <p:cNvPr id="14" name="Picture 13" descr="A picture containing text&#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63485" y="3516086"/>
                <a:ext cx="2169795" cy="1327785"/>
              </a:xfrm>
              <a:prstGeom prst="rect">
                <a:avLst/>
              </a:prstGeom>
            </p:spPr>
          </p:pic>
        </p:grpSp>
      </p:gr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2257832"/>
      </p:ext>
    </p:extLst>
  </p:cSld>
  <p:clrMapOvr>
    <a:masterClrMapping/>
  </p:clrMapOvr>
  <mc:AlternateContent xmlns:mc="http://schemas.openxmlformats.org/markup-compatibility/2006" xmlns:p14="http://schemas.microsoft.com/office/powerpoint/2010/main">
    <mc:Choice Requires="p14">
      <p:transition spd="slow" p14:dur="1600" advTm="9353">
        <p:blinds dir="vert"/>
      </p:transition>
    </mc:Choice>
    <mc:Fallback xmlns="">
      <p:transition spd="slow" advTm="935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0" y="-22937"/>
            <a:ext cx="12192000" cy="6858000"/>
          </a:xfrm>
          <a:prstGeom prst="rect">
            <a:avLst/>
          </a:prstGeom>
        </p:spPr>
      </p:pic>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601" y="110448"/>
            <a:ext cx="2317892" cy="972729"/>
          </a:xfrm>
          <a:prstGeom prst="rect">
            <a:avLst/>
          </a:prstGeom>
        </p:spPr>
      </p:pic>
      <p:pic>
        <p:nvPicPr>
          <p:cNvPr id="11"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84687" y="339795"/>
            <a:ext cx="2317892" cy="972729"/>
          </a:xfrm>
          <a:prstGeom prst="rect">
            <a:avLst/>
          </a:prstGeom>
        </p:spPr>
      </p:pic>
      <p:grpSp>
        <p:nvGrpSpPr>
          <p:cNvPr id="9" name="组合 2"/>
          <p:cNvGrpSpPr/>
          <p:nvPr/>
        </p:nvGrpSpPr>
        <p:grpSpPr>
          <a:xfrm>
            <a:off x="2653493" y="-508918"/>
            <a:ext cx="4556247" cy="2390427"/>
            <a:chOff x="-3069883" y="-1185863"/>
            <a:chExt cx="12181218" cy="3848678"/>
          </a:xfrm>
        </p:grpSpPr>
        <p:pic>
          <p:nvPicPr>
            <p:cNvPr id="10" name="文本框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文本框 4"/>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rot="10800000">
              <a:off x="-3069883" y="-452508"/>
              <a:ext cx="8033179"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文本框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auto">
            <a:xfrm rot="10800000">
              <a:off x="2995599" y="-175286"/>
              <a:ext cx="6115736" cy="2371724"/>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5" name="Rounded Rectangle 14"/>
          <p:cNvSpPr/>
          <p:nvPr/>
        </p:nvSpPr>
        <p:spPr>
          <a:xfrm>
            <a:off x="3177000" y="5213323"/>
            <a:ext cx="3223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Tác giả, tác phẩm</a:t>
            </a:r>
          </a:p>
        </p:txBody>
      </p:sp>
      <p:sp>
        <p:nvSpPr>
          <p:cNvPr id="17" name="Rounded Rectangle 16"/>
          <p:cNvSpPr/>
          <p:nvPr/>
        </p:nvSpPr>
        <p:spPr>
          <a:xfrm>
            <a:off x="7674966" y="88690"/>
            <a:ext cx="4421240" cy="9144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Tên thật: Hoàng Trung Thông</a:t>
            </a:r>
          </a:p>
        </p:txBody>
      </p:sp>
      <p:sp>
        <p:nvSpPr>
          <p:cNvPr id="18" name="Rounded Rectangle 17"/>
          <p:cNvSpPr/>
          <p:nvPr/>
        </p:nvSpPr>
        <p:spPr>
          <a:xfrm>
            <a:off x="7804680" y="1251743"/>
            <a:ext cx="4291526"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Năm sinh – năm mất: (1925 –1993)</a:t>
            </a:r>
          </a:p>
        </p:txBody>
      </p:sp>
      <p:sp>
        <p:nvSpPr>
          <p:cNvPr id="19" name="Rounded Rectangle 18"/>
          <p:cNvSpPr/>
          <p:nvPr/>
        </p:nvSpPr>
        <p:spPr>
          <a:xfrm>
            <a:off x="7804681" y="2441702"/>
            <a:ext cx="4291525"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Quê quán: Nghệ An</a:t>
            </a:r>
          </a:p>
        </p:txBody>
      </p:sp>
      <p:sp>
        <p:nvSpPr>
          <p:cNvPr id="20" name="Rounded Rectangle 19"/>
          <p:cNvSpPr/>
          <p:nvPr/>
        </p:nvSpPr>
        <p:spPr>
          <a:xfrm>
            <a:off x="7916233" y="3656219"/>
            <a:ext cx="4179973" cy="129460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Thơ của ông giản dị, cô động, chứa cảm xúc trong sáng.</a:t>
            </a:r>
          </a:p>
        </p:txBody>
      </p:sp>
      <p:cxnSp>
        <p:nvCxnSpPr>
          <p:cNvPr id="4" name="Curved Connector 3"/>
          <p:cNvCxnSpPr/>
          <p:nvPr/>
        </p:nvCxnSpPr>
        <p:spPr>
          <a:xfrm rot="5400000" flipH="1" flipV="1">
            <a:off x="1378353" y="1713998"/>
            <a:ext cx="2029846" cy="1222872"/>
          </a:xfrm>
          <a:prstGeom prst="curvedConnector2">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flipV="1">
            <a:off x="6178732" y="364725"/>
            <a:ext cx="1562769" cy="947799"/>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a:off x="6167402" y="1323716"/>
            <a:ext cx="1637278" cy="514096"/>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a:off x="6167402" y="1323716"/>
            <a:ext cx="1648608" cy="1473087"/>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16200000" flipH="1">
            <a:off x="5360343" y="2090132"/>
            <a:ext cx="3274942" cy="1863670"/>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2977765" y="866516"/>
            <a:ext cx="3189638"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Tác giả, tác phẩm</a:t>
            </a:r>
          </a:p>
        </p:txBody>
      </p:sp>
      <p:cxnSp>
        <p:nvCxnSpPr>
          <p:cNvPr id="39" name="Curved Connector 38"/>
          <p:cNvCxnSpPr>
            <a:endCxn id="15" idx="1"/>
          </p:cNvCxnSpPr>
          <p:nvPr/>
        </p:nvCxnSpPr>
        <p:spPr>
          <a:xfrm rot="16200000" flipH="1">
            <a:off x="1406197" y="3899720"/>
            <a:ext cx="1849376" cy="1692230"/>
          </a:xfrm>
          <a:prstGeom prst="curvedConnector2">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0" y="2941515"/>
            <a:ext cx="2653493"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Tác giả, tác phẩm</a:t>
            </a:r>
          </a:p>
        </p:txBody>
      </p:sp>
      <p:pic>
        <p:nvPicPr>
          <p:cNvPr id="51" name="Picture 50"/>
          <p:cNvPicPr>
            <a:picLocks noChangeAspect="1"/>
          </p:cNvPicPr>
          <p:nvPr/>
        </p:nvPicPr>
        <p:blipFill>
          <a:blip r:embed="rId11"/>
          <a:stretch>
            <a:fillRect/>
          </a:stretch>
        </p:blipFill>
        <p:spPr>
          <a:xfrm>
            <a:off x="2970994" y="2351768"/>
            <a:ext cx="3178547" cy="2415696"/>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14469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3991">
        <p15:prstTrans prst="airplane"/>
      </p:transition>
    </mc:Choice>
    <mc:Fallback xmlns="">
      <p:transition spd="slow" advClick="0" advTm="339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barn(inVertical)">
                                      <p:cBhvr>
                                        <p:cTn id="60" dur="500"/>
                                        <p:tgtEl>
                                          <p:spTgt spid="51"/>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arn(inVertical)">
                                      <p:cBhvr>
                                        <p:cTn id="65" dur="500"/>
                                        <p:tgtEl>
                                          <p:spTgt spid="3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inVertical)">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3"/>
                </p:tgtEl>
              </p:cMediaNode>
            </p:audio>
          </p:childTnLst>
        </p:cTn>
      </p:par>
    </p:tnLst>
    <p:bldLst>
      <p:bldP spid="15" grpId="0" animBg="1"/>
      <p:bldP spid="17" grpId="0" animBg="1"/>
      <p:bldP spid="18" grpId="0" animBg="1"/>
      <p:bldP spid="19" grpId="0" animBg="1"/>
      <p:bldP spid="20" grpId="0" animBg="1"/>
      <p:bldP spid="34" grpId="0" animBg="1"/>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0" y="-22937"/>
            <a:ext cx="12192000" cy="6858000"/>
          </a:xfrm>
          <a:prstGeom prst="rect">
            <a:avLst/>
          </a:prstGeom>
        </p:spPr>
      </p:pic>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601" y="110448"/>
            <a:ext cx="2317892" cy="972729"/>
          </a:xfrm>
          <a:prstGeom prst="rect">
            <a:avLst/>
          </a:prstGeom>
        </p:spPr>
      </p:pic>
      <p:pic>
        <p:nvPicPr>
          <p:cNvPr id="11"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84687" y="339795"/>
            <a:ext cx="2317892" cy="972729"/>
          </a:xfrm>
          <a:prstGeom prst="rect">
            <a:avLst/>
          </a:prstGeom>
        </p:spPr>
      </p:pic>
      <p:grpSp>
        <p:nvGrpSpPr>
          <p:cNvPr id="9" name="组合 2"/>
          <p:cNvGrpSpPr/>
          <p:nvPr/>
        </p:nvGrpSpPr>
        <p:grpSpPr>
          <a:xfrm>
            <a:off x="2653493" y="-508918"/>
            <a:ext cx="4556247" cy="2390427"/>
            <a:chOff x="-3069883" y="-1185863"/>
            <a:chExt cx="12181218" cy="3848678"/>
          </a:xfrm>
        </p:grpSpPr>
        <p:pic>
          <p:nvPicPr>
            <p:cNvPr id="10" name="文本框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文本框 4"/>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rot="10800000">
              <a:off x="-3069883" y="-452508"/>
              <a:ext cx="8033179"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文本框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auto">
            <a:xfrm rot="10800000">
              <a:off x="2995599" y="-175286"/>
              <a:ext cx="6115736" cy="2371724"/>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5" name="Rounded Rectangle 14"/>
          <p:cNvSpPr/>
          <p:nvPr/>
        </p:nvSpPr>
        <p:spPr>
          <a:xfrm>
            <a:off x="3177000" y="5213323"/>
            <a:ext cx="3223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Tác giả, tác phẩm</a:t>
            </a:r>
          </a:p>
        </p:txBody>
      </p:sp>
      <p:sp>
        <p:nvSpPr>
          <p:cNvPr id="19" name="Rounded Rectangle 18"/>
          <p:cNvSpPr/>
          <p:nvPr/>
        </p:nvSpPr>
        <p:spPr>
          <a:xfrm>
            <a:off x="7741501" y="2916555"/>
            <a:ext cx="4291525" cy="129557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Sáng tác: 1963</a:t>
            </a:r>
          </a:p>
        </p:txBody>
      </p:sp>
      <p:sp>
        <p:nvSpPr>
          <p:cNvPr id="20" name="Rounded Rectangle 19"/>
          <p:cNvSpPr/>
          <p:nvPr/>
        </p:nvSpPr>
        <p:spPr>
          <a:xfrm>
            <a:off x="7964130" y="5553510"/>
            <a:ext cx="4179973" cy="114842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Bài thơ được rút từ tập thơ cùng tên.</a:t>
            </a:r>
          </a:p>
        </p:txBody>
      </p:sp>
      <p:cxnSp>
        <p:nvCxnSpPr>
          <p:cNvPr id="4" name="Curved Connector 3"/>
          <p:cNvCxnSpPr/>
          <p:nvPr/>
        </p:nvCxnSpPr>
        <p:spPr>
          <a:xfrm rot="5400000" flipH="1" flipV="1">
            <a:off x="1378353" y="1713998"/>
            <a:ext cx="2029846" cy="1222872"/>
          </a:xfrm>
          <a:prstGeom prst="curvedConnector2">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rot="5400000" flipH="1" flipV="1">
            <a:off x="6136677" y="3931487"/>
            <a:ext cx="1835818" cy="1263889"/>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a:off x="6422642" y="5701016"/>
            <a:ext cx="1493591" cy="556093"/>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2977765" y="866516"/>
            <a:ext cx="3189638"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Tác giả, tác phẩm</a:t>
            </a:r>
          </a:p>
        </p:txBody>
      </p:sp>
      <p:cxnSp>
        <p:nvCxnSpPr>
          <p:cNvPr id="39" name="Curved Connector 38"/>
          <p:cNvCxnSpPr>
            <a:endCxn id="15" idx="1"/>
          </p:cNvCxnSpPr>
          <p:nvPr/>
        </p:nvCxnSpPr>
        <p:spPr>
          <a:xfrm rot="16200000" flipH="1">
            <a:off x="1406197" y="3899720"/>
            <a:ext cx="1849376" cy="1692230"/>
          </a:xfrm>
          <a:prstGeom prst="curvedConnector2">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0" y="2941515"/>
            <a:ext cx="2653493"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Tác giả, tác phẩm</a:t>
            </a:r>
          </a:p>
        </p:txBody>
      </p:sp>
      <p:pic>
        <p:nvPicPr>
          <p:cNvPr id="3" name="Picture 2"/>
          <p:cNvPicPr>
            <a:picLocks noChangeAspect="1"/>
          </p:cNvPicPr>
          <p:nvPr/>
        </p:nvPicPr>
        <p:blipFill>
          <a:blip r:embed="rId11"/>
          <a:stretch>
            <a:fillRect/>
          </a:stretch>
        </p:blipFill>
        <p:spPr>
          <a:xfrm>
            <a:off x="2770500" y="2542038"/>
            <a:ext cx="3630300" cy="2178180"/>
          </a:xfrm>
          <a:prstGeom prst="rect">
            <a:avLst/>
          </a:prstGeom>
        </p:spPr>
      </p:pic>
      <p:pic>
        <p:nvPicPr>
          <p:cNvPr id="35" name="Picture 34"/>
          <p:cNvPicPr>
            <a:picLocks noChangeAspect="1"/>
          </p:cNvPicPr>
          <p:nvPr/>
        </p:nvPicPr>
        <p:blipFill>
          <a:blip r:embed="rId11"/>
          <a:stretch>
            <a:fillRect/>
          </a:stretch>
        </p:blipFill>
        <p:spPr>
          <a:xfrm>
            <a:off x="7587581" y="243741"/>
            <a:ext cx="3630300" cy="2178180"/>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95005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9790">
        <p15:prstTrans prst="airplane"/>
      </p:transition>
    </mc:Choice>
    <mc:Fallback xmlns="">
      <p:transition spd="slow" advClick="0" advTm="19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par>
                                <p:cTn id="51" presetID="16" presetClass="entr" presetSubtype="21"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arn(inVertical)">
                                      <p:cBhvr>
                                        <p:cTn id="5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5"/>
                </p:tgtEl>
              </p:cMediaNode>
            </p:audio>
          </p:childTnLst>
        </p:cTn>
      </p:par>
    </p:tnLst>
    <p:bldLst>
      <p:bldP spid="15" grpId="0" animBg="1"/>
      <p:bldP spid="19" grpId="0" animBg="1"/>
      <p:bldP spid="20" grpId="0" animBg="1"/>
      <p:bldP spid="34"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0" y="0"/>
            <a:ext cx="12192000" cy="6858000"/>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1" name="组合 10"/>
          <p:cNvGrpSpPr/>
          <p:nvPr/>
        </p:nvGrpSpPr>
        <p:grpSpPr>
          <a:xfrm>
            <a:off x="2950595" y="1799089"/>
            <a:ext cx="5991995" cy="4025241"/>
            <a:chOff x="3544591" y="2288934"/>
            <a:chExt cx="4192146"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782410" y="2756114"/>
              <a:ext cx="3954327" cy="10719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II. Suy ngẫm và phản hồi</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1765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910">
        <p15:prstTrans prst="airplane"/>
      </p:transition>
    </mc:Choice>
    <mc:Fallback xmlns="">
      <p:transition spd="slow" advTm="19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0" y="0"/>
            <a:ext cx="12192000" cy="6858000"/>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1" name="组合 10"/>
          <p:cNvGrpSpPr/>
          <p:nvPr/>
        </p:nvGrpSpPr>
        <p:grpSpPr>
          <a:xfrm>
            <a:off x="2950595" y="1799089"/>
            <a:ext cx="5991995" cy="4025241"/>
            <a:chOff x="3544591" y="2288934"/>
            <a:chExt cx="4192146"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782410" y="2756114"/>
              <a:ext cx="3954327" cy="1582456"/>
            </a:xfrm>
            <a:prstGeom prst="rect">
              <a:avLst/>
            </a:prstGeom>
          </p:spPr>
          <p:txBody>
            <a:bodyPr wrap="square">
              <a:spAutoFit/>
            </a:bodyPr>
            <a:lstStyle/>
            <a:p>
              <a:pPr lvl="0" algn="ctr">
                <a:defRPr/>
              </a:pPr>
              <a:r>
                <a:rPr lang="vi-VN" altLang="zh-CN" sz="6000" b="1">
                  <a:solidFill>
                    <a:prstClr val="black">
                      <a:lumMod val="85000"/>
                      <a:lumOff val="15000"/>
                    </a:prstClr>
                  </a:solidFill>
                  <a:latin typeface="Times New Roman" panose="02020603050405020304" pitchFamily="18" charset="0"/>
                  <a:ea typeface="inpin heiti" charset="-122"/>
                  <a:cs typeface="Times New Roman" panose="02020603050405020304" pitchFamily="18" charset="0"/>
                </a:rPr>
                <a:t>1. Đặc trưng hình thức của bài thơ</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372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787">
        <p15:prstTrans prst="airplane"/>
      </p:transition>
    </mc:Choice>
    <mc:Fallback xmlns="">
      <p:transition spd="slow" advTm="27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lvl="0">
              <a:lnSpc>
                <a:spcPts val="3000"/>
              </a:lnSpc>
              <a:defRPr/>
            </a:pPr>
            <a:r>
              <a:rPr lang="en-US" altLang="zh-CN" sz="6000" b="1">
                <a:solidFill>
                  <a:srgbClr val="002060"/>
                </a:solidFill>
                <a:latin typeface="Times New Roman" panose="02020603050405020304" pitchFamily="18" charset="0"/>
                <a:ea typeface="inpin heiti" charset="-122"/>
                <a:cs typeface="Times New Roman" panose="02020603050405020304" pitchFamily="18" charset="0"/>
              </a:rPr>
              <a:t>Sự tích hoa cúc trắng</a:t>
            </a:r>
          </a:p>
        </p:txBody>
      </p:sp>
      <p:sp>
        <p:nvSpPr>
          <p:cNvPr id="7" name="Rectangle 6"/>
          <p:cNvSpPr/>
          <p:nvPr/>
        </p:nvSpPr>
        <p:spPr>
          <a:xfrm>
            <a:off x="384446" y="1316811"/>
            <a:ext cx="11572879" cy="5816977"/>
          </a:xfrm>
          <a:prstGeom prst="rect">
            <a:avLst/>
          </a:prstGeom>
        </p:spPr>
        <p:txBody>
          <a:bodyPr wrap="square">
            <a:spAutoFit/>
          </a:bodyPr>
          <a:lstStyle/>
          <a:p>
            <a:pPr algn="just"/>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Ngày xưa có một cô bé sống cùng mẹ trong một túp lều tranh dột nát nhưng đó là một bé gái vô cùng hiếu thảo. Thật không may mẹ của cô bé lại bị bệnh rất nặng nhưng vì nhà nghèo nên không có tiền mua thuốc chữa, và cô bé vô cùng buồn bã.</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 lần đang ngồi khóc bên đường bỗng có một ông lão đi qua thấy lạ bèn đừng lại hỏi khi biết sự tình ông già nói với cô bé:</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Cháu hãy vào rừng và đến bên gốc cây cổ thụ to nhất trong rừng hái lây một bông hoa duy nhất trên đó. Bông hoa ấy có bao nhiêu cánh thì tức là mẹ cháu sống được bằng đấy ngày.</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Cô bé liền vào rừng và rất lâu sau mới tìm thấy bông hoa trắng đó. Phải khó khăn lắm cô mới trèo lên được để lấy bông hoa, nhưng khi đếm chỉ có một cánh hai cánh ba cánh bốn cánh. Chỉ có bốn cánh hoa là sao chứ? Chẳng nhẽ mẹ cô chỉ sống được bằng đấy ngày thôi sao? Không đành lòng cô liền dùng tay xé nhẹ dần từng cánh hoa lớn thành những cánh hoa nhỏ và bông hoa cũng theo đó mà nhiều cánh dần lên nhiều đến mức không còn đếm được nữa. Từ đó người đời gọi bông hoa ấy là bông hoa cúc trắng để nói về lòng hiếu thảo của cô bé đó dành cho mẹ mình.</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nl-NL"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06298867"/>
      </p:ext>
    </p:extLst>
  </p:cSld>
  <p:clrMapOvr>
    <a:masterClrMapping/>
  </p:clrMapOvr>
  <mc:AlternateContent xmlns:mc="http://schemas.openxmlformats.org/markup-compatibility/2006" xmlns:p14="http://schemas.microsoft.com/office/powerpoint/2010/main">
    <mc:Choice Requires="p14">
      <p:transition spd="slow" p14:dur="1600" advTm="93084">
        <p:blinds dir="vert"/>
      </p:transition>
    </mc:Choice>
    <mc:Fallback xmlns="">
      <p:transition spd="slow" advTm="93084">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1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PHIẾU</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HỌC TẬP</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7" name="Table 6"/>
          <p:cNvGraphicFramePr>
            <a:graphicFrameLocks noGrp="1"/>
          </p:cNvGraphicFramePr>
          <p:nvPr>
            <p:extLst>
              <p:ext uri="{D42A27DB-BD31-4B8C-83A1-F6EECF244321}">
                <p14:modId xmlns:p14="http://schemas.microsoft.com/office/powerpoint/2010/main" val="4008220832"/>
              </p:ext>
            </p:extLst>
          </p:nvPr>
        </p:nvGraphicFramePr>
        <p:xfrm>
          <a:off x="850108" y="1630553"/>
          <a:ext cx="10641556" cy="5075679"/>
        </p:xfrm>
        <a:graphic>
          <a:graphicData uri="http://schemas.openxmlformats.org/drawingml/2006/table">
            <a:tbl>
              <a:tblPr firstRow="1" firstCol="1" bandRow="1"/>
              <a:tblGrid>
                <a:gridCol w="3545904">
                  <a:extLst>
                    <a:ext uri="{9D8B030D-6E8A-4147-A177-3AD203B41FA5}">
                      <a16:colId xmlns:a16="http://schemas.microsoft.com/office/drawing/2014/main" val="3570816452"/>
                    </a:ext>
                  </a:extLst>
                </a:gridCol>
                <a:gridCol w="3547826">
                  <a:extLst>
                    <a:ext uri="{9D8B030D-6E8A-4147-A177-3AD203B41FA5}">
                      <a16:colId xmlns:a16="http://schemas.microsoft.com/office/drawing/2014/main" val="3728257610"/>
                    </a:ext>
                  </a:extLst>
                </a:gridCol>
                <a:gridCol w="3547826">
                  <a:extLst>
                    <a:ext uri="{9D8B030D-6E8A-4147-A177-3AD203B41FA5}">
                      <a16:colId xmlns:a16="http://schemas.microsoft.com/office/drawing/2014/main" val="2922129575"/>
                    </a:ext>
                  </a:extLst>
                </a:gridCol>
              </a:tblGrid>
              <a:tr h="2030272">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Tiêu chí</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cánh buồm</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Sự tích hoa cúc trắng</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9838032"/>
                  </a:ext>
                </a:extLst>
              </a:tr>
              <a:tr h="2030272">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Số chữ trong một dòng</a:t>
                      </a:r>
                      <a:r>
                        <a:rPr lang="vi-VN"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câu</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828859"/>
                  </a:ext>
                </a:extLst>
              </a:tr>
              <a:tr h="1015135">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Kết cấu</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099416"/>
                  </a:ext>
                </a:extLst>
              </a:tr>
            </a:tbl>
          </a:graphicData>
        </a:graphic>
      </p:graphicFrame>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0566935"/>
      </p:ext>
    </p:extLst>
  </p:cSld>
  <p:clrMapOvr>
    <a:masterClrMapping/>
  </p:clrMapOvr>
  <mc:AlternateContent xmlns:mc="http://schemas.openxmlformats.org/markup-compatibility/2006" xmlns:p14="http://schemas.microsoft.com/office/powerpoint/2010/main">
    <mc:Choice Requires="p14">
      <p:transition spd="slow" p14:dur="1600" advTm="14741">
        <p:blinds dir="vert"/>
      </p:transition>
    </mc:Choice>
    <mc:Fallback xmlns="">
      <p:transition spd="slow" advTm="1474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8"/>
                </p:tgtEl>
              </p:cMediaNode>
            </p:audio>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PHIẾU</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HỌC TẬP</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7" name="Table 6"/>
          <p:cNvGraphicFramePr>
            <a:graphicFrameLocks noGrp="1"/>
          </p:cNvGraphicFramePr>
          <p:nvPr>
            <p:extLst>
              <p:ext uri="{D42A27DB-BD31-4B8C-83A1-F6EECF244321}">
                <p14:modId xmlns:p14="http://schemas.microsoft.com/office/powerpoint/2010/main" val="3451842173"/>
              </p:ext>
            </p:extLst>
          </p:nvPr>
        </p:nvGraphicFramePr>
        <p:xfrm>
          <a:off x="174488" y="1576805"/>
          <a:ext cx="11394465" cy="4838300"/>
        </p:xfrm>
        <a:graphic>
          <a:graphicData uri="http://schemas.openxmlformats.org/drawingml/2006/table">
            <a:tbl>
              <a:tblPr firstRow="1" firstCol="1" bandRow="1"/>
              <a:tblGrid>
                <a:gridCol w="2150701">
                  <a:extLst>
                    <a:ext uri="{9D8B030D-6E8A-4147-A177-3AD203B41FA5}">
                      <a16:colId xmlns:a16="http://schemas.microsoft.com/office/drawing/2014/main" val="3570816452"/>
                    </a:ext>
                  </a:extLst>
                </a:gridCol>
                <a:gridCol w="5444923">
                  <a:extLst>
                    <a:ext uri="{9D8B030D-6E8A-4147-A177-3AD203B41FA5}">
                      <a16:colId xmlns:a16="http://schemas.microsoft.com/office/drawing/2014/main" val="3728257610"/>
                    </a:ext>
                  </a:extLst>
                </a:gridCol>
                <a:gridCol w="3798841">
                  <a:extLst>
                    <a:ext uri="{9D8B030D-6E8A-4147-A177-3AD203B41FA5}">
                      <a16:colId xmlns:a16="http://schemas.microsoft.com/office/drawing/2014/main" val="2922129575"/>
                    </a:ext>
                  </a:extLst>
                </a:gridCol>
              </a:tblGrid>
              <a:tr h="887788">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Tiêu chí</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cánh buồm</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Sự tích hoa cúc trắng</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9838032"/>
                  </a:ext>
                </a:extLst>
              </a:tr>
              <a:tr h="2030272">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Số chữ trong một dòng</a:t>
                      </a:r>
                      <a:r>
                        <a:rPr lang="vi-VN"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câu</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a:solidFill>
                            <a:srgbClr val="000000"/>
                          </a:solidFill>
                          <a:effectLst/>
                          <a:latin typeface="Times New Roman" panose="02020603050405020304" pitchFamily="18" charset="0"/>
                          <a:ea typeface="SimSun" panose="02010600030101010101" pitchFamily="2" charset="-122"/>
                        </a:rPr>
                        <a:t>Số chữ ít, trung bình 5-7 chữ</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Số chữ nhiều, câu văn dài</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828859"/>
                  </a:ext>
                </a:extLst>
              </a:tr>
              <a:tr h="1015135">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Kết cấu</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ý tưởng được viết thành dòng, các dòng nhóm thành các khổ thơ</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ý tưởng được viết bằng câu; câu được nhóm thành đoạn văn</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099416"/>
                  </a:ext>
                </a:extLst>
              </a:tr>
            </a:tbl>
          </a:graphicData>
        </a:graphic>
      </p:graphicFrame>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14464408"/>
      </p:ext>
    </p:extLst>
  </p:cSld>
  <p:clrMapOvr>
    <a:masterClrMapping/>
  </p:clrMapOvr>
  <mc:AlternateContent xmlns:mc="http://schemas.openxmlformats.org/markup-compatibility/2006" xmlns:p14="http://schemas.microsoft.com/office/powerpoint/2010/main">
    <mc:Choice Requires="p14">
      <p:transition spd="slow" p14:dur="1600" advTm="37091">
        <p:blinds dir="vert"/>
      </p:transition>
    </mc:Choice>
    <mc:Fallback xmlns="">
      <p:transition spd="slow" advTm="3709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8"/>
                </p:tgtEl>
              </p:cMediaNode>
            </p:audio>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0" y="0"/>
            <a:ext cx="12192000" cy="6858000"/>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1" name="组合 10"/>
          <p:cNvGrpSpPr/>
          <p:nvPr/>
        </p:nvGrpSpPr>
        <p:grpSpPr>
          <a:xfrm>
            <a:off x="2950596" y="1799089"/>
            <a:ext cx="5952104" cy="3550983"/>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4248240" y="2965183"/>
              <a:ext cx="3022666" cy="57864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KHỞI</a:t>
              </a:r>
              <a:r>
                <a:rPr kumimoji="0" lang="en-US" altLang="zh-CN" sz="5400" b="1" i="0" u="none" strike="noStrike" kern="1200" cap="none" spc="0" normalizeH="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ĐỘNG</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6032">
        <p:blinds dir="vert"/>
      </p:transition>
    </mc:Choice>
    <mc:Fallback xmlns="">
      <p:transition spd="slow" advTm="603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23774" y="14793"/>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171781" y="71896"/>
            <a:ext cx="10309221" cy="707886"/>
          </a:xfrm>
          <a:prstGeom prst="rect">
            <a:avLst/>
          </a:prstGeom>
        </p:spPr>
        <p:txBody>
          <a:bodyPr wrap="square">
            <a:spAutoFit/>
          </a:bodyPr>
          <a:lstStyle/>
          <a:p>
            <a:pPr lvl="0">
              <a:defRPr/>
            </a:pPr>
            <a:r>
              <a:rPr lang="vi-VN" altLang="zh-CN" sz="4000" b="1">
                <a:solidFill>
                  <a:srgbClr val="002060"/>
                </a:solidFill>
                <a:latin typeface="Times New Roman" panose="02020603050405020304" pitchFamily="18" charset="0"/>
                <a:ea typeface="inpin heiti" charset="-122"/>
                <a:cs typeface="Times New Roman" panose="02020603050405020304" pitchFamily="18" charset="0"/>
              </a:rPr>
              <a:t>1. Đặc trưng hình thức của bài thơ</a:t>
            </a:r>
          </a:p>
        </p:txBody>
      </p:sp>
      <p:sp>
        <p:nvSpPr>
          <p:cNvPr id="8" name="Rounded Rectangle 7"/>
          <p:cNvSpPr/>
          <p:nvPr/>
        </p:nvSpPr>
        <p:spPr>
          <a:xfrm>
            <a:off x="11330" y="3429000"/>
            <a:ext cx="3123756"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Đặc trưng</a:t>
            </a:r>
          </a:p>
        </p:txBody>
      </p:sp>
      <p:sp>
        <p:nvSpPr>
          <p:cNvPr id="11" name="Rounded Rectangle 10"/>
          <p:cNvSpPr/>
          <p:nvPr/>
        </p:nvSpPr>
        <p:spPr>
          <a:xfrm>
            <a:off x="4349774" y="984028"/>
            <a:ext cx="6492397" cy="99831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Mỗi dòng thường có 5 đến 7 chữ</a:t>
            </a:r>
          </a:p>
        </p:txBody>
      </p:sp>
      <p:sp>
        <p:nvSpPr>
          <p:cNvPr id="12" name="Rounded Rectangle 11"/>
          <p:cNvSpPr/>
          <p:nvPr/>
        </p:nvSpPr>
        <p:spPr>
          <a:xfrm>
            <a:off x="4349775" y="2586026"/>
            <a:ext cx="6492396"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Được viết theo thể thơ tự do</a:t>
            </a:r>
            <a:endParaRPr lang="en-US" sz="3200">
              <a:latin typeface="Times New Roman" panose="02020603050405020304" pitchFamily="18" charset="0"/>
              <a:cs typeface="Times New Roman" panose="02020603050405020304" pitchFamily="18" charset="0"/>
            </a:endParaRPr>
          </a:p>
        </p:txBody>
      </p:sp>
      <p:sp>
        <p:nvSpPr>
          <p:cNvPr id="13" name="Rounded Rectangle 12"/>
          <p:cNvSpPr/>
          <p:nvPr/>
        </p:nvSpPr>
        <p:spPr>
          <a:xfrm>
            <a:off x="4349774" y="4489883"/>
            <a:ext cx="6688339" cy="148895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Đ</a:t>
            </a:r>
            <a:r>
              <a:rPr lang="vi-VN" sz="3200">
                <a:latin typeface="Times New Roman" panose="02020603050405020304" pitchFamily="18" charset="0"/>
                <a:cs typeface="Times New Roman" panose="02020603050405020304" pitchFamily="18" charset="0"/>
              </a:rPr>
              <a:t>ược chia thành nhiều khổ nhỏ khác nhau (cứ 4 dòng chia thành một khổ)</a:t>
            </a:r>
          </a:p>
        </p:txBody>
      </p:sp>
      <p:cxnSp>
        <p:nvCxnSpPr>
          <p:cNvPr id="10" name="Straight Arrow Connector 9"/>
          <p:cNvCxnSpPr/>
          <p:nvPr/>
        </p:nvCxnSpPr>
        <p:spPr>
          <a:xfrm flipV="1">
            <a:off x="3135086" y="1715533"/>
            <a:ext cx="1214688" cy="2176027"/>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135086" y="3886200"/>
            <a:ext cx="1214688" cy="1407802"/>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3"/>
            <a:endCxn id="12" idx="1"/>
          </p:cNvCxnSpPr>
          <p:nvPr/>
        </p:nvCxnSpPr>
        <p:spPr>
          <a:xfrm flipV="1">
            <a:off x="3135086" y="3043226"/>
            <a:ext cx="1214689" cy="842974"/>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63215966"/>
      </p:ext>
    </p:extLst>
  </p:cSld>
  <p:clrMapOvr>
    <a:masterClrMapping/>
  </p:clrMapOvr>
  <mc:AlternateContent xmlns:mc="http://schemas.openxmlformats.org/markup-compatibility/2006" xmlns:p14="http://schemas.microsoft.com/office/powerpoint/2010/main">
    <mc:Choice Requires="p14">
      <p:transition spd="slow" p14:dur="1600" advTm="18072">
        <p:blinds dir="vert"/>
      </p:transition>
    </mc:Choice>
    <mc:Fallback xmlns="">
      <p:transition spd="slow" advTm="1807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7"/>
                </p:tgtEl>
              </p:cMediaNode>
            </p:audio>
          </p:childTnLst>
        </p:cTn>
      </p:par>
    </p:tnLst>
    <p:bldLst>
      <p:bldP spid="14" grpId="0"/>
      <p:bldP spid="8"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0" y="0"/>
            <a:ext cx="12192000" cy="6858000"/>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647549" y="2598488"/>
              <a:ext cx="3954327" cy="15824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2. Tìm hiểu từ ngữ, hình ảnh, biện pháp tu từ</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0647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773">
        <p15:prstTrans prst="airplane"/>
      </p:transition>
    </mc:Choice>
    <mc:Fallback xmlns="">
      <p:transition spd="slow" advTm="27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7">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28822" y="130766"/>
            <a:ext cx="7357015" cy="501099"/>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Bảng từ ngữ hình ảnh</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7" name="Table 6"/>
          <p:cNvGraphicFramePr>
            <a:graphicFrameLocks noGrp="1"/>
          </p:cNvGraphicFramePr>
          <p:nvPr>
            <p:extLst>
              <p:ext uri="{D42A27DB-BD31-4B8C-83A1-F6EECF244321}">
                <p14:modId xmlns:p14="http://schemas.microsoft.com/office/powerpoint/2010/main" val="2966662635"/>
              </p:ext>
            </p:extLst>
          </p:nvPr>
        </p:nvGraphicFramePr>
        <p:xfrm>
          <a:off x="-23774" y="723057"/>
          <a:ext cx="12191999" cy="5974080"/>
        </p:xfrm>
        <a:graphic>
          <a:graphicData uri="http://schemas.openxmlformats.org/drawingml/2006/table">
            <a:tbl>
              <a:tblPr firstRow="1" firstCol="1" bandRow="1"/>
              <a:tblGrid>
                <a:gridCol w="2377439">
                  <a:extLst>
                    <a:ext uri="{9D8B030D-6E8A-4147-A177-3AD203B41FA5}">
                      <a16:colId xmlns:a16="http://schemas.microsoft.com/office/drawing/2014/main" val="4093659272"/>
                    </a:ext>
                  </a:extLst>
                </a:gridCol>
                <a:gridCol w="2312134">
                  <a:extLst>
                    <a:ext uri="{9D8B030D-6E8A-4147-A177-3AD203B41FA5}">
                      <a16:colId xmlns:a16="http://schemas.microsoft.com/office/drawing/2014/main" val="3497459251"/>
                    </a:ext>
                  </a:extLst>
                </a:gridCol>
                <a:gridCol w="3751213">
                  <a:extLst>
                    <a:ext uri="{9D8B030D-6E8A-4147-A177-3AD203B41FA5}">
                      <a16:colId xmlns:a16="http://schemas.microsoft.com/office/drawing/2014/main" val="382982005"/>
                    </a:ext>
                  </a:extLst>
                </a:gridCol>
                <a:gridCol w="3751213">
                  <a:extLst>
                    <a:ext uri="{9D8B030D-6E8A-4147-A177-3AD203B41FA5}">
                      <a16:colId xmlns:a16="http://schemas.microsoft.com/office/drawing/2014/main" val="1398525223"/>
                    </a:ext>
                  </a:extLst>
                </a:gridCol>
              </a:tblGrid>
              <a:tr h="799863">
                <a:tc grid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Biểu hiện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trong bài thơ</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Ý nghĩa,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64851582"/>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Từ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96059666"/>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6961299"/>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Hình ảnh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63034859"/>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6041002"/>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Biện pháp tu từ</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04115495"/>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39977246"/>
                  </a:ext>
                </a:extLst>
              </a:tr>
            </a:tbl>
          </a:graphicData>
        </a:graphic>
      </p:graphicFrame>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7766311"/>
      </p:ext>
    </p:extLst>
  </p:cSld>
  <p:clrMapOvr>
    <a:masterClrMapping/>
  </p:clrMapOvr>
  <mc:AlternateContent xmlns:mc="http://schemas.openxmlformats.org/markup-compatibility/2006" xmlns:p14="http://schemas.microsoft.com/office/powerpoint/2010/main">
    <mc:Choice Requires="p14">
      <p:transition spd="slow" p14:dur="1600" advTm="14293">
        <p:blinds dir="vert"/>
      </p:transition>
    </mc:Choice>
    <mc:Fallback xmlns="">
      <p:transition spd="slow" advTm="1429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28822" y="130766"/>
            <a:ext cx="7357015" cy="501099"/>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Bảng từ ngữ hình ảnh</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7" name="Table 6"/>
          <p:cNvGraphicFramePr>
            <a:graphicFrameLocks noGrp="1"/>
          </p:cNvGraphicFramePr>
          <p:nvPr>
            <p:extLst>
              <p:ext uri="{D42A27DB-BD31-4B8C-83A1-F6EECF244321}">
                <p14:modId xmlns:p14="http://schemas.microsoft.com/office/powerpoint/2010/main" val="3330844493"/>
              </p:ext>
            </p:extLst>
          </p:nvPr>
        </p:nvGraphicFramePr>
        <p:xfrm>
          <a:off x="175320" y="874525"/>
          <a:ext cx="12191999" cy="5974080"/>
        </p:xfrm>
        <a:graphic>
          <a:graphicData uri="http://schemas.openxmlformats.org/drawingml/2006/table">
            <a:tbl>
              <a:tblPr firstRow="1" firstCol="1" bandRow="1"/>
              <a:tblGrid>
                <a:gridCol w="2377439">
                  <a:extLst>
                    <a:ext uri="{9D8B030D-6E8A-4147-A177-3AD203B41FA5}">
                      <a16:colId xmlns:a16="http://schemas.microsoft.com/office/drawing/2014/main" val="4093659272"/>
                    </a:ext>
                  </a:extLst>
                </a:gridCol>
                <a:gridCol w="1781129">
                  <a:extLst>
                    <a:ext uri="{9D8B030D-6E8A-4147-A177-3AD203B41FA5}">
                      <a16:colId xmlns:a16="http://schemas.microsoft.com/office/drawing/2014/main" val="3497459251"/>
                    </a:ext>
                  </a:extLst>
                </a:gridCol>
                <a:gridCol w="4282218">
                  <a:extLst>
                    <a:ext uri="{9D8B030D-6E8A-4147-A177-3AD203B41FA5}">
                      <a16:colId xmlns:a16="http://schemas.microsoft.com/office/drawing/2014/main" val="382982005"/>
                    </a:ext>
                  </a:extLst>
                </a:gridCol>
                <a:gridCol w="3751213">
                  <a:extLst>
                    <a:ext uri="{9D8B030D-6E8A-4147-A177-3AD203B41FA5}">
                      <a16:colId xmlns:a16="http://schemas.microsoft.com/office/drawing/2014/main" val="1398525223"/>
                    </a:ext>
                  </a:extLst>
                </a:gridCol>
              </a:tblGrid>
              <a:tr h="799863">
                <a:tc grid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Biểu hiện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trong bài thơ</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Ý nghĩa,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64851582"/>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Từ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96059666"/>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6961299"/>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Hình ảnh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63034859"/>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6041002"/>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Biện pháp tu từ</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04115495"/>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39977246"/>
                  </a:ext>
                </a:extLst>
              </a:tr>
            </a:tbl>
          </a:graphicData>
        </a:graphic>
      </p:graphicFrame>
      <p:sp>
        <p:nvSpPr>
          <p:cNvPr id="8" name="TextBox 7"/>
          <p:cNvSpPr txBox="1"/>
          <p:nvPr/>
        </p:nvSpPr>
        <p:spPr>
          <a:xfrm>
            <a:off x="2492380" y="1588109"/>
            <a:ext cx="1870614"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Từ ngữ có sự hiệp vần</a:t>
            </a:r>
          </a:p>
        </p:txBody>
      </p:sp>
      <p:sp>
        <p:nvSpPr>
          <p:cNvPr id="11" name="TextBox 10"/>
          <p:cNvSpPr txBox="1"/>
          <p:nvPr/>
        </p:nvSpPr>
        <p:spPr>
          <a:xfrm>
            <a:off x="4350719" y="1786613"/>
            <a:ext cx="3422468"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trong, hồng; xa, nhà, ta</a:t>
            </a:r>
          </a:p>
          <a:p>
            <a:r>
              <a:rPr lang="en-US" sz="2400">
                <a:latin typeface="Times New Roman" panose="02020603050405020304" pitchFamily="18" charset="0"/>
                <a:cs typeface="Times New Roman" panose="02020603050405020304" pitchFamily="18" charset="0"/>
              </a:rPr>
              <a:t>…</a:t>
            </a:r>
          </a:p>
        </p:txBody>
      </p:sp>
      <p:sp>
        <p:nvSpPr>
          <p:cNvPr id="12" name="TextBox 11"/>
          <p:cNvSpPr txBox="1"/>
          <p:nvPr/>
        </p:nvSpPr>
        <p:spPr>
          <a:xfrm>
            <a:off x="8547497" y="1587696"/>
            <a:ext cx="3422468"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Tạo ra nhạc điệu cho bài thơ.</a:t>
            </a:r>
            <a:endParaRPr lang="en-US" sz="2400">
              <a:latin typeface="Times New Roman" panose="02020603050405020304" pitchFamily="18" charset="0"/>
              <a:cs typeface="Times New Roman" panose="02020603050405020304" pitchFamily="18" charset="0"/>
            </a:endParaRPr>
          </a:p>
        </p:txBody>
      </p:sp>
      <p:sp>
        <p:nvSpPr>
          <p:cNvPr id="13" name="TextBox 12"/>
          <p:cNvSpPr txBox="1"/>
          <p:nvPr/>
        </p:nvSpPr>
        <p:spPr>
          <a:xfrm>
            <a:off x="2492380" y="2475606"/>
            <a:ext cx="1870614"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Từ láy</a:t>
            </a:r>
          </a:p>
        </p:txBody>
      </p:sp>
      <p:sp>
        <p:nvSpPr>
          <p:cNvPr id="15" name="TextBox 14"/>
          <p:cNvSpPr txBox="1"/>
          <p:nvPr/>
        </p:nvSpPr>
        <p:spPr>
          <a:xfrm>
            <a:off x="4427415" y="2595631"/>
            <a:ext cx="3687811"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phơi phới, rả rích, trầm ngâm, thì thầm,…</a:t>
            </a:r>
            <a:endParaRPr lang="en-US" sz="2400">
              <a:latin typeface="Times New Roman" panose="02020603050405020304" pitchFamily="18" charset="0"/>
              <a:cs typeface="Times New Roman" panose="02020603050405020304" pitchFamily="18" charset="0"/>
            </a:endParaRPr>
          </a:p>
        </p:txBody>
      </p:sp>
      <p:sp>
        <p:nvSpPr>
          <p:cNvPr id="17" name="TextBox 16"/>
          <p:cNvSpPr txBox="1"/>
          <p:nvPr/>
        </p:nvSpPr>
        <p:spPr>
          <a:xfrm>
            <a:off x="8547497" y="2425419"/>
            <a:ext cx="3687811"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Từ ngữ hàm súc, gợi hình, gợi cảm</a:t>
            </a:r>
            <a:endParaRPr lang="en-US" sz="2400">
              <a:latin typeface="Times New Roman" panose="02020603050405020304" pitchFamily="18" charset="0"/>
              <a:cs typeface="Times New Roman" panose="02020603050405020304" pitchFamily="18" charset="0"/>
            </a:endParaRPr>
          </a:p>
        </p:txBody>
      </p:sp>
      <p:sp>
        <p:nvSpPr>
          <p:cNvPr id="18" name="TextBox 17"/>
          <p:cNvSpPr txBox="1"/>
          <p:nvPr/>
        </p:nvSpPr>
        <p:spPr>
          <a:xfrm>
            <a:off x="2476684" y="3511811"/>
            <a:ext cx="1870614"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Thiên nhiên</a:t>
            </a:r>
          </a:p>
        </p:txBody>
      </p:sp>
      <p:sp>
        <p:nvSpPr>
          <p:cNvPr id="19" name="TextBox 18"/>
          <p:cNvSpPr txBox="1"/>
          <p:nvPr/>
        </p:nvSpPr>
        <p:spPr>
          <a:xfrm>
            <a:off x="4229732" y="3441137"/>
            <a:ext cx="4496256"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mặt trời rực rỡ, biển xanh, cát mịn, biển trong, nắng mai hồng,….</a:t>
            </a:r>
            <a:endParaRPr lang="en-US" sz="2400">
              <a:latin typeface="Times New Roman" panose="02020603050405020304" pitchFamily="18" charset="0"/>
              <a:cs typeface="Times New Roman" panose="02020603050405020304" pitchFamily="18" charset="0"/>
            </a:endParaRPr>
          </a:p>
        </p:txBody>
      </p:sp>
      <p:sp>
        <p:nvSpPr>
          <p:cNvPr id="20" name="TextBox 19"/>
          <p:cNvSpPr txBox="1"/>
          <p:nvPr/>
        </p:nvSpPr>
        <p:spPr>
          <a:xfrm>
            <a:off x="8665045" y="3417233"/>
            <a:ext cx="4336183"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Thiên nhiên khoáng đạt, tươi sáng, tràn đầy sức sống.</a:t>
            </a:r>
            <a:endParaRPr lang="en-US" sz="2400">
              <a:latin typeface="Times New Roman" panose="02020603050405020304" pitchFamily="18" charset="0"/>
              <a:cs typeface="Times New Roman" panose="02020603050405020304" pitchFamily="18" charset="0"/>
            </a:endParaRPr>
          </a:p>
        </p:txBody>
      </p:sp>
      <p:sp>
        <p:nvSpPr>
          <p:cNvPr id="21" name="TextBox 20"/>
          <p:cNvSpPr txBox="1"/>
          <p:nvPr/>
        </p:nvSpPr>
        <p:spPr>
          <a:xfrm>
            <a:off x="2556801" y="4517620"/>
            <a:ext cx="1870614" cy="461665"/>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Con người</a:t>
            </a:r>
            <a:endParaRPr lang="en-US" sz="2400">
              <a:latin typeface="Times New Roman" panose="02020603050405020304" pitchFamily="18" charset="0"/>
              <a:cs typeface="Times New Roman" panose="02020603050405020304" pitchFamily="18" charset="0"/>
            </a:endParaRPr>
          </a:p>
        </p:txBody>
      </p:sp>
      <p:sp>
        <p:nvSpPr>
          <p:cNvPr id="22" name="TextBox 21"/>
          <p:cNvSpPr txBox="1"/>
          <p:nvPr/>
        </p:nvSpPr>
        <p:spPr>
          <a:xfrm>
            <a:off x="2556801" y="5240778"/>
            <a:ext cx="1870614" cy="461665"/>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Ẩn dụ</a:t>
            </a:r>
            <a:endParaRPr lang="en-US" sz="2400">
              <a:latin typeface="Times New Roman" panose="02020603050405020304" pitchFamily="18" charset="0"/>
              <a:cs typeface="Times New Roman" panose="02020603050405020304" pitchFamily="18" charset="0"/>
            </a:endParaRPr>
          </a:p>
        </p:txBody>
      </p:sp>
      <p:sp>
        <p:nvSpPr>
          <p:cNvPr id="23" name="TextBox 22"/>
          <p:cNvSpPr txBox="1"/>
          <p:nvPr/>
        </p:nvSpPr>
        <p:spPr>
          <a:xfrm>
            <a:off x="2556801" y="6010353"/>
            <a:ext cx="1870614"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Điệp từ, điệp ngữ</a:t>
            </a:r>
            <a:endParaRPr lang="en-US" sz="2400">
              <a:latin typeface="Times New Roman" panose="02020603050405020304" pitchFamily="18" charset="0"/>
              <a:cs typeface="Times New Roman" panose="02020603050405020304" pitchFamily="18" charset="0"/>
            </a:endParaRPr>
          </a:p>
        </p:txBody>
      </p:sp>
      <p:sp>
        <p:nvSpPr>
          <p:cNvPr id="24" name="TextBox 23"/>
          <p:cNvSpPr txBox="1"/>
          <p:nvPr/>
        </p:nvSpPr>
        <p:spPr>
          <a:xfrm>
            <a:off x="4427415" y="4314875"/>
            <a:ext cx="4496256"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bóng cha lênh khênh</a:t>
            </a:r>
          </a:p>
          <a:p>
            <a:r>
              <a:rPr lang="vi-VN" sz="2400">
                <a:latin typeface="Times New Roman" panose="02020603050405020304" pitchFamily="18" charset="0"/>
                <a:cs typeface="Times New Roman" panose="02020603050405020304" pitchFamily="18" charset="0"/>
              </a:rPr>
              <a:t>bóng con chắc nịch.</a:t>
            </a:r>
          </a:p>
        </p:txBody>
      </p:sp>
      <p:sp>
        <p:nvSpPr>
          <p:cNvPr id="25" name="TextBox 24"/>
          <p:cNvSpPr txBox="1"/>
          <p:nvPr/>
        </p:nvSpPr>
        <p:spPr>
          <a:xfrm>
            <a:off x="8547498" y="4175835"/>
            <a:ext cx="3937522" cy="1107996"/>
          </a:xfrm>
          <a:prstGeom prst="rect">
            <a:avLst/>
          </a:prstGeom>
          <a:noFill/>
        </p:spPr>
        <p:txBody>
          <a:bodyPr wrap="square" rtlCol="0">
            <a:spAutoFit/>
          </a:bodyPr>
          <a:lstStyle/>
          <a:p>
            <a:r>
              <a:rPr lang="vi-VN" sz="2200">
                <a:latin typeface="Times New Roman" panose="02020603050405020304" pitchFamily="18" charset="0"/>
                <a:cs typeface="Times New Roman" panose="02020603050405020304" pitchFamily="18" charset="0"/>
              </a:rPr>
              <a:t>Hình ảnh giàu sức gợi, vừa đối lập vừa thể hiện sự khác biệt thế hệ…</a:t>
            </a:r>
            <a:endParaRPr lang="en-US" sz="2200">
              <a:latin typeface="Times New Roman" panose="02020603050405020304" pitchFamily="18" charset="0"/>
              <a:cs typeface="Times New Roman" panose="02020603050405020304" pitchFamily="18" charset="0"/>
            </a:endParaRPr>
          </a:p>
        </p:txBody>
      </p:sp>
      <p:sp>
        <p:nvSpPr>
          <p:cNvPr id="26" name="TextBox 25"/>
          <p:cNvSpPr txBox="1"/>
          <p:nvPr/>
        </p:nvSpPr>
        <p:spPr>
          <a:xfrm>
            <a:off x="4427415" y="5175197"/>
            <a:ext cx="4496256" cy="461665"/>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Cánh buồm.</a:t>
            </a:r>
          </a:p>
        </p:txBody>
      </p:sp>
      <p:sp>
        <p:nvSpPr>
          <p:cNvPr id="27" name="TextBox 26"/>
          <p:cNvSpPr txBox="1"/>
          <p:nvPr/>
        </p:nvSpPr>
        <p:spPr>
          <a:xfrm>
            <a:off x="8486113" y="5083926"/>
            <a:ext cx="4055004" cy="769441"/>
          </a:xfrm>
          <a:prstGeom prst="rect">
            <a:avLst/>
          </a:prstGeom>
          <a:noFill/>
        </p:spPr>
        <p:txBody>
          <a:bodyPr wrap="square" rtlCol="0">
            <a:spAutoFit/>
          </a:bodyPr>
          <a:lstStyle/>
          <a:p>
            <a:pPr algn="just"/>
            <a:r>
              <a:rPr lang="vi-VN" sz="2200">
                <a:latin typeface="Times New Roman" panose="02020603050405020304" pitchFamily="18" charset="0"/>
                <a:cs typeface="Times New Roman" panose="02020603050405020304" pitchFamily="18" charset="0"/>
              </a:rPr>
              <a:t>Khao khát, ước mơ được khám phá thế giới, đi đến chân trời mới.</a:t>
            </a:r>
          </a:p>
        </p:txBody>
      </p:sp>
      <p:sp>
        <p:nvSpPr>
          <p:cNvPr id="28" name="TextBox 27"/>
          <p:cNvSpPr txBox="1"/>
          <p:nvPr/>
        </p:nvSpPr>
        <p:spPr>
          <a:xfrm>
            <a:off x="4298060" y="6017608"/>
            <a:ext cx="4496256"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Không thấy, có, bóng cha, bóng con, cha dắt con đi.</a:t>
            </a:r>
          </a:p>
        </p:txBody>
      </p:sp>
      <p:sp>
        <p:nvSpPr>
          <p:cNvPr id="29" name="TextBox 28"/>
          <p:cNvSpPr txBox="1"/>
          <p:nvPr/>
        </p:nvSpPr>
        <p:spPr>
          <a:xfrm>
            <a:off x="8481748" y="6189023"/>
            <a:ext cx="3650300" cy="461665"/>
          </a:xfrm>
          <a:prstGeom prst="rect">
            <a:avLst/>
          </a:prstGeom>
          <a:noFill/>
        </p:spPr>
        <p:txBody>
          <a:bodyPr wrap="square" rtlCol="0">
            <a:spAutoFit/>
          </a:bodyPr>
          <a:lstStyle/>
          <a:p>
            <a:r>
              <a:rPr lang="en-US" sz="2400">
                <a:latin typeface="Times New Roman" panose="02020603050405020304" pitchFamily="18" charset="0"/>
                <a:ea typeface="Times New Roman" panose="02020603050405020304" pitchFamily="18" charset="0"/>
              </a:rPr>
              <a:t>Thế giới mênh mông vô tận.</a:t>
            </a:r>
            <a:endParaRPr lang="vi-VN" sz="2400">
              <a:latin typeface="Times New Roman" panose="02020603050405020304" pitchFamily="18" charset="0"/>
              <a:cs typeface="Times New Roman" panose="02020603050405020304" pitchFamily="18"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46537394"/>
      </p:ext>
    </p:extLst>
  </p:cSld>
  <p:clrMapOvr>
    <a:masterClrMapping/>
  </p:clrMapOvr>
  <mc:AlternateContent xmlns:mc="http://schemas.openxmlformats.org/markup-compatibility/2006" xmlns:p14="http://schemas.microsoft.com/office/powerpoint/2010/main">
    <mc:Choice Requires="p14">
      <p:transition spd="slow" p14:dur="1600" advTm="84697">
        <p:blinds dir="vert"/>
      </p:transition>
    </mc:Choice>
    <mc:Fallback xmlns="">
      <p:transition spd="slow" advTm="84697">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barn(inVertical)">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barn(inVertical)">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barn(inVertical)">
                                      <p:cBhvr>
                                        <p:cTn id="89" dur="5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barn(inVertical)">
                                      <p:cBhvr>
                                        <p:cTn id="94" dur="5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barn(inVertical)">
                                      <p:cBhvr>
                                        <p:cTn id="99" dur="5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barn(inVertical)">
                                      <p:cBhvr>
                                        <p:cTn id="10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5" fill="hold" display="0">
                  <p:stCondLst>
                    <p:cond delay="indefinite"/>
                  </p:stCondLst>
                  <p:endCondLst>
                    <p:cond evt="onStopAudio" delay="0">
                      <p:tgtEl>
                        <p:sldTgt/>
                      </p:tgtEl>
                    </p:cond>
                  </p:endCondLst>
                </p:cTn>
                <p:tgtEl>
                  <p:spTgt spid="9"/>
                </p:tgtEl>
              </p:cMediaNode>
            </p:audio>
          </p:childTnLst>
        </p:cTn>
      </p:par>
    </p:tnLst>
    <p:bldLst>
      <p:bldP spid="14" grpId="0"/>
      <p:bldP spid="8" grpId="0"/>
      <p:bldP spid="11" grpId="0"/>
      <p:bldP spid="12" grpId="0"/>
      <p:bldP spid="13" grpId="0"/>
      <p:bldP spid="15"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11330" y="0"/>
            <a:ext cx="12192000" cy="6858000"/>
          </a:xfrm>
          <a:prstGeom prst="rect">
            <a:avLst/>
          </a:prstGeom>
        </p:spPr>
      </p:pic>
      <p:grpSp>
        <p:nvGrpSpPr>
          <p:cNvPr id="3" name="组合 2"/>
          <p:cNvGrpSpPr/>
          <p:nvPr/>
        </p:nvGrpSpPr>
        <p:grpSpPr>
          <a:xfrm>
            <a:off x="-607007" y="-1026330"/>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477054"/>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 Từ ngữ, hình ảnh</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1" name="Rounded Rectangle 10"/>
          <p:cNvSpPr/>
          <p:nvPr/>
        </p:nvSpPr>
        <p:spPr>
          <a:xfrm>
            <a:off x="3370161" y="1341306"/>
            <a:ext cx="3712859" cy="89021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Có sự hiệp vần: trong, hồng; xa, nhà, ta…</a:t>
            </a:r>
          </a:p>
        </p:txBody>
      </p:sp>
      <p:sp>
        <p:nvSpPr>
          <p:cNvPr id="12" name="Rounded Rectangle 11"/>
          <p:cNvSpPr/>
          <p:nvPr/>
        </p:nvSpPr>
        <p:spPr>
          <a:xfrm>
            <a:off x="8028797" y="1260394"/>
            <a:ext cx="3712859" cy="89021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-&gt; </a:t>
            </a:r>
            <a:r>
              <a:rPr lang="vi-VN" sz="2800">
                <a:latin typeface="Times New Roman" panose="02020603050405020304" pitchFamily="18" charset="0"/>
                <a:cs typeface="Times New Roman" panose="02020603050405020304" pitchFamily="18" charset="0"/>
              </a:rPr>
              <a:t> tạo ra nhạc điệu cho bài thơ</a:t>
            </a:r>
          </a:p>
        </p:txBody>
      </p:sp>
      <p:sp>
        <p:nvSpPr>
          <p:cNvPr id="13" name="Rounded Rectangle 12"/>
          <p:cNvSpPr/>
          <p:nvPr/>
        </p:nvSpPr>
        <p:spPr>
          <a:xfrm>
            <a:off x="3345806" y="5073464"/>
            <a:ext cx="3712859" cy="131297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Times New Roman" panose="02020603050405020304" pitchFamily="18" charset="0"/>
                <a:cs typeface="Times New Roman" panose="02020603050405020304" pitchFamily="18" charset="0"/>
              </a:rPr>
              <a:t>Từ láy phơi phới, rả rích, trầm ngâm, thầm thì…</a:t>
            </a:r>
          </a:p>
        </p:txBody>
      </p:sp>
      <p:sp>
        <p:nvSpPr>
          <p:cNvPr id="15" name="Rounded Rectangle 14"/>
          <p:cNvSpPr/>
          <p:nvPr/>
        </p:nvSpPr>
        <p:spPr>
          <a:xfrm>
            <a:off x="8479141" y="5034219"/>
            <a:ext cx="3712859" cy="131297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-&gt;</a:t>
            </a:r>
            <a:r>
              <a:rPr lang="vi-VN" sz="2800">
                <a:latin typeface="Times New Roman" panose="02020603050405020304" pitchFamily="18" charset="0"/>
                <a:cs typeface="Times New Roman" panose="02020603050405020304" pitchFamily="18" charset="0"/>
              </a:rPr>
              <a:t> từ ngữ hàm súc, gợi hình, gợi cảm</a:t>
            </a:r>
          </a:p>
        </p:txBody>
      </p:sp>
      <p:sp>
        <p:nvSpPr>
          <p:cNvPr id="9" name="Right Arrow 8"/>
          <p:cNvSpPr/>
          <p:nvPr/>
        </p:nvSpPr>
        <p:spPr>
          <a:xfrm>
            <a:off x="7147659" y="1538241"/>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ight Arrow 16"/>
          <p:cNvSpPr/>
          <p:nvPr/>
        </p:nvSpPr>
        <p:spPr>
          <a:xfrm>
            <a:off x="7336488" y="5487634"/>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8" name="Straight Arrow Connector 17"/>
          <p:cNvCxnSpPr/>
          <p:nvPr/>
        </p:nvCxnSpPr>
        <p:spPr>
          <a:xfrm flipV="1">
            <a:off x="2351314" y="1965264"/>
            <a:ext cx="1018847" cy="1709578"/>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6977" y="3674842"/>
            <a:ext cx="993184" cy="181279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174488" y="3126892"/>
            <a:ext cx="2395279"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Từ ngữ</a:t>
            </a:r>
          </a:p>
        </p:txBody>
      </p:sp>
      <p:pic>
        <p:nvPicPr>
          <p:cNvPr id="25" name="Picture 24"/>
          <p:cNvPicPr>
            <a:picLocks noChangeAspect="1"/>
          </p:cNvPicPr>
          <p:nvPr/>
        </p:nvPicPr>
        <p:blipFill>
          <a:blip r:embed="rId11"/>
          <a:stretch>
            <a:fillRect/>
          </a:stretch>
        </p:blipFill>
        <p:spPr>
          <a:xfrm>
            <a:off x="5774511" y="2472620"/>
            <a:ext cx="3627434" cy="2176461"/>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552038867"/>
      </p:ext>
    </p:extLst>
  </p:cSld>
  <p:clrMapOvr>
    <a:masterClrMapping/>
  </p:clrMapOvr>
  <mc:AlternateContent xmlns:mc="http://schemas.openxmlformats.org/markup-compatibility/2006" xmlns:p14="http://schemas.microsoft.com/office/powerpoint/2010/main">
    <mc:Choice Requires="p14">
      <p:transition spd="slow" p14:dur="1600" advTm="10003">
        <p:blinds dir="vert"/>
      </p:transition>
    </mc:Choice>
    <mc:Fallback xmlns="">
      <p:transition spd="slow" advTm="1000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7"/>
                </p:tgtEl>
              </p:cMediaNode>
            </p:audio>
          </p:childTnLst>
        </p:cTn>
      </p:par>
    </p:tnLst>
    <p:bldLst>
      <p:bldP spid="14" grpId="0"/>
      <p:bldP spid="11" grpId="0" animBg="1"/>
      <p:bldP spid="12" grpId="0" animBg="1"/>
      <p:bldP spid="13" grpId="0" animBg="1"/>
      <p:bldP spid="15" grpId="0" animBg="1"/>
      <p:bldP spid="9" grpId="0" animBg="1"/>
      <p:bldP spid="17"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11330" y="0"/>
            <a:ext cx="12192000" cy="6858000"/>
          </a:xfrm>
          <a:prstGeom prst="rect">
            <a:avLst/>
          </a:prstGeom>
        </p:spPr>
      </p:pic>
      <p:grpSp>
        <p:nvGrpSpPr>
          <p:cNvPr id="3" name="组合 2"/>
          <p:cNvGrpSpPr/>
          <p:nvPr/>
        </p:nvGrpSpPr>
        <p:grpSpPr>
          <a:xfrm>
            <a:off x="-607007" y="-1026330"/>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587621" y="168636"/>
            <a:ext cx="7357015" cy="47705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Từ ngữ, hình ảnh</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1" name="Rounded Rectangle 10"/>
          <p:cNvSpPr/>
          <p:nvPr/>
        </p:nvSpPr>
        <p:spPr>
          <a:xfrm>
            <a:off x="3370161" y="659829"/>
            <a:ext cx="3712859" cy="157169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Thiên nhiên: mặt trời rực rỡ, biển xanh, cát mịn, biển trong, ánh mai hồng…</a:t>
            </a:r>
          </a:p>
        </p:txBody>
      </p:sp>
      <p:sp>
        <p:nvSpPr>
          <p:cNvPr id="12" name="Rounded Rectangle 11"/>
          <p:cNvSpPr/>
          <p:nvPr/>
        </p:nvSpPr>
        <p:spPr>
          <a:xfrm>
            <a:off x="8028797" y="645690"/>
            <a:ext cx="4163203" cy="15049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-&gt; khoáng đạt, rực rỡ, long lanh, tràn đầy sức sống</a:t>
            </a:r>
          </a:p>
        </p:txBody>
      </p:sp>
      <p:sp>
        <p:nvSpPr>
          <p:cNvPr id="13" name="Rounded Rectangle 12"/>
          <p:cNvSpPr/>
          <p:nvPr/>
        </p:nvSpPr>
        <p:spPr>
          <a:xfrm>
            <a:off x="3345806" y="5073464"/>
            <a:ext cx="3712859" cy="131297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Hai cha con: bóng cha lênh khênh, bóng con chắc nịch</a:t>
            </a:r>
          </a:p>
        </p:txBody>
      </p:sp>
      <p:sp>
        <p:nvSpPr>
          <p:cNvPr id="15" name="Rounded Rectangle 14"/>
          <p:cNvSpPr/>
          <p:nvPr/>
        </p:nvSpPr>
        <p:spPr>
          <a:xfrm>
            <a:off x="8254619" y="4803166"/>
            <a:ext cx="3974374" cy="185356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Sự đối lập vừa thể hiện sự khác biệt giữa hai thế hệ, đồng thời thấy được sự tiếp</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nối.</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ight Arrow 8"/>
          <p:cNvSpPr/>
          <p:nvPr/>
        </p:nvSpPr>
        <p:spPr>
          <a:xfrm>
            <a:off x="7147659" y="1538241"/>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7" name="Right Arrow 16"/>
          <p:cNvSpPr/>
          <p:nvPr/>
        </p:nvSpPr>
        <p:spPr>
          <a:xfrm>
            <a:off x="7254386" y="5487634"/>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cxnSp>
        <p:nvCxnSpPr>
          <p:cNvPr id="18" name="Straight Arrow Connector 17"/>
          <p:cNvCxnSpPr/>
          <p:nvPr/>
        </p:nvCxnSpPr>
        <p:spPr>
          <a:xfrm flipV="1">
            <a:off x="2351314" y="1965264"/>
            <a:ext cx="1018847" cy="1709578"/>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6977" y="3674842"/>
            <a:ext cx="993184" cy="181279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174488" y="3126892"/>
            <a:ext cx="2395279"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ảnh</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97935589"/>
      </p:ext>
    </p:extLst>
  </p:cSld>
  <p:clrMapOvr>
    <a:masterClrMapping/>
  </p:clrMapOvr>
  <mc:AlternateContent xmlns:mc="http://schemas.openxmlformats.org/markup-compatibility/2006" xmlns:p14="http://schemas.microsoft.com/office/powerpoint/2010/main">
    <mc:Choice Requires="p14">
      <p:transition spd="slow" p14:dur="1600" advTm="9432">
        <p:blinds dir="vert"/>
      </p:transition>
    </mc:Choice>
    <mc:Fallback xmlns="">
      <p:transition spd="slow" advTm="943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arn(inVertical)">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8"/>
                </p:tgtEl>
              </p:cMediaNode>
            </p:audio>
          </p:childTnLst>
        </p:cTn>
      </p:par>
    </p:tnLst>
    <p:bldLst>
      <p:bldP spid="14" grpId="0"/>
      <p:bldP spid="11" grpId="0" animBg="1"/>
      <p:bldP spid="12" grpId="0" animBg="1"/>
      <p:bldP spid="13" grpId="0" animBg="1"/>
      <p:bldP spid="15" grpId="0" animBg="1"/>
      <p:bldP spid="9" grpId="0" animBg="1"/>
      <p:bldP spid="17"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3067" y="0"/>
            <a:ext cx="12192000" cy="6858000"/>
          </a:xfrm>
          <a:prstGeom prst="rect">
            <a:avLst/>
          </a:prstGeom>
        </p:spPr>
      </p:pic>
      <p:grpSp>
        <p:nvGrpSpPr>
          <p:cNvPr id="3" name="组合 2"/>
          <p:cNvGrpSpPr/>
          <p:nvPr/>
        </p:nvGrpSpPr>
        <p:grpSpPr>
          <a:xfrm>
            <a:off x="-607007" y="-1026330"/>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878" y="240187"/>
            <a:ext cx="2317892" cy="972729"/>
          </a:xfrm>
          <a:prstGeom prst="rect">
            <a:avLst/>
          </a:prstGeom>
        </p:spPr>
      </p:pic>
      <p:sp>
        <p:nvSpPr>
          <p:cNvPr id="14" name="矩形 13"/>
          <p:cNvSpPr/>
          <p:nvPr/>
        </p:nvSpPr>
        <p:spPr>
          <a:xfrm>
            <a:off x="2587621" y="168636"/>
            <a:ext cx="7357015" cy="477054"/>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 Biện pháp tu từ</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1" name="Rounded Rectangle 10"/>
          <p:cNvSpPr/>
          <p:nvPr/>
        </p:nvSpPr>
        <p:spPr>
          <a:xfrm>
            <a:off x="3370161" y="1193639"/>
            <a:ext cx="3712859" cy="1037879"/>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Cánh buồm</a:t>
            </a:r>
          </a:p>
        </p:txBody>
      </p:sp>
      <p:sp>
        <p:nvSpPr>
          <p:cNvPr id="12" name="Rounded Rectangle 11"/>
          <p:cNvSpPr/>
          <p:nvPr/>
        </p:nvSpPr>
        <p:spPr>
          <a:xfrm>
            <a:off x="8104766" y="1019296"/>
            <a:ext cx="4163203" cy="1504916"/>
          </a:xfrm>
          <a:prstGeom prst="roundRect">
            <a:avLst/>
          </a:prstGeom>
          <a:ln w="571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tabLst>
                <a:tab pos="3378200" algn="l"/>
              </a:tabLst>
            </a:pPr>
            <a:r>
              <a:rPr lang="en-US" sz="2800">
                <a:latin typeface="Times New Roman" panose="02020603050405020304" pitchFamily="18" charset="0"/>
                <a:ea typeface="MS Mincho"/>
                <a:cs typeface="Times New Roman" panose="02020603050405020304" pitchFamily="18" charset="0"/>
                <a:sym typeface="Wingdings" panose="05000000000000000000" pitchFamily="2" charset="2"/>
              </a:rPr>
              <a:t></a:t>
            </a:r>
            <a:r>
              <a:rPr lang="en-US" sz="2800">
                <a:latin typeface="Times New Roman" panose="02020603050405020304" pitchFamily="18" charset="0"/>
                <a:ea typeface="MS Mincho"/>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khao khát, ước mơ được khám phá thế giới, đi đến chân trời mới</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ounded Rectangle 12"/>
          <p:cNvSpPr/>
          <p:nvPr/>
        </p:nvSpPr>
        <p:spPr>
          <a:xfrm>
            <a:off x="3345806" y="4701172"/>
            <a:ext cx="3712859" cy="1685264"/>
          </a:xfrm>
          <a:prstGeom prst="roundRect">
            <a:avLst/>
          </a:prstGeom>
          <a:ln w="76200">
            <a:prstDash val="lgDash"/>
          </a:ln>
        </p:spPr>
        <p:style>
          <a:lnRef idx="2">
            <a:schemeClr val="dk1"/>
          </a:lnRef>
          <a:fillRef idx="1">
            <a:schemeClr val="lt1"/>
          </a:fillRef>
          <a:effectRef idx="0">
            <a:schemeClr val="dk1"/>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Điệp từ, điệp ngữ: không thấy, có, bóng (cha), bóng (con), cha dắt con đi…</a:t>
            </a:r>
          </a:p>
        </p:txBody>
      </p:sp>
      <p:sp>
        <p:nvSpPr>
          <p:cNvPr id="15" name="Rounded Rectangle 14"/>
          <p:cNvSpPr/>
          <p:nvPr/>
        </p:nvSpPr>
        <p:spPr>
          <a:xfrm>
            <a:off x="8214559" y="4587324"/>
            <a:ext cx="3974374" cy="2176174"/>
          </a:xfrm>
          <a:prstGeom prst="roundRect">
            <a:avLst/>
          </a:prstGeom>
          <a:ln w="76200">
            <a:prstDash val="sysDash"/>
          </a:ln>
        </p:spPr>
        <p:style>
          <a:lnRef idx="2">
            <a:schemeClr val="dk1"/>
          </a:lnRef>
          <a:fillRef idx="1">
            <a:schemeClr val="lt1"/>
          </a:fillRef>
          <a:effectRef idx="0">
            <a:schemeClr val="dk1"/>
          </a:effectRef>
          <a:fontRef idx="minor">
            <a:schemeClr val="dk1"/>
          </a:fontRef>
        </p:style>
        <p:txBody>
          <a:bodyPr rtlCol="0" anchor="ctr"/>
          <a:lstStyle/>
          <a:p>
            <a:pPr algn="just"/>
            <a:r>
              <a:rPr lang="en-US" sz="2800">
                <a:latin typeface="Times New Roman" panose="02020603050405020304" pitchFamily="18" charset="0"/>
                <a:cs typeface="Times New Roman" panose="02020603050405020304" pitchFamily="18" charset="0"/>
              </a:rPr>
              <a:t>-&gt;</a:t>
            </a:r>
            <a:r>
              <a:rPr lang="vi-VN" sz="2800">
                <a:latin typeface="Times New Roman" panose="02020603050405020304" pitchFamily="18" charset="0"/>
                <a:cs typeface="Times New Roman" panose="02020603050405020304" pitchFamily="18" charset="0"/>
              </a:rPr>
              <a:t>Thế giới mênh mông, vô tận; sự tò mò, háo hức muốn khám phá thế giới; sự gắn bó, quấn quýt giữa hai bố con…</a:t>
            </a:r>
          </a:p>
        </p:txBody>
      </p:sp>
      <p:sp>
        <p:nvSpPr>
          <p:cNvPr id="9" name="Right Arrow 8"/>
          <p:cNvSpPr/>
          <p:nvPr/>
        </p:nvSpPr>
        <p:spPr>
          <a:xfrm>
            <a:off x="7147659" y="1538241"/>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ight Arrow 16"/>
          <p:cNvSpPr/>
          <p:nvPr/>
        </p:nvSpPr>
        <p:spPr>
          <a:xfrm>
            <a:off x="7254386" y="5487634"/>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8" name="Straight Arrow Connector 17"/>
          <p:cNvCxnSpPr/>
          <p:nvPr/>
        </p:nvCxnSpPr>
        <p:spPr>
          <a:xfrm flipV="1">
            <a:off x="2351314" y="1965264"/>
            <a:ext cx="1018847" cy="1709578"/>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6977" y="3674842"/>
            <a:ext cx="993184" cy="181279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29184" y="3119874"/>
            <a:ext cx="2395279" cy="914400"/>
          </a:xfrm>
          <a:prstGeom prst="roundRect">
            <a:avLst/>
          </a:prstGeom>
          <a:ln w="76200">
            <a:solidFill>
              <a:srgbClr val="FF0000"/>
            </a:solidFill>
            <a:prstDash val="lgDash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BPTT</a:t>
            </a:r>
          </a:p>
        </p:txBody>
      </p:sp>
      <p:pic>
        <p:nvPicPr>
          <p:cNvPr id="25" name="Picture 24"/>
          <p:cNvPicPr>
            <a:picLocks noChangeAspect="1"/>
          </p:cNvPicPr>
          <p:nvPr/>
        </p:nvPicPr>
        <p:blipFill>
          <a:blip r:embed="rId11"/>
          <a:stretch>
            <a:fillRect/>
          </a:stretch>
        </p:blipFill>
        <p:spPr>
          <a:xfrm>
            <a:off x="3758933" y="2418694"/>
            <a:ext cx="3627434" cy="2176461"/>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40481599"/>
      </p:ext>
    </p:extLst>
  </p:cSld>
  <p:clrMapOvr>
    <a:masterClrMapping/>
  </p:clrMapOvr>
  <mc:AlternateContent xmlns:mc="http://schemas.openxmlformats.org/markup-compatibility/2006" xmlns:p14="http://schemas.microsoft.com/office/powerpoint/2010/main">
    <mc:Choice Requires="p14">
      <p:transition spd="slow" p14:dur="1600" advTm="9506">
        <p:blinds dir="vert"/>
      </p:transition>
    </mc:Choice>
    <mc:Fallback xmlns="">
      <p:transition spd="slow" advTm="9506">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7"/>
                </p:tgtEl>
              </p:cMediaNode>
            </p:audio>
          </p:childTnLst>
        </p:cTn>
      </p:par>
    </p:tnLst>
    <p:bldLst>
      <p:bldP spid="14" grpId="0"/>
      <p:bldP spid="11" grpId="0" animBg="1"/>
      <p:bldP spid="12" grpId="0" animBg="1"/>
      <p:bldP spid="13" grpId="0" animBg="1"/>
      <p:bldP spid="15" grpId="0" animBg="1"/>
      <p:bldP spid="9" grpId="0" animBg="1"/>
      <p:bldP spid="17"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0" y="0"/>
            <a:ext cx="12192000" cy="6858000"/>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647549" y="2598488"/>
              <a:ext cx="3954327" cy="1582456"/>
            </a:xfrm>
            <a:prstGeom prst="rect">
              <a:avLst/>
            </a:prstGeom>
          </p:spPr>
          <p:txBody>
            <a:bodyPr wrap="square">
              <a:spAutoFit/>
            </a:bodyPr>
            <a:lstStyle/>
            <a:p>
              <a:pPr lvl="0" algn="ctr">
                <a:defRPr/>
              </a:pPr>
              <a:r>
                <a:rPr lang="vi-VN" altLang="zh-CN" sz="6000" b="1">
                  <a:solidFill>
                    <a:prstClr val="black">
                      <a:lumMod val="85000"/>
                      <a:lumOff val="15000"/>
                    </a:prstClr>
                  </a:solidFill>
                  <a:latin typeface="Times New Roman" panose="02020603050405020304" pitchFamily="18" charset="0"/>
                  <a:ea typeface="inpin heiti" charset="-122"/>
                  <a:cs typeface="Times New Roman" panose="02020603050405020304" pitchFamily="18" charset="0"/>
                </a:rPr>
                <a:t>3. Tìm hiểu yếu tố tự sự và miêu tả trong bài thơ</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0795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686">
        <p15:prstTrans prst="airplane"/>
      </p:transition>
    </mc:Choice>
    <mc:Fallback xmlns="">
      <p:transition spd="slow" advTm="36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7">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PHIẾU</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HỌC TẬP</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7" name="Table 6"/>
          <p:cNvGraphicFramePr>
            <a:graphicFrameLocks noGrp="1"/>
          </p:cNvGraphicFramePr>
          <p:nvPr>
            <p:extLst>
              <p:ext uri="{D42A27DB-BD31-4B8C-83A1-F6EECF244321}">
                <p14:modId xmlns:p14="http://schemas.microsoft.com/office/powerpoint/2010/main" val="2423985453"/>
              </p:ext>
            </p:extLst>
          </p:nvPr>
        </p:nvGraphicFramePr>
        <p:xfrm>
          <a:off x="1333434" y="1446115"/>
          <a:ext cx="9088402" cy="2560320"/>
        </p:xfrm>
        <a:graphic>
          <a:graphicData uri="http://schemas.openxmlformats.org/drawingml/2006/table">
            <a:tbl>
              <a:tblPr firstRow="1" firstCol="1" bandRow="1"/>
              <a:tblGrid>
                <a:gridCol w="3028804">
                  <a:extLst>
                    <a:ext uri="{9D8B030D-6E8A-4147-A177-3AD203B41FA5}">
                      <a16:colId xmlns:a16="http://schemas.microsoft.com/office/drawing/2014/main" val="2159304037"/>
                    </a:ext>
                  </a:extLst>
                </a:gridCol>
                <a:gridCol w="3029799">
                  <a:extLst>
                    <a:ext uri="{9D8B030D-6E8A-4147-A177-3AD203B41FA5}">
                      <a16:colId xmlns:a16="http://schemas.microsoft.com/office/drawing/2014/main" val="3757873591"/>
                    </a:ext>
                  </a:extLst>
                </a:gridCol>
                <a:gridCol w="3029799">
                  <a:extLst>
                    <a:ext uri="{9D8B030D-6E8A-4147-A177-3AD203B41FA5}">
                      <a16:colId xmlns:a16="http://schemas.microsoft.com/office/drawing/2014/main" val="4220339142"/>
                    </a:ext>
                  </a:extLst>
                </a:gridCol>
              </a:tblGrid>
              <a:tr h="0">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 hiện trong bài thơ</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4247535"/>
                  </a:ext>
                </a:extLst>
              </a:tr>
              <a:tr h="0">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tự sự</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8526638"/>
                  </a:ext>
                </a:extLst>
              </a:tr>
              <a:tr h="0">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miêu tả</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738683"/>
                  </a:ext>
                </a:extLst>
              </a:tr>
            </a:tbl>
          </a:graphicData>
        </a:graphic>
      </p:graphicFrame>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5435375"/>
      </p:ext>
    </p:extLst>
  </p:cSld>
  <p:clrMapOvr>
    <a:masterClrMapping/>
  </p:clrMapOvr>
  <mc:AlternateContent xmlns:mc="http://schemas.openxmlformats.org/markup-compatibility/2006" xmlns:p14="http://schemas.microsoft.com/office/powerpoint/2010/main">
    <mc:Choice Requires="p14">
      <p:transition spd="slow" p14:dur="1600" advTm="11576">
        <p:blinds dir="vert"/>
      </p:transition>
    </mc:Choice>
    <mc:Fallback xmlns="">
      <p:transition spd="slow" advTm="11576">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29184" y="0"/>
            <a:ext cx="12192000" cy="6858000"/>
          </a:xfrm>
          <a:prstGeom prst="rect">
            <a:avLst/>
          </a:prstGeom>
        </p:spPr>
      </p:pic>
      <p:grpSp>
        <p:nvGrpSpPr>
          <p:cNvPr id="3" name="组合 2"/>
          <p:cNvGrpSpPr/>
          <p:nvPr/>
        </p:nvGrpSpPr>
        <p:grpSpPr>
          <a:xfrm>
            <a:off x="-203943" y="-544792"/>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878" y="240187"/>
            <a:ext cx="2317892" cy="972729"/>
          </a:xfrm>
          <a:prstGeom prst="rect">
            <a:avLst/>
          </a:prstGeom>
        </p:spPr>
      </p:pic>
      <p:sp>
        <p:nvSpPr>
          <p:cNvPr id="14" name="矩形 13"/>
          <p:cNvSpPr/>
          <p:nvPr/>
        </p:nvSpPr>
        <p:spPr>
          <a:xfrm>
            <a:off x="2587621" y="168636"/>
            <a:ext cx="7357015" cy="501099"/>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Yếu</a:t>
            </a:r>
            <a:r>
              <a:rPr kumimoji="0" lang="en-US" altLang="zh-CN" sz="4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tố</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1" name="Rounded Rectangle 10"/>
          <p:cNvSpPr/>
          <p:nvPr/>
        </p:nvSpPr>
        <p:spPr>
          <a:xfrm>
            <a:off x="3370161" y="1193639"/>
            <a:ext cx="3712859" cy="1037879"/>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a:solidFill>
                  <a:prstClr val="black"/>
                </a:solidFill>
                <a:latin typeface="Times New Roman" panose="02020603050405020304" pitchFamily="18" charset="0"/>
                <a:cs typeface="Times New Roman" panose="02020603050405020304" pitchFamily="18" charset="0"/>
              </a:rPr>
              <a:t>Kể lại cuộc đối thoại của hai cha con. </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3345806" y="4701172"/>
            <a:ext cx="3712859" cy="1685264"/>
          </a:xfrm>
          <a:prstGeom prst="roundRect">
            <a:avLst/>
          </a:prstGeom>
          <a:ln w="76200">
            <a:prstDash val="lgDash"/>
          </a:ln>
        </p:spPr>
        <p:style>
          <a:lnRef idx="2">
            <a:schemeClr val="dk1"/>
          </a:lnRef>
          <a:fillRef idx="1">
            <a:schemeClr val="lt1"/>
          </a:fillRef>
          <a:effectRef idx="0">
            <a:schemeClr val="dk1"/>
          </a:effectRef>
          <a:fontRef idx="minor">
            <a:schemeClr val="dk1"/>
          </a:fontRef>
        </p:style>
        <p:txBody>
          <a:bodyPr rtlCol="0" anchor="ctr"/>
          <a:lstStyle/>
          <a:p>
            <a:pPr lvl="0" algn="ctr"/>
            <a:r>
              <a:rPr lang="en-US" sz="2800">
                <a:solidFill>
                  <a:prstClr val="black"/>
                </a:solidFill>
                <a:latin typeface="Times New Roman" panose="02020603050405020304" pitchFamily="18" charset="0"/>
                <a:cs typeface="Times New Roman" panose="02020603050405020304" pitchFamily="18" charset="0"/>
              </a:rPr>
              <a:t>V</a:t>
            </a:r>
            <a:r>
              <a:rPr lang="vi-VN" sz="2800">
                <a:solidFill>
                  <a:prstClr val="black"/>
                </a:solidFill>
                <a:latin typeface="Times New Roman" panose="02020603050405020304" pitchFamily="18" charset="0"/>
                <a:cs typeface="Times New Roman" panose="02020603050405020304" pitchFamily="18" charset="0"/>
              </a:rPr>
              <a:t>ề thế giới bao la, ước mơ được khám phá thế giới của con và lời giải đáp của cha</a:t>
            </a:r>
          </a:p>
        </p:txBody>
      </p:sp>
      <p:cxnSp>
        <p:nvCxnSpPr>
          <p:cNvPr id="18" name="Straight Arrow Connector 17"/>
          <p:cNvCxnSpPr/>
          <p:nvPr/>
        </p:nvCxnSpPr>
        <p:spPr>
          <a:xfrm flipV="1">
            <a:off x="2351314" y="1965264"/>
            <a:ext cx="1018847" cy="1709578"/>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6977" y="3674842"/>
            <a:ext cx="993184" cy="181279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29184" y="3119874"/>
            <a:ext cx="2395279" cy="914400"/>
          </a:xfrm>
          <a:prstGeom prst="roundRect">
            <a:avLst/>
          </a:prstGeom>
          <a:ln w="76200">
            <a:solidFill>
              <a:srgbClr val="FF0000"/>
            </a:solidFill>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Tự sự</a:t>
            </a:r>
          </a:p>
        </p:txBody>
      </p:sp>
      <p:pic>
        <p:nvPicPr>
          <p:cNvPr id="25" name="Picture 24"/>
          <p:cNvPicPr>
            <a:picLocks noChangeAspect="1"/>
          </p:cNvPicPr>
          <p:nvPr/>
        </p:nvPicPr>
        <p:blipFill>
          <a:blip r:embed="rId11"/>
          <a:stretch>
            <a:fillRect/>
          </a:stretch>
        </p:blipFill>
        <p:spPr>
          <a:xfrm>
            <a:off x="3758933" y="2418694"/>
            <a:ext cx="3627434" cy="2176461"/>
          </a:xfrm>
          <a:prstGeom prst="rect">
            <a:avLst/>
          </a:prstGeom>
        </p:spPr>
      </p:pic>
      <p:sp>
        <p:nvSpPr>
          <p:cNvPr id="7" name="Right Brace 6"/>
          <p:cNvSpPr/>
          <p:nvPr/>
        </p:nvSpPr>
        <p:spPr>
          <a:xfrm>
            <a:off x="7379056" y="1590219"/>
            <a:ext cx="643659" cy="4728754"/>
          </a:xfrm>
          <a:prstGeom prst="rightBrace">
            <a:avLst/>
          </a:prstGeom>
          <a:ln w="762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ounded Rectangle 19"/>
          <p:cNvSpPr/>
          <p:nvPr/>
        </p:nvSpPr>
        <p:spPr>
          <a:xfrm>
            <a:off x="7980827" y="3015331"/>
            <a:ext cx="4163203" cy="1685841"/>
          </a:xfrm>
          <a:prstGeom prst="roundRect">
            <a:avLst/>
          </a:prstGeom>
          <a:ln w="57150">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a:tabLst>
                <a:tab pos="3378200" algn="l"/>
              </a:tabLst>
            </a:pPr>
            <a:r>
              <a:rPr lang="vi-VN" sz="28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Giúp người đọc cảm nhận được tình cảm gần gũi, tha thiết giữa người cha và người con</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73860149"/>
      </p:ext>
    </p:extLst>
  </p:cSld>
  <p:clrMapOvr>
    <a:masterClrMapping/>
  </p:clrMapOvr>
  <mc:AlternateContent xmlns:mc="http://schemas.openxmlformats.org/markup-compatibility/2006" xmlns:p14="http://schemas.microsoft.com/office/powerpoint/2010/main">
    <mc:Choice Requires="p14">
      <p:transition spd="slow" p14:dur="1600" advTm="27400">
        <p:blinds dir="vert"/>
      </p:transition>
    </mc:Choice>
    <mc:Fallback xmlns="">
      <p:transition spd="slow" advTm="274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8"/>
                </p:tgtEl>
              </p:cMediaNode>
            </p:audio>
          </p:childTnLst>
        </p:cTn>
      </p:par>
    </p:tnLst>
    <p:bldLst>
      <p:bldP spid="14" grpId="0"/>
      <p:bldP spid="11" grpId="0" animBg="1"/>
      <p:bldP spid="13" grpId="0" animBg="1"/>
      <p:bldP spid="24" grpId="0" animBg="1"/>
      <p:bldP spid="7"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0" y="0"/>
            <a:ext cx="12192000" cy="6858000"/>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9">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543769" y="651188"/>
            <a:ext cx="3667590" cy="5251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48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Khởi động</a:t>
            </a:r>
          </a:p>
        </p:txBody>
      </p:sp>
      <p:sp>
        <p:nvSpPr>
          <p:cNvPr id="7" name="Rectangle 6">
            <a:extLst>
              <a:ext uri="{FF2B5EF4-FFF2-40B4-BE49-F238E27FC236}">
                <a16:creationId xmlns:a16="http://schemas.microsoft.com/office/drawing/2014/main" id="{0365D2BD-5E42-4A11-B997-AEE4A3E8C661}"/>
              </a:ext>
            </a:extLst>
          </p:cNvPr>
          <p:cNvSpPr/>
          <p:nvPr/>
        </p:nvSpPr>
        <p:spPr>
          <a:xfrm>
            <a:off x="5824611" y="2908846"/>
            <a:ext cx="5718313" cy="66941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778250" algn="l"/>
              </a:tabLst>
              <a:defRPr/>
            </a:pPr>
            <a:r>
              <a:rPr kumimoji="0" lang="en-US" sz="2800" b="1" i="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sz="2800" b="1" i="1" u="none" strike="noStrike" kern="1200" cap="none" spc="0" normalizeH="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CHIA SẺ</a:t>
            </a:r>
            <a:endParaRPr kumimoji="0" lang="en-US" sz="2400" b="1" i="0" u="none" strike="noStrike" kern="1200" cap="none" spc="0" normalizeH="0" baseline="0" noProof="0">
              <a:ln>
                <a:noFill/>
              </a:ln>
              <a:solidFill>
                <a:srgbClr val="C00000"/>
              </a:solidFill>
              <a:effectLst/>
              <a:uLnTx/>
              <a:uFillTx/>
              <a:latin typeface=".VnTime"/>
              <a:ea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Click="0" advTm="6708">
        <p:blinds dir="vert"/>
      </p:transition>
    </mc:Choice>
    <mc:Fallback xmlns="">
      <p:transition spd="slow" advClick="0" advTm="6708">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8"/>
                </p:tgtEl>
              </p:cMediaNode>
            </p:audio>
          </p:childTnLst>
        </p:cTn>
      </p:par>
    </p:tnLst>
    <p:bldLst>
      <p:bldP spid="1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0" y="52004"/>
            <a:ext cx="12192000" cy="6858000"/>
          </a:xfrm>
          <a:prstGeom prst="rect">
            <a:avLst/>
          </a:prstGeom>
        </p:spPr>
      </p:pic>
      <p:grpSp>
        <p:nvGrpSpPr>
          <p:cNvPr id="3" name="组合 2"/>
          <p:cNvGrpSpPr/>
          <p:nvPr/>
        </p:nvGrpSpPr>
        <p:grpSpPr>
          <a:xfrm>
            <a:off x="-1255909" y="-59991"/>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878" y="240187"/>
            <a:ext cx="2317892" cy="972729"/>
          </a:xfrm>
          <a:prstGeom prst="rect">
            <a:avLst/>
          </a:prstGeom>
        </p:spPr>
      </p:pic>
      <p:sp>
        <p:nvSpPr>
          <p:cNvPr id="14" name="矩形 13"/>
          <p:cNvSpPr/>
          <p:nvPr/>
        </p:nvSpPr>
        <p:spPr>
          <a:xfrm>
            <a:off x="2587621" y="168636"/>
            <a:ext cx="7357015" cy="501099"/>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Yếu</a:t>
            </a:r>
            <a:r>
              <a:rPr kumimoji="0" lang="en-US" altLang="zh-CN" sz="4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tố</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1" name="Rounded Rectangle 10"/>
          <p:cNvSpPr/>
          <p:nvPr/>
        </p:nvSpPr>
        <p:spPr>
          <a:xfrm>
            <a:off x="3370161" y="605903"/>
            <a:ext cx="4297736" cy="1625616"/>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a:solidFill>
                  <a:prstClr val="black"/>
                </a:solidFill>
                <a:latin typeface="Times New Roman" panose="02020603050405020304" pitchFamily="18" charset="0"/>
                <a:cs typeface="Times New Roman" panose="02020603050405020304" pitchFamily="18" charset="0"/>
              </a:rPr>
              <a:t>Thiên nhiên: mặt trời rực rỡ, biển xanh, cát mịn, biển trong, ánh mai hồng, cánh buồm…</a:t>
            </a:r>
          </a:p>
        </p:txBody>
      </p:sp>
      <p:sp>
        <p:nvSpPr>
          <p:cNvPr id="13" name="Rounded Rectangle 12"/>
          <p:cNvSpPr/>
          <p:nvPr/>
        </p:nvSpPr>
        <p:spPr>
          <a:xfrm>
            <a:off x="3345806" y="4701172"/>
            <a:ext cx="3956096" cy="1685264"/>
          </a:xfrm>
          <a:prstGeom prst="roundRect">
            <a:avLst/>
          </a:prstGeom>
          <a:ln w="76200">
            <a:prstDash val="lgDash"/>
          </a:ln>
        </p:spPr>
        <p:style>
          <a:lnRef idx="2">
            <a:schemeClr val="dk1"/>
          </a:lnRef>
          <a:fillRef idx="1">
            <a:schemeClr val="lt1"/>
          </a:fillRef>
          <a:effectRef idx="0">
            <a:schemeClr val="dk1"/>
          </a:effectRef>
          <a:fontRef idx="minor">
            <a:schemeClr val="dk1"/>
          </a:fontRef>
        </p:style>
        <p:txBody>
          <a:bodyPr rtlCol="0" anchor="ctr"/>
          <a:lstStyle/>
          <a:p>
            <a:pPr lvl="0" algn="ctr"/>
            <a:r>
              <a:rPr lang="vi-VN" sz="2800">
                <a:solidFill>
                  <a:prstClr val="black"/>
                </a:solidFill>
                <a:latin typeface="Times New Roman" panose="02020603050405020304" pitchFamily="18" charset="0"/>
                <a:cs typeface="Times New Roman" panose="02020603050405020304" pitchFamily="18" charset="0"/>
              </a:rPr>
              <a:t>Con người: bóng cha lênh khênh, bóng con chắc nịch</a:t>
            </a:r>
          </a:p>
        </p:txBody>
      </p:sp>
      <p:cxnSp>
        <p:nvCxnSpPr>
          <p:cNvPr id="18" name="Straight Arrow Connector 17"/>
          <p:cNvCxnSpPr/>
          <p:nvPr/>
        </p:nvCxnSpPr>
        <p:spPr>
          <a:xfrm flipV="1">
            <a:off x="2351314" y="1965264"/>
            <a:ext cx="1018847" cy="1709578"/>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6977" y="3674842"/>
            <a:ext cx="993184" cy="181279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29184" y="3119874"/>
            <a:ext cx="2395279" cy="914400"/>
          </a:xfrm>
          <a:prstGeom prst="roundRect">
            <a:avLst/>
          </a:prstGeom>
          <a:ln w="76200">
            <a:solidFill>
              <a:srgbClr val="FF0000"/>
            </a:solidFill>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36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tả</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p:cNvPicPr>
            <a:picLocks noChangeAspect="1"/>
          </p:cNvPicPr>
          <p:nvPr/>
        </p:nvPicPr>
        <p:blipFill>
          <a:blip r:embed="rId11"/>
          <a:stretch>
            <a:fillRect/>
          </a:stretch>
        </p:blipFill>
        <p:spPr>
          <a:xfrm>
            <a:off x="3605965" y="2361937"/>
            <a:ext cx="3627434" cy="2176461"/>
          </a:xfrm>
          <a:prstGeom prst="rect">
            <a:avLst/>
          </a:prstGeom>
        </p:spPr>
      </p:pic>
      <p:sp>
        <p:nvSpPr>
          <p:cNvPr id="7" name="Right Brace 6"/>
          <p:cNvSpPr/>
          <p:nvPr/>
        </p:nvSpPr>
        <p:spPr>
          <a:xfrm>
            <a:off x="7731501" y="1297149"/>
            <a:ext cx="643659" cy="4728754"/>
          </a:xfrm>
          <a:prstGeom prst="rightBrace">
            <a:avLst/>
          </a:prstGeom>
          <a:ln w="762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ounded Rectangle 19"/>
          <p:cNvSpPr/>
          <p:nvPr/>
        </p:nvSpPr>
        <p:spPr>
          <a:xfrm>
            <a:off x="8049404" y="1920169"/>
            <a:ext cx="4163203" cy="1685841"/>
          </a:xfrm>
          <a:prstGeom prst="roundRect">
            <a:avLst/>
          </a:prstGeom>
          <a:ln w="57150">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a:tabLst>
                <a:tab pos="3378200" algn="l"/>
              </a:tabLst>
            </a:pPr>
            <a:r>
              <a:rPr lang="vi-VN" sz="28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Khung cảnh tuyệt đẹp, tươi sáng của bãi biển vào buổi sớm mai </a:t>
            </a:r>
          </a:p>
        </p:txBody>
      </p:sp>
      <p:sp>
        <p:nvSpPr>
          <p:cNvPr id="17" name="Rounded Rectangle 16"/>
          <p:cNvSpPr/>
          <p:nvPr/>
        </p:nvSpPr>
        <p:spPr>
          <a:xfrm>
            <a:off x="8097250" y="4043274"/>
            <a:ext cx="4163203" cy="1685841"/>
          </a:xfrm>
          <a:prstGeom prst="roundRect">
            <a:avLst/>
          </a:prstGeom>
          <a:ln w="57150">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a:tabLst>
                <a:tab pos="3378200" algn="l"/>
              </a:tabLst>
            </a:pPr>
            <a:r>
              <a:rPr lang="vi-VN" sz="28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Giúp người đọc hình dung ra hình ảnh của người cha và người con; </a:t>
            </a:r>
          </a:p>
        </p:txBody>
      </p:sp>
      <p:pic>
        <p:nvPicPr>
          <p:cNvPr id="8" name="Picture 7"/>
          <p:cNvPicPr>
            <a:picLocks noChangeAspect="1"/>
          </p:cNvPicPr>
          <p:nvPr/>
        </p:nvPicPr>
        <p:blipFill>
          <a:blip r:embed="rId12"/>
          <a:stretch>
            <a:fillRect/>
          </a:stretch>
        </p:blipFill>
        <p:spPr>
          <a:xfrm>
            <a:off x="3626034" y="2303564"/>
            <a:ext cx="3470459" cy="217969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99310519"/>
      </p:ext>
    </p:extLst>
  </p:cSld>
  <p:clrMapOvr>
    <a:masterClrMapping/>
  </p:clrMapOvr>
  <mc:AlternateContent xmlns:mc="http://schemas.openxmlformats.org/markup-compatibility/2006" xmlns:p14="http://schemas.microsoft.com/office/powerpoint/2010/main">
    <mc:Choice Requires="p14">
      <p:transition spd="slow" p14:dur="1600" advTm="29595">
        <p:blinds dir="vert"/>
      </p:transition>
    </mc:Choice>
    <mc:Fallback xmlns="">
      <p:transition spd="slow" advTm="2959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9"/>
                </p:tgtEl>
              </p:cMediaNode>
            </p:audio>
          </p:childTnLst>
        </p:cTn>
      </p:par>
    </p:tnLst>
    <p:bldLst>
      <p:bldP spid="14" grpId="0"/>
      <p:bldP spid="11" grpId="0" animBg="1"/>
      <p:bldP spid="13" grpId="0" animBg="1"/>
      <p:bldP spid="24" grpId="0" animBg="1"/>
      <p:bldP spid="7" grpId="0" animBg="1"/>
      <p:bldP spid="20"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7">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PHIẾU</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HỌC TẬP</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8" name="Table 7"/>
          <p:cNvGraphicFramePr>
            <a:graphicFrameLocks noGrp="1"/>
          </p:cNvGraphicFramePr>
          <p:nvPr>
            <p:extLst>
              <p:ext uri="{D42A27DB-BD31-4B8C-83A1-F6EECF244321}">
                <p14:modId xmlns:p14="http://schemas.microsoft.com/office/powerpoint/2010/main" val="1190573343"/>
              </p:ext>
            </p:extLst>
          </p:nvPr>
        </p:nvGraphicFramePr>
        <p:xfrm>
          <a:off x="0" y="1218294"/>
          <a:ext cx="12017829" cy="5852160"/>
        </p:xfrm>
        <a:graphic>
          <a:graphicData uri="http://schemas.openxmlformats.org/drawingml/2006/table">
            <a:tbl>
              <a:tblPr firstRow="1" firstCol="1" bandRow="1"/>
              <a:tblGrid>
                <a:gridCol w="3187337">
                  <a:extLst>
                    <a:ext uri="{9D8B030D-6E8A-4147-A177-3AD203B41FA5}">
                      <a16:colId xmlns:a16="http://schemas.microsoft.com/office/drawing/2014/main" val="677355675"/>
                    </a:ext>
                  </a:extLst>
                </a:gridCol>
                <a:gridCol w="4547491">
                  <a:extLst>
                    <a:ext uri="{9D8B030D-6E8A-4147-A177-3AD203B41FA5}">
                      <a16:colId xmlns:a16="http://schemas.microsoft.com/office/drawing/2014/main" val="2442415231"/>
                    </a:ext>
                  </a:extLst>
                </a:gridCol>
                <a:gridCol w="4283001">
                  <a:extLst>
                    <a:ext uri="{9D8B030D-6E8A-4147-A177-3AD203B41FA5}">
                      <a16:colId xmlns:a16="http://schemas.microsoft.com/office/drawing/2014/main" val="4254628728"/>
                    </a:ext>
                  </a:extLst>
                </a:gridCol>
              </a:tblGrid>
              <a:tr h="503921">
                <a:tc>
                  <a:txBody>
                    <a:bodyPr/>
                    <a:lstStyle/>
                    <a:p>
                      <a:pPr marL="0" marR="0">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 hiện trong bài thơ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7585965"/>
                  </a:ext>
                </a:extLst>
              </a:tr>
              <a:tr h="2028975">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tự sự</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Kể lại cuộc đối thoại của hai cha con về thế giới bao la, ước mơ được khám phá thế giới của con và lời giải đáp của cha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 người đọc cảm nhận được tình cảm gần gũi, tha thiết giữa người cha và người con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317293"/>
                  </a:ext>
                </a:extLst>
              </a:tr>
              <a:tr h="2963120">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miêu tả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3378200"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Thiên nhiên: mặt trời rực rỡ, biển xanh, cát mịn, biển trong, ánh mai hồng, cánh buồm…</a:t>
                      </a:r>
                    </a:p>
                    <a:p>
                      <a:pPr marL="0" marR="0" algn="just">
                        <a:lnSpc>
                          <a:spcPct val="150000"/>
                        </a:lnSpc>
                        <a:spcBef>
                          <a:spcPts val="0"/>
                        </a:spcBef>
                        <a:spcAft>
                          <a:spcPts val="0"/>
                        </a:spcAft>
                        <a:tabLst>
                          <a:tab pos="3378200"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Con người: bóng cha lênh khênh, bóng con chắc nịch</a:t>
                      </a: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Khung cảnh tuyệt đẹp, tươi sáng của bãi biển vào buổi sớm mai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Giúp người đọc hình dung ra hình ảnh của người cha và người con;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 </a:t>
                      </a: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0817767"/>
                  </a:ext>
                </a:extLst>
              </a:tr>
            </a:tbl>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2387645"/>
      </p:ext>
    </p:extLst>
  </p:cSld>
  <p:clrMapOvr>
    <a:masterClrMapping/>
  </p:clrMapOvr>
  <mc:AlternateContent xmlns:mc="http://schemas.openxmlformats.org/markup-compatibility/2006" xmlns:p14="http://schemas.microsoft.com/office/powerpoint/2010/main">
    <mc:Choice Requires="p14">
      <p:transition spd="slow" p14:dur="1600" advTm="7167">
        <p:blinds dir="vert"/>
      </p:transition>
    </mc:Choice>
    <mc:Fallback xmlns="">
      <p:transition spd="slow" advTm="7167">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0" y="0"/>
            <a:ext cx="12192000" cy="6858000"/>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1" name="组合 10"/>
          <p:cNvGrpSpPr/>
          <p:nvPr/>
        </p:nvGrpSpPr>
        <p:grpSpPr>
          <a:xfrm>
            <a:off x="2950595" y="1799089"/>
            <a:ext cx="5952104" cy="4345568"/>
            <a:chOff x="3544591" y="2288934"/>
            <a:chExt cx="4164237" cy="2402479"/>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647549" y="2598488"/>
              <a:ext cx="3954327" cy="20929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4. Chia sẻ bài học về cách cách nghĩ và ứng xử của cá nhân</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8244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419">
        <p15:prstTrans prst="airplane"/>
      </p:transition>
    </mc:Choice>
    <mc:Fallback xmlns="">
      <p:transition spd="slow" advTm="54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0" y="-38915"/>
            <a:ext cx="12192000" cy="6858000"/>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pic>
        <p:nvPicPr>
          <p:cNvPr id="51" name="图片 10">
            <a:extLst>
              <a:ext uri="{FF2B5EF4-FFF2-40B4-BE49-F238E27FC236}">
                <a16:creationId xmlns:a16="http://schemas.microsoft.com/office/drawing/2014/main" id="{ED7FBFFB-5733-4CAC-BA2C-0C385CE0F349}"/>
              </a:ext>
            </a:extLst>
          </p:cNvPr>
          <p:cNvPicPr>
            <a:picLocks noChangeAspect="1"/>
          </p:cNvPicPr>
          <p:nvPr/>
        </p:nvPicPr>
        <p:blipFill rotWithShape="1">
          <a:blip r:embed="rId11">
            <a:extLst>
              <a:ext uri="{28A0092B-C50C-407E-A947-70E740481C1C}">
                <a14:useLocalDpi xmlns:a14="http://schemas.microsoft.com/office/drawing/2010/main" val="0"/>
              </a:ext>
            </a:extLst>
          </a:blip>
          <a:srcRect l="24844" t="17454" r="27031" b="14722"/>
          <a:stretch/>
        </p:blipFill>
        <p:spPr>
          <a:xfrm>
            <a:off x="1337818" y="1174474"/>
            <a:ext cx="7384174" cy="5876830"/>
          </a:xfrm>
          <a:prstGeom prst="rect">
            <a:avLst/>
          </a:prstGeom>
        </p:spPr>
      </p:pic>
      <p:sp>
        <p:nvSpPr>
          <p:cNvPr id="52" name="文本框 1">
            <a:extLst>
              <a:ext uri="{FF2B5EF4-FFF2-40B4-BE49-F238E27FC236}">
                <a16:creationId xmlns:a16="http://schemas.microsoft.com/office/drawing/2014/main" id="{2062C4DC-D9B4-4E02-BDEE-E04437040DA4}"/>
              </a:ext>
            </a:extLst>
          </p:cNvPr>
          <p:cNvSpPr txBox="1"/>
          <p:nvPr/>
        </p:nvSpPr>
        <p:spPr>
          <a:xfrm>
            <a:off x="2705339" y="2319933"/>
            <a:ext cx="4409890" cy="3231654"/>
          </a:xfrm>
          <a:prstGeom prst="rect">
            <a:avLst/>
          </a:prstGeom>
          <a:noFill/>
        </p:spPr>
        <p:txBody>
          <a:bodyPr wrap="square" rtlCol="0">
            <a:spAutoFit/>
            <a:scene3d>
              <a:camera prst="orthographicFront"/>
              <a:lightRig rig="threePt" dir="t"/>
            </a:scene3d>
            <a:sp3d contourW="12700"/>
          </a:bodyPr>
          <a:lstStyle/>
          <a:p>
            <a:pPr lvl="0" algn="just">
              <a:defRPr/>
            </a:pP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lang="vi-VN" sz="2800" b="1">
                <a:solidFill>
                  <a:srgbClr val="C00000"/>
                </a:solidFill>
                <a:latin typeface="Times New Roman" panose="02020603050405020304" pitchFamily="18" charset="0"/>
                <a:cs typeface="Times New Roman" panose="02020603050405020304" pitchFamily="18" charset="0"/>
              </a:rPr>
              <a:t>Tình cảm hai cha còn dành cho nhau được thể hiện như thế nào qua bài thơ? Điều ấy gợi cho em suy nghĩ gì về tình cảm gia đình?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pic>
        <p:nvPicPr>
          <p:cNvPr id="53" name="图片 10">
            <a:extLst>
              <a:ext uri="{FF2B5EF4-FFF2-40B4-BE49-F238E27FC236}">
                <a16:creationId xmlns:a16="http://schemas.microsoft.com/office/drawing/2014/main" id="{31A268E9-54BA-4732-B364-7D7C16734E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01401" y="1705231"/>
            <a:ext cx="4076917" cy="1708088"/>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20259925"/>
      </p:ext>
    </p:extLst>
  </p:cSld>
  <p:clrMapOvr>
    <a:masterClrMapping/>
  </p:clrMapOvr>
  <mc:AlternateContent xmlns:mc="http://schemas.openxmlformats.org/markup-compatibility/2006" xmlns:p14="http://schemas.microsoft.com/office/powerpoint/2010/main">
    <mc:Choice Requires="p14">
      <p:transition spd="slow" p14:dur="1600" advClick="0" advTm="11462">
        <p:blinds dir="vert"/>
      </p:transition>
    </mc:Choice>
    <mc:Fallback xmlns="">
      <p:transition spd="slow" advClick="0" advTm="1146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500" fill="hold"/>
                                        <p:tgtEl>
                                          <p:spTgt spid="53"/>
                                        </p:tgtEl>
                                        <p:attrNameLst>
                                          <p:attrName>ppt_x</p:attrName>
                                        </p:attrNameLst>
                                      </p:cBhvr>
                                      <p:tavLst>
                                        <p:tav tm="0">
                                          <p:val>
                                            <p:strVal val="#ppt_x"/>
                                          </p:val>
                                        </p:tav>
                                        <p:tav tm="100000">
                                          <p:val>
                                            <p:strVal val="#ppt_x"/>
                                          </p:val>
                                        </p:tav>
                                      </p:tavLst>
                                    </p:anim>
                                    <p:anim calcmode="lin" valueType="num">
                                      <p:cBhvr additive="base">
                                        <p:cTn id="2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down)">
                                      <p:cBhvr>
                                        <p:cTn id="3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7"/>
                </p:tgtEl>
              </p:cMediaNode>
            </p:audio>
          </p:childTnLst>
        </p:cTn>
      </p:par>
    </p:tnLst>
    <p:bldLst>
      <p:bldP spid="5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cxnSp>
        <p:nvCxnSpPr>
          <p:cNvPr id="9" name="Straight Arrow Connector 8"/>
          <p:cNvCxnSpPr/>
          <p:nvPr/>
        </p:nvCxnSpPr>
        <p:spPr>
          <a:xfrm flipV="1">
            <a:off x="2855243" y="1348381"/>
            <a:ext cx="1481626" cy="2482751"/>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83249" y="165070"/>
            <a:ext cx="5382092" cy="1274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Thể hiện chân thực, xúc động của người con. </a:t>
            </a:r>
          </a:p>
        </p:txBody>
      </p:sp>
      <p:cxnSp>
        <p:nvCxnSpPr>
          <p:cNvPr id="15" name="Straight Arrow Connector 14"/>
          <p:cNvCxnSpPr/>
          <p:nvPr/>
        </p:nvCxnSpPr>
        <p:spPr>
          <a:xfrm flipV="1">
            <a:off x="2855243" y="3429000"/>
            <a:ext cx="1434130" cy="455088"/>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299082" y="2788754"/>
            <a:ext cx="5368687"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hân thành của người cha.</a:t>
            </a:r>
            <a:endParaRPr lang="en-US" sz="3200">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a:off x="2823198" y="3892356"/>
            <a:ext cx="1360051" cy="1620170"/>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073653" y="5236689"/>
            <a:ext cx="4774512" cy="13762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latin typeface="Times New Roman" panose="02020603050405020304" pitchFamily="18" charset="0"/>
                <a:cs typeface="Times New Roman" panose="02020603050405020304" pitchFamily="18" charset="0"/>
              </a:rPr>
              <a:t>Người cha không hề tỏ ra ngạc nhiên trước những câu hỏi của con</a:t>
            </a:r>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p:txBody>
      </p:sp>
      <p:sp>
        <p:nvSpPr>
          <p:cNvPr id="25" name="Rounded Rectangle 24"/>
          <p:cNvSpPr/>
          <p:nvPr/>
        </p:nvSpPr>
        <p:spPr>
          <a:xfrm>
            <a:off x="215930" y="3457239"/>
            <a:ext cx="271707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a:latin typeface="Times New Roman" panose="02020603050405020304" pitchFamily="18" charset="0"/>
                <a:cs typeface="Times New Roman" panose="02020603050405020304" pitchFamily="18" charset="0"/>
              </a:rPr>
              <a:t>Tình cảm của hai cha con </a:t>
            </a:r>
            <a:endParaRPr lang="en-US" sz="320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11012948"/>
      </p:ext>
    </p:extLst>
  </p:cSld>
  <p:clrMapOvr>
    <a:masterClrMapping/>
  </p:clrMapOvr>
  <mc:AlternateContent xmlns:mc="http://schemas.openxmlformats.org/markup-compatibility/2006" xmlns:p14="http://schemas.microsoft.com/office/powerpoint/2010/main">
    <mc:Choice Requires="p14">
      <p:transition spd="slow" p14:dur="1600" advTm="18405">
        <p:blinds dir="vert"/>
      </p:transition>
    </mc:Choice>
    <mc:Fallback xmlns="">
      <p:transition spd="slow" advTm="1840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7"/>
                </p:tgtEl>
              </p:cMediaNode>
            </p:audio>
          </p:childTnLst>
        </p:cTn>
      </p:par>
    </p:tnLst>
    <p:bldLst>
      <p:bldP spid="13" grpId="0" animBg="1"/>
      <p:bldP spid="18" grpId="0" animBg="1"/>
      <p:bldP spid="22"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cxnSp>
        <p:nvCxnSpPr>
          <p:cNvPr id="9" name="Straight Arrow Connector 8"/>
          <p:cNvCxnSpPr/>
          <p:nvPr/>
        </p:nvCxnSpPr>
        <p:spPr>
          <a:xfrm flipV="1">
            <a:off x="2855243" y="1348381"/>
            <a:ext cx="1481626" cy="2482751"/>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83249" y="165070"/>
            <a:ext cx="6690939" cy="1274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a:t>
            </a:r>
            <a:r>
              <a:rPr lang="vi-VN" sz="3200">
                <a:latin typeface="Times New Roman" panose="02020603050405020304" pitchFamily="18" charset="0"/>
                <a:cs typeface="Times New Roman" panose="02020603050405020304" pitchFamily="18" charset="0"/>
              </a:rPr>
              <a:t>ình yêu thương vô bờ bến của cha mẹ đối với con cái</a:t>
            </a:r>
            <a:endParaRPr lang="en-US" sz="320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2855243" y="3429000"/>
            <a:ext cx="1434130" cy="455088"/>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183249" y="2745669"/>
            <a:ext cx="6906092" cy="12737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Họ không chỉ nuôi lớn về thể xác mà còn nâng đỡ về tâm hồn</a:t>
            </a:r>
          </a:p>
        </p:txBody>
      </p:sp>
      <p:cxnSp>
        <p:nvCxnSpPr>
          <p:cNvPr id="19" name="Straight Arrow Connector 18"/>
          <p:cNvCxnSpPr/>
          <p:nvPr/>
        </p:nvCxnSpPr>
        <p:spPr>
          <a:xfrm>
            <a:off x="2823198" y="3892356"/>
            <a:ext cx="1360051" cy="1620170"/>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073653" y="5236689"/>
            <a:ext cx="7293594" cy="13762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latin typeface="Times New Roman" panose="02020603050405020304" pitchFamily="18" charset="0"/>
                <a:cs typeface="Times New Roman" panose="02020603050405020304" pitchFamily="18" charset="0"/>
              </a:rPr>
              <a:t>H</a:t>
            </a:r>
            <a:r>
              <a:rPr lang="vi-VN" sz="3200">
                <a:latin typeface="Times New Roman" panose="02020603050405020304" pitchFamily="18" charset="0"/>
                <a:cs typeface="Times New Roman" panose="02020603050405020304" pitchFamily="18" charset="0"/>
              </a:rPr>
              <a:t>ướng con đến những khát vọng lớn lao trên cuộc đời</a:t>
            </a:r>
            <a:r>
              <a:rPr lang="en-US" sz="3200">
                <a:latin typeface="Times New Roman" panose="02020603050405020304" pitchFamily="18" charset="0"/>
                <a:cs typeface="Times New Roman" panose="02020603050405020304" pitchFamily="18" charset="0"/>
              </a:rPr>
              <a:t>.</a:t>
            </a:r>
          </a:p>
        </p:txBody>
      </p:sp>
      <p:sp>
        <p:nvSpPr>
          <p:cNvPr id="25" name="Rounded Rectangle 24"/>
          <p:cNvSpPr/>
          <p:nvPr/>
        </p:nvSpPr>
        <p:spPr>
          <a:xfrm>
            <a:off x="215930" y="3457239"/>
            <a:ext cx="271707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a:latin typeface="Times New Roman" panose="02020603050405020304" pitchFamily="18" charset="0"/>
                <a:cs typeface="Times New Roman" panose="02020603050405020304" pitchFamily="18" charset="0"/>
              </a:rPr>
              <a:t>Bài học</a:t>
            </a:r>
            <a:endParaRPr lang="en-US" sz="3200">
              <a:latin typeface="Times New Roman" panose="02020603050405020304" pitchFamily="18" charset="0"/>
              <a:cs typeface="Times New Roman" panose="02020603050405020304"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3656220"/>
      </p:ext>
    </p:extLst>
  </p:cSld>
  <p:clrMapOvr>
    <a:masterClrMapping/>
  </p:clrMapOvr>
  <mc:AlternateContent xmlns:mc="http://schemas.openxmlformats.org/markup-compatibility/2006" xmlns:p14="http://schemas.microsoft.com/office/powerpoint/2010/main">
    <mc:Choice Requires="p14">
      <p:transition spd="slow" p14:dur="1600" advTm="22451">
        <p:blinds dir="vert"/>
      </p:transition>
    </mc:Choice>
    <mc:Fallback xmlns="">
      <p:transition spd="slow" advTm="2245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0"/>
                </p:tgtEl>
              </p:cMediaNode>
            </p:audio>
          </p:childTnLst>
        </p:cTn>
      </p:par>
    </p:tnLst>
    <p:bldLst>
      <p:bldP spid="13" grpId="0" animBg="1"/>
      <p:bldP spid="18" grpId="0" animBg="1"/>
      <p:bldP spid="22"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0" y="0"/>
            <a:ext cx="12192000" cy="6858000"/>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647549" y="2598488"/>
              <a:ext cx="3954327" cy="1582456"/>
            </a:xfrm>
            <a:prstGeom prst="rect">
              <a:avLst/>
            </a:prstGeom>
          </p:spPr>
          <p:txBody>
            <a:bodyPr wrap="square">
              <a:spAutoFit/>
            </a:bodyPr>
            <a:lstStyle/>
            <a:p>
              <a:pPr lvl="0" algn="ctr">
                <a:defRPr/>
              </a:pPr>
              <a:r>
                <a:rPr lang="vi-VN" altLang="zh-CN" sz="6000" b="1">
                  <a:solidFill>
                    <a:prstClr val="black">
                      <a:lumMod val="85000"/>
                      <a:lumOff val="15000"/>
                    </a:prstClr>
                  </a:solidFill>
                  <a:latin typeface="Times New Roman" panose="02020603050405020304" pitchFamily="18" charset="0"/>
                  <a:ea typeface="inpin heiti" charset="-122"/>
                  <a:cs typeface="Times New Roman" panose="02020603050405020304" pitchFamily="18" charset="0"/>
                </a:rPr>
                <a:t>5. Tìm hiểu về tình cảm, cảm xúc của tác giả </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5896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777">
        <p15:prstTrans prst="airplane"/>
      </p:transition>
    </mc:Choice>
    <mc:Fallback xmlns="">
      <p:transition spd="slow" advTm="27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0" y="-38915"/>
            <a:ext cx="12192000" cy="6858000"/>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pic>
        <p:nvPicPr>
          <p:cNvPr id="51" name="图片 10">
            <a:extLst>
              <a:ext uri="{FF2B5EF4-FFF2-40B4-BE49-F238E27FC236}">
                <a16:creationId xmlns:a16="http://schemas.microsoft.com/office/drawing/2014/main" id="{ED7FBFFB-5733-4CAC-BA2C-0C385CE0F349}"/>
              </a:ext>
            </a:extLst>
          </p:cNvPr>
          <p:cNvPicPr>
            <a:picLocks noChangeAspect="1"/>
          </p:cNvPicPr>
          <p:nvPr/>
        </p:nvPicPr>
        <p:blipFill rotWithShape="1">
          <a:blip r:embed="rId11">
            <a:extLst>
              <a:ext uri="{28A0092B-C50C-407E-A947-70E740481C1C}">
                <a14:useLocalDpi xmlns:a14="http://schemas.microsoft.com/office/drawing/2010/main" val="0"/>
              </a:ext>
            </a:extLst>
          </a:blip>
          <a:srcRect l="24844" t="17454" r="27031" b="14722"/>
          <a:stretch/>
        </p:blipFill>
        <p:spPr>
          <a:xfrm>
            <a:off x="286871" y="1174474"/>
            <a:ext cx="9808365" cy="5876830"/>
          </a:xfrm>
          <a:prstGeom prst="rect">
            <a:avLst/>
          </a:prstGeom>
        </p:spPr>
      </p:pic>
      <p:sp>
        <p:nvSpPr>
          <p:cNvPr id="52" name="文本框 1">
            <a:extLst>
              <a:ext uri="{FF2B5EF4-FFF2-40B4-BE49-F238E27FC236}">
                <a16:creationId xmlns:a16="http://schemas.microsoft.com/office/drawing/2014/main" id="{2062C4DC-D9B4-4E02-BDEE-E04437040DA4}"/>
              </a:ext>
            </a:extLst>
          </p:cNvPr>
          <p:cNvSpPr txBox="1"/>
          <p:nvPr/>
        </p:nvSpPr>
        <p:spPr>
          <a:xfrm>
            <a:off x="2725654" y="2873726"/>
            <a:ext cx="4409890" cy="2369880"/>
          </a:xfrm>
          <a:prstGeom prst="rect">
            <a:avLst/>
          </a:prstGeom>
          <a:noFill/>
        </p:spPr>
        <p:txBody>
          <a:bodyPr wrap="square" rtlCol="0">
            <a:spAutoFit/>
            <a:scene3d>
              <a:camera prst="orthographicFront"/>
              <a:lightRig rig="threePt" dir="t"/>
            </a:scene3d>
            <a:sp3d contourW="12700"/>
          </a:bodyPr>
          <a:lstStyle/>
          <a:p>
            <a:pPr lvl="0" algn="just">
              <a:defRPr/>
            </a:pPr>
            <a:r>
              <a:rPr lang="en-US" sz="2800" b="1">
                <a:solidFill>
                  <a:srgbClr val="C00000"/>
                </a:solidFill>
                <a:latin typeface="Times New Roman" panose="02020603050405020304" pitchFamily="18" charset="0"/>
                <a:cs typeface="Times New Roman" panose="02020603050405020304" pitchFamily="18" charset="0"/>
              </a:rPr>
              <a:t>      </a:t>
            </a:r>
            <a:r>
              <a:rPr lang="vi-VN" sz="2800" b="1">
                <a:solidFill>
                  <a:srgbClr val="C00000"/>
                </a:solidFill>
                <a:latin typeface="Times New Roman" panose="02020603050405020304" pitchFamily="18" charset="0"/>
                <a:cs typeface="Times New Roman" panose="02020603050405020304" pitchFamily="18" charset="0"/>
              </a:rPr>
              <a:t>Em có nhận xét như thế nào về tình cảm, cảm xúc của tác giả thể hiện qua bài thơ?</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pic>
        <p:nvPicPr>
          <p:cNvPr id="53" name="图片 10">
            <a:extLst>
              <a:ext uri="{FF2B5EF4-FFF2-40B4-BE49-F238E27FC236}">
                <a16:creationId xmlns:a16="http://schemas.microsoft.com/office/drawing/2014/main" id="{31A268E9-54BA-4732-B364-7D7C16734E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01401" y="1705231"/>
            <a:ext cx="4076917" cy="1708088"/>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87914294"/>
      </p:ext>
    </p:extLst>
  </p:cSld>
  <p:clrMapOvr>
    <a:masterClrMapping/>
  </p:clrMapOvr>
  <mc:AlternateContent xmlns:mc="http://schemas.openxmlformats.org/markup-compatibility/2006" xmlns:p14="http://schemas.microsoft.com/office/powerpoint/2010/main">
    <mc:Choice Requires="p14">
      <p:transition spd="slow" p14:dur="1600" advClick="0" advTm="8142">
        <p:blinds dir="vert"/>
      </p:transition>
    </mc:Choice>
    <mc:Fallback xmlns="">
      <p:transition spd="slow" advClick="0" advTm="814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500" fill="hold"/>
                                        <p:tgtEl>
                                          <p:spTgt spid="53"/>
                                        </p:tgtEl>
                                        <p:attrNameLst>
                                          <p:attrName>ppt_x</p:attrName>
                                        </p:attrNameLst>
                                      </p:cBhvr>
                                      <p:tavLst>
                                        <p:tav tm="0">
                                          <p:val>
                                            <p:strVal val="#ppt_x"/>
                                          </p:val>
                                        </p:tav>
                                        <p:tav tm="100000">
                                          <p:val>
                                            <p:strVal val="#ppt_x"/>
                                          </p:val>
                                        </p:tav>
                                      </p:tavLst>
                                    </p:anim>
                                    <p:anim calcmode="lin" valueType="num">
                                      <p:cBhvr additive="base">
                                        <p:cTn id="2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down)">
                                      <p:cBhvr>
                                        <p:cTn id="3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7"/>
                </p:tgtEl>
              </p:cMediaNode>
            </p:audio>
          </p:childTnLst>
        </p:cTn>
      </p:par>
    </p:tnLst>
    <p:bldLst>
      <p:bldP spid="5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cxnSp>
        <p:nvCxnSpPr>
          <p:cNvPr id="9" name="Straight Arrow Connector 8"/>
          <p:cNvCxnSpPr/>
          <p:nvPr/>
        </p:nvCxnSpPr>
        <p:spPr>
          <a:xfrm flipV="1">
            <a:off x="2855243" y="1348381"/>
            <a:ext cx="1481626" cy="2482751"/>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83249" y="165070"/>
            <a:ext cx="6135127" cy="1274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latin typeface="Times New Roman" panose="02020603050405020304" pitchFamily="18" charset="0"/>
                <a:cs typeface="Times New Roman" panose="02020603050405020304" pitchFamily="18" charset="0"/>
              </a:rPr>
              <a:t>Tình cảm, cảm xúc đầy chân thành, xúc đông, tin yêu của tác giả </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5" name="Straight Arrow Connector 14"/>
          <p:cNvCxnSpPr/>
          <p:nvPr/>
        </p:nvCxnSpPr>
        <p:spPr>
          <a:xfrm flipV="1">
            <a:off x="2855243" y="3429000"/>
            <a:ext cx="1434130" cy="455088"/>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183249" y="2745669"/>
            <a:ext cx="5677927" cy="12737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cs typeface="Times New Roman" panose="02020603050405020304" pitchFamily="18" charset="0"/>
              </a:rPr>
              <a:t>Tác giả như đang sống trong hình ảnh người cha</a:t>
            </a:r>
            <a:r>
              <a:rPr lang="en-US" sz="320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9" name="Straight Arrow Connector 18"/>
          <p:cNvCxnSpPr/>
          <p:nvPr/>
        </p:nvCxnSpPr>
        <p:spPr>
          <a:xfrm>
            <a:off x="2823198" y="3892356"/>
            <a:ext cx="1360051" cy="1620170"/>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046759" y="5193321"/>
            <a:ext cx="6135126" cy="13762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a:solidFill>
                  <a:prstClr val="white"/>
                </a:solidFill>
                <a:latin typeface="Times New Roman" panose="02020603050405020304" pitchFamily="18" charset="0"/>
                <a:cs typeface="Times New Roman" panose="02020603050405020304" pitchFamily="18" charset="0"/>
              </a:rPr>
              <a:t>Gieo vào lòng các bạn trẻ một khát vọng tốt đẹp cho cuộc đời</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15930" y="3457239"/>
            <a:ext cx="271707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Tình</a:t>
            </a:r>
            <a:r>
              <a:rPr kumimoji="0" lang="it-IT" sz="32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cảm, cảm xúc của tác giả</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43863127"/>
      </p:ext>
    </p:extLst>
  </p:cSld>
  <p:clrMapOvr>
    <a:masterClrMapping/>
  </p:clrMapOvr>
  <mc:AlternateContent xmlns:mc="http://schemas.openxmlformats.org/markup-compatibility/2006" xmlns:p14="http://schemas.microsoft.com/office/powerpoint/2010/main">
    <mc:Choice Requires="p14">
      <p:transition spd="slow" p14:dur="1600" advTm="23707">
        <p:blinds dir="vert"/>
      </p:transition>
    </mc:Choice>
    <mc:Fallback xmlns="">
      <p:transition spd="slow" advTm="23707">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0"/>
                </p:tgtEl>
              </p:cMediaNode>
            </p:audio>
          </p:childTnLst>
        </p:cTn>
      </p:par>
    </p:tnLst>
    <p:bldLst>
      <p:bldP spid="13" grpId="0" animBg="1"/>
      <p:bldP spid="18" grpId="0" animBg="1"/>
      <p:bldP spid="22"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0" y="0"/>
            <a:ext cx="12192000" cy="6858000"/>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642517" y="3056386"/>
              <a:ext cx="3954327" cy="561517"/>
            </a:xfrm>
            <a:prstGeom prst="rect">
              <a:avLst/>
            </a:prstGeom>
          </p:spPr>
          <p:txBody>
            <a:bodyPr wrap="square">
              <a:spAutoFit/>
            </a:bodyPr>
            <a:lstStyle/>
            <a:p>
              <a:pPr lvl="0" algn="ctr">
                <a:defRPr/>
              </a:pPr>
              <a:r>
                <a:rPr lang="vi-VN" altLang="zh-CN" sz="6000" b="1">
                  <a:solidFill>
                    <a:prstClr val="black">
                      <a:lumMod val="85000"/>
                      <a:lumOff val="15000"/>
                    </a:prstClr>
                  </a:solidFill>
                  <a:latin typeface="Times New Roman" panose="02020603050405020304" pitchFamily="18" charset="0"/>
                  <a:ea typeface="inpin heiti" charset="-122"/>
                  <a:cs typeface="Times New Roman" panose="02020603050405020304" pitchFamily="18" charset="0"/>
                </a:rPr>
                <a:t>III. Tổng kết</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314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911">
        <p15:prstTrans prst="airplane"/>
      </p:transition>
    </mc:Choice>
    <mc:Fallback xmlns="">
      <p:transition spd="slow" advTm="19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0" y="0"/>
            <a:ext cx="12192000" cy="6858000"/>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9">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7" name="Rectangle 6">
            <a:extLst>
              <a:ext uri="{FF2B5EF4-FFF2-40B4-BE49-F238E27FC236}">
                <a16:creationId xmlns:a16="http://schemas.microsoft.com/office/drawing/2014/main" id="{0365D2BD-5E42-4A11-B997-AEE4A3E8C661}"/>
              </a:ext>
            </a:extLst>
          </p:cNvPr>
          <p:cNvSpPr/>
          <p:nvPr/>
        </p:nvSpPr>
        <p:spPr>
          <a:xfrm>
            <a:off x="5091516" y="1764499"/>
            <a:ext cx="5202466" cy="36867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778250" algn="l"/>
              </a:tabLst>
              <a:defRPr/>
            </a:pPr>
            <a:r>
              <a:rPr kumimoji="0" lang="en-US" sz="4000" b="1" i="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a:t>
            </a:r>
            <a:r>
              <a:rPr kumimoji="0" lang="vi-VN" sz="4000" b="1" i="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ideo gợi cho em cảm xúc gì?Em cảm nhận được điều gì ở người cha?</a:t>
            </a:r>
            <a:endParaRPr kumimoji="0" lang="en-US" sz="4000" b="1" i="0" u="none" strike="noStrike" kern="1200" cap="none" spc="0" normalizeH="0" baseline="0" noProof="0">
              <a:ln>
                <a:noFill/>
              </a:ln>
              <a:solidFill>
                <a:srgbClr val="C00000"/>
              </a:solidFill>
              <a:effectLst/>
              <a:uLnTx/>
              <a:uFillTx/>
              <a:latin typeface=".VnTime"/>
              <a:ea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40761608"/>
      </p:ext>
    </p:extLst>
  </p:cSld>
  <p:clrMapOvr>
    <a:masterClrMapping/>
  </p:clrMapOvr>
  <mc:AlternateContent xmlns:mc="http://schemas.openxmlformats.org/markup-compatibility/2006" xmlns:p14="http://schemas.microsoft.com/office/powerpoint/2010/main">
    <mc:Choice Requires="p14">
      <p:transition spd="slow" p14:dur="1600" advTm="14347">
        <p:blinds dir="vert"/>
      </p:transition>
    </mc:Choice>
    <mc:Fallback xmlns="">
      <p:transition spd="slow" advTm="14347">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11330" y="0"/>
            <a:ext cx="12192000" cy="6858000"/>
          </a:xfrm>
          <a:prstGeom prst="rect">
            <a:avLst/>
          </a:prstGeom>
        </p:spPr>
      </p:pic>
      <p:grpSp>
        <p:nvGrpSpPr>
          <p:cNvPr id="3" name="组合 2"/>
          <p:cNvGrpSpPr/>
          <p:nvPr/>
        </p:nvGrpSpPr>
        <p:grpSpPr>
          <a:xfrm>
            <a:off x="-672321" y="-1157684"/>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46101" y="814998"/>
            <a:ext cx="7357015" cy="501099"/>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1. Nội dung – Ý nghĩa</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cxnSp>
        <p:nvCxnSpPr>
          <p:cNvPr id="9" name="Straight Arrow Connector 8"/>
          <p:cNvCxnSpPr/>
          <p:nvPr/>
        </p:nvCxnSpPr>
        <p:spPr>
          <a:xfrm flipV="1">
            <a:off x="3129076" y="2629426"/>
            <a:ext cx="1481626" cy="2482751"/>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457082" y="1446115"/>
            <a:ext cx="6878788" cy="1274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cs typeface="Times New Roman" panose="02020603050405020304" pitchFamily="18" charset="0"/>
              </a:rPr>
              <a:t>Lời thơ nhẹ nhàng, thuật lại cuộc trò chuyện giữa hai cha con trước biển cả bao la. </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3129076" y="4064496"/>
            <a:ext cx="1481626" cy="1100637"/>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525097" y="3155769"/>
            <a:ext cx="6810773" cy="12737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cs typeface="Times New Roman" panose="02020603050405020304" pitchFamily="18" charset="0"/>
              </a:rPr>
              <a:t>Qua đó, ca ngợi ước mơ khám phá cuộc sống của trẻ thơ</a:t>
            </a:r>
            <a:r>
              <a:rPr lang="en-US" sz="320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3" name="Straight Arrow Connector 12"/>
          <p:cNvCxnSpPr/>
          <p:nvPr/>
        </p:nvCxnSpPr>
        <p:spPr>
          <a:xfrm>
            <a:off x="3097031" y="5173401"/>
            <a:ext cx="1663228" cy="271856"/>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500904" y="5011442"/>
            <a:ext cx="7001832" cy="13762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a:solidFill>
                  <a:prstClr val="white"/>
                </a:solidFill>
                <a:latin typeface="Times New Roman" panose="02020603050405020304" pitchFamily="18" charset="0"/>
                <a:cs typeface="Times New Roman" panose="02020603050405020304" pitchFamily="18" charset="0"/>
              </a:rPr>
              <a:t>T</a:t>
            </a:r>
            <a:r>
              <a:rPr lang="vi-VN" sz="3200">
                <a:solidFill>
                  <a:prstClr val="white"/>
                </a:solidFill>
                <a:latin typeface="Times New Roman" panose="02020603050405020304" pitchFamily="18" charset="0"/>
                <a:cs typeface="Times New Roman" panose="02020603050405020304" pitchFamily="18" charset="0"/>
              </a:rPr>
              <a:t>hể hiện tình cảm cha con sâu sắc, người cha đã dìu dắt và giúp con khám phá cuộc sống.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489763" y="4284617"/>
            <a:ext cx="2717074" cy="136806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a:solidFill>
                  <a:prstClr val="white"/>
                </a:solidFill>
                <a:latin typeface="Times New Roman" panose="02020603050405020304" pitchFamily="18" charset="0"/>
                <a:cs typeface="Times New Roman" panose="02020603050405020304" pitchFamily="18" charset="0"/>
              </a:rPr>
              <a:t>1. Nội dung – Ý nghĩa</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87790892"/>
      </p:ext>
    </p:extLst>
  </p:cSld>
  <p:clrMapOvr>
    <a:masterClrMapping/>
  </p:clrMapOvr>
  <mc:AlternateContent xmlns:mc="http://schemas.openxmlformats.org/markup-compatibility/2006" xmlns:p14="http://schemas.microsoft.com/office/powerpoint/2010/main">
    <mc:Choice Requires="p14">
      <p:transition spd="slow" p14:dur="1600" advTm="20744">
        <p:blinds dir="vert"/>
      </p:transition>
    </mc:Choice>
    <mc:Fallback xmlns="">
      <p:transition spd="slow" advTm="20744">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7"/>
                </p:tgtEl>
              </p:cMediaNode>
            </p:audio>
          </p:childTnLst>
        </p:cTn>
      </p:par>
    </p:tnLst>
    <p:bldLst>
      <p:bldP spid="14" grpId="0"/>
      <p:bldP spid="10" grpId="0" animBg="1"/>
      <p:bldP spid="12" grpId="0" animBg="1"/>
      <p:bldP spid="15"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11330" y="0"/>
            <a:ext cx="12192000" cy="6858000"/>
          </a:xfrm>
          <a:prstGeom prst="rect">
            <a:avLst/>
          </a:prstGeom>
        </p:spPr>
      </p:pic>
      <p:grpSp>
        <p:nvGrpSpPr>
          <p:cNvPr id="3" name="组合 2"/>
          <p:cNvGrpSpPr/>
          <p:nvPr/>
        </p:nvGrpSpPr>
        <p:grpSpPr>
          <a:xfrm>
            <a:off x="-672321" y="-1157684"/>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46101" y="403528"/>
            <a:ext cx="7357015" cy="501099"/>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2. Nghệ thuật</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cxnSp>
        <p:nvCxnSpPr>
          <p:cNvPr id="9" name="Straight Arrow Connector 8"/>
          <p:cNvCxnSpPr/>
          <p:nvPr/>
        </p:nvCxnSpPr>
        <p:spPr>
          <a:xfrm flipV="1">
            <a:off x="3129076" y="2629426"/>
            <a:ext cx="1481626" cy="2482751"/>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457082" y="1446115"/>
            <a:ext cx="6878788" cy="1274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cs typeface="Times New Roman" panose="02020603050405020304" pitchFamily="18" charset="0"/>
              </a:rPr>
              <a:t>Hình ảnh thơ độc đáo, từ ngữ chắt lọc, tái hiện, lời thơ giản dị</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3129076" y="4064496"/>
            <a:ext cx="1481626" cy="1100637"/>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525097" y="3155769"/>
            <a:ext cx="6810773" cy="12737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prstClr val="white"/>
                </a:solidFill>
                <a:latin typeface="Times New Roman" panose="02020603050405020304" pitchFamily="18" charset="0"/>
                <a:cs typeface="Times New Roman" panose="02020603050405020304" pitchFamily="18" charset="0"/>
              </a:rPr>
              <a:t>T</a:t>
            </a:r>
            <a:r>
              <a:rPr lang="vi-VN" sz="3200" dirty="0">
                <a:solidFill>
                  <a:prstClr val="white"/>
                </a:solidFill>
                <a:latin typeface="Times New Roman" panose="02020603050405020304" pitchFamily="18" charset="0"/>
                <a:cs typeface="Times New Roman" panose="02020603050405020304" pitchFamily="18" charset="0"/>
              </a:rPr>
              <a:t>ác giả đã khéo léo xây dựng ngôn ngữ đối thoại mang tính thẩm mĩ </a:t>
            </a:r>
            <a:r>
              <a:rPr lang="vi-VN" sz="3200">
                <a:solidFill>
                  <a:prstClr val="white"/>
                </a:solidFill>
                <a:latin typeface="Times New Roman" panose="02020603050405020304" pitchFamily="18" charset="0"/>
                <a:cs typeface="Times New Roman" panose="02020603050405020304" pitchFamily="18" charset="0"/>
              </a:rPr>
              <a:t>cao.</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3" name="Straight Arrow Connector 12"/>
          <p:cNvCxnSpPr/>
          <p:nvPr/>
        </p:nvCxnSpPr>
        <p:spPr>
          <a:xfrm>
            <a:off x="3097031" y="5173401"/>
            <a:ext cx="1663228" cy="271856"/>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500904" y="5011442"/>
            <a:ext cx="7001832" cy="13762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white"/>
                </a:solidFill>
                <a:latin typeface="Times New Roman" panose="02020603050405020304" pitchFamily="18" charset="0"/>
                <a:cs typeface="Times New Roman" panose="02020603050405020304" pitchFamily="18" charset="0"/>
              </a:rPr>
              <a:t>Nhịp thơ trầm lắng, bay bổng, thể hiện được tình cảm c</a:t>
            </a:r>
            <a:r>
              <a:rPr lang="en-US" sz="3200" dirty="0">
                <a:solidFill>
                  <a:prstClr val="white"/>
                </a:solidFill>
                <a:latin typeface="Times New Roman" panose="02020603050405020304" pitchFamily="18" charset="0"/>
                <a:cs typeface="Times New Roman" panose="02020603050405020304" pitchFamily="18" charset="0"/>
              </a:rPr>
              <a:t>h</a:t>
            </a:r>
            <a:r>
              <a:rPr lang="vi-VN" sz="3200" dirty="0">
                <a:solidFill>
                  <a:prstClr val="white"/>
                </a:solidFill>
                <a:latin typeface="Times New Roman" panose="02020603050405020304" pitchFamily="18" charset="0"/>
                <a:cs typeface="Times New Roman" panose="02020603050405020304" pitchFamily="18" charset="0"/>
              </a:rPr>
              <a:t>a con thiết tha, sâu lắng.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694130" y="4336869"/>
            <a:ext cx="2717074" cy="134184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a:solidFill>
                  <a:prstClr val="white"/>
                </a:solidFill>
                <a:latin typeface="Times New Roman" panose="02020603050405020304" pitchFamily="18" charset="0"/>
                <a:cs typeface="Times New Roman" panose="02020603050405020304" pitchFamily="18" charset="0"/>
              </a:rPr>
              <a:t>2. Nghệ thuật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84362134"/>
      </p:ext>
    </p:extLst>
  </p:cSld>
  <p:clrMapOvr>
    <a:masterClrMapping/>
  </p:clrMapOvr>
  <mc:AlternateContent xmlns:mc="http://schemas.openxmlformats.org/markup-compatibility/2006" xmlns:p14="http://schemas.microsoft.com/office/powerpoint/2010/main">
    <mc:Choice Requires="p14">
      <p:transition spd="slow" p14:dur="1600" advTm="19711">
        <p:blinds dir="vert"/>
      </p:transition>
    </mc:Choice>
    <mc:Fallback xmlns="">
      <p:transition spd="slow" advTm="1971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7"/>
                </p:tgtEl>
              </p:cMediaNode>
            </p:audio>
          </p:childTnLst>
        </p:cTn>
      </p:par>
    </p:tnLst>
    <p:bldLst>
      <p:bldP spid="14" grpId="0"/>
      <p:bldP spid="10" grpId="0" animBg="1"/>
      <p:bldP spid="12" grpId="0" animBg="1"/>
      <p:bldP spid="15"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0" y="0"/>
            <a:ext cx="12192000" cy="6858000"/>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642517" y="3056386"/>
              <a:ext cx="3954327" cy="5615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60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 TẬP</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1612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16">
        <p15:prstTrans prst="airplane"/>
      </p:transition>
    </mc:Choice>
    <mc:Fallback xmlns="">
      <p:transition spd="slow" advTm="5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2279" y="167641"/>
            <a:ext cx="3823666" cy="4678383"/>
          </a:xfrm>
          <a:prstGeom prst="rect">
            <a:avLst/>
          </a:prstGeom>
        </p:spPr>
      </p:pic>
      <p:sp>
        <p:nvSpPr>
          <p:cNvPr id="16" name="Rectangle 15"/>
          <p:cNvSpPr/>
          <p:nvPr/>
        </p:nvSpPr>
        <p:spPr>
          <a:xfrm>
            <a:off x="1108096" y="5530830"/>
            <a:ext cx="9975808"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KHÁM PHÁ ĐẠI DƯƠNG</a:t>
            </a:r>
            <a:endParaRPr kumimoji="0" lang="en-US" sz="66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9888665"/>
      </p:ext>
    </p:extLst>
  </p:cSld>
  <p:clrMapOvr>
    <a:masterClrMapping/>
  </p:clrMapOvr>
  <mc:AlternateContent xmlns:mc="http://schemas.openxmlformats.org/markup-compatibility/2006" xmlns:p14="http://schemas.microsoft.com/office/powerpoint/2010/main">
    <mc:Choice Requires="p14">
      <p:transition spd="slow" p14:dur="2000" advTm="2284"/>
    </mc:Choice>
    <mc:Fallback xmlns="">
      <p:transition spd="slow" advTm="2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fill="hold"/>
                                        <p:tgtEl>
                                          <p:spTgt spid="16"/>
                                        </p:tgtEl>
                                        <p:attrNameLst>
                                          <p:attrName>ppt_w</p:attrName>
                                        </p:attrNameLst>
                                      </p:cBhvr>
                                      <p:tavLst>
                                        <p:tav tm="0">
                                          <p:val>
                                            <p:fltVal val="0"/>
                                          </p:val>
                                        </p:tav>
                                        <p:tav tm="100000">
                                          <p:val>
                                            <p:strVal val="#ppt_w"/>
                                          </p:val>
                                        </p:tav>
                                      </p:tavLst>
                                    </p:anim>
                                    <p:anim calcmode="lin" valueType="num">
                                      <p:cBhvr>
                                        <p:cTn id="10" dur="500" fill="hold"/>
                                        <p:tgtEl>
                                          <p:spTgt spid="16"/>
                                        </p:tgtEl>
                                        <p:attrNameLst>
                                          <p:attrName>ppt_h</p:attrName>
                                        </p:attrNameLst>
                                      </p:cBhvr>
                                      <p:tavLst>
                                        <p:tav tm="0">
                                          <p:val>
                                            <p:fltVal val="0"/>
                                          </p:val>
                                        </p:tav>
                                        <p:tav tm="100000">
                                          <p:val>
                                            <p:strVal val="#ppt_h"/>
                                          </p:val>
                                        </p:tav>
                                      </p:tavLst>
                                    </p:anim>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450392" y="3429001"/>
            <a:ext cx="748740" cy="1670867"/>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821196" y="2286001"/>
            <a:ext cx="748740" cy="1670867"/>
          </a:xfrm>
          <a:prstGeom prst="rect">
            <a:avLst/>
          </a:prstGeom>
        </p:spPr>
      </p:pic>
      <p:pic>
        <p:nvPicPr>
          <p:cNvPr id="10" name="Picture 11" descr="C:\Users\ADMIN\Desktop\Giai cuu dai duong 2\seashell-border-382756.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897744" y="711787"/>
            <a:ext cx="5847869" cy="1754326"/>
          </a:xfrm>
          <a:prstGeom prst="rect">
            <a:avLst/>
          </a:prstGeom>
          <a:noFill/>
        </p:spPr>
        <p:txBody>
          <a:bodyPr wrap="square" rtlCol="0">
            <a:spAutoFit/>
          </a:bodyPr>
          <a:lstStyle/>
          <a:p>
            <a:pPr lvl="0" algn="just"/>
            <a:r>
              <a:rPr lang="vi-VN" sz="3600">
                <a:solidFill>
                  <a:srgbClr val="0033CC"/>
                </a:solidFill>
                <a:latin typeface="Times New Roman" panose="02020603050405020304" pitchFamily="18" charset="0"/>
                <a:cs typeface="Times New Roman" panose="02020603050405020304" pitchFamily="18" charset="0"/>
              </a:rPr>
              <a:t>Câu 1: Bài thơ những cách buồm được viết theo thể thơ nào?</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996468" y="4206089"/>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A. Cách</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luật.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6358707" y="4219684"/>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B</a:t>
            </a: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Tự</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do.</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996469" y="543053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C. 7 chữ.</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377757" y="5422259"/>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Lục</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bát.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33492962"/>
      </p:ext>
    </p:extLst>
  </p:cSld>
  <p:clrMapOvr>
    <a:masterClrMapping/>
  </p:clrMapOvr>
  <mc:AlternateContent xmlns:mc="http://schemas.openxmlformats.org/markup-compatibility/2006" xmlns:p14="http://schemas.microsoft.com/office/powerpoint/2010/main">
    <mc:Choice Requires="p14">
      <p:transition spd="slow" p14:dur="2000" advTm="17746"/>
    </mc:Choice>
    <mc:Fallback xmlns="">
      <p:transition spd="slow" advTm="17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2000" fill="hold"/>
                                        <p:tgtEl>
                                          <p:spTgt spid="6"/>
                                        </p:tgtEl>
                                        <p:attrNameLst>
                                          <p:attrName>ppt_x</p:attrName>
                                        </p:attrNameLst>
                                      </p:cBhvr>
                                      <p:tavLst>
                                        <p:tav tm="0">
                                          <p:val>
                                            <p:strVal val="1+#ppt_w/2"/>
                                          </p:val>
                                        </p:tav>
                                        <p:tav tm="100000">
                                          <p:val>
                                            <p:strVal val="#ppt_x"/>
                                          </p:val>
                                        </p:tav>
                                      </p:tavLst>
                                    </p:anim>
                                    <p:anim calcmode="lin" valueType="num">
                                      <p:cBhvr additive="base">
                                        <p:cTn id="10"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2" nodeType="click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par>
                          <p:cTn id="61" fill="hold">
                            <p:stCondLst>
                              <p:cond delay="500"/>
                            </p:stCondLst>
                            <p:childTnLst>
                              <p:par>
                                <p:cTn id="62" presetID="10" presetClass="exit" presetSubtype="0" fill="hold" nodeType="after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par>
                          <p:cTn id="68" fill="hold">
                            <p:stCondLst>
                              <p:cond delay="1000"/>
                            </p:stCondLst>
                            <p:childTnLst>
                              <p:par>
                                <p:cTn id="69" presetID="2" presetClass="exit" presetSubtype="2" fill="hold" nodeType="afterEffect">
                                  <p:stCondLst>
                                    <p:cond delay="0"/>
                                  </p:stCondLst>
                                  <p:childTnLst>
                                    <p:anim calcmode="lin" valueType="num">
                                      <p:cBhvr additive="base">
                                        <p:cTn id="70" dur="2000"/>
                                        <p:tgtEl>
                                          <p:spTgt spid="6"/>
                                        </p:tgtEl>
                                        <p:attrNameLst>
                                          <p:attrName>ppt_x</p:attrName>
                                        </p:attrNameLst>
                                      </p:cBhvr>
                                      <p:tavLst>
                                        <p:tav tm="0">
                                          <p:val>
                                            <p:strVal val="ppt_x"/>
                                          </p:val>
                                        </p:tav>
                                        <p:tav tm="100000">
                                          <p:val>
                                            <p:strVal val="1+ppt_w/2"/>
                                          </p:val>
                                        </p:tav>
                                      </p:tavLst>
                                    </p:anim>
                                    <p:anim calcmode="lin" valueType="num">
                                      <p:cBhvr additive="base">
                                        <p:cTn id="71" dur="2000"/>
                                        <p:tgtEl>
                                          <p:spTgt spid="6"/>
                                        </p:tgtEl>
                                        <p:attrNameLst>
                                          <p:attrName>ppt_y</p:attrName>
                                        </p:attrNameLst>
                                      </p:cBhvr>
                                      <p:tavLst>
                                        <p:tav tm="0">
                                          <p:val>
                                            <p:strVal val="ppt_y"/>
                                          </p:val>
                                        </p:tav>
                                        <p:tav tm="100000">
                                          <p:val>
                                            <p:strVal val="ppt_y"/>
                                          </p:val>
                                        </p:tav>
                                      </p:tavLst>
                                    </p:anim>
                                    <p:set>
                                      <p:cBhvr>
                                        <p:cTn id="72" dur="1" fill="hold">
                                          <p:stCondLst>
                                            <p:cond delay="1999"/>
                                          </p:stCondLst>
                                        </p:cTn>
                                        <p:tgtEl>
                                          <p:spTgt spid="6"/>
                                        </p:tgtEl>
                                        <p:attrNameLst>
                                          <p:attrName>style.visibility</p:attrName>
                                        </p:attrNameLst>
                                      </p:cBhvr>
                                      <p:to>
                                        <p:strVal val="hidden"/>
                                      </p:to>
                                    </p:set>
                                  </p:childTnLst>
                                </p:cTn>
                              </p:par>
                              <p:par>
                                <p:cTn id="73" presetID="2" presetClass="exit" presetSubtype="2" fill="hold" nodeType="withEffect">
                                  <p:stCondLst>
                                    <p:cond delay="0"/>
                                  </p:stCondLst>
                                  <p:childTnLst>
                                    <p:anim calcmode="lin" valueType="num">
                                      <p:cBhvr additive="base">
                                        <p:cTn id="74" dur="1500"/>
                                        <p:tgtEl>
                                          <p:spTgt spid="9"/>
                                        </p:tgtEl>
                                        <p:attrNameLst>
                                          <p:attrName>ppt_x</p:attrName>
                                        </p:attrNameLst>
                                      </p:cBhvr>
                                      <p:tavLst>
                                        <p:tav tm="0">
                                          <p:val>
                                            <p:strVal val="ppt_x"/>
                                          </p:val>
                                        </p:tav>
                                        <p:tav tm="100000">
                                          <p:val>
                                            <p:strVal val="1+ppt_w/2"/>
                                          </p:val>
                                        </p:tav>
                                      </p:tavLst>
                                    </p:anim>
                                    <p:anim calcmode="lin" valueType="num">
                                      <p:cBhvr additive="base">
                                        <p:cTn id="75" dur="1500"/>
                                        <p:tgtEl>
                                          <p:spTgt spid="9"/>
                                        </p:tgtEl>
                                        <p:attrNameLst>
                                          <p:attrName>ppt_y</p:attrName>
                                        </p:attrNameLst>
                                      </p:cBhvr>
                                      <p:tavLst>
                                        <p:tav tm="0">
                                          <p:val>
                                            <p:strVal val="ppt_y"/>
                                          </p:val>
                                        </p:tav>
                                        <p:tav tm="100000">
                                          <p:val>
                                            <p:strVal val="ppt_y"/>
                                          </p:val>
                                        </p:tav>
                                      </p:tavLst>
                                    </p:anim>
                                    <p:set>
                                      <p:cBhvr>
                                        <p:cTn id="76" dur="1" fill="hold">
                                          <p:stCondLst>
                                            <p:cond delay="1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1" nodeType="withEffect">
                                  <p:stCondLst>
                                    <p:cond delay="0"/>
                                  </p:stCondLst>
                                  <p:childTnLst>
                                    <p:animClr clrSpc="hsl" dir="cw">
                                      <p:cBhvr override="childStyle">
                                        <p:cTn id="81" dur="500" fill="hold"/>
                                        <p:tgtEl>
                                          <p:spTgt spid="13"/>
                                        </p:tgtEl>
                                        <p:attrNameLst>
                                          <p:attrName>style.color</p:attrName>
                                        </p:attrNameLst>
                                      </p:cBhvr>
                                      <p:by>
                                        <p:hsl h="7200000" s="0" l="0"/>
                                      </p:by>
                                    </p:animClr>
                                    <p:animClr clrSpc="hsl" dir="cw">
                                      <p:cBhvr>
                                        <p:cTn id="82" dur="500" fill="hold"/>
                                        <p:tgtEl>
                                          <p:spTgt spid="13"/>
                                        </p:tgtEl>
                                        <p:attrNameLst>
                                          <p:attrName>fillcolor</p:attrName>
                                        </p:attrNameLst>
                                      </p:cBhvr>
                                      <p:by>
                                        <p:hsl h="7200000" s="0" l="0"/>
                                      </p:by>
                                    </p:animClr>
                                    <p:animClr clrSpc="hsl" dir="cw">
                                      <p:cBhvr>
                                        <p:cTn id="83" dur="500" fill="hold"/>
                                        <p:tgtEl>
                                          <p:spTgt spid="13"/>
                                        </p:tgtEl>
                                        <p:attrNameLst>
                                          <p:attrName>stroke.color</p:attrName>
                                        </p:attrNameLst>
                                      </p:cBhvr>
                                      <p:by>
                                        <p:hsl h="7200000" s="0" l="0"/>
                                      </p:by>
                                    </p:animClr>
                                    <p:set>
                                      <p:cBhvr>
                                        <p:cTn id="84" dur="500" fill="hold"/>
                                        <p:tgtEl>
                                          <p:spTgt spid="13"/>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3"/>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4"/>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4"/>
                  </p:tgtEl>
                </p:cond>
              </p:nextCondLst>
            </p:seq>
            <p:seq concurrent="1" nextAc="seek">
              <p:cTn id="97" restart="whenNotActive" fill="hold" evtFilter="cancelBubble" nodeType="interactiveSeq">
                <p:stCondLst>
                  <p:cond evt="onClick" delay="0">
                    <p:tgtEl>
                      <p:spTgt spid="15"/>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5"/>
                  </p:tgtEl>
                </p:cond>
              </p:nextCondLst>
            </p:seq>
            <p:audio isNarration="1">
              <p:cMediaNode vol="80000" showWhenStopped="0">
                <p:cTn id="103" fill="hold" display="0">
                  <p:stCondLst>
                    <p:cond delay="indefinite"/>
                  </p:stCondLst>
                  <p:endCondLst>
                    <p:cond evt="onStopAudio" delay="0">
                      <p:tgtEl>
                        <p:sldTgt/>
                      </p:tgtEl>
                    </p:cond>
                  </p:endCondLst>
                </p:cTn>
                <p:tgtEl>
                  <p:spTgt spid="2"/>
                </p:tgtEl>
              </p:cMediaNode>
            </p:audio>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029828" y="3401261"/>
            <a:ext cx="978291" cy="192089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37947" y="1983941"/>
            <a:ext cx="978291" cy="1920892"/>
          </a:xfrm>
          <a:prstGeom prst="rect">
            <a:avLst/>
          </a:prstGeom>
        </p:spPr>
      </p:pic>
      <p:pic>
        <p:nvPicPr>
          <p:cNvPr id="11" name="Picture 11" descr="C:\Users\ADMIN\Desktop\Giai cuu dai duong 2\seashell-border-382756.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3172064" y="1305609"/>
            <a:ext cx="5847869" cy="1200329"/>
          </a:xfrm>
          <a:prstGeom prst="rect">
            <a:avLst/>
          </a:prstGeom>
          <a:noFill/>
        </p:spPr>
        <p:txBody>
          <a:bodyPr wrap="square" rtlCol="0">
            <a:spAutoFit/>
          </a:bodyPr>
          <a:lstStyle/>
          <a:p>
            <a:pPr lvl="0" algn="ctr"/>
            <a:r>
              <a:rPr lang="vi-VN" sz="3600">
                <a:solidFill>
                  <a:srgbClr val="0033CC"/>
                </a:solidFill>
                <a:latin typeface="Times New Roman" panose="02020603050405020304" pitchFamily="18" charset="0"/>
                <a:cs typeface="Times New Roman" panose="02020603050405020304" pitchFamily="18" charset="0"/>
              </a:rPr>
              <a:t>Câu 2. Khổ thơ 1 có bao nhiêu từ láy?</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1250040" y="4325560"/>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008000"/>
                </a:solidFill>
                <a:latin typeface="Times New Roman" panose="02020603050405020304" pitchFamily="18" charset="0"/>
                <a:cs typeface="Times New Roman" panose="02020603050405020304" pitchFamily="18" charset="0"/>
              </a:rPr>
              <a:t>A. 2 từ láy. Đó là từ lênh khênh, chắc nịch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511979" y="5511906"/>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en-US" sz="3600">
                <a:solidFill>
                  <a:srgbClr val="008000"/>
                </a:solidFill>
                <a:latin typeface="Times New Roman" panose="02020603050405020304" pitchFamily="18" charset="0"/>
                <a:cs typeface="Times New Roman" panose="02020603050405020304" pitchFamily="18" charset="0"/>
              </a:rPr>
              <a:t>2 từ láy. Đó là từ lênh khênh, rực rỡ</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250041" y="5511906"/>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008000"/>
                </a:solidFill>
                <a:latin typeface="Times New Roman" panose="02020603050405020304" pitchFamily="18" charset="0"/>
                <a:cs typeface="Times New Roman" panose="02020603050405020304" pitchFamily="18" charset="0"/>
              </a:rPr>
              <a:t>C. 1 từ láy. Đó là những từ chắc nịch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511979" y="4325560"/>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008000"/>
                </a:solidFill>
                <a:latin typeface="Times New Roman" panose="02020603050405020304" pitchFamily="18" charset="0"/>
                <a:cs typeface="Times New Roman" panose="02020603050405020304" pitchFamily="18" charset="0"/>
              </a:rPr>
              <a:t>B. 1 từ láy. Đó là những từ lênh khênh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62784058"/>
      </p:ext>
    </p:extLst>
  </p:cSld>
  <p:clrMapOvr>
    <a:masterClrMapping/>
  </p:clrMapOvr>
  <mc:AlternateContent xmlns:mc="http://schemas.openxmlformats.org/markup-compatibility/2006" xmlns:p14="http://schemas.microsoft.com/office/powerpoint/2010/main">
    <mc:Choice Requires="p14">
      <p:transition spd="slow" p14:dur="2000" advTm="22913"/>
    </mc:Choice>
    <mc:Fallback xmlns="">
      <p:transition spd="slow" advTm="22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2000" fill="hold"/>
                                        <p:tgtEl>
                                          <p:spTgt spid="6"/>
                                        </p:tgtEl>
                                        <p:attrNameLst>
                                          <p:attrName>ppt_x</p:attrName>
                                        </p:attrNameLst>
                                      </p:cBhvr>
                                      <p:tavLst>
                                        <p:tav tm="0">
                                          <p:val>
                                            <p:strVal val="1+#ppt_w/2"/>
                                          </p:val>
                                        </p:tav>
                                        <p:tav tm="100000">
                                          <p:val>
                                            <p:strVal val="#ppt_x"/>
                                          </p:val>
                                        </p:tav>
                                      </p:tavLst>
                                    </p:anim>
                                    <p:anim calcmode="lin" valueType="num">
                                      <p:cBhvr additive="base">
                                        <p:cTn id="10"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2" nodeType="click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500"/>
                            </p:stCondLst>
                            <p:childTnLst>
                              <p:par>
                                <p:cTn id="62" presetID="10" presetClass="exit" presetSubtype="0" fill="hold" nodeType="afterEffect">
                                  <p:stCondLst>
                                    <p:cond delay="0"/>
                                  </p:stCondLst>
                                  <p:childTnLst>
                                    <p:animEffect transition="out" filter="fade">
                                      <p:cBhvr>
                                        <p:cTn id="63" dur="500"/>
                                        <p:tgtEl>
                                          <p:spTgt spid="3"/>
                                        </p:tgtEl>
                                      </p:cBhvr>
                                    </p:animEffect>
                                    <p:set>
                                      <p:cBhvr>
                                        <p:cTn id="64" dur="1" fill="hold">
                                          <p:stCondLst>
                                            <p:cond delay="499"/>
                                          </p:stCondLst>
                                        </p:cTn>
                                        <p:tgtEl>
                                          <p:spTgt spid="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par>
                          <p:cTn id="68" fill="hold">
                            <p:stCondLst>
                              <p:cond delay="1000"/>
                            </p:stCondLst>
                            <p:childTnLst>
                              <p:par>
                                <p:cTn id="69" presetID="2" presetClass="exit" presetSubtype="2" fill="hold" nodeType="afterEffect">
                                  <p:stCondLst>
                                    <p:cond delay="0"/>
                                  </p:stCondLst>
                                  <p:childTnLst>
                                    <p:anim calcmode="lin" valueType="num">
                                      <p:cBhvr additive="base">
                                        <p:cTn id="70" dur="2000"/>
                                        <p:tgtEl>
                                          <p:spTgt spid="6"/>
                                        </p:tgtEl>
                                        <p:attrNameLst>
                                          <p:attrName>ppt_x</p:attrName>
                                        </p:attrNameLst>
                                      </p:cBhvr>
                                      <p:tavLst>
                                        <p:tav tm="0">
                                          <p:val>
                                            <p:strVal val="ppt_x"/>
                                          </p:val>
                                        </p:tav>
                                        <p:tav tm="100000">
                                          <p:val>
                                            <p:strVal val="1+ppt_w/2"/>
                                          </p:val>
                                        </p:tav>
                                      </p:tavLst>
                                    </p:anim>
                                    <p:anim calcmode="lin" valueType="num">
                                      <p:cBhvr additive="base">
                                        <p:cTn id="71" dur="2000"/>
                                        <p:tgtEl>
                                          <p:spTgt spid="6"/>
                                        </p:tgtEl>
                                        <p:attrNameLst>
                                          <p:attrName>ppt_y</p:attrName>
                                        </p:attrNameLst>
                                      </p:cBhvr>
                                      <p:tavLst>
                                        <p:tav tm="0">
                                          <p:val>
                                            <p:strVal val="ppt_y"/>
                                          </p:val>
                                        </p:tav>
                                        <p:tav tm="100000">
                                          <p:val>
                                            <p:strVal val="ppt_y"/>
                                          </p:val>
                                        </p:tav>
                                      </p:tavLst>
                                    </p:anim>
                                    <p:set>
                                      <p:cBhvr>
                                        <p:cTn id="72" dur="1" fill="hold">
                                          <p:stCondLst>
                                            <p:cond delay="1999"/>
                                          </p:stCondLst>
                                        </p:cTn>
                                        <p:tgtEl>
                                          <p:spTgt spid="6"/>
                                        </p:tgtEl>
                                        <p:attrNameLst>
                                          <p:attrName>style.visibility</p:attrName>
                                        </p:attrNameLst>
                                      </p:cBhvr>
                                      <p:to>
                                        <p:strVal val="hidden"/>
                                      </p:to>
                                    </p:set>
                                  </p:childTnLst>
                                </p:cTn>
                              </p:par>
                              <p:par>
                                <p:cTn id="73" presetID="2" presetClass="exit" presetSubtype="2" fill="hold" nodeType="withEffect">
                                  <p:stCondLst>
                                    <p:cond delay="0"/>
                                  </p:stCondLst>
                                  <p:childTnLst>
                                    <p:anim calcmode="lin" valueType="num">
                                      <p:cBhvr additive="base">
                                        <p:cTn id="74" dur="1800"/>
                                        <p:tgtEl>
                                          <p:spTgt spid="10"/>
                                        </p:tgtEl>
                                        <p:attrNameLst>
                                          <p:attrName>ppt_x</p:attrName>
                                        </p:attrNameLst>
                                      </p:cBhvr>
                                      <p:tavLst>
                                        <p:tav tm="0">
                                          <p:val>
                                            <p:strVal val="ppt_x"/>
                                          </p:val>
                                        </p:tav>
                                        <p:tav tm="100000">
                                          <p:val>
                                            <p:strVal val="1+ppt_w/2"/>
                                          </p:val>
                                        </p:tav>
                                      </p:tavLst>
                                    </p:anim>
                                    <p:anim calcmode="lin" valueType="num">
                                      <p:cBhvr additive="base">
                                        <p:cTn id="75" dur="1800"/>
                                        <p:tgtEl>
                                          <p:spTgt spid="10"/>
                                        </p:tgtEl>
                                        <p:attrNameLst>
                                          <p:attrName>ppt_y</p:attrName>
                                        </p:attrNameLst>
                                      </p:cBhvr>
                                      <p:tavLst>
                                        <p:tav tm="0">
                                          <p:val>
                                            <p:strVal val="ppt_y"/>
                                          </p:val>
                                        </p:tav>
                                        <p:tav tm="100000">
                                          <p:val>
                                            <p:strVal val="ppt_y"/>
                                          </p:val>
                                        </p:tav>
                                      </p:tavLst>
                                    </p:anim>
                                    <p:set>
                                      <p:cBhvr>
                                        <p:cTn id="76" dur="1" fill="hold">
                                          <p:stCondLst>
                                            <p:cond delay="17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1" nodeType="withEffect">
                                  <p:stCondLst>
                                    <p:cond delay="0"/>
                                  </p:stCondLst>
                                  <p:childTnLst>
                                    <p:animClr clrSpc="hsl" dir="cw">
                                      <p:cBhvr override="childStyle">
                                        <p:cTn id="81" dur="500" fill="hold"/>
                                        <p:tgtEl>
                                          <p:spTgt spid="14"/>
                                        </p:tgtEl>
                                        <p:attrNameLst>
                                          <p:attrName>style.color</p:attrName>
                                        </p:attrNameLst>
                                      </p:cBhvr>
                                      <p:by>
                                        <p:hsl h="7200000" s="0" l="0"/>
                                      </p:by>
                                    </p:animClr>
                                    <p:animClr clrSpc="hsl" dir="cw">
                                      <p:cBhvr>
                                        <p:cTn id="82" dur="500" fill="hold"/>
                                        <p:tgtEl>
                                          <p:spTgt spid="14"/>
                                        </p:tgtEl>
                                        <p:attrNameLst>
                                          <p:attrName>fillcolor</p:attrName>
                                        </p:attrNameLst>
                                      </p:cBhvr>
                                      <p:by>
                                        <p:hsl h="7200000" s="0" l="0"/>
                                      </p:by>
                                    </p:animClr>
                                    <p:animClr clrSpc="hsl" dir="cw">
                                      <p:cBhvr>
                                        <p:cTn id="83" dur="500" fill="hold"/>
                                        <p:tgtEl>
                                          <p:spTgt spid="14"/>
                                        </p:tgtEl>
                                        <p:attrNameLst>
                                          <p:attrName>stroke.color</p:attrName>
                                        </p:attrNameLst>
                                      </p:cBhvr>
                                      <p:by>
                                        <p:hsl h="7200000" s="0" l="0"/>
                                      </p:by>
                                    </p:animClr>
                                    <p:set>
                                      <p:cBhvr>
                                        <p:cTn id="84" dur="500" fill="hold"/>
                                        <p:tgtEl>
                                          <p:spTgt spid="14"/>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3"/>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3"/>
                  </p:tgtEl>
                </p:cond>
              </p:nextCondLst>
            </p:seq>
            <p:seq concurrent="1" nextAc="seek">
              <p:cTn id="91" restart="whenNotActive" fill="hold" evtFilter="cancelBubble" nodeType="interactiveSeq">
                <p:stCondLst>
                  <p:cond evt="onClick" delay="0">
                    <p:tgtEl>
                      <p:spTgt spid="16"/>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6"/>
                                        </p:tgtEl>
                                      </p:cBhvr>
                                    </p:animEffect>
                                    <p:set>
                                      <p:cBhvr>
                                        <p:cTn id="9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6"/>
                  </p:tgtEl>
                </p:cond>
              </p:nextCondLst>
            </p:seq>
            <p:seq concurrent="1" nextAc="seek">
              <p:cTn id="97" restart="whenNotActive" fill="hold" evtFilter="cancelBubble" nodeType="interactiveSeq">
                <p:stCondLst>
                  <p:cond evt="onClick" delay="0">
                    <p:tgtEl>
                      <p:spTgt spid="15"/>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5"/>
                  </p:tgtEl>
                </p:cond>
              </p:nextCondLst>
            </p:seq>
            <p:audio isNarration="1">
              <p:cMediaNode vol="80000" showWhenStopped="0">
                <p:cTn id="103" fill="hold" display="0">
                  <p:stCondLst>
                    <p:cond delay="indefinite"/>
                  </p:stCondLst>
                  <p:endCondLst>
                    <p:cond evt="onStopAudio" delay="0">
                      <p:tgtEl>
                        <p:sldTgt/>
                      </p:tgtEl>
                    </p:cond>
                  </p:endCondLst>
                </p:cTn>
                <p:tgtEl>
                  <p:spTgt spid="2"/>
                </p:tgtEl>
              </p:cMediaNode>
            </p:audio>
          </p:childTnLst>
        </p:cTn>
      </p:par>
    </p:tnLst>
    <p:bldLst>
      <p:bldP spid="12" grpId="0"/>
      <p:bldP spid="12" grpId="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50907" y="3175142"/>
            <a:ext cx="1612533" cy="216514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5186" y="1834022"/>
            <a:ext cx="1612533" cy="2165143"/>
          </a:xfrm>
          <a:prstGeom prst="rect">
            <a:avLst/>
          </a:prstGeom>
        </p:spPr>
      </p:pic>
      <p:pic>
        <p:nvPicPr>
          <p:cNvPr id="9" name="Picture 11" descr="C:\Users\ADMIN\Desktop\Giai cuu dai duong 2\seashell-border-382756.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52697" y="190500"/>
            <a:ext cx="11495314"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1306286" y="327703"/>
            <a:ext cx="9078685" cy="3416320"/>
          </a:xfrm>
          <a:prstGeom prst="rect">
            <a:avLst/>
          </a:prstGeom>
          <a:noFill/>
        </p:spPr>
        <p:txBody>
          <a:bodyPr wrap="square" rtlCol="0">
            <a:spAutoFit/>
          </a:bodyPr>
          <a:lstStyle/>
          <a:p>
            <a:pPr lvl="0" algn="just"/>
            <a:r>
              <a:rPr lang="en-US" sz="3600">
                <a:solidFill>
                  <a:srgbClr val="0033CC"/>
                </a:solidFill>
                <a:latin typeface="Times New Roman" panose="02020603050405020304" pitchFamily="18" charset="0"/>
                <a:cs typeface="Times New Roman" panose="02020603050405020304" pitchFamily="18" charset="0"/>
              </a:rPr>
              <a:t>Câu 3. Dấu hai chấm trong chuỗi câu sau có tác dụng gì?</a:t>
            </a:r>
          </a:p>
          <a:p>
            <a:pPr lvl="0" algn="just"/>
            <a:r>
              <a:rPr lang="vi-VN" sz="3600" i="1">
                <a:solidFill>
                  <a:srgbClr val="0033CC"/>
                </a:solidFill>
                <a:latin typeface="Times New Roman" panose="02020603050405020304" pitchFamily="18" charset="0"/>
                <a:cs typeface="Times New Roman" panose="02020603050405020304" pitchFamily="18" charset="0"/>
              </a:rPr>
              <a:t>Con lại trỏ cánh buồm nói khẽ:</a:t>
            </a:r>
          </a:p>
          <a:p>
            <a:pPr lvl="0" algn="just"/>
            <a:r>
              <a:rPr lang="vi-VN" sz="3600" i="1">
                <a:solidFill>
                  <a:srgbClr val="0033CC"/>
                </a:solidFill>
                <a:latin typeface="Times New Roman" panose="02020603050405020304" pitchFamily="18" charset="0"/>
                <a:cs typeface="Times New Roman" panose="02020603050405020304" pitchFamily="18" charset="0"/>
              </a:rPr>
              <a:t>“Cha mượn cho con cánh buồm trắng nhé, để con đi…”</a:t>
            </a:r>
          </a:p>
          <a:p>
            <a:pPr lvl="0" algn="just"/>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6165057" y="5481475"/>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Câu</a:t>
            </a:r>
            <a:r>
              <a:rPr kumimoji="0" lang="en-US" sz="28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A, C đúng.</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960593" y="550651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C</a:t>
            </a:r>
            <a:r>
              <a:rPr lang="en-US" sz="2800">
                <a:solidFill>
                  <a:srgbClr val="008000"/>
                </a:solidFill>
                <a:latin typeface="Times New Roman" panose="02020603050405020304" pitchFamily="18" charset="0"/>
                <a:cs typeface="Times New Roman" panose="02020603050405020304" pitchFamily="18" charset="0"/>
              </a:rPr>
              <a:t>. . Để dẫn lời nói trực tiếp của nhân vật.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960593" y="429802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srgbClr val="008000"/>
                </a:solidFill>
                <a:latin typeface="Times New Roman" panose="02020603050405020304" pitchFamily="18" charset="0"/>
                <a:cs typeface="Times New Roman" panose="02020603050405020304" pitchFamily="18" charset="0"/>
              </a:rPr>
              <a:t>A. Báo hiệu một sự liệt kê.</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165057" y="429802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B. </a:t>
            </a:r>
            <a:r>
              <a:rPr lang="vi-VN" sz="2800">
                <a:solidFill>
                  <a:srgbClr val="008000"/>
                </a:solidFill>
                <a:latin typeface="Times New Roman" panose="02020603050405020304" pitchFamily="18" charset="0"/>
                <a:cs typeface="Times New Roman" panose="02020603050405020304" pitchFamily="18" charset="0"/>
              </a:rPr>
              <a:t>Báo hiệu bộ phận đứng sau giải thích cho bộ phận trước.</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60936832"/>
      </p:ext>
    </p:extLst>
  </p:cSld>
  <p:clrMapOvr>
    <a:masterClrMapping/>
  </p:clrMapOvr>
  <mc:AlternateContent xmlns:mc="http://schemas.openxmlformats.org/markup-compatibility/2006" xmlns:p14="http://schemas.microsoft.com/office/powerpoint/2010/main">
    <mc:Choice Requires="p14">
      <p:transition spd="slow" p14:dur="2000" advTm="29959"/>
    </mc:Choice>
    <mc:Fallback xmlns="">
      <p:transition spd="slow" advTm="29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2000" fill="hold"/>
                                        <p:tgtEl>
                                          <p:spTgt spid="6"/>
                                        </p:tgtEl>
                                        <p:attrNameLst>
                                          <p:attrName>ppt_x</p:attrName>
                                        </p:attrNameLst>
                                      </p:cBhvr>
                                      <p:tavLst>
                                        <p:tav tm="0">
                                          <p:val>
                                            <p:strVal val="1+#ppt_w/2"/>
                                          </p:val>
                                        </p:tav>
                                        <p:tav tm="100000">
                                          <p:val>
                                            <p:strVal val="#ppt_x"/>
                                          </p:val>
                                        </p:tav>
                                      </p:tavLst>
                                    </p:anim>
                                    <p:anim calcmode="lin" valueType="num">
                                      <p:cBhvr additive="base">
                                        <p:cTn id="10"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2" nodeType="click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500"/>
                            </p:stCondLst>
                            <p:childTnLst>
                              <p:par>
                                <p:cTn id="62" presetID="10" presetClass="exit" presetSubtype="0" fill="hold" nodeType="after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par>
                          <p:cTn id="68" fill="hold">
                            <p:stCondLst>
                              <p:cond delay="1000"/>
                            </p:stCondLst>
                            <p:childTnLst>
                              <p:par>
                                <p:cTn id="69" presetID="2" presetClass="exit" presetSubtype="2" fill="hold" nodeType="afterEffect">
                                  <p:stCondLst>
                                    <p:cond delay="0"/>
                                  </p:stCondLst>
                                  <p:childTnLst>
                                    <p:anim calcmode="lin" valueType="num">
                                      <p:cBhvr additive="base">
                                        <p:cTn id="70" dur="2000"/>
                                        <p:tgtEl>
                                          <p:spTgt spid="6"/>
                                        </p:tgtEl>
                                        <p:attrNameLst>
                                          <p:attrName>ppt_x</p:attrName>
                                        </p:attrNameLst>
                                      </p:cBhvr>
                                      <p:tavLst>
                                        <p:tav tm="0">
                                          <p:val>
                                            <p:strVal val="ppt_x"/>
                                          </p:val>
                                        </p:tav>
                                        <p:tav tm="100000">
                                          <p:val>
                                            <p:strVal val="1+ppt_w/2"/>
                                          </p:val>
                                        </p:tav>
                                      </p:tavLst>
                                    </p:anim>
                                    <p:anim calcmode="lin" valueType="num">
                                      <p:cBhvr additive="base">
                                        <p:cTn id="71" dur="2000"/>
                                        <p:tgtEl>
                                          <p:spTgt spid="6"/>
                                        </p:tgtEl>
                                        <p:attrNameLst>
                                          <p:attrName>ppt_y</p:attrName>
                                        </p:attrNameLst>
                                      </p:cBhvr>
                                      <p:tavLst>
                                        <p:tav tm="0">
                                          <p:val>
                                            <p:strVal val="ppt_y"/>
                                          </p:val>
                                        </p:tav>
                                        <p:tav tm="100000">
                                          <p:val>
                                            <p:strVal val="ppt_y"/>
                                          </p:val>
                                        </p:tav>
                                      </p:tavLst>
                                    </p:anim>
                                    <p:set>
                                      <p:cBhvr>
                                        <p:cTn id="72" dur="1" fill="hold">
                                          <p:stCondLst>
                                            <p:cond delay="1999"/>
                                          </p:stCondLst>
                                        </p:cTn>
                                        <p:tgtEl>
                                          <p:spTgt spid="6"/>
                                        </p:tgtEl>
                                        <p:attrNameLst>
                                          <p:attrName>style.visibility</p:attrName>
                                        </p:attrNameLst>
                                      </p:cBhvr>
                                      <p:to>
                                        <p:strVal val="hidden"/>
                                      </p:to>
                                    </p:set>
                                  </p:childTnLst>
                                </p:cTn>
                              </p:par>
                              <p:par>
                                <p:cTn id="73" presetID="2" presetClass="exit" presetSubtype="2" fill="hold" nodeType="withEffect">
                                  <p:stCondLst>
                                    <p:cond delay="0"/>
                                  </p:stCondLst>
                                  <p:childTnLst>
                                    <p:anim calcmode="lin" valueType="num">
                                      <p:cBhvr additive="base">
                                        <p:cTn id="74" dur="1800"/>
                                        <p:tgtEl>
                                          <p:spTgt spid="8"/>
                                        </p:tgtEl>
                                        <p:attrNameLst>
                                          <p:attrName>ppt_x</p:attrName>
                                        </p:attrNameLst>
                                      </p:cBhvr>
                                      <p:tavLst>
                                        <p:tav tm="0">
                                          <p:val>
                                            <p:strVal val="ppt_x"/>
                                          </p:val>
                                        </p:tav>
                                        <p:tav tm="100000">
                                          <p:val>
                                            <p:strVal val="1+ppt_w/2"/>
                                          </p:val>
                                        </p:tav>
                                      </p:tavLst>
                                    </p:anim>
                                    <p:anim calcmode="lin" valueType="num">
                                      <p:cBhvr additive="base">
                                        <p:cTn id="75" dur="1800"/>
                                        <p:tgtEl>
                                          <p:spTgt spid="8"/>
                                        </p:tgtEl>
                                        <p:attrNameLst>
                                          <p:attrName>ppt_y</p:attrName>
                                        </p:attrNameLst>
                                      </p:cBhvr>
                                      <p:tavLst>
                                        <p:tav tm="0">
                                          <p:val>
                                            <p:strVal val="ppt_y"/>
                                          </p:val>
                                        </p:tav>
                                        <p:tav tm="100000">
                                          <p:val>
                                            <p:strVal val="ppt_y"/>
                                          </p:val>
                                        </p:tav>
                                      </p:tavLst>
                                    </p:anim>
                                    <p:set>
                                      <p:cBhvr>
                                        <p:cTn id="76" dur="1" fill="hold">
                                          <p:stCondLst>
                                            <p:cond delay="17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1" nodeType="withEffect">
                                  <p:stCondLst>
                                    <p:cond delay="0"/>
                                  </p:stCondLst>
                                  <p:childTnLst>
                                    <p:animClr clrSpc="hsl" dir="cw">
                                      <p:cBhvr override="childStyle">
                                        <p:cTn id="81" dur="500" fill="hold"/>
                                        <p:tgtEl>
                                          <p:spTgt spid="13"/>
                                        </p:tgtEl>
                                        <p:attrNameLst>
                                          <p:attrName>style.color</p:attrName>
                                        </p:attrNameLst>
                                      </p:cBhvr>
                                      <p:by>
                                        <p:hsl h="7200000" s="0" l="0"/>
                                      </p:by>
                                    </p:animClr>
                                    <p:animClr clrSpc="hsl" dir="cw">
                                      <p:cBhvr>
                                        <p:cTn id="82" dur="500" fill="hold"/>
                                        <p:tgtEl>
                                          <p:spTgt spid="13"/>
                                        </p:tgtEl>
                                        <p:attrNameLst>
                                          <p:attrName>fillcolor</p:attrName>
                                        </p:attrNameLst>
                                      </p:cBhvr>
                                      <p:by>
                                        <p:hsl h="7200000" s="0" l="0"/>
                                      </p:by>
                                    </p:animClr>
                                    <p:animClr clrSpc="hsl" dir="cw">
                                      <p:cBhvr>
                                        <p:cTn id="83" dur="500" fill="hold"/>
                                        <p:tgtEl>
                                          <p:spTgt spid="13"/>
                                        </p:tgtEl>
                                        <p:attrNameLst>
                                          <p:attrName>stroke.color</p:attrName>
                                        </p:attrNameLst>
                                      </p:cBhvr>
                                      <p:by>
                                        <p:hsl h="7200000" s="0" l="0"/>
                                      </p:by>
                                    </p:animClr>
                                    <p:set>
                                      <p:cBhvr>
                                        <p:cTn id="84" dur="500" fill="hold"/>
                                        <p:tgtEl>
                                          <p:spTgt spid="13"/>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3"/>
                  </p:tgtEl>
                </p:cond>
              </p:nextCondLst>
            </p:seq>
            <p:seq concurrent="1" nextAc="seek">
              <p:cTn id="85" restart="whenNotActive" fill="hold" evtFilter="cancelBubble" nodeType="interactiveSeq">
                <p:stCondLst>
                  <p:cond evt="onClick" delay="0">
                    <p:tgtEl>
                      <p:spTgt spid="14"/>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4"/>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5"/>
                  </p:tgtEl>
                </p:cond>
              </p:nextCondLst>
            </p:seq>
            <p:seq concurrent="1" nextAc="seek">
              <p:cTn id="97" restart="whenNotActive" fill="hold" evtFilter="cancelBubble" nodeType="interactiveSeq">
                <p:stCondLst>
                  <p:cond evt="onClick" delay="0">
                    <p:tgtEl>
                      <p:spTgt spid="12"/>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2"/>
                  </p:tgtEl>
                </p:cond>
              </p:nextCondLst>
            </p:seq>
            <p:audio isNarration="1">
              <p:cMediaNode vol="80000" showWhenStopped="0">
                <p:cTn id="103" fill="hold" display="0">
                  <p:stCondLst>
                    <p:cond delay="indefinite"/>
                  </p:stCondLst>
                  <p:endCondLst>
                    <p:cond evt="onStopAudio" delay="0">
                      <p:tgtEl>
                        <p:sldTgt/>
                      </p:tgtEl>
                    </p:cond>
                  </p:endCondLst>
                </p:cTn>
                <p:tgtEl>
                  <p:spTgt spid="2"/>
                </p:tgtEl>
              </p:cMediaNode>
            </p:audio>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8954" y="3429001"/>
            <a:ext cx="1280271" cy="2145978"/>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345" y="1844041"/>
            <a:ext cx="1280271" cy="2145978"/>
          </a:xfrm>
          <a:prstGeom prst="rect">
            <a:avLst/>
          </a:prstGeom>
        </p:spPr>
      </p:pic>
      <p:pic>
        <p:nvPicPr>
          <p:cNvPr id="10" name="Picture 11" descr="C:\Users\ADMIN\Desktop\Giai cuu dai duong 2\seashell-border-382756.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39634" y="190500"/>
            <a:ext cx="11547566"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192001" y="325536"/>
            <a:ext cx="11416937" cy="3416320"/>
          </a:xfrm>
          <a:prstGeom prst="rect">
            <a:avLst/>
          </a:prstGeom>
          <a:noFill/>
        </p:spPr>
        <p:txBody>
          <a:bodyPr wrap="square" rtlCol="0">
            <a:spAutoFit/>
          </a:bodyPr>
          <a:lstStyle/>
          <a:p>
            <a:pPr lvl="0" algn="just"/>
            <a:r>
              <a:rPr lang="en-US" sz="3600">
                <a:solidFill>
                  <a:srgbClr val="0033CC"/>
                </a:solidFill>
                <a:latin typeface="Times New Roman" panose="02020603050405020304" pitchFamily="18" charset="0"/>
                <a:cs typeface="Times New Roman" panose="02020603050405020304" pitchFamily="18" charset="0"/>
              </a:rPr>
              <a:t>Câu 4. Dấu ngoặc kép trong chuỗi câu sau có tác dụng gì?</a:t>
            </a:r>
          </a:p>
          <a:p>
            <a:pPr lvl="5" algn="just"/>
            <a:r>
              <a:rPr lang="vi-VN" sz="3600" i="1">
                <a:solidFill>
                  <a:srgbClr val="0033CC"/>
                </a:solidFill>
                <a:latin typeface="Times New Roman" panose="02020603050405020304" pitchFamily="18" charset="0"/>
                <a:cs typeface="Times New Roman" panose="02020603050405020304" pitchFamily="18" charset="0"/>
              </a:rPr>
              <a:t>Cha mĩm cười xoa đầu con nhỏ:</a:t>
            </a:r>
          </a:p>
          <a:p>
            <a:pPr lvl="5" algn="just"/>
            <a:r>
              <a:rPr lang="vi-VN" sz="3600" i="1">
                <a:solidFill>
                  <a:srgbClr val="0033CC"/>
                </a:solidFill>
                <a:latin typeface="Times New Roman" panose="02020603050405020304" pitchFamily="18" charset="0"/>
                <a:cs typeface="Times New Roman" panose="02020603050405020304" pitchFamily="18" charset="0"/>
              </a:rPr>
              <a:t>“Theo cánh buồm đi mãi đến nơi xa</a:t>
            </a:r>
          </a:p>
          <a:p>
            <a:pPr lvl="5" algn="just"/>
            <a:r>
              <a:rPr lang="vi-VN" sz="3600" i="1">
                <a:solidFill>
                  <a:srgbClr val="0033CC"/>
                </a:solidFill>
                <a:latin typeface="Times New Roman" panose="02020603050405020304" pitchFamily="18" charset="0"/>
                <a:cs typeface="Times New Roman" panose="02020603050405020304" pitchFamily="18" charset="0"/>
              </a:rPr>
              <a:t>Sẽ có cây, có cửa, có nhà</a:t>
            </a:r>
          </a:p>
          <a:p>
            <a:pPr lvl="5" algn="just"/>
            <a:r>
              <a:rPr lang="vi-VN" sz="3600" i="1">
                <a:solidFill>
                  <a:srgbClr val="0033CC"/>
                </a:solidFill>
                <a:latin typeface="Times New Roman" panose="02020603050405020304" pitchFamily="18" charset="0"/>
                <a:cs typeface="Times New Roman" panose="02020603050405020304" pitchFamily="18" charset="0"/>
              </a:rPr>
              <a:t>Nhưng nơi đó cha chưa hề đi đến”</a:t>
            </a:r>
          </a:p>
          <a:p>
            <a:pPr lvl="0" algn="just"/>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6165057" y="5481475"/>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Câu</a:t>
            </a:r>
            <a:r>
              <a:rPr kumimoji="0" lang="en-US" sz="28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C và D đúng.</a:t>
            </a: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960593" y="550651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C</a:t>
            </a:r>
            <a:r>
              <a:rPr lang="en-US" sz="2800">
                <a:solidFill>
                  <a:srgbClr val="008000"/>
                </a:solidFill>
                <a:latin typeface="Times New Roman" panose="02020603050405020304" pitchFamily="18" charset="0"/>
                <a:cs typeface="Times New Roman" panose="02020603050405020304" pitchFamily="18" charset="0"/>
              </a:rPr>
              <a:t>. Đánh dấu lời nói trực tiếp của nhân vật.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960593" y="429802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A. </a:t>
            </a:r>
            <a:r>
              <a:rPr lang="vi-VN" sz="2800">
                <a:solidFill>
                  <a:srgbClr val="008000"/>
                </a:solidFill>
                <a:latin typeface="Times New Roman" panose="02020603050405020304" pitchFamily="18" charset="0"/>
                <a:cs typeface="Times New Roman" panose="02020603050405020304" pitchFamily="18" charset="0"/>
              </a:rPr>
              <a:t>Đánh dấu từ được dùng với ý nghĩa đặc biệt.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165057" y="429802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srgbClr val="008000"/>
                </a:solidFill>
                <a:latin typeface="Times New Roman" panose="02020603050405020304" pitchFamily="18" charset="0"/>
                <a:cs typeface="Times New Roman" panose="02020603050405020304" pitchFamily="18" charset="0"/>
              </a:rPr>
              <a:t>B. Đánh dấu ý nghĩ của nhân vật.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96760817"/>
      </p:ext>
    </p:extLst>
  </p:cSld>
  <p:clrMapOvr>
    <a:masterClrMapping/>
  </p:clrMapOvr>
  <mc:AlternateContent xmlns:mc="http://schemas.openxmlformats.org/markup-compatibility/2006" xmlns:p14="http://schemas.microsoft.com/office/powerpoint/2010/main">
    <mc:Choice Requires="p14">
      <p:transition spd="slow" p14:dur="2000" advTm="39342"/>
    </mc:Choice>
    <mc:Fallback xmlns="">
      <p:transition spd="slow" advTm="39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2000" fill="hold"/>
                                        <p:tgtEl>
                                          <p:spTgt spid="6"/>
                                        </p:tgtEl>
                                        <p:attrNameLst>
                                          <p:attrName>ppt_x</p:attrName>
                                        </p:attrNameLst>
                                      </p:cBhvr>
                                      <p:tavLst>
                                        <p:tav tm="0">
                                          <p:val>
                                            <p:strVal val="1+#ppt_w/2"/>
                                          </p:val>
                                        </p:tav>
                                        <p:tav tm="100000">
                                          <p:val>
                                            <p:strVal val="#ppt_x"/>
                                          </p:val>
                                        </p:tav>
                                      </p:tavLst>
                                    </p:anim>
                                    <p:anim calcmode="lin" valueType="num">
                                      <p:cBhvr additive="base">
                                        <p:cTn id="10"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2" nodeType="click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par>
                          <p:cTn id="61" fill="hold">
                            <p:stCondLst>
                              <p:cond delay="500"/>
                            </p:stCondLst>
                            <p:childTnLst>
                              <p:par>
                                <p:cTn id="62" presetID="10" presetClass="exit" presetSubtype="0" fill="hold" nodeType="afterEffect">
                                  <p:stCondLst>
                                    <p:cond delay="0"/>
                                  </p:stCondLst>
                                  <p:childTnLst>
                                    <p:animEffect transition="out" filter="fade">
                                      <p:cBhvr>
                                        <p:cTn id="63" dur="500"/>
                                        <p:tgtEl>
                                          <p:spTgt spid="3"/>
                                        </p:tgtEl>
                                      </p:cBhvr>
                                    </p:animEffect>
                                    <p:set>
                                      <p:cBhvr>
                                        <p:cTn id="64" dur="1" fill="hold">
                                          <p:stCondLst>
                                            <p:cond delay="499"/>
                                          </p:stCondLst>
                                        </p:cTn>
                                        <p:tgtEl>
                                          <p:spTgt spid="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par>
                          <p:cTn id="68" fill="hold">
                            <p:stCondLst>
                              <p:cond delay="1000"/>
                            </p:stCondLst>
                            <p:childTnLst>
                              <p:par>
                                <p:cTn id="69" presetID="2" presetClass="exit" presetSubtype="2" fill="hold" nodeType="afterEffect">
                                  <p:stCondLst>
                                    <p:cond delay="0"/>
                                  </p:stCondLst>
                                  <p:childTnLst>
                                    <p:anim calcmode="lin" valueType="num">
                                      <p:cBhvr additive="base">
                                        <p:cTn id="70" dur="2000"/>
                                        <p:tgtEl>
                                          <p:spTgt spid="6"/>
                                        </p:tgtEl>
                                        <p:attrNameLst>
                                          <p:attrName>ppt_x</p:attrName>
                                        </p:attrNameLst>
                                      </p:cBhvr>
                                      <p:tavLst>
                                        <p:tav tm="0">
                                          <p:val>
                                            <p:strVal val="ppt_x"/>
                                          </p:val>
                                        </p:tav>
                                        <p:tav tm="100000">
                                          <p:val>
                                            <p:strVal val="1+ppt_w/2"/>
                                          </p:val>
                                        </p:tav>
                                      </p:tavLst>
                                    </p:anim>
                                    <p:anim calcmode="lin" valueType="num">
                                      <p:cBhvr additive="base">
                                        <p:cTn id="71" dur="2000"/>
                                        <p:tgtEl>
                                          <p:spTgt spid="6"/>
                                        </p:tgtEl>
                                        <p:attrNameLst>
                                          <p:attrName>ppt_y</p:attrName>
                                        </p:attrNameLst>
                                      </p:cBhvr>
                                      <p:tavLst>
                                        <p:tav tm="0">
                                          <p:val>
                                            <p:strVal val="ppt_y"/>
                                          </p:val>
                                        </p:tav>
                                        <p:tav tm="100000">
                                          <p:val>
                                            <p:strVal val="ppt_y"/>
                                          </p:val>
                                        </p:tav>
                                      </p:tavLst>
                                    </p:anim>
                                    <p:set>
                                      <p:cBhvr>
                                        <p:cTn id="72" dur="1" fill="hold">
                                          <p:stCondLst>
                                            <p:cond delay="1999"/>
                                          </p:stCondLst>
                                        </p:cTn>
                                        <p:tgtEl>
                                          <p:spTgt spid="6"/>
                                        </p:tgtEl>
                                        <p:attrNameLst>
                                          <p:attrName>style.visibility</p:attrName>
                                        </p:attrNameLst>
                                      </p:cBhvr>
                                      <p:to>
                                        <p:strVal val="hidden"/>
                                      </p:to>
                                    </p:set>
                                  </p:childTnLst>
                                </p:cTn>
                              </p:par>
                              <p:par>
                                <p:cTn id="73" presetID="2" presetClass="exit" presetSubtype="2" fill="hold" nodeType="withEffect">
                                  <p:stCondLst>
                                    <p:cond delay="0"/>
                                  </p:stCondLst>
                                  <p:childTnLst>
                                    <p:anim calcmode="lin" valueType="num">
                                      <p:cBhvr additive="base">
                                        <p:cTn id="74" dur="1800"/>
                                        <p:tgtEl>
                                          <p:spTgt spid="9"/>
                                        </p:tgtEl>
                                        <p:attrNameLst>
                                          <p:attrName>ppt_x</p:attrName>
                                        </p:attrNameLst>
                                      </p:cBhvr>
                                      <p:tavLst>
                                        <p:tav tm="0">
                                          <p:val>
                                            <p:strVal val="ppt_x"/>
                                          </p:val>
                                        </p:tav>
                                        <p:tav tm="100000">
                                          <p:val>
                                            <p:strVal val="1+ppt_w/2"/>
                                          </p:val>
                                        </p:tav>
                                      </p:tavLst>
                                    </p:anim>
                                    <p:anim calcmode="lin" valueType="num">
                                      <p:cBhvr additive="base">
                                        <p:cTn id="75" dur="1800"/>
                                        <p:tgtEl>
                                          <p:spTgt spid="9"/>
                                        </p:tgtEl>
                                        <p:attrNameLst>
                                          <p:attrName>ppt_y</p:attrName>
                                        </p:attrNameLst>
                                      </p:cBhvr>
                                      <p:tavLst>
                                        <p:tav tm="0">
                                          <p:val>
                                            <p:strVal val="ppt_y"/>
                                          </p:val>
                                        </p:tav>
                                        <p:tav tm="100000">
                                          <p:val>
                                            <p:strVal val="ppt_y"/>
                                          </p:val>
                                        </p:tav>
                                      </p:tavLst>
                                    </p:anim>
                                    <p:set>
                                      <p:cBhvr>
                                        <p:cTn id="76" dur="1" fill="hold">
                                          <p:stCondLst>
                                            <p:cond delay="17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1" nodeType="withEffect">
                                  <p:stCondLst>
                                    <p:cond delay="0"/>
                                  </p:stCondLst>
                                  <p:childTnLst>
                                    <p:animClr clrSpc="hsl" dir="cw">
                                      <p:cBhvr override="childStyle">
                                        <p:cTn id="81" dur="500" fill="hold"/>
                                        <p:tgtEl>
                                          <p:spTgt spid="13"/>
                                        </p:tgtEl>
                                        <p:attrNameLst>
                                          <p:attrName>style.color</p:attrName>
                                        </p:attrNameLst>
                                      </p:cBhvr>
                                      <p:by>
                                        <p:hsl h="7200000" s="0" l="0"/>
                                      </p:by>
                                    </p:animClr>
                                    <p:animClr clrSpc="hsl" dir="cw">
                                      <p:cBhvr>
                                        <p:cTn id="82" dur="500" fill="hold"/>
                                        <p:tgtEl>
                                          <p:spTgt spid="13"/>
                                        </p:tgtEl>
                                        <p:attrNameLst>
                                          <p:attrName>fillcolor</p:attrName>
                                        </p:attrNameLst>
                                      </p:cBhvr>
                                      <p:by>
                                        <p:hsl h="7200000" s="0" l="0"/>
                                      </p:by>
                                    </p:animClr>
                                    <p:animClr clrSpc="hsl" dir="cw">
                                      <p:cBhvr>
                                        <p:cTn id="83" dur="500" fill="hold"/>
                                        <p:tgtEl>
                                          <p:spTgt spid="13"/>
                                        </p:tgtEl>
                                        <p:attrNameLst>
                                          <p:attrName>stroke.color</p:attrName>
                                        </p:attrNameLst>
                                      </p:cBhvr>
                                      <p:by>
                                        <p:hsl h="7200000" s="0" l="0"/>
                                      </p:by>
                                    </p:animClr>
                                    <p:set>
                                      <p:cBhvr>
                                        <p:cTn id="84" dur="500" fill="hold"/>
                                        <p:tgtEl>
                                          <p:spTgt spid="13"/>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3"/>
                  </p:tgtEl>
                </p:cond>
              </p:nextCondLst>
            </p:seq>
            <p:seq concurrent="1" nextAc="seek">
              <p:cTn id="85" restart="whenNotActive" fill="hold" evtFilter="cancelBubble" nodeType="interactiveSeq">
                <p:stCondLst>
                  <p:cond evt="onClick" delay="0">
                    <p:tgtEl>
                      <p:spTgt spid="14"/>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4"/>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5"/>
                  </p:tgtEl>
                </p:cond>
              </p:nextCondLst>
            </p:seq>
            <p:seq concurrent="1" nextAc="seek">
              <p:cTn id="97" restart="whenNotActive" fill="hold" evtFilter="cancelBubble" nodeType="interactiveSeq">
                <p:stCondLst>
                  <p:cond evt="onClick" delay="0">
                    <p:tgtEl>
                      <p:spTgt spid="12"/>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2"/>
                  </p:tgtEl>
                </p:cond>
              </p:nextCondLst>
            </p:seq>
            <p:audio isNarration="1">
              <p:cMediaNode vol="80000" showWhenStopped="0">
                <p:cTn id="103" fill="hold" display="0">
                  <p:stCondLst>
                    <p:cond delay="indefinite"/>
                  </p:stCondLst>
                  <p:endCondLst>
                    <p:cond evt="onStopAudio" delay="0">
                      <p:tgtEl>
                        <p:sldTgt/>
                      </p:tgtEl>
                    </p:cond>
                  </p:endCondLst>
                </p:cTn>
                <p:tgtEl>
                  <p:spTgt spid="2"/>
                </p:tgtEl>
              </p:cMediaNode>
            </p:audio>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6892" y="3718220"/>
            <a:ext cx="962240" cy="1484599"/>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43902">
            <a:off x="7161062" y="2527905"/>
            <a:ext cx="962240" cy="1484599"/>
          </a:xfrm>
          <a:prstGeom prst="rect">
            <a:avLst/>
          </a:prstGeom>
        </p:spPr>
      </p:pic>
      <p:pic>
        <p:nvPicPr>
          <p:cNvPr id="10" name="Picture 11" descr="C:\Users\ADMIN\Desktop\Giai cuu dai duong 2\seashell-border-382756.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992269" y="832232"/>
            <a:ext cx="5847869" cy="1323439"/>
          </a:xfrm>
          <a:prstGeom prst="rect">
            <a:avLst/>
          </a:prstGeom>
          <a:noFill/>
        </p:spPr>
        <p:txBody>
          <a:bodyPr wrap="square" rtlCol="0">
            <a:spAutoFit/>
          </a:bodyPr>
          <a:lstStyle/>
          <a:p>
            <a:pPr lvl="0" algn="just"/>
            <a:r>
              <a:rPr lang="vi-VN" sz="4000">
                <a:solidFill>
                  <a:srgbClr val="0033CC"/>
                </a:solidFill>
                <a:latin typeface="Times New Roman" panose="02020603050405020304" pitchFamily="18" charset="0"/>
                <a:cs typeface="Times New Roman" panose="02020603050405020304" pitchFamily="18" charset="0"/>
              </a:rPr>
              <a:t>Câu 5. Ước mơ của con gợi cho cha nhớ đến điều gì?</a:t>
            </a:r>
            <a:endParaRPr kumimoji="0" lang="en-US" sz="40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996468" y="4206089"/>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A. </a:t>
            </a:r>
            <a:r>
              <a:rPr lang="vi-VN" sz="2400">
                <a:solidFill>
                  <a:srgbClr val="008000"/>
                </a:solidFill>
                <a:latin typeface="Times New Roman" panose="02020603050405020304" pitchFamily="18" charset="0"/>
                <a:cs typeface="Times New Roman" panose="02020603050405020304" pitchFamily="18" charset="0"/>
              </a:rPr>
              <a:t>Ước mơ của con gợi cho cha nhớ đến tuổi học trò của mình.</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6358707" y="4219684"/>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B</a:t>
            </a: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Ước mơ của con gợi cho cha nhớ đến ước mơ thuở nhỏ của mình</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996469" y="543053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C.</a:t>
            </a:r>
            <a:r>
              <a:rPr lang="vi-VN" sz="2400">
                <a:solidFill>
                  <a:srgbClr val="008000"/>
                </a:solidFill>
                <a:latin typeface="Times New Roman" panose="02020603050405020304" pitchFamily="18" charset="0"/>
                <a:cs typeface="Times New Roman" panose="02020603050405020304" pitchFamily="18" charset="0"/>
              </a:rPr>
              <a:t> Ước mơ của con gợi cho cha nhớ đến tuổi thơ của mình.</a:t>
            </a: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377757" y="5422259"/>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vi-VN" sz="2400">
                <a:solidFill>
                  <a:srgbClr val="008000"/>
                </a:solidFill>
                <a:latin typeface="Times New Roman" panose="02020603050405020304" pitchFamily="18" charset="0"/>
                <a:cs typeface="Times New Roman" panose="02020603050405020304" pitchFamily="18" charset="0"/>
              </a:rPr>
              <a:t>Ước mơ của con gợi cho cha nhớ đến chs mẹ của mình.</a:t>
            </a: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03265496"/>
      </p:ext>
    </p:extLst>
  </p:cSld>
  <p:clrMapOvr>
    <a:masterClrMapping/>
  </p:clrMapOvr>
  <mc:AlternateContent xmlns:mc="http://schemas.openxmlformats.org/markup-compatibility/2006" xmlns:p14="http://schemas.microsoft.com/office/powerpoint/2010/main">
    <mc:Choice Requires="p14">
      <p:transition spd="slow" p14:dur="2000" advTm="27816"/>
    </mc:Choice>
    <mc:Fallback xmlns="">
      <p:transition spd="slow" advTm="27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2000" fill="hold"/>
                                        <p:tgtEl>
                                          <p:spTgt spid="6"/>
                                        </p:tgtEl>
                                        <p:attrNameLst>
                                          <p:attrName>ppt_x</p:attrName>
                                        </p:attrNameLst>
                                      </p:cBhvr>
                                      <p:tavLst>
                                        <p:tav tm="0">
                                          <p:val>
                                            <p:strVal val="1+#ppt_w/2"/>
                                          </p:val>
                                        </p:tav>
                                        <p:tav tm="100000">
                                          <p:val>
                                            <p:strVal val="#ppt_x"/>
                                          </p:val>
                                        </p:tav>
                                      </p:tavLst>
                                    </p:anim>
                                    <p:anim calcmode="lin" valueType="num">
                                      <p:cBhvr additive="base">
                                        <p:cTn id="10"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2" nodeType="click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par>
                          <p:cTn id="61" fill="hold">
                            <p:stCondLst>
                              <p:cond delay="500"/>
                            </p:stCondLst>
                            <p:childTnLst>
                              <p:par>
                                <p:cTn id="62" presetID="10" presetClass="exit" presetSubtype="0" fill="hold" nodeType="after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par>
                          <p:cTn id="68" fill="hold">
                            <p:stCondLst>
                              <p:cond delay="1000"/>
                            </p:stCondLst>
                            <p:childTnLst>
                              <p:par>
                                <p:cTn id="69" presetID="2" presetClass="exit" presetSubtype="2" fill="hold" nodeType="afterEffect">
                                  <p:stCondLst>
                                    <p:cond delay="0"/>
                                  </p:stCondLst>
                                  <p:childTnLst>
                                    <p:anim calcmode="lin" valueType="num">
                                      <p:cBhvr additive="base">
                                        <p:cTn id="70" dur="2000"/>
                                        <p:tgtEl>
                                          <p:spTgt spid="6"/>
                                        </p:tgtEl>
                                        <p:attrNameLst>
                                          <p:attrName>ppt_x</p:attrName>
                                        </p:attrNameLst>
                                      </p:cBhvr>
                                      <p:tavLst>
                                        <p:tav tm="0">
                                          <p:val>
                                            <p:strVal val="ppt_x"/>
                                          </p:val>
                                        </p:tav>
                                        <p:tav tm="100000">
                                          <p:val>
                                            <p:strVal val="1+ppt_w/2"/>
                                          </p:val>
                                        </p:tav>
                                      </p:tavLst>
                                    </p:anim>
                                    <p:anim calcmode="lin" valueType="num">
                                      <p:cBhvr additive="base">
                                        <p:cTn id="71" dur="2000"/>
                                        <p:tgtEl>
                                          <p:spTgt spid="6"/>
                                        </p:tgtEl>
                                        <p:attrNameLst>
                                          <p:attrName>ppt_y</p:attrName>
                                        </p:attrNameLst>
                                      </p:cBhvr>
                                      <p:tavLst>
                                        <p:tav tm="0">
                                          <p:val>
                                            <p:strVal val="ppt_y"/>
                                          </p:val>
                                        </p:tav>
                                        <p:tav tm="100000">
                                          <p:val>
                                            <p:strVal val="ppt_y"/>
                                          </p:val>
                                        </p:tav>
                                      </p:tavLst>
                                    </p:anim>
                                    <p:set>
                                      <p:cBhvr>
                                        <p:cTn id="72" dur="1" fill="hold">
                                          <p:stCondLst>
                                            <p:cond delay="1999"/>
                                          </p:stCondLst>
                                        </p:cTn>
                                        <p:tgtEl>
                                          <p:spTgt spid="6"/>
                                        </p:tgtEl>
                                        <p:attrNameLst>
                                          <p:attrName>style.visibility</p:attrName>
                                        </p:attrNameLst>
                                      </p:cBhvr>
                                      <p:to>
                                        <p:strVal val="hidden"/>
                                      </p:to>
                                    </p:set>
                                  </p:childTnLst>
                                </p:cTn>
                              </p:par>
                              <p:par>
                                <p:cTn id="73" presetID="2" presetClass="exit" presetSubtype="2" fill="hold" nodeType="withEffect">
                                  <p:stCondLst>
                                    <p:cond delay="0"/>
                                  </p:stCondLst>
                                  <p:childTnLst>
                                    <p:anim calcmode="lin" valueType="num">
                                      <p:cBhvr additive="base">
                                        <p:cTn id="74" dur="1800"/>
                                        <p:tgtEl>
                                          <p:spTgt spid="8"/>
                                        </p:tgtEl>
                                        <p:attrNameLst>
                                          <p:attrName>ppt_x</p:attrName>
                                        </p:attrNameLst>
                                      </p:cBhvr>
                                      <p:tavLst>
                                        <p:tav tm="0">
                                          <p:val>
                                            <p:strVal val="ppt_x"/>
                                          </p:val>
                                        </p:tav>
                                        <p:tav tm="100000">
                                          <p:val>
                                            <p:strVal val="1+ppt_w/2"/>
                                          </p:val>
                                        </p:tav>
                                      </p:tavLst>
                                    </p:anim>
                                    <p:anim calcmode="lin" valueType="num">
                                      <p:cBhvr additive="base">
                                        <p:cTn id="75" dur="1800"/>
                                        <p:tgtEl>
                                          <p:spTgt spid="8"/>
                                        </p:tgtEl>
                                        <p:attrNameLst>
                                          <p:attrName>ppt_y</p:attrName>
                                        </p:attrNameLst>
                                      </p:cBhvr>
                                      <p:tavLst>
                                        <p:tav tm="0">
                                          <p:val>
                                            <p:strVal val="ppt_y"/>
                                          </p:val>
                                        </p:tav>
                                        <p:tav tm="100000">
                                          <p:val>
                                            <p:strVal val="ppt_y"/>
                                          </p:val>
                                        </p:tav>
                                      </p:tavLst>
                                    </p:anim>
                                    <p:set>
                                      <p:cBhvr>
                                        <p:cTn id="76" dur="1" fill="hold">
                                          <p:stCondLst>
                                            <p:cond delay="17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1" nodeType="withEffect">
                                  <p:stCondLst>
                                    <p:cond delay="0"/>
                                  </p:stCondLst>
                                  <p:childTnLst>
                                    <p:animClr clrSpc="hsl" dir="cw">
                                      <p:cBhvr override="childStyle">
                                        <p:cTn id="81" dur="500" fill="hold"/>
                                        <p:tgtEl>
                                          <p:spTgt spid="13"/>
                                        </p:tgtEl>
                                        <p:attrNameLst>
                                          <p:attrName>style.color</p:attrName>
                                        </p:attrNameLst>
                                      </p:cBhvr>
                                      <p:by>
                                        <p:hsl h="7200000" s="0" l="0"/>
                                      </p:by>
                                    </p:animClr>
                                    <p:animClr clrSpc="hsl" dir="cw">
                                      <p:cBhvr>
                                        <p:cTn id="82" dur="500" fill="hold"/>
                                        <p:tgtEl>
                                          <p:spTgt spid="13"/>
                                        </p:tgtEl>
                                        <p:attrNameLst>
                                          <p:attrName>fillcolor</p:attrName>
                                        </p:attrNameLst>
                                      </p:cBhvr>
                                      <p:by>
                                        <p:hsl h="7200000" s="0" l="0"/>
                                      </p:by>
                                    </p:animClr>
                                    <p:animClr clrSpc="hsl" dir="cw">
                                      <p:cBhvr>
                                        <p:cTn id="83" dur="500" fill="hold"/>
                                        <p:tgtEl>
                                          <p:spTgt spid="13"/>
                                        </p:tgtEl>
                                        <p:attrNameLst>
                                          <p:attrName>stroke.color</p:attrName>
                                        </p:attrNameLst>
                                      </p:cBhvr>
                                      <p:by>
                                        <p:hsl h="7200000" s="0" l="0"/>
                                      </p:by>
                                    </p:animClr>
                                    <p:set>
                                      <p:cBhvr>
                                        <p:cTn id="84" dur="500" fill="hold"/>
                                        <p:tgtEl>
                                          <p:spTgt spid="13"/>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3"/>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4"/>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4"/>
                  </p:tgtEl>
                </p:cond>
              </p:nextCondLst>
            </p:seq>
            <p:seq concurrent="1" nextAc="seek">
              <p:cTn id="97" restart="whenNotActive" fill="hold" evtFilter="cancelBubble" nodeType="interactiveSeq">
                <p:stCondLst>
                  <p:cond evt="onClick" delay="0">
                    <p:tgtEl>
                      <p:spTgt spid="15"/>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5"/>
                  </p:tgtEl>
                </p:cond>
              </p:nextCondLst>
            </p:seq>
            <p:audio isNarration="1">
              <p:cMediaNode vol="80000" showWhenStopped="0">
                <p:cTn id="103" fill="hold" display="0">
                  <p:stCondLst>
                    <p:cond delay="indefinite"/>
                  </p:stCondLst>
                  <p:endCondLst>
                    <p:cond evt="onStopAudio" delay="0">
                      <p:tgtEl>
                        <p:sldTgt/>
                      </p:tgtEl>
                    </p:cond>
                  </p:endCondLst>
                </p:cTn>
                <p:tgtEl>
                  <p:spTgt spid="2"/>
                </p:tgtEl>
              </p:cMediaNode>
            </p:audio>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2" name="Picture 1"/>
          <p:cNvPicPr>
            <a:picLocks noChangeAspect="1"/>
          </p:cNvPicPr>
          <p:nvPr/>
        </p:nvPicPr>
        <p:blipFill>
          <a:blip r:embed="rId9" cstate="print">
            <a:extLst>
              <a:ext uri="{BEBA8EAE-BF5A-486C-A8C5-ECC9F3942E4B}">
                <a14:imgProps xmlns:a14="http://schemas.microsoft.com/office/drawing/2010/main">
                  <a14:imgLayer r:embed="rId10">
                    <a14:imgEffect>
                      <a14:backgroundRemoval t="463" b="93333" l="10000" r="90000">
                        <a14:foregroundMark x1="38143" y1="35463" x2="42571" y2="57407"/>
                        <a14:foregroundMark x1="58714" y1="36296" x2="56857" y2="38796"/>
                        <a14:foregroundMark x1="37286" y1="82222" x2="35000" y2="88241"/>
                        <a14:foregroundMark x1="51857" y1="81667" x2="52429" y2="87778"/>
                        <a14:foregroundMark x1="47429" y1="36296" x2="35714" y2="54537"/>
                      </a14:backgroundRemoval>
                    </a14:imgEffect>
                  </a14:imgLayer>
                </a14:imgProps>
              </a:ext>
              <a:ext uri="{28A0092B-C50C-407E-A947-70E740481C1C}">
                <a14:useLocalDpi xmlns:a14="http://schemas.microsoft.com/office/drawing/2010/main" val="0"/>
              </a:ext>
            </a:extLst>
          </a:blip>
          <a:stretch>
            <a:fillRect/>
          </a:stretch>
        </p:blipFill>
        <p:spPr>
          <a:xfrm flipH="1">
            <a:off x="3624442" y="3669174"/>
            <a:ext cx="1149380" cy="1909824"/>
          </a:xfrm>
          <a:prstGeom prst="rect">
            <a:avLst/>
          </a:prstGeom>
        </p:spPr>
      </p:pic>
      <p:pic>
        <p:nvPicPr>
          <p:cNvPr id="7" name="Picture 6"/>
          <p:cNvPicPr>
            <a:picLocks noChangeAspect="1"/>
          </p:cNvPicPr>
          <p:nvPr/>
        </p:nvPicPr>
        <p:blipFill>
          <a:blip r:embed="rId9" cstate="print">
            <a:extLst>
              <a:ext uri="{BEBA8EAE-BF5A-486C-A8C5-ECC9F3942E4B}">
                <a14:imgProps xmlns:a14="http://schemas.microsoft.com/office/drawing/2010/main">
                  <a14:imgLayer r:embed="rId10">
                    <a14:imgEffect>
                      <a14:backgroundRemoval t="463" b="93333" l="10000" r="90000">
                        <a14:foregroundMark x1="38143" y1="35463" x2="42571" y2="57407"/>
                        <a14:foregroundMark x1="58714" y1="36296" x2="56857" y2="38796"/>
                        <a14:foregroundMark x1="37286" y1="82222" x2="35000" y2="88241"/>
                        <a14:foregroundMark x1="51857" y1="81667" x2="52429" y2="87778"/>
                        <a14:foregroundMark x1="47429" y1="36296" x2="35714" y2="54537"/>
                      </a14:backgroundRemoval>
                    </a14:imgEffect>
                  </a14:imgLayer>
                </a14:imgProps>
              </a:ext>
              <a:ext uri="{28A0092B-C50C-407E-A947-70E740481C1C}">
                <a14:useLocalDpi xmlns:a14="http://schemas.microsoft.com/office/drawing/2010/main" val="0"/>
              </a:ext>
            </a:extLst>
          </a:blip>
          <a:stretch>
            <a:fillRect/>
          </a:stretch>
        </p:blipFill>
        <p:spPr>
          <a:xfrm flipH="1">
            <a:off x="7046186" y="2235842"/>
            <a:ext cx="1149380" cy="1909824"/>
          </a:xfrm>
          <a:prstGeom prst="rect">
            <a:avLst/>
          </a:prstGeom>
        </p:spPr>
      </p:pic>
      <p:pic>
        <p:nvPicPr>
          <p:cNvPr id="8" name="Picture 11" descr="C:\Users\ADMIN\Desktop\Giai cuu dai duong 2\seashell-border-382756.jpg"/>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3077771" y="841115"/>
            <a:ext cx="5847869" cy="1754326"/>
          </a:xfrm>
          <a:prstGeom prst="rect">
            <a:avLst/>
          </a:prstGeom>
          <a:noFill/>
        </p:spPr>
        <p:txBody>
          <a:bodyPr wrap="square" rtlCol="0">
            <a:spAutoFit/>
          </a:bodyPr>
          <a:lstStyle/>
          <a:p>
            <a:pPr lvl="0" algn="just"/>
            <a:r>
              <a:rPr lang="vi-VN" sz="3600">
                <a:solidFill>
                  <a:srgbClr val="0033CC"/>
                </a:solidFill>
                <a:latin typeface="Times New Roman" panose="02020603050405020304" pitchFamily="18" charset="0"/>
                <a:cs typeface="Times New Roman" panose="02020603050405020304" pitchFamily="18" charset="0"/>
              </a:rPr>
              <a:t>Câu 6. Đâu là câu hỏi của đứa con dành cho người cha của mình?</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6293547" y="4838088"/>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0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vi-VN" sz="2000">
                <a:solidFill>
                  <a:srgbClr val="008000"/>
                </a:solidFill>
                <a:latin typeface="Times New Roman" panose="02020603050405020304" pitchFamily="18" charset="0"/>
                <a:cs typeface="Times New Roman" panose="02020603050405020304" pitchFamily="18" charset="0"/>
              </a:rPr>
              <a:t>Theo cánh buồm đi mãi đến nơi xa - Sẽ có cây, có cửa, có nhà, - Nhưng nơi đó cha chưa hề đi đến.</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1010604" y="3624874"/>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A</a:t>
            </a:r>
            <a:r>
              <a:rPr kumimoji="0" lang="en-US" sz="20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a:t>
            </a:r>
            <a:r>
              <a:rPr lang="vi-VN" sz="2000">
                <a:solidFill>
                  <a:srgbClr val="008000"/>
                </a:solidFill>
                <a:latin typeface="Times New Roman" panose="02020603050405020304" pitchFamily="18" charset="0"/>
                <a:cs typeface="Times New Roman" panose="02020603050405020304" pitchFamily="18" charset="0"/>
              </a:rPr>
              <a:t>Cha ơi! - Sao xa kia chỉ thấy nước thấy trời - Không thấy nhà, không thấy cây, không thấy người ở đó?</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1010606" y="481507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0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C. </a:t>
            </a:r>
            <a:r>
              <a:rPr lang="vi-VN" sz="2000">
                <a:solidFill>
                  <a:srgbClr val="008000"/>
                </a:solidFill>
                <a:latin typeface="Times New Roman" panose="02020603050405020304" pitchFamily="18" charset="0"/>
                <a:cs typeface="Times New Roman" panose="02020603050405020304" pitchFamily="18" charset="0"/>
              </a:rPr>
              <a:t>Hai cha con bước đi trên cát - Ánh mặt trời rực rỡ biển xanh - Bóng cha dài lênh khênh</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7456" y="3623274"/>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20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B.</a:t>
            </a:r>
            <a:r>
              <a:rPr lang="vi-VN" sz="2000">
                <a:solidFill>
                  <a:srgbClr val="008000"/>
                </a:solidFill>
                <a:latin typeface="Times New Roman" panose="02020603050405020304" pitchFamily="18" charset="0"/>
                <a:cs typeface="Times New Roman" panose="02020603050405020304" pitchFamily="18" charset="0"/>
              </a:rPr>
              <a:t> Bóng con tròn chắc nịch. - Sau trận mưa đêm rả rích - Cát càng mịn, biển càng trong - Cha dắt con đi dưới ánh mai hồng.</a:t>
            </a:r>
            <a:r>
              <a:rPr kumimoji="0" lang="en-US" sz="20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22990279"/>
      </p:ext>
    </p:extLst>
  </p:cSld>
  <p:clrMapOvr>
    <a:masterClrMapping/>
  </p:clrMapOvr>
  <mc:AlternateContent xmlns:mc="http://schemas.openxmlformats.org/markup-compatibility/2006" xmlns:p14="http://schemas.microsoft.com/office/powerpoint/2010/main">
    <mc:Choice Requires="p14">
      <p:transition spd="slow" p14:dur="2000" advTm="38897"/>
    </mc:Choice>
    <mc:Fallback xmlns="">
      <p:transition spd="slow" advTm="38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2000" fill="hold"/>
                                        <p:tgtEl>
                                          <p:spTgt spid="6"/>
                                        </p:tgtEl>
                                        <p:attrNameLst>
                                          <p:attrName>ppt_x</p:attrName>
                                        </p:attrNameLst>
                                      </p:cBhvr>
                                      <p:tavLst>
                                        <p:tav tm="0">
                                          <p:val>
                                            <p:strVal val="1+#ppt_w/2"/>
                                          </p:val>
                                        </p:tav>
                                        <p:tav tm="100000">
                                          <p:val>
                                            <p:strVal val="#ppt_x"/>
                                          </p:val>
                                        </p:tav>
                                      </p:tavLst>
                                    </p:anim>
                                    <p:anim calcmode="lin" valueType="num">
                                      <p:cBhvr additive="base">
                                        <p:cTn id="10"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2" nodeType="click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par>
                          <p:cTn id="61" fill="hold">
                            <p:stCondLst>
                              <p:cond delay="500"/>
                            </p:stCondLst>
                            <p:childTnLst>
                              <p:par>
                                <p:cTn id="62" presetID="10" presetClass="exit" presetSubtype="0" fill="hold" nodeType="afterEffect">
                                  <p:stCondLst>
                                    <p:cond delay="0"/>
                                  </p:stCondLst>
                                  <p:childTnLst>
                                    <p:animEffect transition="out" filter="fade">
                                      <p:cBhvr>
                                        <p:cTn id="63" dur="500"/>
                                        <p:tgtEl>
                                          <p:spTgt spid="2"/>
                                        </p:tgtEl>
                                      </p:cBhvr>
                                    </p:animEffect>
                                    <p:set>
                                      <p:cBhvr>
                                        <p:cTn id="64" dur="1" fill="hold">
                                          <p:stCondLst>
                                            <p:cond delay="499"/>
                                          </p:stCondLst>
                                        </p:cTn>
                                        <p:tgtEl>
                                          <p:spTgt spid="2"/>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par>
                          <p:cTn id="68" fill="hold">
                            <p:stCondLst>
                              <p:cond delay="1000"/>
                            </p:stCondLst>
                            <p:childTnLst>
                              <p:par>
                                <p:cTn id="69" presetID="2" presetClass="exit" presetSubtype="2" fill="hold" nodeType="afterEffect">
                                  <p:stCondLst>
                                    <p:cond delay="0"/>
                                  </p:stCondLst>
                                  <p:childTnLst>
                                    <p:anim calcmode="lin" valueType="num">
                                      <p:cBhvr additive="base">
                                        <p:cTn id="70" dur="2000"/>
                                        <p:tgtEl>
                                          <p:spTgt spid="6"/>
                                        </p:tgtEl>
                                        <p:attrNameLst>
                                          <p:attrName>ppt_x</p:attrName>
                                        </p:attrNameLst>
                                      </p:cBhvr>
                                      <p:tavLst>
                                        <p:tav tm="0">
                                          <p:val>
                                            <p:strVal val="ppt_x"/>
                                          </p:val>
                                        </p:tav>
                                        <p:tav tm="100000">
                                          <p:val>
                                            <p:strVal val="1+ppt_w/2"/>
                                          </p:val>
                                        </p:tav>
                                      </p:tavLst>
                                    </p:anim>
                                    <p:anim calcmode="lin" valueType="num">
                                      <p:cBhvr additive="base">
                                        <p:cTn id="71" dur="2000"/>
                                        <p:tgtEl>
                                          <p:spTgt spid="6"/>
                                        </p:tgtEl>
                                        <p:attrNameLst>
                                          <p:attrName>ppt_y</p:attrName>
                                        </p:attrNameLst>
                                      </p:cBhvr>
                                      <p:tavLst>
                                        <p:tav tm="0">
                                          <p:val>
                                            <p:strVal val="ppt_y"/>
                                          </p:val>
                                        </p:tav>
                                        <p:tav tm="100000">
                                          <p:val>
                                            <p:strVal val="ppt_y"/>
                                          </p:val>
                                        </p:tav>
                                      </p:tavLst>
                                    </p:anim>
                                    <p:set>
                                      <p:cBhvr>
                                        <p:cTn id="72" dur="1" fill="hold">
                                          <p:stCondLst>
                                            <p:cond delay="1999"/>
                                          </p:stCondLst>
                                        </p:cTn>
                                        <p:tgtEl>
                                          <p:spTgt spid="6"/>
                                        </p:tgtEl>
                                        <p:attrNameLst>
                                          <p:attrName>style.visibility</p:attrName>
                                        </p:attrNameLst>
                                      </p:cBhvr>
                                      <p:to>
                                        <p:strVal val="hidden"/>
                                      </p:to>
                                    </p:set>
                                  </p:childTnLst>
                                </p:cTn>
                              </p:par>
                              <p:par>
                                <p:cTn id="73" presetID="2" presetClass="exit" presetSubtype="2" fill="hold" nodeType="withEffect">
                                  <p:stCondLst>
                                    <p:cond delay="0"/>
                                  </p:stCondLst>
                                  <p:childTnLst>
                                    <p:anim calcmode="lin" valueType="num">
                                      <p:cBhvr additive="base">
                                        <p:cTn id="74" dur="1800"/>
                                        <p:tgtEl>
                                          <p:spTgt spid="7"/>
                                        </p:tgtEl>
                                        <p:attrNameLst>
                                          <p:attrName>ppt_x</p:attrName>
                                        </p:attrNameLst>
                                      </p:cBhvr>
                                      <p:tavLst>
                                        <p:tav tm="0">
                                          <p:val>
                                            <p:strVal val="ppt_x"/>
                                          </p:val>
                                        </p:tav>
                                        <p:tav tm="100000">
                                          <p:val>
                                            <p:strVal val="1+ppt_w/2"/>
                                          </p:val>
                                        </p:tav>
                                      </p:tavLst>
                                    </p:anim>
                                    <p:anim calcmode="lin" valueType="num">
                                      <p:cBhvr additive="base">
                                        <p:cTn id="75" dur="1800"/>
                                        <p:tgtEl>
                                          <p:spTgt spid="7"/>
                                        </p:tgtEl>
                                        <p:attrNameLst>
                                          <p:attrName>ppt_y</p:attrName>
                                        </p:attrNameLst>
                                      </p:cBhvr>
                                      <p:tavLst>
                                        <p:tav tm="0">
                                          <p:val>
                                            <p:strVal val="ppt_y"/>
                                          </p:val>
                                        </p:tav>
                                        <p:tav tm="100000">
                                          <p:val>
                                            <p:strVal val="ppt_y"/>
                                          </p:val>
                                        </p:tav>
                                      </p:tavLst>
                                    </p:anim>
                                    <p:set>
                                      <p:cBhvr>
                                        <p:cTn id="76" dur="1" fill="hold">
                                          <p:stCondLst>
                                            <p:cond delay="17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1" nodeType="withEffect">
                                  <p:stCondLst>
                                    <p:cond delay="0"/>
                                  </p:stCondLst>
                                  <p:childTnLst>
                                    <p:animClr clrSpc="hsl" dir="cw">
                                      <p:cBhvr override="childStyle">
                                        <p:cTn id="81" dur="500" fill="hold"/>
                                        <p:tgtEl>
                                          <p:spTgt spid="12"/>
                                        </p:tgtEl>
                                        <p:attrNameLst>
                                          <p:attrName>style.color</p:attrName>
                                        </p:attrNameLst>
                                      </p:cBhvr>
                                      <p:by>
                                        <p:hsl h="7200000" s="0" l="0"/>
                                      </p:by>
                                    </p:animClr>
                                    <p:animClr clrSpc="hsl" dir="cw">
                                      <p:cBhvr>
                                        <p:cTn id="82" dur="500" fill="hold"/>
                                        <p:tgtEl>
                                          <p:spTgt spid="12"/>
                                        </p:tgtEl>
                                        <p:attrNameLst>
                                          <p:attrName>fillcolor</p:attrName>
                                        </p:attrNameLst>
                                      </p:cBhvr>
                                      <p:by>
                                        <p:hsl h="7200000" s="0" l="0"/>
                                      </p:by>
                                    </p:animClr>
                                    <p:animClr clrSpc="hsl" dir="cw">
                                      <p:cBhvr>
                                        <p:cTn id="83" dur="500" fill="hold"/>
                                        <p:tgtEl>
                                          <p:spTgt spid="12"/>
                                        </p:tgtEl>
                                        <p:attrNameLst>
                                          <p:attrName>stroke.color</p:attrName>
                                        </p:attrNameLst>
                                      </p:cBhvr>
                                      <p:by>
                                        <p:hsl h="7200000" s="0" l="0"/>
                                      </p:by>
                                    </p:animClr>
                                    <p:set>
                                      <p:cBhvr>
                                        <p:cTn id="84" dur="500" fill="hold"/>
                                        <p:tgtEl>
                                          <p:spTgt spid="12"/>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2"/>
                  </p:tgtEl>
                </p:cond>
              </p:nextCondLst>
            </p:seq>
            <p:seq concurrent="1" nextAc="seek">
              <p:cTn id="85" restart="whenNotActive" fill="hold" evtFilter="cancelBubble" nodeType="interactiveSeq">
                <p:stCondLst>
                  <p:cond evt="onClick" delay="0">
                    <p:tgtEl>
                      <p:spTgt spid="14"/>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4"/>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1"/>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1"/>
                  </p:tgtEl>
                </p:cond>
              </p:nextCondLst>
            </p:seq>
            <p:audio isNarration="1">
              <p:cMediaNode vol="80000" showWhenStopped="0">
                <p:cTn id="103" fill="hold" display="0">
                  <p:stCondLst>
                    <p:cond delay="indefinite"/>
                  </p:stCondLst>
                  <p:endCondLst>
                    <p:cond evt="onStopAudio" delay="0">
                      <p:tgtEl>
                        <p:sldTgt/>
                      </p:tgtEl>
                    </p:cond>
                  </p:endCondLst>
                </p:cTn>
                <p:tgtEl>
                  <p:spTgt spid="3"/>
                </p:tgtEl>
              </p:cMediaNode>
            </p:audio>
          </p:childTnLst>
        </p:cTn>
      </p:par>
    </p:tnLst>
    <p:bldLst>
      <p:bldP spid="10" grpId="0"/>
      <p:bldP spid="10" grpId="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0" y="0"/>
            <a:ext cx="12192000" cy="6858000"/>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9">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pic>
        <p:nvPicPr>
          <p:cNvPr id="23" name="图片 22">
            <a:extLst>
              <a:ext uri="{FF2B5EF4-FFF2-40B4-BE49-F238E27FC236}">
                <a16:creationId xmlns:a16="http://schemas.microsoft.com/office/drawing/2014/main" id="{EEE721E2-D490-4454-91F0-30BF14AB571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3095" y="1747550"/>
            <a:ext cx="4358421" cy="4358421"/>
          </a:xfrm>
          <a:prstGeom prst="rect">
            <a:avLst/>
          </a:prstGeom>
        </p:spPr>
      </p:pic>
      <p:sp>
        <p:nvSpPr>
          <p:cNvPr id="7" name="Rectangle 6">
            <a:extLst>
              <a:ext uri="{FF2B5EF4-FFF2-40B4-BE49-F238E27FC236}">
                <a16:creationId xmlns:a16="http://schemas.microsoft.com/office/drawing/2014/main" id="{0365D2BD-5E42-4A11-B997-AEE4A3E8C661}"/>
              </a:ext>
            </a:extLst>
          </p:cNvPr>
          <p:cNvSpPr/>
          <p:nvPr/>
        </p:nvSpPr>
        <p:spPr>
          <a:xfrm>
            <a:off x="4956809" y="1298246"/>
            <a:ext cx="6293097" cy="44012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3778250" algn="l"/>
              </a:tabLst>
              <a:defRPr/>
            </a:pPr>
            <a:r>
              <a:rPr kumimoji="0" lang="en-US" sz="2800" b="1" i="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 ai đã đã từng trách cha khô khan, hay đánh, hay mắng mình chưa? Ai đã và đang cho rằng chỉ mẹ là người thương ta? Các con ạ, tình yêu của cha dành cho con là vậy đó, không ồn ào mà thầm lặng; cha không có vòng tay âu yếm nhưng đổi lại cha có bờ vai vững chãi…Bài học hôm nay sẽ giúp các em hiểu hơn về tình thương yêu của cha dành cho con cái</a:t>
            </a:r>
            <a:endParaRPr kumimoji="0" lang="en-US" sz="2800" b="1" i="0" u="none" strike="noStrike" kern="1200" cap="none" spc="0" normalizeH="0" baseline="0" noProof="0">
              <a:ln>
                <a:noFill/>
              </a:ln>
              <a:solidFill>
                <a:srgbClr val="C00000"/>
              </a:solidFill>
              <a:effectLst/>
              <a:uLnTx/>
              <a:uFillTx/>
              <a:latin typeface=".VnTime"/>
              <a:ea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88905796"/>
      </p:ext>
    </p:extLst>
  </p:cSld>
  <p:clrMapOvr>
    <a:masterClrMapping/>
  </p:clrMapOvr>
  <mc:AlternateContent xmlns:mc="http://schemas.openxmlformats.org/markup-compatibility/2006" xmlns:p14="http://schemas.microsoft.com/office/powerpoint/2010/main">
    <mc:Choice Requires="p14">
      <p:transition spd="slow" p14:dur="1600" advTm="30023">
        <p:blinds dir="vert"/>
      </p:transition>
    </mc:Choice>
    <mc:Fallback xmlns="">
      <p:transition spd="slow" advTm="3002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50756" y="3703899"/>
            <a:ext cx="948376" cy="128749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83905" y="2675682"/>
            <a:ext cx="948376" cy="1287493"/>
          </a:xfrm>
          <a:prstGeom prst="rect">
            <a:avLst/>
          </a:prstGeom>
        </p:spPr>
      </p:pic>
      <p:pic>
        <p:nvPicPr>
          <p:cNvPr id="10" name="Picture 11" descr="C:\Users\ADMIN\Desktop\Giai cuu dai duong 2\seashell-border-382756.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574782" y="544516"/>
            <a:ext cx="6974167" cy="2308324"/>
          </a:xfrm>
          <a:prstGeom prst="rect">
            <a:avLst/>
          </a:prstGeom>
          <a:noFill/>
        </p:spPr>
        <p:txBody>
          <a:bodyPr wrap="square" rtlCol="0">
            <a:spAutoFit/>
          </a:bodyPr>
          <a:lstStyle/>
          <a:p>
            <a:pPr lvl="0" algn="ctr"/>
            <a:r>
              <a:rPr lang="vi-VN" sz="3600">
                <a:solidFill>
                  <a:srgbClr val="0033CC"/>
                </a:solidFill>
                <a:latin typeface="Times New Roman" panose="02020603050405020304" pitchFamily="18" charset="0"/>
                <a:cs typeface="Times New Roman" panose="02020603050405020304" pitchFamily="18" charset="0"/>
              </a:rPr>
              <a:t>Câu 7: Trong bài thơ “Những cánh buồm”, câu nói : “Cha mượn cho con cánh buồm trắng nhé, để con đi…” cho thấy em bé có ước mơ gì ?</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6165057" y="5481475"/>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vi-VN" sz="2400">
                <a:solidFill>
                  <a:srgbClr val="008000"/>
                </a:solidFill>
                <a:latin typeface="Times New Roman" panose="02020603050405020304" pitchFamily="18" charset="0"/>
                <a:cs typeface="Times New Roman" panose="02020603050405020304" pitchFamily="18" charset="0"/>
              </a:rPr>
              <a:t>Ước mơ được theo những con thuyền ra khơi đánh cá</a:t>
            </a:r>
            <a:r>
              <a:rPr lang="en-US" sz="2400">
                <a:solidFill>
                  <a:srgbClr val="00800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960593" y="550651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C</a:t>
            </a: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Ước mơ được đi xa, khám phá những điều chưa biết trong cuộc sống</a:t>
            </a:r>
            <a:r>
              <a:rPr lang="en-US" sz="2400">
                <a:solidFill>
                  <a:srgbClr val="00800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960593" y="429802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A. </a:t>
            </a:r>
            <a:r>
              <a:rPr lang="vi-VN" sz="2400">
                <a:solidFill>
                  <a:srgbClr val="008000"/>
                </a:solidFill>
                <a:latin typeface="Times New Roman" panose="02020603050405020304" pitchFamily="18" charset="0"/>
                <a:cs typeface="Times New Roman" panose="02020603050405020304" pitchFamily="18" charset="0"/>
              </a:rPr>
              <a:t>Ước mơ được một lần đi thuyền</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165057" y="429802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B. </a:t>
            </a:r>
            <a:r>
              <a:rPr lang="vi-VN" sz="2400">
                <a:solidFill>
                  <a:srgbClr val="008000"/>
                </a:solidFill>
                <a:latin typeface="Times New Roman" panose="02020603050405020304" pitchFamily="18" charset="0"/>
                <a:cs typeface="Times New Roman" panose="02020603050405020304" pitchFamily="18" charset="0"/>
              </a:rPr>
              <a:t>Ước mơ được làm chủ một con thuyền có cánh buồm màu trắng</a:t>
            </a:r>
            <a:r>
              <a:rPr lang="en-US" sz="2400">
                <a:solidFill>
                  <a:srgbClr val="00800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9926994"/>
      </p:ext>
    </p:extLst>
  </p:cSld>
  <p:clrMapOvr>
    <a:masterClrMapping/>
  </p:clrMapOvr>
  <mc:AlternateContent xmlns:mc="http://schemas.openxmlformats.org/markup-compatibility/2006" xmlns:p14="http://schemas.microsoft.com/office/powerpoint/2010/main">
    <mc:Choice Requires="p14">
      <p:transition spd="slow" p14:dur="2000" advTm="31658"/>
    </mc:Choice>
    <mc:Fallback xmlns="">
      <p:transition spd="slow" advTm="31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2000" fill="hold"/>
                                        <p:tgtEl>
                                          <p:spTgt spid="6"/>
                                        </p:tgtEl>
                                        <p:attrNameLst>
                                          <p:attrName>ppt_x</p:attrName>
                                        </p:attrNameLst>
                                      </p:cBhvr>
                                      <p:tavLst>
                                        <p:tav tm="0">
                                          <p:val>
                                            <p:strVal val="1+#ppt_w/2"/>
                                          </p:val>
                                        </p:tav>
                                        <p:tav tm="100000">
                                          <p:val>
                                            <p:strVal val="#ppt_x"/>
                                          </p:val>
                                        </p:tav>
                                      </p:tavLst>
                                    </p:anim>
                                    <p:anim calcmode="lin" valueType="num">
                                      <p:cBhvr additive="base">
                                        <p:cTn id="10"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2" nodeType="click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par>
                          <p:cTn id="61" fill="hold">
                            <p:stCondLst>
                              <p:cond delay="500"/>
                            </p:stCondLst>
                            <p:childTnLst>
                              <p:par>
                                <p:cTn id="62" presetID="10" presetClass="exit" presetSubtype="0" fill="hold" nodeType="afterEffect">
                                  <p:stCondLst>
                                    <p:cond delay="0"/>
                                  </p:stCondLst>
                                  <p:childTnLst>
                                    <p:animEffect transition="out" filter="fade">
                                      <p:cBhvr>
                                        <p:cTn id="63" dur="500"/>
                                        <p:tgtEl>
                                          <p:spTgt spid="3"/>
                                        </p:tgtEl>
                                      </p:cBhvr>
                                    </p:animEffect>
                                    <p:set>
                                      <p:cBhvr>
                                        <p:cTn id="64" dur="1" fill="hold">
                                          <p:stCondLst>
                                            <p:cond delay="499"/>
                                          </p:stCondLst>
                                        </p:cTn>
                                        <p:tgtEl>
                                          <p:spTgt spid="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par>
                          <p:cTn id="68" fill="hold">
                            <p:stCondLst>
                              <p:cond delay="1000"/>
                            </p:stCondLst>
                            <p:childTnLst>
                              <p:par>
                                <p:cTn id="69" presetID="2" presetClass="exit" presetSubtype="2" fill="hold" nodeType="afterEffect">
                                  <p:stCondLst>
                                    <p:cond delay="0"/>
                                  </p:stCondLst>
                                  <p:childTnLst>
                                    <p:anim calcmode="lin" valueType="num">
                                      <p:cBhvr additive="base">
                                        <p:cTn id="70" dur="2000"/>
                                        <p:tgtEl>
                                          <p:spTgt spid="6"/>
                                        </p:tgtEl>
                                        <p:attrNameLst>
                                          <p:attrName>ppt_x</p:attrName>
                                        </p:attrNameLst>
                                      </p:cBhvr>
                                      <p:tavLst>
                                        <p:tav tm="0">
                                          <p:val>
                                            <p:strVal val="ppt_x"/>
                                          </p:val>
                                        </p:tav>
                                        <p:tav tm="100000">
                                          <p:val>
                                            <p:strVal val="1+ppt_w/2"/>
                                          </p:val>
                                        </p:tav>
                                      </p:tavLst>
                                    </p:anim>
                                    <p:anim calcmode="lin" valueType="num">
                                      <p:cBhvr additive="base">
                                        <p:cTn id="71" dur="2000"/>
                                        <p:tgtEl>
                                          <p:spTgt spid="6"/>
                                        </p:tgtEl>
                                        <p:attrNameLst>
                                          <p:attrName>ppt_y</p:attrName>
                                        </p:attrNameLst>
                                      </p:cBhvr>
                                      <p:tavLst>
                                        <p:tav tm="0">
                                          <p:val>
                                            <p:strVal val="ppt_y"/>
                                          </p:val>
                                        </p:tav>
                                        <p:tav tm="100000">
                                          <p:val>
                                            <p:strVal val="ppt_y"/>
                                          </p:val>
                                        </p:tav>
                                      </p:tavLst>
                                    </p:anim>
                                    <p:set>
                                      <p:cBhvr>
                                        <p:cTn id="72" dur="1" fill="hold">
                                          <p:stCondLst>
                                            <p:cond delay="1999"/>
                                          </p:stCondLst>
                                        </p:cTn>
                                        <p:tgtEl>
                                          <p:spTgt spid="6"/>
                                        </p:tgtEl>
                                        <p:attrNameLst>
                                          <p:attrName>style.visibility</p:attrName>
                                        </p:attrNameLst>
                                      </p:cBhvr>
                                      <p:to>
                                        <p:strVal val="hidden"/>
                                      </p:to>
                                    </p:set>
                                  </p:childTnLst>
                                </p:cTn>
                              </p:par>
                              <p:par>
                                <p:cTn id="73" presetID="2" presetClass="exit" presetSubtype="2" fill="hold" nodeType="withEffect">
                                  <p:stCondLst>
                                    <p:cond delay="0"/>
                                  </p:stCondLst>
                                  <p:childTnLst>
                                    <p:anim calcmode="lin" valueType="num">
                                      <p:cBhvr additive="base">
                                        <p:cTn id="74" dur="1800"/>
                                        <p:tgtEl>
                                          <p:spTgt spid="9"/>
                                        </p:tgtEl>
                                        <p:attrNameLst>
                                          <p:attrName>ppt_x</p:attrName>
                                        </p:attrNameLst>
                                      </p:cBhvr>
                                      <p:tavLst>
                                        <p:tav tm="0">
                                          <p:val>
                                            <p:strVal val="ppt_x"/>
                                          </p:val>
                                        </p:tav>
                                        <p:tav tm="100000">
                                          <p:val>
                                            <p:strVal val="1+ppt_w/2"/>
                                          </p:val>
                                        </p:tav>
                                      </p:tavLst>
                                    </p:anim>
                                    <p:anim calcmode="lin" valueType="num">
                                      <p:cBhvr additive="base">
                                        <p:cTn id="75" dur="1800"/>
                                        <p:tgtEl>
                                          <p:spTgt spid="9"/>
                                        </p:tgtEl>
                                        <p:attrNameLst>
                                          <p:attrName>ppt_y</p:attrName>
                                        </p:attrNameLst>
                                      </p:cBhvr>
                                      <p:tavLst>
                                        <p:tav tm="0">
                                          <p:val>
                                            <p:strVal val="ppt_y"/>
                                          </p:val>
                                        </p:tav>
                                        <p:tav tm="100000">
                                          <p:val>
                                            <p:strVal val="ppt_y"/>
                                          </p:val>
                                        </p:tav>
                                      </p:tavLst>
                                    </p:anim>
                                    <p:set>
                                      <p:cBhvr>
                                        <p:cTn id="76" dur="1" fill="hold">
                                          <p:stCondLst>
                                            <p:cond delay="17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1" nodeType="withEffect">
                                  <p:stCondLst>
                                    <p:cond delay="0"/>
                                  </p:stCondLst>
                                  <p:childTnLst>
                                    <p:animClr clrSpc="hsl" dir="cw">
                                      <p:cBhvr override="childStyle">
                                        <p:cTn id="81" dur="500" fill="hold"/>
                                        <p:tgtEl>
                                          <p:spTgt spid="13"/>
                                        </p:tgtEl>
                                        <p:attrNameLst>
                                          <p:attrName>style.color</p:attrName>
                                        </p:attrNameLst>
                                      </p:cBhvr>
                                      <p:by>
                                        <p:hsl h="7200000" s="0" l="0"/>
                                      </p:by>
                                    </p:animClr>
                                    <p:animClr clrSpc="hsl" dir="cw">
                                      <p:cBhvr>
                                        <p:cTn id="82" dur="500" fill="hold"/>
                                        <p:tgtEl>
                                          <p:spTgt spid="13"/>
                                        </p:tgtEl>
                                        <p:attrNameLst>
                                          <p:attrName>fillcolor</p:attrName>
                                        </p:attrNameLst>
                                      </p:cBhvr>
                                      <p:by>
                                        <p:hsl h="7200000" s="0" l="0"/>
                                      </p:by>
                                    </p:animClr>
                                    <p:animClr clrSpc="hsl" dir="cw">
                                      <p:cBhvr>
                                        <p:cTn id="83" dur="500" fill="hold"/>
                                        <p:tgtEl>
                                          <p:spTgt spid="13"/>
                                        </p:tgtEl>
                                        <p:attrNameLst>
                                          <p:attrName>stroke.color</p:attrName>
                                        </p:attrNameLst>
                                      </p:cBhvr>
                                      <p:by>
                                        <p:hsl h="7200000" s="0" l="0"/>
                                      </p:by>
                                    </p:animClr>
                                    <p:set>
                                      <p:cBhvr>
                                        <p:cTn id="84" dur="500" fill="hold"/>
                                        <p:tgtEl>
                                          <p:spTgt spid="13"/>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3"/>
                  </p:tgtEl>
                </p:cond>
              </p:nextCondLst>
            </p:seq>
            <p:seq concurrent="1" nextAc="seek">
              <p:cTn id="85" restart="whenNotActive" fill="hold" evtFilter="cancelBubble" nodeType="interactiveSeq">
                <p:stCondLst>
                  <p:cond evt="onClick" delay="0">
                    <p:tgtEl>
                      <p:spTgt spid="14"/>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4"/>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5"/>
                  </p:tgtEl>
                </p:cond>
              </p:nextCondLst>
            </p:seq>
            <p:seq concurrent="1" nextAc="seek">
              <p:cTn id="97" restart="whenNotActive" fill="hold" evtFilter="cancelBubble" nodeType="interactiveSeq">
                <p:stCondLst>
                  <p:cond evt="onClick" delay="0">
                    <p:tgtEl>
                      <p:spTgt spid="12"/>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2"/>
                  </p:tgtEl>
                </p:cond>
              </p:nextCondLst>
            </p:seq>
            <p:audio isNarration="1">
              <p:cMediaNode vol="80000" showWhenStopped="0">
                <p:cTn id="103" fill="hold" display="0">
                  <p:stCondLst>
                    <p:cond delay="indefinite"/>
                  </p:stCondLst>
                  <p:endCondLst>
                    <p:cond evt="onStopAudio" delay="0">
                      <p:tgtEl>
                        <p:sldTgt/>
                      </p:tgtEl>
                    </p:cond>
                  </p:endCondLst>
                </p:cTn>
                <p:tgtEl>
                  <p:spTgt spid="2"/>
                </p:tgtEl>
              </p:cMediaNode>
            </p:audio>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1406" y="3560571"/>
            <a:ext cx="1536325" cy="1658256"/>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8540" y="2416607"/>
            <a:ext cx="1536325" cy="1658256"/>
          </a:xfrm>
          <a:prstGeom prst="rect">
            <a:avLst/>
          </a:prstGeom>
        </p:spPr>
      </p:pic>
      <p:pic>
        <p:nvPicPr>
          <p:cNvPr id="9" name="Picture 11" descr="C:\Users\ADMIN\Desktop\Giai cuu dai duong 2\seashell-border-382756.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2923870" y="742984"/>
            <a:ext cx="5847869" cy="1754326"/>
          </a:xfrm>
          <a:prstGeom prst="rect">
            <a:avLst/>
          </a:prstGeom>
          <a:noFill/>
        </p:spPr>
        <p:txBody>
          <a:bodyPr wrap="square" rtlCol="0">
            <a:spAutoFit/>
          </a:bodyPr>
          <a:lstStyle/>
          <a:p>
            <a:pPr lvl="0" algn="ctr"/>
            <a:r>
              <a:rPr lang="vi-VN" sz="3600">
                <a:solidFill>
                  <a:srgbClr val="0033CC"/>
                </a:solidFill>
                <a:latin typeface="Times New Roman" panose="02020603050405020304" pitchFamily="18" charset="0"/>
                <a:cs typeface="Times New Roman" panose="02020603050405020304" pitchFamily="18" charset="0"/>
              </a:rPr>
              <a:t>Câu 8: Qua cuộc chuyện trò của hai cha con, ta thấy được điều gì?</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1250040" y="4325560"/>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rgbClr val="008000"/>
                </a:solidFill>
                <a:latin typeface="Times New Roman" panose="02020603050405020304" pitchFamily="18" charset="0"/>
                <a:cs typeface="Times New Roman" panose="02020603050405020304" pitchFamily="18" charset="0"/>
              </a:rPr>
              <a:t>A. </a:t>
            </a:r>
            <a:r>
              <a:rPr lang="vi-VN" sz="2400">
                <a:solidFill>
                  <a:srgbClr val="008000"/>
                </a:solidFill>
                <a:latin typeface="Times New Roman" panose="02020603050405020304" pitchFamily="18" charset="0"/>
                <a:cs typeface="Times New Roman" panose="02020603050405020304" pitchFamily="18" charset="0"/>
              </a:rPr>
              <a:t>Thấy được ước vọng muốn đi thuyền của người con</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6511979" y="5511906"/>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vi-VN" sz="2800">
                <a:solidFill>
                  <a:srgbClr val="008000"/>
                </a:solidFill>
                <a:latin typeface="Times New Roman" panose="02020603050405020304" pitchFamily="18" charset="0"/>
                <a:cs typeface="Times New Roman" panose="02020603050405020304" pitchFamily="18" charset="0"/>
              </a:rPr>
              <a:t>Thấy được tình cảm cũng như khát vọng của hai cha con</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1250041" y="5511906"/>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C. </a:t>
            </a:r>
            <a:r>
              <a:rPr lang="vi-VN" sz="2400">
                <a:solidFill>
                  <a:srgbClr val="008000"/>
                </a:solidFill>
                <a:latin typeface="Times New Roman" panose="02020603050405020304" pitchFamily="18" charset="0"/>
                <a:cs typeface="Times New Roman" panose="02020603050405020304" pitchFamily="18" charset="0"/>
              </a:rPr>
              <a:t>Thấy được ước vọng mong muốn con trường thành của người cha</a:t>
            </a:r>
            <a:r>
              <a:rPr lang="en-US" sz="2400">
                <a:solidFill>
                  <a:srgbClr val="00800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511979" y="4325560"/>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rgbClr val="008000"/>
                </a:solidFill>
                <a:latin typeface="Times New Roman" panose="02020603050405020304" pitchFamily="18" charset="0"/>
                <a:cs typeface="Times New Roman" panose="02020603050405020304" pitchFamily="18" charset="0"/>
              </a:rPr>
              <a:t>B. </a:t>
            </a:r>
            <a:r>
              <a:rPr lang="vi-VN" sz="2400">
                <a:solidFill>
                  <a:srgbClr val="008000"/>
                </a:solidFill>
                <a:latin typeface="Times New Roman" panose="02020603050405020304" pitchFamily="18" charset="0"/>
                <a:cs typeface="Times New Roman" panose="02020603050405020304" pitchFamily="18" charset="0"/>
              </a:rPr>
              <a:t>Thấy được tình yêu gia đình và thiên nhiên của hai cha con</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04705267"/>
      </p:ext>
    </p:extLst>
  </p:cSld>
  <p:clrMapOvr>
    <a:masterClrMapping/>
  </p:clrMapOvr>
  <mc:AlternateContent xmlns:mc="http://schemas.openxmlformats.org/markup-compatibility/2006" xmlns:p14="http://schemas.microsoft.com/office/powerpoint/2010/main">
    <mc:Choice Requires="p14">
      <p:transition spd="slow" p14:dur="2000" advTm="24512"/>
    </mc:Choice>
    <mc:Fallback xmlns="">
      <p:transition spd="slow" advTm="24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2000" fill="hold"/>
                                        <p:tgtEl>
                                          <p:spTgt spid="6"/>
                                        </p:tgtEl>
                                        <p:attrNameLst>
                                          <p:attrName>ppt_x</p:attrName>
                                        </p:attrNameLst>
                                      </p:cBhvr>
                                      <p:tavLst>
                                        <p:tav tm="0">
                                          <p:val>
                                            <p:strVal val="1+#ppt_w/2"/>
                                          </p:val>
                                        </p:tav>
                                        <p:tav tm="100000">
                                          <p:val>
                                            <p:strVal val="#ppt_x"/>
                                          </p:val>
                                        </p:tav>
                                      </p:tavLst>
                                    </p:anim>
                                    <p:anim calcmode="lin" valueType="num">
                                      <p:cBhvr additive="base">
                                        <p:cTn id="10"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2" nodeType="click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500"/>
                            </p:stCondLst>
                            <p:childTnLst>
                              <p:par>
                                <p:cTn id="62" presetID="10" presetClass="exit" presetSubtype="0" fill="hold" nodeType="after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par>
                          <p:cTn id="68" fill="hold">
                            <p:stCondLst>
                              <p:cond delay="1000"/>
                            </p:stCondLst>
                            <p:childTnLst>
                              <p:par>
                                <p:cTn id="69" presetID="2" presetClass="exit" presetSubtype="2" fill="hold" nodeType="afterEffect">
                                  <p:stCondLst>
                                    <p:cond delay="0"/>
                                  </p:stCondLst>
                                  <p:childTnLst>
                                    <p:anim calcmode="lin" valueType="num">
                                      <p:cBhvr additive="base">
                                        <p:cTn id="70" dur="2000"/>
                                        <p:tgtEl>
                                          <p:spTgt spid="6"/>
                                        </p:tgtEl>
                                        <p:attrNameLst>
                                          <p:attrName>ppt_x</p:attrName>
                                        </p:attrNameLst>
                                      </p:cBhvr>
                                      <p:tavLst>
                                        <p:tav tm="0">
                                          <p:val>
                                            <p:strVal val="ppt_x"/>
                                          </p:val>
                                        </p:tav>
                                        <p:tav tm="100000">
                                          <p:val>
                                            <p:strVal val="1+ppt_w/2"/>
                                          </p:val>
                                        </p:tav>
                                      </p:tavLst>
                                    </p:anim>
                                    <p:anim calcmode="lin" valueType="num">
                                      <p:cBhvr additive="base">
                                        <p:cTn id="71" dur="2000"/>
                                        <p:tgtEl>
                                          <p:spTgt spid="6"/>
                                        </p:tgtEl>
                                        <p:attrNameLst>
                                          <p:attrName>ppt_y</p:attrName>
                                        </p:attrNameLst>
                                      </p:cBhvr>
                                      <p:tavLst>
                                        <p:tav tm="0">
                                          <p:val>
                                            <p:strVal val="ppt_y"/>
                                          </p:val>
                                        </p:tav>
                                        <p:tav tm="100000">
                                          <p:val>
                                            <p:strVal val="ppt_y"/>
                                          </p:val>
                                        </p:tav>
                                      </p:tavLst>
                                    </p:anim>
                                    <p:set>
                                      <p:cBhvr>
                                        <p:cTn id="72" dur="1" fill="hold">
                                          <p:stCondLst>
                                            <p:cond delay="1999"/>
                                          </p:stCondLst>
                                        </p:cTn>
                                        <p:tgtEl>
                                          <p:spTgt spid="6"/>
                                        </p:tgtEl>
                                        <p:attrNameLst>
                                          <p:attrName>style.visibility</p:attrName>
                                        </p:attrNameLst>
                                      </p:cBhvr>
                                      <p:to>
                                        <p:strVal val="hidden"/>
                                      </p:to>
                                    </p:set>
                                  </p:childTnLst>
                                </p:cTn>
                              </p:par>
                              <p:par>
                                <p:cTn id="73" presetID="2" presetClass="exit" presetSubtype="2" fill="hold" nodeType="withEffect">
                                  <p:stCondLst>
                                    <p:cond delay="0"/>
                                  </p:stCondLst>
                                  <p:childTnLst>
                                    <p:anim calcmode="lin" valueType="num">
                                      <p:cBhvr additive="base">
                                        <p:cTn id="74" dur="1800"/>
                                        <p:tgtEl>
                                          <p:spTgt spid="8"/>
                                        </p:tgtEl>
                                        <p:attrNameLst>
                                          <p:attrName>ppt_x</p:attrName>
                                        </p:attrNameLst>
                                      </p:cBhvr>
                                      <p:tavLst>
                                        <p:tav tm="0">
                                          <p:val>
                                            <p:strVal val="ppt_x"/>
                                          </p:val>
                                        </p:tav>
                                        <p:tav tm="100000">
                                          <p:val>
                                            <p:strVal val="1+ppt_w/2"/>
                                          </p:val>
                                        </p:tav>
                                      </p:tavLst>
                                    </p:anim>
                                    <p:anim calcmode="lin" valueType="num">
                                      <p:cBhvr additive="base">
                                        <p:cTn id="75" dur="1800"/>
                                        <p:tgtEl>
                                          <p:spTgt spid="8"/>
                                        </p:tgtEl>
                                        <p:attrNameLst>
                                          <p:attrName>ppt_y</p:attrName>
                                        </p:attrNameLst>
                                      </p:cBhvr>
                                      <p:tavLst>
                                        <p:tav tm="0">
                                          <p:val>
                                            <p:strVal val="ppt_y"/>
                                          </p:val>
                                        </p:tav>
                                        <p:tav tm="100000">
                                          <p:val>
                                            <p:strVal val="ppt_y"/>
                                          </p:val>
                                        </p:tav>
                                      </p:tavLst>
                                    </p:anim>
                                    <p:set>
                                      <p:cBhvr>
                                        <p:cTn id="76" dur="1" fill="hold">
                                          <p:stCondLst>
                                            <p:cond delay="17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1" nodeType="withEffect">
                                  <p:stCondLst>
                                    <p:cond delay="0"/>
                                  </p:stCondLst>
                                  <p:childTnLst>
                                    <p:animClr clrSpc="hsl" dir="cw">
                                      <p:cBhvr override="childStyle">
                                        <p:cTn id="81" dur="500" fill="hold"/>
                                        <p:tgtEl>
                                          <p:spTgt spid="12"/>
                                        </p:tgtEl>
                                        <p:attrNameLst>
                                          <p:attrName>style.color</p:attrName>
                                        </p:attrNameLst>
                                      </p:cBhvr>
                                      <p:by>
                                        <p:hsl h="7200000" s="0" l="0"/>
                                      </p:by>
                                    </p:animClr>
                                    <p:animClr clrSpc="hsl" dir="cw">
                                      <p:cBhvr>
                                        <p:cTn id="82" dur="500" fill="hold"/>
                                        <p:tgtEl>
                                          <p:spTgt spid="12"/>
                                        </p:tgtEl>
                                        <p:attrNameLst>
                                          <p:attrName>fillcolor</p:attrName>
                                        </p:attrNameLst>
                                      </p:cBhvr>
                                      <p:by>
                                        <p:hsl h="7200000" s="0" l="0"/>
                                      </p:by>
                                    </p:animClr>
                                    <p:animClr clrSpc="hsl" dir="cw">
                                      <p:cBhvr>
                                        <p:cTn id="83" dur="500" fill="hold"/>
                                        <p:tgtEl>
                                          <p:spTgt spid="12"/>
                                        </p:tgtEl>
                                        <p:attrNameLst>
                                          <p:attrName>stroke.color</p:attrName>
                                        </p:attrNameLst>
                                      </p:cBhvr>
                                      <p:by>
                                        <p:hsl h="7200000" s="0" l="0"/>
                                      </p:by>
                                    </p:animClr>
                                    <p:set>
                                      <p:cBhvr>
                                        <p:cTn id="84" dur="500" fill="hold"/>
                                        <p:tgtEl>
                                          <p:spTgt spid="12"/>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2"/>
                  </p:tgtEl>
                </p:cond>
              </p:nextCondLst>
            </p:seq>
            <p:seq concurrent="1" nextAc="seek">
              <p:cTn id="85" restart="whenNotActive" fill="hold" evtFilter="cancelBubble" nodeType="interactiveSeq">
                <p:stCondLst>
                  <p:cond evt="onClick" delay="0">
                    <p:tgtEl>
                      <p:spTgt spid="11"/>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1"/>
                  </p:tgtEl>
                </p:cond>
              </p:nextCondLst>
            </p:seq>
            <p:seq concurrent="1" nextAc="seek">
              <p:cTn id="91" restart="whenNotActive" fill="hold" evtFilter="cancelBubble" nodeType="interactiveSeq">
                <p:stCondLst>
                  <p:cond evt="onClick" delay="0">
                    <p:tgtEl>
                      <p:spTgt spid="14"/>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4"/>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3"/>
                  </p:tgtEl>
                </p:cond>
              </p:nextCondLst>
            </p:seq>
            <p:audio isNarration="1">
              <p:cMediaNode vol="80000" showWhenStopped="0">
                <p:cTn id="103" fill="hold" display="0">
                  <p:stCondLst>
                    <p:cond delay="indefinite"/>
                  </p:stCondLst>
                  <p:endCondLst>
                    <p:cond evt="onStopAudio" delay="0">
                      <p:tgtEl>
                        <p:sldTgt/>
                      </p:tgtEl>
                    </p:cond>
                  </p:endCondLst>
                </p:cTn>
                <p:tgtEl>
                  <p:spTgt spid="2"/>
                </p:tgtEl>
              </p:cMediaNode>
            </p:audio>
          </p:childTnLst>
        </p:cTn>
      </p:par>
    </p:tnLst>
    <p:bldLst>
      <p:bldP spid="10" grpId="0"/>
      <p:bldP spid="10" grpId="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938" y1="8788" x2="45313" y2="26970"/>
                        <a14:foregroundMark x1="56771" y1="13030" x2="56771" y2="23333"/>
                        <a14:foregroundMark x1="60417" y1="5758" x2="28125" y2="13939"/>
                        <a14:foregroundMark x1="46875" y1="3030" x2="27604" y2="11515"/>
                        <a14:foregroundMark x1="53125" y1="4848" x2="69271" y2="16061"/>
                        <a14:foregroundMark x1="33333" y1="93030" x2="19792" y2="95152"/>
                        <a14:foregroundMark x1="61979" y1="92424" x2="75521" y2="95152"/>
                      </a14:backgroundRemoval>
                    </a14:imgEffect>
                  </a14:imgLayer>
                </a14:imgProps>
              </a:ext>
              <a:ext uri="{28A0092B-C50C-407E-A947-70E740481C1C}">
                <a14:useLocalDpi xmlns:a14="http://schemas.microsoft.com/office/drawing/2010/main" val="0"/>
              </a:ext>
            </a:extLst>
          </a:blip>
          <a:stretch>
            <a:fillRect/>
          </a:stretch>
        </p:blipFill>
        <p:spPr>
          <a:xfrm>
            <a:off x="3376855" y="3970666"/>
            <a:ext cx="715085" cy="1228199"/>
          </a:xfrm>
          <a:prstGeom prst="rect">
            <a:avLst/>
          </a:prstGeom>
        </p:spPr>
      </p:pic>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938" y1="8788" x2="45313" y2="26970"/>
                        <a14:foregroundMark x1="56771" y1="13030" x2="56771" y2="23333"/>
                        <a14:foregroundMark x1="60417" y1="5758" x2="28125" y2="13939"/>
                        <a14:foregroundMark x1="46875" y1="3030" x2="27604" y2="11515"/>
                        <a14:foregroundMark x1="53125" y1="4848" x2="69271" y2="16061"/>
                        <a14:foregroundMark x1="33333" y1="93030" x2="19792" y2="95152"/>
                        <a14:foregroundMark x1="61979" y1="92424" x2="75521" y2="95152"/>
                      </a14:backgroundRemoval>
                    </a14:imgEffect>
                  </a14:imgLayer>
                </a14:imgProps>
              </a:ext>
              <a:ext uri="{28A0092B-C50C-407E-A947-70E740481C1C}">
                <a14:useLocalDpi xmlns:a14="http://schemas.microsoft.com/office/drawing/2010/main" val="0"/>
              </a:ext>
            </a:extLst>
          </a:blip>
          <a:stretch>
            <a:fillRect/>
          </a:stretch>
        </p:blipFill>
        <p:spPr>
          <a:xfrm>
            <a:off x="7156375" y="2711691"/>
            <a:ext cx="715085" cy="1228199"/>
          </a:xfrm>
          <a:prstGeom prst="rect">
            <a:avLst/>
          </a:prstGeom>
        </p:spPr>
      </p:pic>
      <p:pic>
        <p:nvPicPr>
          <p:cNvPr id="10" name="Picture 11" descr="C:\Users\ADMIN\Desktop\Giai cuu dai duong 2\seashell-border-382756.jpg"/>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858556" y="463468"/>
            <a:ext cx="5847869" cy="2554545"/>
          </a:xfrm>
          <a:prstGeom prst="rect">
            <a:avLst/>
          </a:prstGeom>
          <a:noFill/>
        </p:spPr>
        <p:txBody>
          <a:bodyPr wrap="square" rtlCol="0">
            <a:spAutoFit/>
          </a:bodyPr>
          <a:lstStyle/>
          <a:p>
            <a:pPr lvl="0" algn="just"/>
            <a:r>
              <a:rPr lang="vi-VN" sz="3200">
                <a:solidFill>
                  <a:srgbClr val="0033CC"/>
                </a:solidFill>
                <a:latin typeface="Times New Roman" panose="02020603050405020304" pitchFamily="18" charset="0"/>
                <a:cs typeface="Times New Roman" panose="02020603050405020304" pitchFamily="18" charset="0"/>
              </a:rPr>
              <a:t>Câu 9: Câu thơ “Sao xa kia chỉ thấy nước, thấy trời/ Không thấy nhà, không thấy cây, không thấy người ở đó” sử dụng biện pháp tu từ nào?</a:t>
            </a:r>
            <a:endParaRPr kumimoji="0" lang="en-US" sz="32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1250040" y="4325560"/>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A. Nhân</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hóa.</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6511979" y="5511906"/>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en-US" sz="3600">
                <a:solidFill>
                  <a:srgbClr val="008000"/>
                </a:solidFill>
                <a:latin typeface="Times New Roman" panose="02020603050405020304" pitchFamily="18" charset="0"/>
                <a:cs typeface="Times New Roman" panose="02020603050405020304" pitchFamily="18" charset="0"/>
              </a:rPr>
              <a:t>Điệp từ.</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1250041" y="5511906"/>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C. Hoán</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dụ.</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511979" y="4325560"/>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B. So sánh.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40115408"/>
      </p:ext>
    </p:extLst>
  </p:cSld>
  <p:clrMapOvr>
    <a:masterClrMapping/>
  </p:clrMapOvr>
  <mc:AlternateContent xmlns:mc="http://schemas.openxmlformats.org/markup-compatibility/2006" xmlns:p14="http://schemas.microsoft.com/office/powerpoint/2010/main">
    <mc:Choice Requires="p14">
      <p:transition spd="slow" p14:dur="2000" advTm="22556"/>
    </mc:Choice>
    <mc:Fallback xmlns="">
      <p:transition spd="slow" advTm="22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2000" fill="hold"/>
                                        <p:tgtEl>
                                          <p:spTgt spid="6"/>
                                        </p:tgtEl>
                                        <p:attrNameLst>
                                          <p:attrName>ppt_x</p:attrName>
                                        </p:attrNameLst>
                                      </p:cBhvr>
                                      <p:tavLst>
                                        <p:tav tm="0">
                                          <p:val>
                                            <p:strVal val="1+#ppt_w/2"/>
                                          </p:val>
                                        </p:tav>
                                        <p:tav tm="100000">
                                          <p:val>
                                            <p:strVal val="#ppt_x"/>
                                          </p:val>
                                        </p:tav>
                                      </p:tavLst>
                                    </p:anim>
                                    <p:anim calcmode="lin" valueType="num">
                                      <p:cBhvr additive="base">
                                        <p:cTn id="10"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2" nodeType="click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par>
                          <p:cTn id="61" fill="hold">
                            <p:stCondLst>
                              <p:cond delay="500"/>
                            </p:stCondLst>
                            <p:childTnLst>
                              <p:par>
                                <p:cTn id="62" presetID="10" presetClass="exit" presetSubtype="0" fill="hold" nodeType="after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par>
                          <p:cTn id="68" fill="hold">
                            <p:stCondLst>
                              <p:cond delay="1000"/>
                            </p:stCondLst>
                            <p:childTnLst>
                              <p:par>
                                <p:cTn id="69" presetID="2" presetClass="exit" presetSubtype="2" fill="hold" nodeType="afterEffect">
                                  <p:stCondLst>
                                    <p:cond delay="0"/>
                                  </p:stCondLst>
                                  <p:childTnLst>
                                    <p:anim calcmode="lin" valueType="num">
                                      <p:cBhvr additive="base">
                                        <p:cTn id="70" dur="2000"/>
                                        <p:tgtEl>
                                          <p:spTgt spid="6"/>
                                        </p:tgtEl>
                                        <p:attrNameLst>
                                          <p:attrName>ppt_x</p:attrName>
                                        </p:attrNameLst>
                                      </p:cBhvr>
                                      <p:tavLst>
                                        <p:tav tm="0">
                                          <p:val>
                                            <p:strVal val="ppt_x"/>
                                          </p:val>
                                        </p:tav>
                                        <p:tav tm="100000">
                                          <p:val>
                                            <p:strVal val="1+ppt_w/2"/>
                                          </p:val>
                                        </p:tav>
                                      </p:tavLst>
                                    </p:anim>
                                    <p:anim calcmode="lin" valueType="num">
                                      <p:cBhvr additive="base">
                                        <p:cTn id="71" dur="2000"/>
                                        <p:tgtEl>
                                          <p:spTgt spid="6"/>
                                        </p:tgtEl>
                                        <p:attrNameLst>
                                          <p:attrName>ppt_y</p:attrName>
                                        </p:attrNameLst>
                                      </p:cBhvr>
                                      <p:tavLst>
                                        <p:tav tm="0">
                                          <p:val>
                                            <p:strVal val="ppt_y"/>
                                          </p:val>
                                        </p:tav>
                                        <p:tav tm="100000">
                                          <p:val>
                                            <p:strVal val="ppt_y"/>
                                          </p:val>
                                        </p:tav>
                                      </p:tavLst>
                                    </p:anim>
                                    <p:set>
                                      <p:cBhvr>
                                        <p:cTn id="72" dur="1" fill="hold">
                                          <p:stCondLst>
                                            <p:cond delay="1999"/>
                                          </p:stCondLst>
                                        </p:cTn>
                                        <p:tgtEl>
                                          <p:spTgt spid="6"/>
                                        </p:tgtEl>
                                        <p:attrNameLst>
                                          <p:attrName>style.visibility</p:attrName>
                                        </p:attrNameLst>
                                      </p:cBhvr>
                                      <p:to>
                                        <p:strVal val="hidden"/>
                                      </p:to>
                                    </p:set>
                                  </p:childTnLst>
                                </p:cTn>
                              </p:par>
                              <p:par>
                                <p:cTn id="73" presetID="2" presetClass="exit" presetSubtype="2" fill="hold" nodeType="withEffect">
                                  <p:stCondLst>
                                    <p:cond delay="0"/>
                                  </p:stCondLst>
                                  <p:childTnLst>
                                    <p:anim calcmode="lin" valueType="num">
                                      <p:cBhvr additive="base">
                                        <p:cTn id="74" dur="1800"/>
                                        <p:tgtEl>
                                          <p:spTgt spid="8"/>
                                        </p:tgtEl>
                                        <p:attrNameLst>
                                          <p:attrName>ppt_x</p:attrName>
                                        </p:attrNameLst>
                                      </p:cBhvr>
                                      <p:tavLst>
                                        <p:tav tm="0">
                                          <p:val>
                                            <p:strVal val="ppt_x"/>
                                          </p:val>
                                        </p:tav>
                                        <p:tav tm="100000">
                                          <p:val>
                                            <p:strVal val="1+ppt_w/2"/>
                                          </p:val>
                                        </p:tav>
                                      </p:tavLst>
                                    </p:anim>
                                    <p:anim calcmode="lin" valueType="num">
                                      <p:cBhvr additive="base">
                                        <p:cTn id="75" dur="1800"/>
                                        <p:tgtEl>
                                          <p:spTgt spid="8"/>
                                        </p:tgtEl>
                                        <p:attrNameLst>
                                          <p:attrName>ppt_y</p:attrName>
                                        </p:attrNameLst>
                                      </p:cBhvr>
                                      <p:tavLst>
                                        <p:tav tm="0">
                                          <p:val>
                                            <p:strVal val="ppt_y"/>
                                          </p:val>
                                        </p:tav>
                                        <p:tav tm="100000">
                                          <p:val>
                                            <p:strVal val="ppt_y"/>
                                          </p:val>
                                        </p:tav>
                                      </p:tavLst>
                                    </p:anim>
                                    <p:set>
                                      <p:cBhvr>
                                        <p:cTn id="76" dur="1" fill="hold">
                                          <p:stCondLst>
                                            <p:cond delay="17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1" nodeType="withEffect">
                                  <p:stCondLst>
                                    <p:cond delay="0"/>
                                  </p:stCondLst>
                                  <p:childTnLst>
                                    <p:animClr clrSpc="hsl" dir="cw">
                                      <p:cBhvr override="childStyle">
                                        <p:cTn id="81" dur="500" fill="hold"/>
                                        <p:tgtEl>
                                          <p:spTgt spid="13"/>
                                        </p:tgtEl>
                                        <p:attrNameLst>
                                          <p:attrName>style.color</p:attrName>
                                        </p:attrNameLst>
                                      </p:cBhvr>
                                      <p:by>
                                        <p:hsl h="7200000" s="0" l="0"/>
                                      </p:by>
                                    </p:animClr>
                                    <p:animClr clrSpc="hsl" dir="cw">
                                      <p:cBhvr>
                                        <p:cTn id="82" dur="500" fill="hold"/>
                                        <p:tgtEl>
                                          <p:spTgt spid="13"/>
                                        </p:tgtEl>
                                        <p:attrNameLst>
                                          <p:attrName>fillcolor</p:attrName>
                                        </p:attrNameLst>
                                      </p:cBhvr>
                                      <p:by>
                                        <p:hsl h="7200000" s="0" l="0"/>
                                      </p:by>
                                    </p:animClr>
                                    <p:animClr clrSpc="hsl" dir="cw">
                                      <p:cBhvr>
                                        <p:cTn id="83" dur="500" fill="hold"/>
                                        <p:tgtEl>
                                          <p:spTgt spid="13"/>
                                        </p:tgtEl>
                                        <p:attrNameLst>
                                          <p:attrName>stroke.color</p:attrName>
                                        </p:attrNameLst>
                                      </p:cBhvr>
                                      <p:by>
                                        <p:hsl h="7200000" s="0" l="0"/>
                                      </p:by>
                                    </p:animClr>
                                    <p:set>
                                      <p:cBhvr>
                                        <p:cTn id="84" dur="500" fill="hold"/>
                                        <p:tgtEl>
                                          <p:spTgt spid="13"/>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3"/>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5"/>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4"/>
                  </p:tgtEl>
                </p:cond>
              </p:nextCondLst>
            </p:seq>
            <p:audio isNarration="1">
              <p:cMediaNode vol="80000" showWhenStopped="0">
                <p:cTn id="103" fill="hold" display="0">
                  <p:stCondLst>
                    <p:cond delay="indefinite"/>
                  </p:stCondLst>
                  <p:endCondLst>
                    <p:cond evt="onStopAudio" delay="0">
                      <p:tgtEl>
                        <p:sldTgt/>
                      </p:tgtEl>
                    </p:cond>
                  </p:endCondLst>
                </p:cTn>
                <p:tgtEl>
                  <p:spTgt spid="2"/>
                </p:tgtEl>
              </p:cMediaNode>
            </p:audio>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22838" y="3825239"/>
            <a:ext cx="676294" cy="1233339"/>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83823" y="2720192"/>
            <a:ext cx="676294" cy="1233339"/>
          </a:xfrm>
          <a:prstGeom prst="rect">
            <a:avLst/>
          </a:prstGeom>
        </p:spPr>
      </p:pic>
      <p:pic>
        <p:nvPicPr>
          <p:cNvPr id="10" name="Picture 11" descr="C:\Users\ADMIN\Desktop\Giai cuu dai duong 2\seashell-border-382756.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2" y="279737"/>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812743" y="659100"/>
            <a:ext cx="6961607" cy="2308324"/>
          </a:xfrm>
          <a:prstGeom prst="rect">
            <a:avLst/>
          </a:prstGeom>
          <a:noFill/>
        </p:spPr>
        <p:txBody>
          <a:bodyPr wrap="square" rtlCol="0">
            <a:spAutoFit/>
          </a:bodyPr>
          <a:lstStyle/>
          <a:p>
            <a:pPr algn="just"/>
            <a:r>
              <a:rPr lang="en-US" sz="36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Câu 10: Trong bài thơ, hình ảnh nào tượng trưng cho khát vọng được khám phá những chân trời mới của người con?</a:t>
            </a:r>
            <a:endParaRPr lang="en-US" sz="320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ounded Rectangle 11"/>
          <p:cNvSpPr/>
          <p:nvPr/>
        </p:nvSpPr>
        <p:spPr>
          <a:xfrm>
            <a:off x="6293547" y="4838088"/>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Người</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cha.</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1010604" y="3624874"/>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A</a:t>
            </a: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 Cánh</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buồm trắng.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1010606" y="481507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C.</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Biển xanh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287456" y="3623274"/>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B. Bờ</a:t>
            </a:r>
            <a:r>
              <a:rPr kumimoji="0" lang="en-US" sz="3600" b="0" i="0" u="none" strike="noStrike" kern="1200" cap="none" spc="0" normalizeH="0" noProof="0">
                <a:ln>
                  <a:noFill/>
                </a:ln>
                <a:solidFill>
                  <a:srgbClr val="008000"/>
                </a:solidFill>
                <a:effectLst/>
                <a:uLnTx/>
                <a:uFillTx/>
                <a:latin typeface="Times New Roman" panose="02020603050405020304" pitchFamily="18" charset="0"/>
                <a:cs typeface="Times New Roman" panose="02020603050405020304" pitchFamily="18" charset="0"/>
              </a:rPr>
              <a:t> cát.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294832"/>
      </p:ext>
    </p:extLst>
  </p:cSld>
  <p:clrMapOvr>
    <a:masterClrMapping/>
  </p:clrMapOvr>
  <mc:AlternateContent xmlns:mc="http://schemas.openxmlformats.org/markup-compatibility/2006" xmlns:p14="http://schemas.microsoft.com/office/powerpoint/2010/main">
    <mc:Choice Requires="p14">
      <p:transition spd="slow" p14:dur="2000" advTm="16161"/>
    </mc:Choice>
    <mc:Fallback xmlns="">
      <p:transition spd="slow" advTm="16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2000" fill="hold"/>
                                        <p:tgtEl>
                                          <p:spTgt spid="6"/>
                                        </p:tgtEl>
                                        <p:attrNameLst>
                                          <p:attrName>ppt_x</p:attrName>
                                        </p:attrNameLst>
                                      </p:cBhvr>
                                      <p:tavLst>
                                        <p:tav tm="0">
                                          <p:val>
                                            <p:strVal val="1+#ppt_w/2"/>
                                          </p:val>
                                        </p:tav>
                                        <p:tav tm="100000">
                                          <p:val>
                                            <p:strVal val="#ppt_x"/>
                                          </p:val>
                                        </p:tav>
                                      </p:tavLst>
                                    </p:anim>
                                    <p:anim calcmode="lin" valueType="num">
                                      <p:cBhvr additive="base">
                                        <p:cTn id="10"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2" nodeType="click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par>
                          <p:cTn id="61" fill="hold">
                            <p:stCondLst>
                              <p:cond delay="500"/>
                            </p:stCondLst>
                            <p:childTnLst>
                              <p:par>
                                <p:cTn id="62" presetID="10" presetClass="exit" presetSubtype="0" fill="hold" nodeType="afterEffect">
                                  <p:stCondLst>
                                    <p:cond delay="0"/>
                                  </p:stCondLst>
                                  <p:childTnLst>
                                    <p:animEffect transition="out" filter="fade">
                                      <p:cBhvr>
                                        <p:cTn id="63" dur="500"/>
                                        <p:tgtEl>
                                          <p:spTgt spid="3"/>
                                        </p:tgtEl>
                                      </p:cBhvr>
                                    </p:animEffect>
                                    <p:set>
                                      <p:cBhvr>
                                        <p:cTn id="64" dur="1" fill="hold">
                                          <p:stCondLst>
                                            <p:cond delay="499"/>
                                          </p:stCondLst>
                                        </p:cTn>
                                        <p:tgtEl>
                                          <p:spTgt spid="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par>
                          <p:cTn id="68" fill="hold">
                            <p:stCondLst>
                              <p:cond delay="1000"/>
                            </p:stCondLst>
                            <p:childTnLst>
                              <p:par>
                                <p:cTn id="69" presetID="2" presetClass="exit" presetSubtype="2" fill="hold" nodeType="afterEffect">
                                  <p:stCondLst>
                                    <p:cond delay="0"/>
                                  </p:stCondLst>
                                  <p:childTnLst>
                                    <p:anim calcmode="lin" valueType="num">
                                      <p:cBhvr additive="base">
                                        <p:cTn id="70" dur="2000"/>
                                        <p:tgtEl>
                                          <p:spTgt spid="6"/>
                                        </p:tgtEl>
                                        <p:attrNameLst>
                                          <p:attrName>ppt_x</p:attrName>
                                        </p:attrNameLst>
                                      </p:cBhvr>
                                      <p:tavLst>
                                        <p:tav tm="0">
                                          <p:val>
                                            <p:strVal val="ppt_x"/>
                                          </p:val>
                                        </p:tav>
                                        <p:tav tm="100000">
                                          <p:val>
                                            <p:strVal val="1+ppt_w/2"/>
                                          </p:val>
                                        </p:tav>
                                      </p:tavLst>
                                    </p:anim>
                                    <p:anim calcmode="lin" valueType="num">
                                      <p:cBhvr additive="base">
                                        <p:cTn id="71" dur="2000"/>
                                        <p:tgtEl>
                                          <p:spTgt spid="6"/>
                                        </p:tgtEl>
                                        <p:attrNameLst>
                                          <p:attrName>ppt_y</p:attrName>
                                        </p:attrNameLst>
                                      </p:cBhvr>
                                      <p:tavLst>
                                        <p:tav tm="0">
                                          <p:val>
                                            <p:strVal val="ppt_y"/>
                                          </p:val>
                                        </p:tav>
                                        <p:tav tm="100000">
                                          <p:val>
                                            <p:strVal val="ppt_y"/>
                                          </p:val>
                                        </p:tav>
                                      </p:tavLst>
                                    </p:anim>
                                    <p:set>
                                      <p:cBhvr>
                                        <p:cTn id="72" dur="1" fill="hold">
                                          <p:stCondLst>
                                            <p:cond delay="1999"/>
                                          </p:stCondLst>
                                        </p:cTn>
                                        <p:tgtEl>
                                          <p:spTgt spid="6"/>
                                        </p:tgtEl>
                                        <p:attrNameLst>
                                          <p:attrName>style.visibility</p:attrName>
                                        </p:attrNameLst>
                                      </p:cBhvr>
                                      <p:to>
                                        <p:strVal val="hidden"/>
                                      </p:to>
                                    </p:set>
                                  </p:childTnLst>
                                </p:cTn>
                              </p:par>
                              <p:par>
                                <p:cTn id="73" presetID="2" presetClass="exit" presetSubtype="2" fill="hold" nodeType="withEffect">
                                  <p:stCondLst>
                                    <p:cond delay="0"/>
                                  </p:stCondLst>
                                  <p:childTnLst>
                                    <p:anim calcmode="lin" valueType="num">
                                      <p:cBhvr additive="base">
                                        <p:cTn id="74" dur="1600"/>
                                        <p:tgtEl>
                                          <p:spTgt spid="9"/>
                                        </p:tgtEl>
                                        <p:attrNameLst>
                                          <p:attrName>ppt_x</p:attrName>
                                        </p:attrNameLst>
                                      </p:cBhvr>
                                      <p:tavLst>
                                        <p:tav tm="0">
                                          <p:val>
                                            <p:strVal val="ppt_x"/>
                                          </p:val>
                                        </p:tav>
                                        <p:tav tm="100000">
                                          <p:val>
                                            <p:strVal val="1+ppt_w/2"/>
                                          </p:val>
                                        </p:tav>
                                      </p:tavLst>
                                    </p:anim>
                                    <p:anim calcmode="lin" valueType="num">
                                      <p:cBhvr additive="base">
                                        <p:cTn id="75" dur="1600"/>
                                        <p:tgtEl>
                                          <p:spTgt spid="9"/>
                                        </p:tgtEl>
                                        <p:attrNameLst>
                                          <p:attrName>ppt_y</p:attrName>
                                        </p:attrNameLst>
                                      </p:cBhvr>
                                      <p:tavLst>
                                        <p:tav tm="0">
                                          <p:val>
                                            <p:strVal val="ppt_y"/>
                                          </p:val>
                                        </p:tav>
                                        <p:tav tm="100000">
                                          <p:val>
                                            <p:strVal val="ppt_y"/>
                                          </p:val>
                                        </p:tav>
                                      </p:tavLst>
                                    </p:anim>
                                    <p:set>
                                      <p:cBhvr>
                                        <p:cTn id="76" dur="1" fill="hold">
                                          <p:stCondLst>
                                            <p:cond delay="15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1" nodeType="withEffect">
                                  <p:stCondLst>
                                    <p:cond delay="0"/>
                                  </p:stCondLst>
                                  <p:childTnLst>
                                    <p:animClr clrSpc="hsl" dir="cw">
                                      <p:cBhvr override="childStyle">
                                        <p:cTn id="81" dur="500" fill="hold"/>
                                        <p:tgtEl>
                                          <p:spTgt spid="13"/>
                                        </p:tgtEl>
                                        <p:attrNameLst>
                                          <p:attrName>style.color</p:attrName>
                                        </p:attrNameLst>
                                      </p:cBhvr>
                                      <p:by>
                                        <p:hsl h="7200000" s="0" l="0"/>
                                      </p:by>
                                    </p:animClr>
                                    <p:animClr clrSpc="hsl" dir="cw">
                                      <p:cBhvr>
                                        <p:cTn id="82" dur="500" fill="hold"/>
                                        <p:tgtEl>
                                          <p:spTgt spid="13"/>
                                        </p:tgtEl>
                                        <p:attrNameLst>
                                          <p:attrName>fillcolor</p:attrName>
                                        </p:attrNameLst>
                                      </p:cBhvr>
                                      <p:by>
                                        <p:hsl h="7200000" s="0" l="0"/>
                                      </p:by>
                                    </p:animClr>
                                    <p:animClr clrSpc="hsl" dir="cw">
                                      <p:cBhvr>
                                        <p:cTn id="83" dur="500" fill="hold"/>
                                        <p:tgtEl>
                                          <p:spTgt spid="13"/>
                                        </p:tgtEl>
                                        <p:attrNameLst>
                                          <p:attrName>stroke.color</p:attrName>
                                        </p:attrNameLst>
                                      </p:cBhvr>
                                      <p:by>
                                        <p:hsl h="7200000" s="0" l="0"/>
                                      </p:by>
                                    </p:animClr>
                                    <p:set>
                                      <p:cBhvr>
                                        <p:cTn id="84" dur="500" fill="hold"/>
                                        <p:tgtEl>
                                          <p:spTgt spid="13"/>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3"/>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5"/>
                                        </p:tgtEl>
                                      </p:cBhvr>
                                    </p:animEffect>
                                    <p:set>
                                      <p:cBhvr>
                                        <p:cTn id="9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5"/>
                  </p:tgtEl>
                </p:cond>
              </p:nextCondLst>
            </p:seq>
            <p:seq concurrent="1" nextAc="seek">
              <p:cTn id="91" restart="whenNotActive" fill="hold" evtFilter="cancelBubble" nodeType="interactiveSeq">
                <p:stCondLst>
                  <p:cond evt="onClick" delay="0">
                    <p:tgtEl>
                      <p:spTgt spid="14"/>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4"/>
                  </p:tgtEl>
                </p:cond>
              </p:nextCondLst>
            </p:seq>
            <p:seq concurrent="1" nextAc="seek">
              <p:cTn id="97" restart="whenNotActive" fill="hold" evtFilter="cancelBubble" nodeType="interactiveSeq">
                <p:stCondLst>
                  <p:cond evt="onClick" delay="0">
                    <p:tgtEl>
                      <p:spTgt spid="12"/>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6" name="Sai-ok.wav"/>
                                        </p:tgtEl>
                                      </p:cMediaNode>
                                    </p:audio>
                                  </p:subTnLst>
                                </p:cTn>
                              </p:par>
                            </p:childTnLst>
                          </p:cTn>
                        </p:par>
                      </p:childTnLst>
                    </p:cTn>
                  </p:par>
                </p:childTnLst>
              </p:cTn>
              <p:nextCondLst>
                <p:cond evt="onClick" delay="0">
                  <p:tgtEl>
                    <p:spTgt spid="12"/>
                  </p:tgtEl>
                </p:cond>
              </p:nextCondLst>
            </p:seq>
            <p:audio isNarration="1">
              <p:cMediaNode vol="80000" showWhenStopped="0">
                <p:cTn id="103" fill="hold" display="0">
                  <p:stCondLst>
                    <p:cond delay="indefinite"/>
                  </p:stCondLst>
                  <p:endCondLst>
                    <p:cond evt="onStopAudio" delay="0">
                      <p:tgtEl>
                        <p:sldTgt/>
                      </p:tgtEl>
                    </p:cond>
                  </p:endCondLst>
                </p:cTn>
                <p:tgtEl>
                  <p:spTgt spid="2"/>
                </p:tgtEl>
              </p:cMediaNode>
            </p:audio>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0" y="0"/>
            <a:ext cx="12192000" cy="6858000"/>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6" y="1799089"/>
            <a:ext cx="5952104" cy="4025241"/>
            <a:chOff x="3544591" y="2288934"/>
            <a:chExt cx="4164237" cy="2225384"/>
          </a:xfrm>
        </p:grpSpPr>
        <p:pic>
          <p:nvPicPr>
            <p:cNvPr id="12" name="图片 11"/>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4111150" y="3238627"/>
              <a:ext cx="3017059" cy="310288"/>
            </a:xfrm>
            <a:prstGeom prst="rect">
              <a:avLst/>
            </a:prstGeom>
          </p:spPr>
          <p:txBody>
            <a:bodyPr wrap="none">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VẬN</a:t>
              </a:r>
              <a:r>
                <a:rPr kumimoji="0" lang="en-US" altLang="zh-CN" sz="60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 DỤNG</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4132155"/>
      </p:ext>
    </p:extLst>
  </p:cSld>
  <p:clrMapOvr>
    <a:masterClrMapping/>
  </p:clrMapOvr>
  <mc:AlternateContent xmlns:mc="http://schemas.openxmlformats.org/markup-compatibility/2006" xmlns:p14="http://schemas.microsoft.com/office/powerpoint/2010/main">
    <mc:Choice Requires="p14">
      <p:transition spd="slow" p14:dur="1600" advTm="2897">
        <p:blinds dir="vert"/>
      </p:transition>
    </mc:Choice>
    <mc:Fallback xmlns="">
      <p:transition spd="slow" advTm="2897">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0" y="-38915"/>
            <a:ext cx="12192000" cy="6858000"/>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文本框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7">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666868" y="927309"/>
            <a:ext cx="4789335" cy="51315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44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Vận dụng</a:t>
            </a:r>
          </a:p>
        </p:txBody>
      </p:sp>
      <p:pic>
        <p:nvPicPr>
          <p:cNvPr id="13" name="图片 4">
            <a:extLst>
              <a:ext uri="{FF2B5EF4-FFF2-40B4-BE49-F238E27FC236}">
                <a16:creationId xmlns:a16="http://schemas.microsoft.com/office/drawing/2014/main" id="{4FB53D08-BFDC-4FF7-971B-679DFF2939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2306" y="1854790"/>
            <a:ext cx="5204768" cy="3148419"/>
          </a:xfrm>
          <a:prstGeom prst="rect">
            <a:avLst/>
          </a:prstGeom>
        </p:spPr>
      </p:pic>
      <p:sp>
        <p:nvSpPr>
          <p:cNvPr id="15" name="文本框 9">
            <a:extLst>
              <a:ext uri="{FF2B5EF4-FFF2-40B4-BE49-F238E27FC236}">
                <a16:creationId xmlns:a16="http://schemas.microsoft.com/office/drawing/2014/main" id="{D3E1D97E-B15B-4849-90A5-025E63D9604D}"/>
              </a:ext>
            </a:extLst>
          </p:cNvPr>
          <p:cNvSpPr txBox="1"/>
          <p:nvPr/>
        </p:nvSpPr>
        <p:spPr>
          <a:xfrm>
            <a:off x="6029412" y="2361773"/>
            <a:ext cx="3968112" cy="1815882"/>
          </a:xfrm>
          <a:prstGeom prst="rect">
            <a:avLst/>
          </a:prstGeom>
          <a:noFill/>
        </p:spPr>
        <p:txBody>
          <a:bodyPr wrap="square" rtlCol="0">
            <a:spAutoFit/>
          </a:bodyPr>
          <a:lstStyle/>
          <a:p>
            <a:pPr lvl="0" algn="just">
              <a:defRPr/>
            </a:pPr>
            <a:r>
              <a:rPr lang="vi-VN" sz="2800" b="1">
                <a:solidFill>
                  <a:srgbClr val="C00000"/>
                </a:solidFill>
                <a:latin typeface="Times New Roman" panose="02020603050405020304" pitchFamily="18" charset="0"/>
                <a:cs typeface="Times New Roman" panose="02020603050405020304" pitchFamily="18" charset="0"/>
              </a:rPr>
              <a:t>Viết đoạn văn nêu cảm nhận về ước mơ được thể hiện trong văn bản “Những cánh buồm”</a:t>
            </a:r>
            <a:endPar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7" name="图片 3">
            <a:extLst>
              <a:ext uri="{FF2B5EF4-FFF2-40B4-BE49-F238E27FC236}">
                <a16:creationId xmlns:a16="http://schemas.microsoft.com/office/drawing/2014/main" id="{5291FFCA-68F5-4AC5-8C95-FD48DE04EF8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36920" y="2696017"/>
            <a:ext cx="4373364" cy="3482788"/>
          </a:xfrm>
          <a:prstGeom prst="rect">
            <a:avLst/>
          </a:prstGeom>
        </p:spPr>
      </p:pic>
      <p:pic>
        <p:nvPicPr>
          <p:cNvPr id="18" name="图片 21">
            <a:extLst>
              <a:ext uri="{FF2B5EF4-FFF2-40B4-BE49-F238E27FC236}">
                <a16:creationId xmlns:a16="http://schemas.microsoft.com/office/drawing/2014/main" id="{FEB16193-2718-47B2-8059-68B35D5B40D8}"/>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750889" y="4684638"/>
            <a:ext cx="4182451" cy="126116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9550003"/>
      </p:ext>
    </p:extLst>
  </p:cSld>
  <p:clrMapOvr>
    <a:masterClrMapping/>
  </p:clrMapOvr>
  <mc:AlternateContent xmlns:mc="http://schemas.openxmlformats.org/markup-compatibility/2006" xmlns:p14="http://schemas.microsoft.com/office/powerpoint/2010/main">
    <mc:Choice Requires="p14">
      <p:transition spd="slow" p14:dur="1600" advTm="9418">
        <p:blinds dir="vert"/>
      </p:transition>
    </mc:Choice>
    <mc:Fallback xmlns="">
      <p:transition spd="slow" advTm="9418">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1500"/>
                            </p:stCondLst>
                            <p:childTnLst>
                              <p:par>
                                <p:cTn id="22" presetID="2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edge">
                                      <p:cBhvr>
                                        <p:cTn id="24" dur="2000"/>
                                        <p:tgtEl>
                                          <p:spTgt spid="13"/>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3500"/>
                            </p:stCondLst>
                            <p:childTnLst>
                              <p:par>
                                <p:cTn id="31" presetID="42"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4500"/>
                            </p:stCondLst>
                            <p:childTnLst>
                              <p:par>
                                <p:cTn id="37" presetID="14" presetClass="entr" presetSubtype="1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7"/>
                </p:tgtEl>
              </p:cMediaNode>
            </p:audio>
          </p:childTnLst>
        </p:cTn>
      </p:par>
    </p:tnLst>
    <p:bldLst>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0" y="0"/>
            <a:ext cx="12192000" cy="6858000"/>
          </a:xfrm>
          <a:prstGeom prst="rect">
            <a:avLst/>
          </a:prstGeom>
        </p:spPr>
      </p:pic>
      <p:grpSp>
        <p:nvGrpSpPr>
          <p:cNvPr id="3" name="组合 2"/>
          <p:cNvGrpSpPr/>
          <p:nvPr/>
        </p:nvGrpSpPr>
        <p:grpSpPr>
          <a:xfrm>
            <a:off x="-658076" y="-766744"/>
            <a:ext cx="14082917" cy="2788753"/>
            <a:chOff x="-1624573" y="-1185864"/>
            <a:chExt cx="15732064" cy="3115323"/>
          </a:xfrm>
        </p:grpSpPr>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
        <p:nvSpPr>
          <p:cNvPr id="9" name="Rectangle 8"/>
          <p:cNvSpPr/>
          <p:nvPr/>
        </p:nvSpPr>
        <p:spPr>
          <a:xfrm>
            <a:off x="966056" y="339998"/>
            <a:ext cx="8825753"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Về</a:t>
            </a:r>
            <a:r>
              <a:rPr kumimoji="0" lang="en-US" sz="2400" b="1" i="1"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hình thức</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727255" y="871933"/>
            <a:ext cx="6037230" cy="461665"/>
          </a:xfrm>
          <a:prstGeom prst="rect">
            <a:avLst/>
          </a:prstGeom>
        </p:spPr>
        <p:txBody>
          <a:bodyPr wrap="none">
            <a:spAutoFit/>
          </a:bodyPr>
          <a:lstStyle/>
          <a:p>
            <a:pPr lvl="0" algn="just">
              <a:defRPr/>
            </a:pP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Đảm bảo hình thức, dung lượng đoạn văn;      </a:t>
            </a:r>
            <a:endPar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863526" y="1375315"/>
            <a:ext cx="4851008" cy="461665"/>
          </a:xfrm>
          <a:prstGeom prst="rect">
            <a:avLst/>
          </a:prstGeom>
        </p:spPr>
        <p:txBody>
          <a:bodyPr wrap="none">
            <a:spAutoFit/>
          </a:bodyPr>
          <a:lstStyle/>
          <a:p>
            <a:pPr lvl="0" algn="just">
              <a:defRPr/>
            </a:pP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Đảm bảo cấu trúc ngữ pháp của câu.</a:t>
            </a:r>
            <a:endPar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863526" y="1826313"/>
            <a:ext cx="4935967" cy="461665"/>
          </a:xfrm>
          <a:prstGeom prst="rect">
            <a:avLst/>
          </a:prstGeom>
        </p:spPr>
        <p:txBody>
          <a:bodyPr wrap="none">
            <a:spAutoFit/>
          </a:bodyPr>
          <a:lstStyle/>
          <a:p>
            <a:pPr lvl="0" algn="just">
              <a:defRPr/>
            </a:pP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ngữ phù hợp, diễn đạt trong sáng.</a:t>
            </a:r>
            <a:endPar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6"/>
          <p:cNvSpPr/>
          <p:nvPr/>
        </p:nvSpPr>
        <p:spPr>
          <a:xfrm>
            <a:off x="966056" y="2372891"/>
            <a:ext cx="8825753" cy="1200329"/>
          </a:xfrm>
          <a:prstGeom prst="rect">
            <a:avLst/>
          </a:prstGeom>
        </p:spPr>
        <p:txBody>
          <a:bodyPr wrap="square">
            <a:spAutoFit/>
          </a:bodyPr>
          <a:lstStyle/>
          <a:p>
            <a:pPr lvl="0" algn="just"/>
            <a:r>
              <a:rPr kumimoji="0" lang="en-US" sz="24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Về</a:t>
            </a:r>
            <a:r>
              <a:rPr kumimoji="0" lang="en-US" sz="2400" b="1" i="1"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nội dung: </a:t>
            </a:r>
            <a:r>
              <a:rPr lang="vi-VN" sz="24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 nhận về ước mơ được thể hiện trong văn bản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966056" y="3196425"/>
            <a:ext cx="8825753"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Giới thiệu cảm nhận chung về bài thơ.        </a:t>
            </a:r>
            <a:endParaRPr kumimoji="0" lang="en-US" sz="240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p:cNvSpPr/>
          <p:nvPr/>
        </p:nvSpPr>
        <p:spPr>
          <a:xfrm>
            <a:off x="966055" y="3657100"/>
            <a:ext cx="8825753"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Biểu cảm về từ ngữ, hình ảnh trong bài thơ.</a:t>
            </a:r>
            <a:endParaRPr kumimoji="0" lang="en-US" sz="240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ectangle 19"/>
          <p:cNvSpPr/>
          <p:nvPr/>
        </p:nvSpPr>
        <p:spPr>
          <a:xfrm>
            <a:off x="1091873" y="4250791"/>
            <a:ext cx="8825753"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Gía trị sâu sắc của bài thơ trong cuộc sống.</a:t>
            </a:r>
            <a:endParaRPr kumimoji="0" lang="en-US" sz="240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82252690"/>
      </p:ext>
    </p:extLst>
  </p:cSld>
  <p:clrMapOvr>
    <a:masterClrMapping/>
  </p:clrMapOvr>
  <mc:AlternateContent xmlns:mc="http://schemas.openxmlformats.org/markup-compatibility/2006" xmlns:p14="http://schemas.microsoft.com/office/powerpoint/2010/main">
    <mc:Choice Requires="p14">
      <p:transition spd="slow" p14:dur="1600" advClick="0" advTm="26365">
        <p:blinds dir="vert"/>
      </p:transition>
    </mc:Choice>
    <mc:Fallback xmlns="">
      <p:transition spd="slow" advClick="0" advTm="2636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8"/>
                </p:tgtEl>
              </p:cMediaNode>
            </p:audio>
          </p:childTnLst>
        </p:cTn>
      </p:par>
    </p:tnLst>
    <p:bldLst>
      <p:bldP spid="9" grpId="0"/>
      <p:bldP spid="7" grpId="0"/>
      <p:bldP spid="10" grpId="0"/>
      <p:bldP spid="11" grpId="0"/>
      <p:bldP spid="17" grpId="0"/>
      <p:bldP spid="18" grpId="0"/>
      <p:bldP spid="19" grpId="0"/>
      <p:bldP spid="2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1CB1B71-DB49-4929-B595-196C09D6098C}"/>
              </a:ext>
            </a:extLst>
          </p:cNvPr>
          <p:cNvSpPr txBox="1"/>
          <p:nvPr/>
        </p:nvSpPr>
        <p:spPr>
          <a:xfrm>
            <a:off x="4381791" y="356106"/>
            <a:ext cx="3377849"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476D9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Hướng</a:t>
            </a:r>
            <a:r>
              <a:rPr kumimoji="0" lang="en-US" altLang="zh-CN" sz="3200" b="1" i="0" u="none" strike="noStrike" kern="1200" cap="none" spc="0" normalizeH="0" noProof="0">
                <a:ln>
                  <a:noFill/>
                </a:ln>
                <a:solidFill>
                  <a:srgbClr val="476D9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dẫn tự học</a:t>
            </a:r>
            <a:endParaRPr kumimoji="0" lang="zh-CN" altLang="en-US" sz="3200" b="1" i="0" u="none" strike="noStrike" kern="1200" cap="none" spc="0" normalizeH="0" baseline="0" noProof="0" dirty="0">
              <a:ln>
                <a:noFill/>
              </a:ln>
              <a:solidFill>
                <a:srgbClr val="476D96"/>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F418AEF6-013F-468C-9A35-BEFAD13751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0752" y="379099"/>
            <a:ext cx="569956" cy="768656"/>
          </a:xfrm>
          <a:prstGeom prst="rect">
            <a:avLst/>
          </a:prstGeom>
        </p:spPr>
      </p:pic>
      <p:sp>
        <p:nvSpPr>
          <p:cNvPr id="4" name="任意多边形: 形状 3">
            <a:extLst>
              <a:ext uri="{FF2B5EF4-FFF2-40B4-BE49-F238E27FC236}">
                <a16:creationId xmlns:a16="http://schemas.microsoft.com/office/drawing/2014/main" id="{B8E8DC82-972E-41BA-805D-3636F4DB4DD9}"/>
              </a:ext>
            </a:extLst>
          </p:cNvPr>
          <p:cNvSpPr/>
          <p:nvPr/>
        </p:nvSpPr>
        <p:spPr>
          <a:xfrm>
            <a:off x="3182240" y="526066"/>
            <a:ext cx="6998311"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375A3F24-2F0F-46C5-9038-899E37C199C3}"/>
              </a:ext>
            </a:extLst>
          </p:cNvPr>
          <p:cNvPicPr>
            <a:picLocks noChangeAspect="1"/>
          </p:cNvPicPr>
          <p:nvPr/>
        </p:nvPicPr>
        <p:blipFill rotWithShape="1">
          <a:blip r:embed="rId7">
            <a:extLst>
              <a:ext uri="{28A0092B-C50C-407E-A947-70E740481C1C}">
                <a14:useLocalDpi xmlns:a14="http://schemas.microsoft.com/office/drawing/2010/main" val="0"/>
              </a:ext>
            </a:extLst>
          </a:blip>
          <a:srcRect t="75385"/>
          <a:stretch/>
        </p:blipFill>
        <p:spPr>
          <a:xfrm flipH="1" flipV="1">
            <a:off x="0" y="5638800"/>
            <a:ext cx="12192000" cy="1219200"/>
          </a:xfrm>
          <a:prstGeom prst="rect">
            <a:avLst/>
          </a:prstGeom>
        </p:spPr>
      </p:pic>
      <p:pic>
        <p:nvPicPr>
          <p:cNvPr id="7" name="图片 6">
            <a:extLst>
              <a:ext uri="{FF2B5EF4-FFF2-40B4-BE49-F238E27FC236}">
                <a16:creationId xmlns:a16="http://schemas.microsoft.com/office/drawing/2014/main" id="{D5DBD79B-4E30-427A-88CF-09ECA71357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571" y="1816411"/>
            <a:ext cx="1306050" cy="1036327"/>
          </a:xfrm>
          <a:prstGeom prst="rect">
            <a:avLst/>
          </a:prstGeom>
        </p:spPr>
      </p:pic>
      <p:pic>
        <p:nvPicPr>
          <p:cNvPr id="8" name="图片 7">
            <a:extLst>
              <a:ext uri="{FF2B5EF4-FFF2-40B4-BE49-F238E27FC236}">
                <a16:creationId xmlns:a16="http://schemas.microsoft.com/office/drawing/2014/main" id="{D6816C85-3BA3-40AD-A2F5-3306650294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3996" y="4287190"/>
            <a:ext cx="1306050" cy="1070820"/>
          </a:xfrm>
          <a:prstGeom prst="rect">
            <a:avLst/>
          </a:prstGeom>
        </p:spPr>
      </p:pic>
      <p:pic>
        <p:nvPicPr>
          <p:cNvPr id="9" name="图片 8">
            <a:extLst>
              <a:ext uri="{FF2B5EF4-FFF2-40B4-BE49-F238E27FC236}">
                <a16:creationId xmlns:a16="http://schemas.microsoft.com/office/drawing/2014/main" id="{C915DE01-409C-48A8-B278-24405E42E3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1251" y="2073276"/>
            <a:ext cx="1306050" cy="1070820"/>
          </a:xfrm>
          <a:prstGeom prst="rect">
            <a:avLst/>
          </a:prstGeom>
        </p:spPr>
      </p:pic>
      <p:pic>
        <p:nvPicPr>
          <p:cNvPr id="10" name="图片 9">
            <a:extLst>
              <a:ext uri="{FF2B5EF4-FFF2-40B4-BE49-F238E27FC236}">
                <a16:creationId xmlns:a16="http://schemas.microsoft.com/office/drawing/2014/main" id="{63271161-5C21-4990-92BC-1CEBDF54A4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1251" y="4287190"/>
            <a:ext cx="1306050" cy="1070820"/>
          </a:xfrm>
          <a:prstGeom prst="rect">
            <a:avLst/>
          </a:prstGeom>
        </p:spPr>
      </p:pic>
      <p:grpSp>
        <p:nvGrpSpPr>
          <p:cNvPr id="6" name="组合 5">
            <a:extLst>
              <a:ext uri="{FF2B5EF4-FFF2-40B4-BE49-F238E27FC236}">
                <a16:creationId xmlns:a16="http://schemas.microsoft.com/office/drawing/2014/main" id="{FFA327BD-00B8-4683-80A9-B40872F65EF8}"/>
              </a:ext>
            </a:extLst>
          </p:cNvPr>
          <p:cNvGrpSpPr/>
          <p:nvPr/>
        </p:nvGrpSpPr>
        <p:grpSpPr>
          <a:xfrm>
            <a:off x="1939440" y="1858380"/>
            <a:ext cx="4156561" cy="1360184"/>
            <a:chOff x="2674775" y="2107016"/>
            <a:chExt cx="3676362" cy="1360184"/>
          </a:xfrm>
        </p:grpSpPr>
        <p:pic>
          <p:nvPicPr>
            <p:cNvPr id="12" name="图片 11">
              <a:extLst>
                <a:ext uri="{FF2B5EF4-FFF2-40B4-BE49-F238E27FC236}">
                  <a16:creationId xmlns:a16="http://schemas.microsoft.com/office/drawing/2014/main" id="{175A0B2C-8FBF-4F06-978F-0F2A12CCE59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6806"/>
            <a:stretch/>
          </p:blipFill>
          <p:spPr>
            <a:xfrm>
              <a:off x="2897671" y="2107016"/>
              <a:ext cx="2207729" cy="745722"/>
            </a:xfrm>
            <a:prstGeom prst="rect">
              <a:avLst/>
            </a:prstGeom>
          </p:spPr>
        </p:pic>
        <p:grpSp>
          <p:nvGrpSpPr>
            <p:cNvPr id="16" name="组合 15">
              <a:extLst>
                <a:ext uri="{FF2B5EF4-FFF2-40B4-BE49-F238E27FC236}">
                  <a16:creationId xmlns:a16="http://schemas.microsoft.com/office/drawing/2014/main" id="{C45445B3-BEB3-4805-8FCD-A80AAF7F43CD}"/>
                </a:ext>
              </a:extLst>
            </p:cNvPr>
            <p:cNvGrpSpPr>
              <a:grpSpLocks/>
            </p:cNvGrpSpPr>
            <p:nvPr/>
          </p:nvGrpSpPr>
          <p:grpSpPr bwMode="auto">
            <a:xfrm>
              <a:off x="2674775" y="2300982"/>
              <a:ext cx="3676362" cy="1166218"/>
              <a:chOff x="788899" y="2264502"/>
              <a:chExt cx="4397894" cy="1166994"/>
            </a:xfrm>
          </p:grpSpPr>
          <p:sp>
            <p:nvSpPr>
              <p:cNvPr id="17" name="文本框 16">
                <a:extLst>
                  <a:ext uri="{FF2B5EF4-FFF2-40B4-BE49-F238E27FC236}">
                    <a16:creationId xmlns:a16="http://schemas.microsoft.com/office/drawing/2014/main" id="{C7C55ACD-9217-4D85-B313-572CE9A44206}"/>
                  </a:ext>
                </a:extLst>
              </p:cNvPr>
              <p:cNvSpPr txBox="1"/>
              <p:nvPr/>
            </p:nvSpPr>
            <p:spPr>
              <a:xfrm>
                <a:off x="1356917" y="2264502"/>
                <a:ext cx="1493881" cy="523568"/>
              </a:xfrm>
              <a:prstGeom prst="rect">
                <a:avLst/>
              </a:prstGeom>
              <a:noFill/>
            </p:spPr>
            <p:txBody>
              <a:bodyPr>
                <a:spAutoFit/>
                <a:scene3d>
                  <a:camera prst="orthographicFront"/>
                  <a:lightRig rig="threePt" dir="t"/>
                </a:scene3d>
                <a:sp3d contourW="12700"/>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2800" b="1" i="0" u="none" strike="noStrike" kern="1200" cap="none" spc="0" normalizeH="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cũ</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a:extLst>
                  <a:ext uri="{FF2B5EF4-FFF2-40B4-BE49-F238E27FC236}">
                    <a16:creationId xmlns:a16="http://schemas.microsoft.com/office/drawing/2014/main" id="{4474850D-EBC0-4C55-9692-C095C1B74F40}"/>
                  </a:ext>
                </a:extLst>
              </p:cNvPr>
              <p:cNvSpPr txBox="1"/>
              <p:nvPr/>
            </p:nvSpPr>
            <p:spPr>
              <a:xfrm>
                <a:off x="788899" y="2907928"/>
                <a:ext cx="4397894" cy="523568"/>
              </a:xfrm>
              <a:prstGeom prst="rect">
                <a:avLst/>
              </a:prstGeom>
              <a:noFill/>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Xem lại</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nội dung bài học</a:t>
                </a:r>
                <a:endParaRPr kumimoji="0" lang="en-US" altLang="zh-CN" sz="1600" b="0" i="0" u="none" strike="noStrike" kern="1200" cap="none" spc="0" normalizeH="0" baseline="0" noProof="0" dirty="0">
                  <a:ln>
                    <a:noFill/>
                  </a:ln>
                  <a:solidFill>
                    <a:srgbClr val="000000">
                      <a:lumMod val="65000"/>
                      <a:lumOff val="3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28" name="组合 27">
            <a:extLst>
              <a:ext uri="{FF2B5EF4-FFF2-40B4-BE49-F238E27FC236}">
                <a16:creationId xmlns:a16="http://schemas.microsoft.com/office/drawing/2014/main" id="{E1E57575-F6CD-4EBC-B499-A2A2FC420307}"/>
              </a:ext>
            </a:extLst>
          </p:cNvPr>
          <p:cNvGrpSpPr/>
          <p:nvPr/>
        </p:nvGrpSpPr>
        <p:grpSpPr>
          <a:xfrm>
            <a:off x="2674775" y="4387879"/>
            <a:ext cx="3215975" cy="1763746"/>
            <a:chOff x="2674775" y="4156752"/>
            <a:chExt cx="3215975" cy="1763746"/>
          </a:xfrm>
        </p:grpSpPr>
        <p:pic>
          <p:nvPicPr>
            <p:cNvPr id="14" name="图片 13">
              <a:extLst>
                <a:ext uri="{FF2B5EF4-FFF2-40B4-BE49-F238E27FC236}">
                  <a16:creationId xmlns:a16="http://schemas.microsoft.com/office/drawing/2014/main" id="{C872BC8E-62C2-4D7B-A461-52AFD1F713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6806"/>
            <a:stretch/>
          </p:blipFill>
          <p:spPr>
            <a:xfrm>
              <a:off x="2897671" y="4156752"/>
              <a:ext cx="2207729" cy="745722"/>
            </a:xfrm>
            <a:prstGeom prst="rect">
              <a:avLst/>
            </a:prstGeom>
          </p:spPr>
        </p:pic>
        <p:grpSp>
          <p:nvGrpSpPr>
            <p:cNvPr id="19" name="组合 18">
              <a:extLst>
                <a:ext uri="{FF2B5EF4-FFF2-40B4-BE49-F238E27FC236}">
                  <a16:creationId xmlns:a16="http://schemas.microsoft.com/office/drawing/2014/main" id="{FA4C2B0E-D8B5-47CB-9983-FDC344CB0E19}"/>
                </a:ext>
              </a:extLst>
            </p:cNvPr>
            <p:cNvGrpSpPr>
              <a:grpSpLocks/>
            </p:cNvGrpSpPr>
            <p:nvPr/>
          </p:nvGrpSpPr>
          <p:grpSpPr bwMode="auto">
            <a:xfrm>
              <a:off x="2674775" y="4344458"/>
              <a:ext cx="3215975" cy="1576040"/>
              <a:chOff x="788899" y="2285581"/>
              <a:chExt cx="3847151" cy="1577089"/>
            </a:xfrm>
          </p:grpSpPr>
          <p:sp>
            <p:nvSpPr>
              <p:cNvPr id="20" name="文本框 19">
                <a:extLst>
                  <a:ext uri="{FF2B5EF4-FFF2-40B4-BE49-F238E27FC236}">
                    <a16:creationId xmlns:a16="http://schemas.microsoft.com/office/drawing/2014/main" id="{4A6D6027-DEE1-46FB-938D-6406DE6E3521}"/>
                  </a:ext>
                </a:extLst>
              </p:cNvPr>
              <p:cNvSpPr txBox="1"/>
              <p:nvPr/>
            </p:nvSpPr>
            <p:spPr>
              <a:xfrm>
                <a:off x="1361076" y="2285581"/>
                <a:ext cx="1881824" cy="523568"/>
              </a:xfrm>
              <a:prstGeom prst="rect">
                <a:avLst/>
              </a:prstGeom>
              <a:noFill/>
            </p:spPr>
            <p:txBody>
              <a:bodyPr wrap="square">
                <a:spAutoFit/>
                <a:scene3d>
                  <a:camera prst="orthographicFront"/>
                  <a:lightRig rig="threePt" dir="t"/>
                </a:scene3d>
                <a:sp3d contourW="12700"/>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2800" b="1" i="0" u="none" strike="noStrike" kern="1200" cap="none" spc="0" normalizeH="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cũ</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20">
                <a:extLst>
                  <a:ext uri="{FF2B5EF4-FFF2-40B4-BE49-F238E27FC236}">
                    <a16:creationId xmlns:a16="http://schemas.microsoft.com/office/drawing/2014/main" id="{96819B8E-C4C5-4561-8741-E1D5EE05C647}"/>
                  </a:ext>
                </a:extLst>
              </p:cNvPr>
              <p:cNvSpPr txBox="1"/>
              <p:nvPr/>
            </p:nvSpPr>
            <p:spPr>
              <a:xfrm>
                <a:off x="788899" y="2907928"/>
                <a:ext cx="3847151" cy="954742"/>
              </a:xfrm>
              <a:prstGeom prst="rect">
                <a:avLst/>
              </a:prstGeom>
              <a:noFill/>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Hoàn</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thành bài tập vào vở.</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grpSp>
      <p:grpSp>
        <p:nvGrpSpPr>
          <p:cNvPr id="11" name="组合 10">
            <a:extLst>
              <a:ext uri="{FF2B5EF4-FFF2-40B4-BE49-F238E27FC236}">
                <a16:creationId xmlns:a16="http://schemas.microsoft.com/office/drawing/2014/main" id="{4225F4CB-D371-4233-BF18-B057075B7CC0}"/>
              </a:ext>
            </a:extLst>
          </p:cNvPr>
          <p:cNvGrpSpPr/>
          <p:nvPr/>
        </p:nvGrpSpPr>
        <p:grpSpPr>
          <a:xfrm>
            <a:off x="7788275" y="2107016"/>
            <a:ext cx="3027525" cy="2362542"/>
            <a:chOff x="7788275" y="2107016"/>
            <a:chExt cx="3027525" cy="2362542"/>
          </a:xfrm>
        </p:grpSpPr>
        <p:pic>
          <p:nvPicPr>
            <p:cNvPr id="13" name="图片 12">
              <a:extLst>
                <a:ext uri="{FF2B5EF4-FFF2-40B4-BE49-F238E27FC236}">
                  <a16:creationId xmlns:a16="http://schemas.microsoft.com/office/drawing/2014/main" id="{FFBF78E5-30A2-40C4-A496-3EA5C47DFF9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6806"/>
            <a:stretch/>
          </p:blipFill>
          <p:spPr>
            <a:xfrm>
              <a:off x="7788275" y="2107016"/>
              <a:ext cx="2207729" cy="745722"/>
            </a:xfrm>
            <a:prstGeom prst="rect">
              <a:avLst/>
            </a:prstGeom>
          </p:spPr>
        </p:pic>
        <p:grpSp>
          <p:nvGrpSpPr>
            <p:cNvPr id="22" name="组合 21">
              <a:extLst>
                <a:ext uri="{FF2B5EF4-FFF2-40B4-BE49-F238E27FC236}">
                  <a16:creationId xmlns:a16="http://schemas.microsoft.com/office/drawing/2014/main" id="{F06EC743-2413-45CA-A55B-8F4A2E7BF852}"/>
                </a:ext>
              </a:extLst>
            </p:cNvPr>
            <p:cNvGrpSpPr>
              <a:grpSpLocks/>
            </p:cNvGrpSpPr>
            <p:nvPr/>
          </p:nvGrpSpPr>
          <p:grpSpPr bwMode="auto">
            <a:xfrm>
              <a:off x="7788275" y="2329517"/>
              <a:ext cx="3027525" cy="2140041"/>
              <a:chOff x="874084" y="2293056"/>
              <a:chExt cx="3621715" cy="2141466"/>
            </a:xfrm>
          </p:grpSpPr>
          <p:sp>
            <p:nvSpPr>
              <p:cNvPr id="23" name="文本框 22">
                <a:extLst>
                  <a:ext uri="{FF2B5EF4-FFF2-40B4-BE49-F238E27FC236}">
                    <a16:creationId xmlns:a16="http://schemas.microsoft.com/office/drawing/2014/main" id="{F9809266-159C-463B-A83C-8A40FCC1E6D8}"/>
                  </a:ext>
                </a:extLst>
              </p:cNvPr>
              <p:cNvSpPr txBox="1"/>
              <p:nvPr/>
            </p:nvSpPr>
            <p:spPr>
              <a:xfrm>
                <a:off x="1306962" y="2293056"/>
                <a:ext cx="1872842" cy="523568"/>
              </a:xfrm>
              <a:prstGeom prst="rect">
                <a:avLst/>
              </a:prstGeom>
              <a:noFill/>
            </p:spPr>
            <p:txBody>
              <a:bodyPr wrap="square">
                <a:spAutoFit/>
                <a:scene3d>
                  <a:camera prst="orthographicFront"/>
                  <a:lightRig rig="threePt" dir="t"/>
                </a:scene3d>
                <a:sp3d contourW="12700"/>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2800" b="1" i="0" u="none" strike="noStrike" kern="1200" cap="none" spc="0" normalizeH="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cũ:</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a:extLst>
                  <a:ext uri="{FF2B5EF4-FFF2-40B4-BE49-F238E27FC236}">
                    <a16:creationId xmlns:a16="http://schemas.microsoft.com/office/drawing/2014/main" id="{1917A7B4-2426-4FCE-BF46-80E705BA23B3}"/>
                  </a:ext>
                </a:extLst>
              </p:cNvPr>
              <p:cNvSpPr txBox="1"/>
              <p:nvPr/>
            </p:nvSpPr>
            <p:spPr>
              <a:xfrm>
                <a:off x="874084" y="3048605"/>
                <a:ext cx="3621715" cy="1385917"/>
              </a:xfrm>
              <a:prstGeom prst="rect">
                <a:avLst/>
              </a:prstGeom>
              <a:noFill/>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Sưu</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tầm các thể loại khác viết về tình cha con.</a:t>
                </a:r>
                <a:endParaRPr kumimoji="0" lang="en-US" altLang="zh-CN" sz="1600" b="0" i="0" u="none" strike="noStrike" kern="1200" cap="none" spc="0" normalizeH="0" baseline="0" noProof="0" dirty="0">
                  <a:ln>
                    <a:noFill/>
                  </a:ln>
                  <a:solidFill>
                    <a:srgbClr val="000000">
                      <a:lumMod val="65000"/>
                      <a:lumOff val="3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29" name="组合 28">
            <a:extLst>
              <a:ext uri="{FF2B5EF4-FFF2-40B4-BE49-F238E27FC236}">
                <a16:creationId xmlns:a16="http://schemas.microsoft.com/office/drawing/2014/main" id="{0384A6FB-F813-43B2-91CE-27883DDFEEC7}"/>
              </a:ext>
            </a:extLst>
          </p:cNvPr>
          <p:cNvGrpSpPr/>
          <p:nvPr/>
        </p:nvGrpSpPr>
        <p:grpSpPr>
          <a:xfrm>
            <a:off x="7717066" y="4387879"/>
            <a:ext cx="3612195" cy="1763745"/>
            <a:chOff x="7717066" y="4156752"/>
            <a:chExt cx="3612195" cy="1763745"/>
          </a:xfrm>
        </p:grpSpPr>
        <p:pic>
          <p:nvPicPr>
            <p:cNvPr id="15" name="图片 14">
              <a:extLst>
                <a:ext uri="{FF2B5EF4-FFF2-40B4-BE49-F238E27FC236}">
                  <a16:creationId xmlns:a16="http://schemas.microsoft.com/office/drawing/2014/main" id="{3E676843-C6EB-4547-B384-CDCC2CF241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6806"/>
            <a:stretch/>
          </p:blipFill>
          <p:spPr>
            <a:xfrm>
              <a:off x="7788275" y="4156752"/>
              <a:ext cx="2207729" cy="745722"/>
            </a:xfrm>
            <a:prstGeom prst="rect">
              <a:avLst/>
            </a:prstGeom>
          </p:spPr>
        </p:pic>
        <p:grpSp>
          <p:nvGrpSpPr>
            <p:cNvPr id="25" name="组合 24">
              <a:extLst>
                <a:ext uri="{FF2B5EF4-FFF2-40B4-BE49-F238E27FC236}">
                  <a16:creationId xmlns:a16="http://schemas.microsoft.com/office/drawing/2014/main" id="{2385B46A-69E6-4BD4-9B9B-AAD1335C5C16}"/>
                </a:ext>
              </a:extLst>
            </p:cNvPr>
            <p:cNvGrpSpPr>
              <a:grpSpLocks/>
            </p:cNvGrpSpPr>
            <p:nvPr/>
          </p:nvGrpSpPr>
          <p:grpSpPr bwMode="auto">
            <a:xfrm>
              <a:off x="7717066" y="4366832"/>
              <a:ext cx="3612195" cy="1553665"/>
              <a:chOff x="788899" y="2307971"/>
              <a:chExt cx="4321134" cy="1554699"/>
            </a:xfrm>
          </p:grpSpPr>
          <p:sp>
            <p:nvSpPr>
              <p:cNvPr id="26" name="文本框 25">
                <a:extLst>
                  <a:ext uri="{FF2B5EF4-FFF2-40B4-BE49-F238E27FC236}">
                    <a16:creationId xmlns:a16="http://schemas.microsoft.com/office/drawing/2014/main" id="{A52F3506-B689-478E-B901-62CD2DA54243}"/>
                  </a:ext>
                </a:extLst>
              </p:cNvPr>
              <p:cNvSpPr txBox="1"/>
              <p:nvPr/>
            </p:nvSpPr>
            <p:spPr>
              <a:xfrm>
                <a:off x="1341202" y="2307971"/>
                <a:ext cx="1838602" cy="523568"/>
              </a:xfrm>
              <a:prstGeom prst="rect">
                <a:avLst/>
              </a:prstGeom>
              <a:noFill/>
            </p:spPr>
            <p:txBody>
              <a:bodyPr wrap="square">
                <a:spAutoFit/>
                <a:scene3d>
                  <a:camera prst="orthographicFront"/>
                  <a:lightRig rig="threePt" dir="t"/>
                </a:scene3d>
                <a:sp3d contourW="12700"/>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2800" b="1" i="0" u="none" strike="noStrike" kern="1200" cap="none" spc="0" normalizeH="0" noProof="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mới</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文本框 26">
                <a:extLst>
                  <a:ext uri="{FF2B5EF4-FFF2-40B4-BE49-F238E27FC236}">
                    <a16:creationId xmlns:a16="http://schemas.microsoft.com/office/drawing/2014/main" id="{D41C40DF-E432-4330-BD22-E76E3F6B4167}"/>
                  </a:ext>
                </a:extLst>
              </p:cNvPr>
              <p:cNvSpPr txBox="1"/>
              <p:nvPr/>
            </p:nvSpPr>
            <p:spPr>
              <a:xfrm>
                <a:off x="788899" y="2907928"/>
                <a:ext cx="4321134" cy="954742"/>
              </a:xfrm>
              <a:prstGeom prst="rect">
                <a:avLst/>
              </a:prstGeom>
              <a:noFill/>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Chuẩn</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bị bài: Mây và sóng</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grpSp>
      <p:pic>
        <p:nvPicPr>
          <p:cNvPr id="31" name="图片 68">
            <a:extLst>
              <a:ext uri="{FF2B5EF4-FFF2-40B4-BE49-F238E27FC236}">
                <a16:creationId xmlns:a16="http://schemas.microsoft.com/office/drawing/2014/main" id="{1128C2EB-5570-417E-9846-A2D05657BECF}"/>
              </a:ext>
            </a:extLst>
          </p:cNvPr>
          <p:cNvPicPr>
            <a:picLocks noChangeAspect="1"/>
          </p:cNvPicPr>
          <p:nvPr/>
        </p:nvPicPr>
        <p:blipFill>
          <a:blip r:embed="rId10" cstate="print">
            <a:clrChange>
              <a:clrFrom>
                <a:srgbClr val="FFFFFF"/>
              </a:clrFrom>
              <a:clrTo>
                <a:srgbClr val="FFFFFF">
                  <a:alpha val="0"/>
                </a:srgbClr>
              </a:clrTo>
            </a:clrChange>
          </a:blip>
          <a:stretch>
            <a:fillRect/>
          </a:stretch>
        </p:blipFill>
        <p:spPr>
          <a:xfrm>
            <a:off x="10400088" y="526066"/>
            <a:ext cx="1566018" cy="1108172"/>
          </a:xfrm>
          <a:prstGeom prst="rect">
            <a:avLst/>
          </a:prstGeom>
        </p:spPr>
      </p:pic>
      <p:pic>
        <p:nvPicPr>
          <p:cNvPr id="32" name="图片 69">
            <a:extLst>
              <a:ext uri="{FF2B5EF4-FFF2-40B4-BE49-F238E27FC236}">
                <a16:creationId xmlns:a16="http://schemas.microsoft.com/office/drawing/2014/main" id="{249CA985-F8D0-4A5C-AF14-E21019E977B9}"/>
              </a:ext>
            </a:extLst>
          </p:cNvPr>
          <p:cNvPicPr>
            <a:picLocks noChangeAspect="1"/>
          </p:cNvPicPr>
          <p:nvPr/>
        </p:nvPicPr>
        <p:blipFill>
          <a:blip r:embed="rId11" cstate="print">
            <a:clrChange>
              <a:clrFrom>
                <a:srgbClr val="FFFFFF"/>
              </a:clrFrom>
              <a:clrTo>
                <a:srgbClr val="FFFFFF">
                  <a:alpha val="0"/>
                </a:srgbClr>
              </a:clrTo>
            </a:clrChange>
          </a:blip>
          <a:stretch>
            <a:fillRect/>
          </a:stretch>
        </p:blipFill>
        <p:spPr>
          <a:xfrm>
            <a:off x="-552546" y="-34896"/>
            <a:ext cx="1105092" cy="782004"/>
          </a:xfrm>
          <a:prstGeom prst="rect">
            <a:avLst/>
          </a:prstGeom>
        </p:spPr>
      </p:pic>
      <p:pic>
        <p:nvPicPr>
          <p:cNvPr id="33" name="图片 74">
            <a:extLst>
              <a:ext uri="{FF2B5EF4-FFF2-40B4-BE49-F238E27FC236}">
                <a16:creationId xmlns:a16="http://schemas.microsoft.com/office/drawing/2014/main" id="{DCB34DF6-08B5-488E-AB50-C5E07F227D1A}"/>
              </a:ext>
            </a:extLst>
          </p:cNvPr>
          <p:cNvPicPr>
            <a:picLocks noChangeAspect="1"/>
          </p:cNvPicPr>
          <p:nvPr/>
        </p:nvPicPr>
        <p:blipFill>
          <a:blip r:embed="rId12" cstate="print">
            <a:clrChange>
              <a:clrFrom>
                <a:srgbClr val="FFFFFF"/>
              </a:clrFrom>
              <a:clrTo>
                <a:srgbClr val="FFFFFF">
                  <a:alpha val="0"/>
                </a:srgbClr>
              </a:clrTo>
            </a:clrChange>
          </a:blip>
          <a:stretch>
            <a:fillRect/>
          </a:stretch>
        </p:blipFill>
        <p:spPr>
          <a:xfrm>
            <a:off x="10553993" y="2727221"/>
            <a:ext cx="1247331" cy="1621087"/>
          </a:xfrm>
          <a:prstGeom prst="rect">
            <a:avLst/>
          </a:prstGeom>
        </p:spPr>
      </p:pic>
      <p:pic>
        <p:nvPicPr>
          <p:cNvPr id="34" name="图片 74">
            <a:extLst>
              <a:ext uri="{FF2B5EF4-FFF2-40B4-BE49-F238E27FC236}">
                <a16:creationId xmlns:a16="http://schemas.microsoft.com/office/drawing/2014/main" id="{0A17D278-2CB7-4724-9E38-C6B0E2FCE0C9}"/>
              </a:ext>
            </a:extLst>
          </p:cNvPr>
          <p:cNvPicPr>
            <a:picLocks noChangeAspect="1"/>
          </p:cNvPicPr>
          <p:nvPr/>
        </p:nvPicPr>
        <p:blipFill>
          <a:blip r:embed="rId12" cstate="print">
            <a:clrChange>
              <a:clrFrom>
                <a:srgbClr val="FFFFFF"/>
              </a:clrFrom>
              <a:clrTo>
                <a:srgbClr val="FFFFFF">
                  <a:alpha val="0"/>
                </a:srgbClr>
              </a:clrTo>
            </a:clrChange>
          </a:blip>
          <a:stretch>
            <a:fillRect/>
          </a:stretch>
        </p:blipFill>
        <p:spPr>
          <a:xfrm>
            <a:off x="90056" y="5098805"/>
            <a:ext cx="1247331" cy="1621087"/>
          </a:xfrm>
          <a:prstGeom prst="rect">
            <a:avLst/>
          </a:prstGeom>
        </p:spPr>
      </p:pic>
      <p:pic>
        <p:nvPicPr>
          <p:cNvPr id="30" name="Audio 2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15201167"/>
      </p:ext>
    </p:extLst>
  </p:cSld>
  <p:clrMapOvr>
    <a:masterClrMapping/>
  </p:clrMapOvr>
  <p:transition spd="slow" advClick="0" advTm="3261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14" presetClass="entr" presetSubtype="1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randombar(horizontal)">
                                      <p:cBhvr>
                                        <p:cTn id="56" dur="500"/>
                                        <p:tgtEl>
                                          <p:spTgt spid="31"/>
                                        </p:tgtEl>
                                      </p:cBhvr>
                                    </p:animEffect>
                                  </p:childTnLst>
                                </p:cTn>
                              </p:par>
                              <p:par>
                                <p:cTn id="57" presetID="14" presetClass="entr" presetSubtype="1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randombar(horizontal)">
                                      <p:cBhvr>
                                        <p:cTn id="59" dur="500"/>
                                        <p:tgtEl>
                                          <p:spTgt spid="32"/>
                                        </p:tgtEl>
                                      </p:cBhvr>
                                    </p:animEffect>
                                  </p:childTnLst>
                                </p:cTn>
                              </p:par>
                              <p:par>
                                <p:cTn id="60" presetID="14" presetClass="entr" presetSubtype="10"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randombar(horizontal)">
                                      <p:cBhvr>
                                        <p:cTn id="62" dur="500"/>
                                        <p:tgtEl>
                                          <p:spTgt spid="33"/>
                                        </p:tgtEl>
                                      </p:cBhvr>
                                    </p:animEffect>
                                  </p:childTnLst>
                                </p:cTn>
                              </p:par>
                              <p:par>
                                <p:cTn id="63" presetID="14" presetClass="entr" presetSubtype="1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randombar(horizontal)">
                                      <p:cBhvr>
                                        <p:cTn id="6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30"/>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642517" y="3056386"/>
              <a:ext cx="3954327" cy="5615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THANK YOU!</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val="8519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0" y="0"/>
            <a:ext cx="12192000" cy="6858000"/>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1" name="组合 10"/>
          <p:cNvGrpSpPr/>
          <p:nvPr/>
        </p:nvGrpSpPr>
        <p:grpSpPr>
          <a:xfrm>
            <a:off x="2950595" y="1799089"/>
            <a:ext cx="5991995" cy="4025241"/>
            <a:chOff x="3544591" y="2288934"/>
            <a:chExt cx="4192146"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782410" y="2756114"/>
              <a:ext cx="3954327" cy="1071986"/>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HÌNH</a:t>
              </a:r>
              <a:r>
                <a:rPr kumimoji="0" lang="en-US" altLang="zh-CN" sz="6000" b="1" i="0" u="none" strike="noStrike" kern="1200" cap="none" spc="0" normalizeH="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 THÀNH KIẾN THỨC</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7809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911">
        <p15:prstTrans prst="airplane"/>
      </p:transition>
    </mc:Choice>
    <mc:Fallback xmlns="">
      <p:transition spd="slow" advTm="19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0" y="0"/>
            <a:ext cx="12192000" cy="6858000"/>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1" name="组合 10"/>
          <p:cNvGrpSpPr/>
          <p:nvPr/>
        </p:nvGrpSpPr>
        <p:grpSpPr>
          <a:xfrm>
            <a:off x="2950595" y="1799089"/>
            <a:ext cx="5991995" cy="4025241"/>
            <a:chOff x="3544591" y="2288934"/>
            <a:chExt cx="4192146"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782410" y="2756114"/>
              <a:ext cx="3954327" cy="1071986"/>
            </a:xfrm>
            <a:prstGeom prst="rect">
              <a:avLst/>
            </a:prstGeom>
          </p:spPr>
          <p:txBody>
            <a:bodyPr wrap="square">
              <a:spAutoFit/>
            </a:bodyPr>
            <a:lstStyle/>
            <a:p>
              <a:pPr lvl="0" algn="ctr">
                <a:defRPr/>
              </a:pPr>
              <a:r>
                <a:rPr lang="en-US" altLang="zh-CN" sz="6000" b="1">
                  <a:solidFill>
                    <a:prstClr val="black">
                      <a:lumMod val="85000"/>
                      <a:lumOff val="15000"/>
                    </a:prstClr>
                  </a:solidFill>
                  <a:latin typeface="Times New Roman" panose="02020603050405020304" pitchFamily="18" charset="0"/>
                  <a:ea typeface="inpin heiti" charset="-122"/>
                  <a:cs typeface="Times New Roman" panose="02020603050405020304" pitchFamily="18" charset="0"/>
                </a:rPr>
                <a:t>I. Trải nghiệm cùng văn bản</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0048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777">
        <p15:prstTrans prst="airplane"/>
      </p:transition>
    </mc:Choice>
    <mc:Fallback xmlns="">
      <p:transition spd="slow" advTm="27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174488" y="333133"/>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7" name="Rectangle 6"/>
          <p:cNvSpPr/>
          <p:nvPr/>
        </p:nvSpPr>
        <p:spPr>
          <a:xfrm>
            <a:off x="1333433" y="1135990"/>
            <a:ext cx="7380095" cy="646331"/>
          </a:xfrm>
          <a:prstGeom prst="rect">
            <a:avLst/>
          </a:prstGeom>
        </p:spPr>
        <p:txBody>
          <a:bodyPr wrap="square">
            <a:spAutoFit/>
          </a:bodyPr>
          <a:lstStyle/>
          <a:p>
            <a:pPr algn="just"/>
            <a:r>
              <a:rPr lang="vi-VN" sz="3600">
                <a:solidFill>
                  <a:srgbClr val="333333"/>
                </a:solidFill>
                <a:latin typeface="+mj-lt"/>
              </a:rPr>
              <a:t>- Đọc trôi chảy lưu loát toàn bài.</a:t>
            </a:r>
          </a:p>
        </p:txBody>
      </p:sp>
      <p:sp>
        <p:nvSpPr>
          <p:cNvPr id="51" name="矩形 13"/>
          <p:cNvSpPr/>
          <p:nvPr/>
        </p:nvSpPr>
        <p:spPr>
          <a:xfrm>
            <a:off x="2492379" y="572899"/>
            <a:ext cx="4789335" cy="47705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1. </a:t>
            </a:r>
            <a:r>
              <a:rPr lang="en-US" altLang="zh-CN" sz="4000" b="1" noProof="1">
                <a:solidFill>
                  <a:srgbClr val="002060"/>
                </a:solidFill>
                <a:latin typeface="Times New Roman" panose="02020603050405020304" pitchFamily="18" charset="0"/>
                <a:ea typeface="inpin heiti" charset="-122"/>
                <a:cs typeface="Times New Roman" panose="02020603050405020304" pitchFamily="18" charset="0"/>
                <a:sym typeface="Arial" panose="020B0604020202020204"/>
              </a:rPr>
              <a:t>Đọc</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Rectangle 7"/>
          <p:cNvSpPr/>
          <p:nvPr/>
        </p:nvSpPr>
        <p:spPr>
          <a:xfrm>
            <a:off x="1333432" y="1744930"/>
            <a:ext cx="8653249" cy="2862322"/>
          </a:xfrm>
          <a:prstGeom prst="rect">
            <a:avLst/>
          </a:prstGeom>
        </p:spPr>
        <p:txBody>
          <a:bodyPr wrap="square">
            <a:spAutoFit/>
          </a:bodyPr>
          <a:lstStyle/>
          <a:p>
            <a:pPr lvl="0" algn="just"/>
            <a:r>
              <a:rPr lang="vi-VN" sz="3600">
                <a:solidFill>
                  <a:srgbClr val="333333"/>
                </a:solidFill>
                <a:latin typeface="Times New Roman" panose="02020603050405020304" pitchFamily="18" charset="0"/>
              </a:rPr>
              <a:t>- Diễn cảm bài thơ, giọng chậm rãi, dịu dàng, trầm lắng thể hiện tình cảm người cha đối với con, chú ý nhấn giọng những từ ngữ gợi tả, gợi cảm: </a:t>
            </a:r>
            <a:r>
              <a:rPr lang="vi-VN" sz="3600" i="1">
                <a:solidFill>
                  <a:srgbClr val="333333"/>
                </a:solidFill>
                <a:latin typeface="Times New Roman" panose="02020603050405020304" pitchFamily="18" charset="0"/>
              </a:rPr>
              <a:t>rực rỡ, lênh khênh, chắc nịch, chảy đầy vai, trầm ngâm...</a:t>
            </a:r>
            <a:r>
              <a:rPr lang="vi-VN" sz="3600">
                <a:solidFill>
                  <a:srgbClr val="333333"/>
                </a:solidFill>
                <a:latin typeface="Times New Roman" panose="02020603050405020304" pitchFamily="18" charset="0"/>
              </a:rPr>
              <a:t> </a:t>
            </a:r>
          </a:p>
        </p:txBody>
      </p:sp>
      <p:sp>
        <p:nvSpPr>
          <p:cNvPr id="10" name="Rectangle 9"/>
          <p:cNvSpPr/>
          <p:nvPr/>
        </p:nvSpPr>
        <p:spPr>
          <a:xfrm>
            <a:off x="1431605" y="4770541"/>
            <a:ext cx="6096000" cy="1754326"/>
          </a:xfrm>
          <a:prstGeom prst="rect">
            <a:avLst/>
          </a:prstGeom>
        </p:spPr>
        <p:txBody>
          <a:bodyPr>
            <a:spAutoFit/>
          </a:bodyPr>
          <a:lstStyle/>
          <a:p>
            <a:pPr lvl="0" algn="just"/>
            <a:r>
              <a:rPr lang="en-US" sz="3600">
                <a:solidFill>
                  <a:srgbClr val="333333"/>
                </a:solidFill>
                <a:latin typeface="Times New Roman" panose="02020603050405020304" pitchFamily="18" charset="0"/>
              </a:rPr>
              <a:t>- </a:t>
            </a:r>
            <a:r>
              <a:rPr lang="vi-VN" sz="3600">
                <a:solidFill>
                  <a:srgbClr val="333333"/>
                </a:solidFill>
                <a:latin typeface="Times New Roman" panose="02020603050405020304" pitchFamily="18" charset="0"/>
              </a:rPr>
              <a:t>Phân biệt lời cha ấm áp, dịu dàng, lời con: ngây thơ, hồn nhiên.</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11272826"/>
      </p:ext>
    </p:extLst>
  </p:cSld>
  <p:clrMapOvr>
    <a:masterClrMapping/>
  </p:clrMapOvr>
  <mc:AlternateContent xmlns:mc="http://schemas.openxmlformats.org/markup-compatibility/2006" xmlns:p14="http://schemas.microsoft.com/office/powerpoint/2010/main">
    <mc:Choice Requires="p14">
      <p:transition spd="slow" p14:dur="1600" advTm="35518">
        <p:blinds dir="vert"/>
      </p:transition>
    </mc:Choice>
    <mc:Fallback xmlns="">
      <p:transition spd="slow" advTm="35518">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bldLst>
      <p:bldP spid="7" grpId="0"/>
      <p:bldP spid="51"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7" name="Rectangle 6"/>
          <p:cNvSpPr/>
          <p:nvPr/>
        </p:nvSpPr>
        <p:spPr>
          <a:xfrm>
            <a:off x="1855693" y="0"/>
            <a:ext cx="10085295" cy="2062103"/>
          </a:xfrm>
          <a:prstGeom prst="rect">
            <a:avLst/>
          </a:prstGeom>
        </p:spPr>
        <p:txBody>
          <a:bodyPr wrap="square">
            <a:spAutoFit/>
          </a:bodyPr>
          <a:lstStyle/>
          <a:p>
            <a:r>
              <a:rPr lang="vi-VN" sz="3200">
                <a:solidFill>
                  <a:srgbClr val="00264D"/>
                </a:solidFill>
                <a:latin typeface="+mj-lt"/>
              </a:rPr>
              <a:t>Hai cha con bước đi trên cát</a:t>
            </a:r>
            <a:br>
              <a:rPr lang="vi-VN" sz="3200">
                <a:latin typeface="+mj-lt"/>
              </a:rPr>
            </a:br>
            <a:r>
              <a:rPr lang="vi-VN" sz="3200">
                <a:solidFill>
                  <a:srgbClr val="00264D"/>
                </a:solidFill>
                <a:latin typeface="+mj-lt"/>
              </a:rPr>
              <a:t>Ánh mặt trời rực rỡ biển xanh</a:t>
            </a:r>
            <a:br>
              <a:rPr lang="vi-VN" sz="3200">
                <a:latin typeface="+mj-lt"/>
              </a:rPr>
            </a:br>
            <a:r>
              <a:rPr lang="vi-VN" sz="3200">
                <a:solidFill>
                  <a:srgbClr val="00264D"/>
                </a:solidFill>
                <a:latin typeface="+mj-lt"/>
              </a:rPr>
              <a:t>Bóng cha dài lênh khênh</a:t>
            </a:r>
            <a:br>
              <a:rPr lang="vi-VN" sz="3200">
                <a:latin typeface="+mj-lt"/>
              </a:rPr>
            </a:br>
            <a:r>
              <a:rPr lang="vi-VN" sz="3200">
                <a:solidFill>
                  <a:srgbClr val="00264D"/>
                </a:solidFill>
                <a:latin typeface="+mj-lt"/>
              </a:rPr>
              <a:t>Bóng con tròn chắc nịch,</a:t>
            </a:r>
            <a:endParaRPr lang="en-US" sz="2400">
              <a:latin typeface="+mj-lt"/>
            </a:endParaRPr>
          </a:p>
        </p:txBody>
      </p:sp>
      <p:sp>
        <p:nvSpPr>
          <p:cNvPr id="8" name="Rectangle 7"/>
          <p:cNvSpPr/>
          <p:nvPr/>
        </p:nvSpPr>
        <p:spPr>
          <a:xfrm>
            <a:off x="1833796" y="2123106"/>
            <a:ext cx="6096000" cy="2062103"/>
          </a:xfrm>
          <a:prstGeom prst="rect">
            <a:avLst/>
          </a:prstGeom>
        </p:spPr>
        <p:txBody>
          <a:bodyPr>
            <a:spAutoFit/>
          </a:bodyPr>
          <a:lstStyle/>
          <a:p>
            <a:pPr lvl="0"/>
            <a:r>
              <a:rPr lang="vi-VN" sz="3200">
                <a:solidFill>
                  <a:srgbClr val="00264D"/>
                </a:solidFill>
                <a:latin typeface="Times New Roman" panose="02020603050405020304" pitchFamily="18" charset="0"/>
              </a:rPr>
              <a:t>Sau trận mưa đêm rả rích</a:t>
            </a:r>
            <a:br>
              <a:rPr lang="vi-VN" sz="3200">
                <a:solidFill>
                  <a:prstClr val="black"/>
                </a:solidFill>
                <a:latin typeface="Times New Roman" panose="02020603050405020304" pitchFamily="18" charset="0"/>
              </a:rPr>
            </a:br>
            <a:r>
              <a:rPr lang="vi-VN" sz="3200">
                <a:solidFill>
                  <a:srgbClr val="00264D"/>
                </a:solidFill>
                <a:latin typeface="Times New Roman" panose="02020603050405020304" pitchFamily="18" charset="0"/>
              </a:rPr>
              <a:t>Cát càng mịn, biển càng trong</a:t>
            </a:r>
            <a:br>
              <a:rPr lang="vi-VN" sz="3200">
                <a:solidFill>
                  <a:prstClr val="black"/>
                </a:solidFill>
                <a:latin typeface="Times New Roman" panose="02020603050405020304" pitchFamily="18" charset="0"/>
              </a:rPr>
            </a:br>
            <a:r>
              <a:rPr lang="vi-VN" sz="3200">
                <a:solidFill>
                  <a:srgbClr val="00264D"/>
                </a:solidFill>
                <a:latin typeface="Times New Roman" panose="02020603050405020304" pitchFamily="18" charset="0"/>
              </a:rPr>
              <a:t>Cha dắt con đi dưới ánh mai hồng</a:t>
            </a:r>
            <a:br>
              <a:rPr lang="vi-VN" sz="3200">
                <a:solidFill>
                  <a:prstClr val="black"/>
                </a:solidFill>
                <a:latin typeface="Times New Roman" panose="02020603050405020304" pitchFamily="18" charset="0"/>
              </a:rPr>
            </a:br>
            <a:r>
              <a:rPr lang="vi-VN" sz="3200">
                <a:solidFill>
                  <a:srgbClr val="00264D"/>
                </a:solidFill>
                <a:latin typeface="Times New Roman" panose="02020603050405020304" pitchFamily="18" charset="0"/>
              </a:rPr>
              <a:t>Nghe con bước, lòng vui phơi phới.</a:t>
            </a:r>
            <a:endParaRPr lang="en-US" sz="2400">
              <a:solidFill>
                <a:prstClr val="black"/>
              </a:solidFill>
              <a:latin typeface="等线 Light"/>
            </a:endParaRPr>
          </a:p>
        </p:txBody>
      </p:sp>
      <p:sp>
        <p:nvSpPr>
          <p:cNvPr id="10" name="Rectangle 9"/>
          <p:cNvSpPr/>
          <p:nvPr/>
        </p:nvSpPr>
        <p:spPr>
          <a:xfrm>
            <a:off x="1855692" y="4154479"/>
            <a:ext cx="10085295" cy="2308324"/>
          </a:xfrm>
          <a:prstGeom prst="rect">
            <a:avLst/>
          </a:prstGeom>
        </p:spPr>
        <p:txBody>
          <a:bodyPr wrap="square">
            <a:spAutoFit/>
          </a:bodyPr>
          <a:lstStyle/>
          <a:p>
            <a:pPr lvl="0"/>
            <a:r>
              <a:rPr lang="vi-VN" sz="3200">
                <a:solidFill>
                  <a:srgbClr val="00264D"/>
                </a:solidFill>
                <a:latin typeface="Times New Roman" panose="02020603050405020304" pitchFamily="18" charset="0"/>
              </a:rPr>
              <a:t>Con bỗng lắc tay cha khẽ hỏi:</a:t>
            </a:r>
            <a:br>
              <a:rPr lang="vi-VN" sz="3200">
                <a:solidFill>
                  <a:prstClr val="black"/>
                </a:solidFill>
                <a:latin typeface="Times New Roman" panose="02020603050405020304" pitchFamily="18" charset="0"/>
              </a:rPr>
            </a:br>
            <a:r>
              <a:rPr lang="vi-VN" sz="3200">
                <a:solidFill>
                  <a:srgbClr val="00264D"/>
                </a:solidFill>
                <a:latin typeface="Times New Roman" panose="02020603050405020304" pitchFamily="18" charset="0"/>
              </a:rPr>
              <a:t>“Cha ơi, sao xa kia chỉ thấy nước thấy trời,</a:t>
            </a:r>
            <a:br>
              <a:rPr lang="vi-VN" sz="3200">
                <a:solidFill>
                  <a:prstClr val="black"/>
                </a:solidFill>
                <a:latin typeface="Times New Roman" panose="02020603050405020304" pitchFamily="18" charset="0"/>
              </a:rPr>
            </a:br>
            <a:r>
              <a:rPr lang="vi-VN" sz="3200">
                <a:solidFill>
                  <a:srgbClr val="00264D"/>
                </a:solidFill>
                <a:latin typeface="Times New Roman" panose="02020603050405020304" pitchFamily="18" charset="0"/>
              </a:rPr>
              <a:t>Không thấy nhà, không thấy cây, không thấy người ở đó?”</a:t>
            </a:r>
            <a:br>
              <a:rPr lang="vi-VN" sz="3200">
                <a:solidFill>
                  <a:prstClr val="black"/>
                </a:solidFill>
                <a:latin typeface="Times New Roman" panose="02020603050405020304" pitchFamily="18" charset="0"/>
              </a:rPr>
            </a:br>
            <a:br>
              <a:rPr lang="vi-VN" sz="2400">
                <a:solidFill>
                  <a:prstClr val="black"/>
                </a:solidFill>
                <a:latin typeface="Times New Roman" panose="02020603050405020304" pitchFamily="18" charset="0"/>
              </a:rPr>
            </a:br>
            <a:endParaRPr lang="en-US" sz="2400">
              <a:solidFill>
                <a:prstClr val="black"/>
              </a:solidFill>
              <a:latin typeface="等线 Light"/>
            </a:endParaRPr>
          </a:p>
        </p:txBody>
      </p:sp>
      <p:sp>
        <p:nvSpPr>
          <p:cNvPr id="17" name="矩形 13"/>
          <p:cNvSpPr/>
          <p:nvPr/>
        </p:nvSpPr>
        <p:spPr>
          <a:xfrm>
            <a:off x="6966050" y="431619"/>
            <a:ext cx="5225950" cy="1938992"/>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Những</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cánh buồm</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24527159"/>
      </p:ext>
    </p:extLst>
  </p:cSld>
  <p:clrMapOvr>
    <a:masterClrMapping/>
  </p:clrMapOvr>
  <mc:AlternateContent xmlns:mc="http://schemas.openxmlformats.org/markup-compatibility/2006" xmlns:p14="http://schemas.microsoft.com/office/powerpoint/2010/main">
    <mc:Choice Requires="p14">
      <p:transition spd="slow" p14:dur="1600" advTm="41966">
        <p:blinds dir="vert"/>
      </p:transition>
    </mc:Choice>
    <mc:Fallback xmlns="">
      <p:transition spd="slow" advTm="41966">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7" grpId="0"/>
      <p:bldP spid="8" grpId="0"/>
      <p:bldP spid="10"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6"/>
</p:tagLst>
</file>

<file path=ppt/tags/tag10.xml><?xml version="1.0" encoding="utf-8"?>
<p:tagLst xmlns:a="http://schemas.openxmlformats.org/drawingml/2006/main" xmlns:r="http://schemas.openxmlformats.org/officeDocument/2006/relationships" xmlns:p="http://schemas.openxmlformats.org/presentationml/2006/main">
  <p:tag name="TIMING" val="|1.2|1.5|1.6|7|9.7|2.2|5.4|1.8"/>
</p:tagLst>
</file>

<file path=ppt/tags/tag11.xml><?xml version="1.0" encoding="utf-8"?>
<p:tagLst xmlns:a="http://schemas.openxmlformats.org/drawingml/2006/main" xmlns:r="http://schemas.openxmlformats.org/officeDocument/2006/relationships" xmlns:p="http://schemas.openxmlformats.org/presentationml/2006/main">
  <p:tag name="TIMING" val="|1.2|1.1|1.2|5|4.5"/>
</p:tagLst>
</file>

<file path=ppt/tags/tag12.xml><?xml version="1.0" encoding="utf-8"?>
<p:tagLst xmlns:a="http://schemas.openxmlformats.org/drawingml/2006/main" xmlns:r="http://schemas.openxmlformats.org/officeDocument/2006/relationships" xmlns:p="http://schemas.openxmlformats.org/presentationml/2006/main">
  <p:tag name="TIMING" val="|0.1|2.5"/>
</p:tagLst>
</file>

<file path=ppt/tags/tag13.xml><?xml version="1.0" encoding="utf-8"?>
<p:tagLst xmlns:a="http://schemas.openxmlformats.org/drawingml/2006/main" xmlns:r="http://schemas.openxmlformats.org/officeDocument/2006/relationships" xmlns:p="http://schemas.openxmlformats.org/presentationml/2006/main">
  <p:tag name="TIMING" val="|0"/>
</p:tagLst>
</file>

<file path=ppt/tags/tag14.xml><?xml version="1.0" encoding="utf-8"?>
<p:tagLst xmlns:a="http://schemas.openxmlformats.org/drawingml/2006/main" xmlns:r="http://schemas.openxmlformats.org/officeDocument/2006/relationships" xmlns:p="http://schemas.openxmlformats.org/presentationml/2006/main">
  <p:tag name="TIMING" val="|1.4"/>
</p:tagLst>
</file>

<file path=ppt/tags/tag15.xml><?xml version="1.0" encoding="utf-8"?>
<p:tagLst xmlns:a="http://schemas.openxmlformats.org/drawingml/2006/main" xmlns:r="http://schemas.openxmlformats.org/officeDocument/2006/relationships" xmlns:p="http://schemas.openxmlformats.org/presentationml/2006/main">
  <p:tag name="TIMING" val="|4.2|1|5.1|2.6"/>
</p:tagLst>
</file>

<file path=ppt/tags/tag16.xml><?xml version="1.0" encoding="utf-8"?>
<p:tagLst xmlns:a="http://schemas.openxmlformats.org/drawingml/2006/main" xmlns:r="http://schemas.openxmlformats.org/officeDocument/2006/relationships" xmlns:p="http://schemas.openxmlformats.org/presentationml/2006/main">
  <p:tag name="TIMING" val="|1.3|4.5|5.8|4.2|3|5|4.8|3.1|5.4|4.9|1.5|6.9|6.8|1.9|2.9|7.6|4|7"/>
</p:tagLst>
</file>

<file path=ppt/tags/tag17.xml><?xml version="1.0" encoding="utf-8"?>
<p:tagLst xmlns:a="http://schemas.openxmlformats.org/drawingml/2006/main" xmlns:r="http://schemas.openxmlformats.org/officeDocument/2006/relationships" xmlns:p="http://schemas.openxmlformats.org/presentationml/2006/main">
  <p:tag name="TIMING" val="|0.2|1.4|1.3|1.9|0.9|1.3|1.3"/>
</p:tagLst>
</file>

<file path=ppt/tags/tag18.xml><?xml version="1.0" encoding="utf-8"?>
<p:tagLst xmlns:a="http://schemas.openxmlformats.org/drawingml/2006/main" xmlns:r="http://schemas.openxmlformats.org/officeDocument/2006/relationships" xmlns:p="http://schemas.openxmlformats.org/presentationml/2006/main">
  <p:tag name="TIMING" val="|0.9|1.1|1|1.1|0.9|0.8|0.8|0.9|0.9"/>
</p:tagLst>
</file>

<file path=ppt/tags/tag19.xml><?xml version="1.0" encoding="utf-8"?>
<p:tagLst xmlns:a="http://schemas.openxmlformats.org/drawingml/2006/main" xmlns:r="http://schemas.openxmlformats.org/officeDocument/2006/relationships" xmlns:p="http://schemas.openxmlformats.org/presentationml/2006/main">
  <p:tag name="TIMING" val="|0.8|0.9|0.8|0.8|0.8|0.9|0.9|0.8|1|1"/>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TIMING" val="|0.7|0.9|2.6|5|1.1|1.2|6.8|1"/>
</p:tagLst>
</file>

<file path=ppt/tags/tag21.xml><?xml version="1.0" encoding="utf-8"?>
<p:tagLst xmlns:a="http://schemas.openxmlformats.org/drawingml/2006/main" xmlns:r="http://schemas.openxmlformats.org/officeDocument/2006/relationships" xmlns:p="http://schemas.openxmlformats.org/presentationml/2006/main">
  <p:tag name="TIMING" val="|0.8|0.8|1.1|9.1|0.9|5.2|1|3.3|3.9"/>
</p:tagLst>
</file>

<file path=ppt/tags/tag22.xml><?xml version="1.0" encoding="utf-8"?>
<p:tagLst xmlns:a="http://schemas.openxmlformats.org/drawingml/2006/main" xmlns:r="http://schemas.openxmlformats.org/officeDocument/2006/relationships" xmlns:p="http://schemas.openxmlformats.org/presentationml/2006/main">
  <p:tag name="TIMING" val="|0|1.2"/>
</p:tagLst>
</file>

<file path=ppt/tags/tag23.xml><?xml version="1.0" encoding="utf-8"?>
<p:tagLst xmlns:a="http://schemas.openxmlformats.org/drawingml/2006/main" xmlns:r="http://schemas.openxmlformats.org/officeDocument/2006/relationships" xmlns:p="http://schemas.openxmlformats.org/presentationml/2006/main">
  <p:tag name="TIMING" val="|0.8|1.1|5.3|3|5.7"/>
</p:tagLst>
</file>

<file path=ppt/tags/tag24.xml><?xml version="1.0" encoding="utf-8"?>
<p:tagLst xmlns:a="http://schemas.openxmlformats.org/drawingml/2006/main" xmlns:r="http://schemas.openxmlformats.org/officeDocument/2006/relationships" xmlns:p="http://schemas.openxmlformats.org/presentationml/2006/main">
  <p:tag name="TIMING" val="|1.1|1.1|6.4|5.6|5.6|1"/>
</p:tagLst>
</file>

<file path=ppt/tags/tag25.xml><?xml version="1.0" encoding="utf-8"?>
<p:tagLst xmlns:a="http://schemas.openxmlformats.org/drawingml/2006/main" xmlns:r="http://schemas.openxmlformats.org/officeDocument/2006/relationships" xmlns:p="http://schemas.openxmlformats.org/presentationml/2006/main">
  <p:tag name="TIMING" val="|1|1.2"/>
</p:tagLst>
</file>

<file path=ppt/tags/tag26.xml><?xml version="1.0" encoding="utf-8"?>
<p:tagLst xmlns:a="http://schemas.openxmlformats.org/drawingml/2006/main" xmlns:r="http://schemas.openxmlformats.org/officeDocument/2006/relationships" xmlns:p="http://schemas.openxmlformats.org/presentationml/2006/main">
  <p:tag name="TIMING" val="|0.9|2.9|8.5|3.6|6.1|0.9"/>
</p:tagLst>
</file>

<file path=ppt/tags/tag27.xml><?xml version="1.0" encoding="utf-8"?>
<p:tagLst xmlns:a="http://schemas.openxmlformats.org/drawingml/2006/main" xmlns:r="http://schemas.openxmlformats.org/officeDocument/2006/relationships" xmlns:p="http://schemas.openxmlformats.org/presentationml/2006/main">
  <p:tag name="TIMING" val="|0.7|3.9|6|4.2"/>
</p:tagLst>
</file>

<file path=ppt/tags/tag28.xml><?xml version="1.0" encoding="utf-8"?>
<p:tagLst xmlns:a="http://schemas.openxmlformats.org/drawingml/2006/main" xmlns:r="http://schemas.openxmlformats.org/officeDocument/2006/relationships" xmlns:p="http://schemas.openxmlformats.org/presentationml/2006/main">
  <p:tag name="TIMING" val="|0.9|1.8|5.8|4.4"/>
</p:tagLst>
</file>

<file path=ppt/tags/tag29.xml><?xml version="1.0" encoding="utf-8"?>
<p:tagLst xmlns:a="http://schemas.openxmlformats.org/drawingml/2006/main" xmlns:r="http://schemas.openxmlformats.org/officeDocument/2006/relationships" xmlns:p="http://schemas.openxmlformats.org/presentationml/2006/main">
  <p:tag name="TIMING" val="|3.6|5.3|5.8"/>
</p:tagLst>
</file>

<file path=ppt/tags/tag3.xml><?xml version="1.0" encoding="utf-8"?>
<p:tagLst xmlns:a="http://schemas.openxmlformats.org/drawingml/2006/main" xmlns:r="http://schemas.openxmlformats.org/officeDocument/2006/relationships" xmlns:p="http://schemas.openxmlformats.org/presentationml/2006/main">
  <p:tag name="TIMING" val="|5.2"/>
</p:tagLst>
</file>

<file path=ppt/tags/tag30.xml><?xml version="1.0" encoding="utf-8"?>
<p:tagLst xmlns:a="http://schemas.openxmlformats.org/drawingml/2006/main" xmlns:r="http://schemas.openxmlformats.org/officeDocument/2006/relationships" xmlns:p="http://schemas.openxmlformats.org/presentationml/2006/main">
  <p:tag name="TIMING" val="|1.3|3.3|15.5"/>
</p:tagLst>
</file>

<file path=ppt/tags/tag31.xml><?xml version="1.0" encoding="utf-8"?>
<p:tagLst xmlns:a="http://schemas.openxmlformats.org/drawingml/2006/main" xmlns:r="http://schemas.openxmlformats.org/officeDocument/2006/relationships" xmlns:p="http://schemas.openxmlformats.org/presentationml/2006/main">
  <p:tag name="TIMING" val="|0.9|11.1|15.8"/>
</p:tagLst>
</file>

<file path=ppt/tags/tag32.xml><?xml version="1.0" encoding="utf-8"?>
<p:tagLst xmlns:a="http://schemas.openxmlformats.org/drawingml/2006/main" xmlns:r="http://schemas.openxmlformats.org/officeDocument/2006/relationships" xmlns:p="http://schemas.openxmlformats.org/presentationml/2006/main">
  <p:tag name="TIMING" val="|0.8|18.1|17.2"/>
</p:tagLst>
</file>

<file path=ppt/tags/tag33.xml><?xml version="1.0" encoding="utf-8"?>
<p:tagLst xmlns:a="http://schemas.openxmlformats.org/drawingml/2006/main" xmlns:r="http://schemas.openxmlformats.org/officeDocument/2006/relationships" xmlns:p="http://schemas.openxmlformats.org/presentationml/2006/main">
  <p:tag name="TIMING" val="|0.9|4.7|20.1"/>
</p:tagLst>
</file>

<file path=ppt/tags/tag34.xml><?xml version="1.0" encoding="utf-8"?>
<p:tagLst xmlns:a="http://schemas.openxmlformats.org/drawingml/2006/main" xmlns:r="http://schemas.openxmlformats.org/officeDocument/2006/relationships" xmlns:p="http://schemas.openxmlformats.org/presentationml/2006/main">
  <p:tag name="TIMING" val="|0.9|4.6|30.8"/>
</p:tagLst>
</file>

<file path=ppt/tags/tag35.xml><?xml version="1.0" encoding="utf-8"?>
<p:tagLst xmlns:a="http://schemas.openxmlformats.org/drawingml/2006/main" xmlns:r="http://schemas.openxmlformats.org/officeDocument/2006/relationships" xmlns:p="http://schemas.openxmlformats.org/presentationml/2006/main">
  <p:tag name="TIMING" val="|1.3|9.2|17.4"/>
</p:tagLst>
</file>

<file path=ppt/tags/tag36.xml><?xml version="1.0" encoding="utf-8"?>
<p:tagLst xmlns:a="http://schemas.openxmlformats.org/drawingml/2006/main" xmlns:r="http://schemas.openxmlformats.org/officeDocument/2006/relationships" xmlns:p="http://schemas.openxmlformats.org/presentationml/2006/main">
  <p:tag name="TIMING" val="|0.9|4.4|16.9"/>
</p:tagLst>
</file>

<file path=ppt/tags/tag37.xml><?xml version="1.0" encoding="utf-8"?>
<p:tagLst xmlns:a="http://schemas.openxmlformats.org/drawingml/2006/main" xmlns:r="http://schemas.openxmlformats.org/officeDocument/2006/relationships" xmlns:p="http://schemas.openxmlformats.org/presentationml/2006/main">
  <p:tag name="TIMING" val="|1.1|10.7|8.6"/>
</p:tagLst>
</file>

<file path=ppt/tags/tag38.xml><?xml version="1.0" encoding="utf-8"?>
<p:tagLst xmlns:a="http://schemas.openxmlformats.org/drawingml/2006/main" xmlns:r="http://schemas.openxmlformats.org/officeDocument/2006/relationships" xmlns:p="http://schemas.openxmlformats.org/presentationml/2006/main">
  <p:tag name="TIMING" val="|0.7|6.8|6.3"/>
</p:tagLst>
</file>

<file path=ppt/tags/tag39.xml><?xml version="1.0" encoding="utf-8"?>
<p:tagLst xmlns:a="http://schemas.openxmlformats.org/drawingml/2006/main" xmlns:r="http://schemas.openxmlformats.org/officeDocument/2006/relationships" xmlns:p="http://schemas.openxmlformats.org/presentationml/2006/main">
  <p:tag name="TIMING" val="|0.2|1.4|4.3|2.7|3.4|5.7|3.3|2.7"/>
</p:tagLst>
</file>

<file path=ppt/tags/tag4.xml><?xml version="1.0" encoding="utf-8"?>
<p:tagLst xmlns:a="http://schemas.openxmlformats.org/drawingml/2006/main" xmlns:r="http://schemas.openxmlformats.org/officeDocument/2006/relationships" xmlns:p="http://schemas.openxmlformats.org/presentationml/2006/main">
  <p:tag name="TIMING" val="|4.9"/>
</p:tagLst>
</file>

<file path=ppt/tags/tag40.xml><?xml version="1.0" encoding="utf-8"?>
<p:tagLst xmlns:a="http://schemas.openxmlformats.org/drawingml/2006/main" xmlns:r="http://schemas.openxmlformats.org/officeDocument/2006/relationships" xmlns:p="http://schemas.openxmlformats.org/presentationml/2006/main">
  <p:tag name="TIMING" val="|2.6|1.2|4.8|1.9|2.1|6.6|1"/>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1|3.5|4.6|17|3.4"/>
</p:tagLst>
</file>

<file path=ppt/tags/tag7.xml><?xml version="1.0" encoding="utf-8"?>
<p:tagLst xmlns:a="http://schemas.openxmlformats.org/drawingml/2006/main" xmlns:r="http://schemas.openxmlformats.org/officeDocument/2006/relationships" xmlns:p="http://schemas.openxmlformats.org/presentationml/2006/main">
  <p:tag name="TIMING" val="|1.2|2|16.4|11.1"/>
</p:tagLst>
</file>

<file path=ppt/tags/tag8.xml><?xml version="1.0" encoding="utf-8"?>
<p:tagLst xmlns:a="http://schemas.openxmlformats.org/drawingml/2006/main" xmlns:r="http://schemas.openxmlformats.org/officeDocument/2006/relationships" xmlns:p="http://schemas.openxmlformats.org/presentationml/2006/main">
  <p:tag name="TIMING" val="|0.1|1|15.4|16.1"/>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 Kể lại một trải nghiệm của bản thân</Template>
  <TotalTime>181</TotalTime>
  <Words>3150</Words>
  <Application>Microsoft Office PowerPoint</Application>
  <PresentationFormat>Widescreen</PresentationFormat>
  <Paragraphs>377</Paragraphs>
  <Slides>58</Slides>
  <Notes>47</Notes>
  <HiddenSlides>0</HiddenSlides>
  <MMClips>57</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58</vt:i4>
      </vt:variant>
    </vt:vector>
  </HeadingPairs>
  <TitlesOfParts>
    <vt:vector size="69" baseType="lpstr">
      <vt:lpstr>等线</vt:lpstr>
      <vt:lpstr>等线 Light</vt:lpstr>
      <vt:lpstr>.VnTime</vt:lpstr>
      <vt:lpstr>Arial</vt:lpstr>
      <vt:lpstr>Calibri</vt:lpstr>
      <vt:lpstr>Calibri Light</vt:lpstr>
      <vt:lpstr>inpin heiti</vt:lpstr>
      <vt:lpstr>Times New Roman</vt:lpstr>
      <vt:lpstr>Office 主题​​</vt:lpstr>
      <vt:lpstr>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diem ly</cp:lastModifiedBy>
  <cp:revision>50</cp:revision>
  <dcterms:created xsi:type="dcterms:W3CDTF">2021-12-05T06:14:50Z</dcterms:created>
  <dcterms:modified xsi:type="dcterms:W3CDTF">2024-02-27T11:29:27Z</dcterms:modified>
</cp:coreProperties>
</file>