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 id="2147483724" r:id="rId3"/>
    <p:sldMasterId id="2147483738" r:id="rId4"/>
    <p:sldMasterId id="2147483750" r:id="rId5"/>
  </p:sldMasterIdLst>
  <p:notesMasterIdLst>
    <p:notesMasterId r:id="rId40"/>
  </p:notesMasterIdLst>
  <p:sldIdLst>
    <p:sldId id="256" r:id="rId6"/>
    <p:sldId id="299" r:id="rId7"/>
    <p:sldId id="507" r:id="rId8"/>
    <p:sldId id="315" r:id="rId9"/>
    <p:sldId id="508" r:id="rId10"/>
    <p:sldId id="258" r:id="rId11"/>
    <p:sldId id="326" r:id="rId12"/>
    <p:sldId id="2007577553" r:id="rId13"/>
    <p:sldId id="2007577554" r:id="rId14"/>
    <p:sldId id="2007577556" r:id="rId15"/>
    <p:sldId id="2007577557" r:id="rId16"/>
    <p:sldId id="2007577558" r:id="rId17"/>
    <p:sldId id="2007577559" r:id="rId18"/>
    <p:sldId id="2007577561" r:id="rId19"/>
    <p:sldId id="2007577560" r:id="rId20"/>
    <p:sldId id="2007577563" r:id="rId21"/>
    <p:sldId id="2007577565" r:id="rId22"/>
    <p:sldId id="2007577562" r:id="rId23"/>
    <p:sldId id="2007577567" r:id="rId24"/>
    <p:sldId id="2007577568" r:id="rId25"/>
    <p:sldId id="2007577564" r:id="rId26"/>
    <p:sldId id="2007577570" r:id="rId27"/>
    <p:sldId id="2007577569" r:id="rId28"/>
    <p:sldId id="2007577571" r:id="rId29"/>
    <p:sldId id="2007577583" r:id="rId30"/>
    <p:sldId id="257" r:id="rId31"/>
    <p:sldId id="770" r:id="rId32"/>
    <p:sldId id="771" r:id="rId33"/>
    <p:sldId id="278" r:id="rId34"/>
    <p:sldId id="772" r:id="rId35"/>
    <p:sldId id="277" r:id="rId36"/>
    <p:sldId id="773" r:id="rId37"/>
    <p:sldId id="2007577584" r:id="rId38"/>
    <p:sldId id="2007577585" r:id="rId39"/>
  </p:sldIdLst>
  <p:sldSz cx="12192000" cy="6858000"/>
  <p:notesSz cx="6858000" cy="9144000"/>
  <p:embeddedFontLst>
    <p:embeddedFont>
      <p:font typeface="Microsoft YaHei" panose="020B0503020204020204" pitchFamily="34" charset="-122"/>
      <p:regular r:id="rId41"/>
      <p:bold r:id="rId42"/>
    </p:embeddedFont>
    <p:embeddedFont>
      <p:font typeface="STXinwei" panose="02010600030101010101" charset="-122"/>
      <p:regular r:id="rId43"/>
    </p:embeddedFont>
    <p:embeddedFont>
      <p:font typeface=".VnTime" panose="020B7200000000000000" pitchFamily="34"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宋体" panose="02010600030101010101" pitchFamily="2" charset="-122"/>
      <p:regular r:id="rId52"/>
    </p:embeddedFont>
    <p:embeddedFont>
      <p:font typeface="Calibri Light" panose="020F0302020204030204" pitchFamily="34" charset="0"/>
      <p:regular r:id="rId53"/>
      <p:italic r:id="rId54"/>
    </p:embeddedFont>
    <p:embeddedFont>
      <p:font typeface="宋体" panose="02010600030101010101" pitchFamily="2" charset="-122"/>
      <p:regular r:id="rId52"/>
    </p:embeddedFont>
  </p:embeddedFontLst>
  <p:custDataLst>
    <p:tags r:id="rId5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15C"/>
    <a:srgbClr val="FFF2CC"/>
    <a:srgbClr val="843C0C"/>
    <a:srgbClr val="548235"/>
    <a:srgbClr val="4E4C4A"/>
    <a:srgbClr val="6A2B1E"/>
    <a:srgbClr val="F2C9AE"/>
    <a:srgbClr val="E35A89"/>
    <a:srgbClr val="626B6B"/>
    <a:srgbClr val="4545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3" autoAdjust="0"/>
    <p:restoredTop sz="96370" autoAdjust="0"/>
  </p:normalViewPr>
  <p:slideViewPr>
    <p:cSldViewPr snapToGrid="0">
      <p:cViewPr varScale="1">
        <p:scale>
          <a:sx n="70" d="100"/>
          <a:sy n="70" d="100"/>
        </p:scale>
        <p:origin x="924"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ags" Target="tags/tag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6.fntdata"/><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9.fntdata"/><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221717-D850-4BD3-B434-821CE74C5ADE}" type="datetimeFigureOut">
              <a:rPr lang="zh-CN" altLang="en-US" smtClean="0"/>
              <a:pPr/>
              <a:t>2023/11/24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BCA5C5-ACE0-46CF-8274-7EBAD72A2911}" type="slidenum">
              <a:rPr lang="zh-CN" altLang="en-US" smtClean="0"/>
              <a:pPr/>
              <a:t>‹#›</a:t>
            </a:fld>
            <a:endParaRPr lang="zh-CN" altLang="en-US"/>
          </a:p>
        </p:txBody>
      </p:sp>
    </p:spTree>
    <p:extLst>
      <p:ext uri="{BB962C8B-B14F-4D97-AF65-F5344CB8AC3E}">
        <p14:creationId xmlns:p14="http://schemas.microsoft.com/office/powerpoint/2010/main" val="1187955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7BCA5C5-ACE0-46CF-8274-7EBAD72A2911}" type="slidenum">
              <a:rPr lang="zh-CN" altLang="en-US" smtClean="0"/>
              <a:pPr/>
              <a:t>1</a:t>
            </a:fld>
            <a:endParaRPr lang="zh-CN" altLang="en-US"/>
          </a:p>
        </p:txBody>
      </p:sp>
    </p:spTree>
    <p:extLst>
      <p:ext uri="{BB962C8B-B14F-4D97-AF65-F5344CB8AC3E}">
        <p14:creationId xmlns:p14="http://schemas.microsoft.com/office/powerpoint/2010/main" val="858206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t>10</a:t>
            </a:fld>
            <a:endParaRPr lang="zh-CN" altLang="en-US"/>
          </a:p>
        </p:txBody>
      </p:sp>
    </p:spTree>
    <p:extLst>
      <p:ext uri="{BB962C8B-B14F-4D97-AF65-F5344CB8AC3E}">
        <p14:creationId xmlns:p14="http://schemas.microsoft.com/office/powerpoint/2010/main" val="245533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t>11</a:t>
            </a:fld>
            <a:endParaRPr lang="zh-CN" altLang="en-US"/>
          </a:p>
        </p:txBody>
      </p:sp>
    </p:spTree>
    <p:extLst>
      <p:ext uri="{BB962C8B-B14F-4D97-AF65-F5344CB8AC3E}">
        <p14:creationId xmlns:p14="http://schemas.microsoft.com/office/powerpoint/2010/main" val="2628606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t>12</a:t>
            </a:fld>
            <a:endParaRPr lang="zh-CN" altLang="en-US"/>
          </a:p>
        </p:txBody>
      </p:sp>
    </p:spTree>
    <p:extLst>
      <p:ext uri="{BB962C8B-B14F-4D97-AF65-F5344CB8AC3E}">
        <p14:creationId xmlns:p14="http://schemas.microsoft.com/office/powerpoint/2010/main" val="1932976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t>13</a:t>
            </a:fld>
            <a:endParaRPr lang="zh-CN" altLang="en-US"/>
          </a:p>
        </p:txBody>
      </p:sp>
    </p:spTree>
    <p:extLst>
      <p:ext uri="{BB962C8B-B14F-4D97-AF65-F5344CB8AC3E}">
        <p14:creationId xmlns:p14="http://schemas.microsoft.com/office/powerpoint/2010/main" val="4231299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0700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t>15</a:t>
            </a:fld>
            <a:endParaRPr lang="zh-CN" altLang="en-US"/>
          </a:p>
        </p:txBody>
      </p:sp>
    </p:spTree>
    <p:extLst>
      <p:ext uri="{BB962C8B-B14F-4D97-AF65-F5344CB8AC3E}">
        <p14:creationId xmlns:p14="http://schemas.microsoft.com/office/powerpoint/2010/main" val="2290950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t>16</a:t>
            </a:fld>
            <a:endParaRPr lang="zh-CN" altLang="en-US"/>
          </a:p>
        </p:txBody>
      </p:sp>
    </p:spTree>
    <p:extLst>
      <p:ext uri="{BB962C8B-B14F-4D97-AF65-F5344CB8AC3E}">
        <p14:creationId xmlns:p14="http://schemas.microsoft.com/office/powerpoint/2010/main" val="784763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t>17</a:t>
            </a:fld>
            <a:endParaRPr lang="zh-CN" altLang="en-US"/>
          </a:p>
        </p:txBody>
      </p:sp>
    </p:spTree>
    <p:extLst>
      <p:ext uri="{BB962C8B-B14F-4D97-AF65-F5344CB8AC3E}">
        <p14:creationId xmlns:p14="http://schemas.microsoft.com/office/powerpoint/2010/main" val="1627956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t>18</a:t>
            </a:fld>
            <a:endParaRPr lang="zh-CN" altLang="en-US"/>
          </a:p>
        </p:txBody>
      </p:sp>
    </p:spTree>
    <p:extLst>
      <p:ext uri="{BB962C8B-B14F-4D97-AF65-F5344CB8AC3E}">
        <p14:creationId xmlns:p14="http://schemas.microsoft.com/office/powerpoint/2010/main" val="3740441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t>19</a:t>
            </a:fld>
            <a:endParaRPr lang="zh-CN" altLang="en-US"/>
          </a:p>
        </p:txBody>
      </p:sp>
    </p:spTree>
    <p:extLst>
      <p:ext uri="{BB962C8B-B14F-4D97-AF65-F5344CB8AC3E}">
        <p14:creationId xmlns:p14="http://schemas.microsoft.com/office/powerpoint/2010/main" val="4100153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t>2</a:t>
            </a:fld>
            <a:endParaRPr lang="zh-CN" altLang="en-US"/>
          </a:p>
        </p:txBody>
      </p:sp>
    </p:spTree>
    <p:extLst>
      <p:ext uri="{BB962C8B-B14F-4D97-AF65-F5344CB8AC3E}">
        <p14:creationId xmlns:p14="http://schemas.microsoft.com/office/powerpoint/2010/main" val="350675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t>20</a:t>
            </a:fld>
            <a:endParaRPr lang="zh-CN" altLang="en-US"/>
          </a:p>
        </p:txBody>
      </p:sp>
    </p:spTree>
    <p:extLst>
      <p:ext uri="{BB962C8B-B14F-4D97-AF65-F5344CB8AC3E}">
        <p14:creationId xmlns:p14="http://schemas.microsoft.com/office/powerpoint/2010/main" val="1483037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t>21</a:t>
            </a:fld>
            <a:endParaRPr lang="zh-CN" altLang="en-US"/>
          </a:p>
        </p:txBody>
      </p:sp>
    </p:spTree>
    <p:extLst>
      <p:ext uri="{BB962C8B-B14F-4D97-AF65-F5344CB8AC3E}">
        <p14:creationId xmlns:p14="http://schemas.microsoft.com/office/powerpoint/2010/main" val="1409695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t>22</a:t>
            </a:fld>
            <a:endParaRPr lang="zh-CN" altLang="en-US"/>
          </a:p>
        </p:txBody>
      </p:sp>
    </p:spTree>
    <p:extLst>
      <p:ext uri="{BB962C8B-B14F-4D97-AF65-F5344CB8AC3E}">
        <p14:creationId xmlns:p14="http://schemas.microsoft.com/office/powerpoint/2010/main" val="265057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t>23</a:t>
            </a:fld>
            <a:endParaRPr lang="zh-CN" altLang="en-US"/>
          </a:p>
        </p:txBody>
      </p:sp>
    </p:spTree>
    <p:extLst>
      <p:ext uri="{BB962C8B-B14F-4D97-AF65-F5344CB8AC3E}">
        <p14:creationId xmlns:p14="http://schemas.microsoft.com/office/powerpoint/2010/main" val="2330428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t>24</a:t>
            </a:fld>
            <a:endParaRPr lang="zh-CN" altLang="en-US"/>
          </a:p>
        </p:txBody>
      </p:sp>
    </p:spTree>
    <p:extLst>
      <p:ext uri="{BB962C8B-B14F-4D97-AF65-F5344CB8AC3E}">
        <p14:creationId xmlns:p14="http://schemas.microsoft.com/office/powerpoint/2010/main" val="1580311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AEED6-F3CE-4989-8114-EA4976C9EDF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6247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AEED6-F3CE-4989-8114-EA4976C9EDF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8048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t>34</a:t>
            </a:fld>
            <a:endParaRPr lang="zh-CN" altLang="en-US"/>
          </a:p>
        </p:txBody>
      </p:sp>
    </p:spTree>
    <p:extLst>
      <p:ext uri="{BB962C8B-B14F-4D97-AF65-F5344CB8AC3E}">
        <p14:creationId xmlns:p14="http://schemas.microsoft.com/office/powerpoint/2010/main" val="1695205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30D442-A43C-4EF5-89F0-2BEA136007E3}" type="slidenum">
              <a:rPr lang="zh-CN" altLang="en-US" smtClean="0"/>
              <a:t>3</a:t>
            </a:fld>
            <a:endParaRPr lang="zh-CN" altLang="en-US"/>
          </a:p>
        </p:txBody>
      </p:sp>
    </p:spTree>
    <p:extLst>
      <p:ext uri="{BB962C8B-B14F-4D97-AF65-F5344CB8AC3E}">
        <p14:creationId xmlns:p14="http://schemas.microsoft.com/office/powerpoint/2010/main" val="288412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30D442-A43C-4EF5-89F0-2BEA136007E3}" type="slidenum">
              <a:rPr lang="zh-CN" altLang="en-US" smtClean="0"/>
              <a:t>4</a:t>
            </a:fld>
            <a:endParaRPr lang="zh-CN" altLang="en-US"/>
          </a:p>
        </p:txBody>
      </p:sp>
    </p:spTree>
    <p:extLst>
      <p:ext uri="{BB962C8B-B14F-4D97-AF65-F5344CB8AC3E}">
        <p14:creationId xmlns:p14="http://schemas.microsoft.com/office/powerpoint/2010/main" val="2115365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30D442-A43C-4EF5-89F0-2BEA136007E3}" type="slidenum">
              <a:rPr lang="zh-CN" altLang="en-US" smtClean="0"/>
              <a:t>5</a:t>
            </a:fld>
            <a:endParaRPr lang="zh-CN" altLang="en-US"/>
          </a:p>
        </p:txBody>
      </p:sp>
    </p:spTree>
    <p:extLst>
      <p:ext uri="{BB962C8B-B14F-4D97-AF65-F5344CB8AC3E}">
        <p14:creationId xmlns:p14="http://schemas.microsoft.com/office/powerpoint/2010/main" val="878204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AEED6-F3CE-4989-8114-EA4976C9EDF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6432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t>7</a:t>
            </a:fld>
            <a:endParaRPr lang="zh-CN" altLang="en-US"/>
          </a:p>
        </p:txBody>
      </p:sp>
    </p:spTree>
    <p:extLst>
      <p:ext uri="{BB962C8B-B14F-4D97-AF65-F5344CB8AC3E}">
        <p14:creationId xmlns:p14="http://schemas.microsoft.com/office/powerpoint/2010/main" val="65660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t>8</a:t>
            </a:fld>
            <a:endParaRPr lang="zh-CN" altLang="en-US"/>
          </a:p>
        </p:txBody>
      </p:sp>
    </p:spTree>
    <p:extLst>
      <p:ext uri="{BB962C8B-B14F-4D97-AF65-F5344CB8AC3E}">
        <p14:creationId xmlns:p14="http://schemas.microsoft.com/office/powerpoint/2010/main" val="2406305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533DCF-755D-4C09-8C77-B4C66B47F236}" type="slidenum">
              <a:rPr lang="zh-CN" altLang="en-US" smtClean="0"/>
              <a:t>9</a:t>
            </a:fld>
            <a:endParaRPr lang="zh-CN" altLang="en-US"/>
          </a:p>
        </p:txBody>
      </p:sp>
    </p:spTree>
    <p:extLst>
      <p:ext uri="{BB962C8B-B14F-4D97-AF65-F5344CB8AC3E}">
        <p14:creationId xmlns:p14="http://schemas.microsoft.com/office/powerpoint/2010/main" val="2248650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5.wdp"/></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169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6511BD7-A102-4EC0-ACB1-CA23A005D9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0AE4283D-1800-46BD-9226-086F3FE0DD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F88AFE39-9759-4E13-9E5B-72ECEBCD1C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97E50EC7-D592-4A22-BC6F-C09D14F9835E}"/>
              </a:ext>
            </a:extLst>
          </p:cNvPr>
          <p:cNvSpPr>
            <a:spLocks noGrp="1"/>
          </p:cNvSpPr>
          <p:nvPr>
            <p:ph type="dt" sz="half" idx="10"/>
          </p:nvPr>
        </p:nvSpPr>
        <p:spPr/>
        <p:txBody>
          <a:bodyPr/>
          <a:lstStyle/>
          <a:p>
            <a:fld id="{D1D3BADC-D1F4-4DC1-852B-2012506F6467}" type="datetimeFigureOut">
              <a:rPr lang="zh-CN" altLang="en-US" smtClean="0"/>
              <a:pPr/>
              <a:t>2023/11/24</a:t>
            </a:fld>
            <a:endParaRPr lang="zh-CN" altLang="en-US"/>
          </a:p>
        </p:txBody>
      </p:sp>
      <p:sp>
        <p:nvSpPr>
          <p:cNvPr id="6" name="页脚占位符 5">
            <a:extLst>
              <a:ext uri="{FF2B5EF4-FFF2-40B4-BE49-F238E27FC236}">
                <a16:creationId xmlns:a16="http://schemas.microsoft.com/office/drawing/2014/main" xmlns="" id="{07670E11-7C9F-4EF1-BEAA-A7D9ED07D1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26611DE4-AAEE-4A82-AFEB-3506FB239302}"/>
              </a:ext>
            </a:extLst>
          </p:cNvPr>
          <p:cNvSpPr>
            <a:spLocks noGrp="1"/>
          </p:cNvSpPr>
          <p:nvPr>
            <p:ph type="sldNum" sz="quarter" idx="12"/>
          </p:nvPr>
        </p:nvSpPr>
        <p:spPr/>
        <p:txBody>
          <a:bodyPr/>
          <a:lstStyle/>
          <a:p>
            <a:fld id="{30091F8E-547F-4A88-AEEE-B65970F2C043}" type="slidenum">
              <a:rPr lang="zh-CN" altLang="en-US" smtClean="0"/>
              <a:pPr/>
              <a:t>‹#›</a:t>
            </a:fld>
            <a:endParaRPr lang="zh-CN" altLang="en-US"/>
          </a:p>
        </p:txBody>
      </p:sp>
    </p:spTree>
    <p:extLst>
      <p:ext uri="{BB962C8B-B14F-4D97-AF65-F5344CB8AC3E}">
        <p14:creationId xmlns:p14="http://schemas.microsoft.com/office/powerpoint/2010/main" val="1758368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458D9FF-A481-4B03-B2AB-4FC1B4F6FEC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45DEEA1-91F4-4AD2-BD34-5FC5BC78647D}"/>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8F97A47-B6FC-4C71-B4B0-B498BBF0E1BB}"/>
              </a:ext>
            </a:extLst>
          </p:cNvPr>
          <p:cNvSpPr>
            <a:spLocks noGrp="1"/>
          </p:cNvSpPr>
          <p:nvPr>
            <p:ph type="dt" sz="half" idx="10"/>
          </p:nvPr>
        </p:nvSpPr>
        <p:spPr/>
        <p:txBody>
          <a:bodyPr/>
          <a:lstStyle/>
          <a:p>
            <a:fld id="{D1D3BADC-D1F4-4DC1-852B-2012506F6467}" type="datetimeFigureOut">
              <a:rPr lang="zh-CN" altLang="en-US" smtClean="0"/>
              <a:pPr/>
              <a:t>2023/11/24</a:t>
            </a:fld>
            <a:endParaRPr lang="zh-CN" altLang="en-US"/>
          </a:p>
        </p:txBody>
      </p:sp>
      <p:sp>
        <p:nvSpPr>
          <p:cNvPr id="5" name="页脚占位符 4">
            <a:extLst>
              <a:ext uri="{FF2B5EF4-FFF2-40B4-BE49-F238E27FC236}">
                <a16:creationId xmlns:a16="http://schemas.microsoft.com/office/drawing/2014/main" xmlns="" id="{FE9E3D2B-23A6-43F7-91CB-11CFCC74229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2C05E12-BE79-4AD4-AEB3-B629C679F401}"/>
              </a:ext>
            </a:extLst>
          </p:cNvPr>
          <p:cNvSpPr>
            <a:spLocks noGrp="1"/>
          </p:cNvSpPr>
          <p:nvPr>
            <p:ph type="sldNum" sz="quarter" idx="12"/>
          </p:nvPr>
        </p:nvSpPr>
        <p:spPr/>
        <p:txBody>
          <a:bodyPr/>
          <a:lstStyle/>
          <a:p>
            <a:fld id="{30091F8E-547F-4A88-AEEE-B65970F2C043}" type="slidenum">
              <a:rPr lang="zh-CN" altLang="en-US" smtClean="0"/>
              <a:pPr/>
              <a:t>‹#›</a:t>
            </a:fld>
            <a:endParaRPr lang="zh-CN" altLang="en-US"/>
          </a:p>
        </p:txBody>
      </p:sp>
    </p:spTree>
    <p:extLst>
      <p:ext uri="{BB962C8B-B14F-4D97-AF65-F5344CB8AC3E}">
        <p14:creationId xmlns:p14="http://schemas.microsoft.com/office/powerpoint/2010/main" val="3368834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474A1E8-E1E2-4264-AEBD-55CAE2D08DB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513BEAA-163F-4163-B293-94B0D5DF875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7552181-EAAB-4E44-8FBE-E6D7521E6C24}"/>
              </a:ext>
            </a:extLst>
          </p:cNvPr>
          <p:cNvSpPr>
            <a:spLocks noGrp="1"/>
          </p:cNvSpPr>
          <p:nvPr>
            <p:ph type="dt" sz="half" idx="10"/>
          </p:nvPr>
        </p:nvSpPr>
        <p:spPr/>
        <p:txBody>
          <a:bodyPr/>
          <a:lstStyle/>
          <a:p>
            <a:fld id="{D1D3BADC-D1F4-4DC1-852B-2012506F6467}" type="datetimeFigureOut">
              <a:rPr lang="zh-CN" altLang="en-US" smtClean="0"/>
              <a:pPr/>
              <a:t>2023/11/24</a:t>
            </a:fld>
            <a:endParaRPr lang="zh-CN" altLang="en-US"/>
          </a:p>
        </p:txBody>
      </p:sp>
      <p:sp>
        <p:nvSpPr>
          <p:cNvPr id="5" name="页脚占位符 4">
            <a:extLst>
              <a:ext uri="{FF2B5EF4-FFF2-40B4-BE49-F238E27FC236}">
                <a16:creationId xmlns:a16="http://schemas.microsoft.com/office/drawing/2014/main" xmlns="" id="{A7FCAC23-EB12-4DAE-B798-B96CF60D717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78808FB-A0C2-4965-B9AC-E3A9B7CBFCD4}"/>
              </a:ext>
            </a:extLst>
          </p:cNvPr>
          <p:cNvSpPr>
            <a:spLocks noGrp="1"/>
          </p:cNvSpPr>
          <p:nvPr>
            <p:ph type="sldNum" sz="quarter" idx="12"/>
          </p:nvPr>
        </p:nvSpPr>
        <p:spPr/>
        <p:txBody>
          <a:bodyPr/>
          <a:lstStyle/>
          <a:p>
            <a:fld id="{30091F8E-547F-4A88-AEEE-B65970F2C043}" type="slidenum">
              <a:rPr lang="zh-CN" altLang="en-US" smtClean="0"/>
              <a:pPr/>
              <a:t>‹#›</a:t>
            </a:fld>
            <a:endParaRPr lang="zh-CN" altLang="en-US"/>
          </a:p>
        </p:txBody>
      </p:sp>
    </p:spTree>
    <p:extLst>
      <p:ext uri="{BB962C8B-B14F-4D97-AF65-F5344CB8AC3E}">
        <p14:creationId xmlns:p14="http://schemas.microsoft.com/office/powerpoint/2010/main" val="1054083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竖排文字">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p:cNvSpPr/>
          <p:nvPr userDrawn="1"/>
        </p:nvSpPr>
        <p:spPr>
          <a:xfrm>
            <a:off x="4564282" y="0"/>
            <a:ext cx="3080533" cy="6858000"/>
          </a:xfrm>
          <a:prstGeom prst="rect">
            <a:avLst/>
          </a:prstGeom>
          <a:solidFill>
            <a:srgbClr val="017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489194" y="545124"/>
            <a:ext cx="11230708" cy="576775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030773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5E9D20F-BEB0-4012-B897-2C9053B9BB0F}" type="datetimeFigureOut">
              <a:rPr lang="zh-CN" altLang="en-US" smtClean="0"/>
              <a:t>2023/11/24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C07DA0-4BCF-49E0-974B-3E2E9EEDCB36}" type="slidenum">
              <a:rPr lang="zh-CN" altLang="en-US" smtClean="0"/>
              <a:t>‹#›</a:t>
            </a:fld>
            <a:endParaRPr lang="zh-CN" altLang="en-US"/>
          </a:p>
        </p:txBody>
      </p:sp>
    </p:spTree>
    <p:extLst>
      <p:ext uri="{BB962C8B-B14F-4D97-AF65-F5344CB8AC3E}">
        <p14:creationId xmlns:p14="http://schemas.microsoft.com/office/powerpoint/2010/main" val="127524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5E9D20F-BEB0-4012-B897-2C9053B9BB0F}" type="datetimeFigureOut">
              <a:rPr lang="zh-CN" altLang="en-US" smtClean="0"/>
              <a:t>2023/11/24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C07DA0-4BCF-49E0-974B-3E2E9EEDCB36}" type="slidenum">
              <a:rPr lang="zh-CN" altLang="en-US" smtClean="0"/>
              <a:t>‹#›</a:t>
            </a:fld>
            <a:endParaRPr lang="zh-CN" altLang="en-US"/>
          </a:p>
        </p:txBody>
      </p:sp>
    </p:spTree>
    <p:extLst>
      <p:ext uri="{BB962C8B-B14F-4D97-AF65-F5344CB8AC3E}">
        <p14:creationId xmlns:p14="http://schemas.microsoft.com/office/powerpoint/2010/main" val="4167748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5E9D20F-BEB0-4012-B897-2C9053B9BB0F}" type="datetimeFigureOut">
              <a:rPr lang="zh-CN" altLang="en-US" smtClean="0"/>
              <a:t>2023/11/24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C07DA0-4BCF-49E0-974B-3E2E9EEDCB36}" type="slidenum">
              <a:rPr lang="zh-CN" altLang="en-US" smtClean="0"/>
              <a:t>‹#›</a:t>
            </a:fld>
            <a:endParaRPr lang="zh-CN" altLang="en-US"/>
          </a:p>
        </p:txBody>
      </p:sp>
    </p:spTree>
    <p:extLst>
      <p:ext uri="{BB962C8B-B14F-4D97-AF65-F5344CB8AC3E}">
        <p14:creationId xmlns:p14="http://schemas.microsoft.com/office/powerpoint/2010/main" val="2506980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5E9D20F-BEB0-4012-B897-2C9053B9BB0F}" type="datetimeFigureOut">
              <a:rPr lang="zh-CN" altLang="en-US" smtClean="0"/>
              <a:t>2023/11/24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C07DA0-4BCF-49E0-974B-3E2E9EEDCB36}" type="slidenum">
              <a:rPr lang="zh-CN" altLang="en-US" smtClean="0"/>
              <a:t>‹#›</a:t>
            </a:fld>
            <a:endParaRPr lang="zh-CN" altLang="en-US"/>
          </a:p>
        </p:txBody>
      </p:sp>
    </p:spTree>
    <p:extLst>
      <p:ext uri="{BB962C8B-B14F-4D97-AF65-F5344CB8AC3E}">
        <p14:creationId xmlns:p14="http://schemas.microsoft.com/office/powerpoint/2010/main" val="3263441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5E9D20F-BEB0-4012-B897-2C9053B9BB0F}" type="datetimeFigureOut">
              <a:rPr lang="zh-CN" altLang="en-US" smtClean="0"/>
              <a:t>2023/11/24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CC07DA0-4BCF-49E0-974B-3E2E9EEDCB36}" type="slidenum">
              <a:rPr lang="zh-CN" altLang="en-US" smtClean="0"/>
              <a:t>‹#›</a:t>
            </a:fld>
            <a:endParaRPr lang="zh-CN" altLang="en-US"/>
          </a:p>
        </p:txBody>
      </p:sp>
    </p:spTree>
    <p:extLst>
      <p:ext uri="{BB962C8B-B14F-4D97-AF65-F5344CB8AC3E}">
        <p14:creationId xmlns:p14="http://schemas.microsoft.com/office/powerpoint/2010/main" val="43414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5E9D20F-BEB0-4012-B897-2C9053B9BB0F}" type="datetimeFigureOut">
              <a:rPr lang="zh-CN" altLang="en-US" smtClean="0"/>
              <a:t>2023/11/24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CC07DA0-4BCF-49E0-974B-3E2E9EEDCB36}" type="slidenum">
              <a:rPr lang="zh-CN" altLang="en-US" smtClean="0"/>
              <a:t>‹#›</a:t>
            </a:fld>
            <a:endParaRPr lang="zh-CN" altLang="en-US"/>
          </a:p>
        </p:txBody>
      </p:sp>
    </p:spTree>
    <p:extLst>
      <p:ext uri="{BB962C8B-B14F-4D97-AF65-F5344CB8AC3E}">
        <p14:creationId xmlns:p14="http://schemas.microsoft.com/office/powerpoint/2010/main" val="1584234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ln w="3175">
            <a:solidFill>
              <a:schemeClr val="tx1"/>
            </a:solidFill>
          </a:ln>
        </p:spPr>
      </p:pic>
    </p:spTree>
    <p:extLst>
      <p:ext uri="{BB962C8B-B14F-4D97-AF65-F5344CB8AC3E}">
        <p14:creationId xmlns:p14="http://schemas.microsoft.com/office/powerpoint/2010/main" val="2538620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5E9D20F-BEB0-4012-B897-2C9053B9BB0F}" type="datetimeFigureOut">
              <a:rPr lang="zh-CN" altLang="en-US" smtClean="0"/>
              <a:t>2023/11/24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CC07DA0-4BCF-49E0-974B-3E2E9EEDCB36}" type="slidenum">
              <a:rPr lang="zh-CN" altLang="en-US" smtClean="0"/>
              <a:t>‹#›</a:t>
            </a:fld>
            <a:endParaRPr lang="zh-CN" altLang="en-US"/>
          </a:p>
        </p:txBody>
      </p:sp>
    </p:spTree>
    <p:extLst>
      <p:ext uri="{BB962C8B-B14F-4D97-AF65-F5344CB8AC3E}">
        <p14:creationId xmlns:p14="http://schemas.microsoft.com/office/powerpoint/2010/main" val="2410578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5E9D20F-BEB0-4012-B897-2C9053B9BB0F}" type="datetimeFigureOut">
              <a:rPr lang="zh-CN" altLang="en-US" smtClean="0"/>
              <a:t>2023/11/24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C07DA0-4BCF-49E0-974B-3E2E9EEDCB36}" type="slidenum">
              <a:rPr lang="zh-CN" altLang="en-US" smtClean="0"/>
              <a:t>‹#›</a:t>
            </a:fld>
            <a:endParaRPr lang="zh-CN" altLang="en-US"/>
          </a:p>
        </p:txBody>
      </p:sp>
    </p:spTree>
    <p:extLst>
      <p:ext uri="{BB962C8B-B14F-4D97-AF65-F5344CB8AC3E}">
        <p14:creationId xmlns:p14="http://schemas.microsoft.com/office/powerpoint/2010/main" val="2268926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5E9D20F-BEB0-4012-B897-2C9053B9BB0F}" type="datetimeFigureOut">
              <a:rPr lang="zh-CN" altLang="en-US" smtClean="0"/>
              <a:t>2023/11/24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C07DA0-4BCF-49E0-974B-3E2E9EEDCB36}" type="slidenum">
              <a:rPr lang="zh-CN" altLang="en-US" smtClean="0"/>
              <a:t>‹#›</a:t>
            </a:fld>
            <a:endParaRPr lang="zh-CN" altLang="en-US"/>
          </a:p>
        </p:txBody>
      </p:sp>
    </p:spTree>
    <p:extLst>
      <p:ext uri="{BB962C8B-B14F-4D97-AF65-F5344CB8AC3E}">
        <p14:creationId xmlns:p14="http://schemas.microsoft.com/office/powerpoint/2010/main" val="3153773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5E9D20F-BEB0-4012-B897-2C9053B9BB0F}" type="datetimeFigureOut">
              <a:rPr lang="zh-CN" altLang="en-US" smtClean="0"/>
              <a:t>2023/11/24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C07DA0-4BCF-49E0-974B-3E2E9EEDCB36}" type="slidenum">
              <a:rPr lang="zh-CN" altLang="en-US" smtClean="0"/>
              <a:t>‹#›</a:t>
            </a:fld>
            <a:endParaRPr lang="zh-CN" altLang="en-US"/>
          </a:p>
        </p:txBody>
      </p:sp>
    </p:spTree>
    <p:extLst>
      <p:ext uri="{BB962C8B-B14F-4D97-AF65-F5344CB8AC3E}">
        <p14:creationId xmlns:p14="http://schemas.microsoft.com/office/powerpoint/2010/main" val="3600192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5E9D20F-BEB0-4012-B897-2C9053B9BB0F}" type="datetimeFigureOut">
              <a:rPr lang="zh-CN" altLang="en-US" smtClean="0"/>
              <a:t>2023/11/24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C07DA0-4BCF-49E0-974B-3E2E9EEDCB36}" type="slidenum">
              <a:rPr lang="zh-CN" altLang="en-US" smtClean="0"/>
              <a:t>‹#›</a:t>
            </a:fld>
            <a:endParaRPr lang="zh-CN" altLang="en-US"/>
          </a:p>
        </p:txBody>
      </p:sp>
    </p:spTree>
    <p:extLst>
      <p:ext uri="{BB962C8B-B14F-4D97-AF65-F5344CB8AC3E}">
        <p14:creationId xmlns:p14="http://schemas.microsoft.com/office/powerpoint/2010/main" val="2416028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11/24/2023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8818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11/24/2023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64744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11/24/2023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67061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11/24/2023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92984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11/24/2023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4471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268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11/24/2023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85041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11/24/2023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0056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338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11/24/2023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03585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11/24/2023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5471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11/24/2023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41520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11/24/2023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22864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101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80891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434541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983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449695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11/24/2023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919473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11/24/2023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517626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11/24/2023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746232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11/24/2023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75417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226943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856750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461473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408761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3302656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4"/>
          <p:cNvPicPr>
            <a:picLocks noChangeAspect="1"/>
          </p:cNvPicPr>
          <p:nvPr userDrawn="1"/>
        </p:nvPicPr>
        <p:blipFill rotWithShape="1">
          <a:blip r:embed="rId4">
            <a:extLst>
              <a:ext uri="{28A0092B-C50C-407E-A947-70E740481C1C}">
                <a14:useLocalDpi xmlns:a14="http://schemas.microsoft.com/office/drawing/2010/main" val="0"/>
              </a:ext>
            </a:extLst>
          </a:blip>
          <a:srcRect b="8351"/>
          <a:stretch/>
        </p:blipFill>
        <p:spPr>
          <a:xfrm flipH="1">
            <a:off x="-487680" y="259080"/>
            <a:ext cx="7200155" cy="6598920"/>
          </a:xfrm>
          <a:prstGeom prst="rect">
            <a:avLst/>
          </a:prstGeom>
        </p:spPr>
      </p:pic>
    </p:spTree>
    <p:extLst>
      <p:ext uri="{BB962C8B-B14F-4D97-AF65-F5344CB8AC3E}">
        <p14:creationId xmlns:p14="http://schemas.microsoft.com/office/powerpoint/2010/main" val="1600773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958543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3979358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24/11/2023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619617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24/11/2023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034688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24/11/2023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939061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24/11/2023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332318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24/11/2023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3411386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24/11/2023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3639205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022035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928147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9" name="图片 8"/>
          <p:cNvPicPr>
            <a:picLocks noChangeAspect="1"/>
          </p:cNvPicPr>
          <p:nvPr userDrawn="1"/>
        </p:nvPicPr>
        <p:blipFill rotWithShape="1">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b="49264"/>
          <a:stretch/>
        </p:blipFill>
        <p:spPr>
          <a:xfrm rot="18227875">
            <a:off x="3111693" y="4192310"/>
            <a:ext cx="5616218" cy="2849415"/>
          </a:xfrm>
          <a:prstGeom prst="rect">
            <a:avLst/>
          </a:prstGeom>
        </p:spPr>
      </p:pic>
      <p:pic>
        <p:nvPicPr>
          <p:cNvPr id="5" name="图片 4"/>
          <p:cNvPicPr>
            <a:picLocks noChangeAspect="1"/>
          </p:cNvPicPr>
          <p:nvPr userDrawn="1"/>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b="20492"/>
          <a:stretch/>
        </p:blipFill>
        <p:spPr>
          <a:xfrm>
            <a:off x="6252284" y="234053"/>
            <a:ext cx="6248400" cy="6623947"/>
          </a:xfrm>
          <a:prstGeom prst="rect">
            <a:avLst/>
          </a:prstGeom>
        </p:spPr>
      </p:pic>
      <p:pic>
        <p:nvPicPr>
          <p:cNvPr id="6" name="图片 5"/>
          <p:cNvPicPr>
            <a:picLocks noChangeAspect="1"/>
          </p:cNvPicPr>
          <p:nvPr userDrawn="1"/>
        </p:nvPicPr>
        <p:blipFill rotWithShape="1">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b="50000"/>
          <a:stretch/>
        </p:blipFill>
        <p:spPr>
          <a:xfrm>
            <a:off x="8255519" y="3720862"/>
            <a:ext cx="5688330" cy="2844165"/>
          </a:xfrm>
          <a:prstGeom prst="rect">
            <a:avLst/>
          </a:prstGeom>
        </p:spPr>
      </p:pic>
      <p:pic>
        <p:nvPicPr>
          <p:cNvPr id="7" name="图片 6"/>
          <p:cNvPicPr>
            <a:picLocks noChangeAspect="1"/>
          </p:cNvPicPr>
          <p:nvPr userDrawn="1"/>
        </p:nvPicPr>
        <p:blipFill rotWithShape="1">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38400" t="55040" r="16231" b="29600"/>
          <a:stretch/>
        </p:blipFill>
        <p:spPr>
          <a:xfrm>
            <a:off x="8621285" y="5638800"/>
            <a:ext cx="3601196" cy="1219200"/>
          </a:xfrm>
          <a:prstGeom prst="rect">
            <a:avLst/>
          </a:prstGeom>
        </p:spPr>
      </p:pic>
    </p:spTree>
    <p:extLst>
      <p:ext uri="{BB962C8B-B14F-4D97-AF65-F5344CB8AC3E}">
        <p14:creationId xmlns:p14="http://schemas.microsoft.com/office/powerpoint/2010/main" val="437081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801577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4B5E6AF-ED75-4101-9AED-91CDDC433BE6}"/>
              </a:ext>
            </a:extLst>
          </p:cNvPr>
          <p:cNvSpPr>
            <a:spLocks noGrp="1"/>
          </p:cNvSpPr>
          <p:nvPr>
            <p:ph type="dt" sz="half" idx="10"/>
          </p:nvPr>
        </p:nvSpPr>
        <p:spPr/>
        <p:txBody>
          <a:bodyPr/>
          <a:lstStyle/>
          <a:p>
            <a:fld id="{D1D3BADC-D1F4-4DC1-852B-2012506F6467}" type="datetimeFigureOut">
              <a:rPr lang="zh-CN" altLang="en-US" smtClean="0"/>
              <a:pPr/>
              <a:t>2023/11/24</a:t>
            </a:fld>
            <a:endParaRPr lang="zh-CN" altLang="en-US"/>
          </a:p>
        </p:txBody>
      </p:sp>
      <p:sp>
        <p:nvSpPr>
          <p:cNvPr id="3" name="页脚占位符 2">
            <a:extLst>
              <a:ext uri="{FF2B5EF4-FFF2-40B4-BE49-F238E27FC236}">
                <a16:creationId xmlns:a16="http://schemas.microsoft.com/office/drawing/2014/main" xmlns="" id="{5A22F7E7-8DC5-42B4-8CC0-D30F078F1C9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0BCF769E-5FE5-4F35-BF96-8D9FDCC565DB}"/>
              </a:ext>
            </a:extLst>
          </p:cNvPr>
          <p:cNvSpPr>
            <a:spLocks noGrp="1"/>
          </p:cNvSpPr>
          <p:nvPr>
            <p:ph type="sldNum" sz="quarter" idx="12"/>
          </p:nvPr>
        </p:nvSpPr>
        <p:spPr/>
        <p:txBody>
          <a:bodyPr/>
          <a:lstStyle/>
          <a:p>
            <a:fld id="{30091F8E-547F-4A88-AEEE-B65970F2C043}" type="slidenum">
              <a:rPr lang="zh-CN" altLang="en-US" smtClean="0"/>
              <a:pPr/>
              <a:t>‹#›</a:t>
            </a:fld>
            <a:endParaRPr lang="zh-CN" altLang="en-US"/>
          </a:p>
        </p:txBody>
      </p:sp>
    </p:spTree>
    <p:extLst>
      <p:ext uri="{BB962C8B-B14F-4D97-AF65-F5344CB8AC3E}">
        <p14:creationId xmlns:p14="http://schemas.microsoft.com/office/powerpoint/2010/main" val="1944749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E2CE4DC-1D6B-4C1E-84E3-772A0323CF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7205FF1-1FC0-4F62-9901-E5201BED99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DF824FBA-6101-4BF6-B183-A6AE552089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E962E91-7265-4AB6-A929-D1538ACEA3FB}"/>
              </a:ext>
            </a:extLst>
          </p:cNvPr>
          <p:cNvSpPr>
            <a:spLocks noGrp="1"/>
          </p:cNvSpPr>
          <p:nvPr>
            <p:ph type="dt" sz="half" idx="10"/>
          </p:nvPr>
        </p:nvSpPr>
        <p:spPr/>
        <p:txBody>
          <a:bodyPr/>
          <a:lstStyle/>
          <a:p>
            <a:fld id="{D1D3BADC-D1F4-4DC1-852B-2012506F6467}" type="datetimeFigureOut">
              <a:rPr lang="zh-CN" altLang="en-US" smtClean="0"/>
              <a:pPr/>
              <a:t>2023/11/24</a:t>
            </a:fld>
            <a:endParaRPr lang="zh-CN" altLang="en-US"/>
          </a:p>
        </p:txBody>
      </p:sp>
      <p:sp>
        <p:nvSpPr>
          <p:cNvPr id="6" name="页脚占位符 5">
            <a:extLst>
              <a:ext uri="{FF2B5EF4-FFF2-40B4-BE49-F238E27FC236}">
                <a16:creationId xmlns:a16="http://schemas.microsoft.com/office/drawing/2014/main" xmlns="" id="{546141F2-6122-467E-87C1-EAC638A694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E6676ED-44DA-4467-9EA3-D8ADA337DCFD}"/>
              </a:ext>
            </a:extLst>
          </p:cNvPr>
          <p:cNvSpPr>
            <a:spLocks noGrp="1"/>
          </p:cNvSpPr>
          <p:nvPr>
            <p:ph type="sldNum" sz="quarter" idx="12"/>
          </p:nvPr>
        </p:nvSpPr>
        <p:spPr/>
        <p:txBody>
          <a:bodyPr/>
          <a:lstStyle/>
          <a:p>
            <a:fld id="{30091F8E-547F-4A88-AEEE-B65970F2C043}" type="slidenum">
              <a:rPr lang="zh-CN" altLang="en-US" smtClean="0"/>
              <a:pPr/>
              <a:t>‹#›</a:t>
            </a:fld>
            <a:endParaRPr lang="zh-CN" altLang="en-US"/>
          </a:p>
        </p:txBody>
      </p:sp>
    </p:spTree>
    <p:extLst>
      <p:ext uri="{BB962C8B-B14F-4D97-AF65-F5344CB8AC3E}">
        <p14:creationId xmlns:p14="http://schemas.microsoft.com/office/powerpoint/2010/main" val="3713169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9.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0.jp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1.JP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D7E2EA78-46E2-4E26-9F9B-F4394FFA17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F7FE723-F83B-4B77-8718-7D8E3BCCB9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654AEB1-2562-4876-9212-229D003FE5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D3BADC-D1F4-4DC1-852B-2012506F6467}" type="datetimeFigureOut">
              <a:rPr lang="zh-CN" altLang="en-US" smtClean="0"/>
              <a:pPr/>
              <a:t>2023/11/24</a:t>
            </a:fld>
            <a:endParaRPr lang="zh-CN" altLang="en-US"/>
          </a:p>
        </p:txBody>
      </p:sp>
      <p:sp>
        <p:nvSpPr>
          <p:cNvPr id="5" name="页脚占位符 4">
            <a:extLst>
              <a:ext uri="{FF2B5EF4-FFF2-40B4-BE49-F238E27FC236}">
                <a16:creationId xmlns:a16="http://schemas.microsoft.com/office/drawing/2014/main" xmlns="" id="{C238B83E-2778-4FA8-94F0-CE95C116A8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25B5CF2-85C1-4910-962C-2674A7720C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091F8E-547F-4A88-AEEE-B65970F2C043}" type="slidenum">
              <a:rPr lang="zh-CN" altLang="en-US" smtClean="0"/>
              <a:pPr/>
              <a:t>‹#›</a:t>
            </a:fld>
            <a:endParaRPr lang="zh-CN" altLang="en-US"/>
          </a:p>
        </p:txBody>
      </p:sp>
    </p:spTree>
    <p:extLst>
      <p:ext uri="{BB962C8B-B14F-4D97-AF65-F5344CB8AC3E}">
        <p14:creationId xmlns:p14="http://schemas.microsoft.com/office/powerpoint/2010/main" val="2469059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9D20F-BEB0-4012-B897-2C9053B9BB0F}" type="datetimeFigureOut">
              <a:rPr lang="zh-CN" altLang="en-US" smtClean="0"/>
              <a:t>2023/11/24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C07DA0-4BCF-49E0-974B-3E2E9EEDCB36}"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8746"/>
            <a:ext cx="12192000" cy="6854637"/>
          </a:xfrm>
          <a:prstGeom prst="rect">
            <a:avLst/>
          </a:prstGeom>
        </p:spPr>
      </p:pic>
    </p:spTree>
    <p:extLst>
      <p:ext uri="{BB962C8B-B14F-4D97-AF65-F5344CB8AC3E}">
        <p14:creationId xmlns:p14="http://schemas.microsoft.com/office/powerpoint/2010/main" val="365264781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11/24/2023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2055022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11/24/2023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298116262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08ED132D-452A-49E5-B8CD-EA0C46A12A5F}" type="datetimeFigureOut">
              <a:rPr lang="vi-VN" smtClean="0">
                <a:solidFill>
                  <a:prstClr val="black">
                    <a:tint val="75000"/>
                  </a:prstClr>
                </a:solidFill>
              </a:rPr>
              <a:pPr defTabSz="914377">
                <a:defRPr/>
              </a:pPr>
              <a:t>24/11/2023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399214675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notesSlide" Target="../notesSlides/notesSlide10.xml"/><Relationship Id="rId7" Type="http://schemas.openxmlformats.org/officeDocument/2006/relationships/image" Target="../media/image30.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1.xml"/><Relationship Id="rId7" Type="http://schemas.openxmlformats.org/officeDocument/2006/relationships/image" Target="../media/image32.pn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2.xml"/><Relationship Id="rId7" Type="http://schemas.openxmlformats.org/officeDocument/2006/relationships/image" Target="../media/image32.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34.png"/><Relationship Id="rId5" Type="http://schemas.openxmlformats.org/officeDocument/2006/relationships/image" Target="../media/image27.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microsoft.com/office/2007/relationships/hdphoto" Target="../media/hdphoto6.wdp"/><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18.png"/><Relationship Id="rId5" Type="http://schemas.openxmlformats.org/officeDocument/2006/relationships/image" Target="../media/image27.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14.png"/><Relationship Id="rId5" Type="http://schemas.openxmlformats.org/officeDocument/2006/relationships/image" Target="../media/image25.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5.xml"/><Relationship Id="rId7" Type="http://schemas.microsoft.com/office/2007/relationships/hdphoto" Target="../media/hdphoto7.wdp"/><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38.png"/><Relationship Id="rId5" Type="http://schemas.openxmlformats.org/officeDocument/2006/relationships/image" Target="../media/image27.png"/><Relationship Id="rId10" Type="http://schemas.openxmlformats.org/officeDocument/2006/relationships/image" Target="../media/image41.png"/><Relationship Id="rId4" Type="http://schemas.openxmlformats.org/officeDocument/2006/relationships/image" Target="../media/image15.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6.xml"/><Relationship Id="rId7" Type="http://schemas.microsoft.com/office/2007/relationships/hdphoto" Target="../media/hdphoto7.wdp"/><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38.png"/><Relationship Id="rId5" Type="http://schemas.openxmlformats.org/officeDocument/2006/relationships/image" Target="../media/image27.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17.xml"/><Relationship Id="rId7" Type="http://schemas.openxmlformats.org/officeDocument/2006/relationships/image" Target="../media/image38.pn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8.xml"/><Relationship Id="rId7" Type="http://schemas.microsoft.com/office/2007/relationships/hdphoto" Target="../media/hdphoto7.wdp"/><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38.png"/><Relationship Id="rId5" Type="http://schemas.openxmlformats.org/officeDocument/2006/relationships/image" Target="../media/image27.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2.png"/><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20.xml"/><Relationship Id="rId7" Type="http://schemas.openxmlformats.org/officeDocument/2006/relationships/image" Target="../media/image64.svg"/><Relationship Id="rId2" Type="http://schemas.openxmlformats.org/officeDocument/2006/relationships/slideLayout" Target="../slideLayouts/slideLayout13.xml"/><Relationship Id="rId1" Type="http://schemas.openxmlformats.org/officeDocument/2006/relationships/tags" Target="../tags/tag15.xml"/><Relationship Id="rId6" Type="http://schemas.openxmlformats.org/officeDocument/2006/relationships/image" Target="../media/image43.png"/><Relationship Id="rId5" Type="http://schemas.openxmlformats.org/officeDocument/2006/relationships/image" Target="../media/image27.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21.xml"/><Relationship Id="rId7" Type="http://schemas.openxmlformats.org/officeDocument/2006/relationships/image" Target="../media/image38.png"/><Relationship Id="rId2" Type="http://schemas.openxmlformats.org/officeDocument/2006/relationships/slideLayout" Target="../slideLayouts/slideLayout13.xml"/><Relationship Id="rId1" Type="http://schemas.openxmlformats.org/officeDocument/2006/relationships/tags" Target="../tags/tag16.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22.xml"/><Relationship Id="rId7" Type="http://schemas.microsoft.com/office/2007/relationships/hdphoto" Target="../media/hdphoto7.wdp"/><Relationship Id="rId2" Type="http://schemas.openxmlformats.org/officeDocument/2006/relationships/slideLayout" Target="../slideLayouts/slideLayout13.xml"/><Relationship Id="rId1" Type="http://schemas.openxmlformats.org/officeDocument/2006/relationships/tags" Target="../tags/tag17.xml"/><Relationship Id="rId6" Type="http://schemas.openxmlformats.org/officeDocument/2006/relationships/image" Target="../media/image38.png"/><Relationship Id="rId5" Type="http://schemas.openxmlformats.org/officeDocument/2006/relationships/image" Target="../media/image27.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71.svg"/><Relationship Id="rId3" Type="http://schemas.openxmlformats.org/officeDocument/2006/relationships/notesSlide" Target="../notesSlides/notesSlide23.xml"/><Relationship Id="rId7" Type="http://schemas.microsoft.com/office/2007/relationships/hdphoto" Target="../media/hdphoto7.wdp"/><Relationship Id="rId12" Type="http://schemas.openxmlformats.org/officeDocument/2006/relationships/image" Target="../media/image47.png"/><Relationship Id="rId17" Type="http://schemas.openxmlformats.org/officeDocument/2006/relationships/image" Target="../media/image75.svg"/><Relationship Id="rId2" Type="http://schemas.openxmlformats.org/officeDocument/2006/relationships/slideLayout" Target="../slideLayouts/slideLayout13.xml"/><Relationship Id="rId16" Type="http://schemas.openxmlformats.org/officeDocument/2006/relationships/image" Target="../media/image49.png"/><Relationship Id="rId1" Type="http://schemas.openxmlformats.org/officeDocument/2006/relationships/tags" Target="../tags/tag18.xml"/><Relationship Id="rId6" Type="http://schemas.openxmlformats.org/officeDocument/2006/relationships/image" Target="../media/image38.png"/><Relationship Id="rId11" Type="http://schemas.openxmlformats.org/officeDocument/2006/relationships/image" Target="../media/image69.svg"/><Relationship Id="rId5" Type="http://schemas.openxmlformats.org/officeDocument/2006/relationships/image" Target="../media/image27.png"/><Relationship Id="rId15" Type="http://schemas.openxmlformats.org/officeDocument/2006/relationships/image" Target="../media/image73.svg"/><Relationship Id="rId10" Type="http://schemas.openxmlformats.org/officeDocument/2006/relationships/image" Target="../media/image46.png"/><Relationship Id="rId4" Type="http://schemas.openxmlformats.org/officeDocument/2006/relationships/image" Target="../media/image15.png"/><Relationship Id="rId9" Type="http://schemas.openxmlformats.org/officeDocument/2006/relationships/image" Target="../media/image67.svg"/><Relationship Id="rId1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4.xml"/><Relationship Id="rId7" Type="http://schemas.microsoft.com/office/2007/relationships/hdphoto" Target="../media/hdphoto7.wdp"/><Relationship Id="rId2" Type="http://schemas.openxmlformats.org/officeDocument/2006/relationships/slideLayout" Target="../slideLayouts/slideLayout13.xml"/><Relationship Id="rId1" Type="http://schemas.openxmlformats.org/officeDocument/2006/relationships/tags" Target="../tags/tag19.xml"/><Relationship Id="rId6" Type="http://schemas.openxmlformats.org/officeDocument/2006/relationships/image" Target="../media/image38.png"/><Relationship Id="rId5" Type="http://schemas.openxmlformats.org/officeDocument/2006/relationships/image" Target="../media/image27.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4.png"/><Relationship Id="rId3" Type="http://schemas.openxmlformats.org/officeDocument/2006/relationships/slideLayout" Target="../slideLayouts/slideLayout38.xml"/><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63.png"/><Relationship Id="rId20"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jpeg"/><Relationship Id="rId15" Type="http://schemas.openxmlformats.org/officeDocument/2006/relationships/image" Target="../media/image62.png"/><Relationship Id="rId10" Type="http://schemas.openxmlformats.org/officeDocument/2006/relationships/image" Target="../media/image57.png"/><Relationship Id="rId19" Type="http://schemas.microsoft.com/office/2007/relationships/hdphoto" Target="../media/hdphoto8.wdp"/><Relationship Id="rId4" Type="http://schemas.openxmlformats.org/officeDocument/2006/relationships/image" Target="../media/image51.jpg"/><Relationship Id="rId9" Type="http://schemas.openxmlformats.org/officeDocument/2006/relationships/image" Target="../media/image56.png"/><Relationship Id="rId14"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2.wav"/><Relationship Id="rId7"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65.png"/><Relationship Id="rId5" Type="http://schemas.openxmlformats.org/officeDocument/2006/relationships/image" Target="../media/image52.jpeg"/><Relationship Id="rId4" Type="http://schemas.openxmlformats.org/officeDocument/2006/relationships/audio" Target="../media/audio3.wav"/></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67.png"/><Relationship Id="rId5" Type="http://schemas.openxmlformats.org/officeDocument/2006/relationships/image" Target="../media/image52.jpe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2.wav"/><Relationship Id="rId7"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65.png"/><Relationship Id="rId5" Type="http://schemas.openxmlformats.org/officeDocument/2006/relationships/image" Target="../media/image52.jpe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microsoft.com/office/2007/relationships/hdphoto" Target="../media/hdphoto6.wdp"/><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67.png"/><Relationship Id="rId5" Type="http://schemas.openxmlformats.org/officeDocument/2006/relationships/image" Target="../media/image52.jpeg"/><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66.png"/><Relationship Id="rId3" Type="http://schemas.openxmlformats.org/officeDocument/2006/relationships/audio" Target="../media/audio3.wav"/><Relationship Id="rId7" Type="http://schemas.microsoft.com/office/2007/relationships/hdphoto" Target="../media/hdphoto9.wdp"/><Relationship Id="rId12"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69.png"/><Relationship Id="rId11" Type="http://schemas.microsoft.com/office/2007/relationships/hdphoto" Target="../media/hdphoto11.wdp"/><Relationship Id="rId5" Type="http://schemas.openxmlformats.org/officeDocument/2006/relationships/image" Target="../media/image52.jpeg"/><Relationship Id="rId10" Type="http://schemas.openxmlformats.org/officeDocument/2006/relationships/image" Target="../media/image71.png"/><Relationship Id="rId4" Type="http://schemas.openxmlformats.org/officeDocument/2006/relationships/audio" Target="../media/audio2.wav"/><Relationship Id="rId9" Type="http://schemas.microsoft.com/office/2007/relationships/hdphoto" Target="../media/hdphoto10.wdp"/><Relationship Id="rId14"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3.wav"/><Relationship Id="rId7" Type="http://schemas.microsoft.com/office/2007/relationships/hdphoto" Target="../media/hdphoto11.wdp"/><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71.png"/><Relationship Id="rId5" Type="http://schemas.openxmlformats.org/officeDocument/2006/relationships/image" Target="../media/image52.jpeg"/><Relationship Id="rId4" Type="http://schemas.openxmlformats.org/officeDocument/2006/relationships/audio" Target="../media/audio2.wav"/><Relationship Id="rId9"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7.xml"/><Relationship Id="rId7"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tags" Target="../tags/tag20.xml"/><Relationship Id="rId6" Type="http://schemas.openxmlformats.org/officeDocument/2006/relationships/image" Target="../media/image19.png"/><Relationship Id="rId5" Type="http://schemas.openxmlformats.org/officeDocument/2006/relationships/image" Target="../media/image27.png"/><Relationship Id="rId4" Type="http://schemas.openxmlformats.org/officeDocument/2006/relationships/image" Target="../media/image15.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7.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image" Target="../media/image15.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9.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9.xml"/><Relationship Id="rId7" Type="http://schemas.openxmlformats.org/officeDocument/2006/relationships/image" Target="../media/image29.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xmlns="" id="{01F41D9E-788E-5FC1-3360-9D45A6D33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157" y="1024919"/>
            <a:ext cx="2160416" cy="1378424"/>
          </a:xfrm>
          <a:prstGeom prst="rect">
            <a:avLst/>
          </a:prstGeom>
        </p:spPr>
      </p:pic>
      <p:pic>
        <p:nvPicPr>
          <p:cNvPr id="6" name="图片 6">
            <a:extLst>
              <a:ext uri="{FF2B5EF4-FFF2-40B4-BE49-F238E27FC236}">
                <a16:creationId xmlns:a16="http://schemas.microsoft.com/office/drawing/2014/main" xmlns="" id="{5B95D582-7277-98C9-4AC6-BACE32852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417" y="164445"/>
            <a:ext cx="2160416" cy="1378424"/>
          </a:xfrm>
          <a:prstGeom prst="rect">
            <a:avLst/>
          </a:prstGeom>
        </p:spPr>
      </p:pic>
      <p:sp>
        <p:nvSpPr>
          <p:cNvPr id="17" name="文本框 16">
            <a:extLst>
              <a:ext uri="{FF2B5EF4-FFF2-40B4-BE49-F238E27FC236}">
                <a16:creationId xmlns:a16="http://schemas.microsoft.com/office/drawing/2014/main" xmlns="" id="{C33EFF87-1299-4ED6-BA33-2C275E647BBF}"/>
              </a:ext>
            </a:extLst>
          </p:cNvPr>
          <p:cNvSpPr txBox="1"/>
          <p:nvPr/>
        </p:nvSpPr>
        <p:spPr>
          <a:xfrm>
            <a:off x="309713" y="0"/>
            <a:ext cx="7205965" cy="4524315"/>
          </a:xfrm>
          <a:prstGeom prst="rect">
            <a:avLst/>
          </a:prstGeom>
        </p:spPr>
        <p:txBody>
          <a:bodyPr wrap="square">
            <a:spAutoFit/>
          </a:bodyPr>
          <a:lstStyle>
            <a:defPPr>
              <a:defRPr lang="zh-CN"/>
            </a:defPPr>
            <a:lvl1pPr>
              <a:defRPr sz="7200">
                <a:solidFill>
                  <a:srgbClr val="3B8090"/>
                </a:solidFill>
                <a:latin typeface="字魂36号-正文宋楷" panose="00000500000000000000" pitchFamily="2" charset="-122"/>
                <a:ea typeface="字魂36号-正文宋楷" panose="00000500000000000000" pitchFamily="2" charset="-122"/>
              </a:defRPr>
            </a:lvl1pPr>
          </a:lstStyle>
          <a:p>
            <a:pPr algn="ctr"/>
            <a:r>
              <a:rPr lang="en-US" altLang="zh-CN" b="1" i="1">
                <a:blipFill>
                  <a:blip r:embed="rId4"/>
                  <a:stretch>
                    <a:fillRect/>
                  </a:stretch>
                </a:blipFill>
                <a:latin typeface="Times New Roman" panose="02020603050405020304" pitchFamily="18" charset="0"/>
                <a:ea typeface="字魂55号-龙吟手书" panose="00000500000000000000" pitchFamily="2" charset="-122"/>
                <a:cs typeface="Times New Roman" panose="02020603050405020304" pitchFamily="18" charset="0"/>
              </a:rPr>
              <a:t>Hình ảnh hoa sen trong bài ca dao “Trong đầm gì đẹp bằng sen” </a:t>
            </a:r>
            <a:endParaRPr lang="zh-CN" altLang="en-US" b="1" i="1" dirty="0">
              <a:blipFill>
                <a:blip r:embed="rId4"/>
                <a:stretch>
                  <a:fillRect/>
                </a:stretch>
              </a:blipFill>
              <a:latin typeface="Times New Roman" panose="02020603050405020304" pitchFamily="18" charset="0"/>
              <a:ea typeface="字魂55号-龙吟手书" panose="00000500000000000000" pitchFamily="2" charset="-122"/>
              <a:cs typeface="Times New Roman" panose="02020603050405020304" pitchFamily="18" charset="0"/>
            </a:endParaRPr>
          </a:p>
        </p:txBody>
      </p:sp>
      <p:pic>
        <p:nvPicPr>
          <p:cNvPr id="2" name="图片 3">
            <a:extLst>
              <a:ext uri="{FF2B5EF4-FFF2-40B4-BE49-F238E27FC236}">
                <a16:creationId xmlns:a16="http://schemas.microsoft.com/office/drawing/2014/main" xmlns="" id="{43E51F62-A038-D7E9-DF4E-5585E3A6A9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46" y="0"/>
            <a:ext cx="2800803" cy="3977139"/>
          </a:xfrm>
          <a:prstGeom prst="rect">
            <a:avLst/>
          </a:prstGeom>
        </p:spPr>
      </p:pic>
      <p:pic>
        <p:nvPicPr>
          <p:cNvPr id="4" name="图片 7">
            <a:extLst>
              <a:ext uri="{FF2B5EF4-FFF2-40B4-BE49-F238E27FC236}">
                <a16:creationId xmlns:a16="http://schemas.microsoft.com/office/drawing/2014/main" xmlns="" id="{750C1990-00A7-A9E2-FB4E-2F76EAC0F4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713" y="4288069"/>
            <a:ext cx="2455592" cy="2022691"/>
          </a:xfrm>
          <a:prstGeom prst="rect">
            <a:avLst/>
          </a:prstGeom>
        </p:spPr>
      </p:pic>
      <p:pic>
        <p:nvPicPr>
          <p:cNvPr id="7" name="图片 7">
            <a:extLst>
              <a:ext uri="{FF2B5EF4-FFF2-40B4-BE49-F238E27FC236}">
                <a16:creationId xmlns:a16="http://schemas.microsoft.com/office/drawing/2014/main" xmlns="" id="{53B05F90-A2BD-274A-E389-5ED1030C8E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1138" y="-157689"/>
            <a:ext cx="2455592" cy="2022691"/>
          </a:xfrm>
          <a:prstGeom prst="rect">
            <a:avLst/>
          </a:prstGeom>
        </p:spPr>
      </p:pic>
    </p:spTree>
    <p:extLst>
      <p:ext uri="{BB962C8B-B14F-4D97-AF65-F5344CB8AC3E}">
        <p14:creationId xmlns:p14="http://schemas.microsoft.com/office/powerpoint/2010/main" val="1991552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fltVal val="0"/>
                                          </p:val>
                                        </p:tav>
                                        <p:tav tm="100000">
                                          <p:val>
                                            <p:strVal val="#ppt_w"/>
                                          </p:val>
                                        </p:tav>
                                      </p:tavLst>
                                    </p:anim>
                                    <p:anim calcmode="lin" valueType="num">
                                      <p:cBhvr>
                                        <p:cTn id="28" dur="1000" fill="hold"/>
                                        <p:tgtEl>
                                          <p:spTgt spid="17"/>
                                        </p:tgtEl>
                                        <p:attrNameLst>
                                          <p:attrName>ppt_h</p:attrName>
                                        </p:attrNameLst>
                                      </p:cBhvr>
                                      <p:tavLst>
                                        <p:tav tm="0">
                                          <p:val>
                                            <p:fltVal val="0"/>
                                          </p:val>
                                        </p:tav>
                                        <p:tav tm="100000">
                                          <p:val>
                                            <p:strVal val="#ppt_h"/>
                                          </p:val>
                                        </p:tav>
                                      </p:tavLst>
                                    </p:anim>
                                    <p:anim calcmode="lin" valueType="num">
                                      <p:cBhvr>
                                        <p:cTn id="29" dur="1000" fill="hold"/>
                                        <p:tgtEl>
                                          <p:spTgt spid="17"/>
                                        </p:tgtEl>
                                        <p:attrNameLst>
                                          <p:attrName>style.rotation</p:attrName>
                                        </p:attrNameLst>
                                      </p:cBhvr>
                                      <p:tavLst>
                                        <p:tav tm="0">
                                          <p:val>
                                            <p:fltVal val="90"/>
                                          </p:val>
                                        </p:tav>
                                        <p:tav tm="100000">
                                          <p:val>
                                            <p:fltVal val="0"/>
                                          </p:val>
                                        </p:tav>
                                      </p:tavLst>
                                    </p:anim>
                                    <p:animEffect transition="in" filter="fade">
                                      <p:cBhvr>
                                        <p:cTn id="3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862841" y="629940"/>
            <a:ext cx="5725797" cy="675839"/>
            <a:chOff x="754808" y="705597"/>
            <a:chExt cx="5725797"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754808" y="728418"/>
              <a:ext cx="572579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altLang="zh-CN" sz="3200" b="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1. Mục đích, nội dung</a:t>
              </a:r>
              <a:endParaRPr lang="zh-CN" altLang="en-US"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5161" y="1267596"/>
            <a:ext cx="1701677" cy="170167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9557" y="4557932"/>
            <a:ext cx="2300068" cy="2300068"/>
          </a:xfrm>
          <a:prstGeom prst="rect">
            <a:avLst/>
          </a:prstGeom>
        </p:spPr>
      </p:pic>
      <p:grpSp>
        <p:nvGrpSpPr>
          <p:cNvPr id="9" name="Group 5">
            <a:extLst>
              <a:ext uri="{FF2B5EF4-FFF2-40B4-BE49-F238E27FC236}">
                <a16:creationId xmlns:a16="http://schemas.microsoft.com/office/drawing/2014/main" xmlns="" id="{944093F4-CA4D-D124-D0D8-465A4E9AE938}"/>
              </a:ext>
            </a:extLst>
          </p:cNvPr>
          <p:cNvGrpSpPr/>
          <p:nvPr/>
        </p:nvGrpSpPr>
        <p:grpSpPr>
          <a:xfrm rot="5400000">
            <a:off x="7072958" y="849311"/>
            <a:ext cx="3263375" cy="4763679"/>
            <a:chOff x="0" y="0"/>
            <a:chExt cx="3687056" cy="5382143"/>
          </a:xfrm>
        </p:grpSpPr>
        <p:sp>
          <p:nvSpPr>
            <p:cNvPr id="10" name="Freeform 6">
              <a:extLst>
                <a:ext uri="{FF2B5EF4-FFF2-40B4-BE49-F238E27FC236}">
                  <a16:creationId xmlns:a16="http://schemas.microsoft.com/office/drawing/2014/main" xmlns="" id="{9CAA0CB0-7D36-3BAD-F124-AEBDF50304F6}"/>
                </a:ext>
              </a:extLst>
            </p:cNvPr>
            <p:cNvSpPr/>
            <p:nvPr/>
          </p:nvSpPr>
          <p:spPr>
            <a:xfrm>
              <a:off x="-9098" y="-6509"/>
              <a:ext cx="3701386" cy="5414196"/>
            </a:xfrm>
            <a:custGeom>
              <a:avLst/>
              <a:gdLst/>
              <a:ahLst/>
              <a:cxnLst/>
              <a:rect l="l" t="t" r="r" b="b"/>
              <a:pathLst>
                <a:path w="3701386" h="5414196">
                  <a:moveTo>
                    <a:pt x="63030" y="4820643"/>
                  </a:moveTo>
                  <a:cubicBezTo>
                    <a:pt x="63030" y="4820643"/>
                    <a:pt x="0" y="4574079"/>
                    <a:pt x="10218" y="1214762"/>
                  </a:cubicBezTo>
                  <a:cubicBezTo>
                    <a:pt x="18651" y="990971"/>
                    <a:pt x="65033" y="645332"/>
                    <a:pt x="65033" y="645332"/>
                  </a:cubicBezTo>
                  <a:cubicBezTo>
                    <a:pt x="82233" y="502466"/>
                    <a:pt x="56685" y="337866"/>
                    <a:pt x="181385" y="223925"/>
                  </a:cubicBezTo>
                  <a:cubicBezTo>
                    <a:pt x="346794" y="72788"/>
                    <a:pt x="621643" y="0"/>
                    <a:pt x="2808313" y="6965"/>
                  </a:cubicBezTo>
                  <a:lnTo>
                    <a:pt x="2808315" y="6965"/>
                  </a:lnTo>
                  <a:cubicBezTo>
                    <a:pt x="3025062" y="16819"/>
                    <a:pt x="3229377" y="36481"/>
                    <a:pt x="3363565" y="101690"/>
                  </a:cubicBezTo>
                  <a:cubicBezTo>
                    <a:pt x="3619611" y="226120"/>
                    <a:pt x="3701386" y="459160"/>
                    <a:pt x="3695899" y="704684"/>
                  </a:cubicBezTo>
                  <a:cubicBezTo>
                    <a:pt x="3695899" y="704684"/>
                    <a:pt x="3652610" y="1013073"/>
                    <a:pt x="3660044" y="1248607"/>
                  </a:cubicBezTo>
                  <a:cubicBezTo>
                    <a:pt x="3667167" y="4562444"/>
                    <a:pt x="3674324" y="4758047"/>
                    <a:pt x="3674324" y="4758047"/>
                  </a:cubicBezTo>
                  <a:cubicBezTo>
                    <a:pt x="3657642" y="4973779"/>
                    <a:pt x="3542998" y="5184391"/>
                    <a:pt x="3346129" y="5296015"/>
                  </a:cubicBezTo>
                  <a:cubicBezTo>
                    <a:pt x="3195778" y="5381264"/>
                    <a:pt x="2997746" y="5396362"/>
                    <a:pt x="2375355" y="5385620"/>
                  </a:cubicBezTo>
                  <a:lnTo>
                    <a:pt x="2375330" y="5385620"/>
                  </a:lnTo>
                  <a:cubicBezTo>
                    <a:pt x="645952" y="5380343"/>
                    <a:pt x="384604" y="5414196"/>
                    <a:pt x="254278" y="5305039"/>
                  </a:cubicBezTo>
                  <a:cubicBezTo>
                    <a:pt x="145767" y="5214154"/>
                    <a:pt x="81795" y="5020842"/>
                    <a:pt x="63030" y="4820643"/>
                  </a:cubicBezTo>
                  <a:close/>
                </a:path>
              </a:pathLst>
            </a:custGeom>
            <a:solidFill>
              <a:srgbClr val="A3DDF1"/>
            </a:solidFill>
          </p:spPr>
        </p:sp>
      </p:grpSp>
      <p:sp>
        <p:nvSpPr>
          <p:cNvPr id="14" name="TextBox 7">
            <a:extLst>
              <a:ext uri="{FF2B5EF4-FFF2-40B4-BE49-F238E27FC236}">
                <a16:creationId xmlns:a16="http://schemas.microsoft.com/office/drawing/2014/main" xmlns="" id="{43DD091D-438B-7EAA-3C4D-97319A158833}"/>
              </a:ext>
            </a:extLst>
          </p:cNvPr>
          <p:cNvSpPr txBox="1"/>
          <p:nvPr/>
        </p:nvSpPr>
        <p:spPr>
          <a:xfrm>
            <a:off x="6639717" y="2139940"/>
            <a:ext cx="3983558" cy="1388842"/>
          </a:xfrm>
          <a:prstGeom prst="rect">
            <a:avLst/>
          </a:prstGeom>
        </p:spPr>
        <p:txBody>
          <a:bodyPr wrap="square" lIns="0" tIns="0" rIns="0" bIns="0" rtlCol="0" anchor="t">
            <a:spAutoFit/>
          </a:bodyPr>
          <a:lstStyle/>
          <a:p>
            <a:pPr algn="just">
              <a:lnSpc>
                <a:spcPct val="150000"/>
              </a:lnSpc>
            </a:pPr>
            <a:r>
              <a:rPr lang="en-US" sz="32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Gv phát PHT số 1 để hs (thảo luận nhóm đôi)</a:t>
            </a:r>
            <a:endPar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5" name="Group 8">
            <a:extLst>
              <a:ext uri="{FF2B5EF4-FFF2-40B4-BE49-F238E27FC236}">
                <a16:creationId xmlns:a16="http://schemas.microsoft.com/office/drawing/2014/main" xmlns="" id="{4AF2451A-B1A9-EE73-92F8-AF2678431BD5}"/>
              </a:ext>
            </a:extLst>
          </p:cNvPr>
          <p:cNvGrpSpPr/>
          <p:nvPr/>
        </p:nvGrpSpPr>
        <p:grpSpPr>
          <a:xfrm rot="5400000">
            <a:off x="1076753" y="1936664"/>
            <a:ext cx="4046406" cy="3947857"/>
            <a:chOff x="0" y="0"/>
            <a:chExt cx="5216920" cy="4332646"/>
          </a:xfrm>
        </p:grpSpPr>
        <p:sp>
          <p:nvSpPr>
            <p:cNvPr id="16" name="Freeform 9">
              <a:extLst>
                <a:ext uri="{FF2B5EF4-FFF2-40B4-BE49-F238E27FC236}">
                  <a16:creationId xmlns:a16="http://schemas.microsoft.com/office/drawing/2014/main" xmlns="" id="{E2E88806-8414-6C1A-1A06-8F861FB87E51}"/>
                </a:ext>
              </a:extLst>
            </p:cNvPr>
            <p:cNvSpPr/>
            <p:nvPr/>
          </p:nvSpPr>
          <p:spPr>
            <a:xfrm>
              <a:off x="-9098" y="-6509"/>
              <a:ext cx="5231251" cy="4364699"/>
            </a:xfrm>
            <a:custGeom>
              <a:avLst/>
              <a:gdLst/>
              <a:ahLst/>
              <a:cxnLst/>
              <a:rect l="l" t="t" r="r" b="b"/>
              <a:pathLst>
                <a:path w="5231251" h="4364699">
                  <a:moveTo>
                    <a:pt x="63030" y="3771146"/>
                  </a:moveTo>
                  <a:cubicBezTo>
                    <a:pt x="63030" y="3771146"/>
                    <a:pt x="0" y="3524582"/>
                    <a:pt x="10218" y="1214762"/>
                  </a:cubicBezTo>
                  <a:cubicBezTo>
                    <a:pt x="18651" y="990971"/>
                    <a:pt x="65033" y="645332"/>
                    <a:pt x="65033" y="645332"/>
                  </a:cubicBezTo>
                  <a:cubicBezTo>
                    <a:pt x="82233" y="502466"/>
                    <a:pt x="56685" y="337866"/>
                    <a:pt x="181385" y="223925"/>
                  </a:cubicBezTo>
                  <a:cubicBezTo>
                    <a:pt x="346794" y="72788"/>
                    <a:pt x="621643" y="0"/>
                    <a:pt x="4338178" y="6965"/>
                  </a:cubicBezTo>
                  <a:lnTo>
                    <a:pt x="4338179" y="6965"/>
                  </a:lnTo>
                  <a:cubicBezTo>
                    <a:pt x="4554926" y="16819"/>
                    <a:pt x="4759241" y="36481"/>
                    <a:pt x="4893430" y="101690"/>
                  </a:cubicBezTo>
                  <a:cubicBezTo>
                    <a:pt x="5149476" y="226120"/>
                    <a:pt x="5231251" y="459160"/>
                    <a:pt x="5225763" y="704684"/>
                  </a:cubicBezTo>
                  <a:cubicBezTo>
                    <a:pt x="5225763" y="704684"/>
                    <a:pt x="5182475" y="1013073"/>
                    <a:pt x="5189909" y="1248607"/>
                  </a:cubicBezTo>
                  <a:cubicBezTo>
                    <a:pt x="5197032" y="3512947"/>
                    <a:pt x="5204188" y="3708550"/>
                    <a:pt x="5204188" y="3708550"/>
                  </a:cubicBezTo>
                  <a:cubicBezTo>
                    <a:pt x="5187507" y="3924283"/>
                    <a:pt x="5072863" y="4134894"/>
                    <a:pt x="4875994" y="4246518"/>
                  </a:cubicBezTo>
                  <a:cubicBezTo>
                    <a:pt x="4725642" y="4331767"/>
                    <a:pt x="4527611" y="4346865"/>
                    <a:pt x="3593740" y="4336123"/>
                  </a:cubicBezTo>
                  <a:lnTo>
                    <a:pt x="3593695" y="4336123"/>
                  </a:lnTo>
                  <a:cubicBezTo>
                    <a:pt x="645952" y="4330847"/>
                    <a:pt x="384604" y="4364700"/>
                    <a:pt x="254278" y="4255542"/>
                  </a:cubicBezTo>
                  <a:cubicBezTo>
                    <a:pt x="145767" y="4164657"/>
                    <a:pt x="81795" y="3971345"/>
                    <a:pt x="63030" y="3771146"/>
                  </a:cubicBezTo>
                  <a:close/>
                </a:path>
              </a:pathLst>
            </a:custGeom>
            <a:solidFill>
              <a:srgbClr val="EEC51D"/>
            </a:solidFill>
          </p:spPr>
        </p:sp>
      </p:grpSp>
      <p:sp>
        <p:nvSpPr>
          <p:cNvPr id="17" name="TextBox 10">
            <a:extLst>
              <a:ext uri="{FF2B5EF4-FFF2-40B4-BE49-F238E27FC236}">
                <a16:creationId xmlns:a16="http://schemas.microsoft.com/office/drawing/2014/main" xmlns="" id="{8866DF03-F41C-41ED-6318-9252C1C1A83B}"/>
              </a:ext>
            </a:extLst>
          </p:cNvPr>
          <p:cNvSpPr txBox="1"/>
          <p:nvPr/>
        </p:nvSpPr>
        <p:spPr>
          <a:xfrm>
            <a:off x="1306614" y="2285100"/>
            <a:ext cx="3434502" cy="654025"/>
          </a:xfrm>
          <a:prstGeom prst="rect">
            <a:avLst/>
          </a:prstGeom>
        </p:spPr>
        <p:txBody>
          <a:bodyPr lIns="0" tIns="0" rIns="0" bIns="0" rtlCol="0" anchor="t">
            <a:spAutoFit/>
          </a:bodyPr>
          <a:lstStyle/>
          <a:p>
            <a:pPr algn="ctr">
              <a:lnSpc>
                <a:spcPts val="5103"/>
              </a:lnSpc>
            </a:pPr>
            <a:r>
              <a:rPr lang="en-US" sz="4639" b="1">
                <a:solidFill>
                  <a:srgbClr val="1D1D1B"/>
                </a:solidFill>
                <a:latin typeface="Times New Roman" panose="02020603050405020304" pitchFamily="18" charset="0"/>
                <a:cs typeface="Times New Roman" panose="02020603050405020304" pitchFamily="18" charset="0"/>
              </a:rPr>
              <a:t>Nhiệm vụ</a:t>
            </a:r>
          </a:p>
        </p:txBody>
      </p:sp>
      <p:pic>
        <p:nvPicPr>
          <p:cNvPr id="18" name="Picture 11">
            <a:extLst>
              <a:ext uri="{FF2B5EF4-FFF2-40B4-BE49-F238E27FC236}">
                <a16:creationId xmlns:a16="http://schemas.microsoft.com/office/drawing/2014/main" xmlns="" id="{D1DCD5A4-0A72-2496-DC26-E2084075D41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82705" y="3364086"/>
            <a:ext cx="3577825" cy="2881775"/>
          </a:xfrm>
          <a:prstGeom prst="rect">
            <a:avLst/>
          </a:prstGeom>
        </p:spPr>
      </p:pic>
    </p:spTree>
    <p:custDataLst>
      <p:tags r:id="rId1"/>
    </p:custDataLst>
    <p:extLst>
      <p:ext uri="{BB962C8B-B14F-4D97-AF65-F5344CB8AC3E}">
        <p14:creationId xmlns:p14="http://schemas.microsoft.com/office/powerpoint/2010/main" val="3415071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6"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750" fill="hold"/>
                                        <p:tgtEl>
                                          <p:spTgt spid="13"/>
                                        </p:tgtEl>
                                        <p:attrNameLst>
                                          <p:attrName>ppt_x</p:attrName>
                                        </p:attrNameLst>
                                      </p:cBhvr>
                                      <p:tavLst>
                                        <p:tav tm="0">
                                          <p:val>
                                            <p:strVal val="1+#ppt_w/2"/>
                                          </p:val>
                                        </p:tav>
                                        <p:tav tm="100000">
                                          <p:val>
                                            <p:strVal val="#ppt_x"/>
                                          </p:val>
                                        </p:tav>
                                      </p:tavLst>
                                    </p:anim>
                                    <p:anim calcmode="lin" valueType="num">
                                      <p:cBhvr additive="base">
                                        <p:cTn id="17"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862841" y="629940"/>
            <a:ext cx="5725797" cy="675839"/>
            <a:chOff x="754808" y="705597"/>
            <a:chExt cx="5725797"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754808" y="728418"/>
              <a:ext cx="572579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altLang="zh-CN" sz="3200" b="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1. Mục đích, nội dung</a:t>
              </a:r>
              <a:endParaRPr lang="zh-CN" altLang="en-US"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5161" y="1267596"/>
            <a:ext cx="1701677" cy="1701677"/>
          </a:xfrm>
          <a:prstGeom prst="rect">
            <a:avLst/>
          </a:prstGeom>
        </p:spPr>
      </p:pic>
      <p:pic>
        <p:nvPicPr>
          <p:cNvPr id="5" name="Picture 4">
            <a:extLst>
              <a:ext uri="{FF2B5EF4-FFF2-40B4-BE49-F238E27FC236}">
                <a16:creationId xmlns:a16="http://schemas.microsoft.com/office/drawing/2014/main" xmlns="" id="{26F36E64-7159-D8D0-F801-4592870059C0}"/>
              </a:ext>
            </a:extLst>
          </p:cNvPr>
          <p:cNvPicPr>
            <a:picLocks noChangeAspect="1"/>
          </p:cNvPicPr>
          <p:nvPr/>
        </p:nvPicPr>
        <p:blipFill>
          <a:blip r:embed="rId6"/>
          <a:stretch>
            <a:fillRect/>
          </a:stretch>
        </p:blipFill>
        <p:spPr>
          <a:xfrm>
            <a:off x="2266142" y="1305779"/>
            <a:ext cx="6698028" cy="4701361"/>
          </a:xfrm>
          <a:prstGeom prst="rect">
            <a:avLst/>
          </a:prstGeom>
        </p:spPr>
      </p:pic>
      <p:pic>
        <p:nvPicPr>
          <p:cNvPr id="6" name="图片 9">
            <a:extLst>
              <a:ext uri="{FF2B5EF4-FFF2-40B4-BE49-F238E27FC236}">
                <a16:creationId xmlns:a16="http://schemas.microsoft.com/office/drawing/2014/main" xmlns="" id="{635BA07A-9E4A-ED01-27EC-8EDC3BFDD1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964170" y="4705491"/>
            <a:ext cx="3370997" cy="2018994"/>
          </a:xfrm>
          <a:prstGeom prst="rect">
            <a:avLst/>
          </a:prstGeom>
        </p:spPr>
      </p:pic>
      <p:pic>
        <p:nvPicPr>
          <p:cNvPr id="7" name="图片 7">
            <a:extLst>
              <a:ext uri="{FF2B5EF4-FFF2-40B4-BE49-F238E27FC236}">
                <a16:creationId xmlns:a16="http://schemas.microsoft.com/office/drawing/2014/main" xmlns="" id="{2C4432F7-FE27-5E1C-3857-2CCE30F4A46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5479"/>
          <a:stretch/>
        </p:blipFill>
        <p:spPr>
          <a:xfrm>
            <a:off x="300892" y="3843397"/>
            <a:ext cx="1965250" cy="2522416"/>
          </a:xfrm>
          <a:prstGeom prst="rect">
            <a:avLst/>
          </a:prstGeom>
        </p:spPr>
      </p:pic>
    </p:spTree>
    <p:custDataLst>
      <p:tags r:id="rId1"/>
    </p:custDataLst>
    <p:extLst>
      <p:ext uri="{BB962C8B-B14F-4D97-AF65-F5344CB8AC3E}">
        <p14:creationId xmlns:p14="http://schemas.microsoft.com/office/powerpoint/2010/main" val="898321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1+#ppt_w/2"/>
                                          </p:val>
                                        </p:tav>
                                        <p:tav tm="100000">
                                          <p:val>
                                            <p:strVal val="#ppt_x"/>
                                          </p:val>
                                        </p:tav>
                                      </p:tavLst>
                                    </p:anim>
                                    <p:anim calcmode="lin" valueType="num">
                                      <p:cBhvr additive="base">
                                        <p:cTn id="14" dur="750" fill="hold"/>
                                        <p:tgtEl>
                                          <p:spTgt spid="13"/>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862841" y="629940"/>
            <a:ext cx="5725797" cy="675839"/>
            <a:chOff x="754808" y="705597"/>
            <a:chExt cx="5725797"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754808" y="728418"/>
              <a:ext cx="572579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altLang="zh-CN" sz="3200" b="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1. Mục đích, nội dung</a:t>
              </a:r>
              <a:endParaRPr lang="zh-CN" altLang="en-US"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5161" y="1267596"/>
            <a:ext cx="1701677" cy="1701677"/>
          </a:xfrm>
          <a:prstGeom prst="rect">
            <a:avLst/>
          </a:prstGeom>
        </p:spPr>
      </p:pic>
      <p:pic>
        <p:nvPicPr>
          <p:cNvPr id="4" name="图片 6" descr="e5eb8cb6f400fb57aa0b1047a6135c03">
            <a:extLst>
              <a:ext uri="{FF2B5EF4-FFF2-40B4-BE49-F238E27FC236}">
                <a16:creationId xmlns:a16="http://schemas.microsoft.com/office/drawing/2014/main" xmlns="" id="{9D2626A9-D407-DBA7-F9B6-90A3EE881B24}"/>
              </a:ext>
            </a:extLst>
          </p:cNvPr>
          <p:cNvPicPr>
            <a:picLocks noChangeAspect="1"/>
          </p:cNvPicPr>
          <p:nvPr/>
        </p:nvPicPr>
        <p:blipFill>
          <a:blip r:embed="rId6"/>
          <a:srcRect/>
          <a:stretch>
            <a:fillRect/>
          </a:stretch>
        </p:blipFill>
        <p:spPr>
          <a:xfrm flipH="1">
            <a:off x="5596707" y="716903"/>
            <a:ext cx="6160135" cy="6343650"/>
          </a:xfrm>
          <a:prstGeom prst="rect">
            <a:avLst/>
          </a:prstGeom>
        </p:spPr>
      </p:pic>
      <p:pic>
        <p:nvPicPr>
          <p:cNvPr id="6" name="图片 9">
            <a:extLst>
              <a:ext uri="{FF2B5EF4-FFF2-40B4-BE49-F238E27FC236}">
                <a16:creationId xmlns:a16="http://schemas.microsoft.com/office/drawing/2014/main" xmlns="" id="{635BA07A-9E4A-ED01-27EC-8EDC3BFDD1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059593" y="3551099"/>
            <a:ext cx="1563824" cy="936622"/>
          </a:xfrm>
          <a:prstGeom prst="rect">
            <a:avLst/>
          </a:prstGeom>
        </p:spPr>
      </p:pic>
      <p:grpSp>
        <p:nvGrpSpPr>
          <p:cNvPr id="8" name="组合 11">
            <a:extLst>
              <a:ext uri="{FF2B5EF4-FFF2-40B4-BE49-F238E27FC236}">
                <a16:creationId xmlns:a16="http://schemas.microsoft.com/office/drawing/2014/main" xmlns="" id="{534CD925-1530-0668-4DBF-90FDD768CB66}"/>
              </a:ext>
            </a:extLst>
          </p:cNvPr>
          <p:cNvGrpSpPr/>
          <p:nvPr/>
        </p:nvGrpSpPr>
        <p:grpSpPr>
          <a:xfrm>
            <a:off x="633669" y="1938197"/>
            <a:ext cx="4787265" cy="4162425"/>
            <a:chOff x="129" y="2594"/>
            <a:chExt cx="7539" cy="6555"/>
          </a:xfrm>
        </p:grpSpPr>
        <p:sp>
          <p:nvSpPr>
            <p:cNvPr id="10" name="矩形 2">
              <a:extLst>
                <a:ext uri="{FF2B5EF4-FFF2-40B4-BE49-F238E27FC236}">
                  <a16:creationId xmlns:a16="http://schemas.microsoft.com/office/drawing/2014/main" xmlns="" id="{EFBA141C-698E-DE3C-1991-8AA4B72733AF}"/>
                </a:ext>
              </a:extLst>
            </p:cNvPr>
            <p:cNvSpPr/>
            <p:nvPr/>
          </p:nvSpPr>
          <p:spPr>
            <a:xfrm>
              <a:off x="3099" y="3010"/>
              <a:ext cx="4569" cy="6139"/>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 descr="758PICI58PICjWI686YfW6V9h_PIC2018">
              <a:extLst>
                <a:ext uri="{FF2B5EF4-FFF2-40B4-BE49-F238E27FC236}">
                  <a16:creationId xmlns:a16="http://schemas.microsoft.com/office/drawing/2014/main" xmlns="" id="{DE3389FD-CB07-7C2B-F749-7F509CFC7914}"/>
                </a:ext>
              </a:extLst>
            </p:cNvPr>
            <p:cNvPicPr>
              <a:picLocks noChangeAspect="1"/>
            </p:cNvPicPr>
            <p:nvPr/>
          </p:nvPicPr>
          <p:blipFill>
            <a:blip r:embed="rId8"/>
            <a:stretch>
              <a:fillRect/>
            </a:stretch>
          </p:blipFill>
          <p:spPr>
            <a:xfrm>
              <a:off x="129" y="3516"/>
              <a:ext cx="4940" cy="4940"/>
            </a:xfrm>
            <a:prstGeom prst="rect">
              <a:avLst/>
            </a:prstGeom>
          </p:spPr>
        </p:pic>
        <p:sp>
          <p:nvSpPr>
            <p:cNvPr id="15" name="矩形 3">
              <a:extLst>
                <a:ext uri="{FF2B5EF4-FFF2-40B4-BE49-F238E27FC236}">
                  <a16:creationId xmlns:a16="http://schemas.microsoft.com/office/drawing/2014/main" xmlns="" id="{27147DB4-AAF7-C1B6-1593-7817C750CECF}"/>
                </a:ext>
              </a:extLst>
            </p:cNvPr>
            <p:cNvSpPr/>
            <p:nvPr/>
          </p:nvSpPr>
          <p:spPr>
            <a:xfrm rot="16200000">
              <a:off x="4945" y="1256"/>
              <a:ext cx="831" cy="350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TextBox 18">
            <a:extLst>
              <a:ext uri="{FF2B5EF4-FFF2-40B4-BE49-F238E27FC236}">
                <a16:creationId xmlns:a16="http://schemas.microsoft.com/office/drawing/2014/main" xmlns="" id="{1B823764-B171-130A-FD0E-6B4D3072D196}"/>
              </a:ext>
            </a:extLst>
          </p:cNvPr>
          <p:cNvSpPr txBox="1"/>
          <p:nvPr/>
        </p:nvSpPr>
        <p:spPr>
          <a:xfrm>
            <a:off x="2998263" y="2937955"/>
            <a:ext cx="2226945" cy="2308324"/>
          </a:xfrm>
          <a:prstGeom prst="rect">
            <a:avLst/>
          </a:prstGeom>
          <a:noFill/>
        </p:spPr>
        <p:txBody>
          <a:bodyPr wrap="square">
            <a:spAutoFit/>
          </a:bodyPr>
          <a:lstStyle/>
          <a:p>
            <a:pPr algn="just"/>
            <a:r>
              <a:rPr lang="en-US" sz="2400">
                <a:latin typeface="Times New Roman" panose="02020603050405020304" pitchFamily="18" charset="0"/>
                <a:ea typeface="Times New Roman" panose="02020603050405020304" pitchFamily="18" charset="0"/>
                <a:cs typeface="Times New Roman" panose="02020603050405020304" pitchFamily="18" charset="0"/>
              </a:rPr>
              <a:t>T</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huyết phục người đọc về vẻ đẹp của hoa sen trong bài ca dao Trong đầm gì đẹp bằng sen</a:t>
            </a:r>
            <a:endParaRPr lang="en-US" sz="2000">
              <a:effectLst/>
              <a:latin typeface=".VnTime"/>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7542B606-B557-7027-4F94-5CA39A4B2711}"/>
              </a:ext>
            </a:extLst>
          </p:cNvPr>
          <p:cNvSpPr txBox="1"/>
          <p:nvPr/>
        </p:nvSpPr>
        <p:spPr>
          <a:xfrm>
            <a:off x="3281753" y="1963386"/>
            <a:ext cx="2226945" cy="461665"/>
          </a:xfrm>
          <a:prstGeom prst="rect">
            <a:avLst/>
          </a:prstGeom>
          <a:noFill/>
        </p:spPr>
        <p:txBody>
          <a:bodyPr wrap="square">
            <a:spAutoFit/>
          </a:bodyPr>
          <a:lstStyle/>
          <a:p>
            <a:pPr algn="just"/>
            <a:r>
              <a:rPr lang="en-US" sz="2400" b="1">
                <a:latin typeface="Times New Roman" panose="02020603050405020304" pitchFamily="18" charset="0"/>
                <a:ea typeface="Times New Roman" panose="02020603050405020304" pitchFamily="18" charset="0"/>
                <a:cs typeface="Times New Roman" panose="02020603050405020304" pitchFamily="18" charset="0"/>
              </a:rPr>
              <a:t>Mục đích</a:t>
            </a:r>
            <a:endParaRPr lang="en-US" sz="2000" b="1">
              <a:effectLst/>
              <a:latin typeface=".VnTime"/>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06692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1+#ppt_w/2"/>
                                          </p:val>
                                        </p:tav>
                                        <p:tav tm="100000">
                                          <p:val>
                                            <p:strVal val="#ppt_x"/>
                                          </p:val>
                                        </p:tav>
                                      </p:tavLst>
                                    </p:anim>
                                    <p:anim calcmode="lin" valueType="num">
                                      <p:cBhvr additive="base">
                                        <p:cTn id="14" dur="750" fill="hold"/>
                                        <p:tgtEl>
                                          <p:spTgt spid="13"/>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31"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par>
                                <p:cTn id="26" presetID="17" presetClass="entr" presetSubtype="1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862841" y="629940"/>
            <a:ext cx="5725797" cy="675839"/>
            <a:chOff x="754808" y="705597"/>
            <a:chExt cx="5725797"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754808" y="728418"/>
              <a:ext cx="572579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altLang="zh-CN" sz="3200" b="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1. Mục đích, nội dung</a:t>
              </a:r>
              <a:endParaRPr lang="zh-CN" altLang="en-US"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5161" y="1267596"/>
            <a:ext cx="1701677" cy="1701677"/>
          </a:xfrm>
          <a:prstGeom prst="rect">
            <a:avLst/>
          </a:prstGeom>
        </p:spPr>
      </p:pic>
      <p:grpSp>
        <p:nvGrpSpPr>
          <p:cNvPr id="17" name="组合 6">
            <a:extLst>
              <a:ext uri="{FF2B5EF4-FFF2-40B4-BE49-F238E27FC236}">
                <a16:creationId xmlns:a16="http://schemas.microsoft.com/office/drawing/2014/main" xmlns="" id="{19263552-6A81-40D7-C31B-A21BFAA0CF3E}"/>
              </a:ext>
            </a:extLst>
          </p:cNvPr>
          <p:cNvGrpSpPr/>
          <p:nvPr/>
        </p:nvGrpSpPr>
        <p:grpSpPr>
          <a:xfrm>
            <a:off x="1422483" y="1599463"/>
            <a:ext cx="9418736" cy="4343077"/>
            <a:chOff x="564871" y="849697"/>
            <a:chExt cx="8016216" cy="3696361"/>
          </a:xfrm>
        </p:grpSpPr>
        <p:sp>
          <p:nvSpPr>
            <p:cNvPr id="18" name="矩形 7">
              <a:extLst>
                <a:ext uri="{FF2B5EF4-FFF2-40B4-BE49-F238E27FC236}">
                  <a16:creationId xmlns:a16="http://schemas.microsoft.com/office/drawing/2014/main" xmlns="" id="{5DC642EC-56F3-C618-B4D7-4EC841E774ED}"/>
                </a:ext>
              </a:extLst>
            </p:cNvPr>
            <p:cNvSpPr/>
            <p:nvPr/>
          </p:nvSpPr>
          <p:spPr>
            <a:xfrm>
              <a:off x="4747260" y="958053"/>
              <a:ext cx="3833827" cy="3560607"/>
            </a:xfrm>
            <a:prstGeom prst="rect">
              <a:avLst/>
            </a:prstGeom>
            <a:noFill/>
            <a:ln>
              <a:solidFill>
                <a:srgbClr val="2F5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1" name="矩形 8">
              <a:extLst>
                <a:ext uri="{FF2B5EF4-FFF2-40B4-BE49-F238E27FC236}">
                  <a16:creationId xmlns:a16="http://schemas.microsoft.com/office/drawing/2014/main" xmlns="" id="{0D307C01-015B-2603-2B9E-B839B1C177F9}"/>
                </a:ext>
              </a:extLst>
            </p:cNvPr>
            <p:cNvSpPr/>
            <p:nvPr/>
          </p:nvSpPr>
          <p:spPr>
            <a:xfrm>
              <a:off x="564871" y="958053"/>
              <a:ext cx="4070630" cy="3560607"/>
            </a:xfrm>
            <a:prstGeom prst="rect">
              <a:avLst/>
            </a:prstGeom>
            <a:blipFill dpi="0" rotWithShape="1">
              <a:blip r:embed="rId6">
                <a:extLst>
                  <a:ext uri="{BEBA8EAE-BF5A-486C-A8C5-ECC9F3942E4B}">
                    <a14:imgProps xmlns:a14="http://schemas.microsoft.com/office/drawing/2010/main">
                      <a14:imgLayer r:embed="rId7">
                        <a14:imgEffect>
                          <a14:brightnessContrast bright="-10000"/>
                        </a14:imgEffect>
                      </a14:imgLayer>
                    </a14:imgProps>
                  </a:ext>
                </a:extLst>
              </a:blip>
              <a:srcRect/>
              <a:tile tx="0" ty="0" sx="45000" sy="4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2" name="TextBox 21">
              <a:extLst>
                <a:ext uri="{FF2B5EF4-FFF2-40B4-BE49-F238E27FC236}">
                  <a16:creationId xmlns:a16="http://schemas.microsoft.com/office/drawing/2014/main" xmlns="" id="{8FA3AAEA-7AD5-D525-ACEE-60EBF90BDFEF}"/>
                </a:ext>
              </a:extLst>
            </p:cNvPr>
            <p:cNvSpPr txBox="1"/>
            <p:nvPr/>
          </p:nvSpPr>
          <p:spPr>
            <a:xfrm>
              <a:off x="5084609" y="1324117"/>
              <a:ext cx="3301934" cy="3221941"/>
            </a:xfrm>
            <a:prstGeom prst="rect">
              <a:avLst/>
            </a:prstGeom>
            <a:noFill/>
          </p:spPr>
          <p:txBody>
            <a:bodyPr wrap="square" rtlCol="0">
              <a:spAutoFit/>
            </a:bodyPr>
            <a:lstStyle/>
            <a:p>
              <a:pPr algn="just"/>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Nội dung chính của văn bản</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Nhấn mạnh, khẳng định tầng nghĩa trực tiếp (miêu tả vẻ đẹp hoa sen) và tầng nghĩa biểu tượng (cách sống thanh cao, giữ vững phẩm giá) của hình ảnh hoa sen trong bài ca dao Trong đầm gì đẹp bằng sen</a:t>
              </a:r>
              <a:endParaRPr lang="en-US" sz="2400">
                <a:effectLst/>
                <a:latin typeface=".VnTime"/>
                <a:ea typeface="Times New Roman" panose="02020603050405020304" pitchFamily="18" charset="0"/>
                <a:cs typeface="Times New Roman" panose="02020603050405020304" pitchFamily="18" charset="0"/>
              </a:endParaRPr>
            </a:p>
            <a:p>
              <a:pPr marL="0" marR="0" lvl="0" indent="0" algn="ctr" defTabSz="914217" rtl="0" eaLnBrk="1" fontAlgn="auto" latinLnBrk="0" hangingPunct="1">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lumMod val="50000"/>
                  </a:srgbClr>
                </a:solidFill>
                <a:effectLst/>
                <a:uLnTx/>
                <a:uFillTx/>
                <a:latin typeface="微软雅黑" pitchFamily="34" charset="-122"/>
                <a:ea typeface="微软雅黑" pitchFamily="34" charset="-122"/>
                <a:cs typeface="+mn-cs"/>
              </a:endParaRPr>
            </a:p>
          </p:txBody>
        </p:sp>
        <p:sp>
          <p:nvSpPr>
            <p:cNvPr id="23" name="TextBox 22">
              <a:extLst>
                <a:ext uri="{FF2B5EF4-FFF2-40B4-BE49-F238E27FC236}">
                  <a16:creationId xmlns:a16="http://schemas.microsoft.com/office/drawing/2014/main" xmlns="" id="{DB94801F-29FA-6EB5-A61F-F0EFB6FB6F17}"/>
                </a:ext>
              </a:extLst>
            </p:cNvPr>
            <p:cNvSpPr txBox="1"/>
            <p:nvPr/>
          </p:nvSpPr>
          <p:spPr>
            <a:xfrm>
              <a:off x="4833254" y="849697"/>
              <a:ext cx="809898" cy="942789"/>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6599" b="1" i="0" u="none" strike="noStrike" kern="1200" cap="none" spc="0" normalizeH="0" baseline="0" noProof="0" dirty="0">
                  <a:ln>
                    <a:noFill/>
                  </a:ln>
                  <a:solidFill>
                    <a:srgbClr val="FFFFFF">
                      <a:lumMod val="50000"/>
                    </a:srgbClr>
                  </a:solidFill>
                  <a:effectLst/>
                  <a:uLnTx/>
                  <a:uFillTx/>
                  <a:latin typeface="Calibri"/>
                  <a:ea typeface="宋体" panose="02010600030101010101" pitchFamily="2" charset="-122"/>
                  <a:cs typeface="+mn-cs"/>
                </a:rPr>
                <a:t>”</a:t>
              </a:r>
              <a:endParaRPr kumimoji="0" lang="zh-CN" altLang="en-US" sz="6599" b="1" i="0" u="none" strike="noStrike" kern="1200" cap="none" spc="0" normalizeH="0" baseline="0" noProof="0" dirty="0">
                <a:ln>
                  <a:noFill/>
                </a:ln>
                <a:solidFill>
                  <a:srgbClr val="FFFFFF">
                    <a:lumMod val="50000"/>
                  </a:srgbClr>
                </a:solidFill>
                <a:effectLst/>
                <a:uLnTx/>
                <a:uFillTx/>
                <a:latin typeface="Calibri"/>
                <a:ea typeface="宋体" panose="02010600030101010101" pitchFamily="2" charset="-122"/>
                <a:cs typeface="+mn-cs"/>
              </a:endParaRPr>
            </a:p>
          </p:txBody>
        </p:sp>
        <p:sp>
          <p:nvSpPr>
            <p:cNvPr id="24" name="TextBox 23">
              <a:extLst>
                <a:ext uri="{FF2B5EF4-FFF2-40B4-BE49-F238E27FC236}">
                  <a16:creationId xmlns:a16="http://schemas.microsoft.com/office/drawing/2014/main" xmlns="" id="{5ED7F9B2-9AB4-4E9D-F06C-A80FCEC16D4F}"/>
                </a:ext>
              </a:extLst>
            </p:cNvPr>
            <p:cNvSpPr txBox="1"/>
            <p:nvPr/>
          </p:nvSpPr>
          <p:spPr>
            <a:xfrm>
              <a:off x="579570" y="3437212"/>
              <a:ext cx="809898" cy="602337"/>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3999"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rPr>
                <a:t>”</a:t>
              </a:r>
              <a:endParaRPr kumimoji="0" lang="zh-CN" altLang="en-US" sz="3999"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grpSp>
    </p:spTree>
    <p:custDataLst>
      <p:tags r:id="rId1"/>
    </p:custDataLst>
    <p:extLst>
      <p:ext uri="{BB962C8B-B14F-4D97-AF65-F5344CB8AC3E}">
        <p14:creationId xmlns:p14="http://schemas.microsoft.com/office/powerpoint/2010/main" val="4225560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1+#ppt_w/2"/>
                                          </p:val>
                                        </p:tav>
                                        <p:tav tm="100000">
                                          <p:val>
                                            <p:strVal val="#ppt_x"/>
                                          </p:val>
                                        </p:tav>
                                      </p:tavLst>
                                    </p:anim>
                                    <p:anim calcmode="lin" valueType="num">
                                      <p:cBhvr additive="base">
                                        <p:cTn id="14" dur="75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750"/>
                            </p:stCondLst>
                            <p:childTnLst>
                              <p:par>
                                <p:cTn id="16" presetID="42"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B458258-59FA-4EFE-8708-3AD294BC6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grpSp>
        <p:nvGrpSpPr>
          <p:cNvPr id="10" name="组合 9">
            <a:extLst>
              <a:ext uri="{FF2B5EF4-FFF2-40B4-BE49-F238E27FC236}">
                <a16:creationId xmlns:a16="http://schemas.microsoft.com/office/drawing/2014/main" xmlns="" id="{072E7991-636F-4ECB-9FAE-F14DF9C89560}"/>
              </a:ext>
            </a:extLst>
          </p:cNvPr>
          <p:cNvGrpSpPr/>
          <p:nvPr/>
        </p:nvGrpSpPr>
        <p:grpSpPr>
          <a:xfrm>
            <a:off x="7004627" y="938664"/>
            <a:ext cx="1927042" cy="2083250"/>
            <a:chOff x="6518366" y="968672"/>
            <a:chExt cx="3307803" cy="4260954"/>
          </a:xfrm>
        </p:grpSpPr>
        <p:pic>
          <p:nvPicPr>
            <p:cNvPr id="11" name="图片 10">
              <a:extLst>
                <a:ext uri="{FF2B5EF4-FFF2-40B4-BE49-F238E27FC236}">
                  <a16:creationId xmlns:a16="http://schemas.microsoft.com/office/drawing/2014/main" xmlns="" id="{196CE8D3-38DB-4F17-98D2-475865A67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8366" y="2050880"/>
              <a:ext cx="3307803" cy="2640523"/>
            </a:xfrm>
            <a:prstGeom prst="rect">
              <a:avLst/>
            </a:prstGeom>
          </p:spPr>
        </p:pic>
        <p:sp>
          <p:nvSpPr>
            <p:cNvPr id="12" name="TextBox 1">
              <a:extLst>
                <a:ext uri="{FF2B5EF4-FFF2-40B4-BE49-F238E27FC236}">
                  <a16:creationId xmlns:a16="http://schemas.microsoft.com/office/drawing/2014/main" xmlns="" id="{84DCB0C5-7700-4347-B6B6-1D8986C0D508}"/>
                </a:ext>
              </a:extLst>
            </p:cNvPr>
            <p:cNvSpPr txBox="1">
              <a:spLocks noChangeArrowheads="1"/>
            </p:cNvSpPr>
            <p:nvPr/>
          </p:nvSpPr>
          <p:spPr bwMode="auto">
            <a:xfrm>
              <a:off x="7646926" y="1377147"/>
              <a:ext cx="1399397" cy="380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altLang="zh-CN" sz="11500" dirty="0">
                  <a:solidFill>
                    <a:srgbClr val="2F583C"/>
                  </a:solidFill>
                  <a:latin typeface="华文新魏" panose="02010800040101010101" pitchFamily="2" charset="-122"/>
                  <a:ea typeface="华文新魏" panose="02010800040101010101" pitchFamily="2" charset="-122"/>
                </a:rPr>
                <a:t>2</a:t>
              </a:r>
              <a:endParaRPr kumimoji="0" lang="zh-CN" altLang="en-US" sz="11500" b="0" i="0" u="none" strike="noStrike" kern="1200" cap="none" spc="0" normalizeH="0" baseline="0" noProof="0" dirty="0">
                <a:ln>
                  <a:noFill/>
                </a:ln>
                <a:solidFill>
                  <a:srgbClr val="2F583C"/>
                </a:solidFill>
                <a:effectLst/>
                <a:uLnTx/>
                <a:uFillTx/>
                <a:latin typeface="华文新魏" panose="02010800040101010101" pitchFamily="2" charset="-122"/>
                <a:ea typeface="华文新魏" panose="02010800040101010101" pitchFamily="2" charset="-122"/>
                <a:cs typeface="+mn-cs"/>
              </a:endParaRPr>
            </a:p>
          </p:txBody>
        </p:sp>
        <p:grpSp>
          <p:nvGrpSpPr>
            <p:cNvPr id="14" name="组合 13">
              <a:extLst>
                <a:ext uri="{FF2B5EF4-FFF2-40B4-BE49-F238E27FC236}">
                  <a16:creationId xmlns:a16="http://schemas.microsoft.com/office/drawing/2014/main" xmlns="" id="{86F6C829-4121-4DEC-8F40-CB2F1BF1A8C6}"/>
                </a:ext>
              </a:extLst>
            </p:cNvPr>
            <p:cNvGrpSpPr/>
            <p:nvPr/>
          </p:nvGrpSpPr>
          <p:grpSpPr>
            <a:xfrm>
              <a:off x="7209512" y="968672"/>
              <a:ext cx="2216626" cy="4260954"/>
              <a:chOff x="8419388" y="1355112"/>
              <a:chExt cx="2216626" cy="4260954"/>
            </a:xfrm>
            <a:solidFill>
              <a:schemeClr val="tx2">
                <a:lumMod val="50000"/>
              </a:schemeClr>
            </a:solidFill>
          </p:grpSpPr>
          <p:sp>
            <p:nvSpPr>
              <p:cNvPr id="16" name="矩形 15">
                <a:extLst>
                  <a:ext uri="{FF2B5EF4-FFF2-40B4-BE49-F238E27FC236}">
                    <a16:creationId xmlns:a16="http://schemas.microsoft.com/office/drawing/2014/main" xmlns="" id="{E4FB5BDF-02FD-4230-9E86-A30FE0A12E07}"/>
                  </a:ext>
                </a:extLst>
              </p:cNvPr>
              <p:cNvSpPr/>
              <p:nvPr/>
            </p:nvSpPr>
            <p:spPr>
              <a:xfrm>
                <a:off x="8419388" y="3443574"/>
                <a:ext cx="45719" cy="217090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sp>
            <p:nvSpPr>
              <p:cNvPr id="18" name="矩形 17">
                <a:extLst>
                  <a:ext uri="{FF2B5EF4-FFF2-40B4-BE49-F238E27FC236}">
                    <a16:creationId xmlns:a16="http://schemas.microsoft.com/office/drawing/2014/main" xmlns="" id="{C7BE9989-E6A6-4591-8B9B-F06B47C43EE9}"/>
                  </a:ext>
                </a:extLst>
              </p:cNvPr>
              <p:cNvSpPr/>
              <p:nvPr/>
            </p:nvSpPr>
            <p:spPr>
              <a:xfrm>
                <a:off x="10549133" y="1374449"/>
                <a:ext cx="45719" cy="217090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sp>
            <p:nvSpPr>
              <p:cNvPr id="21" name="矩形 20">
                <a:extLst>
                  <a:ext uri="{FF2B5EF4-FFF2-40B4-BE49-F238E27FC236}">
                    <a16:creationId xmlns:a16="http://schemas.microsoft.com/office/drawing/2014/main" xmlns="" id="{885934F2-EAD0-4FA7-A6D4-E4FF0218932F}"/>
                  </a:ext>
                </a:extLst>
              </p:cNvPr>
              <p:cNvSpPr/>
              <p:nvPr/>
            </p:nvSpPr>
            <p:spPr>
              <a:xfrm rot="16200000">
                <a:off x="9481982" y="4507753"/>
                <a:ext cx="45719" cy="217090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sp>
            <p:nvSpPr>
              <p:cNvPr id="22" name="矩形 21">
                <a:extLst>
                  <a:ext uri="{FF2B5EF4-FFF2-40B4-BE49-F238E27FC236}">
                    <a16:creationId xmlns:a16="http://schemas.microsoft.com/office/drawing/2014/main" xmlns="" id="{78A9DBC3-FAAD-491B-86A7-F54B3790374B}"/>
                  </a:ext>
                </a:extLst>
              </p:cNvPr>
              <p:cNvSpPr/>
              <p:nvPr/>
            </p:nvSpPr>
            <p:spPr>
              <a:xfrm rot="16200000">
                <a:off x="9482729" y="292518"/>
                <a:ext cx="45719" cy="217090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sp>
            <p:nvSpPr>
              <p:cNvPr id="23" name="矩形 22">
                <a:extLst>
                  <a:ext uri="{FF2B5EF4-FFF2-40B4-BE49-F238E27FC236}">
                    <a16:creationId xmlns:a16="http://schemas.microsoft.com/office/drawing/2014/main" xmlns="" id="{9A3CF2E9-8252-4697-9929-E3EDA35B2F45}"/>
                  </a:ext>
                </a:extLst>
              </p:cNvPr>
              <p:cNvSpPr/>
              <p:nvPr/>
            </p:nvSpPr>
            <p:spPr>
              <a:xfrm>
                <a:off x="8419388" y="1357128"/>
                <a:ext cx="45719" cy="113330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sp>
            <p:nvSpPr>
              <p:cNvPr id="24" name="矩形 23">
                <a:extLst>
                  <a:ext uri="{FF2B5EF4-FFF2-40B4-BE49-F238E27FC236}">
                    <a16:creationId xmlns:a16="http://schemas.microsoft.com/office/drawing/2014/main" xmlns="" id="{E023586F-0C18-4128-81C1-D4DB80535528}"/>
                  </a:ext>
                </a:extLst>
              </p:cNvPr>
              <p:cNvSpPr/>
              <p:nvPr/>
            </p:nvSpPr>
            <p:spPr>
              <a:xfrm>
                <a:off x="10590295" y="5075585"/>
                <a:ext cx="45719" cy="538837"/>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F583C"/>
                  </a:solidFill>
                  <a:effectLst/>
                  <a:uLnTx/>
                  <a:uFillTx/>
                  <a:latin typeface="Calibri"/>
                  <a:ea typeface="宋体" panose="02010600030101010101" pitchFamily="2" charset="-122"/>
                  <a:cs typeface="+mn-cs"/>
                </a:endParaRPr>
              </a:p>
            </p:txBody>
          </p:sp>
        </p:grpSp>
      </p:grpSp>
      <p:sp>
        <p:nvSpPr>
          <p:cNvPr id="25" name="标题 1">
            <a:extLst>
              <a:ext uri="{FF2B5EF4-FFF2-40B4-BE49-F238E27FC236}">
                <a16:creationId xmlns:a16="http://schemas.microsoft.com/office/drawing/2014/main" xmlns="" id="{22538DD8-8DAE-4479-9993-DFACF0738447}"/>
              </a:ext>
            </a:extLst>
          </p:cNvPr>
          <p:cNvSpPr txBox="1">
            <a:spLocks/>
          </p:cNvSpPr>
          <p:nvPr/>
        </p:nvSpPr>
        <p:spPr>
          <a:xfrm>
            <a:off x="5708874" y="3227911"/>
            <a:ext cx="5798497" cy="902162"/>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marL="0" marR="0" lvl="0" indent="0" algn="ctr" defTabSz="1218926" rtl="0" eaLnBrk="1" fontAlgn="auto" latinLnBrk="0" hangingPunct="1">
              <a:lnSpc>
                <a:spcPct val="100000"/>
              </a:lnSpc>
              <a:spcBef>
                <a:spcPct val="0"/>
              </a:spcBef>
              <a:spcAft>
                <a:spcPts val="0"/>
              </a:spcAft>
              <a:buClrTx/>
              <a:buSzTx/>
              <a:buFontTx/>
              <a:buNone/>
              <a:tabLst/>
              <a:defRPr/>
            </a:pPr>
            <a:r>
              <a:rPr lang="en-US" altLang="zh-CN" sz="6000" b="1" spc="300" noProof="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Ý kiến lớn, ý kiến nhỏ, bằng chứng, lí lẽ</a:t>
            </a:r>
            <a:endParaRPr kumimoji="0" lang="zh-CN" altLang="en-US" sz="6000" b="1" i="0" u="none" strike="noStrike" kern="1200" cap="none" spc="300" normalizeH="0" baseline="0" noProof="0" dirty="0">
              <a:ln>
                <a:noFill/>
              </a:ln>
              <a:solidFill>
                <a:srgbClr val="2F583C"/>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2" name="图片 25">
            <a:extLst>
              <a:ext uri="{FF2B5EF4-FFF2-40B4-BE49-F238E27FC236}">
                <a16:creationId xmlns:a16="http://schemas.microsoft.com/office/drawing/2014/main" xmlns="" id="{750B8724-965E-667D-329B-0816CD98E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42041" y="1"/>
            <a:ext cx="5096177" cy="4854160"/>
          </a:xfrm>
          <a:prstGeom prst="rect">
            <a:avLst/>
          </a:prstGeom>
        </p:spPr>
      </p:pic>
      <p:pic>
        <p:nvPicPr>
          <p:cNvPr id="3" name="图片 28">
            <a:extLst>
              <a:ext uri="{FF2B5EF4-FFF2-40B4-BE49-F238E27FC236}">
                <a16:creationId xmlns:a16="http://schemas.microsoft.com/office/drawing/2014/main" xmlns="" id="{EAD81DF9-1F98-E196-CDD7-5985494D0A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6408" y="4780099"/>
            <a:ext cx="2455592" cy="2022691"/>
          </a:xfrm>
          <a:prstGeom prst="rect">
            <a:avLst/>
          </a:prstGeom>
        </p:spPr>
      </p:pic>
    </p:spTree>
    <p:extLst>
      <p:ext uri="{BB962C8B-B14F-4D97-AF65-F5344CB8AC3E}">
        <p14:creationId xmlns:p14="http://schemas.microsoft.com/office/powerpoint/2010/main" val="335902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anim calcmode="lin" valueType="num">
                                      <p:cBhvr>
                                        <p:cTn id="13" dur="750" fill="hold"/>
                                        <p:tgtEl>
                                          <p:spTgt spid="10"/>
                                        </p:tgtEl>
                                        <p:attrNameLst>
                                          <p:attrName>ppt_x</p:attrName>
                                        </p:attrNameLst>
                                      </p:cBhvr>
                                      <p:tavLst>
                                        <p:tav tm="0">
                                          <p:val>
                                            <p:strVal val="#ppt_x"/>
                                          </p:val>
                                        </p:tav>
                                        <p:tav tm="100000">
                                          <p:val>
                                            <p:strVal val="#ppt_x"/>
                                          </p:val>
                                        </p:tav>
                                      </p:tavLst>
                                    </p:anim>
                                    <p:anim calcmode="lin" valueType="num">
                                      <p:cBhvr>
                                        <p:cTn id="14"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anim calcmode="lin" valueType="num">
                                      <p:cBhvr>
                                        <p:cTn id="20" dur="500" fill="hold"/>
                                        <p:tgtEl>
                                          <p:spTgt spid="25"/>
                                        </p:tgtEl>
                                        <p:attrNameLst>
                                          <p:attrName>ppt_x</p:attrName>
                                        </p:attrNameLst>
                                      </p:cBhvr>
                                      <p:tavLst>
                                        <p:tav tm="0">
                                          <p:val>
                                            <p:strVal val="#ppt_x"/>
                                          </p:val>
                                        </p:tav>
                                        <p:tav tm="100000">
                                          <p:val>
                                            <p:strVal val="#ppt_x"/>
                                          </p:val>
                                        </p:tav>
                                      </p:tavLst>
                                    </p:anim>
                                    <p:anim calcmode="lin" valueType="num">
                                      <p:cBhvr>
                                        <p:cTn id="21" dur="500" fill="hold"/>
                                        <p:tgtEl>
                                          <p:spTgt spid="25"/>
                                        </p:tgtEl>
                                        <p:attrNameLst>
                                          <p:attrName>ppt_y</p:attrName>
                                        </p:attrNameLst>
                                      </p:cBhvr>
                                      <p:tavLst>
                                        <p:tav tm="0">
                                          <p:val>
                                            <p:strVal val="#ppt_y+.1"/>
                                          </p:val>
                                        </p:tav>
                                        <p:tav tm="100000">
                                          <p:val>
                                            <p:strVal val="#ppt_y"/>
                                          </p:val>
                                        </p:tav>
                                      </p:tavLst>
                                    </p:anim>
                                  </p:childTnLst>
                                </p:cTn>
                              </p:par>
                              <p:par>
                                <p:cTn id="22" presetID="22" presetClass="entr" presetSubtype="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1411481" y="629940"/>
            <a:ext cx="8309294" cy="675839"/>
            <a:chOff x="1303448" y="705597"/>
            <a:chExt cx="8309294"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1303448" y="728418"/>
              <a:ext cx="830929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altLang="zh-CN" sz="3200" b="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2. Ý kiến lớn, ý kiến nhỏ, bằng chứng, lí lẽ</a:t>
              </a:r>
              <a:endParaRPr lang="zh-CN" altLang="en-US"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5161" y="1267596"/>
            <a:ext cx="1701677" cy="1701677"/>
          </a:xfrm>
          <a:prstGeom prst="rect">
            <a:avLst/>
          </a:prstGeom>
        </p:spPr>
      </p:pic>
      <p:pic>
        <p:nvPicPr>
          <p:cNvPr id="4" name="图片 12">
            <a:extLst>
              <a:ext uri="{FF2B5EF4-FFF2-40B4-BE49-F238E27FC236}">
                <a16:creationId xmlns:a16="http://schemas.microsoft.com/office/drawing/2014/main" xmlns="" id="{85D9EAE8-0298-A3EE-547D-E13FFFA59158}"/>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51444" t="37260" r="297" b="34000"/>
          <a:stretch/>
        </p:blipFill>
        <p:spPr>
          <a:xfrm>
            <a:off x="9410324" y="4360985"/>
            <a:ext cx="2781676" cy="2214780"/>
          </a:xfrm>
          <a:prstGeom prst="rect">
            <a:avLst/>
          </a:prstGeom>
        </p:spPr>
      </p:pic>
      <p:pic>
        <p:nvPicPr>
          <p:cNvPr id="5" name="图片 16" descr="87ec9db96d05da8aa10259b6dae4d4a7">
            <a:extLst>
              <a:ext uri="{FF2B5EF4-FFF2-40B4-BE49-F238E27FC236}">
                <a16:creationId xmlns:a16="http://schemas.microsoft.com/office/drawing/2014/main" xmlns="" id="{037DCA7D-5DCE-BDA8-0800-C114CBD39D4B}"/>
              </a:ext>
            </a:extLst>
          </p:cNvPr>
          <p:cNvPicPr>
            <a:picLocks noChangeAspect="1"/>
          </p:cNvPicPr>
          <p:nvPr/>
        </p:nvPicPr>
        <p:blipFill>
          <a:blip r:embed="rId8"/>
          <a:stretch>
            <a:fillRect/>
          </a:stretch>
        </p:blipFill>
        <p:spPr>
          <a:xfrm>
            <a:off x="476311" y="2141256"/>
            <a:ext cx="4768850" cy="4768850"/>
          </a:xfrm>
          <a:prstGeom prst="rect">
            <a:avLst/>
          </a:prstGeom>
        </p:spPr>
      </p:pic>
      <p:pic>
        <p:nvPicPr>
          <p:cNvPr id="7" name="图片 8" descr="C:\Users\summer\Desktop\PPT\ALL\ALL-素材\卡通\元素及艺术字\c9293bfe79a1addcd59d4714933feff5.pngc9293bfe79a1addcd59d4714933feff5">
            <a:extLst>
              <a:ext uri="{FF2B5EF4-FFF2-40B4-BE49-F238E27FC236}">
                <a16:creationId xmlns:a16="http://schemas.microsoft.com/office/drawing/2014/main" xmlns="" id="{17C7C4EF-FCB8-90CE-07D7-574DD0E4D16E}"/>
              </a:ext>
            </a:extLst>
          </p:cNvPr>
          <p:cNvPicPr>
            <a:picLocks noChangeAspect="1"/>
          </p:cNvPicPr>
          <p:nvPr/>
        </p:nvPicPr>
        <p:blipFill>
          <a:blip r:embed="rId9"/>
          <a:srcRect/>
          <a:stretch>
            <a:fillRect/>
          </a:stretch>
        </p:blipFill>
        <p:spPr>
          <a:xfrm>
            <a:off x="4904999" y="1299405"/>
            <a:ext cx="1823720" cy="1823720"/>
          </a:xfrm>
          <a:prstGeom prst="rect">
            <a:avLst/>
          </a:prstGeom>
        </p:spPr>
      </p:pic>
      <p:pic>
        <p:nvPicPr>
          <p:cNvPr id="8" name="图片 9" descr="C:\Users\summer\Desktop\PPT\ALL\ALL-素材\卡通\元素及艺术字\a827fea2f0b9655bebcaa936bda838ac.pnga827fea2f0b9655bebcaa936bda838ac">
            <a:extLst>
              <a:ext uri="{FF2B5EF4-FFF2-40B4-BE49-F238E27FC236}">
                <a16:creationId xmlns:a16="http://schemas.microsoft.com/office/drawing/2014/main" xmlns="" id="{C7243FD8-ED86-6681-0B14-25D9E41D7AF2}"/>
              </a:ext>
            </a:extLst>
          </p:cNvPr>
          <p:cNvPicPr>
            <a:picLocks noChangeAspect="1"/>
          </p:cNvPicPr>
          <p:nvPr/>
        </p:nvPicPr>
        <p:blipFill>
          <a:blip r:embed="rId10"/>
          <a:srcRect/>
          <a:stretch>
            <a:fillRect/>
          </a:stretch>
        </p:blipFill>
        <p:spPr>
          <a:xfrm>
            <a:off x="4904999" y="3466660"/>
            <a:ext cx="1649095" cy="1649095"/>
          </a:xfrm>
          <a:prstGeom prst="rect">
            <a:avLst/>
          </a:prstGeom>
        </p:spPr>
      </p:pic>
      <p:sp>
        <p:nvSpPr>
          <p:cNvPr id="10" name="文本框 11">
            <a:extLst>
              <a:ext uri="{FF2B5EF4-FFF2-40B4-BE49-F238E27FC236}">
                <a16:creationId xmlns:a16="http://schemas.microsoft.com/office/drawing/2014/main" xmlns="" id="{D77B1714-6090-83C3-CA0B-2885A840E149}"/>
              </a:ext>
            </a:extLst>
          </p:cNvPr>
          <p:cNvSpPr txBox="1"/>
          <p:nvPr/>
        </p:nvSpPr>
        <p:spPr>
          <a:xfrm>
            <a:off x="6804792" y="1972275"/>
            <a:ext cx="2843513" cy="523220"/>
          </a:xfrm>
          <a:prstGeom prst="rect">
            <a:avLst/>
          </a:prstGeom>
          <a:solidFill>
            <a:schemeClr val="accent1">
              <a:lumMod val="60000"/>
              <a:lumOff val="40000"/>
            </a:schemeClr>
          </a:solidFill>
        </p:spPr>
        <p:txBody>
          <a:bodyPr wrap="square" rtlCol="0">
            <a:spAutoFit/>
          </a:bodyPr>
          <a:lstStyle/>
          <a:p>
            <a:r>
              <a:rPr lang="en-US" altLang="zh-CN" sz="2800" b="1">
                <a:latin typeface="Times New Roman" panose="02020603050405020304" pitchFamily="18" charset="0"/>
                <a:cs typeface="Times New Roman" panose="02020603050405020304" pitchFamily="18" charset="0"/>
                <a:sym typeface="+mn-lt"/>
              </a:rPr>
              <a:t>01</a:t>
            </a:r>
            <a:endParaRPr lang="zh-CN" altLang="en-US" sz="2800" b="1" dirty="0">
              <a:latin typeface="Times New Roman" panose="02020603050405020304" pitchFamily="18" charset="0"/>
              <a:cs typeface="Times New Roman" panose="02020603050405020304" pitchFamily="18" charset="0"/>
              <a:sym typeface="+mn-lt"/>
            </a:endParaRPr>
          </a:p>
        </p:txBody>
      </p:sp>
      <p:sp>
        <p:nvSpPr>
          <p:cNvPr id="14" name="文本框 13">
            <a:extLst>
              <a:ext uri="{FF2B5EF4-FFF2-40B4-BE49-F238E27FC236}">
                <a16:creationId xmlns:a16="http://schemas.microsoft.com/office/drawing/2014/main" xmlns="" id="{6C8AA94E-36CD-D212-7303-482A4D1F75D7}"/>
              </a:ext>
            </a:extLst>
          </p:cNvPr>
          <p:cNvSpPr txBox="1"/>
          <p:nvPr/>
        </p:nvSpPr>
        <p:spPr>
          <a:xfrm>
            <a:off x="6728592" y="3997217"/>
            <a:ext cx="2843513" cy="523220"/>
          </a:xfrm>
          <a:prstGeom prst="rect">
            <a:avLst/>
          </a:prstGeom>
          <a:solidFill>
            <a:schemeClr val="accent4">
              <a:lumMod val="40000"/>
              <a:lumOff val="60000"/>
            </a:schemeClr>
          </a:solidFill>
        </p:spPr>
        <p:txBody>
          <a:bodyPr wrap="square" rtlCol="0">
            <a:spAutoFit/>
          </a:bodyPr>
          <a:lstStyle/>
          <a:p>
            <a:r>
              <a:rPr lang="en-US" altLang="zh-CN" sz="2800" b="1">
                <a:latin typeface="Times New Roman" panose="02020603050405020304" pitchFamily="18" charset="0"/>
                <a:cs typeface="Times New Roman" panose="02020603050405020304" pitchFamily="18" charset="0"/>
                <a:sym typeface="+mn-lt"/>
              </a:rPr>
              <a:t>02</a:t>
            </a:r>
            <a:endParaRPr lang="zh-CN" altLang="en-US" sz="2800" b="1" dirty="0">
              <a:latin typeface="Times New Roman" panose="02020603050405020304" pitchFamily="18" charset="0"/>
              <a:cs typeface="Times New Roman" panose="02020603050405020304" pitchFamily="18" charset="0"/>
              <a:sym typeface="+mn-lt"/>
            </a:endParaRPr>
          </a:p>
        </p:txBody>
      </p:sp>
      <p:sp>
        <p:nvSpPr>
          <p:cNvPr id="16" name="TextBox 15">
            <a:extLst>
              <a:ext uri="{FF2B5EF4-FFF2-40B4-BE49-F238E27FC236}">
                <a16:creationId xmlns:a16="http://schemas.microsoft.com/office/drawing/2014/main" xmlns="" id="{918B642A-D962-B517-B925-62D0A218C68E}"/>
              </a:ext>
            </a:extLst>
          </p:cNvPr>
          <p:cNvSpPr txBox="1"/>
          <p:nvPr/>
        </p:nvSpPr>
        <p:spPr>
          <a:xfrm>
            <a:off x="6661052" y="4636963"/>
            <a:ext cx="6119446" cy="461665"/>
          </a:xfrm>
          <a:prstGeom prst="rect">
            <a:avLst/>
          </a:prstGeom>
          <a:noFill/>
        </p:spPr>
        <p:txBody>
          <a:bodyPr wrap="square">
            <a:spAutoFit/>
          </a:bodyPr>
          <a:lstStyle/>
          <a:p>
            <a:r>
              <a:rPr lang="en-US"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Tìm hiểu câu hỏi số 2 theo PHT số 3</a:t>
            </a:r>
            <a:endParaRPr lang="en-US" sz="24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54ECA90E-E505-3DEB-0AB1-A46199E2981E}"/>
              </a:ext>
            </a:extLst>
          </p:cNvPr>
          <p:cNvSpPr txBox="1"/>
          <p:nvPr/>
        </p:nvSpPr>
        <p:spPr>
          <a:xfrm>
            <a:off x="6804792" y="2587043"/>
            <a:ext cx="6407834" cy="461665"/>
          </a:xfrm>
          <a:prstGeom prst="rect">
            <a:avLst/>
          </a:prstGeom>
          <a:noFill/>
        </p:spPr>
        <p:txBody>
          <a:bodyPr wrap="square">
            <a:spAutoFit/>
          </a:bodyPr>
          <a:lstStyle/>
          <a:p>
            <a:r>
              <a:rPr lang="en-US"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Tìm hiểu câu hỏi số 1 theo PHT số 2</a:t>
            </a:r>
            <a:endParaRPr lang="en-US" sz="240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06477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1+#ppt_w/2"/>
                                          </p:val>
                                        </p:tav>
                                        <p:tav tm="100000">
                                          <p:val>
                                            <p:strVal val="#ppt_x"/>
                                          </p:val>
                                        </p:tav>
                                      </p:tavLst>
                                    </p:anim>
                                    <p:anim calcmode="lin" valueType="num">
                                      <p:cBhvr additive="base">
                                        <p:cTn id="14" dur="750" fill="hold"/>
                                        <p:tgtEl>
                                          <p:spTgt spid="13"/>
                                        </p:tgtEl>
                                        <p:attrNameLst>
                                          <p:attrName>ppt_y</p:attrName>
                                        </p:attrNameLst>
                                      </p:cBhvr>
                                      <p:tavLst>
                                        <p:tav tm="0">
                                          <p:val>
                                            <p:strVal val="1+#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par>
                          <p:cTn id="18" fill="hold">
                            <p:stCondLst>
                              <p:cond delay="750"/>
                            </p:stCondLst>
                            <p:childTnLst>
                              <p:par>
                                <p:cTn id="19" presetID="53"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1250"/>
                            </p:stCondLst>
                            <p:childTnLst>
                              <p:par>
                                <p:cTn id="25" presetID="53" presetClass="entr" presetSubtype="16"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4" grpId="0" bldLvl="0" animBg="1"/>
      <p:bldP spid="1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1411481" y="629940"/>
            <a:ext cx="8309294" cy="675839"/>
            <a:chOff x="1303448" y="705597"/>
            <a:chExt cx="8309294"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1303448" y="728418"/>
              <a:ext cx="830929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altLang="zh-CN" sz="3200" b="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2. Ý kiến lớn, ý kiến nhỏ, bằng chứng, lí lẽ</a:t>
              </a:r>
              <a:endParaRPr lang="zh-CN" altLang="en-US"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5161" y="1267596"/>
            <a:ext cx="1701677" cy="1701677"/>
          </a:xfrm>
          <a:prstGeom prst="rect">
            <a:avLst/>
          </a:prstGeom>
        </p:spPr>
      </p:pic>
      <p:pic>
        <p:nvPicPr>
          <p:cNvPr id="4" name="图片 12">
            <a:extLst>
              <a:ext uri="{FF2B5EF4-FFF2-40B4-BE49-F238E27FC236}">
                <a16:creationId xmlns:a16="http://schemas.microsoft.com/office/drawing/2014/main" xmlns="" id="{85D9EAE8-0298-A3EE-547D-E13FFFA59158}"/>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51444" t="37260" r="297" b="34000"/>
          <a:stretch/>
        </p:blipFill>
        <p:spPr>
          <a:xfrm>
            <a:off x="9410324" y="4360985"/>
            <a:ext cx="2781676" cy="2214780"/>
          </a:xfrm>
          <a:prstGeom prst="rect">
            <a:avLst/>
          </a:prstGeom>
        </p:spPr>
      </p:pic>
      <p:pic>
        <p:nvPicPr>
          <p:cNvPr id="5" name="图片 4">
            <a:extLst>
              <a:ext uri="{FF2B5EF4-FFF2-40B4-BE49-F238E27FC236}">
                <a16:creationId xmlns:a16="http://schemas.microsoft.com/office/drawing/2014/main" xmlns="" id="{1CA772E4-99A1-088D-F9FE-447DA2CC303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82317" y="1710132"/>
            <a:ext cx="1987319" cy="862247"/>
          </a:xfrm>
          <a:prstGeom prst="rect">
            <a:avLst/>
          </a:prstGeom>
        </p:spPr>
      </p:pic>
      <p:sp>
        <p:nvSpPr>
          <p:cNvPr id="6" name="文本框 9">
            <a:extLst>
              <a:ext uri="{FF2B5EF4-FFF2-40B4-BE49-F238E27FC236}">
                <a16:creationId xmlns:a16="http://schemas.microsoft.com/office/drawing/2014/main" xmlns="" id="{2B37A1E8-BD13-EE7B-4862-64DFD346D54F}"/>
              </a:ext>
            </a:extLst>
          </p:cNvPr>
          <p:cNvSpPr txBox="1"/>
          <p:nvPr/>
        </p:nvSpPr>
        <p:spPr>
          <a:xfrm>
            <a:off x="1147902" y="1980928"/>
            <a:ext cx="14561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black"/>
                </a:solidFill>
                <a:latin typeface="Times New Roman" panose="02020603050405020304" pitchFamily="18" charset="0"/>
              </a:rPr>
              <a:t>PHT số</a:t>
            </a:r>
            <a:r>
              <a:rPr kumimoji="0" lang="en-US" sz="2400" b="1" i="0" u="none" strike="noStrike" kern="1200" cap="none" spc="0" normalizeH="0" noProof="0">
                <a:ln>
                  <a:noFill/>
                </a:ln>
                <a:solidFill>
                  <a:prstClr val="black"/>
                </a:solidFill>
                <a:effectLst/>
                <a:uLnTx/>
                <a:uFillTx/>
                <a:latin typeface="Times New Roman" panose="02020603050405020304" pitchFamily="18" charset="0"/>
                <a:ea typeface="+mn-ea"/>
                <a:cs typeface="+mn-cs"/>
              </a:rPr>
              <a:t> 1</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Light" panose="020F0302020204030204"/>
              <a:ea typeface="字魂27号-布丁体" panose="00000500000000000000" pitchFamily="2" charset="-122"/>
              <a:cs typeface="+mn-cs"/>
            </a:endParaRPr>
          </a:p>
        </p:txBody>
      </p:sp>
      <p:grpSp>
        <p:nvGrpSpPr>
          <p:cNvPr id="7" name="Group 6">
            <a:extLst>
              <a:ext uri="{FF2B5EF4-FFF2-40B4-BE49-F238E27FC236}">
                <a16:creationId xmlns:a16="http://schemas.microsoft.com/office/drawing/2014/main" xmlns="" id="{0B1589C0-C55D-8484-A186-59A24A45C9C0}"/>
              </a:ext>
            </a:extLst>
          </p:cNvPr>
          <p:cNvGrpSpPr>
            <a:grpSpLocks/>
          </p:cNvGrpSpPr>
          <p:nvPr/>
        </p:nvGrpSpPr>
        <p:grpSpPr bwMode="auto">
          <a:xfrm>
            <a:off x="3063518" y="1305779"/>
            <a:ext cx="6125210" cy="4798060"/>
            <a:chOff x="427" y="1605"/>
            <a:chExt cx="11160" cy="8940"/>
          </a:xfrm>
        </p:grpSpPr>
        <p:sp>
          <p:nvSpPr>
            <p:cNvPr id="8" name="Rectangle 7">
              <a:extLst>
                <a:ext uri="{FF2B5EF4-FFF2-40B4-BE49-F238E27FC236}">
                  <a16:creationId xmlns:a16="http://schemas.microsoft.com/office/drawing/2014/main" xmlns="" id="{270FA6E3-1C76-60E2-9427-0DF9ACB4FC33}"/>
                </a:ext>
              </a:extLst>
            </p:cNvPr>
            <p:cNvSpPr>
              <a:spLocks noChangeArrowheads="1"/>
            </p:cNvSpPr>
            <p:nvPr/>
          </p:nvSpPr>
          <p:spPr bwMode="auto">
            <a:xfrm>
              <a:off x="427" y="1605"/>
              <a:ext cx="11160" cy="894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r>
                <a:rPr lang="en-US" sz="1200">
                  <a:effectLst/>
                  <a:latin typeface=".VnTime"/>
                  <a:ea typeface="Times New Roman" panose="02020603050405020304" pitchFamily="18" charset="0"/>
                  <a:cs typeface="Times New Roman" panose="02020603050405020304" pitchFamily="18" charset="0"/>
                </a:rPr>
                <a:t> </a:t>
              </a:r>
            </a:p>
          </p:txBody>
        </p:sp>
        <p:sp>
          <p:nvSpPr>
            <p:cNvPr id="9" name="TextBox 4">
              <a:extLst>
                <a:ext uri="{FF2B5EF4-FFF2-40B4-BE49-F238E27FC236}">
                  <a16:creationId xmlns:a16="http://schemas.microsoft.com/office/drawing/2014/main" xmlns="" id="{BC6A2323-9410-5082-4980-FB73A9F02EF6}"/>
                </a:ext>
              </a:extLst>
            </p:cNvPr>
            <p:cNvSpPr>
              <a:spLocks noChangeArrowheads="1"/>
            </p:cNvSpPr>
            <p:nvPr/>
          </p:nvSpPr>
          <p:spPr bwMode="auto">
            <a:xfrm>
              <a:off x="3656" y="1786"/>
              <a:ext cx="4408" cy="1681"/>
            </a:xfrm>
            <a:prstGeom prst="roundRect">
              <a:avLst>
                <a:gd name="adj" fmla="val 16639"/>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lnSpc>
                  <a:spcPct val="115000"/>
                </a:lnSpc>
              </a:pPr>
              <a:r>
                <a:rPr lang="en-US" sz="1300" b="1" kern="1200">
                  <a:solidFill>
                    <a:srgbClr val="000000"/>
                  </a:solidFill>
                  <a:effectLst/>
                  <a:latin typeface="Times New Roman" panose="02020603050405020304" pitchFamily="18" charset="0"/>
                  <a:ea typeface="+mn-ea"/>
                  <a:cs typeface="Times New Roman" panose="02020603050405020304" pitchFamily="18" charset="0"/>
                </a:rPr>
                <a:t>VẤN ĐỀ CẦN BÀN LUẬN</a:t>
              </a:r>
              <a:endParaRPr lang="en-US" sz="1200">
                <a:effectLst/>
                <a:latin typeface=".VnTime"/>
                <a:ea typeface="Times New Roman" panose="02020603050405020304" pitchFamily="18" charset="0"/>
                <a:cs typeface="Times New Roman" panose="02020603050405020304" pitchFamily="18" charset="0"/>
              </a:endParaRPr>
            </a:p>
            <a:p>
              <a:pPr algn="ctr" eaLnBrk="0" fontAlgn="base" hangingPunct="0">
                <a:lnSpc>
                  <a:spcPct val="115000"/>
                </a:lnSpc>
              </a:pPr>
              <a:r>
                <a:rPr lang="en-US" sz="1300" kern="1200">
                  <a:solidFill>
                    <a:srgbClr val="000000"/>
                  </a:solidFill>
                  <a:effectLst/>
                  <a:latin typeface="Times New Roman" panose="02020603050405020304" pitchFamily="18" charset="0"/>
                  <a:ea typeface="+mn-ea"/>
                  <a:cs typeface="Times New Roman" panose="02020603050405020304" pitchFamily="18" charset="0"/>
                </a:rPr>
                <a:t>Hình ảnh hoa</a:t>
              </a:r>
              <a:r>
                <a:rPr lang="en-US" sz="1300" kern="1200">
                  <a:solidFill>
                    <a:srgbClr val="000000"/>
                  </a:solidFill>
                  <a:effectLst/>
                  <a:latin typeface=".VnTime"/>
                  <a:ea typeface="+mn-ea"/>
                  <a:cs typeface="Times New Roman" panose="02020603050405020304" pitchFamily="18" charset="0"/>
                </a:rPr>
                <a:t> sen </a:t>
              </a:r>
              <a:endParaRPr lang="en-US" sz="1200">
                <a:effectLst/>
                <a:latin typeface=".VnTime"/>
                <a:ea typeface="Times New Roman" panose="02020603050405020304" pitchFamily="18" charset="0"/>
                <a:cs typeface="Times New Roman" panose="02020603050405020304" pitchFamily="18" charset="0"/>
              </a:endParaRPr>
            </a:p>
            <a:p>
              <a:pPr algn="ctr" eaLnBrk="0" fontAlgn="base" hangingPunct="0">
                <a:lnSpc>
                  <a:spcPct val="115000"/>
                </a:lnSpc>
              </a:pPr>
              <a:r>
                <a:rPr lang="en-US" sz="1300" kern="1200">
                  <a:solidFill>
                    <a:srgbClr val="000000"/>
                  </a:solidFill>
                  <a:effectLst/>
                  <a:latin typeface="Times New Roman" panose="02020603050405020304" pitchFamily="18" charset="0"/>
                  <a:ea typeface="+mn-ea"/>
                  <a:cs typeface="Times New Roman" panose="02020603050405020304" pitchFamily="18" charset="0"/>
                </a:rPr>
                <a:t>trong bài cao dao</a:t>
              </a:r>
              <a:endParaRPr lang="en-US" sz="1200">
                <a:effectLst/>
                <a:latin typeface=".VnTime"/>
                <a:ea typeface="Times New Roman" panose="02020603050405020304" pitchFamily="18" charset="0"/>
                <a:cs typeface="Times New Roman" panose="02020603050405020304" pitchFamily="18" charset="0"/>
              </a:endParaRPr>
            </a:p>
          </p:txBody>
        </p:sp>
        <p:sp>
          <p:nvSpPr>
            <p:cNvPr id="10" name="TextBox 8">
              <a:extLst>
                <a:ext uri="{FF2B5EF4-FFF2-40B4-BE49-F238E27FC236}">
                  <a16:creationId xmlns:a16="http://schemas.microsoft.com/office/drawing/2014/main" xmlns="" id="{278C6E1C-60DE-C5D2-C819-0B7F0EB68230}"/>
                </a:ext>
              </a:extLst>
            </p:cNvPr>
            <p:cNvSpPr>
              <a:spLocks noChangeArrowheads="1"/>
            </p:cNvSpPr>
            <p:nvPr/>
          </p:nvSpPr>
          <p:spPr bwMode="auto">
            <a:xfrm>
              <a:off x="7822" y="4040"/>
              <a:ext cx="3571" cy="1636"/>
            </a:xfrm>
            <a:prstGeom prst="roundRect">
              <a:avLst>
                <a:gd name="adj" fmla="val 12713"/>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r>
                <a:rPr lang="en-US" sz="1300" b="1" kern="1200">
                  <a:solidFill>
                    <a:srgbClr val="000000"/>
                  </a:solidFill>
                  <a:effectLst/>
                  <a:latin typeface="Times New Roman" panose="02020603050405020304" pitchFamily="18" charset="0"/>
                  <a:ea typeface="+mn-ea"/>
                  <a:cs typeface="Times New Roman" panose="02020603050405020304" pitchFamily="18" charset="0"/>
                </a:rPr>
                <a:t>Ý KIẾN LỚN 2</a:t>
              </a:r>
              <a:endParaRPr lang="en-US" sz="1200">
                <a:effectLst/>
                <a:latin typeface=".VnTime"/>
                <a:ea typeface="Times New Roman" panose="02020603050405020304" pitchFamily="18" charset="0"/>
                <a:cs typeface="Times New Roman" panose="02020603050405020304" pitchFamily="18" charset="0"/>
              </a:endParaRPr>
            </a:p>
            <a:p>
              <a:pPr algn="ctr" eaLnBrk="0" fontAlgn="base" hangingPunct="0"/>
              <a:r>
                <a:rPr lang="en-US" sz="1300" kern="1200">
                  <a:solidFill>
                    <a:srgbClr val="000000"/>
                  </a:solidFill>
                  <a:effectLst/>
                  <a:latin typeface="Times New Roman" panose="02020603050405020304" pitchFamily="18" charset="0"/>
                  <a:ea typeface="+mn-ea"/>
                  <a:cs typeface="Times New Roman" panose="02020603050405020304" pitchFamily="18" charset="0"/>
                </a:rPr>
                <a:t>…………………………………………………………………………………………………</a:t>
              </a:r>
              <a:endParaRPr lang="en-US" sz="1200">
                <a:effectLst/>
                <a:latin typeface=".VnTime"/>
                <a:ea typeface="Times New Roman" panose="02020603050405020304" pitchFamily="18" charset="0"/>
                <a:cs typeface="Times New Roman" panose="02020603050405020304" pitchFamily="18" charset="0"/>
              </a:endParaRPr>
            </a:p>
          </p:txBody>
        </p:sp>
        <p:sp>
          <p:nvSpPr>
            <p:cNvPr id="14" name="TextBox 8">
              <a:extLst>
                <a:ext uri="{FF2B5EF4-FFF2-40B4-BE49-F238E27FC236}">
                  <a16:creationId xmlns:a16="http://schemas.microsoft.com/office/drawing/2014/main" xmlns="" id="{3BF1097B-35C7-C4F4-2AF0-6998BF1AA948}"/>
                </a:ext>
              </a:extLst>
            </p:cNvPr>
            <p:cNvSpPr>
              <a:spLocks noChangeArrowheads="1"/>
            </p:cNvSpPr>
            <p:nvPr/>
          </p:nvSpPr>
          <p:spPr bwMode="auto">
            <a:xfrm>
              <a:off x="538" y="6247"/>
              <a:ext cx="2288" cy="4153"/>
            </a:xfrm>
            <a:prstGeom prst="roundRect">
              <a:avLst>
                <a:gd name="adj" fmla="val 5986"/>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lnSpc>
                  <a:spcPct val="150000"/>
                </a:lnSpc>
              </a:pPr>
              <a:r>
                <a:rPr lang="en-US" sz="1100" b="1" kern="1200">
                  <a:solidFill>
                    <a:srgbClr val="000000"/>
                  </a:solidFill>
                  <a:effectLst/>
                  <a:latin typeface="Times New Roman" panose="02020603050405020304" pitchFamily="18" charset="0"/>
                  <a:ea typeface="+mn-ea"/>
                  <a:cs typeface="Times New Roman" panose="02020603050405020304" pitchFamily="18" charset="0"/>
                </a:rPr>
                <a:t>Ý KIẾN NHỎ 1.1</a:t>
              </a:r>
              <a:endParaRPr lang="en-US" sz="1200">
                <a:effectLst/>
                <a:latin typeface=".VnTime"/>
                <a:ea typeface="Times New Roman" panose="02020603050405020304" pitchFamily="18" charset="0"/>
                <a:cs typeface="Times New Roman" panose="02020603050405020304" pitchFamily="18" charset="0"/>
              </a:endParaRPr>
            </a:p>
            <a:p>
              <a:pPr algn="just" eaLnBrk="0" fontAlgn="base" hangingPunct="0">
                <a:lnSpc>
                  <a:spcPct val="150000"/>
                </a:lnSpc>
                <a:spcAft>
                  <a:spcPts val="0"/>
                </a:spcAft>
              </a:pPr>
              <a:r>
                <a:rPr lang="en-US" sz="1300" kern="1200">
                  <a:solidFill>
                    <a:srgbClr val="000000"/>
                  </a:solidFill>
                  <a:effectLst/>
                  <a:latin typeface="Times New Roman" panose="02020603050405020304" pitchFamily="18" charset="0"/>
                  <a:ea typeface="+mn-ea"/>
                  <a:cs typeface="Times New Roman" panose="02020603050405020304" pitchFamily="18" charset="0"/>
                </a:rPr>
                <a:t>Câu thứ nhất, ……..</a:t>
              </a:r>
              <a:endParaRPr lang="en-US" sz="1200">
                <a:effectLst/>
                <a:latin typeface=".VnTime"/>
                <a:ea typeface="Times New Roman" panose="02020603050405020304" pitchFamily="18" charset="0"/>
                <a:cs typeface="Times New Roman" panose="02020603050405020304" pitchFamily="18" charset="0"/>
              </a:endParaRPr>
            </a:p>
            <a:p>
              <a:pPr algn="just" eaLnBrk="0" fontAlgn="base" hangingPunct="0">
                <a:lnSpc>
                  <a:spcPct val="150000"/>
                </a:lnSpc>
                <a:spcAft>
                  <a:spcPts val="0"/>
                </a:spcAft>
              </a:pPr>
              <a:r>
                <a:rPr lang="en-US" sz="1300" kern="1200">
                  <a:solidFill>
                    <a:srgbClr val="000000"/>
                  </a:solidFill>
                  <a:effectLst/>
                  <a:latin typeface="Times New Roman" panose="02020603050405020304" pitchFamily="18" charset="0"/>
                  <a:ea typeface="+mn-ea"/>
                  <a:cs typeface="Times New Roman" panose="02020603050405020304" pitchFamily="18" charset="0"/>
                </a:rPr>
                <a:t>……………………………………………………………………………………………………………………………………………………………………………</a:t>
              </a:r>
              <a:endParaRPr lang="en-US" sz="1200">
                <a:effectLst/>
                <a:latin typeface=".VnTime"/>
                <a:ea typeface="Times New Roman" panose="02020603050405020304" pitchFamily="18" charset="0"/>
                <a:cs typeface="Times New Roman" panose="02020603050405020304" pitchFamily="18" charset="0"/>
              </a:endParaRPr>
            </a:p>
            <a:p>
              <a:pPr algn="ctr" eaLnBrk="0" fontAlgn="base" hangingPunct="0"/>
              <a:r>
                <a:rPr lang="en-US" sz="1300" kern="1200">
                  <a:solidFill>
                    <a:srgbClr val="000000"/>
                  </a:solidFill>
                  <a:effectLst/>
                  <a:latin typeface="Calibri Light" panose="020F0302020204030204" pitchFamily="34" charset="0"/>
                  <a:ea typeface="+mn-ea"/>
                  <a:cs typeface="Times New Roman" panose="02020603050405020304" pitchFamily="18" charset="0"/>
                </a:rPr>
                <a:t> </a:t>
              </a:r>
              <a:endParaRPr lang="en-US" sz="1200">
                <a:effectLst/>
                <a:latin typeface=".VnTime"/>
                <a:ea typeface="Times New Roman" panose="02020603050405020304" pitchFamily="18" charset="0"/>
                <a:cs typeface="Times New Roman" panose="02020603050405020304" pitchFamily="18" charset="0"/>
              </a:endParaRPr>
            </a:p>
          </p:txBody>
        </p:sp>
        <p:sp>
          <p:nvSpPr>
            <p:cNvPr id="15" name="TextBox 8">
              <a:extLst>
                <a:ext uri="{FF2B5EF4-FFF2-40B4-BE49-F238E27FC236}">
                  <a16:creationId xmlns:a16="http://schemas.microsoft.com/office/drawing/2014/main" xmlns="" id="{0FF13B9B-8CDB-5960-C21F-082488B0EC56}"/>
                </a:ext>
              </a:extLst>
            </p:cNvPr>
            <p:cNvSpPr>
              <a:spLocks noChangeArrowheads="1"/>
            </p:cNvSpPr>
            <p:nvPr/>
          </p:nvSpPr>
          <p:spPr bwMode="auto">
            <a:xfrm>
              <a:off x="2974" y="6247"/>
              <a:ext cx="2288" cy="4153"/>
            </a:xfrm>
            <a:prstGeom prst="roundRect">
              <a:avLst>
                <a:gd name="adj" fmla="val 7560"/>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lnSpc>
                  <a:spcPct val="150000"/>
                </a:lnSpc>
              </a:pPr>
              <a:r>
                <a:rPr lang="en-US" sz="1100" b="1" kern="1200">
                  <a:solidFill>
                    <a:srgbClr val="000000"/>
                  </a:solidFill>
                  <a:effectLst/>
                  <a:latin typeface="Times New Roman" panose="02020603050405020304" pitchFamily="18" charset="0"/>
                  <a:ea typeface="+mn-ea"/>
                  <a:cs typeface="Times New Roman" panose="02020603050405020304" pitchFamily="18" charset="0"/>
                </a:rPr>
                <a:t>Ý KIẾN NHỎ 1.2</a:t>
              </a:r>
              <a:endParaRPr lang="en-US" sz="1200">
                <a:effectLst/>
                <a:latin typeface=".VnTime"/>
                <a:ea typeface="Times New Roman" panose="02020603050405020304" pitchFamily="18" charset="0"/>
                <a:cs typeface="Times New Roman" panose="02020603050405020304" pitchFamily="18" charset="0"/>
              </a:endParaRPr>
            </a:p>
            <a:p>
              <a:pPr algn="ctr" eaLnBrk="0" fontAlgn="base" hangingPunct="0">
                <a:lnSpc>
                  <a:spcPct val="150000"/>
                </a:lnSpc>
                <a:spcAft>
                  <a:spcPts val="0"/>
                </a:spcAft>
              </a:pPr>
              <a:r>
                <a:rPr lang="en-US" sz="1300" kern="1200">
                  <a:solidFill>
                    <a:srgbClr val="000000"/>
                  </a:solidFill>
                  <a:effectLst/>
                  <a:latin typeface="Times New Roman" panose="02020603050405020304" pitchFamily="18" charset="0"/>
                  <a:ea typeface="+mn-ea"/>
                  <a:cs typeface="Times New Roman" panose="02020603050405020304" pitchFamily="18" charset="0"/>
                </a:rPr>
                <a:t>………………………………………………………………………………………………………………………………………………………………………………………………………………………………….</a:t>
              </a:r>
              <a:endParaRPr lang="en-US" sz="1200">
                <a:effectLst/>
                <a:latin typeface=".VnTime"/>
                <a:ea typeface="Times New Roman" panose="02020603050405020304" pitchFamily="18" charset="0"/>
                <a:cs typeface="Times New Roman" panose="02020603050405020304" pitchFamily="18" charset="0"/>
              </a:endParaRPr>
            </a:p>
          </p:txBody>
        </p:sp>
        <p:sp>
          <p:nvSpPr>
            <p:cNvPr id="16" name="TextBox 8">
              <a:extLst>
                <a:ext uri="{FF2B5EF4-FFF2-40B4-BE49-F238E27FC236}">
                  <a16:creationId xmlns:a16="http://schemas.microsoft.com/office/drawing/2014/main" xmlns="" id="{1553D028-B1B9-E086-E8FC-30AB81FF25F7}"/>
                </a:ext>
              </a:extLst>
            </p:cNvPr>
            <p:cNvSpPr>
              <a:spLocks noChangeArrowheads="1"/>
            </p:cNvSpPr>
            <p:nvPr/>
          </p:nvSpPr>
          <p:spPr bwMode="auto">
            <a:xfrm>
              <a:off x="5422" y="6223"/>
              <a:ext cx="2288" cy="4177"/>
            </a:xfrm>
            <a:prstGeom prst="roundRect">
              <a:avLst>
                <a:gd name="adj" fmla="val 7560"/>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lnSpc>
                  <a:spcPct val="150000"/>
                </a:lnSpc>
              </a:pPr>
              <a:r>
                <a:rPr lang="en-US" sz="1100" b="1" kern="1200">
                  <a:solidFill>
                    <a:srgbClr val="000000"/>
                  </a:solidFill>
                  <a:effectLst/>
                  <a:latin typeface="Times New Roman" panose="02020603050405020304" pitchFamily="18" charset="0"/>
                  <a:ea typeface="+mn-ea"/>
                  <a:cs typeface="Times New Roman" panose="02020603050405020304" pitchFamily="18" charset="0"/>
                </a:rPr>
                <a:t>Ý KIẾN NHỎ 1.3</a:t>
              </a:r>
              <a:endParaRPr lang="en-US" sz="1200">
                <a:effectLst/>
                <a:latin typeface=".VnTime"/>
                <a:ea typeface="Times New Roman" panose="02020603050405020304" pitchFamily="18" charset="0"/>
                <a:cs typeface="Times New Roman" panose="02020603050405020304" pitchFamily="18" charset="0"/>
              </a:endParaRPr>
            </a:p>
            <a:p>
              <a:pPr algn="just" eaLnBrk="0" fontAlgn="base" hangingPunct="0">
                <a:lnSpc>
                  <a:spcPct val="150000"/>
                </a:lnSpc>
                <a:spcAft>
                  <a:spcPts val="0"/>
                </a:spcAft>
              </a:pPr>
              <a:r>
                <a:rPr lang="en-US" sz="1300" kern="1200">
                  <a:solidFill>
                    <a:srgbClr val="000000"/>
                  </a:solidFill>
                  <a:effectLst/>
                  <a:latin typeface="Times New Roman" panose="02020603050405020304" pitchFamily="18" charset="0"/>
                  <a:ea typeface="+mn-ea"/>
                  <a:cs typeface="Times New Roman" panose="02020603050405020304" pitchFamily="18" charset="0"/>
                </a:rPr>
                <a:t>………………………………………………………………………………………………………………………………………………………………………………………………………………………………………………………………………</a:t>
              </a:r>
              <a:endParaRPr lang="en-US" sz="1200">
                <a:effectLst/>
                <a:latin typeface=".VnTime"/>
                <a:ea typeface="Times New Roman" panose="02020603050405020304" pitchFamily="18" charset="0"/>
                <a:cs typeface="Times New Roman" panose="02020603050405020304" pitchFamily="18" charset="0"/>
              </a:endParaRPr>
            </a:p>
          </p:txBody>
        </p:sp>
        <p:sp>
          <p:nvSpPr>
            <p:cNvPr id="17" name="TextBox 8">
              <a:extLst>
                <a:ext uri="{FF2B5EF4-FFF2-40B4-BE49-F238E27FC236}">
                  <a16:creationId xmlns:a16="http://schemas.microsoft.com/office/drawing/2014/main" xmlns="" id="{700AE44B-0F0E-20F3-5706-786615A44D03}"/>
                </a:ext>
              </a:extLst>
            </p:cNvPr>
            <p:cNvSpPr>
              <a:spLocks noChangeArrowheads="1"/>
            </p:cNvSpPr>
            <p:nvPr/>
          </p:nvSpPr>
          <p:spPr bwMode="auto">
            <a:xfrm>
              <a:off x="8566" y="6223"/>
              <a:ext cx="2288" cy="4156"/>
            </a:xfrm>
            <a:prstGeom prst="roundRect">
              <a:avLst>
                <a:gd name="adj" fmla="val 5986"/>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lnSpc>
                  <a:spcPct val="150000"/>
                </a:lnSpc>
              </a:pPr>
              <a:r>
                <a:rPr lang="en-US" sz="1100" b="1" kern="1200">
                  <a:solidFill>
                    <a:srgbClr val="000000"/>
                  </a:solidFill>
                  <a:effectLst/>
                  <a:latin typeface="Times New Roman" panose="02020603050405020304" pitchFamily="18" charset="0"/>
                  <a:ea typeface="+mn-ea"/>
                  <a:cs typeface="Times New Roman" panose="02020603050405020304" pitchFamily="18" charset="0"/>
                </a:rPr>
                <a:t>Ý KIẾN NHỎ</a:t>
              </a:r>
              <a:endParaRPr lang="en-US" sz="1200">
                <a:effectLst/>
                <a:latin typeface=".VnTime"/>
                <a:ea typeface="Times New Roman" panose="02020603050405020304" pitchFamily="18" charset="0"/>
                <a:cs typeface="Times New Roman" panose="02020603050405020304" pitchFamily="18" charset="0"/>
              </a:endParaRPr>
            </a:p>
            <a:p>
              <a:pPr algn="just" eaLnBrk="0" fontAlgn="base" hangingPunct="0">
                <a:lnSpc>
                  <a:spcPct val="150000"/>
                </a:lnSpc>
                <a:spcAft>
                  <a:spcPts val="0"/>
                </a:spcAft>
              </a:pPr>
              <a:r>
                <a:rPr lang="en-US" sz="1300" kern="1200">
                  <a:solidFill>
                    <a:srgbClr val="000000"/>
                  </a:solidFill>
                  <a:effectLst/>
                  <a:latin typeface="Times New Roman" panose="02020603050405020304" pitchFamily="18" charset="0"/>
                  <a:ea typeface="+mn-ea"/>
                  <a:cs typeface="Times New Roman" panose="02020603050405020304" pitchFamily="18" charset="0"/>
                </a:rPr>
                <a:t>……………………………………………………………………………………………………………………………………………………………………………………………………………………………………………………………………………..</a:t>
              </a:r>
              <a:endParaRPr lang="en-US" sz="1200">
                <a:effectLst/>
                <a:latin typeface=".VnTime"/>
                <a:ea typeface="Times New Roman" panose="02020603050405020304" pitchFamily="18" charset="0"/>
                <a:cs typeface="Times New Roman" panose="02020603050405020304" pitchFamily="18" charset="0"/>
              </a:endParaRPr>
            </a:p>
          </p:txBody>
        </p:sp>
        <p:cxnSp>
          <p:nvCxnSpPr>
            <p:cNvPr id="18" name="AutoShape 10">
              <a:extLst>
                <a:ext uri="{FF2B5EF4-FFF2-40B4-BE49-F238E27FC236}">
                  <a16:creationId xmlns:a16="http://schemas.microsoft.com/office/drawing/2014/main" xmlns="" id="{B3741CBE-BDA9-564E-E9E0-6966EA67034B}"/>
                </a:ext>
              </a:extLst>
            </p:cNvPr>
            <p:cNvCxnSpPr>
              <a:cxnSpLocks noChangeShapeType="1"/>
            </p:cNvCxnSpPr>
            <p:nvPr/>
          </p:nvCxnSpPr>
          <p:spPr bwMode="auto">
            <a:xfrm flipH="1">
              <a:off x="4266" y="3467"/>
              <a:ext cx="1440" cy="56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9" name="AutoShape 11">
              <a:extLst>
                <a:ext uri="{FF2B5EF4-FFF2-40B4-BE49-F238E27FC236}">
                  <a16:creationId xmlns:a16="http://schemas.microsoft.com/office/drawing/2014/main" xmlns="" id="{24453547-04BD-E5AD-B912-2032FA20046E}"/>
                </a:ext>
              </a:extLst>
            </p:cNvPr>
            <p:cNvCxnSpPr>
              <a:cxnSpLocks noChangeShapeType="1"/>
            </p:cNvCxnSpPr>
            <p:nvPr/>
          </p:nvCxnSpPr>
          <p:spPr bwMode="auto">
            <a:xfrm>
              <a:off x="5670" y="3467"/>
              <a:ext cx="3996" cy="56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0" name="AutoShape 12">
              <a:extLst>
                <a:ext uri="{FF2B5EF4-FFF2-40B4-BE49-F238E27FC236}">
                  <a16:creationId xmlns:a16="http://schemas.microsoft.com/office/drawing/2014/main" xmlns="" id="{83A1513C-20F5-78D9-F44B-007E69756A0D}"/>
                </a:ext>
              </a:extLst>
            </p:cNvPr>
            <p:cNvCxnSpPr>
              <a:cxnSpLocks noChangeShapeType="1"/>
            </p:cNvCxnSpPr>
            <p:nvPr/>
          </p:nvCxnSpPr>
          <p:spPr bwMode="auto">
            <a:xfrm flipH="1">
              <a:off x="1722" y="5676"/>
              <a:ext cx="2496" cy="57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1" name="AutoShape 13">
              <a:extLst>
                <a:ext uri="{FF2B5EF4-FFF2-40B4-BE49-F238E27FC236}">
                  <a16:creationId xmlns:a16="http://schemas.microsoft.com/office/drawing/2014/main" xmlns="" id="{CB229DEA-173C-0C03-2A21-025347741D9C}"/>
                </a:ext>
              </a:extLst>
            </p:cNvPr>
            <p:cNvCxnSpPr>
              <a:cxnSpLocks noChangeShapeType="1"/>
            </p:cNvCxnSpPr>
            <p:nvPr/>
          </p:nvCxnSpPr>
          <p:spPr bwMode="auto">
            <a:xfrm>
              <a:off x="4206" y="5696"/>
              <a:ext cx="2460" cy="49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2" name="AutoShape 14">
              <a:extLst>
                <a:ext uri="{FF2B5EF4-FFF2-40B4-BE49-F238E27FC236}">
                  <a16:creationId xmlns:a16="http://schemas.microsoft.com/office/drawing/2014/main" xmlns="" id="{342FB262-A005-1797-4A5F-40D33BBC8D72}"/>
                </a:ext>
              </a:extLst>
            </p:cNvPr>
            <p:cNvCxnSpPr>
              <a:cxnSpLocks noChangeShapeType="1"/>
            </p:cNvCxnSpPr>
            <p:nvPr/>
          </p:nvCxnSpPr>
          <p:spPr bwMode="auto">
            <a:xfrm flipH="1">
              <a:off x="4194" y="5696"/>
              <a:ext cx="12" cy="57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3" name="AutoShape 15">
              <a:extLst>
                <a:ext uri="{FF2B5EF4-FFF2-40B4-BE49-F238E27FC236}">
                  <a16:creationId xmlns:a16="http://schemas.microsoft.com/office/drawing/2014/main" xmlns="" id="{AA76A7D8-EC9A-8B0C-4157-7CD2A446F405}"/>
                </a:ext>
              </a:extLst>
            </p:cNvPr>
            <p:cNvCxnSpPr>
              <a:cxnSpLocks noChangeShapeType="1"/>
            </p:cNvCxnSpPr>
            <p:nvPr/>
          </p:nvCxnSpPr>
          <p:spPr bwMode="auto">
            <a:xfrm>
              <a:off x="9630" y="5660"/>
              <a:ext cx="24" cy="52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nvGrpSpPr>
            <p:cNvPr id="24" name="Group 23">
              <a:extLst>
                <a:ext uri="{FF2B5EF4-FFF2-40B4-BE49-F238E27FC236}">
                  <a16:creationId xmlns:a16="http://schemas.microsoft.com/office/drawing/2014/main" xmlns="" id="{486376C4-7CA6-8A4E-C71A-FED0EF5D0E9D}"/>
                </a:ext>
              </a:extLst>
            </p:cNvPr>
            <p:cNvGrpSpPr>
              <a:grpSpLocks/>
            </p:cNvGrpSpPr>
            <p:nvPr/>
          </p:nvGrpSpPr>
          <p:grpSpPr bwMode="auto">
            <a:xfrm>
              <a:off x="2093" y="4028"/>
              <a:ext cx="3601" cy="1648"/>
              <a:chOff x="2063" y="4092"/>
              <a:chExt cx="3601" cy="1648"/>
            </a:xfrm>
          </p:grpSpPr>
          <p:sp>
            <p:nvSpPr>
              <p:cNvPr id="25" name="TextBox 8">
                <a:extLst>
                  <a:ext uri="{FF2B5EF4-FFF2-40B4-BE49-F238E27FC236}">
                    <a16:creationId xmlns:a16="http://schemas.microsoft.com/office/drawing/2014/main" xmlns="" id="{78CE2B2D-9DBE-7C29-02BE-292EA82FBF06}"/>
                  </a:ext>
                </a:extLst>
              </p:cNvPr>
              <p:cNvSpPr>
                <a:spLocks noChangeArrowheads="1"/>
              </p:cNvSpPr>
              <p:nvPr/>
            </p:nvSpPr>
            <p:spPr bwMode="auto">
              <a:xfrm>
                <a:off x="2063" y="4092"/>
                <a:ext cx="3601" cy="1648"/>
              </a:xfrm>
              <a:prstGeom prst="roundRect">
                <a:avLst>
                  <a:gd name="adj" fmla="val 12074"/>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r>
                  <a:rPr lang="en-US" sz="1300" kern="1200">
                    <a:solidFill>
                      <a:srgbClr val="000000"/>
                    </a:solidFill>
                    <a:effectLst/>
                    <a:latin typeface="Calibri Light" panose="020F0302020204030204" pitchFamily="34" charset="0"/>
                    <a:ea typeface="+mn-ea"/>
                    <a:cs typeface="Times New Roman" panose="02020603050405020304" pitchFamily="18" charset="0"/>
                  </a:rPr>
                  <a:t> </a:t>
                </a:r>
                <a:endParaRPr lang="en-US" sz="1200">
                  <a:effectLst/>
                  <a:latin typeface=".VnTime"/>
                  <a:ea typeface="Times New Roman" panose="02020603050405020304" pitchFamily="18" charset="0"/>
                  <a:cs typeface="Times New Roman" panose="02020603050405020304" pitchFamily="18" charset="0"/>
                </a:endParaRPr>
              </a:p>
            </p:txBody>
          </p:sp>
          <p:sp>
            <p:nvSpPr>
              <p:cNvPr id="26" name="Text Box 18">
                <a:extLst>
                  <a:ext uri="{FF2B5EF4-FFF2-40B4-BE49-F238E27FC236}">
                    <a16:creationId xmlns:a16="http://schemas.microsoft.com/office/drawing/2014/main" xmlns="" id="{20CBFF4B-2349-67DB-6B5B-D40923AA8942}"/>
                  </a:ext>
                </a:extLst>
              </p:cNvPr>
              <p:cNvSpPr txBox="1">
                <a:spLocks noChangeArrowheads="1"/>
              </p:cNvSpPr>
              <p:nvPr/>
            </p:nvSpPr>
            <p:spPr bwMode="auto">
              <a:xfrm>
                <a:off x="2292" y="4170"/>
                <a:ext cx="3142" cy="1132"/>
              </a:xfrm>
              <a:prstGeom prst="rect">
                <a:avLst/>
              </a:prstGeom>
              <a:solidFill>
                <a:srgbClr val="FFFFFF"/>
              </a:solidFill>
              <a:ln>
                <a:noFill/>
              </a:ln>
              <a:extLst>
                <a:ext uri="{91240B29-F687-4F45-9708-019B960494DF}">
                  <a14:hiddenLine xmlns:a14="http://schemas.microsoft.com/office/drawing/2010/main" w="9525">
                    <a:solidFill>
                      <a:srgbClr val="B4C6E7"/>
                    </a:solidFill>
                    <a:miter lim="800000"/>
                    <a:headEnd/>
                    <a:tailEnd/>
                  </a14:hiddenLine>
                </a:ext>
              </a:extLst>
            </p:spPr>
            <p:txBody>
              <a:bodyPr rot="0" vert="horz" wrap="square" lIns="91440" tIns="45720" rIns="91440" bIns="45720" anchor="t" anchorCtr="0" upright="1">
                <a:noAutofit/>
              </a:bodyPr>
              <a:lstStyle/>
              <a:p>
                <a:pPr algn="ctr"/>
                <a:r>
                  <a:rPr lang="en-US" sz="1300" b="1">
                    <a:effectLst/>
                    <a:latin typeface="Times New Roman" panose="02020603050405020304" pitchFamily="18" charset="0"/>
                    <a:ea typeface="Times New Roman" panose="02020603050405020304" pitchFamily="18" charset="0"/>
                    <a:cs typeface="Times New Roman" panose="02020603050405020304" pitchFamily="18" charset="0"/>
                  </a:rPr>
                  <a:t>Ý KIẾN LỚN 1</a:t>
                </a:r>
                <a:endParaRPr lang="en-US" sz="1200">
                  <a:effectLst/>
                  <a:latin typeface=".VnTime"/>
                  <a:ea typeface="Times New Roman" panose="02020603050405020304" pitchFamily="18" charset="0"/>
                  <a:cs typeface="Times New Roman" panose="02020603050405020304" pitchFamily="18" charset="0"/>
                </a:endParaRPr>
              </a:p>
              <a:p>
                <a:pPr algn="ct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Vẻ đẹp hoa sen được miêu tả một cách khéo léo tài tình</a:t>
                </a:r>
                <a:endParaRPr lang="en-US" sz="1200">
                  <a:effectLst/>
                  <a:latin typeface=".VnTime"/>
                  <a:ea typeface="Times New Roman" panose="02020603050405020304" pitchFamily="18" charset="0"/>
                  <a:cs typeface="Times New Roman" panose="02020603050405020304" pitchFamily="18" charset="0"/>
                </a:endParaRPr>
              </a:p>
            </p:txBody>
          </p:sp>
        </p:grpSp>
      </p:grpSp>
      <p:grpSp>
        <p:nvGrpSpPr>
          <p:cNvPr id="27" name="Google Shape;2555;p34">
            <a:extLst>
              <a:ext uri="{FF2B5EF4-FFF2-40B4-BE49-F238E27FC236}">
                <a16:creationId xmlns:a16="http://schemas.microsoft.com/office/drawing/2014/main" xmlns="" id="{00F9ABEB-21E7-B628-9F69-B8AE428DA058}"/>
              </a:ext>
            </a:extLst>
          </p:cNvPr>
          <p:cNvGrpSpPr/>
          <p:nvPr/>
        </p:nvGrpSpPr>
        <p:grpSpPr>
          <a:xfrm>
            <a:off x="681624" y="5147868"/>
            <a:ext cx="1608237" cy="1067029"/>
            <a:chOff x="838577" y="3542103"/>
            <a:chExt cx="1608237" cy="1067029"/>
          </a:xfrm>
        </p:grpSpPr>
        <p:grpSp>
          <p:nvGrpSpPr>
            <p:cNvPr id="28" name="Google Shape;2556;p34">
              <a:extLst>
                <a:ext uri="{FF2B5EF4-FFF2-40B4-BE49-F238E27FC236}">
                  <a16:creationId xmlns:a16="http://schemas.microsoft.com/office/drawing/2014/main" xmlns="" id="{0FDB7720-C249-A339-B802-A10051EE1FCE}"/>
                </a:ext>
              </a:extLst>
            </p:cNvPr>
            <p:cNvGrpSpPr/>
            <p:nvPr/>
          </p:nvGrpSpPr>
          <p:grpSpPr>
            <a:xfrm rot="-900009">
              <a:off x="902153" y="3616276"/>
              <a:ext cx="1544661" cy="992856"/>
              <a:chOff x="10815989" y="4086867"/>
              <a:chExt cx="1555002" cy="999509"/>
            </a:xfrm>
          </p:grpSpPr>
          <p:sp>
            <p:nvSpPr>
              <p:cNvPr id="54" name="Google Shape;2557;p34">
                <a:extLst>
                  <a:ext uri="{FF2B5EF4-FFF2-40B4-BE49-F238E27FC236}">
                    <a16:creationId xmlns:a16="http://schemas.microsoft.com/office/drawing/2014/main" xmlns="" id="{AAC5FD4D-0B2A-A66E-917F-A644B46652CF}"/>
                  </a:ext>
                </a:extLst>
              </p:cNvPr>
              <p:cNvSpPr/>
              <p:nvPr/>
            </p:nvSpPr>
            <p:spPr>
              <a:xfrm>
                <a:off x="11071538" y="4103013"/>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5" name="Google Shape;2558;p34">
                <a:extLst>
                  <a:ext uri="{FF2B5EF4-FFF2-40B4-BE49-F238E27FC236}">
                    <a16:creationId xmlns:a16="http://schemas.microsoft.com/office/drawing/2014/main" xmlns="" id="{108AC1BB-84A5-B4FF-572D-90834BEEC3F3}"/>
                  </a:ext>
                </a:extLst>
              </p:cNvPr>
              <p:cNvSpPr/>
              <p:nvPr/>
            </p:nvSpPr>
            <p:spPr>
              <a:xfrm>
                <a:off x="11266860" y="4143631"/>
                <a:ext cx="445312" cy="253482"/>
              </a:xfrm>
              <a:custGeom>
                <a:avLst/>
                <a:gdLst/>
                <a:ahLst/>
                <a:cxnLst/>
                <a:rect l="l" t="t" r="r" b="b"/>
                <a:pathLst>
                  <a:path w="15941" h="9074" extrusionOk="0">
                    <a:moveTo>
                      <a:pt x="9500" y="0"/>
                    </a:moveTo>
                    <a:cubicBezTo>
                      <a:pt x="6968" y="3208"/>
                      <a:pt x="3560" y="5765"/>
                      <a:pt x="1" y="7745"/>
                    </a:cubicBezTo>
                    <a:lnTo>
                      <a:pt x="15565" y="9073"/>
                    </a:lnTo>
                    <a:lnTo>
                      <a:pt x="15941" y="427"/>
                    </a:lnTo>
                    <a:lnTo>
                      <a:pt x="9500"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6" name="Google Shape;2559;p34">
                <a:extLst>
                  <a:ext uri="{FF2B5EF4-FFF2-40B4-BE49-F238E27FC236}">
                    <a16:creationId xmlns:a16="http://schemas.microsoft.com/office/drawing/2014/main" xmlns="" id="{96EF97F9-E0AC-4045-4C10-C82770E32202}"/>
                  </a:ext>
                </a:extLst>
              </p:cNvPr>
              <p:cNvSpPr/>
              <p:nvPr/>
            </p:nvSpPr>
            <p:spPr>
              <a:xfrm>
                <a:off x="11056732" y="4321940"/>
                <a:ext cx="621135" cy="102466"/>
              </a:xfrm>
              <a:custGeom>
                <a:avLst/>
                <a:gdLst/>
                <a:ahLst/>
                <a:cxnLst/>
                <a:rect l="l" t="t" r="r" b="b"/>
                <a:pathLst>
                  <a:path w="22235" h="3668" extrusionOk="0">
                    <a:moveTo>
                      <a:pt x="1567" y="0"/>
                    </a:moveTo>
                    <a:cubicBezTo>
                      <a:pt x="1" y="0"/>
                      <a:pt x="189" y="1104"/>
                      <a:pt x="455" y="1638"/>
                    </a:cubicBezTo>
                    <a:cubicBezTo>
                      <a:pt x="731" y="2214"/>
                      <a:pt x="22160" y="3668"/>
                      <a:pt x="22160" y="3668"/>
                    </a:cubicBezTo>
                    <a:lnTo>
                      <a:pt x="22235" y="1938"/>
                    </a:lnTo>
                    <a:cubicBezTo>
                      <a:pt x="22235" y="1938"/>
                      <a:pt x="4591" y="409"/>
                      <a:pt x="2260" y="59"/>
                    </a:cubicBezTo>
                    <a:cubicBezTo>
                      <a:pt x="1997" y="19"/>
                      <a:pt x="1768" y="0"/>
                      <a:pt x="1567"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7" name="Google Shape;2560;p34">
                <a:extLst>
                  <a:ext uri="{FF2B5EF4-FFF2-40B4-BE49-F238E27FC236}">
                    <a16:creationId xmlns:a16="http://schemas.microsoft.com/office/drawing/2014/main" xmlns="" id="{0E5A8D26-3F03-DD9D-0DCA-2AA215BE8920}"/>
                  </a:ext>
                </a:extLst>
              </p:cNvPr>
              <p:cNvSpPr/>
              <p:nvPr/>
            </p:nvSpPr>
            <p:spPr>
              <a:xfrm>
                <a:off x="11055978" y="4086867"/>
                <a:ext cx="621889" cy="89001"/>
              </a:xfrm>
              <a:custGeom>
                <a:avLst/>
                <a:gdLst/>
                <a:ahLst/>
                <a:cxnLst/>
                <a:rect l="l" t="t" r="r" b="b"/>
                <a:pathLst>
                  <a:path w="22262" h="3186" extrusionOk="0">
                    <a:moveTo>
                      <a:pt x="1597" y="1"/>
                    </a:moveTo>
                    <a:cubicBezTo>
                      <a:pt x="0" y="1"/>
                      <a:pt x="186" y="1095"/>
                      <a:pt x="432" y="1631"/>
                    </a:cubicBezTo>
                    <a:cubicBezTo>
                      <a:pt x="708" y="2208"/>
                      <a:pt x="22262" y="3185"/>
                      <a:pt x="22262" y="3185"/>
                    </a:cubicBezTo>
                    <a:lnTo>
                      <a:pt x="21836" y="1306"/>
                    </a:lnTo>
                    <a:cubicBezTo>
                      <a:pt x="21836" y="1306"/>
                      <a:pt x="4593" y="403"/>
                      <a:pt x="2262" y="52"/>
                    </a:cubicBezTo>
                    <a:cubicBezTo>
                      <a:pt x="2012" y="17"/>
                      <a:pt x="1791" y="1"/>
                      <a:pt x="1597"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8" name="Google Shape;2561;p34">
                <a:extLst>
                  <a:ext uri="{FF2B5EF4-FFF2-40B4-BE49-F238E27FC236}">
                    <a16:creationId xmlns:a16="http://schemas.microsoft.com/office/drawing/2014/main" xmlns="" id="{52F2665C-6152-AB6E-00AC-2961DE29BDFF}"/>
                  </a:ext>
                </a:extLst>
              </p:cNvPr>
              <p:cNvSpPr/>
              <p:nvPr/>
            </p:nvSpPr>
            <p:spPr>
              <a:xfrm>
                <a:off x="11610991" y="4123322"/>
                <a:ext cx="760000" cy="387598"/>
              </a:xfrm>
              <a:custGeom>
                <a:avLst/>
                <a:gdLst/>
                <a:ahLst/>
                <a:cxnLst/>
                <a:rect l="l" t="t" r="r" b="b"/>
                <a:pathLst>
                  <a:path w="27206" h="13875" extrusionOk="0">
                    <a:moveTo>
                      <a:pt x="1792" y="1"/>
                    </a:moveTo>
                    <a:cubicBezTo>
                      <a:pt x="1792" y="1"/>
                      <a:pt x="2920" y="6893"/>
                      <a:pt x="314" y="10552"/>
                    </a:cubicBezTo>
                    <a:cubicBezTo>
                      <a:pt x="0" y="10986"/>
                      <a:pt x="17453" y="13875"/>
                      <a:pt x="22544" y="13875"/>
                    </a:cubicBezTo>
                    <a:cubicBezTo>
                      <a:pt x="22748" y="13875"/>
                      <a:pt x="22933" y="13870"/>
                      <a:pt x="23096" y="13860"/>
                    </a:cubicBezTo>
                    <a:cubicBezTo>
                      <a:pt x="24800" y="13760"/>
                      <a:pt x="27206" y="6843"/>
                      <a:pt x="24549" y="5113"/>
                    </a:cubicBezTo>
                    <a:cubicBezTo>
                      <a:pt x="21918" y="3384"/>
                      <a:pt x="1793" y="1"/>
                      <a:pt x="1792"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9" name="Google Shape;2562;p34">
                <a:extLst>
                  <a:ext uri="{FF2B5EF4-FFF2-40B4-BE49-F238E27FC236}">
                    <a16:creationId xmlns:a16="http://schemas.microsoft.com/office/drawing/2014/main" xmlns="" id="{8A37B436-FB59-C61C-77F5-DF46584A65CC}"/>
                  </a:ext>
                </a:extLst>
              </p:cNvPr>
              <p:cNvSpPr/>
              <p:nvPr/>
            </p:nvSpPr>
            <p:spPr>
              <a:xfrm>
                <a:off x="11742950" y="4151449"/>
                <a:ext cx="140066" cy="371629"/>
              </a:xfrm>
              <a:custGeom>
                <a:avLst/>
                <a:gdLst/>
                <a:ahLst/>
                <a:cxnLst/>
                <a:rect l="l" t="t" r="r" b="b"/>
                <a:pathLst>
                  <a:path w="5014" h="16793" extrusionOk="0">
                    <a:moveTo>
                      <a:pt x="1404" y="0"/>
                    </a:moveTo>
                    <a:cubicBezTo>
                      <a:pt x="2808" y="9750"/>
                      <a:pt x="1" y="16266"/>
                      <a:pt x="1" y="16266"/>
                    </a:cubicBezTo>
                    <a:lnTo>
                      <a:pt x="1930" y="16792"/>
                    </a:lnTo>
                    <a:cubicBezTo>
                      <a:pt x="5013" y="9925"/>
                      <a:pt x="3961" y="527"/>
                      <a:pt x="3961" y="527"/>
                    </a:cubicBezTo>
                    <a:lnTo>
                      <a:pt x="1404"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0" name="Google Shape;2563;p34">
                <a:extLst>
                  <a:ext uri="{FF2B5EF4-FFF2-40B4-BE49-F238E27FC236}">
                    <a16:creationId xmlns:a16="http://schemas.microsoft.com/office/drawing/2014/main" xmlns="" id="{FB9DABA2-3D0D-3635-DE1C-9C0E9D1E9BAB}"/>
                  </a:ext>
                </a:extLst>
              </p:cNvPr>
              <p:cNvSpPr/>
              <p:nvPr/>
            </p:nvSpPr>
            <p:spPr>
              <a:xfrm>
                <a:off x="12133625" y="4224026"/>
                <a:ext cx="140079" cy="349504"/>
              </a:xfrm>
              <a:custGeom>
                <a:avLst/>
                <a:gdLst/>
                <a:ahLst/>
                <a:cxnLst/>
                <a:rect l="l" t="t" r="r" b="b"/>
                <a:pathLst>
                  <a:path w="5014" h="16793" extrusionOk="0">
                    <a:moveTo>
                      <a:pt x="1404" y="1"/>
                    </a:moveTo>
                    <a:cubicBezTo>
                      <a:pt x="2808" y="9750"/>
                      <a:pt x="1" y="16267"/>
                      <a:pt x="1" y="16267"/>
                    </a:cubicBezTo>
                    <a:lnTo>
                      <a:pt x="1931" y="16793"/>
                    </a:lnTo>
                    <a:cubicBezTo>
                      <a:pt x="5013" y="9926"/>
                      <a:pt x="3961" y="527"/>
                      <a:pt x="3961" y="527"/>
                    </a:cubicBezTo>
                    <a:lnTo>
                      <a:pt x="1404"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1" name="Google Shape;2564;p34">
                <a:extLst>
                  <a:ext uri="{FF2B5EF4-FFF2-40B4-BE49-F238E27FC236}">
                    <a16:creationId xmlns:a16="http://schemas.microsoft.com/office/drawing/2014/main" xmlns="" id="{B34787D8-4F5A-38B8-16B7-C134262E7125}"/>
                  </a:ext>
                </a:extLst>
              </p:cNvPr>
              <p:cNvSpPr/>
              <p:nvPr/>
            </p:nvSpPr>
            <p:spPr>
              <a:xfrm>
                <a:off x="11621830" y="4437423"/>
                <a:ext cx="638566" cy="357345"/>
              </a:xfrm>
              <a:custGeom>
                <a:avLst/>
                <a:gdLst/>
                <a:ahLst/>
                <a:cxnLst/>
                <a:rect l="l" t="t" r="r" b="b"/>
                <a:pathLst>
                  <a:path w="22859" h="12792" extrusionOk="0">
                    <a:moveTo>
                      <a:pt x="1247" y="1"/>
                    </a:moveTo>
                    <a:cubicBezTo>
                      <a:pt x="757" y="1"/>
                      <a:pt x="375" y="380"/>
                      <a:pt x="352" y="887"/>
                    </a:cubicBezTo>
                    <a:lnTo>
                      <a:pt x="26" y="8155"/>
                    </a:lnTo>
                    <a:cubicBezTo>
                      <a:pt x="1" y="8631"/>
                      <a:pt x="377" y="9057"/>
                      <a:pt x="853" y="9108"/>
                    </a:cubicBezTo>
                    <a:lnTo>
                      <a:pt x="22457" y="12792"/>
                    </a:lnTo>
                    <a:cubicBezTo>
                      <a:pt x="21981" y="9333"/>
                      <a:pt x="22858" y="4070"/>
                      <a:pt x="22858" y="4070"/>
                    </a:cubicBezTo>
                    <a:lnTo>
                      <a:pt x="1379" y="10"/>
                    </a:lnTo>
                    <a:cubicBezTo>
                      <a:pt x="1334" y="4"/>
                      <a:pt x="1290" y="1"/>
                      <a:pt x="1247"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2" name="Google Shape;2565;p34">
                <a:extLst>
                  <a:ext uri="{FF2B5EF4-FFF2-40B4-BE49-F238E27FC236}">
                    <a16:creationId xmlns:a16="http://schemas.microsoft.com/office/drawing/2014/main" xmlns="" id="{B1F3EF01-4896-96F4-9CB6-B9463DE64E44}"/>
                  </a:ext>
                </a:extLst>
              </p:cNvPr>
              <p:cNvSpPr/>
              <p:nvPr/>
            </p:nvSpPr>
            <p:spPr>
              <a:xfrm>
                <a:off x="11621830" y="4437423"/>
                <a:ext cx="448105" cy="326560"/>
              </a:xfrm>
              <a:custGeom>
                <a:avLst/>
                <a:gdLst/>
                <a:ahLst/>
                <a:cxnLst/>
                <a:rect l="l" t="t" r="r" b="b"/>
                <a:pathLst>
                  <a:path w="16041" h="11690" extrusionOk="0">
                    <a:moveTo>
                      <a:pt x="1247" y="1"/>
                    </a:moveTo>
                    <a:cubicBezTo>
                      <a:pt x="757" y="1"/>
                      <a:pt x="375" y="380"/>
                      <a:pt x="352" y="887"/>
                    </a:cubicBezTo>
                    <a:lnTo>
                      <a:pt x="26" y="8155"/>
                    </a:lnTo>
                    <a:cubicBezTo>
                      <a:pt x="1" y="8631"/>
                      <a:pt x="377" y="9057"/>
                      <a:pt x="853" y="9108"/>
                    </a:cubicBezTo>
                    <a:lnTo>
                      <a:pt x="16041" y="11689"/>
                    </a:lnTo>
                    <a:cubicBezTo>
                      <a:pt x="12607" y="8857"/>
                      <a:pt x="9800" y="5148"/>
                      <a:pt x="7645" y="1188"/>
                    </a:cubicBezTo>
                    <a:lnTo>
                      <a:pt x="1379" y="10"/>
                    </a:lnTo>
                    <a:cubicBezTo>
                      <a:pt x="1334" y="4"/>
                      <a:pt x="1290" y="1"/>
                      <a:pt x="1247"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3" name="Google Shape;2566;p34">
                <a:extLst>
                  <a:ext uri="{FF2B5EF4-FFF2-40B4-BE49-F238E27FC236}">
                    <a16:creationId xmlns:a16="http://schemas.microsoft.com/office/drawing/2014/main" xmlns="" id="{5B52B9E6-BF09-19BB-5AC2-0F7FFC67C65B}"/>
                  </a:ext>
                </a:extLst>
              </p:cNvPr>
              <p:cNvSpPr/>
              <p:nvPr/>
            </p:nvSpPr>
            <p:spPr>
              <a:xfrm>
                <a:off x="11835365" y="4470582"/>
                <a:ext cx="425031" cy="324186"/>
              </a:xfrm>
              <a:custGeom>
                <a:avLst/>
                <a:gdLst/>
                <a:ahLst/>
                <a:cxnLst/>
                <a:rect l="l" t="t" r="r" b="b"/>
                <a:pathLst>
                  <a:path w="15215" h="11605" extrusionOk="0">
                    <a:moveTo>
                      <a:pt x="1" y="1"/>
                    </a:moveTo>
                    <a:lnTo>
                      <a:pt x="1" y="1"/>
                    </a:lnTo>
                    <a:cubicBezTo>
                      <a:pt x="2156" y="3961"/>
                      <a:pt x="4963" y="7695"/>
                      <a:pt x="8397" y="10502"/>
                    </a:cubicBezTo>
                    <a:lnTo>
                      <a:pt x="14813" y="11605"/>
                    </a:lnTo>
                    <a:cubicBezTo>
                      <a:pt x="14337" y="8146"/>
                      <a:pt x="15214" y="2883"/>
                      <a:pt x="15214" y="2883"/>
                    </a:cubicBezTo>
                    <a:lnTo>
                      <a:pt x="1"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4" name="Google Shape;2567;p34">
                <a:extLst>
                  <a:ext uri="{FF2B5EF4-FFF2-40B4-BE49-F238E27FC236}">
                    <a16:creationId xmlns:a16="http://schemas.microsoft.com/office/drawing/2014/main" xmlns="" id="{964D7B27-62C6-EA0C-C52A-09292ADB4F91}"/>
                  </a:ext>
                </a:extLst>
              </p:cNvPr>
              <p:cNvSpPr/>
              <p:nvPr/>
            </p:nvSpPr>
            <p:spPr>
              <a:xfrm>
                <a:off x="11658257" y="4408147"/>
                <a:ext cx="653847" cy="162945"/>
              </a:xfrm>
              <a:custGeom>
                <a:avLst/>
                <a:gdLst/>
                <a:ahLst/>
                <a:cxnLst/>
                <a:rect l="l" t="t" r="r" b="b"/>
                <a:pathLst>
                  <a:path w="23406" h="5833" extrusionOk="0">
                    <a:moveTo>
                      <a:pt x="939" y="1"/>
                    </a:moveTo>
                    <a:cubicBezTo>
                      <a:pt x="451" y="1"/>
                      <a:pt x="49" y="386"/>
                      <a:pt x="25" y="882"/>
                    </a:cubicBezTo>
                    <a:cubicBezTo>
                      <a:pt x="0" y="1359"/>
                      <a:pt x="351" y="1785"/>
                      <a:pt x="827" y="1835"/>
                    </a:cubicBezTo>
                    <a:cubicBezTo>
                      <a:pt x="4461" y="2286"/>
                      <a:pt x="18872" y="5469"/>
                      <a:pt x="21003" y="5770"/>
                    </a:cubicBezTo>
                    <a:cubicBezTo>
                      <a:pt x="21286" y="5813"/>
                      <a:pt x="21533" y="5833"/>
                      <a:pt x="21748" y="5833"/>
                    </a:cubicBezTo>
                    <a:cubicBezTo>
                      <a:pt x="23406" y="5833"/>
                      <a:pt x="23199" y="4670"/>
                      <a:pt x="22932" y="4115"/>
                    </a:cubicBezTo>
                    <a:cubicBezTo>
                      <a:pt x="22682" y="3589"/>
                      <a:pt x="5313" y="431"/>
                      <a:pt x="1028" y="5"/>
                    </a:cubicBezTo>
                    <a:cubicBezTo>
                      <a:pt x="998" y="2"/>
                      <a:pt x="968" y="1"/>
                      <a:pt x="939"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5" name="Google Shape;2568;p34">
                <a:extLst>
                  <a:ext uri="{FF2B5EF4-FFF2-40B4-BE49-F238E27FC236}">
                    <a16:creationId xmlns:a16="http://schemas.microsoft.com/office/drawing/2014/main" xmlns="" id="{8C600D21-5498-E721-A081-3849E9301AAD}"/>
                  </a:ext>
                </a:extLst>
              </p:cNvPr>
              <p:cNvSpPr/>
              <p:nvPr/>
            </p:nvSpPr>
            <p:spPr>
              <a:xfrm>
                <a:off x="11635322" y="4664423"/>
                <a:ext cx="651444" cy="148921"/>
              </a:xfrm>
              <a:custGeom>
                <a:avLst/>
                <a:gdLst/>
                <a:ahLst/>
                <a:cxnLst/>
                <a:rect l="l" t="t" r="r" b="b"/>
                <a:pathLst>
                  <a:path w="23320" h="5331" extrusionOk="0">
                    <a:moveTo>
                      <a:pt x="1021" y="1"/>
                    </a:moveTo>
                    <a:cubicBezTo>
                      <a:pt x="454" y="1"/>
                      <a:pt x="0" y="531"/>
                      <a:pt x="144" y="1107"/>
                    </a:cubicBezTo>
                    <a:lnTo>
                      <a:pt x="169" y="1232"/>
                    </a:lnTo>
                    <a:cubicBezTo>
                      <a:pt x="245" y="1633"/>
                      <a:pt x="570" y="1909"/>
                      <a:pt x="971" y="1959"/>
                    </a:cubicBezTo>
                    <a:cubicBezTo>
                      <a:pt x="4255" y="2235"/>
                      <a:pt x="18766" y="4942"/>
                      <a:pt x="20921" y="5267"/>
                    </a:cubicBezTo>
                    <a:cubicBezTo>
                      <a:pt x="21204" y="5311"/>
                      <a:pt x="21451" y="5330"/>
                      <a:pt x="21666" y="5330"/>
                    </a:cubicBezTo>
                    <a:cubicBezTo>
                      <a:pt x="23319" y="5330"/>
                      <a:pt x="23095" y="4168"/>
                      <a:pt x="22851" y="3613"/>
                    </a:cubicBezTo>
                    <a:cubicBezTo>
                      <a:pt x="22601" y="3087"/>
                      <a:pt x="5809" y="355"/>
                      <a:pt x="1097" y="4"/>
                    </a:cubicBezTo>
                    <a:cubicBezTo>
                      <a:pt x="1071" y="2"/>
                      <a:pt x="1046" y="1"/>
                      <a:pt x="1021"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6" name="Google Shape;2569;p34">
                <a:extLst>
                  <a:ext uri="{FF2B5EF4-FFF2-40B4-BE49-F238E27FC236}">
                    <a16:creationId xmlns:a16="http://schemas.microsoft.com/office/drawing/2014/main" xmlns="" id="{D10AFD9A-68A2-6AE9-B040-FFBF6EB71723}"/>
                  </a:ext>
                </a:extLst>
              </p:cNvPr>
              <p:cNvSpPr/>
              <p:nvPr/>
            </p:nvSpPr>
            <p:spPr>
              <a:xfrm>
                <a:off x="10815989" y="4377754"/>
                <a:ext cx="911296" cy="342315"/>
              </a:xfrm>
              <a:custGeom>
                <a:avLst/>
                <a:gdLst/>
                <a:ahLst/>
                <a:cxnLst/>
                <a:rect l="l" t="t" r="r" b="b"/>
                <a:pathLst>
                  <a:path w="32622" h="12254" extrusionOk="0">
                    <a:moveTo>
                      <a:pt x="6468" y="0"/>
                    </a:moveTo>
                    <a:cubicBezTo>
                      <a:pt x="5558" y="0"/>
                      <a:pt x="4828" y="13"/>
                      <a:pt x="4336" y="41"/>
                    </a:cubicBezTo>
                    <a:cubicBezTo>
                      <a:pt x="2532" y="141"/>
                      <a:pt x="0" y="7434"/>
                      <a:pt x="2808" y="9264"/>
                    </a:cubicBezTo>
                    <a:cubicBezTo>
                      <a:pt x="5214" y="10868"/>
                      <a:pt x="24587" y="11695"/>
                      <a:pt x="29600" y="12246"/>
                    </a:cubicBezTo>
                    <a:cubicBezTo>
                      <a:pt x="29638" y="12251"/>
                      <a:pt x="29677" y="12254"/>
                      <a:pt x="29715" y="12254"/>
                    </a:cubicBezTo>
                    <a:cubicBezTo>
                      <a:pt x="30241" y="12254"/>
                      <a:pt x="30672" y="11781"/>
                      <a:pt x="30602" y="11244"/>
                    </a:cubicBezTo>
                    <a:cubicBezTo>
                      <a:pt x="30402" y="9038"/>
                      <a:pt x="30226" y="4151"/>
                      <a:pt x="32331" y="1218"/>
                    </a:cubicBezTo>
                    <a:cubicBezTo>
                      <a:pt x="32621" y="817"/>
                      <a:pt x="13769" y="0"/>
                      <a:pt x="6468"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7" name="Google Shape;2570;p34">
                <a:extLst>
                  <a:ext uri="{FF2B5EF4-FFF2-40B4-BE49-F238E27FC236}">
                    <a16:creationId xmlns:a16="http://schemas.microsoft.com/office/drawing/2014/main" xmlns="" id="{3312BE7C-3419-3DE9-71A8-00B2E25EB2F0}"/>
                  </a:ext>
                </a:extLst>
              </p:cNvPr>
              <p:cNvSpPr/>
              <p:nvPr/>
            </p:nvSpPr>
            <p:spPr>
              <a:xfrm>
                <a:off x="10886700" y="4377825"/>
                <a:ext cx="240884" cy="282895"/>
              </a:xfrm>
              <a:custGeom>
                <a:avLst/>
                <a:gdLst/>
                <a:ahLst/>
                <a:cxnLst/>
                <a:rect l="l" t="t" r="r" b="b"/>
                <a:pathLst>
                  <a:path w="8623" h="16517" extrusionOk="0">
                    <a:moveTo>
                      <a:pt x="5064" y="0"/>
                    </a:moveTo>
                    <a:cubicBezTo>
                      <a:pt x="1" y="7293"/>
                      <a:pt x="2683" y="16516"/>
                      <a:pt x="2683" y="16516"/>
                    </a:cubicBezTo>
                    <a:lnTo>
                      <a:pt x="6292" y="16441"/>
                    </a:lnTo>
                    <a:cubicBezTo>
                      <a:pt x="2933" y="6917"/>
                      <a:pt x="8622" y="251"/>
                      <a:pt x="8622" y="251"/>
                    </a:cubicBezTo>
                    <a:lnTo>
                      <a:pt x="5064"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8" name="Google Shape;2571;p34">
                <a:extLst>
                  <a:ext uri="{FF2B5EF4-FFF2-40B4-BE49-F238E27FC236}">
                    <a16:creationId xmlns:a16="http://schemas.microsoft.com/office/drawing/2014/main" xmlns="" id="{425F137C-8644-C0AE-162C-AA0A20902ED4}"/>
                  </a:ext>
                </a:extLst>
              </p:cNvPr>
              <p:cNvSpPr/>
              <p:nvPr/>
            </p:nvSpPr>
            <p:spPr>
              <a:xfrm>
                <a:off x="11324300" y="4387501"/>
                <a:ext cx="240856" cy="399570"/>
              </a:xfrm>
              <a:custGeom>
                <a:avLst/>
                <a:gdLst/>
                <a:ahLst/>
                <a:cxnLst/>
                <a:rect l="l" t="t" r="r" b="b"/>
                <a:pathLst>
                  <a:path w="8622" h="16518" extrusionOk="0">
                    <a:moveTo>
                      <a:pt x="5038" y="1"/>
                    </a:moveTo>
                    <a:cubicBezTo>
                      <a:pt x="0" y="7294"/>
                      <a:pt x="2682" y="16517"/>
                      <a:pt x="2682" y="16517"/>
                    </a:cubicBezTo>
                    <a:lnTo>
                      <a:pt x="6592" y="16517"/>
                    </a:lnTo>
                    <a:cubicBezTo>
                      <a:pt x="3233" y="6993"/>
                      <a:pt x="8622" y="226"/>
                      <a:pt x="8622" y="226"/>
                    </a:cubicBezTo>
                    <a:lnTo>
                      <a:pt x="5038"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9" name="Google Shape;2572;p34">
                <a:extLst>
                  <a:ext uri="{FF2B5EF4-FFF2-40B4-BE49-F238E27FC236}">
                    <a16:creationId xmlns:a16="http://schemas.microsoft.com/office/drawing/2014/main" xmlns="" id="{DF7EE183-6356-DB33-149C-CBD85DB539F6}"/>
                  </a:ext>
                </a:extLst>
              </p:cNvPr>
              <p:cNvSpPr/>
              <p:nvPr/>
            </p:nvSpPr>
            <p:spPr>
              <a:xfrm>
                <a:off x="11010118" y="4671188"/>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0" name="Google Shape;2573;p34">
                <a:extLst>
                  <a:ext uri="{FF2B5EF4-FFF2-40B4-BE49-F238E27FC236}">
                    <a16:creationId xmlns:a16="http://schemas.microsoft.com/office/drawing/2014/main" xmlns="" id="{F30903E6-6A2F-0109-4299-5C12624D264E}"/>
                  </a:ext>
                </a:extLst>
              </p:cNvPr>
              <p:cNvSpPr/>
              <p:nvPr/>
            </p:nvSpPr>
            <p:spPr>
              <a:xfrm>
                <a:off x="11185652" y="4714231"/>
                <a:ext cx="448105" cy="252085"/>
              </a:xfrm>
              <a:custGeom>
                <a:avLst/>
                <a:gdLst/>
                <a:ahLst/>
                <a:cxnLst/>
                <a:rect l="l" t="t" r="r" b="b"/>
                <a:pathLst>
                  <a:path w="16041" h="9024" extrusionOk="0">
                    <a:moveTo>
                      <a:pt x="10251" y="1"/>
                    </a:moveTo>
                    <a:cubicBezTo>
                      <a:pt x="7494" y="3384"/>
                      <a:pt x="3986" y="6166"/>
                      <a:pt x="1" y="7695"/>
                    </a:cubicBezTo>
                    <a:lnTo>
                      <a:pt x="15665" y="9023"/>
                    </a:lnTo>
                    <a:lnTo>
                      <a:pt x="16041" y="377"/>
                    </a:lnTo>
                    <a:lnTo>
                      <a:pt x="10251"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1" name="Google Shape;2574;p34">
                <a:extLst>
                  <a:ext uri="{FF2B5EF4-FFF2-40B4-BE49-F238E27FC236}">
                    <a16:creationId xmlns:a16="http://schemas.microsoft.com/office/drawing/2014/main" xmlns="" id="{1B9B513D-B1D8-2B7C-630A-540A4959BBD6}"/>
                  </a:ext>
                </a:extLst>
              </p:cNvPr>
              <p:cNvSpPr/>
              <p:nvPr/>
            </p:nvSpPr>
            <p:spPr>
              <a:xfrm>
                <a:off x="10978403" y="4891339"/>
                <a:ext cx="621051" cy="102270"/>
              </a:xfrm>
              <a:custGeom>
                <a:avLst/>
                <a:gdLst/>
                <a:ahLst/>
                <a:cxnLst/>
                <a:rect l="l" t="t" r="r" b="b"/>
                <a:pathLst>
                  <a:path w="22232" h="3661" extrusionOk="0">
                    <a:moveTo>
                      <a:pt x="1611" y="0"/>
                    </a:moveTo>
                    <a:cubicBezTo>
                      <a:pt x="0" y="0"/>
                      <a:pt x="206" y="1094"/>
                      <a:pt x="452" y="1631"/>
                    </a:cubicBezTo>
                    <a:cubicBezTo>
                      <a:pt x="728" y="2207"/>
                      <a:pt x="22157" y="3661"/>
                      <a:pt x="22157" y="3661"/>
                    </a:cubicBezTo>
                    <a:lnTo>
                      <a:pt x="22232" y="1931"/>
                    </a:lnTo>
                    <a:cubicBezTo>
                      <a:pt x="22232" y="1931"/>
                      <a:pt x="4588" y="403"/>
                      <a:pt x="2282" y="52"/>
                    </a:cubicBezTo>
                    <a:cubicBezTo>
                      <a:pt x="2029" y="16"/>
                      <a:pt x="1806" y="0"/>
                      <a:pt x="1611"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2" name="Google Shape;2575;p34">
                <a:extLst>
                  <a:ext uri="{FF2B5EF4-FFF2-40B4-BE49-F238E27FC236}">
                    <a16:creationId xmlns:a16="http://schemas.microsoft.com/office/drawing/2014/main" xmlns="" id="{B5DECAA5-272C-32EC-BDD1-2707CE04B7F7}"/>
                  </a:ext>
                </a:extLst>
              </p:cNvPr>
              <p:cNvSpPr/>
              <p:nvPr/>
            </p:nvSpPr>
            <p:spPr>
              <a:xfrm>
                <a:off x="10977676" y="4656098"/>
                <a:ext cx="621777" cy="89671"/>
              </a:xfrm>
              <a:custGeom>
                <a:avLst/>
                <a:gdLst/>
                <a:ahLst/>
                <a:cxnLst/>
                <a:rect l="l" t="t" r="r" b="b"/>
                <a:pathLst>
                  <a:path w="22258" h="3210" extrusionOk="0">
                    <a:moveTo>
                      <a:pt x="1603" y="1"/>
                    </a:moveTo>
                    <a:cubicBezTo>
                      <a:pt x="1" y="1"/>
                      <a:pt x="207" y="1116"/>
                      <a:pt x="453" y="1630"/>
                    </a:cubicBezTo>
                    <a:cubicBezTo>
                      <a:pt x="729" y="2207"/>
                      <a:pt x="22258" y="3209"/>
                      <a:pt x="22258" y="3209"/>
                    </a:cubicBezTo>
                    <a:lnTo>
                      <a:pt x="21832" y="1305"/>
                    </a:lnTo>
                    <a:cubicBezTo>
                      <a:pt x="21832" y="1305"/>
                      <a:pt x="4588" y="402"/>
                      <a:pt x="2258" y="52"/>
                    </a:cubicBezTo>
                    <a:cubicBezTo>
                      <a:pt x="2011" y="17"/>
                      <a:pt x="1794" y="1"/>
                      <a:pt x="1603"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3" name="Google Shape;2576;p34">
                <a:extLst>
                  <a:ext uri="{FF2B5EF4-FFF2-40B4-BE49-F238E27FC236}">
                    <a16:creationId xmlns:a16="http://schemas.microsoft.com/office/drawing/2014/main" xmlns="" id="{966D14FF-D382-D649-45B6-20EA22E9F5F4}"/>
                  </a:ext>
                </a:extLst>
              </p:cNvPr>
              <p:cNvSpPr/>
              <p:nvPr/>
            </p:nvSpPr>
            <p:spPr>
              <a:xfrm>
                <a:off x="11532577" y="4692526"/>
                <a:ext cx="760000" cy="387598"/>
              </a:xfrm>
              <a:custGeom>
                <a:avLst/>
                <a:gdLst/>
                <a:ahLst/>
                <a:cxnLst/>
                <a:rect l="l" t="t" r="r" b="b"/>
                <a:pathLst>
                  <a:path w="27206" h="13875" extrusionOk="0">
                    <a:moveTo>
                      <a:pt x="1817" y="1"/>
                    </a:moveTo>
                    <a:cubicBezTo>
                      <a:pt x="1817" y="1"/>
                      <a:pt x="2945" y="6918"/>
                      <a:pt x="314" y="10577"/>
                    </a:cubicBezTo>
                    <a:cubicBezTo>
                      <a:pt x="0" y="10987"/>
                      <a:pt x="17453" y="13875"/>
                      <a:pt x="22543" y="13875"/>
                    </a:cubicBezTo>
                    <a:cubicBezTo>
                      <a:pt x="22748" y="13875"/>
                      <a:pt x="22933" y="13870"/>
                      <a:pt x="23096" y="13860"/>
                    </a:cubicBezTo>
                    <a:cubicBezTo>
                      <a:pt x="24800" y="13785"/>
                      <a:pt x="27206" y="6868"/>
                      <a:pt x="24549" y="5113"/>
                    </a:cubicBezTo>
                    <a:cubicBezTo>
                      <a:pt x="21918" y="3384"/>
                      <a:pt x="1818" y="1"/>
                      <a:pt x="1817"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4" name="Google Shape;2577;p34">
                <a:extLst>
                  <a:ext uri="{FF2B5EF4-FFF2-40B4-BE49-F238E27FC236}">
                    <a16:creationId xmlns:a16="http://schemas.microsoft.com/office/drawing/2014/main" xmlns="" id="{D5FD4A3E-6EEE-15E0-2275-FDD38C6B1596}"/>
                  </a:ext>
                </a:extLst>
              </p:cNvPr>
              <p:cNvSpPr/>
              <p:nvPr/>
            </p:nvSpPr>
            <p:spPr>
              <a:xfrm>
                <a:off x="11635850" y="4709500"/>
                <a:ext cx="100119" cy="305289"/>
              </a:xfrm>
              <a:custGeom>
                <a:avLst/>
                <a:gdLst/>
                <a:ahLst/>
                <a:cxnLst/>
                <a:rect l="l" t="t" r="r" b="b"/>
                <a:pathLst>
                  <a:path w="3584" h="16818" extrusionOk="0">
                    <a:moveTo>
                      <a:pt x="1003" y="0"/>
                    </a:moveTo>
                    <a:lnTo>
                      <a:pt x="1003" y="0"/>
                    </a:lnTo>
                    <a:cubicBezTo>
                      <a:pt x="2005" y="9775"/>
                      <a:pt x="0" y="16266"/>
                      <a:pt x="0" y="16266"/>
                    </a:cubicBezTo>
                    <a:lnTo>
                      <a:pt x="1378" y="16818"/>
                    </a:lnTo>
                    <a:cubicBezTo>
                      <a:pt x="3584" y="9950"/>
                      <a:pt x="2832" y="527"/>
                      <a:pt x="2832" y="527"/>
                    </a:cubicBezTo>
                    <a:lnTo>
                      <a:pt x="1003"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5" name="Google Shape;2578;p34">
                <a:extLst>
                  <a:ext uri="{FF2B5EF4-FFF2-40B4-BE49-F238E27FC236}">
                    <a16:creationId xmlns:a16="http://schemas.microsoft.com/office/drawing/2014/main" xmlns="" id="{24A64189-BCB3-E0B9-CEFC-E3782BE3B71B}"/>
                  </a:ext>
                </a:extLst>
              </p:cNvPr>
              <p:cNvSpPr/>
              <p:nvPr/>
            </p:nvSpPr>
            <p:spPr>
              <a:xfrm>
                <a:off x="11720550" y="4727850"/>
                <a:ext cx="100147" cy="305289"/>
              </a:xfrm>
              <a:custGeom>
                <a:avLst/>
                <a:gdLst/>
                <a:ahLst/>
                <a:cxnLst/>
                <a:rect l="l" t="t" r="r" b="b"/>
                <a:pathLst>
                  <a:path w="3585" h="16818" extrusionOk="0">
                    <a:moveTo>
                      <a:pt x="1003" y="0"/>
                    </a:moveTo>
                    <a:lnTo>
                      <a:pt x="1003" y="0"/>
                    </a:lnTo>
                    <a:cubicBezTo>
                      <a:pt x="2006" y="9775"/>
                      <a:pt x="1" y="16266"/>
                      <a:pt x="1" y="16266"/>
                    </a:cubicBezTo>
                    <a:lnTo>
                      <a:pt x="1379" y="16818"/>
                    </a:lnTo>
                    <a:cubicBezTo>
                      <a:pt x="3585" y="9950"/>
                      <a:pt x="2833" y="527"/>
                      <a:pt x="2833" y="527"/>
                    </a:cubicBezTo>
                    <a:lnTo>
                      <a:pt x="1003"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6" name="Google Shape;2579;p34">
                <a:extLst>
                  <a:ext uri="{FF2B5EF4-FFF2-40B4-BE49-F238E27FC236}">
                    <a16:creationId xmlns:a16="http://schemas.microsoft.com/office/drawing/2014/main" xmlns="" id="{1D3E26CB-9581-874F-103D-C3BE653429A5}"/>
                  </a:ext>
                </a:extLst>
              </p:cNvPr>
              <p:cNvSpPr/>
              <p:nvPr/>
            </p:nvSpPr>
            <p:spPr>
              <a:xfrm>
                <a:off x="12037725" y="4788075"/>
                <a:ext cx="100147" cy="289511"/>
              </a:xfrm>
              <a:custGeom>
                <a:avLst/>
                <a:gdLst/>
                <a:ahLst/>
                <a:cxnLst/>
                <a:rect l="l" t="t" r="r" b="b"/>
                <a:pathLst>
                  <a:path w="3585" h="16793" extrusionOk="0">
                    <a:moveTo>
                      <a:pt x="1003" y="0"/>
                    </a:moveTo>
                    <a:cubicBezTo>
                      <a:pt x="2005" y="9749"/>
                      <a:pt x="0" y="16266"/>
                      <a:pt x="0" y="16266"/>
                    </a:cubicBezTo>
                    <a:lnTo>
                      <a:pt x="1379" y="16792"/>
                    </a:lnTo>
                    <a:cubicBezTo>
                      <a:pt x="3584" y="9925"/>
                      <a:pt x="2832" y="526"/>
                      <a:pt x="2832" y="526"/>
                    </a:cubicBezTo>
                    <a:lnTo>
                      <a:pt x="1003"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7" name="Google Shape;2580;p34">
                <a:extLst>
                  <a:ext uri="{FF2B5EF4-FFF2-40B4-BE49-F238E27FC236}">
                    <a16:creationId xmlns:a16="http://schemas.microsoft.com/office/drawing/2014/main" xmlns="" id="{9CD4CD36-E88D-EF16-5CE7-91AD731BB2C3}"/>
                  </a:ext>
                </a:extLst>
              </p:cNvPr>
              <p:cNvSpPr/>
              <p:nvPr/>
            </p:nvSpPr>
            <p:spPr>
              <a:xfrm>
                <a:off x="12122426" y="4813322"/>
                <a:ext cx="100147" cy="273054"/>
              </a:xfrm>
              <a:custGeom>
                <a:avLst/>
                <a:gdLst/>
                <a:ahLst/>
                <a:cxnLst/>
                <a:rect l="l" t="t" r="r" b="b"/>
                <a:pathLst>
                  <a:path w="3585" h="16793" extrusionOk="0">
                    <a:moveTo>
                      <a:pt x="1003" y="0"/>
                    </a:moveTo>
                    <a:cubicBezTo>
                      <a:pt x="2006" y="9749"/>
                      <a:pt x="1" y="16266"/>
                      <a:pt x="1" y="16266"/>
                    </a:cubicBezTo>
                    <a:lnTo>
                      <a:pt x="1379" y="16792"/>
                    </a:lnTo>
                    <a:cubicBezTo>
                      <a:pt x="3585" y="9925"/>
                      <a:pt x="2833" y="526"/>
                      <a:pt x="2833" y="526"/>
                    </a:cubicBezTo>
                    <a:lnTo>
                      <a:pt x="1003"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29" name="Google Shape;2581;p34">
              <a:extLst>
                <a:ext uri="{FF2B5EF4-FFF2-40B4-BE49-F238E27FC236}">
                  <a16:creationId xmlns:a16="http://schemas.microsoft.com/office/drawing/2014/main" xmlns="" id="{61D51ED9-A909-5112-C3E6-A6AC2D1A9AF4}"/>
                </a:ext>
              </a:extLst>
            </p:cNvPr>
            <p:cNvGrpSpPr/>
            <p:nvPr/>
          </p:nvGrpSpPr>
          <p:grpSpPr>
            <a:xfrm rot="-900009">
              <a:off x="838577" y="3542103"/>
              <a:ext cx="1544661" cy="992856"/>
              <a:chOff x="10815989" y="4086867"/>
              <a:chExt cx="1555002" cy="999509"/>
            </a:xfrm>
          </p:grpSpPr>
          <p:sp>
            <p:nvSpPr>
              <p:cNvPr id="30" name="Google Shape;2582;p34">
                <a:extLst>
                  <a:ext uri="{FF2B5EF4-FFF2-40B4-BE49-F238E27FC236}">
                    <a16:creationId xmlns:a16="http://schemas.microsoft.com/office/drawing/2014/main" xmlns="" id="{17A2466E-99C3-E030-5F4D-ED36D279FE0D}"/>
                  </a:ext>
                </a:extLst>
              </p:cNvPr>
              <p:cNvSpPr/>
              <p:nvPr/>
            </p:nvSpPr>
            <p:spPr>
              <a:xfrm>
                <a:off x="11071538" y="4103013"/>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1" name="Google Shape;2583;p34">
                <a:extLst>
                  <a:ext uri="{FF2B5EF4-FFF2-40B4-BE49-F238E27FC236}">
                    <a16:creationId xmlns:a16="http://schemas.microsoft.com/office/drawing/2014/main" xmlns="" id="{FF96E244-64C1-A3E8-249B-52716A4EDE46}"/>
                  </a:ext>
                </a:extLst>
              </p:cNvPr>
              <p:cNvSpPr/>
              <p:nvPr/>
            </p:nvSpPr>
            <p:spPr>
              <a:xfrm>
                <a:off x="11266860" y="4143631"/>
                <a:ext cx="445312" cy="253482"/>
              </a:xfrm>
              <a:custGeom>
                <a:avLst/>
                <a:gdLst/>
                <a:ahLst/>
                <a:cxnLst/>
                <a:rect l="l" t="t" r="r" b="b"/>
                <a:pathLst>
                  <a:path w="15941" h="9074" extrusionOk="0">
                    <a:moveTo>
                      <a:pt x="9500" y="0"/>
                    </a:moveTo>
                    <a:cubicBezTo>
                      <a:pt x="6968" y="3208"/>
                      <a:pt x="3560" y="5765"/>
                      <a:pt x="1" y="7745"/>
                    </a:cubicBezTo>
                    <a:lnTo>
                      <a:pt x="15565" y="9073"/>
                    </a:lnTo>
                    <a:lnTo>
                      <a:pt x="15941" y="427"/>
                    </a:lnTo>
                    <a:lnTo>
                      <a:pt x="9500" y="0"/>
                    </a:lnTo>
                    <a:close/>
                  </a:path>
                </a:pathLst>
              </a:custGeom>
              <a:solidFill>
                <a:srgbClr val="EFEF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2" name="Google Shape;2584;p34">
                <a:extLst>
                  <a:ext uri="{FF2B5EF4-FFF2-40B4-BE49-F238E27FC236}">
                    <a16:creationId xmlns:a16="http://schemas.microsoft.com/office/drawing/2014/main" xmlns="" id="{66D25C48-6168-7172-3CD8-134DF8FBCC47}"/>
                  </a:ext>
                </a:extLst>
              </p:cNvPr>
              <p:cNvSpPr/>
              <p:nvPr/>
            </p:nvSpPr>
            <p:spPr>
              <a:xfrm>
                <a:off x="11056732" y="4321940"/>
                <a:ext cx="621135" cy="102466"/>
              </a:xfrm>
              <a:custGeom>
                <a:avLst/>
                <a:gdLst/>
                <a:ahLst/>
                <a:cxnLst/>
                <a:rect l="l" t="t" r="r" b="b"/>
                <a:pathLst>
                  <a:path w="22235" h="3668" extrusionOk="0">
                    <a:moveTo>
                      <a:pt x="1567" y="0"/>
                    </a:moveTo>
                    <a:cubicBezTo>
                      <a:pt x="1" y="0"/>
                      <a:pt x="189" y="1104"/>
                      <a:pt x="455" y="1638"/>
                    </a:cubicBezTo>
                    <a:cubicBezTo>
                      <a:pt x="731" y="2214"/>
                      <a:pt x="22160" y="3668"/>
                      <a:pt x="22160" y="3668"/>
                    </a:cubicBezTo>
                    <a:lnTo>
                      <a:pt x="22235" y="1938"/>
                    </a:lnTo>
                    <a:cubicBezTo>
                      <a:pt x="22235" y="1938"/>
                      <a:pt x="4591" y="409"/>
                      <a:pt x="2260" y="59"/>
                    </a:cubicBezTo>
                    <a:cubicBezTo>
                      <a:pt x="1997" y="19"/>
                      <a:pt x="1768" y="0"/>
                      <a:pt x="1567"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3" name="Google Shape;2585;p34">
                <a:extLst>
                  <a:ext uri="{FF2B5EF4-FFF2-40B4-BE49-F238E27FC236}">
                    <a16:creationId xmlns:a16="http://schemas.microsoft.com/office/drawing/2014/main" xmlns="" id="{338525EC-23C9-28DA-8B21-AD05F98DA2FE}"/>
                  </a:ext>
                </a:extLst>
              </p:cNvPr>
              <p:cNvSpPr/>
              <p:nvPr/>
            </p:nvSpPr>
            <p:spPr>
              <a:xfrm>
                <a:off x="11055978" y="4086867"/>
                <a:ext cx="621889" cy="89001"/>
              </a:xfrm>
              <a:custGeom>
                <a:avLst/>
                <a:gdLst/>
                <a:ahLst/>
                <a:cxnLst/>
                <a:rect l="l" t="t" r="r" b="b"/>
                <a:pathLst>
                  <a:path w="22262" h="3186" extrusionOk="0">
                    <a:moveTo>
                      <a:pt x="1597" y="1"/>
                    </a:moveTo>
                    <a:cubicBezTo>
                      <a:pt x="0" y="1"/>
                      <a:pt x="186" y="1095"/>
                      <a:pt x="432" y="1631"/>
                    </a:cubicBezTo>
                    <a:cubicBezTo>
                      <a:pt x="708" y="2208"/>
                      <a:pt x="22262" y="3185"/>
                      <a:pt x="22262" y="3185"/>
                    </a:cubicBezTo>
                    <a:lnTo>
                      <a:pt x="21836" y="1306"/>
                    </a:lnTo>
                    <a:cubicBezTo>
                      <a:pt x="21836" y="1306"/>
                      <a:pt x="4593" y="403"/>
                      <a:pt x="2262" y="52"/>
                    </a:cubicBezTo>
                    <a:cubicBezTo>
                      <a:pt x="2012" y="17"/>
                      <a:pt x="1791" y="1"/>
                      <a:pt x="1597" y="1"/>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4" name="Google Shape;2586;p34">
                <a:extLst>
                  <a:ext uri="{FF2B5EF4-FFF2-40B4-BE49-F238E27FC236}">
                    <a16:creationId xmlns:a16="http://schemas.microsoft.com/office/drawing/2014/main" xmlns="" id="{530F324A-631D-7E1E-1311-193C19249319}"/>
                  </a:ext>
                </a:extLst>
              </p:cNvPr>
              <p:cNvSpPr/>
              <p:nvPr/>
            </p:nvSpPr>
            <p:spPr>
              <a:xfrm>
                <a:off x="11610991" y="4123322"/>
                <a:ext cx="760000" cy="387598"/>
              </a:xfrm>
              <a:custGeom>
                <a:avLst/>
                <a:gdLst/>
                <a:ahLst/>
                <a:cxnLst/>
                <a:rect l="l" t="t" r="r" b="b"/>
                <a:pathLst>
                  <a:path w="27206" h="13875" extrusionOk="0">
                    <a:moveTo>
                      <a:pt x="1792" y="1"/>
                    </a:moveTo>
                    <a:cubicBezTo>
                      <a:pt x="1792" y="1"/>
                      <a:pt x="2920" y="6893"/>
                      <a:pt x="314" y="10552"/>
                    </a:cubicBezTo>
                    <a:cubicBezTo>
                      <a:pt x="0" y="10986"/>
                      <a:pt x="17453" y="13875"/>
                      <a:pt x="22544" y="13875"/>
                    </a:cubicBezTo>
                    <a:cubicBezTo>
                      <a:pt x="22748" y="13875"/>
                      <a:pt x="22933" y="13870"/>
                      <a:pt x="23096" y="13860"/>
                    </a:cubicBezTo>
                    <a:cubicBezTo>
                      <a:pt x="24800" y="13760"/>
                      <a:pt x="27206" y="6843"/>
                      <a:pt x="24549" y="5113"/>
                    </a:cubicBezTo>
                    <a:cubicBezTo>
                      <a:pt x="21918" y="3384"/>
                      <a:pt x="1793" y="1"/>
                      <a:pt x="1792" y="1"/>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5" name="Google Shape;2587;p34">
                <a:extLst>
                  <a:ext uri="{FF2B5EF4-FFF2-40B4-BE49-F238E27FC236}">
                    <a16:creationId xmlns:a16="http://schemas.microsoft.com/office/drawing/2014/main" xmlns="" id="{23372638-FC00-6293-A8DA-50DB91F6363C}"/>
                  </a:ext>
                </a:extLst>
              </p:cNvPr>
              <p:cNvSpPr/>
              <p:nvPr/>
            </p:nvSpPr>
            <p:spPr>
              <a:xfrm>
                <a:off x="11742950" y="4151449"/>
                <a:ext cx="140066" cy="371629"/>
              </a:xfrm>
              <a:custGeom>
                <a:avLst/>
                <a:gdLst/>
                <a:ahLst/>
                <a:cxnLst/>
                <a:rect l="l" t="t" r="r" b="b"/>
                <a:pathLst>
                  <a:path w="5014" h="16793" extrusionOk="0">
                    <a:moveTo>
                      <a:pt x="1404" y="0"/>
                    </a:moveTo>
                    <a:cubicBezTo>
                      <a:pt x="2808" y="9750"/>
                      <a:pt x="1" y="16266"/>
                      <a:pt x="1" y="16266"/>
                    </a:cubicBezTo>
                    <a:lnTo>
                      <a:pt x="1930" y="16792"/>
                    </a:lnTo>
                    <a:cubicBezTo>
                      <a:pt x="5013" y="9925"/>
                      <a:pt x="3961" y="527"/>
                      <a:pt x="3961" y="527"/>
                    </a:cubicBezTo>
                    <a:lnTo>
                      <a:pt x="1404" y="0"/>
                    </a:ln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 name="Google Shape;2588;p34">
                <a:extLst>
                  <a:ext uri="{FF2B5EF4-FFF2-40B4-BE49-F238E27FC236}">
                    <a16:creationId xmlns:a16="http://schemas.microsoft.com/office/drawing/2014/main" xmlns="" id="{F7908A7D-76C7-30B6-E7BB-9DE4A63FCEB2}"/>
                  </a:ext>
                </a:extLst>
              </p:cNvPr>
              <p:cNvSpPr/>
              <p:nvPr/>
            </p:nvSpPr>
            <p:spPr>
              <a:xfrm>
                <a:off x="12133625" y="4224026"/>
                <a:ext cx="140079" cy="349504"/>
              </a:xfrm>
              <a:custGeom>
                <a:avLst/>
                <a:gdLst/>
                <a:ahLst/>
                <a:cxnLst/>
                <a:rect l="l" t="t" r="r" b="b"/>
                <a:pathLst>
                  <a:path w="5014" h="16793" extrusionOk="0">
                    <a:moveTo>
                      <a:pt x="1404" y="1"/>
                    </a:moveTo>
                    <a:cubicBezTo>
                      <a:pt x="2808" y="9750"/>
                      <a:pt x="1" y="16267"/>
                      <a:pt x="1" y="16267"/>
                    </a:cubicBezTo>
                    <a:lnTo>
                      <a:pt x="1931" y="16793"/>
                    </a:lnTo>
                    <a:cubicBezTo>
                      <a:pt x="5013" y="9926"/>
                      <a:pt x="3961" y="527"/>
                      <a:pt x="3961" y="527"/>
                    </a:cubicBezTo>
                    <a:lnTo>
                      <a:pt x="1404" y="1"/>
                    </a:ln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7" name="Google Shape;2589;p34">
                <a:extLst>
                  <a:ext uri="{FF2B5EF4-FFF2-40B4-BE49-F238E27FC236}">
                    <a16:creationId xmlns:a16="http://schemas.microsoft.com/office/drawing/2014/main" xmlns="" id="{35F99A8F-3414-25A3-6B32-48D48DCEEEE2}"/>
                  </a:ext>
                </a:extLst>
              </p:cNvPr>
              <p:cNvSpPr/>
              <p:nvPr/>
            </p:nvSpPr>
            <p:spPr>
              <a:xfrm>
                <a:off x="11621830" y="4437423"/>
                <a:ext cx="638566" cy="357345"/>
              </a:xfrm>
              <a:custGeom>
                <a:avLst/>
                <a:gdLst/>
                <a:ahLst/>
                <a:cxnLst/>
                <a:rect l="l" t="t" r="r" b="b"/>
                <a:pathLst>
                  <a:path w="22859" h="12792" extrusionOk="0">
                    <a:moveTo>
                      <a:pt x="1247" y="1"/>
                    </a:moveTo>
                    <a:cubicBezTo>
                      <a:pt x="757" y="1"/>
                      <a:pt x="375" y="380"/>
                      <a:pt x="352" y="887"/>
                    </a:cubicBezTo>
                    <a:lnTo>
                      <a:pt x="26" y="8155"/>
                    </a:lnTo>
                    <a:cubicBezTo>
                      <a:pt x="1" y="8631"/>
                      <a:pt x="377" y="9057"/>
                      <a:pt x="853" y="9108"/>
                    </a:cubicBezTo>
                    <a:lnTo>
                      <a:pt x="22457" y="12792"/>
                    </a:lnTo>
                    <a:cubicBezTo>
                      <a:pt x="21981" y="9333"/>
                      <a:pt x="22858" y="4070"/>
                      <a:pt x="22858" y="4070"/>
                    </a:cubicBezTo>
                    <a:lnTo>
                      <a:pt x="1379" y="10"/>
                    </a:lnTo>
                    <a:cubicBezTo>
                      <a:pt x="1334" y="4"/>
                      <a:pt x="1290" y="1"/>
                      <a:pt x="1247" y="1"/>
                    </a:cubicBezTo>
                    <a:close/>
                  </a:path>
                </a:pathLst>
              </a:custGeom>
              <a:solidFill>
                <a:srgbClr val="F1EAF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8" name="Google Shape;2590;p34">
                <a:extLst>
                  <a:ext uri="{FF2B5EF4-FFF2-40B4-BE49-F238E27FC236}">
                    <a16:creationId xmlns:a16="http://schemas.microsoft.com/office/drawing/2014/main" xmlns="" id="{B62CC1DC-6CC7-01A2-F0B2-CEBA7BE2238B}"/>
                  </a:ext>
                </a:extLst>
              </p:cNvPr>
              <p:cNvSpPr/>
              <p:nvPr/>
            </p:nvSpPr>
            <p:spPr>
              <a:xfrm>
                <a:off x="11621830" y="4437423"/>
                <a:ext cx="448105" cy="326560"/>
              </a:xfrm>
              <a:custGeom>
                <a:avLst/>
                <a:gdLst/>
                <a:ahLst/>
                <a:cxnLst/>
                <a:rect l="l" t="t" r="r" b="b"/>
                <a:pathLst>
                  <a:path w="16041" h="11690" extrusionOk="0">
                    <a:moveTo>
                      <a:pt x="1247" y="1"/>
                    </a:moveTo>
                    <a:cubicBezTo>
                      <a:pt x="757" y="1"/>
                      <a:pt x="375" y="380"/>
                      <a:pt x="352" y="887"/>
                    </a:cubicBezTo>
                    <a:lnTo>
                      <a:pt x="26" y="8155"/>
                    </a:lnTo>
                    <a:cubicBezTo>
                      <a:pt x="1" y="8631"/>
                      <a:pt x="377" y="9057"/>
                      <a:pt x="853" y="9108"/>
                    </a:cubicBezTo>
                    <a:lnTo>
                      <a:pt x="16041" y="11689"/>
                    </a:lnTo>
                    <a:cubicBezTo>
                      <a:pt x="12607" y="8857"/>
                      <a:pt x="9800" y="5148"/>
                      <a:pt x="7645" y="1188"/>
                    </a:cubicBezTo>
                    <a:lnTo>
                      <a:pt x="1379" y="10"/>
                    </a:lnTo>
                    <a:cubicBezTo>
                      <a:pt x="1334" y="4"/>
                      <a:pt x="1290" y="1"/>
                      <a:pt x="1247" y="1"/>
                    </a:cubicBezTo>
                    <a:close/>
                  </a:path>
                </a:pathLst>
              </a:custGeom>
              <a:solidFill>
                <a:srgbClr val="EFEF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9" name="Google Shape;2591;p34">
                <a:extLst>
                  <a:ext uri="{FF2B5EF4-FFF2-40B4-BE49-F238E27FC236}">
                    <a16:creationId xmlns:a16="http://schemas.microsoft.com/office/drawing/2014/main" xmlns="" id="{ABF0B891-0039-C2E8-34A6-44A1058547DC}"/>
                  </a:ext>
                </a:extLst>
              </p:cNvPr>
              <p:cNvSpPr/>
              <p:nvPr/>
            </p:nvSpPr>
            <p:spPr>
              <a:xfrm>
                <a:off x="11835365" y="4470582"/>
                <a:ext cx="425031" cy="324186"/>
              </a:xfrm>
              <a:custGeom>
                <a:avLst/>
                <a:gdLst/>
                <a:ahLst/>
                <a:cxnLst/>
                <a:rect l="l" t="t" r="r" b="b"/>
                <a:pathLst>
                  <a:path w="15215" h="11605" extrusionOk="0">
                    <a:moveTo>
                      <a:pt x="1" y="1"/>
                    </a:moveTo>
                    <a:lnTo>
                      <a:pt x="1" y="1"/>
                    </a:lnTo>
                    <a:cubicBezTo>
                      <a:pt x="2156" y="3961"/>
                      <a:pt x="4963" y="7695"/>
                      <a:pt x="8397" y="10502"/>
                    </a:cubicBezTo>
                    <a:lnTo>
                      <a:pt x="14813" y="11605"/>
                    </a:lnTo>
                    <a:cubicBezTo>
                      <a:pt x="14337" y="8146"/>
                      <a:pt x="15214" y="2883"/>
                      <a:pt x="15214" y="2883"/>
                    </a:cubicBezTo>
                    <a:lnTo>
                      <a:pt x="1"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0" name="Google Shape;2592;p34">
                <a:extLst>
                  <a:ext uri="{FF2B5EF4-FFF2-40B4-BE49-F238E27FC236}">
                    <a16:creationId xmlns:a16="http://schemas.microsoft.com/office/drawing/2014/main" xmlns="" id="{21DCBF7D-F73B-9C8F-E594-BB784EA20019}"/>
                  </a:ext>
                </a:extLst>
              </p:cNvPr>
              <p:cNvSpPr/>
              <p:nvPr/>
            </p:nvSpPr>
            <p:spPr>
              <a:xfrm>
                <a:off x="11658257" y="4408147"/>
                <a:ext cx="653847" cy="162945"/>
              </a:xfrm>
              <a:custGeom>
                <a:avLst/>
                <a:gdLst/>
                <a:ahLst/>
                <a:cxnLst/>
                <a:rect l="l" t="t" r="r" b="b"/>
                <a:pathLst>
                  <a:path w="23406" h="5833" extrusionOk="0">
                    <a:moveTo>
                      <a:pt x="939" y="1"/>
                    </a:moveTo>
                    <a:cubicBezTo>
                      <a:pt x="451" y="1"/>
                      <a:pt x="49" y="386"/>
                      <a:pt x="25" y="882"/>
                    </a:cubicBezTo>
                    <a:cubicBezTo>
                      <a:pt x="0" y="1359"/>
                      <a:pt x="351" y="1785"/>
                      <a:pt x="827" y="1835"/>
                    </a:cubicBezTo>
                    <a:cubicBezTo>
                      <a:pt x="4461" y="2286"/>
                      <a:pt x="18872" y="5469"/>
                      <a:pt x="21003" y="5770"/>
                    </a:cubicBezTo>
                    <a:cubicBezTo>
                      <a:pt x="21286" y="5813"/>
                      <a:pt x="21533" y="5833"/>
                      <a:pt x="21748" y="5833"/>
                    </a:cubicBezTo>
                    <a:cubicBezTo>
                      <a:pt x="23406" y="5833"/>
                      <a:pt x="23199" y="4670"/>
                      <a:pt x="22932" y="4115"/>
                    </a:cubicBezTo>
                    <a:cubicBezTo>
                      <a:pt x="22682" y="3589"/>
                      <a:pt x="5313" y="431"/>
                      <a:pt x="1028" y="5"/>
                    </a:cubicBezTo>
                    <a:cubicBezTo>
                      <a:pt x="998" y="2"/>
                      <a:pt x="968" y="1"/>
                      <a:pt x="93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1" name="Google Shape;2593;p34">
                <a:extLst>
                  <a:ext uri="{FF2B5EF4-FFF2-40B4-BE49-F238E27FC236}">
                    <a16:creationId xmlns:a16="http://schemas.microsoft.com/office/drawing/2014/main" xmlns="" id="{7B4A67E8-F956-4912-1ABF-F78F1441BD9E}"/>
                  </a:ext>
                </a:extLst>
              </p:cNvPr>
              <p:cNvSpPr/>
              <p:nvPr/>
            </p:nvSpPr>
            <p:spPr>
              <a:xfrm>
                <a:off x="11635322" y="4664423"/>
                <a:ext cx="651444" cy="148921"/>
              </a:xfrm>
              <a:custGeom>
                <a:avLst/>
                <a:gdLst/>
                <a:ahLst/>
                <a:cxnLst/>
                <a:rect l="l" t="t" r="r" b="b"/>
                <a:pathLst>
                  <a:path w="23320" h="5331" extrusionOk="0">
                    <a:moveTo>
                      <a:pt x="1021" y="1"/>
                    </a:moveTo>
                    <a:cubicBezTo>
                      <a:pt x="454" y="1"/>
                      <a:pt x="0" y="531"/>
                      <a:pt x="144" y="1107"/>
                    </a:cubicBezTo>
                    <a:lnTo>
                      <a:pt x="169" y="1232"/>
                    </a:lnTo>
                    <a:cubicBezTo>
                      <a:pt x="245" y="1633"/>
                      <a:pt x="570" y="1909"/>
                      <a:pt x="971" y="1959"/>
                    </a:cubicBezTo>
                    <a:cubicBezTo>
                      <a:pt x="4255" y="2235"/>
                      <a:pt x="18766" y="4942"/>
                      <a:pt x="20921" y="5267"/>
                    </a:cubicBezTo>
                    <a:cubicBezTo>
                      <a:pt x="21204" y="5311"/>
                      <a:pt x="21451" y="5330"/>
                      <a:pt x="21666" y="5330"/>
                    </a:cubicBezTo>
                    <a:cubicBezTo>
                      <a:pt x="23319" y="5330"/>
                      <a:pt x="23095" y="4168"/>
                      <a:pt x="22851" y="3613"/>
                    </a:cubicBezTo>
                    <a:cubicBezTo>
                      <a:pt x="22601" y="3087"/>
                      <a:pt x="5809" y="355"/>
                      <a:pt x="1097" y="4"/>
                    </a:cubicBezTo>
                    <a:cubicBezTo>
                      <a:pt x="1071" y="2"/>
                      <a:pt x="1046" y="1"/>
                      <a:pt x="1021"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2" name="Google Shape;2594;p34">
                <a:extLst>
                  <a:ext uri="{FF2B5EF4-FFF2-40B4-BE49-F238E27FC236}">
                    <a16:creationId xmlns:a16="http://schemas.microsoft.com/office/drawing/2014/main" xmlns="" id="{D9850331-91AE-49AB-81D1-DEA872318F27}"/>
                  </a:ext>
                </a:extLst>
              </p:cNvPr>
              <p:cNvSpPr/>
              <p:nvPr/>
            </p:nvSpPr>
            <p:spPr>
              <a:xfrm>
                <a:off x="10815989" y="4377754"/>
                <a:ext cx="911296" cy="342315"/>
              </a:xfrm>
              <a:custGeom>
                <a:avLst/>
                <a:gdLst/>
                <a:ahLst/>
                <a:cxnLst/>
                <a:rect l="l" t="t" r="r" b="b"/>
                <a:pathLst>
                  <a:path w="32622" h="12254" extrusionOk="0">
                    <a:moveTo>
                      <a:pt x="6468" y="0"/>
                    </a:moveTo>
                    <a:cubicBezTo>
                      <a:pt x="5558" y="0"/>
                      <a:pt x="4828" y="13"/>
                      <a:pt x="4336" y="41"/>
                    </a:cubicBezTo>
                    <a:cubicBezTo>
                      <a:pt x="2532" y="141"/>
                      <a:pt x="0" y="7434"/>
                      <a:pt x="2808" y="9264"/>
                    </a:cubicBezTo>
                    <a:cubicBezTo>
                      <a:pt x="5214" y="10868"/>
                      <a:pt x="24587" y="11695"/>
                      <a:pt x="29600" y="12246"/>
                    </a:cubicBezTo>
                    <a:cubicBezTo>
                      <a:pt x="29638" y="12251"/>
                      <a:pt x="29677" y="12254"/>
                      <a:pt x="29715" y="12254"/>
                    </a:cubicBezTo>
                    <a:cubicBezTo>
                      <a:pt x="30241" y="12254"/>
                      <a:pt x="30672" y="11781"/>
                      <a:pt x="30602" y="11244"/>
                    </a:cubicBezTo>
                    <a:cubicBezTo>
                      <a:pt x="30402" y="9038"/>
                      <a:pt x="30226" y="4151"/>
                      <a:pt x="32331" y="1218"/>
                    </a:cubicBezTo>
                    <a:cubicBezTo>
                      <a:pt x="32621" y="817"/>
                      <a:pt x="13769" y="0"/>
                      <a:pt x="6468"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3" name="Google Shape;2595;p34">
                <a:extLst>
                  <a:ext uri="{FF2B5EF4-FFF2-40B4-BE49-F238E27FC236}">
                    <a16:creationId xmlns:a16="http://schemas.microsoft.com/office/drawing/2014/main" xmlns="" id="{21528EB0-2027-1839-F7E9-45F6ADD97E09}"/>
                  </a:ext>
                </a:extLst>
              </p:cNvPr>
              <p:cNvSpPr/>
              <p:nvPr/>
            </p:nvSpPr>
            <p:spPr>
              <a:xfrm>
                <a:off x="10886700" y="4377825"/>
                <a:ext cx="240884" cy="282895"/>
              </a:xfrm>
              <a:custGeom>
                <a:avLst/>
                <a:gdLst/>
                <a:ahLst/>
                <a:cxnLst/>
                <a:rect l="l" t="t" r="r" b="b"/>
                <a:pathLst>
                  <a:path w="8623" h="16517" extrusionOk="0">
                    <a:moveTo>
                      <a:pt x="5064" y="0"/>
                    </a:moveTo>
                    <a:cubicBezTo>
                      <a:pt x="1" y="7293"/>
                      <a:pt x="2683" y="16516"/>
                      <a:pt x="2683" y="16516"/>
                    </a:cubicBezTo>
                    <a:lnTo>
                      <a:pt x="6292" y="16441"/>
                    </a:lnTo>
                    <a:cubicBezTo>
                      <a:pt x="2933" y="6917"/>
                      <a:pt x="8622" y="251"/>
                      <a:pt x="8622" y="251"/>
                    </a:cubicBezTo>
                    <a:lnTo>
                      <a:pt x="5064" y="0"/>
                    </a:ln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4" name="Google Shape;2596;p34">
                <a:extLst>
                  <a:ext uri="{FF2B5EF4-FFF2-40B4-BE49-F238E27FC236}">
                    <a16:creationId xmlns:a16="http://schemas.microsoft.com/office/drawing/2014/main" xmlns="" id="{04AB9C41-CF6F-7025-D557-2C46A9D23EA1}"/>
                  </a:ext>
                </a:extLst>
              </p:cNvPr>
              <p:cNvSpPr/>
              <p:nvPr/>
            </p:nvSpPr>
            <p:spPr>
              <a:xfrm>
                <a:off x="11324300" y="4387501"/>
                <a:ext cx="240856" cy="399570"/>
              </a:xfrm>
              <a:custGeom>
                <a:avLst/>
                <a:gdLst/>
                <a:ahLst/>
                <a:cxnLst/>
                <a:rect l="l" t="t" r="r" b="b"/>
                <a:pathLst>
                  <a:path w="8622" h="16518" extrusionOk="0">
                    <a:moveTo>
                      <a:pt x="5038" y="1"/>
                    </a:moveTo>
                    <a:cubicBezTo>
                      <a:pt x="0" y="7294"/>
                      <a:pt x="2682" y="16517"/>
                      <a:pt x="2682" y="16517"/>
                    </a:cubicBezTo>
                    <a:lnTo>
                      <a:pt x="6592" y="16517"/>
                    </a:lnTo>
                    <a:cubicBezTo>
                      <a:pt x="3233" y="6993"/>
                      <a:pt x="8622" y="226"/>
                      <a:pt x="8622" y="226"/>
                    </a:cubicBezTo>
                    <a:lnTo>
                      <a:pt x="5038" y="1"/>
                    </a:ln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5" name="Google Shape;2597;p34">
                <a:extLst>
                  <a:ext uri="{FF2B5EF4-FFF2-40B4-BE49-F238E27FC236}">
                    <a16:creationId xmlns:a16="http://schemas.microsoft.com/office/drawing/2014/main" xmlns="" id="{FA563C9C-AA7A-B49A-D43A-B6B65E166B5E}"/>
                  </a:ext>
                </a:extLst>
              </p:cNvPr>
              <p:cNvSpPr/>
              <p:nvPr/>
            </p:nvSpPr>
            <p:spPr>
              <a:xfrm>
                <a:off x="11010118" y="4671188"/>
                <a:ext cx="637141" cy="282898"/>
              </a:xfrm>
              <a:custGeom>
                <a:avLst/>
                <a:gdLst/>
                <a:ahLst/>
                <a:cxnLst/>
                <a:rect l="l" t="t" r="r" b="b"/>
                <a:pathLst>
                  <a:path w="22808" h="10127" extrusionOk="0">
                    <a:moveTo>
                      <a:pt x="376" y="1"/>
                    </a:moveTo>
                    <a:cubicBezTo>
                      <a:pt x="827" y="3284"/>
                      <a:pt x="0" y="8221"/>
                      <a:pt x="0" y="8221"/>
                    </a:cubicBezTo>
                    <a:lnTo>
                      <a:pt x="22407" y="10126"/>
                    </a:lnTo>
                    <a:lnTo>
                      <a:pt x="22808" y="1480"/>
                    </a:lnTo>
                    <a:lnTo>
                      <a:pt x="376"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6" name="Google Shape;2598;p34">
                <a:extLst>
                  <a:ext uri="{FF2B5EF4-FFF2-40B4-BE49-F238E27FC236}">
                    <a16:creationId xmlns:a16="http://schemas.microsoft.com/office/drawing/2014/main" xmlns="" id="{8280FAE5-22A7-7992-A8FC-85FB5AAEF996}"/>
                  </a:ext>
                </a:extLst>
              </p:cNvPr>
              <p:cNvSpPr/>
              <p:nvPr/>
            </p:nvSpPr>
            <p:spPr>
              <a:xfrm>
                <a:off x="11185652" y="4714231"/>
                <a:ext cx="448105" cy="252085"/>
              </a:xfrm>
              <a:custGeom>
                <a:avLst/>
                <a:gdLst/>
                <a:ahLst/>
                <a:cxnLst/>
                <a:rect l="l" t="t" r="r" b="b"/>
                <a:pathLst>
                  <a:path w="16041" h="9024" extrusionOk="0">
                    <a:moveTo>
                      <a:pt x="10251" y="1"/>
                    </a:moveTo>
                    <a:cubicBezTo>
                      <a:pt x="7494" y="3384"/>
                      <a:pt x="3986" y="6166"/>
                      <a:pt x="1" y="7695"/>
                    </a:cubicBezTo>
                    <a:lnTo>
                      <a:pt x="15665" y="9023"/>
                    </a:lnTo>
                    <a:lnTo>
                      <a:pt x="16041" y="377"/>
                    </a:lnTo>
                    <a:lnTo>
                      <a:pt x="10251" y="1"/>
                    </a:lnTo>
                    <a:close/>
                  </a:path>
                </a:pathLst>
              </a:custGeom>
              <a:solidFill>
                <a:srgbClr val="EFEF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7" name="Google Shape;2599;p34">
                <a:extLst>
                  <a:ext uri="{FF2B5EF4-FFF2-40B4-BE49-F238E27FC236}">
                    <a16:creationId xmlns:a16="http://schemas.microsoft.com/office/drawing/2014/main" xmlns="" id="{3FED9B09-2D4A-07FC-5751-01193CAB6220}"/>
                  </a:ext>
                </a:extLst>
              </p:cNvPr>
              <p:cNvSpPr/>
              <p:nvPr/>
            </p:nvSpPr>
            <p:spPr>
              <a:xfrm>
                <a:off x="10978403" y="4891339"/>
                <a:ext cx="621051" cy="102270"/>
              </a:xfrm>
              <a:custGeom>
                <a:avLst/>
                <a:gdLst/>
                <a:ahLst/>
                <a:cxnLst/>
                <a:rect l="l" t="t" r="r" b="b"/>
                <a:pathLst>
                  <a:path w="22232" h="3661" extrusionOk="0">
                    <a:moveTo>
                      <a:pt x="1611" y="0"/>
                    </a:moveTo>
                    <a:cubicBezTo>
                      <a:pt x="0" y="0"/>
                      <a:pt x="206" y="1094"/>
                      <a:pt x="452" y="1631"/>
                    </a:cubicBezTo>
                    <a:cubicBezTo>
                      <a:pt x="728" y="2207"/>
                      <a:pt x="22157" y="3661"/>
                      <a:pt x="22157" y="3661"/>
                    </a:cubicBezTo>
                    <a:lnTo>
                      <a:pt x="22232" y="1931"/>
                    </a:lnTo>
                    <a:cubicBezTo>
                      <a:pt x="22232" y="1931"/>
                      <a:pt x="4588" y="403"/>
                      <a:pt x="2282" y="52"/>
                    </a:cubicBezTo>
                    <a:cubicBezTo>
                      <a:pt x="2029" y="16"/>
                      <a:pt x="1806" y="0"/>
                      <a:pt x="1611" y="0"/>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8" name="Google Shape;2600;p34">
                <a:extLst>
                  <a:ext uri="{FF2B5EF4-FFF2-40B4-BE49-F238E27FC236}">
                    <a16:creationId xmlns:a16="http://schemas.microsoft.com/office/drawing/2014/main" xmlns="" id="{18A03870-C2E7-615E-75CB-66B6A17842C4}"/>
                  </a:ext>
                </a:extLst>
              </p:cNvPr>
              <p:cNvSpPr/>
              <p:nvPr/>
            </p:nvSpPr>
            <p:spPr>
              <a:xfrm>
                <a:off x="10977676" y="4656098"/>
                <a:ext cx="621777" cy="89671"/>
              </a:xfrm>
              <a:custGeom>
                <a:avLst/>
                <a:gdLst/>
                <a:ahLst/>
                <a:cxnLst/>
                <a:rect l="l" t="t" r="r" b="b"/>
                <a:pathLst>
                  <a:path w="22258" h="3210" extrusionOk="0">
                    <a:moveTo>
                      <a:pt x="1603" y="1"/>
                    </a:moveTo>
                    <a:cubicBezTo>
                      <a:pt x="1" y="1"/>
                      <a:pt x="207" y="1116"/>
                      <a:pt x="453" y="1630"/>
                    </a:cubicBezTo>
                    <a:cubicBezTo>
                      <a:pt x="729" y="2207"/>
                      <a:pt x="22258" y="3209"/>
                      <a:pt x="22258" y="3209"/>
                    </a:cubicBezTo>
                    <a:lnTo>
                      <a:pt x="21832" y="1305"/>
                    </a:lnTo>
                    <a:cubicBezTo>
                      <a:pt x="21832" y="1305"/>
                      <a:pt x="4588" y="402"/>
                      <a:pt x="2258" y="52"/>
                    </a:cubicBezTo>
                    <a:cubicBezTo>
                      <a:pt x="2011" y="17"/>
                      <a:pt x="1794" y="1"/>
                      <a:pt x="1603" y="1"/>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9" name="Google Shape;2601;p34">
                <a:extLst>
                  <a:ext uri="{FF2B5EF4-FFF2-40B4-BE49-F238E27FC236}">
                    <a16:creationId xmlns:a16="http://schemas.microsoft.com/office/drawing/2014/main" xmlns="" id="{805433CC-BA15-192D-3925-D00BE3329ECE}"/>
                  </a:ext>
                </a:extLst>
              </p:cNvPr>
              <p:cNvSpPr/>
              <p:nvPr/>
            </p:nvSpPr>
            <p:spPr>
              <a:xfrm>
                <a:off x="11532577" y="4692526"/>
                <a:ext cx="760000" cy="387598"/>
              </a:xfrm>
              <a:custGeom>
                <a:avLst/>
                <a:gdLst/>
                <a:ahLst/>
                <a:cxnLst/>
                <a:rect l="l" t="t" r="r" b="b"/>
                <a:pathLst>
                  <a:path w="27206" h="13875" extrusionOk="0">
                    <a:moveTo>
                      <a:pt x="1817" y="1"/>
                    </a:moveTo>
                    <a:cubicBezTo>
                      <a:pt x="1817" y="1"/>
                      <a:pt x="2945" y="6918"/>
                      <a:pt x="314" y="10577"/>
                    </a:cubicBezTo>
                    <a:cubicBezTo>
                      <a:pt x="0" y="10987"/>
                      <a:pt x="17453" y="13875"/>
                      <a:pt x="22543" y="13875"/>
                    </a:cubicBezTo>
                    <a:cubicBezTo>
                      <a:pt x="22748" y="13875"/>
                      <a:pt x="22933" y="13870"/>
                      <a:pt x="23096" y="13860"/>
                    </a:cubicBezTo>
                    <a:cubicBezTo>
                      <a:pt x="24800" y="13785"/>
                      <a:pt x="27206" y="6868"/>
                      <a:pt x="24549" y="5113"/>
                    </a:cubicBezTo>
                    <a:cubicBezTo>
                      <a:pt x="21918" y="3384"/>
                      <a:pt x="1818" y="1"/>
                      <a:pt x="1817" y="1"/>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0" name="Google Shape;2602;p34">
                <a:extLst>
                  <a:ext uri="{FF2B5EF4-FFF2-40B4-BE49-F238E27FC236}">
                    <a16:creationId xmlns:a16="http://schemas.microsoft.com/office/drawing/2014/main" xmlns="" id="{709B1EC6-6C1B-677B-8502-F433504FDE7B}"/>
                  </a:ext>
                </a:extLst>
              </p:cNvPr>
              <p:cNvSpPr/>
              <p:nvPr/>
            </p:nvSpPr>
            <p:spPr>
              <a:xfrm>
                <a:off x="11635850" y="4709500"/>
                <a:ext cx="100119" cy="305289"/>
              </a:xfrm>
              <a:custGeom>
                <a:avLst/>
                <a:gdLst/>
                <a:ahLst/>
                <a:cxnLst/>
                <a:rect l="l" t="t" r="r" b="b"/>
                <a:pathLst>
                  <a:path w="3584" h="16818" extrusionOk="0">
                    <a:moveTo>
                      <a:pt x="1003" y="0"/>
                    </a:moveTo>
                    <a:lnTo>
                      <a:pt x="1003" y="0"/>
                    </a:lnTo>
                    <a:cubicBezTo>
                      <a:pt x="2005" y="9775"/>
                      <a:pt x="0" y="16266"/>
                      <a:pt x="0" y="16266"/>
                    </a:cubicBezTo>
                    <a:lnTo>
                      <a:pt x="1378" y="16818"/>
                    </a:lnTo>
                    <a:cubicBezTo>
                      <a:pt x="3584" y="9950"/>
                      <a:pt x="2832" y="527"/>
                      <a:pt x="2832" y="527"/>
                    </a:cubicBezTo>
                    <a:lnTo>
                      <a:pt x="1003" y="0"/>
                    </a:ln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1" name="Google Shape;2603;p34">
                <a:extLst>
                  <a:ext uri="{FF2B5EF4-FFF2-40B4-BE49-F238E27FC236}">
                    <a16:creationId xmlns:a16="http://schemas.microsoft.com/office/drawing/2014/main" xmlns="" id="{4E77BEF9-0693-7699-5E6D-BD0D39393FF7}"/>
                  </a:ext>
                </a:extLst>
              </p:cNvPr>
              <p:cNvSpPr/>
              <p:nvPr/>
            </p:nvSpPr>
            <p:spPr>
              <a:xfrm>
                <a:off x="11720550" y="4727850"/>
                <a:ext cx="100147" cy="305289"/>
              </a:xfrm>
              <a:custGeom>
                <a:avLst/>
                <a:gdLst/>
                <a:ahLst/>
                <a:cxnLst/>
                <a:rect l="l" t="t" r="r" b="b"/>
                <a:pathLst>
                  <a:path w="3585" h="16818" extrusionOk="0">
                    <a:moveTo>
                      <a:pt x="1003" y="0"/>
                    </a:moveTo>
                    <a:lnTo>
                      <a:pt x="1003" y="0"/>
                    </a:lnTo>
                    <a:cubicBezTo>
                      <a:pt x="2006" y="9775"/>
                      <a:pt x="1" y="16266"/>
                      <a:pt x="1" y="16266"/>
                    </a:cubicBezTo>
                    <a:lnTo>
                      <a:pt x="1379" y="16818"/>
                    </a:lnTo>
                    <a:cubicBezTo>
                      <a:pt x="3585" y="9950"/>
                      <a:pt x="2833" y="527"/>
                      <a:pt x="2833" y="527"/>
                    </a:cubicBezTo>
                    <a:lnTo>
                      <a:pt x="1003" y="0"/>
                    </a:ln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2" name="Google Shape;2604;p34">
                <a:extLst>
                  <a:ext uri="{FF2B5EF4-FFF2-40B4-BE49-F238E27FC236}">
                    <a16:creationId xmlns:a16="http://schemas.microsoft.com/office/drawing/2014/main" xmlns="" id="{5445C198-C672-4288-3D9A-5E1795B439F4}"/>
                  </a:ext>
                </a:extLst>
              </p:cNvPr>
              <p:cNvSpPr/>
              <p:nvPr/>
            </p:nvSpPr>
            <p:spPr>
              <a:xfrm>
                <a:off x="12037725" y="4788075"/>
                <a:ext cx="100147" cy="289511"/>
              </a:xfrm>
              <a:custGeom>
                <a:avLst/>
                <a:gdLst/>
                <a:ahLst/>
                <a:cxnLst/>
                <a:rect l="l" t="t" r="r" b="b"/>
                <a:pathLst>
                  <a:path w="3585" h="16793" extrusionOk="0">
                    <a:moveTo>
                      <a:pt x="1003" y="0"/>
                    </a:moveTo>
                    <a:cubicBezTo>
                      <a:pt x="2005" y="9749"/>
                      <a:pt x="0" y="16266"/>
                      <a:pt x="0" y="16266"/>
                    </a:cubicBezTo>
                    <a:lnTo>
                      <a:pt x="1379" y="16792"/>
                    </a:lnTo>
                    <a:cubicBezTo>
                      <a:pt x="3584" y="9925"/>
                      <a:pt x="2832" y="526"/>
                      <a:pt x="2832" y="526"/>
                    </a:cubicBezTo>
                    <a:lnTo>
                      <a:pt x="1003" y="0"/>
                    </a:ln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3" name="Google Shape;2605;p34">
                <a:extLst>
                  <a:ext uri="{FF2B5EF4-FFF2-40B4-BE49-F238E27FC236}">
                    <a16:creationId xmlns:a16="http://schemas.microsoft.com/office/drawing/2014/main" xmlns="" id="{83554568-F4E0-F1FB-BDD4-C7C62E7A53B3}"/>
                  </a:ext>
                </a:extLst>
              </p:cNvPr>
              <p:cNvSpPr/>
              <p:nvPr/>
            </p:nvSpPr>
            <p:spPr>
              <a:xfrm>
                <a:off x="12122426" y="4813322"/>
                <a:ext cx="100147" cy="273054"/>
              </a:xfrm>
              <a:custGeom>
                <a:avLst/>
                <a:gdLst/>
                <a:ahLst/>
                <a:cxnLst/>
                <a:rect l="l" t="t" r="r" b="b"/>
                <a:pathLst>
                  <a:path w="3585" h="16793" extrusionOk="0">
                    <a:moveTo>
                      <a:pt x="1003" y="0"/>
                    </a:moveTo>
                    <a:cubicBezTo>
                      <a:pt x="2006" y="9749"/>
                      <a:pt x="1" y="16266"/>
                      <a:pt x="1" y="16266"/>
                    </a:cubicBezTo>
                    <a:lnTo>
                      <a:pt x="1379" y="16792"/>
                    </a:lnTo>
                    <a:cubicBezTo>
                      <a:pt x="3585" y="9925"/>
                      <a:pt x="2833" y="526"/>
                      <a:pt x="2833" y="526"/>
                    </a:cubicBezTo>
                    <a:lnTo>
                      <a:pt x="1003" y="0"/>
                    </a:ln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spTree>
    <p:custDataLst>
      <p:tags r:id="rId1"/>
    </p:custDataLst>
    <p:extLst>
      <p:ext uri="{BB962C8B-B14F-4D97-AF65-F5344CB8AC3E}">
        <p14:creationId xmlns:p14="http://schemas.microsoft.com/office/powerpoint/2010/main" val="2802999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1+#ppt_w/2"/>
                                          </p:val>
                                        </p:tav>
                                        <p:tav tm="100000">
                                          <p:val>
                                            <p:strVal val="#ppt_x"/>
                                          </p:val>
                                        </p:tav>
                                      </p:tavLst>
                                    </p:anim>
                                    <p:anim calcmode="lin" valueType="num">
                                      <p:cBhvr additive="base">
                                        <p:cTn id="14" dur="750" fill="hold"/>
                                        <p:tgtEl>
                                          <p:spTgt spid="13"/>
                                        </p:tgtEl>
                                        <p:attrNameLst>
                                          <p:attrName>ppt_y</p:attrName>
                                        </p:attrNameLst>
                                      </p:cBhvr>
                                      <p:tavLst>
                                        <p:tav tm="0">
                                          <p:val>
                                            <p:strVal val="1+#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1411481" y="629940"/>
            <a:ext cx="8309294" cy="675839"/>
            <a:chOff x="1303448" y="705597"/>
            <a:chExt cx="8309294"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1303448" y="728418"/>
              <a:ext cx="830929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altLang="zh-CN" sz="3200" b="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2. Ý kiến lớn, ý kiến nhỏ, bằng chứng, lí lẽ</a:t>
              </a:r>
              <a:endParaRPr lang="zh-CN" altLang="en-US"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5161" y="1267596"/>
            <a:ext cx="1701677" cy="1701677"/>
          </a:xfrm>
          <a:prstGeom prst="rect">
            <a:avLst/>
          </a:prstGeom>
        </p:spPr>
      </p:pic>
      <p:pic>
        <p:nvPicPr>
          <p:cNvPr id="5" name="图片 4">
            <a:extLst>
              <a:ext uri="{FF2B5EF4-FFF2-40B4-BE49-F238E27FC236}">
                <a16:creationId xmlns:a16="http://schemas.microsoft.com/office/drawing/2014/main" xmlns="" id="{1CA772E4-99A1-088D-F9FE-447DA2CC303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2312" y="1575951"/>
            <a:ext cx="1987319" cy="862247"/>
          </a:xfrm>
          <a:prstGeom prst="rect">
            <a:avLst/>
          </a:prstGeom>
        </p:spPr>
      </p:pic>
      <p:sp>
        <p:nvSpPr>
          <p:cNvPr id="6" name="文本框 9">
            <a:extLst>
              <a:ext uri="{FF2B5EF4-FFF2-40B4-BE49-F238E27FC236}">
                <a16:creationId xmlns:a16="http://schemas.microsoft.com/office/drawing/2014/main" xmlns="" id="{2B37A1E8-BD13-EE7B-4862-64DFD346D54F}"/>
              </a:ext>
            </a:extLst>
          </p:cNvPr>
          <p:cNvSpPr txBox="1"/>
          <p:nvPr/>
        </p:nvSpPr>
        <p:spPr>
          <a:xfrm>
            <a:off x="1177897" y="1846747"/>
            <a:ext cx="14561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black"/>
                </a:solidFill>
                <a:latin typeface="Times New Roman" panose="02020603050405020304" pitchFamily="18" charset="0"/>
              </a:rPr>
              <a:t>PHT số</a:t>
            </a:r>
            <a:r>
              <a:rPr kumimoji="0" lang="en-US" sz="2400" b="1" i="0" u="none" strike="noStrike" kern="1200" cap="none" spc="0" normalizeH="0" noProof="0">
                <a:ln>
                  <a:noFill/>
                </a:ln>
                <a:solidFill>
                  <a:prstClr val="black"/>
                </a:solidFill>
                <a:effectLst/>
                <a:uLnTx/>
                <a:uFillTx/>
                <a:latin typeface="Times New Roman" panose="02020603050405020304" pitchFamily="18" charset="0"/>
                <a:ea typeface="+mn-ea"/>
                <a:cs typeface="+mn-cs"/>
              </a:rPr>
              <a:t> 1</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Light" panose="020F0302020204030204"/>
              <a:ea typeface="字魂27号-布丁体" panose="00000500000000000000" pitchFamily="2" charset="-122"/>
              <a:cs typeface="+mn-cs"/>
            </a:endParaRPr>
          </a:p>
        </p:txBody>
      </p:sp>
      <p:grpSp>
        <p:nvGrpSpPr>
          <p:cNvPr id="7" name="Group 6">
            <a:extLst>
              <a:ext uri="{FF2B5EF4-FFF2-40B4-BE49-F238E27FC236}">
                <a16:creationId xmlns:a16="http://schemas.microsoft.com/office/drawing/2014/main" xmlns="" id="{B7F6AD2A-AECD-14BF-5129-02C61423019B}"/>
              </a:ext>
            </a:extLst>
          </p:cNvPr>
          <p:cNvGrpSpPr>
            <a:grpSpLocks/>
          </p:cNvGrpSpPr>
          <p:nvPr/>
        </p:nvGrpSpPr>
        <p:grpSpPr bwMode="auto">
          <a:xfrm>
            <a:off x="2827929" y="1267596"/>
            <a:ext cx="7137400" cy="5065395"/>
            <a:chOff x="317" y="1669"/>
            <a:chExt cx="11240" cy="7977"/>
          </a:xfrm>
        </p:grpSpPr>
        <p:sp>
          <p:nvSpPr>
            <p:cNvPr id="8" name="Rectangle 7">
              <a:extLst>
                <a:ext uri="{FF2B5EF4-FFF2-40B4-BE49-F238E27FC236}">
                  <a16:creationId xmlns:a16="http://schemas.microsoft.com/office/drawing/2014/main" xmlns="" id="{5EF5AAC8-996B-68C7-F567-BC8B334BA063}"/>
                </a:ext>
              </a:extLst>
            </p:cNvPr>
            <p:cNvSpPr>
              <a:spLocks noChangeArrowheads="1"/>
            </p:cNvSpPr>
            <p:nvPr/>
          </p:nvSpPr>
          <p:spPr bwMode="auto">
            <a:xfrm>
              <a:off x="317" y="1669"/>
              <a:ext cx="11240" cy="797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r>
                <a:rPr lang="en-US" sz="1200">
                  <a:effectLst/>
                  <a:latin typeface=".VnTime"/>
                  <a:ea typeface="Times New Roman" panose="02020603050405020304" pitchFamily="18" charset="0"/>
                  <a:cs typeface="Times New Roman" panose="02020603050405020304" pitchFamily="18" charset="0"/>
                </a:rPr>
                <a:t> </a:t>
              </a:r>
            </a:p>
          </p:txBody>
        </p:sp>
        <p:sp>
          <p:nvSpPr>
            <p:cNvPr id="9" name="TextBox 4">
              <a:extLst>
                <a:ext uri="{FF2B5EF4-FFF2-40B4-BE49-F238E27FC236}">
                  <a16:creationId xmlns:a16="http://schemas.microsoft.com/office/drawing/2014/main" xmlns="" id="{12B22E4D-2A06-75D3-BA9B-1ECB183EE10F}"/>
                </a:ext>
              </a:extLst>
            </p:cNvPr>
            <p:cNvSpPr>
              <a:spLocks noChangeArrowheads="1"/>
            </p:cNvSpPr>
            <p:nvPr/>
          </p:nvSpPr>
          <p:spPr bwMode="auto">
            <a:xfrm>
              <a:off x="4066" y="2245"/>
              <a:ext cx="3537" cy="1286"/>
            </a:xfrm>
            <a:prstGeom prst="roundRect">
              <a:avLst>
                <a:gd name="adj" fmla="val 16639"/>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lnSpc>
                  <a:spcPct val="115000"/>
                </a:lnSpc>
              </a:pPr>
              <a:r>
                <a:rPr lang="en-US" sz="1300" b="1" kern="1200">
                  <a:solidFill>
                    <a:srgbClr val="000000"/>
                  </a:solidFill>
                  <a:effectLst/>
                  <a:latin typeface="Times New Roman" panose="02020603050405020304" pitchFamily="18" charset="0"/>
                  <a:ea typeface="+mn-ea"/>
                  <a:cs typeface="Times New Roman" panose="02020603050405020304" pitchFamily="18" charset="0"/>
                </a:rPr>
                <a:t>VẤN ĐỀ CẦN BÀN LUẬN</a:t>
              </a:r>
              <a:endParaRPr lang="en-US" sz="1200">
                <a:effectLst/>
                <a:latin typeface=".VnTime"/>
                <a:ea typeface="Times New Roman" panose="02020603050405020304" pitchFamily="18" charset="0"/>
                <a:cs typeface="Times New Roman" panose="02020603050405020304" pitchFamily="18" charset="0"/>
              </a:endParaRPr>
            </a:p>
            <a:p>
              <a:pPr algn="ctr" eaLnBrk="0" fontAlgn="base" hangingPunct="0">
                <a:lnSpc>
                  <a:spcPct val="115000"/>
                </a:lnSpc>
              </a:pPr>
              <a:r>
                <a:rPr lang="en-US" sz="1300" kern="1200">
                  <a:solidFill>
                    <a:srgbClr val="000000"/>
                  </a:solidFill>
                  <a:effectLst/>
                  <a:latin typeface="Times New Roman" panose="02020603050405020304" pitchFamily="18" charset="0"/>
                  <a:ea typeface="+mn-ea"/>
                  <a:cs typeface="Times New Roman" panose="02020603050405020304" pitchFamily="18" charset="0"/>
                </a:rPr>
                <a:t>Hình ảnh hoa sen </a:t>
              </a:r>
              <a:endParaRPr lang="en-US" sz="1200">
                <a:effectLst/>
                <a:latin typeface=".VnTime"/>
                <a:ea typeface="Times New Roman" panose="02020603050405020304" pitchFamily="18" charset="0"/>
                <a:cs typeface="Times New Roman" panose="02020603050405020304" pitchFamily="18" charset="0"/>
              </a:endParaRPr>
            </a:p>
            <a:p>
              <a:pPr algn="ctr" eaLnBrk="0" fontAlgn="base" hangingPunct="0">
                <a:lnSpc>
                  <a:spcPct val="115000"/>
                </a:lnSpc>
              </a:pPr>
              <a:r>
                <a:rPr lang="en-US" sz="1300" kern="1200">
                  <a:solidFill>
                    <a:srgbClr val="000000"/>
                  </a:solidFill>
                  <a:effectLst/>
                  <a:latin typeface="Times New Roman" panose="02020603050405020304" pitchFamily="18" charset="0"/>
                  <a:ea typeface="+mn-ea"/>
                  <a:cs typeface="Times New Roman" panose="02020603050405020304" pitchFamily="18" charset="0"/>
                </a:rPr>
                <a:t>trong bài cao dao</a:t>
              </a:r>
              <a:endParaRPr lang="en-US" sz="1200">
                <a:effectLst/>
                <a:latin typeface=".VnTime"/>
                <a:ea typeface="Times New Roman" panose="02020603050405020304" pitchFamily="18" charset="0"/>
                <a:cs typeface="Times New Roman" panose="02020603050405020304" pitchFamily="18" charset="0"/>
              </a:endParaRPr>
            </a:p>
          </p:txBody>
        </p:sp>
        <p:sp>
          <p:nvSpPr>
            <p:cNvPr id="10" name="TextBox 8">
              <a:extLst>
                <a:ext uri="{FF2B5EF4-FFF2-40B4-BE49-F238E27FC236}">
                  <a16:creationId xmlns:a16="http://schemas.microsoft.com/office/drawing/2014/main" xmlns="" id="{98DF2B0B-F471-D7A3-0723-739ABBDDF30F}"/>
                </a:ext>
              </a:extLst>
            </p:cNvPr>
            <p:cNvSpPr>
              <a:spLocks noChangeArrowheads="1"/>
            </p:cNvSpPr>
            <p:nvPr/>
          </p:nvSpPr>
          <p:spPr bwMode="auto">
            <a:xfrm>
              <a:off x="7792" y="4104"/>
              <a:ext cx="3571" cy="1636"/>
            </a:xfrm>
            <a:prstGeom prst="roundRect">
              <a:avLst>
                <a:gd name="adj" fmla="val 12713"/>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r>
                <a:rPr lang="en-US" sz="1300" b="1" kern="1200">
                  <a:solidFill>
                    <a:srgbClr val="000000"/>
                  </a:solidFill>
                  <a:effectLst/>
                  <a:latin typeface="Times New Roman" panose="02020603050405020304" pitchFamily="18" charset="0"/>
                  <a:ea typeface="+mn-ea"/>
                  <a:cs typeface="Times New Roman" panose="02020603050405020304" pitchFamily="18" charset="0"/>
                </a:rPr>
                <a:t>Ý KIẾN LỚN 2</a:t>
              </a:r>
              <a:endParaRPr lang="en-US" sz="1200">
                <a:effectLst/>
                <a:latin typeface=".VnTime"/>
                <a:ea typeface="Times New Roman" panose="02020603050405020304" pitchFamily="18" charset="0"/>
                <a:cs typeface="Times New Roman" panose="02020603050405020304" pitchFamily="18" charset="0"/>
              </a:endParaRPr>
            </a:p>
            <a:p>
              <a:pPr algn="ctr" eaLnBrk="0" fontAlgn="base" hangingPunct="0"/>
              <a:r>
                <a:rPr lang="en-US" sz="1300" kern="1200">
                  <a:solidFill>
                    <a:srgbClr val="000000"/>
                  </a:solidFill>
                  <a:effectLst/>
                  <a:latin typeface="Times New Roman" panose="02020603050405020304" pitchFamily="18" charset="0"/>
                  <a:ea typeface="+mn-ea"/>
                  <a:cs typeface="Times New Roman" panose="02020603050405020304" pitchFamily="18" charset="0"/>
                </a:rPr>
                <a:t>Qua hình ảnh hoa sen, tác giả dân gian đã gửi gắm những triết lí sống sâu sắc….</a:t>
              </a:r>
              <a:endParaRPr lang="en-US" sz="1200">
                <a:effectLst/>
                <a:latin typeface=".VnTime"/>
                <a:ea typeface="Times New Roman" panose="02020603050405020304" pitchFamily="18" charset="0"/>
                <a:cs typeface="Times New Roman" panose="02020603050405020304" pitchFamily="18" charset="0"/>
              </a:endParaRPr>
            </a:p>
          </p:txBody>
        </p:sp>
        <p:sp>
          <p:nvSpPr>
            <p:cNvPr id="14" name="TextBox 8">
              <a:extLst>
                <a:ext uri="{FF2B5EF4-FFF2-40B4-BE49-F238E27FC236}">
                  <a16:creationId xmlns:a16="http://schemas.microsoft.com/office/drawing/2014/main" xmlns="" id="{BF44B9D8-A6DB-9604-371C-1CCEAE9AE38B}"/>
                </a:ext>
              </a:extLst>
            </p:cNvPr>
            <p:cNvSpPr>
              <a:spLocks noChangeArrowheads="1"/>
            </p:cNvSpPr>
            <p:nvPr/>
          </p:nvSpPr>
          <p:spPr bwMode="auto">
            <a:xfrm>
              <a:off x="508" y="6311"/>
              <a:ext cx="2288" cy="2773"/>
            </a:xfrm>
            <a:prstGeom prst="roundRect">
              <a:avLst>
                <a:gd name="adj" fmla="val 5986"/>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r>
                <a:rPr lang="en-US" sz="1100" b="1" kern="1200">
                  <a:solidFill>
                    <a:srgbClr val="000000"/>
                  </a:solidFill>
                  <a:effectLst/>
                  <a:latin typeface="Times New Roman" panose="02020603050405020304" pitchFamily="18" charset="0"/>
                  <a:ea typeface="+mn-ea"/>
                  <a:cs typeface="Times New Roman" panose="02020603050405020304" pitchFamily="18" charset="0"/>
                </a:rPr>
                <a:t>Ý KIẾN NHỎ 1.1</a:t>
              </a:r>
              <a:endParaRPr lang="en-US" sz="1200">
                <a:effectLst/>
                <a:latin typeface=".VnTime"/>
                <a:ea typeface="Times New Roman" panose="02020603050405020304" pitchFamily="18" charset="0"/>
                <a:cs typeface="Times New Roman" panose="02020603050405020304" pitchFamily="18" charset="0"/>
              </a:endParaRPr>
            </a:p>
            <a:p>
              <a:pPr algn="just" eaLnBrk="0" fontAlgn="base" hangingPunct="0">
                <a:spcAft>
                  <a:spcPts val="0"/>
                </a:spcAft>
              </a:pPr>
              <a:r>
                <a:rPr lang="en-US" sz="1300" kern="1200">
                  <a:solidFill>
                    <a:srgbClr val="000000"/>
                  </a:solidFill>
                  <a:effectLst/>
                  <a:latin typeface="Times New Roman" panose="02020603050405020304" pitchFamily="18" charset="0"/>
                  <a:ea typeface="+mn-ea"/>
                  <a:cs typeface="Times New Roman" panose="02020603050405020304" pitchFamily="18" charset="0"/>
                </a:rPr>
                <a:t>Câu thứ nhất, tác giả dân gian khẳng định và tuyệt đối vẻ đẹp không gì sánh nổi của cây sen ở trong đầm.</a:t>
              </a:r>
              <a:endParaRPr lang="en-US" sz="1200">
                <a:effectLst/>
                <a:latin typeface=".VnTime"/>
                <a:ea typeface="Times New Roman" panose="02020603050405020304" pitchFamily="18" charset="0"/>
                <a:cs typeface="Times New Roman" panose="02020603050405020304" pitchFamily="18" charset="0"/>
              </a:endParaRPr>
            </a:p>
            <a:p>
              <a:pPr algn="ctr" eaLnBrk="0" fontAlgn="base" hangingPunct="0"/>
              <a:r>
                <a:rPr lang="en-US" sz="1300" kern="1200">
                  <a:solidFill>
                    <a:srgbClr val="000000"/>
                  </a:solidFill>
                  <a:effectLst/>
                  <a:latin typeface="Calibri Light" panose="020F0302020204030204" pitchFamily="34" charset="0"/>
                  <a:ea typeface="+mn-ea"/>
                  <a:cs typeface="Times New Roman" panose="02020603050405020304" pitchFamily="18" charset="0"/>
                </a:rPr>
                <a:t> </a:t>
              </a:r>
              <a:endParaRPr lang="en-US" sz="1200">
                <a:effectLst/>
                <a:latin typeface=".VnTime"/>
                <a:ea typeface="Times New Roman" panose="02020603050405020304" pitchFamily="18" charset="0"/>
                <a:cs typeface="Times New Roman" panose="02020603050405020304" pitchFamily="18" charset="0"/>
              </a:endParaRPr>
            </a:p>
          </p:txBody>
        </p:sp>
        <p:sp>
          <p:nvSpPr>
            <p:cNvPr id="15" name="TextBox 8">
              <a:extLst>
                <a:ext uri="{FF2B5EF4-FFF2-40B4-BE49-F238E27FC236}">
                  <a16:creationId xmlns:a16="http://schemas.microsoft.com/office/drawing/2014/main" xmlns="" id="{3D84B7CB-53E5-57D6-CDBE-1EB0347EAD46}"/>
                </a:ext>
              </a:extLst>
            </p:cNvPr>
            <p:cNvSpPr>
              <a:spLocks noChangeArrowheads="1"/>
            </p:cNvSpPr>
            <p:nvPr/>
          </p:nvSpPr>
          <p:spPr bwMode="auto">
            <a:xfrm>
              <a:off x="2944" y="6311"/>
              <a:ext cx="2288" cy="2773"/>
            </a:xfrm>
            <a:prstGeom prst="roundRect">
              <a:avLst>
                <a:gd name="adj" fmla="val 7560"/>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r>
                <a:rPr lang="en-US" sz="1100" b="1" kern="1200">
                  <a:solidFill>
                    <a:srgbClr val="000000"/>
                  </a:solidFill>
                  <a:effectLst/>
                  <a:latin typeface="Times New Roman" panose="02020603050405020304" pitchFamily="18" charset="0"/>
                  <a:ea typeface="+mn-ea"/>
                  <a:cs typeface="Times New Roman" panose="02020603050405020304" pitchFamily="18" charset="0"/>
                </a:rPr>
                <a:t>Ý KIẾN NHỎ 1.2</a:t>
              </a:r>
              <a:endParaRPr lang="en-US" sz="1200">
                <a:effectLst/>
                <a:latin typeface=".VnTime"/>
                <a:ea typeface="Times New Roman" panose="02020603050405020304" pitchFamily="18" charset="0"/>
                <a:cs typeface="Times New Roman" panose="02020603050405020304" pitchFamily="18" charset="0"/>
              </a:endParaRPr>
            </a:p>
            <a:p>
              <a:pPr algn="just" eaLnBrk="0" fontAlgn="base" hangingPunct="0">
                <a:spcAft>
                  <a:spcPts val="0"/>
                </a:spcAft>
              </a:pPr>
              <a:r>
                <a:rPr lang="en-US" sz="1300" kern="1200">
                  <a:solidFill>
                    <a:srgbClr val="000000"/>
                  </a:solidFill>
                  <a:effectLst/>
                  <a:latin typeface="Times New Roman" panose="02020603050405020304" pitchFamily="18" charset="0"/>
                  <a:ea typeface="+mn-ea"/>
                  <a:cs typeface="Times New Roman" panose="02020603050405020304" pitchFamily="18" charset="0"/>
                </a:rPr>
                <a:t>Câu thứ hai, tác giả dân gian miêu tả vẻ đẹp của từng bộ phận cụ thể trong cây sen để chứng minh cho câu thứ nhất.</a:t>
              </a:r>
              <a:endParaRPr lang="en-US" sz="1200">
                <a:effectLst/>
                <a:latin typeface=".VnTime"/>
                <a:ea typeface="Times New Roman" panose="02020603050405020304" pitchFamily="18" charset="0"/>
                <a:cs typeface="Times New Roman" panose="02020603050405020304" pitchFamily="18" charset="0"/>
              </a:endParaRPr>
            </a:p>
            <a:p>
              <a:pPr algn="ctr" eaLnBrk="0" fontAlgn="base" hangingPunct="0"/>
              <a:r>
                <a:rPr lang="en-US" sz="1300" kern="1200">
                  <a:solidFill>
                    <a:srgbClr val="000000"/>
                  </a:solidFill>
                  <a:effectLst/>
                  <a:latin typeface="Calibri Light" panose="020F0302020204030204" pitchFamily="34" charset="0"/>
                  <a:ea typeface="+mn-ea"/>
                  <a:cs typeface="Times New Roman" panose="02020603050405020304" pitchFamily="18" charset="0"/>
                </a:rPr>
                <a:t> </a:t>
              </a:r>
              <a:endParaRPr lang="en-US" sz="1200">
                <a:effectLst/>
                <a:latin typeface=".VnTime"/>
                <a:ea typeface="Times New Roman" panose="02020603050405020304" pitchFamily="18" charset="0"/>
                <a:cs typeface="Times New Roman" panose="02020603050405020304" pitchFamily="18" charset="0"/>
              </a:endParaRPr>
            </a:p>
          </p:txBody>
        </p:sp>
        <p:sp>
          <p:nvSpPr>
            <p:cNvPr id="16" name="TextBox 8">
              <a:extLst>
                <a:ext uri="{FF2B5EF4-FFF2-40B4-BE49-F238E27FC236}">
                  <a16:creationId xmlns:a16="http://schemas.microsoft.com/office/drawing/2014/main" xmlns="" id="{1CC117F7-89A3-B9B2-AEAD-AEB538E2280E}"/>
                </a:ext>
              </a:extLst>
            </p:cNvPr>
            <p:cNvSpPr>
              <a:spLocks noChangeArrowheads="1"/>
            </p:cNvSpPr>
            <p:nvPr/>
          </p:nvSpPr>
          <p:spPr bwMode="auto">
            <a:xfrm>
              <a:off x="5392" y="6287"/>
              <a:ext cx="2288" cy="2785"/>
            </a:xfrm>
            <a:prstGeom prst="roundRect">
              <a:avLst>
                <a:gd name="adj" fmla="val 7560"/>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r>
                <a:rPr lang="en-US" sz="1100" b="1" kern="1200">
                  <a:solidFill>
                    <a:srgbClr val="000000"/>
                  </a:solidFill>
                  <a:effectLst/>
                  <a:latin typeface="Times New Roman" panose="02020603050405020304" pitchFamily="18" charset="0"/>
                  <a:ea typeface="+mn-ea"/>
                  <a:cs typeface="Times New Roman" panose="02020603050405020304" pitchFamily="18" charset="0"/>
                </a:rPr>
                <a:t>Ý KIẾN NHỎ 1.3</a:t>
              </a:r>
              <a:endParaRPr lang="en-US" sz="1200">
                <a:effectLst/>
                <a:latin typeface=".VnTime"/>
                <a:ea typeface="Times New Roman" panose="02020603050405020304" pitchFamily="18" charset="0"/>
                <a:cs typeface="Times New Roman" panose="02020603050405020304" pitchFamily="18" charset="0"/>
              </a:endParaRPr>
            </a:p>
            <a:p>
              <a:pPr algn="just" eaLnBrk="0" fontAlgn="base" hangingPunct="0">
                <a:spcAft>
                  <a:spcPts val="0"/>
                </a:spcAft>
              </a:pPr>
              <a:r>
                <a:rPr lang="en-US" sz="1300" kern="1200">
                  <a:solidFill>
                    <a:srgbClr val="000000"/>
                  </a:solidFill>
                  <a:effectLst/>
                  <a:latin typeface="Times New Roman" panose="02020603050405020304" pitchFamily="18" charset="0"/>
                  <a:ea typeface="+mn-ea"/>
                  <a:cs typeface="Times New Roman" panose="02020603050405020304" pitchFamily="18" charset="0"/>
                </a:rPr>
                <a:t>Câu thứ ba có vị trí đặc biệt trong toàn bài, đó là câu chuyển để chuẩn bị cho câu kết.</a:t>
              </a:r>
              <a:endParaRPr lang="en-US" sz="1200">
                <a:effectLst/>
                <a:latin typeface=".VnTime"/>
                <a:ea typeface="Times New Roman" panose="02020603050405020304" pitchFamily="18" charset="0"/>
                <a:cs typeface="Times New Roman" panose="02020603050405020304" pitchFamily="18" charset="0"/>
              </a:endParaRPr>
            </a:p>
          </p:txBody>
        </p:sp>
        <p:sp>
          <p:nvSpPr>
            <p:cNvPr id="17" name="TextBox 8">
              <a:extLst>
                <a:ext uri="{FF2B5EF4-FFF2-40B4-BE49-F238E27FC236}">
                  <a16:creationId xmlns:a16="http://schemas.microsoft.com/office/drawing/2014/main" xmlns="" id="{8C9363B7-5C90-4BBC-C1D4-4D7304AFD233}"/>
                </a:ext>
              </a:extLst>
            </p:cNvPr>
            <p:cNvSpPr>
              <a:spLocks noChangeArrowheads="1"/>
            </p:cNvSpPr>
            <p:nvPr/>
          </p:nvSpPr>
          <p:spPr bwMode="auto">
            <a:xfrm>
              <a:off x="8536" y="6287"/>
              <a:ext cx="2288" cy="2821"/>
            </a:xfrm>
            <a:prstGeom prst="roundRect">
              <a:avLst>
                <a:gd name="adj" fmla="val 5986"/>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r>
                <a:rPr lang="en-US" sz="1100" b="1" kern="1200">
                  <a:solidFill>
                    <a:srgbClr val="000000"/>
                  </a:solidFill>
                  <a:effectLst/>
                  <a:latin typeface="Times New Roman" panose="02020603050405020304" pitchFamily="18" charset="0"/>
                  <a:ea typeface="+mn-ea"/>
                  <a:cs typeface="Times New Roman" panose="02020603050405020304" pitchFamily="18" charset="0"/>
                </a:rPr>
                <a:t>Ý KIẾN NHỎ</a:t>
              </a:r>
              <a:endParaRPr lang="en-US" sz="1200">
                <a:effectLst/>
                <a:latin typeface=".VnTime"/>
                <a:ea typeface="Times New Roman" panose="02020603050405020304" pitchFamily="18" charset="0"/>
                <a:cs typeface="Times New Roman" panose="02020603050405020304" pitchFamily="18" charset="0"/>
              </a:endParaRPr>
            </a:p>
            <a:p>
              <a:pPr algn="just" eaLnBrk="0" fontAlgn="base" hangingPunct="0">
                <a:spcAft>
                  <a:spcPts val="0"/>
                </a:spcAft>
              </a:pPr>
              <a:r>
                <a:rPr lang="en-US" sz="1300" kern="1200">
                  <a:solidFill>
                    <a:srgbClr val="000000"/>
                  </a:solidFill>
                  <a:effectLst/>
                  <a:latin typeface="Times New Roman" panose="02020603050405020304" pitchFamily="18" charset="0"/>
                  <a:ea typeface="+mn-ea"/>
                  <a:cs typeface="Times New Roman" panose="02020603050405020304" pitchFamily="18" charset="0"/>
                </a:rPr>
                <a:t>Ở câu thứ 4, người ta không nghĩ đến nghĩa đen mà nghĩ đến nghĩa bóng, nghĩ sang hình ảnh triết lí nhân sinh</a:t>
              </a:r>
              <a:endParaRPr lang="en-US" sz="1200">
                <a:effectLst/>
                <a:latin typeface=".VnTime"/>
                <a:ea typeface="Times New Roman" panose="02020603050405020304" pitchFamily="18" charset="0"/>
                <a:cs typeface="Times New Roman" panose="02020603050405020304" pitchFamily="18" charset="0"/>
              </a:endParaRPr>
            </a:p>
          </p:txBody>
        </p:sp>
        <p:cxnSp>
          <p:nvCxnSpPr>
            <p:cNvPr id="18" name="AutoShape 44">
              <a:extLst>
                <a:ext uri="{FF2B5EF4-FFF2-40B4-BE49-F238E27FC236}">
                  <a16:creationId xmlns:a16="http://schemas.microsoft.com/office/drawing/2014/main" xmlns="" id="{E479F09D-1857-87D3-0C99-32EC09A4D49F}"/>
                </a:ext>
              </a:extLst>
            </p:cNvPr>
            <p:cNvCxnSpPr>
              <a:cxnSpLocks noChangeShapeType="1"/>
            </p:cNvCxnSpPr>
            <p:nvPr/>
          </p:nvCxnSpPr>
          <p:spPr bwMode="auto">
            <a:xfrm flipH="1">
              <a:off x="4236" y="3531"/>
              <a:ext cx="1440" cy="56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9" name="AutoShape 45">
              <a:extLst>
                <a:ext uri="{FF2B5EF4-FFF2-40B4-BE49-F238E27FC236}">
                  <a16:creationId xmlns:a16="http://schemas.microsoft.com/office/drawing/2014/main" xmlns="" id="{D92A9CFB-95D3-645B-9F80-9ABE169A8A46}"/>
                </a:ext>
              </a:extLst>
            </p:cNvPr>
            <p:cNvCxnSpPr>
              <a:cxnSpLocks noChangeShapeType="1"/>
            </p:cNvCxnSpPr>
            <p:nvPr/>
          </p:nvCxnSpPr>
          <p:spPr bwMode="auto">
            <a:xfrm>
              <a:off x="5640" y="3531"/>
              <a:ext cx="3996" cy="56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0" name="AutoShape 46">
              <a:extLst>
                <a:ext uri="{FF2B5EF4-FFF2-40B4-BE49-F238E27FC236}">
                  <a16:creationId xmlns:a16="http://schemas.microsoft.com/office/drawing/2014/main" xmlns="" id="{AEC6046E-C891-AE87-901C-B40962E90B04}"/>
                </a:ext>
              </a:extLst>
            </p:cNvPr>
            <p:cNvCxnSpPr>
              <a:cxnSpLocks noChangeShapeType="1"/>
            </p:cNvCxnSpPr>
            <p:nvPr/>
          </p:nvCxnSpPr>
          <p:spPr bwMode="auto">
            <a:xfrm flipH="1">
              <a:off x="1692" y="5740"/>
              <a:ext cx="2496" cy="57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1" name="AutoShape 47">
              <a:extLst>
                <a:ext uri="{FF2B5EF4-FFF2-40B4-BE49-F238E27FC236}">
                  <a16:creationId xmlns:a16="http://schemas.microsoft.com/office/drawing/2014/main" xmlns="" id="{0DDECFD7-EED3-060A-BF3F-30F3FF9CF5F8}"/>
                </a:ext>
              </a:extLst>
            </p:cNvPr>
            <p:cNvCxnSpPr>
              <a:cxnSpLocks noChangeShapeType="1"/>
            </p:cNvCxnSpPr>
            <p:nvPr/>
          </p:nvCxnSpPr>
          <p:spPr bwMode="auto">
            <a:xfrm>
              <a:off x="4176" y="5760"/>
              <a:ext cx="2460" cy="49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2" name="AutoShape 48">
              <a:extLst>
                <a:ext uri="{FF2B5EF4-FFF2-40B4-BE49-F238E27FC236}">
                  <a16:creationId xmlns:a16="http://schemas.microsoft.com/office/drawing/2014/main" xmlns="" id="{9424D8BB-1526-D6B3-2FF4-69BFCC5DE971}"/>
                </a:ext>
              </a:extLst>
            </p:cNvPr>
            <p:cNvCxnSpPr>
              <a:cxnSpLocks noChangeShapeType="1"/>
            </p:cNvCxnSpPr>
            <p:nvPr/>
          </p:nvCxnSpPr>
          <p:spPr bwMode="auto">
            <a:xfrm flipH="1">
              <a:off x="4164" y="5760"/>
              <a:ext cx="12" cy="57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3" name="AutoShape 49">
              <a:extLst>
                <a:ext uri="{FF2B5EF4-FFF2-40B4-BE49-F238E27FC236}">
                  <a16:creationId xmlns:a16="http://schemas.microsoft.com/office/drawing/2014/main" xmlns="" id="{ABA3F584-B2F5-090B-E32A-C7655DD4BEB9}"/>
                </a:ext>
              </a:extLst>
            </p:cNvPr>
            <p:cNvCxnSpPr>
              <a:cxnSpLocks noChangeShapeType="1"/>
            </p:cNvCxnSpPr>
            <p:nvPr/>
          </p:nvCxnSpPr>
          <p:spPr bwMode="auto">
            <a:xfrm>
              <a:off x="9600" y="5724"/>
              <a:ext cx="24" cy="52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nvGrpSpPr>
            <p:cNvPr id="24" name="Group 23">
              <a:extLst>
                <a:ext uri="{FF2B5EF4-FFF2-40B4-BE49-F238E27FC236}">
                  <a16:creationId xmlns:a16="http://schemas.microsoft.com/office/drawing/2014/main" xmlns="" id="{9077BD8B-8BC6-27F9-297A-82A2CAB3E5B6}"/>
                </a:ext>
              </a:extLst>
            </p:cNvPr>
            <p:cNvGrpSpPr>
              <a:grpSpLocks/>
            </p:cNvGrpSpPr>
            <p:nvPr/>
          </p:nvGrpSpPr>
          <p:grpSpPr bwMode="auto">
            <a:xfrm>
              <a:off x="2464" y="4092"/>
              <a:ext cx="3571" cy="1648"/>
              <a:chOff x="2464" y="4092"/>
              <a:chExt cx="3571" cy="1648"/>
            </a:xfrm>
          </p:grpSpPr>
          <p:sp>
            <p:nvSpPr>
              <p:cNvPr id="25" name="TextBox 8">
                <a:extLst>
                  <a:ext uri="{FF2B5EF4-FFF2-40B4-BE49-F238E27FC236}">
                    <a16:creationId xmlns:a16="http://schemas.microsoft.com/office/drawing/2014/main" xmlns="" id="{FC9FF399-3632-BFDB-8F6F-682A5F760EF5}"/>
                  </a:ext>
                </a:extLst>
              </p:cNvPr>
              <p:cNvSpPr>
                <a:spLocks noChangeArrowheads="1"/>
              </p:cNvSpPr>
              <p:nvPr/>
            </p:nvSpPr>
            <p:spPr bwMode="auto">
              <a:xfrm>
                <a:off x="2464" y="4092"/>
                <a:ext cx="3571" cy="1648"/>
              </a:xfrm>
              <a:prstGeom prst="roundRect">
                <a:avLst>
                  <a:gd name="adj" fmla="val 12074"/>
                </a:avLst>
              </a:prstGeom>
              <a:solidFill>
                <a:srgbClr val="FFFFFF"/>
              </a:solidFill>
              <a:ln w="12700" algn="ctr">
                <a:solidFill>
                  <a:srgbClr val="000000"/>
                </a:solidFill>
                <a:miter lim="800000"/>
                <a:headEnd/>
                <a:tailEnd/>
              </a:ln>
            </p:spPr>
            <p:txBody>
              <a:bodyPr rot="0" vert="horz" wrap="square" lIns="91440" tIns="45720" rIns="91440" bIns="45720" anchor="t" anchorCtr="0" upright="1">
                <a:noAutofit/>
              </a:bodyPr>
              <a:lstStyle/>
              <a:p>
                <a:pPr algn="ctr" eaLnBrk="0" fontAlgn="base" hangingPunct="0"/>
                <a:r>
                  <a:rPr lang="en-US" sz="1300" kern="1200">
                    <a:solidFill>
                      <a:srgbClr val="000000"/>
                    </a:solidFill>
                    <a:effectLst/>
                    <a:latin typeface="Calibri Light" panose="020F0302020204030204" pitchFamily="34" charset="0"/>
                    <a:ea typeface="+mn-ea"/>
                    <a:cs typeface="Times New Roman" panose="02020603050405020304" pitchFamily="18" charset="0"/>
                  </a:rPr>
                  <a:t> </a:t>
                </a:r>
                <a:endParaRPr lang="en-US" sz="1200">
                  <a:effectLst/>
                  <a:latin typeface=".VnTime"/>
                  <a:ea typeface="Times New Roman" panose="02020603050405020304" pitchFamily="18" charset="0"/>
                  <a:cs typeface="Times New Roman" panose="02020603050405020304" pitchFamily="18" charset="0"/>
                </a:endParaRPr>
              </a:p>
            </p:txBody>
          </p:sp>
          <p:sp>
            <p:nvSpPr>
              <p:cNvPr id="26" name="Text Box 52">
                <a:extLst>
                  <a:ext uri="{FF2B5EF4-FFF2-40B4-BE49-F238E27FC236}">
                    <a16:creationId xmlns:a16="http://schemas.microsoft.com/office/drawing/2014/main" xmlns="" id="{B9B12F1C-C0E0-7B7E-28F7-49B74531D829}"/>
                  </a:ext>
                </a:extLst>
              </p:cNvPr>
              <p:cNvSpPr txBox="1">
                <a:spLocks noChangeArrowheads="1"/>
              </p:cNvSpPr>
              <p:nvPr/>
            </p:nvSpPr>
            <p:spPr bwMode="auto">
              <a:xfrm>
                <a:off x="2664" y="4332"/>
                <a:ext cx="3142" cy="1132"/>
              </a:xfrm>
              <a:prstGeom prst="rect">
                <a:avLst/>
              </a:prstGeom>
              <a:solidFill>
                <a:srgbClr val="FFFFFF"/>
              </a:solidFill>
              <a:ln>
                <a:noFill/>
              </a:ln>
              <a:extLst>
                <a:ext uri="{91240B29-F687-4F45-9708-019B960494DF}">
                  <a14:hiddenLine xmlns:a14="http://schemas.microsoft.com/office/drawing/2010/main" w="9525">
                    <a:solidFill>
                      <a:srgbClr val="B4C6E7"/>
                    </a:solidFill>
                    <a:miter lim="800000"/>
                    <a:headEnd/>
                    <a:tailEnd/>
                  </a14:hiddenLine>
                </a:ext>
              </a:extLst>
            </p:spPr>
            <p:txBody>
              <a:bodyPr rot="0" vert="horz" wrap="square" lIns="91440" tIns="45720" rIns="91440" bIns="45720" anchor="t" anchorCtr="0" upright="1">
                <a:noAutofit/>
              </a:bodyPr>
              <a:lstStyle/>
              <a:p>
                <a:pPr algn="ctr"/>
                <a:r>
                  <a:rPr lang="en-US" sz="1300" b="1">
                    <a:effectLst/>
                    <a:latin typeface="Times New Roman" panose="02020603050405020304" pitchFamily="18" charset="0"/>
                    <a:ea typeface="Times New Roman" panose="02020603050405020304" pitchFamily="18" charset="0"/>
                    <a:cs typeface="Times New Roman" panose="02020603050405020304" pitchFamily="18" charset="0"/>
                  </a:rPr>
                  <a:t>Ý KIẾN LỚN 1</a:t>
                </a:r>
                <a:endParaRPr lang="en-US" sz="1200">
                  <a:effectLst/>
                  <a:latin typeface=".VnTime"/>
                  <a:ea typeface="Times New Roman" panose="02020603050405020304" pitchFamily="18" charset="0"/>
                  <a:cs typeface="Times New Roman" panose="02020603050405020304" pitchFamily="18" charset="0"/>
                </a:endParaRPr>
              </a:p>
              <a:p>
                <a:pPr algn="ct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Vẻ đẹp hoa sen được miêu tả một cách khéo léo tài tình</a:t>
                </a:r>
                <a:endParaRPr lang="en-US" sz="1200">
                  <a:effectLst/>
                  <a:latin typeface=".VnTime"/>
                  <a:ea typeface="Times New Roman" panose="02020603050405020304" pitchFamily="18" charset="0"/>
                  <a:cs typeface="Times New Roman" panose="02020603050405020304" pitchFamily="18" charset="0"/>
                </a:endParaRPr>
              </a:p>
            </p:txBody>
          </p:sp>
        </p:grpSp>
      </p:grpSp>
      <p:pic>
        <p:nvPicPr>
          <p:cNvPr id="4" name="图片 12">
            <a:extLst>
              <a:ext uri="{FF2B5EF4-FFF2-40B4-BE49-F238E27FC236}">
                <a16:creationId xmlns:a16="http://schemas.microsoft.com/office/drawing/2014/main" xmlns="" id="{85D9EAE8-0298-A3EE-547D-E13FFFA59158}"/>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51444" t="37260" r="297" b="34000"/>
          <a:stretch/>
        </p:blipFill>
        <p:spPr>
          <a:xfrm>
            <a:off x="9410324" y="4360985"/>
            <a:ext cx="2781676" cy="2214780"/>
          </a:xfrm>
          <a:prstGeom prst="rect">
            <a:avLst/>
          </a:prstGeom>
        </p:spPr>
      </p:pic>
    </p:spTree>
    <p:custDataLst>
      <p:tags r:id="rId1"/>
    </p:custDataLst>
    <p:extLst>
      <p:ext uri="{BB962C8B-B14F-4D97-AF65-F5344CB8AC3E}">
        <p14:creationId xmlns:p14="http://schemas.microsoft.com/office/powerpoint/2010/main" val="1683402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1+#ppt_w/2"/>
                                          </p:val>
                                        </p:tav>
                                        <p:tav tm="100000">
                                          <p:val>
                                            <p:strVal val="#ppt_x"/>
                                          </p:val>
                                        </p:tav>
                                      </p:tavLst>
                                    </p:anim>
                                    <p:anim calcmode="lin" valueType="num">
                                      <p:cBhvr additive="base">
                                        <p:cTn id="14" dur="750" fill="hold"/>
                                        <p:tgtEl>
                                          <p:spTgt spid="13"/>
                                        </p:tgtEl>
                                        <p:attrNameLst>
                                          <p:attrName>ppt_y</p:attrName>
                                        </p:attrNameLst>
                                      </p:cBhvr>
                                      <p:tavLst>
                                        <p:tav tm="0">
                                          <p:val>
                                            <p:strVal val="1+#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1411481" y="629940"/>
            <a:ext cx="8309294" cy="675839"/>
            <a:chOff x="1303448" y="705597"/>
            <a:chExt cx="8309294"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1303448" y="728418"/>
              <a:ext cx="830929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altLang="zh-CN" sz="3200" b="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2. Ý kiến lớn, ý kiến nhỏ, bằng chứng, lí lẽ</a:t>
              </a:r>
              <a:endParaRPr lang="zh-CN" altLang="en-US"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5161" y="1267596"/>
            <a:ext cx="1701677" cy="1701677"/>
          </a:xfrm>
          <a:prstGeom prst="rect">
            <a:avLst/>
          </a:prstGeom>
        </p:spPr>
      </p:pic>
      <p:graphicFrame>
        <p:nvGraphicFramePr>
          <p:cNvPr id="5" name="Table 4">
            <a:extLst>
              <a:ext uri="{FF2B5EF4-FFF2-40B4-BE49-F238E27FC236}">
                <a16:creationId xmlns:a16="http://schemas.microsoft.com/office/drawing/2014/main" xmlns="" id="{56753838-FFFC-9F9C-E8AF-A32C08ECA35C}"/>
              </a:ext>
            </a:extLst>
          </p:cNvPr>
          <p:cNvGraphicFramePr>
            <a:graphicFrameLocks noGrp="1"/>
          </p:cNvGraphicFramePr>
          <p:nvPr>
            <p:extLst>
              <p:ext uri="{D42A27DB-BD31-4B8C-83A1-F6EECF244321}">
                <p14:modId xmlns:p14="http://schemas.microsoft.com/office/powerpoint/2010/main" val="1867948143"/>
              </p:ext>
            </p:extLst>
          </p:nvPr>
        </p:nvGraphicFramePr>
        <p:xfrm>
          <a:off x="1769340" y="1843573"/>
          <a:ext cx="8457872" cy="4543752"/>
        </p:xfrm>
        <a:graphic>
          <a:graphicData uri="http://schemas.openxmlformats.org/drawingml/2006/table">
            <a:tbl>
              <a:tblPr firstRow="1" firstCol="1" bandRow="1">
                <a:tableStyleId>{5C22544A-7EE6-4342-B048-85BDC9FD1C3A}</a:tableStyleId>
              </a:tblPr>
              <a:tblGrid>
                <a:gridCol w="2762930">
                  <a:extLst>
                    <a:ext uri="{9D8B030D-6E8A-4147-A177-3AD203B41FA5}">
                      <a16:colId xmlns:a16="http://schemas.microsoft.com/office/drawing/2014/main" xmlns="" val="478807840"/>
                    </a:ext>
                  </a:extLst>
                </a:gridCol>
                <a:gridCol w="3331510">
                  <a:extLst>
                    <a:ext uri="{9D8B030D-6E8A-4147-A177-3AD203B41FA5}">
                      <a16:colId xmlns:a16="http://schemas.microsoft.com/office/drawing/2014/main" xmlns="" val="2473770240"/>
                    </a:ext>
                  </a:extLst>
                </a:gridCol>
                <a:gridCol w="2363432">
                  <a:extLst>
                    <a:ext uri="{9D8B030D-6E8A-4147-A177-3AD203B41FA5}">
                      <a16:colId xmlns:a16="http://schemas.microsoft.com/office/drawing/2014/main" xmlns="" val="1381953577"/>
                    </a:ext>
                  </a:extLst>
                </a:gridCol>
              </a:tblGrid>
              <a:tr h="758136">
                <a:tc>
                  <a:txBody>
                    <a:bodyPr/>
                    <a:lstStyle/>
                    <a:p>
                      <a:pPr algn="ctr">
                        <a:lnSpc>
                          <a:spcPct val="115000"/>
                        </a:lnSpc>
                      </a:pPr>
                      <a:r>
                        <a:rPr lang="en-US" sz="2400" b="1">
                          <a:solidFill>
                            <a:srgbClr val="002060"/>
                          </a:solidFill>
                          <a:effectLst/>
                          <a:latin typeface="Times New Roman" panose="02020603050405020304" pitchFamily="18" charset="0"/>
                          <a:cs typeface="Times New Roman" panose="02020603050405020304" pitchFamily="18" charset="0"/>
                        </a:rPr>
                        <a:t>Ý kiến</a:t>
                      </a:r>
                      <a:endParaRPr lang="en-US"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pPr algn="ctr">
                        <a:lnSpc>
                          <a:spcPct val="115000"/>
                        </a:lnSpc>
                      </a:pPr>
                      <a:r>
                        <a:rPr lang="en-US" sz="2400" b="1">
                          <a:solidFill>
                            <a:srgbClr val="002060"/>
                          </a:solidFill>
                          <a:effectLst/>
                          <a:latin typeface="Times New Roman" panose="02020603050405020304" pitchFamily="18" charset="0"/>
                          <a:cs typeface="Times New Roman" panose="02020603050405020304" pitchFamily="18" charset="0"/>
                        </a:rPr>
                        <a:t>Lí lẽ</a:t>
                      </a:r>
                      <a:endParaRPr lang="en-US"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pPr algn="ctr">
                        <a:lnSpc>
                          <a:spcPct val="115000"/>
                        </a:lnSpc>
                      </a:pPr>
                      <a:r>
                        <a:rPr lang="en-US" sz="2400" b="1">
                          <a:solidFill>
                            <a:srgbClr val="002060"/>
                          </a:solidFill>
                          <a:effectLst/>
                          <a:latin typeface="Times New Roman" panose="02020603050405020304" pitchFamily="18" charset="0"/>
                          <a:cs typeface="Times New Roman" panose="02020603050405020304" pitchFamily="18" charset="0"/>
                        </a:rPr>
                        <a:t>Bằng chứng</a:t>
                      </a:r>
                      <a:endParaRPr lang="en-US" sz="2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2831430069"/>
                  </a:ext>
                </a:extLst>
              </a:tr>
              <a:tr h="166370">
                <a:tc rowSpan="5">
                  <a:txBody>
                    <a:bodyPr/>
                    <a:lstStyle/>
                    <a:p>
                      <a:pPr algn="ctr">
                        <a:lnSpc>
                          <a:spcPct val="115000"/>
                        </a:lnSpc>
                      </a:pPr>
                      <a:r>
                        <a:rPr lang="en-US" sz="2400" b="0">
                          <a:solidFill>
                            <a:srgbClr val="002060"/>
                          </a:solidFill>
                          <a:effectLst/>
                          <a:latin typeface="Times New Roman" panose="02020603050405020304" pitchFamily="18" charset="0"/>
                          <a:cs typeface="Times New Roman" panose="02020603050405020304" pitchFamily="18" charset="0"/>
                        </a:rPr>
                        <a:t>Vẻ đẹp của sen đã được miêu tả một cách khéo léo, tài tình</a:t>
                      </a:r>
                      <a:endParaRPr lang="en-US" sz="24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15000"/>
                        </a:lnSpc>
                      </a:pPr>
                      <a:r>
                        <a:rPr lang="en-US" sz="2400" b="0">
                          <a:solidFill>
                            <a:srgbClr val="002060"/>
                          </a:solidFill>
                          <a:effectLst/>
                          <a:latin typeface="Times New Roman" panose="02020603050405020304" pitchFamily="18" charset="0"/>
                          <a:cs typeface="Times New Roman" panose="02020603050405020304" pitchFamily="18" charset="0"/>
                        </a:rPr>
                        <a:t> </a:t>
                      </a:r>
                      <a:endParaRPr lang="en-US" sz="24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15000"/>
                        </a:lnSpc>
                      </a:pPr>
                      <a:r>
                        <a:rPr lang="en-US" sz="2400" b="0">
                          <a:solidFill>
                            <a:srgbClr val="002060"/>
                          </a:solidFill>
                          <a:effectLst/>
                          <a:latin typeface="Times New Roman" panose="02020603050405020304" pitchFamily="18" charset="0"/>
                          <a:cs typeface="Times New Roman" panose="02020603050405020304" pitchFamily="18" charset="0"/>
                        </a:rPr>
                        <a:t> </a:t>
                      </a:r>
                      <a:endParaRPr lang="en-US" sz="24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665916190"/>
                  </a:ext>
                </a:extLst>
              </a:tr>
              <a:tr h="226695">
                <a:tc vMerge="1">
                  <a:txBody>
                    <a:bodyPr/>
                    <a:lstStyle/>
                    <a:p>
                      <a:endParaRPr lang="en-US"/>
                    </a:p>
                  </a:txBody>
                  <a:tcPr/>
                </a:tc>
                <a:tc rowSpan="3">
                  <a:txBody>
                    <a:bodyPr/>
                    <a:lstStyle/>
                    <a:p>
                      <a:pPr algn="just">
                        <a:lnSpc>
                          <a:spcPct val="115000"/>
                        </a:lnSpc>
                      </a:pPr>
                      <a:r>
                        <a:rPr lang="en-US" sz="2400" b="0">
                          <a:solidFill>
                            <a:srgbClr val="002060"/>
                          </a:solidFill>
                          <a:effectLst/>
                          <a:latin typeface="Times New Roman" panose="02020603050405020304" pitchFamily="18" charset="0"/>
                          <a:cs typeface="Times New Roman" panose="02020603050405020304" pitchFamily="18" charset="0"/>
                        </a:rPr>
                        <a:t> </a:t>
                      </a:r>
                      <a:endParaRPr lang="en-US" sz="24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15000"/>
                        </a:lnSpc>
                      </a:pPr>
                      <a:r>
                        <a:rPr lang="en-US" sz="2400" b="0">
                          <a:solidFill>
                            <a:srgbClr val="002060"/>
                          </a:solidFill>
                          <a:effectLst/>
                          <a:latin typeface="Times New Roman" panose="02020603050405020304" pitchFamily="18" charset="0"/>
                          <a:cs typeface="Times New Roman" panose="02020603050405020304" pitchFamily="18" charset="0"/>
                        </a:rPr>
                        <a:t> </a:t>
                      </a:r>
                      <a:endParaRPr lang="en-US" sz="24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72938105"/>
                  </a:ext>
                </a:extLst>
              </a:tr>
              <a:tr h="226695">
                <a:tc vMerge="1">
                  <a:txBody>
                    <a:bodyPr/>
                    <a:lstStyle/>
                    <a:p>
                      <a:endParaRPr lang="en-US"/>
                    </a:p>
                  </a:txBody>
                  <a:tcPr/>
                </a:tc>
                <a:tc vMerge="1">
                  <a:txBody>
                    <a:bodyPr/>
                    <a:lstStyle/>
                    <a:p>
                      <a:endParaRPr lang="en-US"/>
                    </a:p>
                  </a:txBody>
                  <a:tcPr/>
                </a:tc>
                <a:tc>
                  <a:txBody>
                    <a:bodyPr/>
                    <a:lstStyle/>
                    <a:p>
                      <a:pPr algn="just">
                        <a:lnSpc>
                          <a:spcPct val="115000"/>
                        </a:lnSpc>
                      </a:pPr>
                      <a:r>
                        <a:rPr lang="en-US" sz="2400" b="0">
                          <a:solidFill>
                            <a:srgbClr val="002060"/>
                          </a:solidFill>
                          <a:effectLst/>
                          <a:latin typeface="Times New Roman" panose="02020603050405020304" pitchFamily="18" charset="0"/>
                          <a:cs typeface="Times New Roman" panose="02020603050405020304" pitchFamily="18" charset="0"/>
                        </a:rPr>
                        <a:t> </a:t>
                      </a:r>
                      <a:endParaRPr lang="en-US" sz="24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487816285"/>
                  </a:ext>
                </a:extLst>
              </a:tr>
              <a:tr h="226695">
                <a:tc vMerge="1">
                  <a:txBody>
                    <a:bodyPr/>
                    <a:lstStyle/>
                    <a:p>
                      <a:endParaRPr lang="en-US"/>
                    </a:p>
                  </a:txBody>
                  <a:tcPr/>
                </a:tc>
                <a:tc vMerge="1">
                  <a:txBody>
                    <a:bodyPr/>
                    <a:lstStyle/>
                    <a:p>
                      <a:endParaRPr lang="en-US"/>
                    </a:p>
                  </a:txBody>
                  <a:tcPr/>
                </a:tc>
                <a:tc>
                  <a:txBody>
                    <a:bodyPr/>
                    <a:lstStyle/>
                    <a:p>
                      <a:pPr algn="just">
                        <a:lnSpc>
                          <a:spcPct val="115000"/>
                        </a:lnSpc>
                      </a:pPr>
                      <a:r>
                        <a:rPr lang="en-US" sz="2400" b="0">
                          <a:solidFill>
                            <a:srgbClr val="002060"/>
                          </a:solidFill>
                          <a:effectLst/>
                          <a:latin typeface="Times New Roman" panose="02020603050405020304" pitchFamily="18" charset="0"/>
                          <a:cs typeface="Times New Roman" panose="02020603050405020304" pitchFamily="18" charset="0"/>
                        </a:rPr>
                        <a:t> </a:t>
                      </a:r>
                      <a:endParaRPr lang="en-US" sz="24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2633736088"/>
                  </a:ext>
                </a:extLst>
              </a:tr>
              <a:tr h="226695">
                <a:tc vMerge="1">
                  <a:txBody>
                    <a:bodyPr/>
                    <a:lstStyle/>
                    <a:p>
                      <a:endParaRPr lang="en-US"/>
                    </a:p>
                  </a:txBody>
                  <a:tcPr/>
                </a:tc>
                <a:tc>
                  <a:txBody>
                    <a:bodyPr/>
                    <a:lstStyle/>
                    <a:p>
                      <a:pPr algn="just">
                        <a:lnSpc>
                          <a:spcPct val="115000"/>
                        </a:lnSpc>
                      </a:pPr>
                      <a:r>
                        <a:rPr lang="en-US" sz="2400" b="0">
                          <a:solidFill>
                            <a:srgbClr val="002060"/>
                          </a:solidFill>
                          <a:effectLst/>
                          <a:latin typeface="Times New Roman" panose="02020603050405020304" pitchFamily="18" charset="0"/>
                          <a:cs typeface="Times New Roman" panose="02020603050405020304" pitchFamily="18" charset="0"/>
                        </a:rPr>
                        <a:t> </a:t>
                      </a:r>
                      <a:endParaRPr lang="en-US" sz="24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15000"/>
                        </a:lnSpc>
                      </a:pPr>
                      <a:r>
                        <a:rPr lang="en-US" sz="2400" b="0">
                          <a:solidFill>
                            <a:srgbClr val="002060"/>
                          </a:solidFill>
                          <a:effectLst/>
                          <a:latin typeface="Times New Roman" panose="02020603050405020304" pitchFamily="18" charset="0"/>
                          <a:cs typeface="Times New Roman" panose="02020603050405020304" pitchFamily="18" charset="0"/>
                        </a:rPr>
                        <a:t> </a:t>
                      </a:r>
                      <a:endParaRPr lang="en-US" sz="24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996364106"/>
                  </a:ext>
                </a:extLst>
              </a:tr>
              <a:tr h="210185">
                <a:tc rowSpan="2">
                  <a:txBody>
                    <a:bodyPr/>
                    <a:lstStyle/>
                    <a:p>
                      <a:pPr algn="ctr">
                        <a:lnSpc>
                          <a:spcPct val="115000"/>
                        </a:lnSpc>
                      </a:pPr>
                      <a:r>
                        <a:rPr lang="en-US" sz="2400" b="0">
                          <a:solidFill>
                            <a:srgbClr val="002060"/>
                          </a:solidFill>
                          <a:effectLst/>
                          <a:latin typeface="Times New Roman" panose="02020603050405020304" pitchFamily="18" charset="0"/>
                          <a:cs typeface="Times New Roman" panose="02020603050405020304" pitchFamily="18" charset="0"/>
                        </a:rPr>
                        <a:t>Qua hình ảnh sen, tác giả dân gian đã gửi gắm những triết lí sống sâu sắc</a:t>
                      </a:r>
                      <a:endParaRPr lang="en-US" sz="24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algn="just">
                        <a:lnSpc>
                          <a:spcPct val="115000"/>
                        </a:lnSpc>
                      </a:pPr>
                      <a:r>
                        <a:rPr lang="en-US" sz="2400" b="0">
                          <a:solidFill>
                            <a:srgbClr val="002060"/>
                          </a:solidFill>
                          <a:effectLst/>
                          <a:latin typeface="Times New Roman" panose="02020603050405020304" pitchFamily="18" charset="0"/>
                          <a:cs typeface="Times New Roman" panose="02020603050405020304" pitchFamily="18" charset="0"/>
                        </a:rPr>
                        <a:t> </a:t>
                      </a:r>
                      <a:endParaRPr lang="en-US" sz="24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15000"/>
                        </a:lnSpc>
                      </a:pPr>
                      <a:r>
                        <a:rPr lang="en-US" sz="2400" b="0">
                          <a:solidFill>
                            <a:srgbClr val="002060"/>
                          </a:solidFill>
                          <a:effectLst/>
                          <a:latin typeface="Times New Roman" panose="02020603050405020304" pitchFamily="18" charset="0"/>
                          <a:cs typeface="Times New Roman" panose="02020603050405020304" pitchFamily="18" charset="0"/>
                        </a:rPr>
                        <a:t> </a:t>
                      </a:r>
                      <a:endParaRPr lang="en-US" sz="24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2751186006"/>
                  </a:ext>
                </a:extLst>
              </a:tr>
              <a:tr h="360680">
                <a:tc vMerge="1">
                  <a:txBody>
                    <a:bodyPr/>
                    <a:lstStyle/>
                    <a:p>
                      <a:endParaRPr lang="en-US"/>
                    </a:p>
                  </a:txBody>
                  <a:tcPr/>
                </a:tc>
                <a:tc vMerge="1">
                  <a:txBody>
                    <a:bodyPr/>
                    <a:lstStyle/>
                    <a:p>
                      <a:endParaRPr lang="en-US"/>
                    </a:p>
                  </a:txBody>
                  <a:tcPr/>
                </a:tc>
                <a:tc>
                  <a:txBody>
                    <a:bodyPr/>
                    <a:lstStyle/>
                    <a:p>
                      <a:pPr algn="just">
                        <a:lnSpc>
                          <a:spcPct val="115000"/>
                        </a:lnSpc>
                      </a:pPr>
                      <a:r>
                        <a:rPr lang="en-US" sz="2400" b="0">
                          <a:solidFill>
                            <a:srgbClr val="002060"/>
                          </a:solidFill>
                          <a:effectLst/>
                          <a:latin typeface="Times New Roman" panose="02020603050405020304" pitchFamily="18" charset="0"/>
                          <a:cs typeface="Times New Roman" panose="02020603050405020304" pitchFamily="18" charset="0"/>
                        </a:rPr>
                        <a:t> </a:t>
                      </a:r>
                      <a:endParaRPr lang="en-US" sz="2400" b="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131057524"/>
                  </a:ext>
                </a:extLst>
              </a:tr>
            </a:tbl>
          </a:graphicData>
        </a:graphic>
      </p:graphicFrame>
      <p:pic>
        <p:nvPicPr>
          <p:cNvPr id="4" name="图片 12">
            <a:extLst>
              <a:ext uri="{FF2B5EF4-FFF2-40B4-BE49-F238E27FC236}">
                <a16:creationId xmlns:a16="http://schemas.microsoft.com/office/drawing/2014/main" xmlns="" id="{85D9EAE8-0298-A3EE-547D-E13FFFA59158}"/>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51444" t="37260" r="297" b="34000"/>
          <a:stretch/>
        </p:blipFill>
        <p:spPr>
          <a:xfrm>
            <a:off x="9410324" y="4360985"/>
            <a:ext cx="2781676" cy="2214780"/>
          </a:xfrm>
          <a:prstGeom prst="rect">
            <a:avLst/>
          </a:prstGeom>
        </p:spPr>
      </p:pic>
      <p:pic>
        <p:nvPicPr>
          <p:cNvPr id="6" name="图片 4">
            <a:extLst>
              <a:ext uri="{FF2B5EF4-FFF2-40B4-BE49-F238E27FC236}">
                <a16:creationId xmlns:a16="http://schemas.microsoft.com/office/drawing/2014/main" xmlns="" id="{F5C6C469-F253-2B02-9794-5FE40003949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381935" y="1045947"/>
            <a:ext cx="1987319" cy="862247"/>
          </a:xfrm>
          <a:prstGeom prst="rect">
            <a:avLst/>
          </a:prstGeom>
        </p:spPr>
      </p:pic>
      <p:sp>
        <p:nvSpPr>
          <p:cNvPr id="7" name="文本框 9">
            <a:extLst>
              <a:ext uri="{FF2B5EF4-FFF2-40B4-BE49-F238E27FC236}">
                <a16:creationId xmlns:a16="http://schemas.microsoft.com/office/drawing/2014/main" xmlns="" id="{8AB48FFB-7430-B33B-DEA7-A07FB856482C}"/>
              </a:ext>
            </a:extLst>
          </p:cNvPr>
          <p:cNvSpPr txBox="1"/>
          <p:nvPr/>
        </p:nvSpPr>
        <p:spPr>
          <a:xfrm>
            <a:off x="5647520" y="1316743"/>
            <a:ext cx="14561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a:solidFill>
                  <a:prstClr val="black"/>
                </a:solidFill>
                <a:latin typeface="Times New Roman" panose="02020603050405020304" pitchFamily="18" charset="0"/>
              </a:rPr>
              <a:t>PHT số 2</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Light" panose="020F0302020204030204"/>
              <a:ea typeface="字魂27号-布丁体" panose="00000500000000000000" pitchFamily="2" charset="-122"/>
              <a:cs typeface="+mn-cs"/>
            </a:endParaRPr>
          </a:p>
        </p:txBody>
      </p:sp>
    </p:spTree>
    <p:custDataLst>
      <p:tags r:id="rId1"/>
    </p:custDataLst>
    <p:extLst>
      <p:ext uri="{BB962C8B-B14F-4D97-AF65-F5344CB8AC3E}">
        <p14:creationId xmlns:p14="http://schemas.microsoft.com/office/powerpoint/2010/main" val="1559744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1+#ppt_w/2"/>
                                          </p:val>
                                        </p:tav>
                                        <p:tav tm="100000">
                                          <p:val>
                                            <p:strVal val="#ppt_x"/>
                                          </p:val>
                                        </p:tav>
                                      </p:tavLst>
                                    </p:anim>
                                    <p:anim calcmode="lin" valueType="num">
                                      <p:cBhvr additive="base">
                                        <p:cTn id="14" dur="750" fill="hold"/>
                                        <p:tgtEl>
                                          <p:spTgt spid="13"/>
                                        </p:tgtEl>
                                        <p:attrNameLst>
                                          <p:attrName>ppt_y</p:attrName>
                                        </p:attrNameLst>
                                      </p:cBhvr>
                                      <p:tavLst>
                                        <p:tav tm="0">
                                          <p:val>
                                            <p:strVal val="1+#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1108834" y="629940"/>
            <a:ext cx="8309294" cy="675839"/>
            <a:chOff x="-1216867" y="705597"/>
            <a:chExt cx="8309294"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1216867" y="752861"/>
              <a:ext cx="830929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altLang="zh-CN" sz="3200" b="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Ý kiến lớn 1</a:t>
              </a:r>
              <a:endParaRPr lang="zh-CN" altLang="en-US"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5161" y="1267596"/>
            <a:ext cx="1701677" cy="1701677"/>
          </a:xfrm>
          <a:prstGeom prst="rect">
            <a:avLst/>
          </a:prstGeom>
        </p:spPr>
      </p:pic>
      <p:pic>
        <p:nvPicPr>
          <p:cNvPr id="27" name="图片 9">
            <a:extLst>
              <a:ext uri="{FF2B5EF4-FFF2-40B4-BE49-F238E27FC236}">
                <a16:creationId xmlns:a16="http://schemas.microsoft.com/office/drawing/2014/main" xmlns="" id="{3E019E88-3ED0-E474-4733-98773E3E1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314781" y="4951827"/>
            <a:ext cx="2877219" cy="1723255"/>
          </a:xfrm>
          <a:prstGeom prst="rect">
            <a:avLst/>
          </a:prstGeom>
        </p:spPr>
      </p:pic>
      <p:pic>
        <p:nvPicPr>
          <p:cNvPr id="28" name="图片 1" descr="a29dd7404c1dda0acc8464d827f47bdd">
            <a:extLst>
              <a:ext uri="{FF2B5EF4-FFF2-40B4-BE49-F238E27FC236}">
                <a16:creationId xmlns:a16="http://schemas.microsoft.com/office/drawing/2014/main" xmlns="" id="{FA239BF8-3717-53A0-58AE-88ADF8C5BCDD}"/>
              </a:ext>
            </a:extLst>
          </p:cNvPr>
          <p:cNvPicPr>
            <a:picLocks noChangeAspect="1"/>
          </p:cNvPicPr>
          <p:nvPr/>
        </p:nvPicPr>
        <p:blipFill>
          <a:blip r:embed="rId7"/>
          <a:srcRect/>
          <a:stretch>
            <a:fillRect/>
          </a:stretch>
        </p:blipFill>
        <p:spPr>
          <a:xfrm>
            <a:off x="3979105" y="1906173"/>
            <a:ext cx="3411855" cy="3310890"/>
          </a:xfrm>
          <a:prstGeom prst="rect">
            <a:avLst/>
          </a:prstGeom>
        </p:spPr>
      </p:pic>
      <p:sp>
        <p:nvSpPr>
          <p:cNvPr id="29" name="弧形 2">
            <a:extLst>
              <a:ext uri="{FF2B5EF4-FFF2-40B4-BE49-F238E27FC236}">
                <a16:creationId xmlns:a16="http://schemas.microsoft.com/office/drawing/2014/main" xmlns="" id="{CB296456-79FA-9AF8-6C31-D3154A1ADF59}"/>
              </a:ext>
            </a:extLst>
          </p:cNvPr>
          <p:cNvSpPr/>
          <p:nvPr/>
        </p:nvSpPr>
        <p:spPr>
          <a:xfrm>
            <a:off x="3358075" y="1427383"/>
            <a:ext cx="4355465" cy="4268470"/>
          </a:xfrm>
          <a:prstGeom prst="arc">
            <a:avLst>
              <a:gd name="adj1" fmla="val 440913"/>
              <a:gd name="adj2" fmla="val 7512816"/>
            </a:avLst>
          </a:prstGeom>
          <a:noFill/>
          <a:ln w="15875"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微软雅黑"/>
              <a:cs typeface="+mn-cs"/>
            </a:endParaRPr>
          </a:p>
        </p:txBody>
      </p:sp>
      <p:sp>
        <p:nvSpPr>
          <p:cNvPr id="30" name="弧形 3">
            <a:extLst>
              <a:ext uri="{FF2B5EF4-FFF2-40B4-BE49-F238E27FC236}">
                <a16:creationId xmlns:a16="http://schemas.microsoft.com/office/drawing/2014/main" xmlns="" id="{DCFA4690-B444-5BCA-BED6-5FA53D54A527}"/>
              </a:ext>
            </a:extLst>
          </p:cNvPr>
          <p:cNvSpPr/>
          <p:nvPr/>
        </p:nvSpPr>
        <p:spPr>
          <a:xfrm>
            <a:off x="3358075" y="1427383"/>
            <a:ext cx="4355465" cy="4268470"/>
          </a:xfrm>
          <a:prstGeom prst="arc">
            <a:avLst>
              <a:gd name="adj1" fmla="val 8524270"/>
              <a:gd name="adj2" fmla="val 12598744"/>
            </a:avLst>
          </a:prstGeom>
          <a:noFill/>
          <a:ln w="15875"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微软雅黑"/>
              <a:cs typeface="+mn-cs"/>
            </a:endParaRPr>
          </a:p>
        </p:txBody>
      </p:sp>
      <p:sp>
        <p:nvSpPr>
          <p:cNvPr id="31" name="弧形 4">
            <a:extLst>
              <a:ext uri="{FF2B5EF4-FFF2-40B4-BE49-F238E27FC236}">
                <a16:creationId xmlns:a16="http://schemas.microsoft.com/office/drawing/2014/main" xmlns="" id="{81DBD2CB-35A5-A94B-CBDE-5DF913ED9AFF}"/>
              </a:ext>
            </a:extLst>
          </p:cNvPr>
          <p:cNvSpPr/>
          <p:nvPr/>
        </p:nvSpPr>
        <p:spPr>
          <a:xfrm>
            <a:off x="3358075" y="1427383"/>
            <a:ext cx="4355465" cy="4268470"/>
          </a:xfrm>
          <a:prstGeom prst="arc">
            <a:avLst>
              <a:gd name="adj1" fmla="val 13417849"/>
              <a:gd name="adj2" fmla="val 19937083"/>
            </a:avLst>
          </a:prstGeom>
          <a:noFill/>
          <a:ln w="15875"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微软雅黑"/>
              <a:cs typeface="+mn-cs"/>
            </a:endParaRPr>
          </a:p>
        </p:txBody>
      </p:sp>
      <p:sp>
        <p:nvSpPr>
          <p:cNvPr id="32" name="椭圆 6">
            <a:extLst>
              <a:ext uri="{FF2B5EF4-FFF2-40B4-BE49-F238E27FC236}">
                <a16:creationId xmlns:a16="http://schemas.microsoft.com/office/drawing/2014/main" xmlns="" id="{68779F8F-34B5-D12A-0E53-800973D154A2}"/>
              </a:ext>
            </a:extLst>
          </p:cNvPr>
          <p:cNvSpPr/>
          <p:nvPr/>
        </p:nvSpPr>
        <p:spPr>
          <a:xfrm>
            <a:off x="7200460" y="2546888"/>
            <a:ext cx="513080" cy="513080"/>
          </a:xfrm>
          <a:prstGeom prst="ellipse">
            <a:avLst/>
          </a:prstGeom>
          <a:solidFill>
            <a:srgbClr val="FFFFFF"/>
          </a:solidFill>
          <a:ln w="104775" cap="flat" cmpd="dbl" algn="ctr">
            <a:solidFill>
              <a:srgbClr val="4675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33" name="椭圆 7">
            <a:extLst>
              <a:ext uri="{FF2B5EF4-FFF2-40B4-BE49-F238E27FC236}">
                <a16:creationId xmlns:a16="http://schemas.microsoft.com/office/drawing/2014/main" xmlns="" id="{08F81506-A536-55E5-5ADC-B411F556422B}"/>
              </a:ext>
            </a:extLst>
          </p:cNvPr>
          <p:cNvSpPr/>
          <p:nvPr/>
        </p:nvSpPr>
        <p:spPr>
          <a:xfrm>
            <a:off x="3979105" y="5048153"/>
            <a:ext cx="513080" cy="513080"/>
          </a:xfrm>
          <a:prstGeom prst="ellipse">
            <a:avLst/>
          </a:prstGeom>
          <a:solidFill>
            <a:srgbClr val="FFFFFF"/>
          </a:solidFill>
          <a:ln w="104775" cap="flat" cmpd="dbl" algn="ctr">
            <a:solidFill>
              <a:srgbClr val="4675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34" name="椭圆 8">
            <a:extLst>
              <a:ext uri="{FF2B5EF4-FFF2-40B4-BE49-F238E27FC236}">
                <a16:creationId xmlns:a16="http://schemas.microsoft.com/office/drawing/2014/main" xmlns="" id="{5B1B8350-BFD9-F5F6-1155-B1F6B5DFDF97}"/>
              </a:ext>
            </a:extLst>
          </p:cNvPr>
          <p:cNvSpPr/>
          <p:nvPr/>
        </p:nvSpPr>
        <p:spPr>
          <a:xfrm>
            <a:off x="3358075" y="2297968"/>
            <a:ext cx="513080" cy="513080"/>
          </a:xfrm>
          <a:prstGeom prst="ellipse">
            <a:avLst/>
          </a:prstGeom>
          <a:solidFill>
            <a:srgbClr val="FFFFFF"/>
          </a:solidFill>
          <a:ln w="104775" cap="flat" cmpd="dbl" algn="ctr">
            <a:solidFill>
              <a:srgbClr val="46756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38" name="TextBox 37">
            <a:extLst>
              <a:ext uri="{FF2B5EF4-FFF2-40B4-BE49-F238E27FC236}">
                <a16:creationId xmlns:a16="http://schemas.microsoft.com/office/drawing/2014/main" xmlns="" id="{E7BD8D33-5933-463E-35F5-3D08159EB76E}"/>
              </a:ext>
            </a:extLst>
          </p:cNvPr>
          <p:cNvSpPr txBox="1"/>
          <p:nvPr/>
        </p:nvSpPr>
        <p:spPr>
          <a:xfrm>
            <a:off x="601065" y="1752142"/>
            <a:ext cx="2713807" cy="1938992"/>
          </a:xfrm>
          <a:prstGeom prst="rect">
            <a:avLst/>
          </a:prstGeom>
          <a:noFill/>
        </p:spPr>
        <p:txBody>
          <a:bodyPr wrap="square">
            <a:spAutoFit/>
          </a:bodyPr>
          <a:lstStyle/>
          <a:p>
            <a:pPr algn="just"/>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Ý kiến nhỏ 1.1</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Câu thứ nhất, tác giả dân gian khẳng định và tuyệt đối vẻ đẹp không gì sánh nổi của cây sen ở trong đầm.</a:t>
            </a:r>
            <a:endParaRPr lang="en-US">
              <a:effectLst/>
              <a:latin typeface=".VnTime"/>
              <a:ea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xmlns="" id="{A4CCC172-D2EC-D9ED-7060-B7F5B720338D}"/>
              </a:ext>
            </a:extLst>
          </p:cNvPr>
          <p:cNvSpPr txBox="1"/>
          <p:nvPr/>
        </p:nvSpPr>
        <p:spPr>
          <a:xfrm>
            <a:off x="8212894" y="1543265"/>
            <a:ext cx="2558865" cy="2246769"/>
          </a:xfrm>
          <a:prstGeom prst="rect">
            <a:avLst/>
          </a:prstGeom>
          <a:noFill/>
        </p:spPr>
        <p:txBody>
          <a:bodyPr wrap="square">
            <a:spAutoFit/>
          </a:bodyPr>
          <a:lstStyle/>
          <a:p>
            <a:pPr algn="just"/>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Ý kiến nhỏ 1.2: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Câu thứ hai, tác giả dân gian miêu tả vẻ đẹp của từng bộ phận cụ thể trong cây sen để chứng minh cho câu thứ nhất.</a:t>
            </a:r>
            <a:endParaRPr lang="en-US">
              <a:effectLst/>
              <a:latin typeface=".VnTime"/>
              <a:ea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xmlns="" id="{8B8EE679-7AE9-1E09-6685-87F82F97B215}"/>
              </a:ext>
            </a:extLst>
          </p:cNvPr>
          <p:cNvSpPr txBox="1"/>
          <p:nvPr/>
        </p:nvSpPr>
        <p:spPr>
          <a:xfrm>
            <a:off x="950252" y="4552405"/>
            <a:ext cx="2527740" cy="1631216"/>
          </a:xfrm>
          <a:prstGeom prst="rect">
            <a:avLst/>
          </a:prstGeom>
          <a:noFill/>
        </p:spPr>
        <p:txBody>
          <a:bodyPr wrap="square">
            <a:spAutoFit/>
          </a:bodyPr>
          <a:lstStyle/>
          <a:p>
            <a:pPr algn="just"/>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Ý kiến nhỏ 1.3</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Câu thứ ba có vị trí đặc biệt trong toàn bài, đó là câu chuyển để chuẩn bị cho câu kết.</a:t>
            </a:r>
            <a:endParaRPr lang="en-US">
              <a:effectLst/>
              <a:latin typeface=".VnTime"/>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6366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1+#ppt_w/2"/>
                                          </p:val>
                                        </p:tav>
                                        <p:tav tm="100000">
                                          <p:val>
                                            <p:strVal val="#ppt_x"/>
                                          </p:val>
                                        </p:tav>
                                      </p:tavLst>
                                    </p:anim>
                                    <p:anim calcmode="lin" valueType="num">
                                      <p:cBhvr additive="base">
                                        <p:cTn id="14" dur="750" fill="hold"/>
                                        <p:tgtEl>
                                          <p:spTgt spid="13"/>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5" presetClass="entr" presetSubtype="1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checkerboard(across)">
                                      <p:cBhvr>
                                        <p:cTn id="22" dur="500"/>
                                        <p:tgtEl>
                                          <p:spTgt spid="28"/>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heckerboard(across)">
                                      <p:cBhvr>
                                        <p:cTn id="25" dur="500"/>
                                        <p:tgtEl>
                                          <p:spTgt spid="29"/>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checkerboard(across)">
                                      <p:cBhvr>
                                        <p:cTn id="28" dur="500"/>
                                        <p:tgtEl>
                                          <p:spTgt spid="30"/>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heckerboard(across)">
                                      <p:cBhvr>
                                        <p:cTn id="31" dur="500"/>
                                        <p:tgtEl>
                                          <p:spTgt spid="31"/>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checkerboard(across)">
                                      <p:cBhvr>
                                        <p:cTn id="34" dur="500"/>
                                        <p:tgtEl>
                                          <p:spTgt spid="32"/>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checkerboard(across)">
                                      <p:cBhvr>
                                        <p:cTn id="37" dur="500"/>
                                        <p:tgtEl>
                                          <p:spTgt spid="33"/>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heckerboard(across)">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additive="base">
                                        <p:cTn id="45" dur="500" fill="hold"/>
                                        <p:tgtEl>
                                          <p:spTgt spid="38"/>
                                        </p:tgtEl>
                                        <p:attrNameLst>
                                          <p:attrName>ppt_x</p:attrName>
                                        </p:attrNameLst>
                                      </p:cBhvr>
                                      <p:tavLst>
                                        <p:tav tm="0">
                                          <p:val>
                                            <p:strVal val="#ppt_x"/>
                                          </p:val>
                                        </p:tav>
                                        <p:tav tm="100000">
                                          <p:val>
                                            <p:strVal val="#ppt_x"/>
                                          </p:val>
                                        </p:tav>
                                      </p:tavLst>
                                    </p:anim>
                                    <p:anim calcmode="lin" valueType="num">
                                      <p:cBhvr additive="base">
                                        <p:cTn id="4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ppt_x"/>
                                          </p:val>
                                        </p:tav>
                                        <p:tav tm="100000">
                                          <p:val>
                                            <p:strVal val="#ppt_x"/>
                                          </p:val>
                                        </p:tav>
                                      </p:tavLst>
                                    </p:anim>
                                    <p:anim calcmode="lin" valueType="num">
                                      <p:cBhvr additive="base">
                                        <p:cTn id="5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additive="base">
                                        <p:cTn id="57" dur="500" fill="hold"/>
                                        <p:tgtEl>
                                          <p:spTgt spid="42"/>
                                        </p:tgtEl>
                                        <p:attrNameLst>
                                          <p:attrName>ppt_x</p:attrName>
                                        </p:attrNameLst>
                                      </p:cBhvr>
                                      <p:tavLst>
                                        <p:tav tm="0">
                                          <p:val>
                                            <p:strVal val="#ppt_x"/>
                                          </p:val>
                                        </p:tav>
                                        <p:tav tm="100000">
                                          <p:val>
                                            <p:strVal val="#ppt_x"/>
                                          </p:val>
                                        </p:tav>
                                      </p:tavLst>
                                    </p:anim>
                                    <p:anim calcmode="lin" valueType="num">
                                      <p:cBhvr additive="base">
                                        <p:cTn id="5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8" grpId="0"/>
      <p:bldP spid="40" grpId="0"/>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1251778" y="629940"/>
            <a:ext cx="4728107" cy="675839"/>
            <a:chOff x="1143745" y="705597"/>
            <a:chExt cx="4728107"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1143745" y="728418"/>
              <a:ext cx="472810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altLang="zh-CN" sz="3200" b="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Hoạt động khởi động</a:t>
              </a:r>
              <a:endParaRPr lang="zh-CN" altLang="en-US"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sp>
        <p:nvSpPr>
          <p:cNvPr id="14" name="椭圆 3">
            <a:extLst>
              <a:ext uri="{FF2B5EF4-FFF2-40B4-BE49-F238E27FC236}">
                <a16:creationId xmlns:a16="http://schemas.microsoft.com/office/drawing/2014/main" xmlns="" id="{584F7C00-A3C4-BB90-507F-8639526C8B3C}"/>
              </a:ext>
            </a:extLst>
          </p:cNvPr>
          <p:cNvSpPr/>
          <p:nvPr/>
        </p:nvSpPr>
        <p:spPr>
          <a:xfrm>
            <a:off x="3619500" y="1633220"/>
            <a:ext cx="4395470" cy="4395470"/>
          </a:xfrm>
          <a:prstGeom prst="ellipse">
            <a:avLst/>
          </a:prstGeom>
          <a:noFill/>
          <a:ln w="31750" cap="flat" cmpd="sng" algn="ctr">
            <a:solidFill>
              <a:schemeClr val="accent6">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5" name="图片 2" descr="46442ac69ea677f54d2e9339c5d383d3">
            <a:extLst>
              <a:ext uri="{FF2B5EF4-FFF2-40B4-BE49-F238E27FC236}">
                <a16:creationId xmlns:a16="http://schemas.microsoft.com/office/drawing/2014/main" xmlns="" id="{B9B031A5-705F-4154-6BAD-A176084A739F}"/>
              </a:ext>
            </a:extLst>
          </p:cNvPr>
          <p:cNvPicPr>
            <a:picLocks noChangeAspect="1"/>
          </p:cNvPicPr>
          <p:nvPr/>
        </p:nvPicPr>
        <p:blipFill>
          <a:blip r:embed="rId5"/>
          <a:stretch>
            <a:fillRect/>
          </a:stretch>
        </p:blipFill>
        <p:spPr>
          <a:xfrm>
            <a:off x="6875938" y="1442586"/>
            <a:ext cx="5035550" cy="5035550"/>
          </a:xfrm>
          <a:prstGeom prst="rect">
            <a:avLst/>
          </a:prstGeom>
        </p:spPr>
      </p:pic>
      <p:sp>
        <p:nvSpPr>
          <p:cNvPr id="17" name="椭圆 4">
            <a:extLst>
              <a:ext uri="{FF2B5EF4-FFF2-40B4-BE49-F238E27FC236}">
                <a16:creationId xmlns:a16="http://schemas.microsoft.com/office/drawing/2014/main" xmlns="" id="{5C0B7664-C045-1C86-333C-D4CB074609E3}"/>
              </a:ext>
            </a:extLst>
          </p:cNvPr>
          <p:cNvSpPr/>
          <p:nvPr/>
        </p:nvSpPr>
        <p:spPr>
          <a:xfrm>
            <a:off x="1249680" y="2340610"/>
            <a:ext cx="3073400" cy="3073400"/>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602" y="2082121"/>
            <a:ext cx="3077308" cy="3077308"/>
          </a:xfrm>
          <a:prstGeom prst="rect">
            <a:avLst/>
          </a:prstGeom>
        </p:spPr>
      </p:pic>
      <p:sp>
        <p:nvSpPr>
          <p:cNvPr id="20" name="TextBox 19">
            <a:extLst>
              <a:ext uri="{FF2B5EF4-FFF2-40B4-BE49-F238E27FC236}">
                <a16:creationId xmlns:a16="http://schemas.microsoft.com/office/drawing/2014/main" xmlns="" id="{6E23460B-920D-A8C1-B2BC-54810FC85ADF}"/>
              </a:ext>
            </a:extLst>
          </p:cNvPr>
          <p:cNvSpPr txBox="1"/>
          <p:nvPr/>
        </p:nvSpPr>
        <p:spPr>
          <a:xfrm>
            <a:off x="4269281" y="1975202"/>
            <a:ext cx="3095908" cy="3970318"/>
          </a:xfrm>
          <a:prstGeom prst="rect">
            <a:avLst/>
          </a:prstGeom>
          <a:noFill/>
        </p:spPr>
        <p:txBody>
          <a:bodyPr wrap="square">
            <a:spAutoFit/>
          </a:bodyPr>
          <a:lstStyle/>
          <a:p>
            <a:pPr algn="ctr"/>
            <a:r>
              <a:rPr lang="en-US" sz="3600" i="1">
                <a:effectLst/>
                <a:latin typeface="Times New Roman" panose="02020603050405020304" pitchFamily="18" charset="0"/>
                <a:ea typeface="Times New Roman" panose="02020603050405020304" pitchFamily="18" charset="0"/>
              </a:rPr>
              <a:t>Em hãy sưu tầm và giới thiệu với các bạn một số bài ca dao viết về hình ảnh </a:t>
            </a:r>
          </a:p>
          <a:p>
            <a:pPr algn="ctr"/>
            <a:r>
              <a:rPr lang="en-US" sz="3600" i="1">
                <a:effectLst/>
                <a:latin typeface="Times New Roman" panose="02020603050405020304" pitchFamily="18" charset="0"/>
                <a:ea typeface="Times New Roman" panose="02020603050405020304" pitchFamily="18" charset="0"/>
              </a:rPr>
              <a:t>hoa sen</a:t>
            </a:r>
            <a:endParaRPr lang="en-US" sz="3600"/>
          </a:p>
        </p:txBody>
      </p:sp>
    </p:spTree>
    <p:custDataLst>
      <p:tags r:id="rId1"/>
    </p:custDataLst>
    <p:extLst>
      <p:ext uri="{BB962C8B-B14F-4D97-AF65-F5344CB8AC3E}">
        <p14:creationId xmlns:p14="http://schemas.microsoft.com/office/powerpoint/2010/main" val="2118154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par>
                                <p:cTn id="12" presetID="3" presetClass="entr" presetSubtype="1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linds(horizontal)">
                                      <p:cBhvr>
                                        <p:cTn id="14" dur="500"/>
                                        <p:tgtEl>
                                          <p:spTgt spid="14"/>
                                        </p:tgtEl>
                                      </p:cBhvr>
                                    </p:animEffect>
                                  </p:childTnLst>
                                </p:cTn>
                              </p:par>
                              <p:par>
                                <p:cTn id="15" presetID="3" presetClass="entr" presetSubtype="1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linds(horizont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1134772" y="629940"/>
            <a:ext cx="8309294" cy="675839"/>
            <a:chOff x="-1242805" y="705597"/>
            <a:chExt cx="8309294"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1242805" y="797294"/>
              <a:ext cx="830929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altLang="zh-CN" sz="3200" b="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*Ý kiến lớn 2</a:t>
              </a:r>
              <a:endParaRPr lang="zh-CN" altLang="en-US"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5161" y="1267596"/>
            <a:ext cx="1701677" cy="1701677"/>
          </a:xfrm>
          <a:prstGeom prst="rect">
            <a:avLst/>
          </a:prstGeom>
        </p:spPr>
      </p:pic>
      <p:grpSp>
        <p:nvGrpSpPr>
          <p:cNvPr id="8" name="Group 6">
            <a:extLst>
              <a:ext uri="{FF2B5EF4-FFF2-40B4-BE49-F238E27FC236}">
                <a16:creationId xmlns:a16="http://schemas.microsoft.com/office/drawing/2014/main" xmlns="" id="{A5959AE9-479E-0509-2427-61317120AB11}"/>
              </a:ext>
            </a:extLst>
          </p:cNvPr>
          <p:cNvGrpSpPr/>
          <p:nvPr/>
        </p:nvGrpSpPr>
        <p:grpSpPr>
          <a:xfrm rot="5400000">
            <a:off x="4818297" y="548764"/>
            <a:ext cx="2018878" cy="8334256"/>
            <a:chOff x="0" y="0"/>
            <a:chExt cx="2302868" cy="9506610"/>
          </a:xfrm>
        </p:grpSpPr>
        <p:sp>
          <p:nvSpPr>
            <p:cNvPr id="9" name="Freeform 7">
              <a:extLst>
                <a:ext uri="{FF2B5EF4-FFF2-40B4-BE49-F238E27FC236}">
                  <a16:creationId xmlns:a16="http://schemas.microsoft.com/office/drawing/2014/main" xmlns="" id="{099CDBC7-6592-0B44-EDE2-06BD1AC21F80}"/>
                </a:ext>
              </a:extLst>
            </p:cNvPr>
            <p:cNvSpPr/>
            <p:nvPr/>
          </p:nvSpPr>
          <p:spPr>
            <a:xfrm>
              <a:off x="-9098" y="-6509"/>
              <a:ext cx="2317198" cy="9538664"/>
            </a:xfrm>
            <a:custGeom>
              <a:avLst/>
              <a:gdLst/>
              <a:ahLst/>
              <a:cxnLst/>
              <a:rect l="l" t="t" r="r" b="b"/>
              <a:pathLst>
                <a:path w="2317198" h="9538664">
                  <a:moveTo>
                    <a:pt x="63030" y="8945111"/>
                  </a:moveTo>
                  <a:cubicBezTo>
                    <a:pt x="63030" y="8945111"/>
                    <a:pt x="0" y="8698547"/>
                    <a:pt x="10218" y="1214762"/>
                  </a:cubicBezTo>
                  <a:cubicBezTo>
                    <a:pt x="18651" y="990971"/>
                    <a:pt x="65033" y="645332"/>
                    <a:pt x="65033" y="645332"/>
                  </a:cubicBezTo>
                  <a:cubicBezTo>
                    <a:pt x="82233" y="502466"/>
                    <a:pt x="56685" y="337866"/>
                    <a:pt x="181385" y="223925"/>
                  </a:cubicBezTo>
                  <a:cubicBezTo>
                    <a:pt x="346794" y="72788"/>
                    <a:pt x="621643" y="0"/>
                    <a:pt x="1424125" y="6965"/>
                  </a:cubicBezTo>
                  <a:lnTo>
                    <a:pt x="1424126" y="6965"/>
                  </a:lnTo>
                  <a:cubicBezTo>
                    <a:pt x="1640873" y="16819"/>
                    <a:pt x="1845188" y="36481"/>
                    <a:pt x="1979377" y="101690"/>
                  </a:cubicBezTo>
                  <a:cubicBezTo>
                    <a:pt x="2235423" y="226120"/>
                    <a:pt x="2317198" y="459160"/>
                    <a:pt x="2311710" y="704684"/>
                  </a:cubicBezTo>
                  <a:cubicBezTo>
                    <a:pt x="2311710" y="704684"/>
                    <a:pt x="2268422" y="1013073"/>
                    <a:pt x="2275856" y="1248607"/>
                  </a:cubicBezTo>
                  <a:cubicBezTo>
                    <a:pt x="2282979" y="8686912"/>
                    <a:pt x="2290136" y="8882515"/>
                    <a:pt x="2290136" y="8882515"/>
                  </a:cubicBezTo>
                  <a:cubicBezTo>
                    <a:pt x="2273454" y="9098247"/>
                    <a:pt x="2158810" y="9308859"/>
                    <a:pt x="1961941" y="9420483"/>
                  </a:cubicBezTo>
                  <a:cubicBezTo>
                    <a:pt x="1811589" y="9505732"/>
                    <a:pt x="1613558" y="9520830"/>
                    <a:pt x="1272988" y="9510088"/>
                  </a:cubicBezTo>
                  <a:lnTo>
                    <a:pt x="1272980" y="9510088"/>
                  </a:lnTo>
                  <a:cubicBezTo>
                    <a:pt x="645952" y="9504811"/>
                    <a:pt x="384604" y="9538664"/>
                    <a:pt x="254278" y="9429507"/>
                  </a:cubicBezTo>
                  <a:cubicBezTo>
                    <a:pt x="145767" y="9338622"/>
                    <a:pt x="81795" y="9145309"/>
                    <a:pt x="63030" y="8945111"/>
                  </a:cubicBezTo>
                  <a:close/>
                </a:path>
              </a:pathLst>
            </a:custGeom>
            <a:solidFill>
              <a:srgbClr val="EDD8C2"/>
            </a:solidFill>
          </p:spPr>
        </p:sp>
      </p:grpSp>
      <p:grpSp>
        <p:nvGrpSpPr>
          <p:cNvPr id="10" name="Group 8">
            <a:extLst>
              <a:ext uri="{FF2B5EF4-FFF2-40B4-BE49-F238E27FC236}">
                <a16:creationId xmlns:a16="http://schemas.microsoft.com/office/drawing/2014/main" xmlns="" id="{93E4CC4F-3B31-4AA3-30AE-1084B5DFC685}"/>
              </a:ext>
            </a:extLst>
          </p:cNvPr>
          <p:cNvGrpSpPr/>
          <p:nvPr/>
        </p:nvGrpSpPr>
        <p:grpSpPr>
          <a:xfrm rot="5400000">
            <a:off x="2781217" y="702180"/>
            <a:ext cx="1746326" cy="3987544"/>
            <a:chOff x="0" y="0"/>
            <a:chExt cx="1897462" cy="4332646"/>
          </a:xfrm>
        </p:grpSpPr>
        <p:sp>
          <p:nvSpPr>
            <p:cNvPr id="14" name="Freeform 9">
              <a:extLst>
                <a:ext uri="{FF2B5EF4-FFF2-40B4-BE49-F238E27FC236}">
                  <a16:creationId xmlns:a16="http://schemas.microsoft.com/office/drawing/2014/main" xmlns="" id="{2E8853FA-084F-0626-C924-B997BF7CAA32}"/>
                </a:ext>
              </a:extLst>
            </p:cNvPr>
            <p:cNvSpPr/>
            <p:nvPr/>
          </p:nvSpPr>
          <p:spPr>
            <a:xfrm>
              <a:off x="-9098" y="-6509"/>
              <a:ext cx="1911792" cy="4364699"/>
            </a:xfrm>
            <a:custGeom>
              <a:avLst/>
              <a:gdLst/>
              <a:ahLst/>
              <a:cxnLst/>
              <a:rect l="l" t="t" r="r" b="b"/>
              <a:pathLst>
                <a:path w="1911792" h="4364699">
                  <a:moveTo>
                    <a:pt x="63030" y="3771146"/>
                  </a:moveTo>
                  <a:cubicBezTo>
                    <a:pt x="63030" y="3771146"/>
                    <a:pt x="0" y="3524582"/>
                    <a:pt x="10218" y="1214762"/>
                  </a:cubicBezTo>
                  <a:cubicBezTo>
                    <a:pt x="18651" y="990971"/>
                    <a:pt x="65033" y="645332"/>
                    <a:pt x="65033" y="645332"/>
                  </a:cubicBezTo>
                  <a:cubicBezTo>
                    <a:pt x="82233" y="502466"/>
                    <a:pt x="56685" y="337866"/>
                    <a:pt x="181385" y="223925"/>
                  </a:cubicBezTo>
                  <a:cubicBezTo>
                    <a:pt x="346794" y="72788"/>
                    <a:pt x="621643" y="0"/>
                    <a:pt x="1018719" y="6965"/>
                  </a:cubicBezTo>
                  <a:lnTo>
                    <a:pt x="1018720" y="6965"/>
                  </a:lnTo>
                  <a:cubicBezTo>
                    <a:pt x="1235468" y="16819"/>
                    <a:pt x="1439783" y="36481"/>
                    <a:pt x="1573971" y="101690"/>
                  </a:cubicBezTo>
                  <a:cubicBezTo>
                    <a:pt x="1830017" y="226120"/>
                    <a:pt x="1911792" y="459160"/>
                    <a:pt x="1906304" y="704684"/>
                  </a:cubicBezTo>
                  <a:cubicBezTo>
                    <a:pt x="1906304" y="704684"/>
                    <a:pt x="1863016" y="1013073"/>
                    <a:pt x="1870450" y="1248607"/>
                  </a:cubicBezTo>
                  <a:cubicBezTo>
                    <a:pt x="1877573" y="3512947"/>
                    <a:pt x="1884730" y="3708550"/>
                    <a:pt x="1884730" y="3708550"/>
                  </a:cubicBezTo>
                  <a:cubicBezTo>
                    <a:pt x="1868048" y="3924283"/>
                    <a:pt x="1753404" y="4134894"/>
                    <a:pt x="1556535" y="4246518"/>
                  </a:cubicBezTo>
                  <a:cubicBezTo>
                    <a:pt x="1406183" y="4331767"/>
                    <a:pt x="1208152" y="4346865"/>
                    <a:pt x="950123" y="4336123"/>
                  </a:cubicBezTo>
                  <a:lnTo>
                    <a:pt x="950120" y="4336123"/>
                  </a:lnTo>
                  <a:cubicBezTo>
                    <a:pt x="645952" y="4330847"/>
                    <a:pt x="384604" y="4364700"/>
                    <a:pt x="254278" y="4255542"/>
                  </a:cubicBezTo>
                  <a:cubicBezTo>
                    <a:pt x="145767" y="4164657"/>
                    <a:pt x="81795" y="3971345"/>
                    <a:pt x="63030" y="3771146"/>
                  </a:cubicBezTo>
                  <a:close/>
                </a:path>
              </a:pathLst>
            </a:custGeom>
            <a:solidFill>
              <a:srgbClr val="EEC51D"/>
            </a:solidFill>
          </p:spPr>
        </p:sp>
      </p:grpSp>
      <p:sp>
        <p:nvSpPr>
          <p:cNvPr id="15" name="TextBox 10">
            <a:extLst>
              <a:ext uri="{FF2B5EF4-FFF2-40B4-BE49-F238E27FC236}">
                <a16:creationId xmlns:a16="http://schemas.microsoft.com/office/drawing/2014/main" xmlns="" id="{5E62C5A4-8B41-E61A-2FB8-A7FB922B3BCC}"/>
              </a:ext>
            </a:extLst>
          </p:cNvPr>
          <p:cNvSpPr txBox="1"/>
          <p:nvPr/>
        </p:nvSpPr>
        <p:spPr>
          <a:xfrm>
            <a:off x="1860955" y="2181919"/>
            <a:ext cx="3586850" cy="923330"/>
          </a:xfrm>
          <a:prstGeom prst="rect">
            <a:avLst/>
          </a:prstGeom>
        </p:spPr>
        <p:txBody>
          <a:bodyPr lIns="0" tIns="0" rIns="0" bIns="0" rtlCol="0" anchor="t">
            <a:spAutoFit/>
          </a:bodyPr>
          <a:lstStyle/>
          <a:p>
            <a:pPr algn="just"/>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Ý kiến lớn 2</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Qua hình ảnh hoa sen, tác giả dân gian đã gửi gắm những triết lí sống sâu sắc</a:t>
            </a:r>
            <a:endParaRPr lang="en-US" sz="2000">
              <a:effectLst/>
              <a:latin typeface=".VnTime"/>
              <a:ea typeface="Times New Roman" panose="02020603050405020304" pitchFamily="18" charset="0"/>
              <a:cs typeface="Times New Roman" panose="02020603050405020304" pitchFamily="18" charset="0"/>
            </a:endParaRPr>
          </a:p>
        </p:txBody>
      </p:sp>
      <p:pic>
        <p:nvPicPr>
          <p:cNvPr id="16" name="Picture 14">
            <a:extLst>
              <a:ext uri="{FF2B5EF4-FFF2-40B4-BE49-F238E27FC236}">
                <a16:creationId xmlns:a16="http://schemas.microsoft.com/office/drawing/2014/main" xmlns="" id="{5EC3A87D-DA06-1902-49D2-3D20EE3E0C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33272" t="32416"/>
          <a:stretch>
            <a:fillRect/>
          </a:stretch>
        </p:blipFill>
        <p:spPr>
          <a:xfrm rot="9627462">
            <a:off x="1361570" y="1554045"/>
            <a:ext cx="552789" cy="537486"/>
          </a:xfrm>
          <a:prstGeom prst="rect">
            <a:avLst/>
          </a:prstGeom>
        </p:spPr>
      </p:pic>
      <p:pic>
        <p:nvPicPr>
          <p:cNvPr id="17" name="图片 1" descr="395a1cb33a233df7db466afcc1fba008">
            <a:extLst>
              <a:ext uri="{FF2B5EF4-FFF2-40B4-BE49-F238E27FC236}">
                <a16:creationId xmlns:a16="http://schemas.microsoft.com/office/drawing/2014/main" xmlns="" id="{89213544-5B07-FCEC-C67A-51EA283B1841}"/>
              </a:ext>
            </a:extLst>
          </p:cNvPr>
          <p:cNvPicPr>
            <a:picLocks noChangeAspect="1"/>
          </p:cNvPicPr>
          <p:nvPr/>
        </p:nvPicPr>
        <p:blipFill>
          <a:blip r:embed="rId8"/>
          <a:srcRect/>
          <a:stretch>
            <a:fillRect/>
          </a:stretch>
        </p:blipFill>
        <p:spPr>
          <a:xfrm>
            <a:off x="6821404" y="721637"/>
            <a:ext cx="5125085" cy="4739005"/>
          </a:xfrm>
          <a:prstGeom prst="rect">
            <a:avLst/>
          </a:prstGeom>
        </p:spPr>
      </p:pic>
      <p:sp>
        <p:nvSpPr>
          <p:cNvPr id="19" name="TextBox 18">
            <a:extLst>
              <a:ext uri="{FF2B5EF4-FFF2-40B4-BE49-F238E27FC236}">
                <a16:creationId xmlns:a16="http://schemas.microsoft.com/office/drawing/2014/main" xmlns="" id="{74A43C25-0226-223A-F50C-640A890BEBC9}"/>
              </a:ext>
            </a:extLst>
          </p:cNvPr>
          <p:cNvSpPr txBox="1"/>
          <p:nvPr/>
        </p:nvSpPr>
        <p:spPr>
          <a:xfrm>
            <a:off x="2191430" y="4190920"/>
            <a:ext cx="6668086" cy="707886"/>
          </a:xfrm>
          <a:prstGeom prst="rect">
            <a:avLst/>
          </a:prstGeom>
          <a:noFill/>
        </p:spPr>
        <p:txBody>
          <a:bodyPr wrap="square">
            <a:spAutoFit/>
          </a:bodyPr>
          <a:lstStyle/>
          <a:p>
            <a:pPr algn="just"/>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Ý kiến nhỏ</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Ở câu thứ 4, người ta không nghĩ đến nghĩa đen mà nghĩ đến nghĩa bóng, nghĩ sang hình ảnh triết lí nhân sinh</a:t>
            </a:r>
            <a:endParaRPr lang="en-US">
              <a:effectLst/>
              <a:latin typeface=".VnTime"/>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1633481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1+#ppt_w/2"/>
                                          </p:val>
                                        </p:tav>
                                        <p:tav tm="100000">
                                          <p:val>
                                            <p:strVal val="#ppt_x"/>
                                          </p:val>
                                        </p:tav>
                                      </p:tavLst>
                                    </p:anim>
                                    <p:anim calcmode="lin" valueType="num">
                                      <p:cBhvr additive="base">
                                        <p:cTn id="14" dur="750" fill="hold"/>
                                        <p:tgtEl>
                                          <p:spTgt spid="13"/>
                                        </p:tgtEl>
                                        <p:attrNameLst>
                                          <p:attrName>ppt_y</p:attrName>
                                        </p:attrNameLst>
                                      </p:cBhvr>
                                      <p:tavLst>
                                        <p:tav tm="0">
                                          <p:val>
                                            <p:strVal val="1+#ppt_h/2"/>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1781885" y="629940"/>
            <a:ext cx="8309294" cy="675839"/>
            <a:chOff x="-1889918" y="705597"/>
            <a:chExt cx="8309294"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1889918" y="766145"/>
              <a:ext cx="830929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altLang="zh-CN" sz="3200" b="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Câu 2</a:t>
              </a:r>
              <a:endParaRPr lang="zh-CN" altLang="en-US"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5161" y="1267596"/>
            <a:ext cx="1701677" cy="1701677"/>
          </a:xfrm>
          <a:prstGeom prst="rect">
            <a:avLst/>
          </a:prstGeom>
        </p:spPr>
      </p:pic>
      <p:graphicFrame>
        <p:nvGraphicFramePr>
          <p:cNvPr id="34" name="Table 33">
            <a:extLst>
              <a:ext uri="{FF2B5EF4-FFF2-40B4-BE49-F238E27FC236}">
                <a16:creationId xmlns:a16="http://schemas.microsoft.com/office/drawing/2014/main" xmlns="" id="{EB8A3E7F-5AB0-7AC5-9F5E-05DE04B90E52}"/>
              </a:ext>
            </a:extLst>
          </p:cNvPr>
          <p:cNvGraphicFramePr>
            <a:graphicFrameLocks noGrp="1"/>
          </p:cNvGraphicFramePr>
          <p:nvPr>
            <p:extLst>
              <p:ext uri="{D42A27DB-BD31-4B8C-83A1-F6EECF244321}">
                <p14:modId xmlns:p14="http://schemas.microsoft.com/office/powerpoint/2010/main" val="1398762564"/>
              </p:ext>
            </p:extLst>
          </p:nvPr>
        </p:nvGraphicFramePr>
        <p:xfrm>
          <a:off x="1434906" y="1908194"/>
          <a:ext cx="9470358" cy="4112776"/>
        </p:xfrm>
        <a:graphic>
          <a:graphicData uri="http://schemas.openxmlformats.org/drawingml/2006/table">
            <a:tbl>
              <a:tblPr firstRow="1" firstCol="1" bandRow="1">
                <a:tableStyleId>{21E4AEA4-8DFA-4A89-87EB-49C32662AFE0}</a:tableStyleId>
              </a:tblPr>
              <a:tblGrid>
                <a:gridCol w="1648518">
                  <a:extLst>
                    <a:ext uri="{9D8B030D-6E8A-4147-A177-3AD203B41FA5}">
                      <a16:colId xmlns:a16="http://schemas.microsoft.com/office/drawing/2014/main" xmlns="" val="3914293882"/>
                    </a:ext>
                  </a:extLst>
                </a:gridCol>
                <a:gridCol w="3230435">
                  <a:extLst>
                    <a:ext uri="{9D8B030D-6E8A-4147-A177-3AD203B41FA5}">
                      <a16:colId xmlns:a16="http://schemas.microsoft.com/office/drawing/2014/main" xmlns="" val="1148808716"/>
                    </a:ext>
                  </a:extLst>
                </a:gridCol>
                <a:gridCol w="4591405">
                  <a:extLst>
                    <a:ext uri="{9D8B030D-6E8A-4147-A177-3AD203B41FA5}">
                      <a16:colId xmlns:a16="http://schemas.microsoft.com/office/drawing/2014/main" xmlns="" val="2120436816"/>
                    </a:ext>
                  </a:extLst>
                </a:gridCol>
              </a:tblGrid>
              <a:tr h="269629">
                <a:tc>
                  <a:txBody>
                    <a:bodyPr/>
                    <a:lstStyle/>
                    <a:p>
                      <a:pPr algn="ctr">
                        <a:lnSpc>
                          <a:spcPct val="115000"/>
                        </a:lnSpc>
                      </a:pPr>
                      <a:r>
                        <a:rPr lang="en-US" sz="1400">
                          <a:effectLst/>
                          <a:latin typeface="Times New Roman" panose="02020603050405020304" pitchFamily="18" charset="0"/>
                          <a:cs typeface="Times New Roman" panose="02020603050405020304" pitchFamily="18" charset="0"/>
                        </a:rPr>
                        <a:t>Ý kiến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15000"/>
                        </a:lnSpc>
                      </a:pPr>
                      <a:r>
                        <a:rPr lang="en-US" sz="1400">
                          <a:effectLst/>
                          <a:latin typeface="Times New Roman" panose="02020603050405020304" pitchFamily="18" charset="0"/>
                          <a:cs typeface="Times New Roman" panose="02020603050405020304" pitchFamily="18" charset="0"/>
                        </a:rPr>
                        <a:t>Lí lẽ</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15000"/>
                        </a:lnSpc>
                      </a:pPr>
                      <a:r>
                        <a:rPr lang="en-US" sz="1400">
                          <a:effectLst/>
                          <a:latin typeface="Times New Roman" panose="02020603050405020304" pitchFamily="18" charset="0"/>
                          <a:cs typeface="Times New Roman" panose="02020603050405020304" pitchFamily="18" charset="0"/>
                        </a:rPr>
                        <a:t>Bằng chứng</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58352736"/>
                  </a:ext>
                </a:extLst>
              </a:tr>
              <a:tr h="582871">
                <a:tc rowSpan="5">
                  <a:txBody>
                    <a:bodyPr/>
                    <a:lstStyle/>
                    <a:p>
                      <a:pPr algn="ctr">
                        <a:lnSpc>
                          <a:spcPct val="115000"/>
                        </a:lnSpc>
                      </a:pPr>
                      <a:r>
                        <a:rPr lang="en-US" sz="1400">
                          <a:effectLst/>
                          <a:latin typeface="Times New Roman" panose="02020603050405020304" pitchFamily="18" charset="0"/>
                          <a:cs typeface="Times New Roman" panose="02020603050405020304" pitchFamily="18" charset="0"/>
                        </a:rPr>
                        <a:t>Vẻ đẹp của sen đã được miêu tả một cách khéo léo, tài tình</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15000"/>
                        </a:lnSpc>
                      </a:pP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15000"/>
                        </a:lnSpc>
                      </a:pP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48678385"/>
                  </a:ext>
                </a:extLst>
              </a:tr>
              <a:tr h="464395">
                <a:tc vMerge="1">
                  <a:txBody>
                    <a:bodyPr/>
                    <a:lstStyle/>
                    <a:p>
                      <a:endParaRPr lang="en-US"/>
                    </a:p>
                  </a:txBody>
                  <a:tcPr/>
                </a:tc>
                <a:tc rowSpan="3">
                  <a:txBody>
                    <a:bodyPr/>
                    <a:lstStyle/>
                    <a:p>
                      <a:pPr algn="just">
                        <a:lnSpc>
                          <a:spcPct val="115000"/>
                        </a:lnSpc>
                      </a:pP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15000"/>
                        </a:lnSpc>
                      </a:pP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20664251"/>
                  </a:ext>
                </a:extLst>
              </a:tr>
              <a:tr h="582871">
                <a:tc vMerge="1">
                  <a:txBody>
                    <a:bodyPr/>
                    <a:lstStyle/>
                    <a:p>
                      <a:endParaRPr lang="en-US"/>
                    </a:p>
                  </a:txBody>
                  <a:tcPr/>
                </a:tc>
                <a:tc vMerge="1">
                  <a:txBody>
                    <a:bodyPr/>
                    <a:lstStyle/>
                    <a:p>
                      <a:endParaRPr lang="en-US"/>
                    </a:p>
                  </a:txBody>
                  <a:tcPr/>
                </a:tc>
                <a:tc>
                  <a:txBody>
                    <a:bodyPr/>
                    <a:lstStyle/>
                    <a:p>
                      <a:pPr algn="just">
                        <a:lnSpc>
                          <a:spcPct val="115000"/>
                        </a:lnSpc>
                      </a:pP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21923165"/>
                  </a:ext>
                </a:extLst>
              </a:tr>
              <a:tr h="464395">
                <a:tc vMerge="1">
                  <a:txBody>
                    <a:bodyPr/>
                    <a:lstStyle/>
                    <a:p>
                      <a:endParaRPr lang="en-US"/>
                    </a:p>
                  </a:txBody>
                  <a:tcPr/>
                </a:tc>
                <a:tc vMerge="1">
                  <a:txBody>
                    <a:bodyPr/>
                    <a:lstStyle/>
                    <a:p>
                      <a:endParaRPr lang="en-US"/>
                    </a:p>
                  </a:txBody>
                  <a:tcPr/>
                </a:tc>
                <a:tc>
                  <a:txBody>
                    <a:bodyPr/>
                    <a:lstStyle/>
                    <a:p>
                      <a:pPr algn="just">
                        <a:lnSpc>
                          <a:spcPct val="115000"/>
                        </a:lnSpc>
                      </a:pP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47193258"/>
                  </a:ext>
                </a:extLst>
              </a:tr>
              <a:tr h="345919">
                <a:tc vMerge="1">
                  <a:txBody>
                    <a:bodyPr/>
                    <a:lstStyle/>
                    <a:p>
                      <a:endParaRPr lang="en-US"/>
                    </a:p>
                  </a:txBody>
                  <a:tcPr/>
                </a:tc>
                <a:tc>
                  <a:txBody>
                    <a:bodyPr/>
                    <a:lstStyle/>
                    <a:p>
                      <a:pPr algn="just">
                        <a:lnSpc>
                          <a:spcPct val="115000"/>
                        </a:lnSpc>
                      </a:pP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15000"/>
                        </a:lnSpc>
                      </a:pP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33996564"/>
                  </a:ext>
                </a:extLst>
              </a:tr>
              <a:tr h="582871">
                <a:tc rowSpan="2">
                  <a:txBody>
                    <a:bodyPr/>
                    <a:lstStyle/>
                    <a:p>
                      <a:pPr algn="ctr">
                        <a:lnSpc>
                          <a:spcPct val="115000"/>
                        </a:lnSpc>
                      </a:pPr>
                      <a:r>
                        <a:rPr lang="en-US" sz="1400">
                          <a:effectLst/>
                          <a:latin typeface="Times New Roman" panose="02020603050405020304" pitchFamily="18" charset="0"/>
                          <a:cs typeface="Times New Roman" panose="02020603050405020304" pitchFamily="18" charset="0"/>
                        </a:rPr>
                        <a:t>Qua hình ảnh sen, tác giả dân gian đã gửi gắm những triết lí sống sâu sắc</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rowSpan="2">
                  <a:txBody>
                    <a:bodyPr/>
                    <a:lstStyle/>
                    <a:p>
                      <a:pPr algn="just">
                        <a:lnSpc>
                          <a:spcPct val="115000"/>
                        </a:lnSpc>
                      </a:pP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15000"/>
                        </a:lnSpc>
                      </a:pP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31107543"/>
                  </a:ext>
                </a:extLst>
              </a:tr>
              <a:tr h="819825">
                <a:tc vMerge="1">
                  <a:txBody>
                    <a:bodyPr/>
                    <a:lstStyle/>
                    <a:p>
                      <a:endParaRPr lang="en-US"/>
                    </a:p>
                  </a:txBody>
                  <a:tcPr/>
                </a:tc>
                <a:tc vMerge="1">
                  <a:txBody>
                    <a:bodyPr/>
                    <a:lstStyle/>
                    <a:p>
                      <a:endParaRPr lang="en-US"/>
                    </a:p>
                  </a:txBody>
                  <a:tcPr/>
                </a:tc>
                <a:tc>
                  <a:txBody>
                    <a:bodyPr/>
                    <a:lstStyle/>
                    <a:p>
                      <a:pPr algn="just">
                        <a:lnSpc>
                          <a:spcPct val="115000"/>
                        </a:lnSpc>
                      </a:pP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13969035"/>
                  </a:ext>
                </a:extLst>
              </a:tr>
            </a:tbl>
          </a:graphicData>
        </a:graphic>
      </p:graphicFrame>
      <p:pic>
        <p:nvPicPr>
          <p:cNvPr id="35" name="图片 4">
            <a:extLst>
              <a:ext uri="{FF2B5EF4-FFF2-40B4-BE49-F238E27FC236}">
                <a16:creationId xmlns:a16="http://schemas.microsoft.com/office/drawing/2014/main" xmlns="" id="{1EEA8AFA-E0B7-E2D9-8318-1A756C10172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02340" y="1045947"/>
            <a:ext cx="1987319" cy="862247"/>
          </a:xfrm>
          <a:prstGeom prst="rect">
            <a:avLst/>
          </a:prstGeom>
        </p:spPr>
      </p:pic>
      <p:sp>
        <p:nvSpPr>
          <p:cNvPr id="36" name="文本框 9">
            <a:extLst>
              <a:ext uri="{FF2B5EF4-FFF2-40B4-BE49-F238E27FC236}">
                <a16:creationId xmlns:a16="http://schemas.microsoft.com/office/drawing/2014/main" xmlns="" id="{31C77314-D653-05A2-BA44-4259AD37B9B7}"/>
              </a:ext>
            </a:extLst>
          </p:cNvPr>
          <p:cNvSpPr txBox="1"/>
          <p:nvPr/>
        </p:nvSpPr>
        <p:spPr>
          <a:xfrm>
            <a:off x="5367925" y="1316743"/>
            <a:ext cx="14561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a:solidFill>
                  <a:prstClr val="black"/>
                </a:solidFill>
                <a:latin typeface="Times New Roman" panose="02020603050405020304" pitchFamily="18" charset="0"/>
              </a:rPr>
              <a:t>PHT số 3</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Light" panose="020F0302020204030204"/>
              <a:ea typeface="字魂27号-布丁体" panose="00000500000000000000" pitchFamily="2" charset="-122"/>
              <a:cs typeface="+mn-cs"/>
            </a:endParaRPr>
          </a:p>
        </p:txBody>
      </p:sp>
      <p:pic>
        <p:nvPicPr>
          <p:cNvPr id="4" name="图片 12">
            <a:extLst>
              <a:ext uri="{FF2B5EF4-FFF2-40B4-BE49-F238E27FC236}">
                <a16:creationId xmlns:a16="http://schemas.microsoft.com/office/drawing/2014/main" xmlns="" id="{85D9EAE8-0298-A3EE-547D-E13FFFA59158}"/>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51444" t="37260" r="297" b="34000"/>
          <a:stretch/>
        </p:blipFill>
        <p:spPr>
          <a:xfrm>
            <a:off x="10023910" y="5131759"/>
            <a:ext cx="2168090" cy="1726241"/>
          </a:xfrm>
          <a:prstGeom prst="rect">
            <a:avLst/>
          </a:prstGeom>
        </p:spPr>
      </p:pic>
    </p:spTree>
    <p:custDataLst>
      <p:tags r:id="rId1"/>
    </p:custDataLst>
    <p:extLst>
      <p:ext uri="{BB962C8B-B14F-4D97-AF65-F5344CB8AC3E}">
        <p14:creationId xmlns:p14="http://schemas.microsoft.com/office/powerpoint/2010/main" val="191220516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1+#ppt_w/2"/>
                                          </p:val>
                                        </p:tav>
                                        <p:tav tm="100000">
                                          <p:val>
                                            <p:strVal val="#ppt_x"/>
                                          </p:val>
                                        </p:tav>
                                      </p:tavLst>
                                    </p:anim>
                                    <p:anim calcmode="lin" valueType="num">
                                      <p:cBhvr additive="base">
                                        <p:cTn id="14" dur="750" fill="hold"/>
                                        <p:tgtEl>
                                          <p:spTgt spid="13"/>
                                        </p:tgtEl>
                                        <p:attrNameLst>
                                          <p:attrName>ppt_y</p:attrName>
                                        </p:attrNameLst>
                                      </p:cBhvr>
                                      <p:tavLst>
                                        <p:tav tm="0">
                                          <p:val>
                                            <p:strVal val="1+#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80">
                                          <p:stCondLst>
                                            <p:cond delay="0"/>
                                          </p:stCondLst>
                                        </p:cTn>
                                        <p:tgtEl>
                                          <p:spTgt spid="34"/>
                                        </p:tgtEl>
                                      </p:cBhvr>
                                    </p:animEffect>
                                    <p:anim calcmode="lin" valueType="num">
                                      <p:cBhvr>
                                        <p:cTn id="33"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38" dur="26">
                                          <p:stCondLst>
                                            <p:cond delay="650"/>
                                          </p:stCondLst>
                                        </p:cTn>
                                        <p:tgtEl>
                                          <p:spTgt spid="34"/>
                                        </p:tgtEl>
                                      </p:cBhvr>
                                      <p:to x="100000" y="60000"/>
                                    </p:animScale>
                                    <p:animScale>
                                      <p:cBhvr>
                                        <p:cTn id="39" dur="166" decel="50000">
                                          <p:stCondLst>
                                            <p:cond delay="676"/>
                                          </p:stCondLst>
                                        </p:cTn>
                                        <p:tgtEl>
                                          <p:spTgt spid="34"/>
                                        </p:tgtEl>
                                      </p:cBhvr>
                                      <p:to x="100000" y="100000"/>
                                    </p:animScale>
                                    <p:animScale>
                                      <p:cBhvr>
                                        <p:cTn id="40" dur="26">
                                          <p:stCondLst>
                                            <p:cond delay="1312"/>
                                          </p:stCondLst>
                                        </p:cTn>
                                        <p:tgtEl>
                                          <p:spTgt spid="34"/>
                                        </p:tgtEl>
                                      </p:cBhvr>
                                      <p:to x="100000" y="80000"/>
                                    </p:animScale>
                                    <p:animScale>
                                      <p:cBhvr>
                                        <p:cTn id="41" dur="166" decel="50000">
                                          <p:stCondLst>
                                            <p:cond delay="1338"/>
                                          </p:stCondLst>
                                        </p:cTn>
                                        <p:tgtEl>
                                          <p:spTgt spid="34"/>
                                        </p:tgtEl>
                                      </p:cBhvr>
                                      <p:to x="100000" y="100000"/>
                                    </p:animScale>
                                    <p:animScale>
                                      <p:cBhvr>
                                        <p:cTn id="42" dur="26">
                                          <p:stCondLst>
                                            <p:cond delay="1642"/>
                                          </p:stCondLst>
                                        </p:cTn>
                                        <p:tgtEl>
                                          <p:spTgt spid="34"/>
                                        </p:tgtEl>
                                      </p:cBhvr>
                                      <p:to x="100000" y="90000"/>
                                    </p:animScale>
                                    <p:animScale>
                                      <p:cBhvr>
                                        <p:cTn id="43" dur="166" decel="50000">
                                          <p:stCondLst>
                                            <p:cond delay="1668"/>
                                          </p:stCondLst>
                                        </p:cTn>
                                        <p:tgtEl>
                                          <p:spTgt spid="34"/>
                                        </p:tgtEl>
                                      </p:cBhvr>
                                      <p:to x="100000" y="100000"/>
                                    </p:animScale>
                                    <p:animScale>
                                      <p:cBhvr>
                                        <p:cTn id="44" dur="26">
                                          <p:stCondLst>
                                            <p:cond delay="1808"/>
                                          </p:stCondLst>
                                        </p:cTn>
                                        <p:tgtEl>
                                          <p:spTgt spid="34"/>
                                        </p:tgtEl>
                                      </p:cBhvr>
                                      <p:to x="100000" y="95000"/>
                                    </p:animScale>
                                    <p:animScale>
                                      <p:cBhvr>
                                        <p:cTn id="45" dur="166" decel="50000">
                                          <p:stCondLst>
                                            <p:cond delay="1834"/>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1781885" y="629940"/>
            <a:ext cx="8309294" cy="675839"/>
            <a:chOff x="-1889918" y="705597"/>
            <a:chExt cx="8309294"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1889918" y="766145"/>
              <a:ext cx="830929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altLang="zh-CN" sz="3200" b="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Câu 2</a:t>
              </a:r>
              <a:endParaRPr lang="zh-CN" altLang="en-US"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5161" y="1267596"/>
            <a:ext cx="1701677" cy="1701677"/>
          </a:xfrm>
          <a:prstGeom prst="rect">
            <a:avLst/>
          </a:prstGeom>
        </p:spPr>
      </p:pic>
      <p:pic>
        <p:nvPicPr>
          <p:cNvPr id="4" name="图片 12">
            <a:extLst>
              <a:ext uri="{FF2B5EF4-FFF2-40B4-BE49-F238E27FC236}">
                <a16:creationId xmlns:a16="http://schemas.microsoft.com/office/drawing/2014/main" xmlns="" id="{85D9EAE8-0298-A3EE-547D-E13FFFA59158}"/>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51444" t="37260" r="297" b="34000"/>
          <a:stretch/>
        </p:blipFill>
        <p:spPr>
          <a:xfrm>
            <a:off x="10023910" y="5131759"/>
            <a:ext cx="2168090" cy="1726241"/>
          </a:xfrm>
          <a:prstGeom prst="rect">
            <a:avLst/>
          </a:prstGeom>
        </p:spPr>
      </p:pic>
      <p:graphicFrame>
        <p:nvGraphicFramePr>
          <p:cNvPr id="34" name="Table 33">
            <a:extLst>
              <a:ext uri="{FF2B5EF4-FFF2-40B4-BE49-F238E27FC236}">
                <a16:creationId xmlns:a16="http://schemas.microsoft.com/office/drawing/2014/main" xmlns="" id="{EB8A3E7F-5AB0-7AC5-9F5E-05DE04B90E52}"/>
              </a:ext>
            </a:extLst>
          </p:cNvPr>
          <p:cNvGraphicFramePr>
            <a:graphicFrameLocks noGrp="1"/>
          </p:cNvGraphicFramePr>
          <p:nvPr/>
        </p:nvGraphicFramePr>
        <p:xfrm>
          <a:off x="1641980" y="1477071"/>
          <a:ext cx="8908038" cy="4745582"/>
        </p:xfrm>
        <a:graphic>
          <a:graphicData uri="http://schemas.openxmlformats.org/drawingml/2006/table">
            <a:tbl>
              <a:tblPr firstRow="1" firstCol="1" bandRow="1">
                <a:tableStyleId>{21E4AEA4-8DFA-4A89-87EB-49C32662AFE0}</a:tableStyleId>
              </a:tblPr>
              <a:tblGrid>
                <a:gridCol w="1550634">
                  <a:extLst>
                    <a:ext uri="{9D8B030D-6E8A-4147-A177-3AD203B41FA5}">
                      <a16:colId xmlns:a16="http://schemas.microsoft.com/office/drawing/2014/main" xmlns="" val="3914293882"/>
                    </a:ext>
                  </a:extLst>
                </a:gridCol>
                <a:gridCol w="3038622">
                  <a:extLst>
                    <a:ext uri="{9D8B030D-6E8A-4147-A177-3AD203B41FA5}">
                      <a16:colId xmlns:a16="http://schemas.microsoft.com/office/drawing/2014/main" xmlns="" val="1148808716"/>
                    </a:ext>
                  </a:extLst>
                </a:gridCol>
                <a:gridCol w="4318782">
                  <a:extLst>
                    <a:ext uri="{9D8B030D-6E8A-4147-A177-3AD203B41FA5}">
                      <a16:colId xmlns:a16="http://schemas.microsoft.com/office/drawing/2014/main" xmlns="" val="2120436816"/>
                    </a:ext>
                  </a:extLst>
                </a:gridCol>
              </a:tblGrid>
              <a:tr h="145974">
                <a:tc>
                  <a:txBody>
                    <a:bodyPr/>
                    <a:lstStyle/>
                    <a:p>
                      <a:pPr algn="ctr">
                        <a:lnSpc>
                          <a:spcPct val="115000"/>
                        </a:lnSpc>
                      </a:pPr>
                      <a:r>
                        <a:rPr lang="en-US" sz="1400">
                          <a:effectLst/>
                          <a:latin typeface="Times New Roman" panose="02020603050405020304" pitchFamily="18" charset="0"/>
                          <a:cs typeface="Times New Roman" panose="02020603050405020304" pitchFamily="18" charset="0"/>
                        </a:rPr>
                        <a:t>Ý kiến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15000"/>
                        </a:lnSpc>
                      </a:pPr>
                      <a:r>
                        <a:rPr lang="en-US" sz="1400">
                          <a:effectLst/>
                          <a:latin typeface="Times New Roman" panose="02020603050405020304" pitchFamily="18" charset="0"/>
                          <a:cs typeface="Times New Roman" panose="02020603050405020304" pitchFamily="18" charset="0"/>
                        </a:rPr>
                        <a:t>Lí lẽ</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lnSpc>
                          <a:spcPct val="115000"/>
                        </a:lnSpc>
                      </a:pPr>
                      <a:r>
                        <a:rPr lang="en-US" sz="1400">
                          <a:effectLst/>
                          <a:latin typeface="Times New Roman" panose="02020603050405020304" pitchFamily="18" charset="0"/>
                          <a:cs typeface="Times New Roman" panose="02020603050405020304" pitchFamily="18" charset="0"/>
                        </a:rPr>
                        <a:t>Bằng chứng</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58352736"/>
                  </a:ext>
                </a:extLst>
              </a:tr>
              <a:tr h="637807">
                <a:tc rowSpan="5">
                  <a:txBody>
                    <a:bodyPr/>
                    <a:lstStyle/>
                    <a:p>
                      <a:pPr algn="ctr">
                        <a:lnSpc>
                          <a:spcPct val="115000"/>
                        </a:lnSpc>
                      </a:pPr>
                      <a:r>
                        <a:rPr lang="en-US" sz="1400">
                          <a:effectLst/>
                          <a:latin typeface="Times New Roman" panose="02020603050405020304" pitchFamily="18" charset="0"/>
                          <a:cs typeface="Times New Roman" panose="02020603050405020304" pitchFamily="18" charset="0"/>
                        </a:rPr>
                        <a:t>Vẻ đẹp của sen đã được miêu tả một cách khéo léo, tài tình</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15000"/>
                        </a:lnSpc>
                      </a:pPr>
                      <a:r>
                        <a:rPr lang="en-US" sz="1400">
                          <a:effectLst/>
                          <a:latin typeface="Times New Roman" panose="02020603050405020304" pitchFamily="18" charset="0"/>
                          <a:cs typeface="Times New Roman" panose="02020603050405020304" pitchFamily="18" charset="0"/>
                        </a:rPr>
                        <a:t>Câu thứ nhất, tác giả dân gian khẳng định và tuyệt đối vẻ đẹp không gì sánh nổi của cây sen ở trong đầm</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15000"/>
                        </a:lnSpc>
                      </a:pPr>
                      <a:r>
                        <a:rPr lang="en-US" sz="1400">
                          <a:effectLst/>
                          <a:latin typeface="Times New Roman" panose="02020603050405020304" pitchFamily="18" charset="0"/>
                          <a:cs typeface="Times New Roman" panose="02020603050405020304" pitchFamily="18" charset="0"/>
                        </a:rPr>
                        <a:t>Trạng ngữ “trong đầm” đã hạn chế sự tuyệt đổi hóa trong câu ca dao, làm cho trở thành tương đối và có tính thuyết phục</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48678385"/>
                  </a:ext>
                </a:extLst>
              </a:tr>
              <a:tr h="508164">
                <a:tc vMerge="1">
                  <a:txBody>
                    <a:bodyPr/>
                    <a:lstStyle/>
                    <a:p>
                      <a:endParaRPr lang="en-US"/>
                    </a:p>
                  </a:txBody>
                  <a:tcPr/>
                </a:tc>
                <a:tc rowSpan="3">
                  <a:txBody>
                    <a:bodyPr/>
                    <a:lstStyle/>
                    <a:p>
                      <a:pPr algn="just">
                        <a:lnSpc>
                          <a:spcPct val="115000"/>
                        </a:lnSpc>
                      </a:pPr>
                      <a:r>
                        <a:rPr lang="en-US" sz="1400">
                          <a:effectLst/>
                          <a:latin typeface="Times New Roman" panose="02020603050405020304" pitchFamily="18" charset="0"/>
                          <a:cs typeface="Times New Roman" panose="02020603050405020304" pitchFamily="18" charset="0"/>
                        </a:rPr>
                        <a:t>Câu thứ hai, tác giả dân gian miêu tả vẻ đẹp của từng bộ phận cụ thể trong cây sen để chứng minh cho cầu thứ nhất.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15000"/>
                        </a:lnSpc>
                      </a:pPr>
                      <a:r>
                        <a:rPr lang="en-US" sz="1400">
                          <a:effectLst/>
                          <a:latin typeface="Times New Roman" panose="02020603050405020304" pitchFamily="18" charset="0"/>
                          <a:cs typeface="Times New Roman" panose="02020603050405020304" pitchFamily="18" charset="0"/>
                        </a:rPr>
                        <a:t>Từ “lá xanh” qua "bông trắng" đến "nhị vàng”, tức là quan sát từ ngoài vào trong, rất tự nhiên hợp lí</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20664251"/>
                  </a:ext>
                </a:extLst>
              </a:tr>
              <a:tr h="637807">
                <a:tc vMerge="1">
                  <a:txBody>
                    <a:bodyPr/>
                    <a:lstStyle/>
                    <a:p>
                      <a:endParaRPr lang="en-US"/>
                    </a:p>
                  </a:txBody>
                  <a:tcPr/>
                </a:tc>
                <a:tc vMerge="1">
                  <a:txBody>
                    <a:bodyPr/>
                    <a:lstStyle/>
                    <a:p>
                      <a:endParaRPr lang="en-US"/>
                    </a:p>
                  </a:txBody>
                  <a:tcPr/>
                </a:tc>
                <a:tc>
                  <a:txBody>
                    <a:bodyPr/>
                    <a:lstStyle/>
                    <a:p>
                      <a:pPr algn="just">
                        <a:lnSpc>
                          <a:spcPct val="115000"/>
                        </a:lnSpc>
                      </a:pPr>
                      <a:r>
                        <a:rPr lang="en-US" sz="1400">
                          <a:effectLst/>
                          <a:latin typeface="Times New Roman" panose="02020603050405020304" pitchFamily="18" charset="0"/>
                          <a:cs typeface="Times New Roman" panose="02020603050405020304" pitchFamily="18" charset="0"/>
                        </a:rPr>
                        <a:t>Từ “lại” được dùng rất đắt, có tác dụng nhấn mạnh sự đa dạng nhiều thành phần và màu sắc đáng chú ý của cây sen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21923165"/>
                  </a:ext>
                </a:extLst>
              </a:tr>
              <a:tr h="508164">
                <a:tc vMerge="1">
                  <a:txBody>
                    <a:bodyPr/>
                    <a:lstStyle/>
                    <a:p>
                      <a:endParaRPr lang="en-US"/>
                    </a:p>
                  </a:txBody>
                  <a:tcPr/>
                </a:tc>
                <a:tc vMerge="1">
                  <a:txBody>
                    <a:bodyPr/>
                    <a:lstStyle/>
                    <a:p>
                      <a:endParaRPr lang="en-US"/>
                    </a:p>
                  </a:txBody>
                  <a:tcPr/>
                </a:tc>
                <a:tc>
                  <a:txBody>
                    <a:bodyPr/>
                    <a:lstStyle/>
                    <a:p>
                      <a:pPr algn="just">
                        <a:lnSpc>
                          <a:spcPct val="115000"/>
                        </a:lnSpc>
                      </a:pPr>
                      <a:r>
                        <a:rPr lang="en-US" sz="1400">
                          <a:effectLst/>
                          <a:latin typeface="Times New Roman" panose="02020603050405020304" pitchFamily="18" charset="0"/>
                          <a:cs typeface="Times New Roman" panose="02020603050405020304" pitchFamily="18" charset="0"/>
                        </a:rPr>
                        <a:t>Từ “chen” nói lên sự kết chặt giữa hoa và nhị, chứng tỏ đây là một bông hoa vừa mới nở</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47193258"/>
                  </a:ext>
                </a:extLst>
              </a:tr>
              <a:tr h="378522">
                <a:tc vMerge="1">
                  <a:txBody>
                    <a:bodyPr/>
                    <a:lstStyle/>
                    <a:p>
                      <a:endParaRPr lang="en-US"/>
                    </a:p>
                  </a:txBody>
                  <a:tcPr/>
                </a:tc>
                <a:tc>
                  <a:txBody>
                    <a:bodyPr/>
                    <a:lstStyle/>
                    <a:p>
                      <a:pPr algn="just">
                        <a:lnSpc>
                          <a:spcPct val="115000"/>
                        </a:lnSpc>
                      </a:pPr>
                      <a:r>
                        <a:rPr lang="en-US" sz="1400">
                          <a:effectLst/>
                          <a:latin typeface="Times New Roman" panose="02020603050405020304" pitchFamily="18" charset="0"/>
                          <a:cs typeface="Times New Roman" panose="02020603050405020304" pitchFamily="18" charset="0"/>
                        </a:rPr>
                        <a:t>Câu thứ ba có vị trí đặc biệt trong toàn bài.</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15000"/>
                        </a:lnSpc>
                      </a:pPr>
                      <a:r>
                        <a:rPr lang="en-US" sz="1400">
                          <a:effectLst/>
                          <a:latin typeface="Times New Roman" panose="02020603050405020304" pitchFamily="18" charset="0"/>
                          <a:cs typeface="Times New Roman" panose="02020603050405020304" pitchFamily="18" charset="0"/>
                        </a:rPr>
                        <a:t>câu chuyển (chuyển vần, chuyển nhịp, chuyến ý) để chuẩn bị cho câu kết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33996564"/>
                  </a:ext>
                </a:extLst>
              </a:tr>
              <a:tr h="637807">
                <a:tc rowSpan="2">
                  <a:txBody>
                    <a:bodyPr/>
                    <a:lstStyle/>
                    <a:p>
                      <a:pPr algn="ctr">
                        <a:lnSpc>
                          <a:spcPct val="115000"/>
                        </a:lnSpc>
                      </a:pPr>
                      <a:r>
                        <a:rPr lang="en-US" sz="1400">
                          <a:effectLst/>
                          <a:latin typeface="Times New Roman" panose="02020603050405020304" pitchFamily="18" charset="0"/>
                          <a:cs typeface="Times New Roman" panose="02020603050405020304" pitchFamily="18" charset="0"/>
                        </a:rPr>
                        <a:t>Qua hình ảnh sen, tác giả dân gian đã gửi gắm những triết lí sống sâu sắc</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rowSpan="2">
                  <a:txBody>
                    <a:bodyPr/>
                    <a:lstStyle/>
                    <a:p>
                      <a:pPr algn="just">
                        <a:lnSpc>
                          <a:spcPct val="115000"/>
                        </a:lnSpc>
                      </a:pPr>
                      <a:r>
                        <a:rPr lang="en-US" sz="1400">
                          <a:effectLst/>
                          <a:latin typeface="Times New Roman" panose="02020603050405020304" pitchFamily="18" charset="0"/>
                          <a:cs typeface="Times New Roman" panose="02020603050405020304" pitchFamily="18" charset="0"/>
                        </a:rPr>
                        <a:t>Cầu thứ tư: Gần bùn mà chẳng hôi tanh mùi bùn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15000"/>
                        </a:lnSpc>
                      </a:pPr>
                      <a:r>
                        <a:rPr lang="en-US" sz="1400">
                          <a:effectLst/>
                          <a:latin typeface="Times New Roman" panose="02020603050405020304" pitchFamily="18" charset="0"/>
                          <a:cs typeface="Times New Roman" panose="02020603050405020304" pitchFamily="18" charset="0"/>
                        </a:rPr>
                        <a:t>Phần nhiều đều chuyển ngay sang nghĩa bóng, sang hình ảnh con người và ý nghĩa triết lí nhân sinh trong đó</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31107543"/>
                  </a:ext>
                </a:extLst>
              </a:tr>
              <a:tr h="897092">
                <a:tc vMerge="1">
                  <a:txBody>
                    <a:bodyPr/>
                    <a:lstStyle/>
                    <a:p>
                      <a:endParaRPr lang="en-US"/>
                    </a:p>
                  </a:txBody>
                  <a:tcPr/>
                </a:tc>
                <a:tc vMerge="1">
                  <a:txBody>
                    <a:bodyPr/>
                    <a:lstStyle/>
                    <a:p>
                      <a:endParaRPr lang="en-US"/>
                    </a:p>
                  </a:txBody>
                  <a:tcPr/>
                </a:tc>
                <a:tc>
                  <a:txBody>
                    <a:bodyPr/>
                    <a:lstStyle/>
                    <a:p>
                      <a:pPr algn="just">
                        <a:lnSpc>
                          <a:spcPct val="115000"/>
                        </a:lnSpc>
                      </a:pPr>
                      <a:r>
                        <a:rPr lang="en-US" sz="1400">
                          <a:effectLst/>
                          <a:latin typeface="Times New Roman" panose="02020603050405020304" pitchFamily="18" charset="0"/>
                          <a:cs typeface="Times New Roman" panose="02020603050405020304" pitchFamily="18" charset="0"/>
                        </a:rPr>
                        <a:t>“sen” hóa thành người, bùn trong thiên nhiên hóa thành “bùn” trong xã hội, rồi cả cái “đầm” và mùi “hôi tanh” cũng được coi là hình ảnh tượng trưng, ẩn dụ theo nghĩa bóng</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23" marR="39023"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13969035"/>
                  </a:ext>
                </a:extLst>
              </a:tr>
            </a:tbl>
          </a:graphicData>
        </a:graphic>
      </p:graphicFrame>
      <p:pic>
        <p:nvPicPr>
          <p:cNvPr id="35" name="图片 4">
            <a:extLst>
              <a:ext uri="{FF2B5EF4-FFF2-40B4-BE49-F238E27FC236}">
                <a16:creationId xmlns:a16="http://schemas.microsoft.com/office/drawing/2014/main" xmlns="" id="{1EEA8AFA-E0B7-E2D9-8318-1A756C10172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80510" y="677599"/>
            <a:ext cx="1987319" cy="862247"/>
          </a:xfrm>
          <a:prstGeom prst="rect">
            <a:avLst/>
          </a:prstGeom>
        </p:spPr>
      </p:pic>
      <p:sp>
        <p:nvSpPr>
          <p:cNvPr id="36" name="文本框 9">
            <a:extLst>
              <a:ext uri="{FF2B5EF4-FFF2-40B4-BE49-F238E27FC236}">
                <a16:creationId xmlns:a16="http://schemas.microsoft.com/office/drawing/2014/main" xmlns="" id="{31C77314-D653-05A2-BA44-4259AD37B9B7}"/>
              </a:ext>
            </a:extLst>
          </p:cNvPr>
          <p:cNvSpPr txBox="1"/>
          <p:nvPr/>
        </p:nvSpPr>
        <p:spPr>
          <a:xfrm>
            <a:off x="6046095" y="948395"/>
            <a:ext cx="14561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a:solidFill>
                  <a:prstClr val="black"/>
                </a:solidFill>
                <a:latin typeface="Times New Roman" panose="02020603050405020304" pitchFamily="18" charset="0"/>
              </a:rPr>
              <a:t>PHT số 3</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Light" panose="020F0302020204030204"/>
              <a:ea typeface="字魂27号-布丁体" panose="00000500000000000000" pitchFamily="2" charset="-122"/>
              <a:cs typeface="+mn-cs"/>
            </a:endParaRPr>
          </a:p>
        </p:txBody>
      </p:sp>
    </p:spTree>
    <p:custDataLst>
      <p:tags r:id="rId1"/>
    </p:custDataLst>
    <p:extLst>
      <p:ext uri="{BB962C8B-B14F-4D97-AF65-F5344CB8AC3E}">
        <p14:creationId xmlns:p14="http://schemas.microsoft.com/office/powerpoint/2010/main" val="238669408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1+#ppt_w/2"/>
                                          </p:val>
                                        </p:tav>
                                        <p:tav tm="100000">
                                          <p:val>
                                            <p:strVal val="#ppt_x"/>
                                          </p:val>
                                        </p:tav>
                                      </p:tavLst>
                                    </p:anim>
                                    <p:anim calcmode="lin" valueType="num">
                                      <p:cBhvr additive="base">
                                        <p:cTn id="14" dur="750" fill="hold"/>
                                        <p:tgtEl>
                                          <p:spTgt spid="13"/>
                                        </p:tgtEl>
                                        <p:attrNameLst>
                                          <p:attrName>ppt_y</p:attrName>
                                        </p:attrNameLst>
                                      </p:cBhvr>
                                      <p:tavLst>
                                        <p:tav tm="0">
                                          <p:val>
                                            <p:strVal val="1+#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80">
                                          <p:stCondLst>
                                            <p:cond delay="0"/>
                                          </p:stCondLst>
                                        </p:cTn>
                                        <p:tgtEl>
                                          <p:spTgt spid="34"/>
                                        </p:tgtEl>
                                      </p:cBhvr>
                                    </p:animEffect>
                                    <p:anim calcmode="lin" valueType="num">
                                      <p:cBhvr>
                                        <p:cTn id="33"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38" dur="26">
                                          <p:stCondLst>
                                            <p:cond delay="650"/>
                                          </p:stCondLst>
                                        </p:cTn>
                                        <p:tgtEl>
                                          <p:spTgt spid="34"/>
                                        </p:tgtEl>
                                      </p:cBhvr>
                                      <p:to x="100000" y="60000"/>
                                    </p:animScale>
                                    <p:animScale>
                                      <p:cBhvr>
                                        <p:cTn id="39" dur="166" decel="50000">
                                          <p:stCondLst>
                                            <p:cond delay="676"/>
                                          </p:stCondLst>
                                        </p:cTn>
                                        <p:tgtEl>
                                          <p:spTgt spid="34"/>
                                        </p:tgtEl>
                                      </p:cBhvr>
                                      <p:to x="100000" y="100000"/>
                                    </p:animScale>
                                    <p:animScale>
                                      <p:cBhvr>
                                        <p:cTn id="40" dur="26">
                                          <p:stCondLst>
                                            <p:cond delay="1312"/>
                                          </p:stCondLst>
                                        </p:cTn>
                                        <p:tgtEl>
                                          <p:spTgt spid="34"/>
                                        </p:tgtEl>
                                      </p:cBhvr>
                                      <p:to x="100000" y="80000"/>
                                    </p:animScale>
                                    <p:animScale>
                                      <p:cBhvr>
                                        <p:cTn id="41" dur="166" decel="50000">
                                          <p:stCondLst>
                                            <p:cond delay="1338"/>
                                          </p:stCondLst>
                                        </p:cTn>
                                        <p:tgtEl>
                                          <p:spTgt spid="34"/>
                                        </p:tgtEl>
                                      </p:cBhvr>
                                      <p:to x="100000" y="100000"/>
                                    </p:animScale>
                                    <p:animScale>
                                      <p:cBhvr>
                                        <p:cTn id="42" dur="26">
                                          <p:stCondLst>
                                            <p:cond delay="1642"/>
                                          </p:stCondLst>
                                        </p:cTn>
                                        <p:tgtEl>
                                          <p:spTgt spid="34"/>
                                        </p:tgtEl>
                                      </p:cBhvr>
                                      <p:to x="100000" y="90000"/>
                                    </p:animScale>
                                    <p:animScale>
                                      <p:cBhvr>
                                        <p:cTn id="43" dur="166" decel="50000">
                                          <p:stCondLst>
                                            <p:cond delay="1668"/>
                                          </p:stCondLst>
                                        </p:cTn>
                                        <p:tgtEl>
                                          <p:spTgt spid="34"/>
                                        </p:tgtEl>
                                      </p:cBhvr>
                                      <p:to x="100000" y="100000"/>
                                    </p:animScale>
                                    <p:animScale>
                                      <p:cBhvr>
                                        <p:cTn id="44" dur="26">
                                          <p:stCondLst>
                                            <p:cond delay="1808"/>
                                          </p:stCondLst>
                                        </p:cTn>
                                        <p:tgtEl>
                                          <p:spTgt spid="34"/>
                                        </p:tgtEl>
                                      </p:cBhvr>
                                      <p:to x="100000" y="95000"/>
                                    </p:animScale>
                                    <p:animScale>
                                      <p:cBhvr>
                                        <p:cTn id="45" dur="166" decel="50000">
                                          <p:stCondLst>
                                            <p:cond delay="1834"/>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1781885" y="629940"/>
            <a:ext cx="8309294" cy="675839"/>
            <a:chOff x="-1889918" y="705597"/>
            <a:chExt cx="8309294"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1889918" y="766145"/>
              <a:ext cx="830929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altLang="zh-CN" sz="3200" b="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Câu 4</a:t>
              </a:r>
              <a:endParaRPr lang="zh-CN" altLang="en-US"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5161" y="1267596"/>
            <a:ext cx="1701677" cy="1701677"/>
          </a:xfrm>
          <a:prstGeom prst="rect">
            <a:avLst/>
          </a:prstGeom>
        </p:spPr>
      </p:pic>
      <p:pic>
        <p:nvPicPr>
          <p:cNvPr id="4" name="图片 12">
            <a:extLst>
              <a:ext uri="{FF2B5EF4-FFF2-40B4-BE49-F238E27FC236}">
                <a16:creationId xmlns:a16="http://schemas.microsoft.com/office/drawing/2014/main" xmlns="" id="{85D9EAE8-0298-A3EE-547D-E13FFFA59158}"/>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51444" t="37260" r="297" b="34000"/>
          <a:stretch/>
        </p:blipFill>
        <p:spPr>
          <a:xfrm>
            <a:off x="10144111" y="-52954"/>
            <a:ext cx="2168090" cy="1726241"/>
          </a:xfrm>
          <a:prstGeom prst="rect">
            <a:avLst/>
          </a:prstGeom>
        </p:spPr>
      </p:pic>
      <p:grpSp>
        <p:nvGrpSpPr>
          <p:cNvPr id="25" name="Group 3">
            <a:extLst>
              <a:ext uri="{FF2B5EF4-FFF2-40B4-BE49-F238E27FC236}">
                <a16:creationId xmlns:a16="http://schemas.microsoft.com/office/drawing/2014/main" xmlns="" id="{AD812F6B-C782-5CB1-9620-873F44526D2F}"/>
              </a:ext>
            </a:extLst>
          </p:cNvPr>
          <p:cNvGrpSpPr/>
          <p:nvPr/>
        </p:nvGrpSpPr>
        <p:grpSpPr>
          <a:xfrm>
            <a:off x="2034789" y="1743760"/>
            <a:ext cx="8120835" cy="3616541"/>
            <a:chOff x="0" y="0"/>
            <a:chExt cx="8956803" cy="4768678"/>
          </a:xfrm>
        </p:grpSpPr>
        <p:sp>
          <p:nvSpPr>
            <p:cNvPr id="26" name="Freeform 4">
              <a:extLst>
                <a:ext uri="{FF2B5EF4-FFF2-40B4-BE49-F238E27FC236}">
                  <a16:creationId xmlns:a16="http://schemas.microsoft.com/office/drawing/2014/main" xmlns="" id="{E8109BF5-4F83-720C-2457-61273B6AFCFF}"/>
                </a:ext>
              </a:extLst>
            </p:cNvPr>
            <p:cNvSpPr/>
            <p:nvPr/>
          </p:nvSpPr>
          <p:spPr>
            <a:xfrm>
              <a:off x="10160" y="16510"/>
              <a:ext cx="8933944" cy="4740738"/>
            </a:xfrm>
            <a:custGeom>
              <a:avLst/>
              <a:gdLst/>
              <a:ahLst/>
              <a:cxnLst/>
              <a:rect l="l" t="t" r="r" b="b"/>
              <a:pathLst>
                <a:path w="8933944" h="4740738">
                  <a:moveTo>
                    <a:pt x="8933944" y="4740738"/>
                  </a:moveTo>
                  <a:lnTo>
                    <a:pt x="0" y="4733118"/>
                  </a:lnTo>
                  <a:lnTo>
                    <a:pt x="0" y="1657439"/>
                  </a:lnTo>
                  <a:lnTo>
                    <a:pt x="17780" y="19050"/>
                  </a:lnTo>
                  <a:lnTo>
                    <a:pt x="4453207" y="0"/>
                  </a:lnTo>
                  <a:lnTo>
                    <a:pt x="8914894" y="5080"/>
                  </a:lnTo>
                  <a:close/>
                </a:path>
              </a:pathLst>
            </a:custGeom>
            <a:solidFill>
              <a:srgbClr val="0E67A3"/>
            </a:solidFill>
          </p:spPr>
        </p:sp>
        <p:sp>
          <p:nvSpPr>
            <p:cNvPr id="27" name="Freeform 5">
              <a:extLst>
                <a:ext uri="{FF2B5EF4-FFF2-40B4-BE49-F238E27FC236}">
                  <a16:creationId xmlns:a16="http://schemas.microsoft.com/office/drawing/2014/main" xmlns="" id="{EE88E398-355C-DE1F-860D-D31D21F4105B}"/>
                </a:ext>
              </a:extLst>
            </p:cNvPr>
            <p:cNvSpPr/>
            <p:nvPr/>
          </p:nvSpPr>
          <p:spPr>
            <a:xfrm>
              <a:off x="-3810" y="0"/>
              <a:ext cx="8963153" cy="4767408"/>
            </a:xfrm>
            <a:custGeom>
              <a:avLst/>
              <a:gdLst/>
              <a:ahLst/>
              <a:cxnLst/>
              <a:rect l="l" t="t" r="r" b="b"/>
              <a:pathLst>
                <a:path w="8963153" h="4767408">
                  <a:moveTo>
                    <a:pt x="8928864" y="21590"/>
                  </a:moveTo>
                  <a:cubicBezTo>
                    <a:pt x="8930133" y="34290"/>
                    <a:pt x="8930133" y="44450"/>
                    <a:pt x="8931403" y="54610"/>
                  </a:cubicBezTo>
                  <a:cubicBezTo>
                    <a:pt x="8933943" y="136157"/>
                    <a:pt x="8935214" y="240162"/>
                    <a:pt x="8937753" y="340453"/>
                  </a:cubicBezTo>
                  <a:cubicBezTo>
                    <a:pt x="8937753" y="485317"/>
                    <a:pt x="8950453" y="3341747"/>
                    <a:pt x="8956803" y="3486611"/>
                  </a:cubicBezTo>
                  <a:cubicBezTo>
                    <a:pt x="8963153" y="3705765"/>
                    <a:pt x="8959343" y="3928633"/>
                    <a:pt x="8959343" y="4147787"/>
                  </a:cubicBezTo>
                  <a:cubicBezTo>
                    <a:pt x="8959343" y="4340940"/>
                    <a:pt x="8960614" y="4519234"/>
                    <a:pt x="8961883" y="4706448"/>
                  </a:cubicBezTo>
                  <a:cubicBezTo>
                    <a:pt x="8961883" y="4728038"/>
                    <a:pt x="8961883" y="4742008"/>
                    <a:pt x="8961883" y="4766138"/>
                  </a:cubicBezTo>
                  <a:cubicBezTo>
                    <a:pt x="8939024" y="4766138"/>
                    <a:pt x="8918703" y="4767408"/>
                    <a:pt x="8874872" y="4766138"/>
                  </a:cubicBezTo>
                  <a:cubicBezTo>
                    <a:pt x="8418661" y="4761058"/>
                    <a:pt x="7955432" y="4767408"/>
                    <a:pt x="7499222" y="4762328"/>
                  </a:cubicBezTo>
                  <a:cubicBezTo>
                    <a:pt x="7225496" y="4758518"/>
                    <a:pt x="6958789" y="4761058"/>
                    <a:pt x="6685062" y="4758518"/>
                  </a:cubicBezTo>
                  <a:cubicBezTo>
                    <a:pt x="6558727" y="4757248"/>
                    <a:pt x="6432392" y="4755978"/>
                    <a:pt x="6306056" y="4754708"/>
                  </a:cubicBezTo>
                  <a:cubicBezTo>
                    <a:pt x="6228851" y="4754708"/>
                    <a:pt x="6158665" y="4755978"/>
                    <a:pt x="6081460" y="4755978"/>
                  </a:cubicBezTo>
                  <a:cubicBezTo>
                    <a:pt x="5884939" y="4754708"/>
                    <a:pt x="5344505" y="4755978"/>
                    <a:pt x="5147984" y="4754708"/>
                  </a:cubicBezTo>
                  <a:cubicBezTo>
                    <a:pt x="5007611" y="4753438"/>
                    <a:pt x="2200162" y="4762328"/>
                    <a:pt x="2059790" y="4761058"/>
                  </a:cubicBezTo>
                  <a:cubicBezTo>
                    <a:pt x="2024697" y="4761058"/>
                    <a:pt x="1982585" y="4762328"/>
                    <a:pt x="1947492" y="4762328"/>
                  </a:cubicBezTo>
                  <a:cubicBezTo>
                    <a:pt x="1863268" y="4762328"/>
                    <a:pt x="1786064" y="4763598"/>
                    <a:pt x="1701840" y="4763598"/>
                  </a:cubicBezTo>
                  <a:cubicBezTo>
                    <a:pt x="1491281" y="4763598"/>
                    <a:pt x="1287741" y="4762328"/>
                    <a:pt x="1077183" y="4761058"/>
                  </a:cubicBezTo>
                  <a:cubicBezTo>
                    <a:pt x="950848" y="4759788"/>
                    <a:pt x="824512" y="4758518"/>
                    <a:pt x="705196" y="4757248"/>
                  </a:cubicBezTo>
                  <a:cubicBezTo>
                    <a:pt x="480600" y="4755978"/>
                    <a:pt x="256004" y="4754708"/>
                    <a:pt x="48260" y="4754708"/>
                  </a:cubicBezTo>
                  <a:cubicBezTo>
                    <a:pt x="38100" y="4754708"/>
                    <a:pt x="29210" y="4754708"/>
                    <a:pt x="19050" y="4753438"/>
                  </a:cubicBezTo>
                  <a:cubicBezTo>
                    <a:pt x="10160" y="4752168"/>
                    <a:pt x="5080" y="4745818"/>
                    <a:pt x="7620" y="4736928"/>
                  </a:cubicBezTo>
                  <a:cubicBezTo>
                    <a:pt x="16510" y="4704958"/>
                    <a:pt x="12700" y="4612096"/>
                    <a:pt x="11430" y="4515520"/>
                  </a:cubicBezTo>
                  <a:cubicBezTo>
                    <a:pt x="10160" y="4318653"/>
                    <a:pt x="6350" y="4125500"/>
                    <a:pt x="7620" y="3928633"/>
                  </a:cubicBezTo>
                  <a:cubicBezTo>
                    <a:pt x="5080" y="3683478"/>
                    <a:pt x="0" y="648754"/>
                    <a:pt x="7620" y="399884"/>
                  </a:cubicBezTo>
                  <a:cubicBezTo>
                    <a:pt x="8890" y="351596"/>
                    <a:pt x="7620" y="299594"/>
                    <a:pt x="8890" y="251306"/>
                  </a:cubicBezTo>
                  <a:cubicBezTo>
                    <a:pt x="10160" y="173302"/>
                    <a:pt x="12700" y="87869"/>
                    <a:pt x="13970" y="44450"/>
                  </a:cubicBezTo>
                  <a:cubicBezTo>
                    <a:pt x="13970" y="41910"/>
                    <a:pt x="15240" y="39370"/>
                    <a:pt x="16510" y="38100"/>
                  </a:cubicBezTo>
                  <a:cubicBezTo>
                    <a:pt x="38100" y="35560"/>
                    <a:pt x="80538" y="30480"/>
                    <a:pt x="192836" y="29210"/>
                  </a:cubicBezTo>
                  <a:cubicBezTo>
                    <a:pt x="382339" y="25400"/>
                    <a:pt x="571842" y="22860"/>
                    <a:pt x="768363" y="20320"/>
                  </a:cubicBezTo>
                  <a:cubicBezTo>
                    <a:pt x="901717" y="17780"/>
                    <a:pt x="1035071" y="16510"/>
                    <a:pt x="1161406" y="13970"/>
                  </a:cubicBezTo>
                  <a:cubicBezTo>
                    <a:pt x="1287741" y="11430"/>
                    <a:pt x="1421095" y="8890"/>
                    <a:pt x="1547430" y="8890"/>
                  </a:cubicBezTo>
                  <a:cubicBezTo>
                    <a:pt x="1687803" y="7620"/>
                    <a:pt x="1828175" y="10160"/>
                    <a:pt x="1968548" y="8890"/>
                  </a:cubicBezTo>
                  <a:cubicBezTo>
                    <a:pt x="2144013" y="8890"/>
                    <a:pt x="5323449" y="6350"/>
                    <a:pt x="5498915" y="5080"/>
                  </a:cubicBezTo>
                  <a:cubicBezTo>
                    <a:pt x="5667362" y="3810"/>
                    <a:pt x="5835809" y="2540"/>
                    <a:pt x="6011274" y="2540"/>
                  </a:cubicBezTo>
                  <a:cubicBezTo>
                    <a:pt x="6299038" y="1270"/>
                    <a:pt x="6579783" y="0"/>
                    <a:pt x="6867546" y="0"/>
                  </a:cubicBezTo>
                  <a:cubicBezTo>
                    <a:pt x="6986863" y="0"/>
                    <a:pt x="7113198" y="2540"/>
                    <a:pt x="7232515" y="2540"/>
                  </a:cubicBezTo>
                  <a:cubicBezTo>
                    <a:pt x="7562390" y="3810"/>
                    <a:pt x="7899284" y="5080"/>
                    <a:pt x="8229159" y="7620"/>
                  </a:cubicBezTo>
                  <a:cubicBezTo>
                    <a:pt x="8404624" y="8890"/>
                    <a:pt x="8580090" y="12700"/>
                    <a:pt x="8755556" y="16510"/>
                  </a:cubicBezTo>
                  <a:cubicBezTo>
                    <a:pt x="8797667" y="16510"/>
                    <a:pt x="8839779" y="16510"/>
                    <a:pt x="8874872" y="16510"/>
                  </a:cubicBezTo>
                  <a:cubicBezTo>
                    <a:pt x="8909814" y="17780"/>
                    <a:pt x="8918703" y="20320"/>
                    <a:pt x="8928864" y="21590"/>
                  </a:cubicBezTo>
                  <a:close/>
                  <a:moveTo>
                    <a:pt x="8939024" y="4749628"/>
                  </a:moveTo>
                  <a:cubicBezTo>
                    <a:pt x="8940293" y="4733118"/>
                    <a:pt x="8941564" y="4720418"/>
                    <a:pt x="8941564" y="4707718"/>
                  </a:cubicBezTo>
                  <a:cubicBezTo>
                    <a:pt x="8940293" y="4500662"/>
                    <a:pt x="8939024" y="4303795"/>
                    <a:pt x="8939024" y="4092070"/>
                  </a:cubicBezTo>
                  <a:cubicBezTo>
                    <a:pt x="8939024" y="3995494"/>
                    <a:pt x="8941564" y="3898917"/>
                    <a:pt x="8940293" y="3802341"/>
                  </a:cubicBezTo>
                  <a:cubicBezTo>
                    <a:pt x="8940293" y="3713194"/>
                    <a:pt x="8939024" y="3620332"/>
                    <a:pt x="8937753" y="3531185"/>
                  </a:cubicBezTo>
                  <a:cubicBezTo>
                    <a:pt x="8932674" y="3393749"/>
                    <a:pt x="8921243" y="548463"/>
                    <a:pt x="8921243" y="411028"/>
                  </a:cubicBezTo>
                  <a:cubicBezTo>
                    <a:pt x="8918703" y="295879"/>
                    <a:pt x="8916164" y="177016"/>
                    <a:pt x="8913624" y="63500"/>
                  </a:cubicBezTo>
                  <a:cubicBezTo>
                    <a:pt x="8912353" y="44450"/>
                    <a:pt x="8911083" y="43180"/>
                    <a:pt x="8853816" y="41910"/>
                  </a:cubicBezTo>
                  <a:cubicBezTo>
                    <a:pt x="8832760" y="41910"/>
                    <a:pt x="8818723" y="41910"/>
                    <a:pt x="8797668" y="40640"/>
                  </a:cubicBezTo>
                  <a:cubicBezTo>
                    <a:pt x="8622202" y="36830"/>
                    <a:pt x="8439718" y="31750"/>
                    <a:pt x="8264252" y="30480"/>
                  </a:cubicBezTo>
                  <a:cubicBezTo>
                    <a:pt x="7836116" y="26670"/>
                    <a:pt x="7400962" y="25400"/>
                    <a:pt x="6972826" y="22860"/>
                  </a:cubicBezTo>
                  <a:cubicBezTo>
                    <a:pt x="6909658" y="22860"/>
                    <a:pt x="6839472" y="22860"/>
                    <a:pt x="6776304" y="22860"/>
                  </a:cubicBezTo>
                  <a:cubicBezTo>
                    <a:pt x="6671025" y="22860"/>
                    <a:pt x="6565746" y="22860"/>
                    <a:pt x="6467485" y="22860"/>
                  </a:cubicBezTo>
                  <a:cubicBezTo>
                    <a:pt x="6242889" y="22860"/>
                    <a:pt x="6018293" y="22860"/>
                    <a:pt x="5800716" y="24130"/>
                  </a:cubicBezTo>
                  <a:cubicBezTo>
                    <a:pt x="5611213" y="25400"/>
                    <a:pt x="2417740" y="29210"/>
                    <a:pt x="2228237" y="29210"/>
                  </a:cubicBezTo>
                  <a:cubicBezTo>
                    <a:pt x="1919417" y="29210"/>
                    <a:pt x="1610598" y="26670"/>
                    <a:pt x="1301779" y="33020"/>
                  </a:cubicBezTo>
                  <a:cubicBezTo>
                    <a:pt x="1140350" y="36830"/>
                    <a:pt x="985941" y="36830"/>
                    <a:pt x="831531" y="38100"/>
                  </a:cubicBezTo>
                  <a:cubicBezTo>
                    <a:pt x="564823" y="41910"/>
                    <a:pt x="298116" y="45720"/>
                    <a:pt x="49530" y="50800"/>
                  </a:cubicBezTo>
                  <a:cubicBezTo>
                    <a:pt x="36830" y="50800"/>
                    <a:pt x="34290" y="53340"/>
                    <a:pt x="33020" y="76725"/>
                  </a:cubicBezTo>
                  <a:cubicBezTo>
                    <a:pt x="31750" y="143586"/>
                    <a:pt x="31750" y="210446"/>
                    <a:pt x="30480" y="277307"/>
                  </a:cubicBezTo>
                  <a:cubicBezTo>
                    <a:pt x="29210" y="388741"/>
                    <a:pt x="26670" y="496461"/>
                    <a:pt x="25400" y="607895"/>
                  </a:cubicBezTo>
                  <a:cubicBezTo>
                    <a:pt x="20320" y="726758"/>
                    <a:pt x="26670" y="3631476"/>
                    <a:pt x="29210" y="3750339"/>
                  </a:cubicBezTo>
                  <a:cubicBezTo>
                    <a:pt x="29210" y="3876631"/>
                    <a:pt x="29210" y="4006637"/>
                    <a:pt x="30480" y="4132929"/>
                  </a:cubicBezTo>
                  <a:cubicBezTo>
                    <a:pt x="30480" y="4225791"/>
                    <a:pt x="33020" y="4318653"/>
                    <a:pt x="33020" y="4411515"/>
                  </a:cubicBezTo>
                  <a:cubicBezTo>
                    <a:pt x="33020" y="4511806"/>
                    <a:pt x="33020" y="4612096"/>
                    <a:pt x="31750" y="4707718"/>
                  </a:cubicBezTo>
                  <a:cubicBezTo>
                    <a:pt x="31750" y="4711528"/>
                    <a:pt x="31750" y="4714068"/>
                    <a:pt x="31750" y="4717878"/>
                  </a:cubicBezTo>
                  <a:cubicBezTo>
                    <a:pt x="31750" y="4728038"/>
                    <a:pt x="35560" y="4731848"/>
                    <a:pt x="44450" y="4731848"/>
                  </a:cubicBezTo>
                  <a:cubicBezTo>
                    <a:pt x="94576" y="4731848"/>
                    <a:pt x="192836" y="4733118"/>
                    <a:pt x="284078" y="4733118"/>
                  </a:cubicBezTo>
                  <a:cubicBezTo>
                    <a:pt x="417432" y="4733118"/>
                    <a:pt x="557805" y="4730578"/>
                    <a:pt x="691159" y="4733118"/>
                  </a:cubicBezTo>
                  <a:cubicBezTo>
                    <a:pt x="908736" y="4736928"/>
                    <a:pt x="1126313" y="4739468"/>
                    <a:pt x="1343890" y="4738198"/>
                  </a:cubicBezTo>
                  <a:cubicBezTo>
                    <a:pt x="1484263" y="4736928"/>
                    <a:pt x="1617617" y="4739468"/>
                    <a:pt x="1757989" y="4739468"/>
                  </a:cubicBezTo>
                  <a:cubicBezTo>
                    <a:pt x="1961529" y="4739468"/>
                    <a:pt x="2165069" y="4738198"/>
                    <a:pt x="2368609" y="4739468"/>
                  </a:cubicBezTo>
                  <a:cubicBezTo>
                    <a:pt x="2670410" y="4740738"/>
                    <a:pt x="5983200" y="4730578"/>
                    <a:pt x="6292019" y="4733118"/>
                  </a:cubicBezTo>
                  <a:cubicBezTo>
                    <a:pt x="6425373" y="4734388"/>
                    <a:pt x="6558727" y="4735658"/>
                    <a:pt x="6685062" y="4735658"/>
                  </a:cubicBezTo>
                  <a:cubicBezTo>
                    <a:pt x="6916676" y="4738198"/>
                    <a:pt x="7141273" y="4734388"/>
                    <a:pt x="7372887" y="4738198"/>
                  </a:cubicBezTo>
                  <a:cubicBezTo>
                    <a:pt x="7562390" y="4740738"/>
                    <a:pt x="7751893" y="4740738"/>
                    <a:pt x="7941395" y="4743278"/>
                  </a:cubicBezTo>
                  <a:cubicBezTo>
                    <a:pt x="8222140" y="4747088"/>
                    <a:pt x="8502885" y="4749628"/>
                    <a:pt x="8783630" y="4750898"/>
                  </a:cubicBezTo>
                  <a:cubicBezTo>
                    <a:pt x="8888910" y="4750898"/>
                    <a:pt x="8918703" y="4749628"/>
                    <a:pt x="8939024" y="4749628"/>
                  </a:cubicBezTo>
                  <a:close/>
                </a:path>
              </a:pathLst>
            </a:custGeom>
            <a:solidFill>
              <a:srgbClr val="000000"/>
            </a:solidFill>
          </p:spPr>
        </p:sp>
      </p:grpSp>
      <p:pic>
        <p:nvPicPr>
          <p:cNvPr id="28" name="Picture 6">
            <a:extLst>
              <a:ext uri="{FF2B5EF4-FFF2-40B4-BE49-F238E27FC236}">
                <a16:creationId xmlns:a16="http://schemas.microsoft.com/office/drawing/2014/main" xmlns="" id="{648FFFE5-ABF1-394C-E846-627AE47318B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08014" flipH="1">
            <a:off x="1343052" y="1398014"/>
            <a:ext cx="1152873" cy="1695401"/>
          </a:xfrm>
          <a:prstGeom prst="rect">
            <a:avLst/>
          </a:prstGeom>
        </p:spPr>
      </p:pic>
      <p:pic>
        <p:nvPicPr>
          <p:cNvPr id="29" name="Picture 7">
            <a:extLst>
              <a:ext uri="{FF2B5EF4-FFF2-40B4-BE49-F238E27FC236}">
                <a16:creationId xmlns:a16="http://schemas.microsoft.com/office/drawing/2014/main" xmlns="" id="{7845503D-C473-3C74-5B0A-766C8D1133D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307259" y="3609583"/>
            <a:ext cx="2622970" cy="3286181"/>
          </a:xfrm>
          <a:prstGeom prst="rect">
            <a:avLst/>
          </a:prstGeom>
        </p:spPr>
      </p:pic>
      <p:pic>
        <p:nvPicPr>
          <p:cNvPr id="30" name="Picture 8">
            <a:extLst>
              <a:ext uri="{FF2B5EF4-FFF2-40B4-BE49-F238E27FC236}">
                <a16:creationId xmlns:a16="http://schemas.microsoft.com/office/drawing/2014/main" xmlns="" id="{6FFB4509-8042-7D28-9495-9C25F3C4CF3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110920" y="1563050"/>
            <a:ext cx="1657434" cy="1686956"/>
          </a:xfrm>
          <a:prstGeom prst="rect">
            <a:avLst/>
          </a:prstGeom>
        </p:spPr>
      </p:pic>
      <p:pic>
        <p:nvPicPr>
          <p:cNvPr id="31" name="Picture 9">
            <a:extLst>
              <a:ext uri="{FF2B5EF4-FFF2-40B4-BE49-F238E27FC236}">
                <a16:creationId xmlns:a16="http://schemas.microsoft.com/office/drawing/2014/main" xmlns="" id="{4DABE06A-1F68-B153-5209-57A59FA0442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788607">
            <a:off x="1025439" y="4453885"/>
            <a:ext cx="2191862" cy="1450614"/>
          </a:xfrm>
          <a:prstGeom prst="rect">
            <a:avLst/>
          </a:prstGeom>
        </p:spPr>
      </p:pic>
      <p:pic>
        <p:nvPicPr>
          <p:cNvPr id="32" name="Picture 11">
            <a:extLst>
              <a:ext uri="{FF2B5EF4-FFF2-40B4-BE49-F238E27FC236}">
                <a16:creationId xmlns:a16="http://schemas.microsoft.com/office/drawing/2014/main" xmlns="" id="{9274BB4F-1830-EC0F-BC7D-1C4377D6392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155624" y="1182931"/>
            <a:ext cx="1157083" cy="1594976"/>
          </a:xfrm>
          <a:prstGeom prst="rect">
            <a:avLst/>
          </a:prstGeom>
        </p:spPr>
      </p:pic>
      <p:sp>
        <p:nvSpPr>
          <p:cNvPr id="33" name="TextBox 32">
            <a:extLst>
              <a:ext uri="{FF2B5EF4-FFF2-40B4-BE49-F238E27FC236}">
                <a16:creationId xmlns:a16="http://schemas.microsoft.com/office/drawing/2014/main" xmlns="" id="{C3E9DB06-6FB7-F6AE-BB47-2C1BD308BB07}"/>
              </a:ext>
            </a:extLst>
          </p:cNvPr>
          <p:cNvSpPr txBox="1"/>
          <p:nvPr/>
        </p:nvSpPr>
        <p:spPr>
          <a:xfrm>
            <a:off x="3011458" y="2219547"/>
            <a:ext cx="6099462" cy="2241960"/>
          </a:xfrm>
          <a:prstGeom prst="rect">
            <a:avLst/>
          </a:prstGeom>
          <a:noFill/>
        </p:spPr>
        <p:txBody>
          <a:bodyPr wrap="square">
            <a:spAutoFit/>
          </a:bodyPr>
          <a:lstStyle/>
          <a:p>
            <a:pPr algn="just">
              <a:lnSpc>
                <a:spcPct val="150000"/>
              </a:lnSpc>
            </a:pPr>
            <a:r>
              <a:rPr lang="en-US" sz="2400" i="1">
                <a:solidFill>
                  <a:schemeClr val="bg1"/>
                </a:solidFill>
                <a:latin typeface="Times New Roman" panose="02020603050405020304" pitchFamily="18" charset="0"/>
                <a:cs typeface="Times New Roman" panose="02020603050405020304" pitchFamily="18" charset="0"/>
              </a:rPr>
              <a:t>Theo em, có thể thay đổi trật tự các ý kiến lớn, ý kiến nhỏ được không? Cách sắp xếp trật tự các ý kiến như vậy có tác dụng gì trong việc thực hiện mục đích của văn bản?</a:t>
            </a:r>
            <a:endPar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6305317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1+#ppt_w/2"/>
                                          </p:val>
                                        </p:tav>
                                        <p:tav tm="100000">
                                          <p:val>
                                            <p:strVal val="#ppt_x"/>
                                          </p:val>
                                        </p:tav>
                                      </p:tavLst>
                                    </p:anim>
                                    <p:anim calcmode="lin" valueType="num">
                                      <p:cBhvr additive="base">
                                        <p:cTn id="14" dur="750" fill="hold"/>
                                        <p:tgtEl>
                                          <p:spTgt spid="13"/>
                                        </p:tgtEl>
                                        <p:attrNameLst>
                                          <p:attrName>ppt_y</p:attrName>
                                        </p:attrNameLst>
                                      </p:cBhvr>
                                      <p:tavLst>
                                        <p:tav tm="0">
                                          <p:val>
                                            <p:strVal val="1+#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ppt_x"/>
                                          </p:val>
                                        </p:tav>
                                        <p:tav tm="100000">
                                          <p:val>
                                            <p:strVal val="#ppt_x"/>
                                          </p:val>
                                        </p:tav>
                                      </p:tavLst>
                                    </p:anim>
                                    <p:anim calcmode="lin" valueType="num">
                                      <p:cBhvr additive="base">
                                        <p:cTn id="2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1781885" y="629940"/>
            <a:ext cx="8309294" cy="675839"/>
            <a:chOff x="-1889918" y="705597"/>
            <a:chExt cx="8309294"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1889918" y="766145"/>
              <a:ext cx="830929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altLang="zh-CN" sz="3200" b="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Câu 4</a:t>
              </a:r>
              <a:endParaRPr lang="zh-CN" altLang="en-US"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5161" y="1267596"/>
            <a:ext cx="1701677" cy="1701677"/>
          </a:xfrm>
          <a:prstGeom prst="rect">
            <a:avLst/>
          </a:prstGeom>
        </p:spPr>
      </p:pic>
      <p:pic>
        <p:nvPicPr>
          <p:cNvPr id="4" name="图片 12">
            <a:extLst>
              <a:ext uri="{FF2B5EF4-FFF2-40B4-BE49-F238E27FC236}">
                <a16:creationId xmlns:a16="http://schemas.microsoft.com/office/drawing/2014/main" xmlns="" id="{85D9EAE8-0298-A3EE-547D-E13FFFA59158}"/>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51444" t="37260" r="297" b="34000"/>
          <a:stretch/>
        </p:blipFill>
        <p:spPr>
          <a:xfrm>
            <a:off x="10023910" y="5131759"/>
            <a:ext cx="2168090" cy="1726241"/>
          </a:xfrm>
          <a:prstGeom prst="rect">
            <a:avLst/>
          </a:prstGeom>
        </p:spPr>
      </p:pic>
      <p:pic>
        <p:nvPicPr>
          <p:cNvPr id="5" name="图片 2" descr="834277b75dd759f10c0e2789af1cc5ef">
            <a:extLst>
              <a:ext uri="{FF2B5EF4-FFF2-40B4-BE49-F238E27FC236}">
                <a16:creationId xmlns:a16="http://schemas.microsoft.com/office/drawing/2014/main" xmlns="" id="{A0EBB1B2-5296-3E56-FA66-A1C5BAFEDAD1}"/>
              </a:ext>
            </a:extLst>
          </p:cNvPr>
          <p:cNvPicPr>
            <a:picLocks noChangeAspect="1"/>
          </p:cNvPicPr>
          <p:nvPr/>
        </p:nvPicPr>
        <p:blipFill>
          <a:blip r:embed="rId8"/>
          <a:stretch>
            <a:fillRect/>
          </a:stretch>
        </p:blipFill>
        <p:spPr>
          <a:xfrm>
            <a:off x="579409" y="1712742"/>
            <a:ext cx="3970366" cy="3970366"/>
          </a:xfrm>
          <a:prstGeom prst="rect">
            <a:avLst/>
          </a:prstGeom>
        </p:spPr>
      </p:pic>
      <p:sp>
        <p:nvSpPr>
          <p:cNvPr id="6" name="文本框 12">
            <a:extLst>
              <a:ext uri="{FF2B5EF4-FFF2-40B4-BE49-F238E27FC236}">
                <a16:creationId xmlns:a16="http://schemas.microsoft.com/office/drawing/2014/main" xmlns="" id="{1668FDCF-94BC-790E-4586-A528B4FCAF9F}"/>
              </a:ext>
            </a:extLst>
          </p:cNvPr>
          <p:cNvSpPr txBox="1"/>
          <p:nvPr/>
        </p:nvSpPr>
        <p:spPr>
          <a:xfrm>
            <a:off x="4763135" y="1616148"/>
            <a:ext cx="6483350" cy="1015663"/>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Không thể thay đổi trật tự các ý kiến lớn, ý kiến nhỏ được vì sẽ làm xáo trộn mạch lập luận của văn bản, gây khó tiếp nhận cho người đọc</a:t>
            </a:r>
            <a:endParaRPr lang="zh-CN" altLang="en-US">
              <a:solidFill>
                <a:schemeClr val="bg1"/>
              </a:solidFill>
              <a:latin typeface="Times New Roman" panose="02020603050405020304" pitchFamily="18" charset="0"/>
              <a:ea typeface="字魂36号-正文宋楷" panose="00000500000000000000" charset="-122"/>
              <a:cs typeface="Times New Roman" panose="02020603050405020304" pitchFamily="18" charset="0"/>
            </a:endParaRPr>
          </a:p>
        </p:txBody>
      </p:sp>
      <p:sp>
        <p:nvSpPr>
          <p:cNvPr id="7" name="矩形 4">
            <a:extLst>
              <a:ext uri="{FF2B5EF4-FFF2-40B4-BE49-F238E27FC236}">
                <a16:creationId xmlns:a16="http://schemas.microsoft.com/office/drawing/2014/main" xmlns="" id="{9641BB38-DD8A-BA85-2FFF-6FCF3D921F4E}"/>
              </a:ext>
            </a:extLst>
          </p:cNvPr>
          <p:cNvSpPr/>
          <p:nvPr/>
        </p:nvSpPr>
        <p:spPr>
          <a:xfrm>
            <a:off x="4622165" y="1616014"/>
            <a:ext cx="6741795" cy="937895"/>
          </a:xfrm>
          <a:prstGeom prst="rect">
            <a:avLst/>
          </a:prstGeom>
          <a:noFill/>
          <a:ln w="22225">
            <a:solidFill>
              <a:srgbClr val="01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8">
            <a:extLst>
              <a:ext uri="{FF2B5EF4-FFF2-40B4-BE49-F238E27FC236}">
                <a16:creationId xmlns:a16="http://schemas.microsoft.com/office/drawing/2014/main" xmlns="" id="{516CCFA1-9E57-6906-83F2-354A111E1598}"/>
              </a:ext>
            </a:extLst>
          </p:cNvPr>
          <p:cNvSpPr/>
          <p:nvPr/>
        </p:nvSpPr>
        <p:spPr>
          <a:xfrm>
            <a:off x="11246485" y="1901764"/>
            <a:ext cx="117475" cy="366395"/>
          </a:xfrm>
          <a:prstGeom prst="rect">
            <a:avLst/>
          </a:prstGeom>
          <a:solidFill>
            <a:srgbClr val="017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9">
            <a:extLst>
              <a:ext uri="{FF2B5EF4-FFF2-40B4-BE49-F238E27FC236}">
                <a16:creationId xmlns:a16="http://schemas.microsoft.com/office/drawing/2014/main" xmlns="" id="{58B4B42B-857B-EF01-398A-313916A943FA}"/>
              </a:ext>
            </a:extLst>
          </p:cNvPr>
          <p:cNvSpPr txBox="1"/>
          <p:nvPr/>
        </p:nvSpPr>
        <p:spPr>
          <a:xfrm>
            <a:off x="4763134" y="2951419"/>
            <a:ext cx="6483350" cy="1015663"/>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Các ý kiến lớn được sắp xếp theo hai tầng nghĩa của hình ảnh hoa sen trong bài ca dao, ý kiến lớn 1 nói về nghĩa tả thực; ý kiến lớn 2 nói về nghĩa tượng trưng </a:t>
            </a:r>
            <a:endParaRPr lang="zh-CN" altLang="en-US">
              <a:solidFill>
                <a:schemeClr val="bg1"/>
              </a:solidFill>
              <a:latin typeface="Times New Roman" panose="02020603050405020304" pitchFamily="18" charset="0"/>
              <a:ea typeface="字魂36号-正文宋楷" panose="00000500000000000000" charset="-122"/>
              <a:cs typeface="Times New Roman" panose="02020603050405020304" pitchFamily="18" charset="0"/>
            </a:endParaRPr>
          </a:p>
        </p:txBody>
      </p:sp>
      <p:sp>
        <p:nvSpPr>
          <p:cNvPr id="10" name="矩形 10">
            <a:extLst>
              <a:ext uri="{FF2B5EF4-FFF2-40B4-BE49-F238E27FC236}">
                <a16:creationId xmlns:a16="http://schemas.microsoft.com/office/drawing/2014/main" xmlns="" id="{DD0ABB37-2CCF-2AC8-7CA3-62B7F2407EF9}"/>
              </a:ext>
            </a:extLst>
          </p:cNvPr>
          <p:cNvSpPr/>
          <p:nvPr/>
        </p:nvSpPr>
        <p:spPr>
          <a:xfrm>
            <a:off x="4622165" y="2957769"/>
            <a:ext cx="6741795" cy="937895"/>
          </a:xfrm>
          <a:prstGeom prst="rect">
            <a:avLst/>
          </a:prstGeom>
          <a:noFill/>
          <a:ln w="22225">
            <a:solidFill>
              <a:srgbClr val="01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1">
            <a:extLst>
              <a:ext uri="{FF2B5EF4-FFF2-40B4-BE49-F238E27FC236}">
                <a16:creationId xmlns:a16="http://schemas.microsoft.com/office/drawing/2014/main" xmlns="" id="{17889465-CC0A-4331-A08A-E134C3DA420B}"/>
              </a:ext>
            </a:extLst>
          </p:cNvPr>
          <p:cNvSpPr/>
          <p:nvPr/>
        </p:nvSpPr>
        <p:spPr>
          <a:xfrm>
            <a:off x="11246485" y="3243519"/>
            <a:ext cx="117475" cy="366395"/>
          </a:xfrm>
          <a:prstGeom prst="rect">
            <a:avLst/>
          </a:prstGeom>
          <a:solidFill>
            <a:srgbClr val="017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3">
            <a:extLst>
              <a:ext uri="{FF2B5EF4-FFF2-40B4-BE49-F238E27FC236}">
                <a16:creationId xmlns:a16="http://schemas.microsoft.com/office/drawing/2014/main" xmlns="" id="{29222260-015E-2212-18C6-17AAEF04B499}"/>
              </a:ext>
            </a:extLst>
          </p:cNvPr>
          <p:cNvSpPr txBox="1"/>
          <p:nvPr/>
        </p:nvSpPr>
        <p:spPr>
          <a:xfrm>
            <a:off x="4763134" y="4387787"/>
            <a:ext cx="6483350" cy="1323439"/>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Cách sắp xếp trật tự bố cục ý kiến như vậy giúp người đọc dễ dàng tiếp nhận, nắm bắt lập luận của văn bản, từ đó làm tăng sức thuyết phục của văn bản về hai ý nghĩa của hình ảnh hoa sen trong bài ca dao.</a:t>
            </a:r>
            <a:endParaRPr lang="zh-CN" altLang="en-US">
              <a:solidFill>
                <a:schemeClr val="bg1"/>
              </a:solidFill>
              <a:latin typeface="Times New Roman" panose="02020603050405020304" pitchFamily="18" charset="0"/>
              <a:ea typeface="字魂36号-正文宋楷" panose="00000500000000000000" charset="-122"/>
              <a:cs typeface="Times New Roman" panose="02020603050405020304" pitchFamily="18" charset="0"/>
            </a:endParaRPr>
          </a:p>
        </p:txBody>
      </p:sp>
      <p:sp>
        <p:nvSpPr>
          <p:cNvPr id="16" name="矩形 14">
            <a:extLst>
              <a:ext uri="{FF2B5EF4-FFF2-40B4-BE49-F238E27FC236}">
                <a16:creationId xmlns:a16="http://schemas.microsoft.com/office/drawing/2014/main" xmlns="" id="{70FA161C-8BB9-1689-21DE-73DACD259A18}"/>
              </a:ext>
            </a:extLst>
          </p:cNvPr>
          <p:cNvSpPr/>
          <p:nvPr/>
        </p:nvSpPr>
        <p:spPr>
          <a:xfrm>
            <a:off x="4622165" y="4299524"/>
            <a:ext cx="6741795" cy="1379281"/>
          </a:xfrm>
          <a:prstGeom prst="rect">
            <a:avLst/>
          </a:prstGeom>
          <a:noFill/>
          <a:ln w="22225">
            <a:solidFill>
              <a:srgbClr val="01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5">
            <a:extLst>
              <a:ext uri="{FF2B5EF4-FFF2-40B4-BE49-F238E27FC236}">
                <a16:creationId xmlns:a16="http://schemas.microsoft.com/office/drawing/2014/main" xmlns="" id="{8409A17A-D30E-D35A-B578-5C67849243F0}"/>
              </a:ext>
            </a:extLst>
          </p:cNvPr>
          <p:cNvSpPr/>
          <p:nvPr/>
        </p:nvSpPr>
        <p:spPr>
          <a:xfrm>
            <a:off x="11246485" y="4844144"/>
            <a:ext cx="117475" cy="366395"/>
          </a:xfrm>
          <a:prstGeom prst="rect">
            <a:avLst/>
          </a:prstGeom>
          <a:solidFill>
            <a:srgbClr val="017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234739119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1+#ppt_w/2"/>
                                          </p:val>
                                        </p:tav>
                                        <p:tav tm="100000">
                                          <p:val>
                                            <p:strVal val="#ppt_x"/>
                                          </p:val>
                                        </p:tav>
                                      </p:tavLst>
                                    </p:anim>
                                    <p:anim calcmode="lin" valueType="num">
                                      <p:cBhvr additive="base">
                                        <p:cTn id="14" dur="750" fill="hold"/>
                                        <p:tgtEl>
                                          <p:spTgt spid="13"/>
                                        </p:tgtEl>
                                        <p:attrNameLst>
                                          <p:attrName>ppt_y</p:attrName>
                                        </p:attrNameLst>
                                      </p:cBhvr>
                                      <p:tavLst>
                                        <p:tav tm="0">
                                          <p:val>
                                            <p:strVal val="1+#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par>
                                <p:cTn id="33" presetID="14" presetClass="entr" presetSubtype="1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randombar(horizontal)">
                                      <p:cBhvr>
                                        <p:cTn id="38" dur="500"/>
                                        <p:tgtEl>
                                          <p:spTgt spid="7"/>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randombar(horizontal)">
                                      <p:cBhvr>
                                        <p:cTn id="44" dur="500"/>
                                        <p:tgtEl>
                                          <p:spTgt spid="10"/>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randombar(horizontal)">
                                      <p:cBhvr>
                                        <p:cTn id="50" dur="500"/>
                                        <p:tgtEl>
                                          <p:spTgt spid="16"/>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0" grpId="0" animBg="1"/>
      <p:bldP spid="14" grpId="0" animBg="1"/>
      <p:bldP spid="15" grpId="0"/>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307431" y="-287251"/>
            <a:ext cx="3583069" cy="7445617"/>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416" y="3057099"/>
            <a:ext cx="4648584" cy="380090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792" y="422329"/>
            <a:ext cx="2160416" cy="1378424"/>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20" y="4358408"/>
            <a:ext cx="2455592" cy="2022691"/>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8663" y="-1"/>
            <a:ext cx="6264871" cy="5967353"/>
          </a:xfrm>
          <a:prstGeom prst="rect">
            <a:avLst/>
          </a:prstGeom>
        </p:spPr>
      </p:pic>
      <p:pic>
        <p:nvPicPr>
          <p:cNvPr id="4" name="图片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237" y="-2290"/>
            <a:ext cx="2800803" cy="3977139"/>
          </a:xfrm>
          <a:prstGeom prst="rect">
            <a:avLst/>
          </a:prstGeom>
        </p:spPr>
      </p:pic>
      <p:sp>
        <p:nvSpPr>
          <p:cNvPr id="10" name="文本框 9"/>
          <p:cNvSpPr txBox="1"/>
          <p:nvPr/>
        </p:nvSpPr>
        <p:spPr>
          <a:xfrm>
            <a:off x="2839558" y="2078543"/>
            <a:ext cx="651288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a:ln>
                  <a:noFill/>
                </a:ln>
                <a:solidFill>
                  <a:srgbClr val="377636"/>
                </a:solidFill>
                <a:effectLst/>
                <a:uLnTx/>
                <a:uFillTx/>
                <a:latin typeface="Times New Roman" panose="02020603050405020304" pitchFamily="18" charset="0"/>
                <a:ea typeface="幼圆" panose="02010509060101010101" pitchFamily="49" charset="-122"/>
                <a:cs typeface="Times New Roman" panose="02020603050405020304" pitchFamily="18" charset="0"/>
              </a:rPr>
              <a:t>Hoạt</a:t>
            </a:r>
            <a:r>
              <a:rPr kumimoji="0" lang="en-US" altLang="zh-CN" sz="8800" b="1" i="0" u="none" strike="noStrike" kern="1200" cap="none" spc="0" normalizeH="0" noProof="0">
                <a:ln>
                  <a:noFill/>
                </a:ln>
                <a:solidFill>
                  <a:srgbClr val="377636"/>
                </a:solidFill>
                <a:effectLst/>
                <a:uLnTx/>
                <a:uFillTx/>
                <a:latin typeface="Times New Roman" panose="02020603050405020304" pitchFamily="18" charset="0"/>
                <a:ea typeface="幼圆" panose="02010509060101010101" pitchFamily="49" charset="-122"/>
                <a:cs typeface="Times New Roman" panose="02020603050405020304" pitchFamily="18" charset="0"/>
              </a:rPr>
              <a:t> động luyện tập</a:t>
            </a:r>
            <a:endParaRPr kumimoji="0" lang="zh-CN" altLang="en-US" sz="8800" b="1" i="0" u="none" strike="noStrike" kern="1200" cap="none" spc="0" normalizeH="0" baseline="0" noProof="0" dirty="0">
              <a:ln>
                <a:noFill/>
              </a:ln>
              <a:solidFill>
                <a:srgbClr val="377636"/>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3681961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0-#ppt_w/2"/>
                                          </p:val>
                                        </p:tav>
                                        <p:tav tm="100000">
                                          <p:val>
                                            <p:strVal val="#ppt_x"/>
                                          </p:val>
                                        </p:tav>
                                      </p:tavLst>
                                    </p:anim>
                                    <p:anim calcmode="lin" valueType="num">
                                      <p:cBhvr additive="base">
                                        <p:cTn id="18" dur="10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3000"/>
                            </p:stCondLst>
                            <p:childTnLst>
                              <p:par>
                                <p:cTn id="27" presetID="16" presetClass="entr" presetSubtype="21"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6" presetClass="entr" presetSubtype="0" fill="hold" grpId="0" nodeType="clickEffect">
                                  <p:stCondLst>
                                    <p:cond delay="0"/>
                                  </p:stCondLst>
                                  <p:iterate type="lt">
                                    <p:tmPct val="10000"/>
                                  </p:iterate>
                                  <p:childTnLst>
                                    <p:set>
                                      <p:cBhvr>
                                        <p:cTn id="33" dur="1" fill="hold">
                                          <p:stCondLst>
                                            <p:cond delay="0"/>
                                          </p:stCondLst>
                                        </p:cTn>
                                        <p:tgtEl>
                                          <p:spTgt spid="10"/>
                                        </p:tgtEl>
                                        <p:attrNameLst>
                                          <p:attrName>style.visibility</p:attrName>
                                        </p:attrNameLst>
                                      </p:cBhvr>
                                      <p:to>
                                        <p:strVal val="visible"/>
                                      </p:to>
                                    </p:set>
                                    <p:anim by="(-#ppt_w*2)" calcmode="lin" valueType="num">
                                      <p:cBhvr rctx="PPT">
                                        <p:cTn id="34" dur="500" autoRev="1" fill="hold">
                                          <p:stCondLst>
                                            <p:cond delay="0"/>
                                          </p:stCondLst>
                                        </p:cTn>
                                        <p:tgtEl>
                                          <p:spTgt spid="10"/>
                                        </p:tgtEl>
                                        <p:attrNameLst>
                                          <p:attrName>ppt_w</p:attrName>
                                        </p:attrNameLst>
                                      </p:cBhvr>
                                    </p:anim>
                                    <p:anim by="(#ppt_w*0.50)" calcmode="lin" valueType="num">
                                      <p:cBhvr>
                                        <p:cTn id="35" dur="500" decel="50000" autoRev="1" fill="hold">
                                          <p:stCondLst>
                                            <p:cond delay="0"/>
                                          </p:stCondLst>
                                        </p:cTn>
                                        <p:tgtEl>
                                          <p:spTgt spid="10"/>
                                        </p:tgtEl>
                                        <p:attrNameLst>
                                          <p:attrName>ppt_x</p:attrName>
                                        </p:attrNameLst>
                                      </p:cBhvr>
                                    </p:anim>
                                    <p:anim from="(-#ppt_h/2)" to="(#ppt_y)" calcmode="lin" valueType="num">
                                      <p:cBhvr>
                                        <p:cTn id="36" dur="1000" fill="hold">
                                          <p:stCondLst>
                                            <p:cond delay="0"/>
                                          </p:stCondLst>
                                        </p:cTn>
                                        <p:tgtEl>
                                          <p:spTgt spid="10"/>
                                        </p:tgtEl>
                                        <p:attrNameLst>
                                          <p:attrName>ppt_y</p:attrName>
                                        </p:attrNameLst>
                                      </p:cBhvr>
                                    </p:anim>
                                    <p:animRot by="21600000">
                                      <p:cBhvr>
                                        <p:cTn id="37"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2000" r="-12000"/>
          </a:stretch>
        </a:blipFill>
        <a:effectLst/>
      </p:bgPr>
    </p:bg>
    <p:spTree>
      <p:nvGrpSpPr>
        <p:cNvPr id="1" name=""/>
        <p:cNvGrpSpPr/>
        <p:nvPr/>
      </p:nvGrpSpPr>
      <p:grpSpPr>
        <a:xfrm>
          <a:off x="0" y="0"/>
          <a:ext cx="0" cy="0"/>
          <a:chOff x="0" y="0"/>
          <a:chExt cx="0" cy="0"/>
        </a:xfrm>
      </p:grpSpPr>
      <p:pic>
        <p:nvPicPr>
          <p:cNvPr id="5" name="图片 1" descr="a0401db7896822967a0fe3af2a2025a9">
            <a:extLst>
              <a:ext uri="{FF2B5EF4-FFF2-40B4-BE49-F238E27FC236}">
                <a16:creationId xmlns:a16="http://schemas.microsoft.com/office/drawing/2014/main" xmlns="" id="{FCFE8D04-864E-38B7-C7D9-0961C0A7D5B7}"/>
              </a:ext>
            </a:extLst>
          </p:cNvPr>
          <p:cNvPicPr>
            <a:picLocks noChangeAspect="1"/>
          </p:cNvPicPr>
          <p:nvPr/>
        </p:nvPicPr>
        <p:blipFill>
          <a:blip r:embed="rId5"/>
          <a:stretch>
            <a:fillRect/>
          </a:stretch>
        </p:blipFill>
        <p:spPr>
          <a:xfrm>
            <a:off x="0" y="0"/>
            <a:ext cx="12192000" cy="6858000"/>
          </a:xfrm>
          <a:prstGeom prst="rect">
            <a:avLst/>
          </a:prstGeom>
        </p:spPr>
      </p:pic>
      <p:pic>
        <p:nvPicPr>
          <p:cNvPr id="16" name="Picture 2">
            <a:extLst>
              <a:ext uri="{FF2B5EF4-FFF2-40B4-BE49-F238E27FC236}">
                <a16:creationId xmlns:a16="http://schemas.microsoft.com/office/drawing/2014/main" xmlns="" id="{56533F0D-1008-3180-EBA6-20F4EB7DE9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rot="265930">
            <a:off x="3538665" y="-1194672"/>
            <a:ext cx="6129453" cy="612945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rot="2002333">
            <a:off x="1116884" y="272568"/>
            <a:ext cx="1521793" cy="15217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20993505">
            <a:off x="8833065" y="585735"/>
            <a:ext cx="1573071" cy="15730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rot="322962">
            <a:off x="478292" y="1911129"/>
            <a:ext cx="1372287" cy="13722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rot="568011" flipH="1">
            <a:off x="10393637" y="672769"/>
            <a:ext cx="1150022" cy="1152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03874" y="3959292"/>
            <a:ext cx="502920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FFC000"/>
                </a:solidFill>
                <a:effectLst/>
                <a:uLnTx/>
                <a:uFillTx/>
                <a:latin typeface="Calibri"/>
                <a:ea typeface="+mn-ea"/>
                <a:cs typeface="Arial" panose="020B0604020202020204" pitchFamily="34" charset="0"/>
              </a:rPr>
              <a:t>Hoa sen</a:t>
            </a:r>
            <a:r>
              <a:rPr kumimoji="0" lang="en-US" sz="8000" b="1" i="0" u="none" strike="noStrike" kern="1200" cap="none" spc="0" normalizeH="0" noProof="0">
                <a:ln>
                  <a:noFill/>
                </a:ln>
                <a:solidFill>
                  <a:srgbClr val="FFC000"/>
                </a:solidFill>
                <a:effectLst/>
                <a:uLnTx/>
                <a:uFillTx/>
                <a:latin typeface="Calibri"/>
                <a:ea typeface="+mn-ea"/>
                <a:cs typeface="Arial" panose="020B0604020202020204" pitchFamily="34" charset="0"/>
              </a:rPr>
              <a:t> tặng bạn</a:t>
            </a:r>
            <a:endParaRPr kumimoji="0" lang="en-US" sz="8000" b="1" i="0" u="none" strike="noStrike" kern="1200" cap="none" spc="0" normalizeH="0" baseline="0" noProof="0" dirty="0">
              <a:ln>
                <a:noFill/>
              </a:ln>
              <a:solidFill>
                <a:srgbClr val="FFC000"/>
              </a:solidFill>
              <a:effectLst/>
              <a:uLnTx/>
              <a:uFillTx/>
              <a:latin typeface="Calibri"/>
              <a:ea typeface="+mn-ea"/>
              <a:cs typeface="Arial" panose="020B0604020202020204" pitchFamily="34" charset="0"/>
            </a:endParaRPr>
          </a:p>
        </p:txBody>
      </p:sp>
      <p:sp>
        <p:nvSpPr>
          <p:cNvPr id="3" name="Pentagon 2">
            <a:hlinkClick r:id="" action="ppaction://noaction"/>
          </p:cNvPr>
          <p:cNvSpPr/>
          <p:nvPr/>
        </p:nvSpPr>
        <p:spPr>
          <a:xfrm>
            <a:off x="9313985" y="5999979"/>
            <a:ext cx="1654662" cy="609600"/>
          </a:xfrm>
          <a:prstGeom prst="homePlate">
            <a:avLst>
              <a:gd name="adj" fmla="val 85077"/>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Calibri"/>
                <a:ea typeface="+mn-ea"/>
                <a:cs typeface="+mn-cs"/>
              </a:rPr>
              <a:t>Chơi</a:t>
            </a:r>
            <a:endParaRPr kumimoji="0" lang="en-US" sz="36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4" name="Nhac thien nhi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96800" y="6096000"/>
            <a:ext cx="609600" cy="609600"/>
          </a:xfrm>
          <a:prstGeom prst="rect">
            <a:avLst/>
          </a:prstGeom>
        </p:spPr>
      </p:pic>
      <p:pic>
        <p:nvPicPr>
          <p:cNvPr id="11" name="Picture 4">
            <a:extLst>
              <a:ext uri="{FF2B5EF4-FFF2-40B4-BE49-F238E27FC236}">
                <a16:creationId xmlns:a16="http://schemas.microsoft.com/office/drawing/2014/main" xmlns="" id="{98A2DAAD-EC5F-4302-A5FE-BA58B3AC21C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rot="20993505">
            <a:off x="8614784" y="2591581"/>
            <a:ext cx="1364445" cy="13675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xmlns="" id="{8DB4E715-17B1-4D68-B98B-E31BF22437E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rot="20966185">
            <a:off x="2156074" y="4889112"/>
            <a:ext cx="1551387" cy="15513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xmlns="" id="{5B104887-4734-440B-AF82-3E417996735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p:blipFill>
        <p:spPr bwMode="auto">
          <a:xfrm rot="20993505">
            <a:off x="10137784" y="3954516"/>
            <a:ext cx="1629144" cy="16291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xmlns="" id="{240607B9-43BC-4CB9-9A34-2CC2A3931D3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p:blipFill>
        <p:spPr bwMode="auto">
          <a:xfrm rot="568011" flipH="1">
            <a:off x="2714882" y="2348212"/>
            <a:ext cx="1414415" cy="14144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xmlns="" id="{7DACE9FE-FDD6-06A8-72E8-8132BC3AE86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rot="265930">
            <a:off x="3571435" y="-499359"/>
            <a:ext cx="4516990" cy="413864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8">
            <a:extLst>
              <a:ext uri="{FF2B5EF4-FFF2-40B4-BE49-F238E27FC236}">
                <a16:creationId xmlns:a16="http://schemas.microsoft.com/office/drawing/2014/main" xmlns="" id="{711998DE-9EFA-6F44-6D38-A1CB00667F9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09008" y="2023772"/>
            <a:ext cx="2455592" cy="2022691"/>
          </a:xfrm>
          <a:prstGeom prst="rect">
            <a:avLst/>
          </a:prstGeom>
        </p:spPr>
      </p:pic>
      <p:pic>
        <p:nvPicPr>
          <p:cNvPr id="9" name="图片 28">
            <a:extLst>
              <a:ext uri="{FF2B5EF4-FFF2-40B4-BE49-F238E27FC236}">
                <a16:creationId xmlns:a16="http://schemas.microsoft.com/office/drawing/2014/main" xmlns="" id="{BBFCF395-FBEF-948D-0792-EB860B18A70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471695" y="1322064"/>
            <a:ext cx="2455592" cy="2022691"/>
          </a:xfrm>
          <a:prstGeom prst="rect">
            <a:avLst/>
          </a:prstGeom>
        </p:spPr>
      </p:pic>
      <p:pic>
        <p:nvPicPr>
          <p:cNvPr id="10" name="图片 1">
            <a:extLst>
              <a:ext uri="{FF2B5EF4-FFF2-40B4-BE49-F238E27FC236}">
                <a16:creationId xmlns:a16="http://schemas.microsoft.com/office/drawing/2014/main" xmlns="" id="{EC15725E-32B6-5EB7-3C59-593FEAEEF6BA}"/>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b="25333"/>
          <a:stretch/>
        </p:blipFill>
        <p:spPr>
          <a:xfrm>
            <a:off x="5379105" y="1163846"/>
            <a:ext cx="1418724" cy="1412419"/>
          </a:xfrm>
          <a:prstGeom prst="rect">
            <a:avLst/>
          </a:prstGeom>
        </p:spPr>
      </p:pic>
      <p:pic>
        <p:nvPicPr>
          <p:cNvPr id="15" name="图片 23">
            <a:extLst>
              <a:ext uri="{FF2B5EF4-FFF2-40B4-BE49-F238E27FC236}">
                <a16:creationId xmlns:a16="http://schemas.microsoft.com/office/drawing/2014/main" xmlns="" id="{1B5026B9-B32A-1911-F967-E97441A701B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687536" y="206072"/>
            <a:ext cx="2668295" cy="2442805"/>
          </a:xfrm>
          <a:prstGeom prst="rect">
            <a:avLst/>
          </a:prstGeom>
        </p:spPr>
      </p:pic>
    </p:spTree>
    <p:extLst>
      <p:ext uri="{BB962C8B-B14F-4D97-AF65-F5344CB8AC3E}">
        <p14:creationId xmlns:p14="http://schemas.microsoft.com/office/powerpoint/2010/main" val="154145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2"/>
                                        </p:tgtEl>
                                        <p:attrNameLst>
                                          <p:attrName>style.visibility</p:attrName>
                                        </p:attrNameLst>
                                      </p:cBhvr>
                                      <p:to>
                                        <p:strVal val="visible"/>
                                      </p:to>
                                    </p:set>
                                    <p:set>
                                      <p:cBhvr>
                                        <p:cTn id="9" dur="455" fill="hold">
                                          <p:stCondLst>
                                            <p:cond delay="0"/>
                                          </p:stCondLst>
                                        </p:cTn>
                                        <p:tgtEl>
                                          <p:spTgt spid="2"/>
                                        </p:tgtEl>
                                        <p:attrNameLst>
                                          <p:attrName>style.rotation</p:attrName>
                                        </p:attrNameLst>
                                      </p:cBhvr>
                                      <p:to>
                                        <p:strVal val="-45.0"/>
                                      </p:to>
                                    </p:set>
                                    <p:anim calcmode="lin" valueType="num">
                                      <p:cBhvr>
                                        <p:cTn id="10"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1"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2"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3"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par>
                                <p:cTn id="14" presetID="46" presetClass="path" presetSubtype="0" repeatCount="indefinite" accel="50000" decel="50000" fill="hold" nodeType="withEffect">
                                  <p:stCondLst>
                                    <p:cond delay="0"/>
                                  </p:stCondLst>
                                  <p:childTnLst>
                                    <p:animMotion origin="layout" path="M -2.29167E-6 0 C -0.00039 -0.01481 0.0069 -0.02801 0.01667 -0.02894 C 0.02604 -0.02986 0.0349 -0.01991 0.03542 -0.00532 C 0.03633 0.0081 0.02982 0.02083 0.02123 0.02153 C 0.01315 0.02245 0.0056 0.01389 0.00482 0.00139 C 0.0043 -0.00995 0.00938 -0.02083 0.01706 -0.02176 C 0.02383 -0.02245 0.03021 -0.01551 0.03073 -0.00486 C 0.03112 0.00463 0.02709 0.01366 0.02084 0.01412 C 0.01524 0.01481 0.0099 0.00949 0.00951 0.00093 C 0.00925 -0.00671 0.01237 -0.01412 0.01732 -0.01458 C 0.02149 -0.01481 0.02565 -0.01111 0.02604 -0.0044 C 0.02643 0.00116 0.02409 0.00648 0.02045 0.00694 C 0.01771 0.00741 0.01459 0.00509 0.01446 0.00046 C 0.0142 -0.00301 0.01524 -0.00694 0.01758 -0.00741 C 0.01927 -0.00741 0.02097 -0.00648 0.02136 -0.00417 C 0.02149 -0.00255 0.02123 -0.00093 0.02031 -0.00023 C 0.01979 0 0.0194 0 0.01914 -0.00023 " pathEditMode="relative" rAng="0" ptsTypes="AAAAAAAAAAAAAAAAA">
                                      <p:cBhvr>
                                        <p:cTn id="15" dur="5000" fill="hold"/>
                                        <p:tgtEl>
                                          <p:spTgt spid="1028"/>
                                        </p:tgtEl>
                                        <p:attrNameLst>
                                          <p:attrName>ppt_x</p:attrName>
                                          <p:attrName>ppt_y</p:attrName>
                                        </p:attrNameLst>
                                      </p:cBhvr>
                                      <p:rCtr x="1758" y="-394"/>
                                    </p:animMotion>
                                  </p:childTnLst>
                                </p:cTn>
                              </p:par>
                              <p:par>
                                <p:cTn id="16" presetID="55" presetClass="path" presetSubtype="0" repeatCount="indefinite" accel="50000" decel="50000" fill="hold" nodeType="withEffect">
                                  <p:stCondLst>
                                    <p:cond delay="0"/>
                                  </p:stCondLst>
                                  <p:childTnLst>
                                    <p:animMotion origin="layout" path="M 0.01445 -4.44444E-6 C 0.0151 -0.02175 0.00872 -0.04074 0.00039 -0.04213 C -0.00782 -0.04351 -0.01524 -0.02916 -0.01576 -0.00787 C -0.01628 0.01181 -0.01133 0.02987 -0.00365 0.03125 C 0.00325 0.03241 0.00989 0.02014 0.01028 0.00186 C 0.0108 -0.01481 0.00638 -0.03032 3.54167E-6 -0.03148 C -0.00586 -0.03263 -0.01146 -0.02245 -0.01185 -0.00717 C -0.01211 0.00649 -0.00873 0.01991 -0.00326 0.02037 C 0.00143 0.02153 0.00586 0.01366 0.00625 0.00116 C 0.00664 -0.00995 0.00403 -0.0206 -0.00013 -0.02129 C -0.00378 -0.02175 -0.00769 -0.0162 -0.00782 -0.00648 C -0.00795 0.00162 -0.00625 0.0095 -0.00313 0.01019 C -0.00052 0.01065 0.00208 0.00718 0.00208 0.00047 C 0.00247 -0.00463 0.00143 -0.01018 -0.00052 -0.01088 C -0.00196 -0.01088 -0.00352 -0.00949 -0.00378 -0.00601 C -0.00378 -0.0037 -0.00365 -0.00138 -0.00274 -0.00046 C -0.00248 -4.44444E-6 -0.00222 -4.44444E-6 -0.00196 -0.00046 " pathEditMode="relative" rAng="0" ptsTypes="AAAAAAAAAAAAAAAAA">
                                      <p:cBhvr>
                                        <p:cTn id="17" dur="5000" fill="hold"/>
                                        <p:tgtEl>
                                          <p:spTgt spid="1027"/>
                                        </p:tgtEl>
                                        <p:attrNameLst>
                                          <p:attrName>ppt_x</p:attrName>
                                          <p:attrName>ppt_y</p:attrName>
                                        </p:attrNameLst>
                                      </p:cBhvr>
                                      <p:rCtr x="-1523" y="-556"/>
                                    </p:animMotion>
                                  </p:childTnLst>
                                </p:cTn>
                              </p:par>
                              <p:par>
                                <p:cTn id="18" presetID="55" presetClass="path" presetSubtype="0" repeatCount="indefinite" accel="50000" decel="50000" fill="hold" nodeType="withEffect">
                                  <p:stCondLst>
                                    <p:cond delay="0"/>
                                  </p:stCondLst>
                                  <p:childTnLst>
                                    <p:animMotion origin="layout" path="M 0.01446 -3.7037E-6 C 0.01511 -0.02176 0.00873 -0.04074 0.00039 -0.04213 C -0.00781 -0.04351 -0.01523 -0.02916 -0.01575 -0.00787 C -0.01627 0.01181 -0.01133 0.02986 -0.00364 0.03125 C 0.00326 0.03241 0.0099 0.02014 0.01029 0.00186 C 0.01081 -0.01481 0.00638 -0.03032 -2.70833E-6 -0.03148 C -0.00586 -0.03264 -0.01146 -0.02245 -0.01185 -0.00717 C -0.01211 0.00649 -0.00872 0.01991 -0.00325 0.02037 C 0.00144 0.02153 0.00586 0.01366 0.00625 0.00116 C 0.00664 -0.00995 0.00404 -0.0206 -0.00013 -0.02129 C -0.00377 -0.02176 -0.00768 -0.0162 -0.00781 -0.00648 C -0.00794 0.00162 -0.00625 0.00949 -0.00312 0.01019 C -0.00052 0.01065 0.00209 0.00718 0.00209 0.00047 C 0.00248 -0.00463 0.00144 -0.01018 -0.00052 -0.01088 C -0.00195 -0.01088 -0.00351 -0.00949 -0.00377 -0.00601 C -0.00377 -0.0037 -0.00364 -0.00139 -0.00273 -0.00046 C -0.00247 -3.7037E-6 -0.00221 -3.7037E-6 -0.00195 -0.00046 " pathEditMode="relative" rAng="0" ptsTypes="AAAAAAAAAAAAAAAAA">
                                      <p:cBhvr>
                                        <p:cTn id="19" dur="5000" fill="hold"/>
                                        <p:tgtEl>
                                          <p:spTgt spid="8"/>
                                        </p:tgtEl>
                                        <p:attrNameLst>
                                          <p:attrName>ppt_x</p:attrName>
                                          <p:attrName>ppt_y</p:attrName>
                                        </p:attrNameLst>
                                      </p:cBhvr>
                                      <p:rCtr x="-1523" y="-556"/>
                                    </p:animMotion>
                                  </p:childTnLst>
                                </p:cTn>
                              </p:par>
                              <p:par>
                                <p:cTn id="20" presetID="46" presetClass="path" presetSubtype="0" repeatCount="indefinite" accel="50000" decel="50000" fill="hold" nodeType="withEffect">
                                  <p:stCondLst>
                                    <p:cond delay="0"/>
                                  </p:stCondLst>
                                  <p:childTnLst>
                                    <p:animMotion origin="layout" path="M 6.25E-7 4.07407E-6 C -0.00039 -0.01482 0.0069 -0.02801 0.01667 -0.02894 C 0.02604 -0.02987 0.0349 -0.01991 0.03542 -0.00533 C 0.03633 0.0081 0.02982 0.02083 0.02122 0.02152 C 0.01315 0.02245 0.0056 0.01388 0.00482 0.00138 C 0.0043 -0.00996 0.00937 -0.02084 0.01706 -0.02176 C 0.02383 -0.02246 0.03021 -0.01551 0.03073 -0.00487 C 0.03112 0.00463 0.02708 0.01365 0.02083 0.01412 C 0.01523 0.01481 0.0099 0.00949 0.0095 0.00092 C 0.00924 -0.00672 0.01237 -0.01412 0.01732 -0.01459 C 0.02148 -0.01482 0.02565 -0.01112 0.02604 -0.0044 C 0.02643 0.00115 0.02409 0.00648 0.02044 0.00694 C 0.01771 0.0074 0.01458 0.00509 0.01445 0.00046 C 0.01419 -0.00301 0.01523 -0.00695 0.01758 -0.00741 C 0.01927 -0.00741 0.02096 -0.00649 0.02135 -0.00417 C 0.02148 -0.00255 0.02122 -0.00093 0.02031 -0.00024 C 0.01979 4.07407E-6 0.0194 4.07407E-6 0.01914 -0.00024 " pathEditMode="relative" rAng="0" ptsTypes="AAAAAAAAAAAAAAAAA">
                                      <p:cBhvr>
                                        <p:cTn id="21" dur="5000" fill="hold"/>
                                        <p:tgtEl>
                                          <p:spTgt spid="20"/>
                                        </p:tgtEl>
                                        <p:attrNameLst>
                                          <p:attrName>ppt_x</p:attrName>
                                          <p:attrName>ppt_y</p:attrName>
                                        </p:attrNameLst>
                                      </p:cBhvr>
                                      <p:rCtr x="1758" y="-394"/>
                                    </p:animMotion>
                                  </p:childTnLst>
                                </p:cTn>
                              </p:par>
                              <p:par>
                                <p:cTn id="22" presetID="46" presetClass="path" presetSubtype="0" repeatCount="indefinite" accel="50000" decel="50000" fill="hold" nodeType="withEffect">
                                  <p:stCondLst>
                                    <p:cond delay="0"/>
                                  </p:stCondLst>
                                  <p:childTnLst>
                                    <p:animMotion origin="layout" path="M 1.11022E-16 3.7037E-6 C -0.00039 -0.01482 0.0069 -0.02801 0.01667 -0.02894 C 0.02604 -0.02986 0.0349 -0.01991 0.03542 -0.00533 C 0.03633 0.0081 0.02982 0.02083 0.02122 0.02152 C 0.01315 0.02245 0.0056 0.01389 0.00482 0.00139 C 0.0043 -0.00996 0.00938 -0.02084 0.01706 -0.02176 C 0.02383 -0.02246 0.03021 -0.01551 0.03073 -0.00486 C 0.03112 0.00463 0.02708 0.01365 0.02083 0.01412 C 0.01523 0.01481 0.0099 0.00949 0.00951 0.00092 C 0.00924 -0.00672 0.01237 -0.01412 0.01732 -0.01459 C 0.02148 -0.01482 0.02565 -0.01111 0.02604 -0.0044 C 0.02643 0.00115 0.02409 0.00648 0.02044 0.00694 C 0.01771 0.0074 0.01458 0.00509 0.01445 0.00046 C 0.01419 -0.00301 0.01523 -0.00695 0.01758 -0.00741 C 0.01927 -0.00741 0.02096 -0.00649 0.02135 -0.00417 C 0.02148 -0.00255 0.02122 -0.00093 0.02031 -0.00024 C 0.01979 3.7037E-6 0.0194 3.7037E-6 0.01914 -0.00024 " pathEditMode="relative" rAng="0" ptsTypes="AAAAAAAAAAAAAAAAA">
                                      <p:cBhvr>
                                        <p:cTn id="23" dur="5000" fill="hold"/>
                                        <p:tgtEl>
                                          <p:spTgt spid="11"/>
                                        </p:tgtEl>
                                        <p:attrNameLst>
                                          <p:attrName>ppt_x</p:attrName>
                                          <p:attrName>ppt_y</p:attrName>
                                        </p:attrNameLst>
                                      </p:cBhvr>
                                      <p:rCtr x="1758" y="-394"/>
                                    </p:animMotion>
                                  </p:childTnLst>
                                </p:cTn>
                              </p:par>
                              <p:par>
                                <p:cTn id="24" presetID="55" presetClass="path" presetSubtype="0" repeatCount="indefinite" accel="50000" decel="50000" fill="hold" nodeType="withEffect">
                                  <p:stCondLst>
                                    <p:cond delay="0"/>
                                  </p:stCondLst>
                                  <p:childTnLst>
                                    <p:animMotion origin="layout" path="M 0.01446 4.07407E-6 C 0.01511 -0.02176 0.00873 -0.04074 0.0004 -0.04213 C -0.00781 -0.04352 -0.01523 -0.02917 -0.01575 -0.00787 C -0.01627 0.0118 -0.01132 0.02986 -0.00364 0.03125 C 0.00326 0.0324 0.0099 0.02013 0.01029 0.00185 C 0.01081 -0.01482 0.00638 -0.03033 -4.58333E-6 -0.03149 C -0.00585 -0.03264 -0.01145 -0.02246 -0.01184 -0.00718 C -0.0121 0.00648 -0.00872 0.0199 -0.00325 0.02037 C 0.00144 0.02152 0.00586 0.01365 0.00625 0.00115 C 0.00665 -0.00996 0.00404 -0.02061 -0.00013 -0.0213 C -0.00377 -0.02176 -0.00768 -0.01621 -0.00781 -0.00649 C -0.00794 0.00162 -0.00625 0.00949 -0.00312 0.01018 C -0.00052 0.01064 0.00209 0.00717 0.00209 0.00046 C 0.00248 -0.00463 0.00144 -0.01019 -0.00052 -0.01088 C -0.00195 -0.01088 -0.00351 -0.00949 -0.00377 -0.00602 C -0.00377 -0.00371 -0.00364 -0.00139 -0.00273 -0.00047 C -0.00247 4.07407E-6 -0.00221 4.07407E-6 -0.00195 -0.00047 " pathEditMode="relative" rAng="0" ptsTypes="AAAAAAAAAAAAAAAAA">
                                      <p:cBhvr>
                                        <p:cTn id="25" dur="5000" fill="hold"/>
                                        <p:tgtEl>
                                          <p:spTgt spid="12"/>
                                        </p:tgtEl>
                                        <p:attrNameLst>
                                          <p:attrName>ppt_x</p:attrName>
                                          <p:attrName>ppt_y</p:attrName>
                                        </p:attrNameLst>
                                      </p:cBhvr>
                                      <p:rCtr x="-1523" y="-556"/>
                                    </p:animMotion>
                                  </p:childTnLst>
                                </p:cTn>
                              </p:par>
                              <p:par>
                                <p:cTn id="26" presetID="46" presetClass="path" presetSubtype="0" repeatCount="indefinite" accel="50000" decel="50000" fill="hold" nodeType="withEffect">
                                  <p:stCondLst>
                                    <p:cond delay="0"/>
                                  </p:stCondLst>
                                  <p:childTnLst>
                                    <p:animMotion origin="layout" path="M 2.70833E-6 -3.7037E-7 C -0.00039 -0.01481 0.0069 -0.02801 0.01666 -0.02893 C 0.02604 -0.02986 0.03489 -0.01991 0.03541 -0.00532 C 0.03633 0.0081 0.02982 0.02083 0.02122 0.02153 C 0.01315 0.02245 0.0056 0.01389 0.00482 0.00139 C 0.00429 -0.00995 0.00937 -0.02083 0.01705 -0.02176 C 0.02383 -0.02245 0.03021 -0.01551 0.03073 -0.00486 C 0.03112 0.00463 0.02708 0.01366 0.02083 0.01412 C 0.01523 0.01482 0.00989 0.00949 0.0095 0.00093 C 0.00924 -0.00671 0.01237 -0.01412 0.01732 -0.01458 C 0.02148 -0.01481 0.02565 -0.01111 0.02604 -0.0044 C 0.02643 0.00116 0.02409 0.00648 0.02044 0.00694 C 0.01771 0.00741 0.01458 0.00509 0.01445 0.00046 C 0.01419 -0.00301 0.01523 -0.00694 0.01758 -0.00741 C 0.01927 -0.00741 0.02096 -0.00648 0.02135 -0.00417 C 0.02148 -0.00255 0.02122 -0.00093 0.02031 -0.00023 C 0.01979 -3.7037E-7 0.0194 -3.7037E-7 0.01914 -0.00023 " pathEditMode="relative" rAng="0" ptsTypes="AAAAAAAAAAAAAAAAA">
                                      <p:cBhvr>
                                        <p:cTn id="27" dur="5000" fill="hold"/>
                                        <p:tgtEl>
                                          <p:spTgt spid="13"/>
                                        </p:tgtEl>
                                        <p:attrNameLst>
                                          <p:attrName>ppt_x</p:attrName>
                                          <p:attrName>ppt_y</p:attrName>
                                        </p:attrNameLst>
                                      </p:cBhvr>
                                      <p:rCtr x="1758" y="-394"/>
                                    </p:animMotion>
                                  </p:childTnLst>
                                </p:cTn>
                              </p:par>
                              <p:par>
                                <p:cTn id="28" presetID="46" presetClass="path" presetSubtype="0" repeatCount="indefinite" accel="50000" decel="50000" fill="hold" nodeType="withEffect">
                                  <p:stCondLst>
                                    <p:cond delay="0"/>
                                  </p:stCondLst>
                                  <p:childTnLst>
                                    <p:animMotion origin="layout" path="M 1.04167E-6 -3.7037E-7 C -0.00039 -0.01481 0.0069 -0.02801 0.01667 -0.02893 C 0.02604 -0.02986 0.03489 -0.01991 0.03542 -0.00532 C 0.03633 0.0081 0.02982 0.02083 0.02122 0.02153 C 0.01315 0.02245 0.0056 0.01389 0.00482 0.00139 C 0.0043 -0.00995 0.00937 -0.02083 0.01706 -0.02176 C 0.02383 -0.02245 0.03021 -0.01551 0.03073 -0.00486 C 0.03112 0.00463 0.02708 0.01366 0.02083 0.01412 C 0.01523 0.01482 0.00989 0.00949 0.0095 0.00093 C 0.00924 -0.00671 0.01237 -0.01412 0.01732 -0.01458 C 0.02148 -0.01481 0.02565 -0.01111 0.02604 -0.0044 C 0.02643 0.00116 0.02409 0.00648 0.02044 0.00694 C 0.01771 0.00741 0.01458 0.00509 0.01445 0.00046 C 0.01419 -0.00301 0.01523 -0.00694 0.01758 -0.00741 C 0.01927 -0.00741 0.02096 -0.00648 0.02135 -0.00417 C 0.02148 -0.00255 0.02122 -0.00093 0.02031 -0.00023 C 0.01979 -3.7037E-7 0.0194 -3.7037E-7 0.01914 -0.00023 " pathEditMode="relative" rAng="0" ptsTypes="AAAAAAAAAAAAAAAAA">
                                      <p:cBhvr>
                                        <p:cTn id="29" dur="5000" fill="hold"/>
                                        <p:tgtEl>
                                          <p:spTgt spid="14"/>
                                        </p:tgtEl>
                                        <p:attrNameLst>
                                          <p:attrName>ppt_x</p:attrName>
                                          <p:attrName>ppt_y</p:attrName>
                                        </p:attrNameLst>
                                      </p:cBhvr>
                                      <p:rCtr x="1758" y="-394"/>
                                    </p:animMotion>
                                  </p:childTnLst>
                                </p:cTn>
                              </p:par>
                            </p:childTnLst>
                          </p:cTn>
                        </p:par>
                        <p:par>
                          <p:cTn id="30" fill="hold">
                            <p:stCondLst>
                              <p:cond delay="7000"/>
                            </p:stCondLst>
                            <p:childTnLst>
                              <p:par>
                                <p:cTn id="31" presetID="10"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par>
                          <p:cTn id="34" fill="hold">
                            <p:stCondLst>
                              <p:cond delay="7500"/>
                            </p:stCondLst>
                            <p:childTnLst>
                              <p:par>
                                <p:cTn id="35" presetID="10"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38"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descr="a0401db7896822967a0fe3af2a2025a9">
            <a:extLst>
              <a:ext uri="{FF2B5EF4-FFF2-40B4-BE49-F238E27FC236}">
                <a16:creationId xmlns:a16="http://schemas.microsoft.com/office/drawing/2014/main" xmlns="" id="{52708326-4893-4E49-22AB-1B030AC8AA93}"/>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1025023" y="279468"/>
            <a:ext cx="9983992" cy="122139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i="1">
                <a:solidFill>
                  <a:schemeClr val="tx1"/>
                </a:solidFill>
              </a:rPr>
              <a:t>1. Văn bản Hình ảnh hoa sen trong bài ca dao “Trong đầm gì đẹp bằng sen” của tác giả </a:t>
            </a:r>
            <a:endParaRPr lang="en-US" sz="2800">
              <a:solidFill>
                <a:schemeClr val="tx1"/>
              </a:solidFill>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A. </a:t>
            </a:r>
            <a:r>
              <a:rPr lang="vi-VN" sz="2000" i="1">
                <a:solidFill>
                  <a:schemeClr val="tx1"/>
                </a:solidFill>
              </a:rPr>
              <a:t>Theo Hoàng Tiến Tựu. </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lang="vi-VN" sz="2000" i="1">
                <a:solidFill>
                  <a:schemeClr val="tx1"/>
                </a:solidFill>
              </a:rPr>
              <a:t>Theo Đinh Gia Khánh.</a:t>
            </a:r>
            <a:r>
              <a:rPr lang="en-US" sz="2000" i="1">
                <a:solidFill>
                  <a:schemeClr val="tx1"/>
                </a:solidFill>
              </a:rPr>
              <a:t> 	</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C.</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lang="vi-VN" sz="2000" i="1">
                <a:solidFill>
                  <a:schemeClr val="tx1"/>
                </a:solidFill>
              </a:rPr>
              <a:t>Tác giả dân gian.	</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D</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lang="vi-VN" sz="2000" i="1">
                <a:solidFill>
                  <a:schemeClr val="tx1"/>
                </a:solidFill>
              </a:rPr>
              <a:t>Theo Ninh Viết Giao</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2" y="1974821"/>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1994792"/>
            <a:ext cx="804743" cy="707197"/>
          </a:xfrm>
          <a:prstGeom prst="rect">
            <a:avLst/>
          </a:prstGeom>
        </p:spPr>
      </p:pic>
      <p:sp>
        <p:nvSpPr>
          <p:cNvPr id="2" name="Thought Bubble: Cloud 1">
            <a:hlinkClick r:id="" action="ppaction://noaction"/>
            <a:extLst>
              <a:ext uri="{FF2B5EF4-FFF2-40B4-BE49-F238E27FC236}">
                <a16:creationId xmlns:a16="http://schemas.microsoft.com/office/drawing/2014/main" xmlns="" id="{9C29CD25-51F8-4449-A20E-19FF4AD15E0A}"/>
              </a:ext>
            </a:extLst>
          </p:cNvPr>
          <p:cNvSpPr/>
          <p:nvPr/>
        </p:nvSpPr>
        <p:spPr>
          <a:xfrm>
            <a:off x="6629400" y="4114800"/>
            <a:ext cx="1828800" cy="14815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Quay lại</a:t>
            </a: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0401db7896822967a0fe3af2a2025a9">
            <a:extLst>
              <a:ext uri="{FF2B5EF4-FFF2-40B4-BE49-F238E27FC236}">
                <a16:creationId xmlns:a16="http://schemas.microsoft.com/office/drawing/2014/main" xmlns="" id="{0A4981F0-B106-0AAE-0052-0251D117A47F}"/>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8201" y="373548"/>
            <a:ext cx="10199214" cy="118292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i="1">
                <a:solidFill>
                  <a:schemeClr val="tx1"/>
                </a:solidFill>
              </a:rPr>
              <a:t>2. Văn bản Hình ảnh hoa sen trong bài ca dao “Trong đầm gì đẹp bằng sen” thuộc thể loại văn học nào? </a:t>
            </a:r>
            <a:endParaRPr lang="en-US" sz="2400">
              <a:solidFill>
                <a:schemeClr val="tx1"/>
              </a:solidFill>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A. </a:t>
            </a: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Biểu</a:t>
            </a:r>
            <a:r>
              <a:rPr kumimoji="0" lang="en-US" sz="2400" b="0" i="0" u="none" strike="noStrike" kern="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cảm về một bài thơ</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6130615" y="1949347"/>
            <a:ext cx="4906799"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B.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24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luận văn học</a:t>
            </a: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10220" y="2911392"/>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 </a:t>
            </a: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Văn</a:t>
            </a:r>
            <a:r>
              <a:rPr kumimoji="0" lang="en-US" sz="2400" b="0" i="0" u="none" strike="noStrike" kern="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bản thuật lại một sự kiện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D. </a:t>
            </a: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Nghị</a:t>
            </a:r>
            <a:r>
              <a:rPr kumimoji="0" lang="en-US" sz="2400" b="0" i="0" u="none" strike="noStrike" kern="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luận xã hội</a:t>
            </a:r>
            <a:endParaRPr kumimoji="0" lang="en-US" sz="2133"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72791" y="2886589"/>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6118" y="2883480"/>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13354" y="2026494"/>
            <a:ext cx="804743" cy="643793"/>
          </a:xfrm>
          <a:prstGeom prst="rect">
            <a:avLst/>
          </a:prstGeom>
        </p:spPr>
      </p:pic>
      <p:sp>
        <p:nvSpPr>
          <p:cNvPr id="20" name="Thought Bubble: Cloud 19">
            <a:hlinkClick r:id="" action="ppaction://noaction"/>
            <a:extLst>
              <a:ext uri="{FF2B5EF4-FFF2-40B4-BE49-F238E27FC236}">
                <a16:creationId xmlns:a16="http://schemas.microsoft.com/office/drawing/2014/main" xmlns="" id="{35FFB46E-2738-441B-A79C-FE444EDB4E98}"/>
              </a:ext>
            </a:extLst>
          </p:cNvPr>
          <p:cNvSpPr/>
          <p:nvPr/>
        </p:nvSpPr>
        <p:spPr>
          <a:xfrm>
            <a:off x="6629400" y="4572000"/>
            <a:ext cx="1371600" cy="10243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Quay lại</a:t>
            </a: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0401db7896822967a0fe3af2a2025a9">
            <a:extLst>
              <a:ext uri="{FF2B5EF4-FFF2-40B4-BE49-F238E27FC236}">
                <a16:creationId xmlns:a16="http://schemas.microsoft.com/office/drawing/2014/main" xmlns="" id="{6666360B-86FB-1A0C-95F3-3E53246C6248}"/>
              </a:ext>
            </a:extLst>
          </p:cNvPr>
          <p:cNvPicPr>
            <a:picLocks noChangeAspect="1"/>
          </p:cNvPicPr>
          <p:nvPr/>
        </p:nvPicPr>
        <p:blipFill>
          <a:blip r:embed="rId5"/>
          <a:stretch>
            <a:fillRect/>
          </a:stretch>
        </p:blipFill>
        <p:spPr>
          <a:xfrm>
            <a:off x="0" y="0"/>
            <a:ext cx="12192000" cy="6858000"/>
          </a:xfrm>
          <a:prstGeom prst="rect">
            <a:avLst/>
          </a:prstGeom>
        </p:spPr>
      </p:pic>
      <p:sp>
        <p:nvSpPr>
          <p:cNvPr id="4" name="Snip Diagonal Corner Rectangle 3"/>
          <p:cNvSpPr/>
          <p:nvPr/>
        </p:nvSpPr>
        <p:spPr>
          <a:xfrm>
            <a:off x="832636" y="199869"/>
            <a:ext cx="10526728" cy="14534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r>
              <a:rPr lang="vi-VN" sz="2400" b="1" i="1">
                <a:solidFill>
                  <a:schemeClr val="tx1"/>
                </a:solidFill>
              </a:rPr>
              <a:t>3. Vấn đề được bàn luận trong văn bản Hình ảnh hoa sen trong bài ca dao “Trong đầm gì đẹp bằng sen” là vấn đề gì?</a:t>
            </a:r>
            <a:endParaRPr lang="en-US" sz="2400">
              <a:solidFill>
                <a:schemeClr val="tx1"/>
              </a:solidFill>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60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r>
            <a:br>
              <a:rPr kumimoji="0" lang="vi-VN" sz="60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br>
            <a:endParaRPr kumimoji="0" lang="vi-VN" sz="16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itchFamily="18" charset="0"/>
              <a:sym typeface="Arial"/>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lang="vi-VN" i="1">
                <a:solidFill>
                  <a:schemeClr val="tx1"/>
                </a:solidFill>
              </a:rPr>
              <a:t>Hình ảnh hoa sen trong bài ca dao Trong đầm gì đẹp bằng sen</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B. </a:t>
            </a:r>
            <a:r>
              <a:rPr lang="vi-VN" i="1">
                <a:solidFill>
                  <a:schemeClr val="tx1"/>
                </a:solidFill>
              </a:rPr>
              <a:t>Hình ảnh hoa sen trong cảm nhận của tác giả dân gian. </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0" y="296467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 </a:t>
            </a:r>
            <a:r>
              <a:rPr lang="vi-VN" i="1">
                <a:solidFill>
                  <a:schemeClr val="tx1"/>
                </a:solidFill>
              </a:rPr>
              <a:t>Hình ảnh hoa sen trong đầm sen. </a:t>
            </a:r>
            <a:endParaRPr lang="en-US">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r>
            <a:br>
              <a:rPr kumimoji="0" lang="vi-VN" sz="2800" b="0"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br>
            <a:endParaRPr kumimoji="0" lang="vi-VN" sz="4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D. </a:t>
            </a:r>
            <a:r>
              <a:rPr lang="vi-VN" i="1">
                <a:solidFill>
                  <a:schemeClr val="tx1"/>
                </a:solidFill>
              </a:rPr>
              <a:t>Hình ảnh hoa sen trong tâm trí người dân Việt Nam</a:t>
            </a:r>
            <a:r>
              <a:rPr lang="en-US" i="1">
                <a:solidFill>
                  <a:schemeClr val="tx1"/>
                </a:solidFill>
              </a:rPr>
              <a:t>.</a:t>
            </a:r>
            <a:endParaRPr lang="en-US">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20141" y="1957657"/>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1994792"/>
            <a:ext cx="804743" cy="707197"/>
          </a:xfrm>
          <a:prstGeom prst="rect">
            <a:avLst/>
          </a:prstGeom>
        </p:spPr>
      </p:pic>
      <p:sp>
        <p:nvSpPr>
          <p:cNvPr id="20" name="Thought Bubble: Cloud 19">
            <a:hlinkClick r:id="" action="ppaction://noaction"/>
            <a:extLst>
              <a:ext uri="{FF2B5EF4-FFF2-40B4-BE49-F238E27FC236}">
                <a16:creationId xmlns:a16="http://schemas.microsoft.com/office/drawing/2014/main" xmlns="" id="{59A5C48A-5E6F-4EA8-846C-6B2C741A5FE1}"/>
              </a:ext>
            </a:extLst>
          </p:cNvPr>
          <p:cNvSpPr/>
          <p:nvPr/>
        </p:nvSpPr>
        <p:spPr>
          <a:xfrm>
            <a:off x="6629400" y="4572000"/>
            <a:ext cx="1371600" cy="10243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Quay lại</a:t>
            </a: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6F76EF9F-0F49-A238-8F4D-DE57D32E90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58" y="-182716"/>
            <a:ext cx="1812998" cy="1659787"/>
          </a:xfrm>
          <a:prstGeom prst="rect">
            <a:avLst/>
          </a:prstGeom>
        </p:spPr>
      </p:pic>
      <p:grpSp>
        <p:nvGrpSpPr>
          <p:cNvPr id="4" name="组合 4">
            <a:extLst>
              <a:ext uri="{FF2B5EF4-FFF2-40B4-BE49-F238E27FC236}">
                <a16:creationId xmlns:a16="http://schemas.microsoft.com/office/drawing/2014/main" xmlns="" id="{66E46765-5654-6A85-C1D1-8781D1635AFB}"/>
              </a:ext>
            </a:extLst>
          </p:cNvPr>
          <p:cNvGrpSpPr/>
          <p:nvPr/>
        </p:nvGrpSpPr>
        <p:grpSpPr>
          <a:xfrm>
            <a:off x="1251778" y="629940"/>
            <a:ext cx="4728107" cy="675839"/>
            <a:chOff x="1143745" y="705597"/>
            <a:chExt cx="4728107" cy="675839"/>
          </a:xfrm>
        </p:grpSpPr>
        <p:sp>
          <p:nvSpPr>
            <p:cNvPr id="5" name="TextBox 8">
              <a:extLst>
                <a:ext uri="{FF2B5EF4-FFF2-40B4-BE49-F238E27FC236}">
                  <a16:creationId xmlns:a16="http://schemas.microsoft.com/office/drawing/2014/main" xmlns="" id="{79CC1246-FD61-0C3B-D132-5209E48B6D11}"/>
                </a:ext>
              </a:extLst>
            </p:cNvPr>
            <p:cNvSpPr txBox="1">
              <a:spLocks noChangeArrowheads="1"/>
            </p:cNvSpPr>
            <p:nvPr/>
          </p:nvSpPr>
          <p:spPr bwMode="auto">
            <a:xfrm>
              <a:off x="1143745" y="728418"/>
              <a:ext cx="472810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altLang="zh-CN" sz="3200" b="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Hoạt động khởi động</a:t>
              </a:r>
              <a:endParaRPr lang="zh-CN" altLang="en-US"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7" name="矩形 9">
              <a:extLst>
                <a:ext uri="{FF2B5EF4-FFF2-40B4-BE49-F238E27FC236}">
                  <a16:creationId xmlns:a16="http://schemas.microsoft.com/office/drawing/2014/main" xmlns="" id="{4C08A02C-DDF6-1A33-ECED-416B689E605E}"/>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grpSp>
        <p:nvGrpSpPr>
          <p:cNvPr id="3" name="组合 6">
            <a:extLst>
              <a:ext uri="{FF2B5EF4-FFF2-40B4-BE49-F238E27FC236}">
                <a16:creationId xmlns:a16="http://schemas.microsoft.com/office/drawing/2014/main" xmlns="" id="{E4CC6541-CFE1-94B5-379A-B77F2D811174}"/>
              </a:ext>
            </a:extLst>
          </p:cNvPr>
          <p:cNvGrpSpPr/>
          <p:nvPr/>
        </p:nvGrpSpPr>
        <p:grpSpPr>
          <a:xfrm>
            <a:off x="1451268" y="1682596"/>
            <a:ext cx="9947461" cy="4438200"/>
            <a:chOff x="564871" y="849697"/>
            <a:chExt cx="8466210" cy="3777320"/>
          </a:xfrm>
        </p:grpSpPr>
        <p:sp>
          <p:nvSpPr>
            <p:cNvPr id="6" name="矩形 7">
              <a:extLst>
                <a:ext uri="{FF2B5EF4-FFF2-40B4-BE49-F238E27FC236}">
                  <a16:creationId xmlns:a16="http://schemas.microsoft.com/office/drawing/2014/main" xmlns="" id="{9B8EC60F-A519-BB5F-DEBB-2ADCACA2C0F5}"/>
                </a:ext>
              </a:extLst>
            </p:cNvPr>
            <p:cNvSpPr/>
            <p:nvPr/>
          </p:nvSpPr>
          <p:spPr>
            <a:xfrm>
              <a:off x="4747260" y="958053"/>
              <a:ext cx="3833827" cy="3560607"/>
            </a:xfrm>
            <a:prstGeom prst="rect">
              <a:avLst/>
            </a:prstGeom>
            <a:noFill/>
            <a:ln>
              <a:solidFill>
                <a:srgbClr val="2F5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8" name="矩形 8">
              <a:extLst>
                <a:ext uri="{FF2B5EF4-FFF2-40B4-BE49-F238E27FC236}">
                  <a16:creationId xmlns:a16="http://schemas.microsoft.com/office/drawing/2014/main" xmlns="" id="{B165DF88-0D0C-D2EB-F819-A6789484CBA6}"/>
                </a:ext>
              </a:extLst>
            </p:cNvPr>
            <p:cNvSpPr/>
            <p:nvPr/>
          </p:nvSpPr>
          <p:spPr>
            <a:xfrm>
              <a:off x="564871" y="958053"/>
              <a:ext cx="4070630" cy="3560607"/>
            </a:xfrm>
            <a:prstGeom prst="rect">
              <a:avLst/>
            </a:prstGeom>
            <a:blipFill dpi="0" rotWithShape="1">
              <a:blip r:embed="rId4">
                <a:extLst>
                  <a:ext uri="{BEBA8EAE-BF5A-486C-A8C5-ECC9F3942E4B}">
                    <a14:imgProps xmlns:a14="http://schemas.microsoft.com/office/drawing/2010/main">
                      <a14:imgLayer r:embed="rId5">
                        <a14:imgEffect>
                          <a14:brightnessContrast bright="-10000"/>
                        </a14:imgEffect>
                      </a14:imgLayer>
                    </a14:imgProps>
                  </a:ext>
                </a:extLst>
              </a:blip>
              <a:srcRect/>
              <a:tile tx="0" ty="0" sx="45000" sy="4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0" name="TextBox 9">
              <a:extLst>
                <a:ext uri="{FF2B5EF4-FFF2-40B4-BE49-F238E27FC236}">
                  <a16:creationId xmlns:a16="http://schemas.microsoft.com/office/drawing/2014/main" xmlns="" id="{2DEC29C0-8072-8660-7763-6EE1ABC47578}"/>
                </a:ext>
              </a:extLst>
            </p:cNvPr>
            <p:cNvSpPr txBox="1"/>
            <p:nvPr/>
          </p:nvSpPr>
          <p:spPr>
            <a:xfrm>
              <a:off x="4297265" y="1484096"/>
              <a:ext cx="4733816" cy="3142921"/>
            </a:xfrm>
            <a:prstGeom prst="rect">
              <a:avLst/>
            </a:prstGeom>
            <a:noFill/>
          </p:spPr>
          <p:txBody>
            <a:bodyPr wrap="square" rtlCol="0">
              <a:spAutoFit/>
            </a:bodyPr>
            <a:lstStyle/>
            <a:p>
              <a:pPr algn="ctr">
                <a:lnSpc>
                  <a:spcPct val="200000"/>
                </a:lnSpc>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Trong đầm gì đẹp bằng sen</a:t>
              </a:r>
              <a:endParaRPr lang="en-US" sz="2000">
                <a:effectLst/>
                <a:latin typeface=".VnTime"/>
                <a:ea typeface="Times New Roman" panose="02020603050405020304" pitchFamily="18" charset="0"/>
                <a:cs typeface="Times New Roman" panose="02020603050405020304" pitchFamily="18" charset="0"/>
              </a:endParaRPr>
            </a:p>
            <a:p>
              <a:pPr algn="ctr">
                <a:lnSpc>
                  <a:spcPct val="200000"/>
                </a:lnSpc>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Lá xanh, bông trắng lại chen nhuỵ vàng</a:t>
              </a:r>
              <a:endParaRPr lang="en-US" sz="2000">
                <a:effectLst/>
                <a:latin typeface=".VnTime"/>
                <a:ea typeface="Times New Roman" panose="02020603050405020304" pitchFamily="18" charset="0"/>
                <a:cs typeface="Times New Roman" panose="02020603050405020304" pitchFamily="18" charset="0"/>
              </a:endParaRPr>
            </a:p>
            <a:p>
              <a:pPr algn="ctr">
                <a:lnSpc>
                  <a:spcPct val="200000"/>
                </a:lnSpc>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Nhuỵ vàng, bông trắng, lá xanh</a:t>
              </a:r>
              <a:endParaRPr lang="en-US" sz="2000">
                <a:effectLst/>
                <a:latin typeface=".VnTime"/>
                <a:ea typeface="Times New Roman" panose="02020603050405020304" pitchFamily="18" charset="0"/>
                <a:cs typeface="Times New Roman" panose="02020603050405020304" pitchFamily="18" charset="0"/>
              </a:endParaRPr>
            </a:p>
            <a:p>
              <a:pPr algn="ctr">
                <a:lnSpc>
                  <a:spcPct val="200000"/>
                </a:lnSpc>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Gần bùn mà chẳng hôi tanh mùi bùn</a:t>
              </a:r>
              <a:endParaRPr lang="en-US" sz="2000">
                <a:effectLst/>
                <a:latin typeface=".VnTime"/>
                <a:ea typeface="Times New Roman" panose="02020603050405020304" pitchFamily="18" charset="0"/>
                <a:cs typeface="Times New Roman" panose="02020603050405020304" pitchFamily="18" charset="0"/>
              </a:endParaRPr>
            </a:p>
            <a:p>
              <a:pPr marL="0" marR="0" lvl="0" indent="0" algn="ctr" defTabSz="914217" rtl="0" eaLnBrk="1" fontAlgn="auto" latinLnBrk="0" hangingPunct="1">
                <a:lnSpc>
                  <a:spcPct val="200000"/>
                </a:lnSpc>
                <a:spcBef>
                  <a:spcPts val="0"/>
                </a:spcBef>
                <a:spcAft>
                  <a:spcPts val="0"/>
                </a:spcAft>
                <a:buClrTx/>
                <a:buSzTx/>
                <a:buFontTx/>
                <a:buNone/>
                <a:tabLst/>
                <a:defRPr/>
              </a:pPr>
              <a:endParaRPr kumimoji="0" lang="en-US" altLang="zh-CN" b="0" i="0" u="none" strike="noStrike" kern="1200" cap="none" spc="0" normalizeH="0" baseline="0" noProof="0" dirty="0">
                <a:ln>
                  <a:noFill/>
                </a:ln>
                <a:solidFill>
                  <a:srgbClr val="FFFFFF">
                    <a:lumMod val="50000"/>
                  </a:srgbClr>
                </a:solidFill>
                <a:effectLst/>
                <a:uLnTx/>
                <a:uFillTx/>
                <a:latin typeface="微软雅黑" pitchFamily="34" charset="-122"/>
                <a:ea typeface="微软雅黑" pitchFamily="34" charset="-122"/>
                <a:cs typeface="+mn-cs"/>
              </a:endParaRPr>
            </a:p>
            <a:p>
              <a:pPr marL="0" marR="0" lvl="0" indent="0" algn="ctr" defTabSz="914217" rtl="0" eaLnBrk="1" fontAlgn="auto" latinLnBrk="0" hangingPunct="1">
                <a:lnSpc>
                  <a:spcPct val="200000"/>
                </a:lnSpc>
                <a:spcBef>
                  <a:spcPts val="0"/>
                </a:spcBef>
                <a:spcAft>
                  <a:spcPts val="0"/>
                </a:spcAft>
                <a:buClrTx/>
                <a:buSzTx/>
                <a:buFontTx/>
                <a:buNone/>
                <a:tabLst/>
                <a:defRPr/>
              </a:pPr>
              <a:endParaRPr kumimoji="0" lang="en-US" altLang="zh-CN" b="0" i="0" u="none" strike="noStrike" kern="1200" cap="none" spc="0" normalizeH="0" baseline="0" noProof="0" dirty="0">
                <a:ln>
                  <a:noFill/>
                </a:ln>
                <a:solidFill>
                  <a:srgbClr val="FFFFFF">
                    <a:lumMod val="50000"/>
                  </a:srgbClr>
                </a:solidFill>
                <a:effectLst/>
                <a:uLnTx/>
                <a:uFillTx/>
                <a:latin typeface="微软雅黑" pitchFamily="34" charset="-122"/>
                <a:ea typeface="微软雅黑" pitchFamily="34" charset="-122"/>
                <a:cs typeface="+mn-cs"/>
              </a:endParaRPr>
            </a:p>
          </p:txBody>
        </p:sp>
        <p:sp>
          <p:nvSpPr>
            <p:cNvPr id="14" name="TextBox 13">
              <a:extLst>
                <a:ext uri="{FF2B5EF4-FFF2-40B4-BE49-F238E27FC236}">
                  <a16:creationId xmlns:a16="http://schemas.microsoft.com/office/drawing/2014/main" xmlns="" id="{9B0D384B-96DF-66D7-F1D1-618006AFFCBC}"/>
                </a:ext>
              </a:extLst>
            </p:cNvPr>
            <p:cNvSpPr txBox="1"/>
            <p:nvPr/>
          </p:nvSpPr>
          <p:spPr>
            <a:xfrm>
              <a:off x="4833254" y="849697"/>
              <a:ext cx="809898" cy="942789"/>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6599" b="1" i="0" u="none" strike="noStrike" kern="1200" cap="none" spc="0" normalizeH="0" baseline="0" noProof="0" dirty="0">
                  <a:ln>
                    <a:noFill/>
                  </a:ln>
                  <a:solidFill>
                    <a:srgbClr val="FFFFFF">
                      <a:lumMod val="50000"/>
                    </a:srgbClr>
                  </a:solidFill>
                  <a:effectLst/>
                  <a:uLnTx/>
                  <a:uFillTx/>
                  <a:latin typeface="Calibri"/>
                  <a:ea typeface="宋体" panose="02010600030101010101" pitchFamily="2" charset="-122"/>
                  <a:cs typeface="+mn-cs"/>
                </a:rPr>
                <a:t>”</a:t>
              </a:r>
              <a:endParaRPr kumimoji="0" lang="zh-CN" altLang="en-US" sz="6599" b="1" i="0" u="none" strike="noStrike" kern="1200" cap="none" spc="0" normalizeH="0" baseline="0" noProof="0" dirty="0">
                <a:ln>
                  <a:noFill/>
                </a:ln>
                <a:solidFill>
                  <a:srgbClr val="FFFFFF">
                    <a:lumMod val="50000"/>
                  </a:srgbClr>
                </a:solidFill>
                <a:effectLst/>
                <a:uLnTx/>
                <a:uFillTx/>
                <a:latin typeface="Calibri"/>
                <a:ea typeface="宋体" panose="02010600030101010101" pitchFamily="2" charset="-122"/>
                <a:cs typeface="+mn-cs"/>
              </a:endParaRPr>
            </a:p>
          </p:txBody>
        </p:sp>
        <p:sp>
          <p:nvSpPr>
            <p:cNvPr id="16" name="TextBox 15">
              <a:extLst>
                <a:ext uri="{FF2B5EF4-FFF2-40B4-BE49-F238E27FC236}">
                  <a16:creationId xmlns:a16="http://schemas.microsoft.com/office/drawing/2014/main" xmlns="" id="{F113DECD-D0C8-2D80-8237-87F55C2A0CF1}"/>
                </a:ext>
              </a:extLst>
            </p:cNvPr>
            <p:cNvSpPr txBox="1"/>
            <p:nvPr/>
          </p:nvSpPr>
          <p:spPr>
            <a:xfrm>
              <a:off x="579570" y="3437212"/>
              <a:ext cx="809898" cy="602337"/>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3999"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rPr>
                <a:t>”</a:t>
              </a:r>
              <a:endParaRPr kumimoji="0" lang="zh-CN" altLang="en-US" sz="3999"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cxnSp>
          <p:nvCxnSpPr>
            <p:cNvPr id="19" name="直接连接符 16">
              <a:extLst>
                <a:ext uri="{FF2B5EF4-FFF2-40B4-BE49-F238E27FC236}">
                  <a16:creationId xmlns:a16="http://schemas.microsoft.com/office/drawing/2014/main" xmlns="" id="{7398DE45-5C76-8013-B0D8-C9038902AC67}"/>
                </a:ext>
              </a:extLst>
            </p:cNvPr>
            <p:cNvCxnSpPr/>
            <p:nvPr/>
          </p:nvCxnSpPr>
          <p:spPr>
            <a:xfrm>
              <a:off x="4943479" y="4076702"/>
              <a:ext cx="3637608" cy="0"/>
            </a:xfrm>
            <a:prstGeom prst="line">
              <a:avLst/>
            </a:prstGeom>
            <a:ln>
              <a:solidFill>
                <a:srgbClr val="2F583C"/>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95078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0401db7896822967a0fe3af2a2025a9">
            <a:extLst>
              <a:ext uri="{FF2B5EF4-FFF2-40B4-BE49-F238E27FC236}">
                <a16:creationId xmlns:a16="http://schemas.microsoft.com/office/drawing/2014/main" xmlns="" id="{B357A402-F924-CA0B-C248-E1BE04810952}"/>
              </a:ext>
            </a:extLst>
          </p:cNvPr>
          <p:cNvPicPr>
            <a:picLocks noChangeAspect="1"/>
          </p:cNvPicPr>
          <p:nvPr/>
        </p:nvPicPr>
        <p:blipFill>
          <a:blip r:embed="rId5"/>
          <a:stretch>
            <a:fillRect/>
          </a:stretch>
        </p:blipFill>
        <p:spPr>
          <a:xfrm>
            <a:off x="34615" y="0"/>
            <a:ext cx="12192000" cy="6858000"/>
          </a:xfrm>
          <a:prstGeom prst="rect">
            <a:avLst/>
          </a:prstGeom>
        </p:spPr>
      </p:pic>
      <p:sp>
        <p:nvSpPr>
          <p:cNvPr id="4" name="Snip Diagonal Corner Rectangle 3"/>
          <p:cNvSpPr/>
          <p:nvPr/>
        </p:nvSpPr>
        <p:spPr>
          <a:xfrm>
            <a:off x="832636" y="199868"/>
            <a:ext cx="10526728" cy="13241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r>
              <a:rPr lang="vi-VN" sz="2400" b="1" i="1">
                <a:solidFill>
                  <a:schemeClr val="tx1"/>
                </a:solidFill>
              </a:rPr>
              <a:t>4. Ý kiến lớn thứ nhất trong văn bản Hình ảnh hoa sen trong bài ca dao “Trong đầm gì đẹp bằng sen” là ý kiến nào?</a:t>
            </a:r>
            <a:endParaRPr lang="en-US" sz="2400">
              <a:solidFill>
                <a:schemeClr val="tx1"/>
              </a:solidFil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4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pPr defTabSz="914377">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A. </a:t>
            </a:r>
            <a:r>
              <a:rPr lang="vi-VN" i="1">
                <a:solidFill>
                  <a:schemeClr val="tx1"/>
                </a:solidFill>
              </a:rPr>
              <a:t>Qua bài ca dao, tác giả thể hiện triết lý sống sâu sắc.</a:t>
            </a:r>
            <a:endParaRPr lang="en-US">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B. </a:t>
            </a:r>
            <a:r>
              <a:rPr lang="en-US" sz="2000" i="1">
                <a:solidFill>
                  <a:schemeClr val="tx1"/>
                </a:solidFill>
              </a:rPr>
              <a:t>Vẻ đẹp hoa sen được miêu tả một cách khéo léo, tài tình.</a:t>
            </a:r>
            <a:endParaRPr lang="en-US" sz="2000">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10221" y="2949977"/>
            <a:ext cx="4906799" cy="8827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 </a:t>
            </a:r>
            <a:r>
              <a:rPr lang="en-US" i="1">
                <a:solidFill>
                  <a:schemeClr val="tx1"/>
                </a:solidFill>
                <a:latin typeface="Arial" panose="020B0604020202020204" pitchFamily="34" charset="0"/>
                <a:cs typeface="Arial" panose="020B0604020202020204" pitchFamily="34" charset="0"/>
              </a:rPr>
              <a:t>Tác giả</a:t>
            </a:r>
            <a:r>
              <a:rPr lang="vi-VN" i="1">
                <a:solidFill>
                  <a:schemeClr val="tx1"/>
                </a:solidFill>
                <a:latin typeface="Arial" panose="020B0604020202020204" pitchFamily="34" charset="0"/>
                <a:cs typeface="Arial" panose="020B0604020202020204" pitchFamily="34" charset="0"/>
              </a:rPr>
              <a:t> đã miêu tả vẻ đẹp của từng bộ phận cụ thể của hoa sen.</a:t>
            </a:r>
            <a:endParaRPr kumimoji="0" lang="vi-VN" sz="36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sym typeface="Arial"/>
            </a:endParaRPr>
          </a:p>
        </p:txBody>
      </p:sp>
      <p:sp>
        <p:nvSpPr>
          <p:cNvPr id="44" name="Rectangle 43"/>
          <p:cNvSpPr/>
          <p:nvPr/>
        </p:nvSpPr>
        <p:spPr>
          <a:xfrm>
            <a:off x="6198426" y="2987601"/>
            <a:ext cx="4906799" cy="8827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D. </a:t>
            </a:r>
            <a:r>
              <a:rPr lang="en-US" i="1">
                <a:solidFill>
                  <a:schemeClr val="tx1"/>
                </a:solidFill>
                <a:latin typeface="Arial" panose="020B0604020202020204" pitchFamily="34" charset="0"/>
                <a:cs typeface="Arial" panose="020B0604020202020204" pitchFamily="34" charset="0"/>
              </a:rPr>
              <a:t>Bài</a:t>
            </a:r>
            <a:r>
              <a:rPr lang="vi-VN" i="1">
                <a:solidFill>
                  <a:schemeClr val="tx1"/>
                </a:solidFill>
                <a:latin typeface="Arial" panose="020B0604020202020204" pitchFamily="34" charset="0"/>
                <a:cs typeface="Arial" panose="020B0604020202020204" pitchFamily="34" charset="0"/>
              </a:rPr>
              <a:t> ca dao có sự thay đổi vận và trật tự linh hoạt. </a:t>
            </a:r>
            <a:endParaRPr lang="en-US">
              <a:solidFill>
                <a:schemeClr val="tx1"/>
              </a:solidFill>
              <a:latin typeface="Arial" panose="020B0604020202020204" pitchFamily="34" charset="0"/>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6079" y="3107186"/>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4821" y="2026494"/>
            <a:ext cx="732592" cy="643793"/>
          </a:xfrm>
          <a:prstGeom prst="rect">
            <a:avLst/>
          </a:prstGeom>
        </p:spPr>
      </p:pic>
      <p:sp>
        <p:nvSpPr>
          <p:cNvPr id="20" name="Thought Bubble: Cloud 19">
            <a:hlinkClick r:id="" action="ppaction://noaction"/>
            <a:extLst>
              <a:ext uri="{FF2B5EF4-FFF2-40B4-BE49-F238E27FC236}">
                <a16:creationId xmlns:a16="http://schemas.microsoft.com/office/drawing/2014/main" xmlns="" id="{697D8B7A-C9CE-47C8-BB6A-DC5F9C7C226E}"/>
              </a:ext>
            </a:extLst>
          </p:cNvPr>
          <p:cNvSpPr/>
          <p:nvPr/>
        </p:nvSpPr>
        <p:spPr>
          <a:xfrm>
            <a:off x="6198426" y="4572000"/>
            <a:ext cx="1802574" cy="1184564"/>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Quay lại</a:t>
            </a: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0401db7896822967a0fe3af2a2025a9">
            <a:extLst>
              <a:ext uri="{FF2B5EF4-FFF2-40B4-BE49-F238E27FC236}">
                <a16:creationId xmlns:a16="http://schemas.microsoft.com/office/drawing/2014/main" xmlns="" id="{C11999A8-09EB-80F4-283F-DEDC1B7FDA24}"/>
              </a:ext>
            </a:extLst>
          </p:cNvPr>
          <p:cNvPicPr>
            <a:picLocks noChangeAspect="1"/>
          </p:cNvPicPr>
          <p:nvPr/>
        </p:nvPicPr>
        <p:blipFill>
          <a:blip r:embed="rId5"/>
          <a:stretch>
            <a:fillRect/>
          </a:stretch>
        </p:blipFill>
        <p:spPr>
          <a:xfrm>
            <a:off x="0" y="0"/>
            <a:ext cx="12192000" cy="6858000"/>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a:solidFill>
                  <a:schemeClr val="tx1"/>
                </a:solidFill>
              </a:rPr>
              <a:t>5. Ý kiến lớn thứ hai trong văn bản Hình ảnh hoa sen trong bài ca dao “Trong đầm gì đẹp bằng sen” là ý kiến nào?</a:t>
            </a:r>
            <a:endParaRPr lang="en-US" sz="2800">
              <a:solidFill>
                <a:schemeClr val="tx1"/>
              </a:solidFill>
            </a:endParaRPr>
          </a:p>
        </p:txBody>
      </p:sp>
      <p:sp>
        <p:nvSpPr>
          <p:cNvPr id="26" name="Rectangle 25"/>
          <p:cNvSpPr/>
          <p:nvPr/>
        </p:nvSpPr>
        <p:spPr>
          <a:xfrm>
            <a:off x="1110221" y="1949346"/>
            <a:ext cx="4906799" cy="10585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A. </a:t>
            </a:r>
            <a:r>
              <a:rPr lang="en-US" i="1">
                <a:solidFill>
                  <a:schemeClr val="tx1"/>
                </a:solidFill>
              </a:rPr>
              <a:t>Nhân dân lao động, đặc biệt là những người nông dân đã xem sen là người bạn gắn bó với cuộc đời của họ.</a:t>
            </a:r>
            <a:endParaRPr lang="en-US">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5" y="1953534"/>
            <a:ext cx="4906799" cy="10585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B. </a:t>
            </a:r>
            <a:r>
              <a:rPr lang="en-US" i="1">
                <a:solidFill>
                  <a:schemeClr val="tx1"/>
                </a:solidFill>
              </a:rPr>
              <a:t>Nhân dân lao động, đặc biệt là những người nông dân là người gần sen, hiểu sen, yêu sen và giống sen nhiều nhất.</a:t>
            </a:r>
            <a:endParaRPr lang="en-US">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54589" y="3213705"/>
            <a:ext cx="4906799" cy="11188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a:t>
            </a:r>
            <a:r>
              <a:rPr kumimoji="0" lang="en-US" sz="373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vi-VN" sz="373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lang="en-US" i="1">
                <a:solidFill>
                  <a:schemeClr val="tx1"/>
                </a:solidFill>
              </a:rPr>
              <a:t>Nhân dân lao động, đặc biệt là những người nông dân họ rất yêu quý sen vì sen là một loài hoa cao quý.</a:t>
            </a:r>
            <a:endParaRPr lang="en-US">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74983" y="3186195"/>
            <a:ext cx="4951165" cy="11829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D</a:t>
            </a:r>
            <a:r>
              <a:rPr kumimoji="0" lang="en-US" sz="373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lang="en-US" i="1">
                <a:solidFill>
                  <a:schemeClr val="tx1"/>
                </a:solidFill>
              </a:rPr>
              <a:t>Vẻ đẹp hoa sen được miêu tả một cách khéo léo, tài tình.</a:t>
            </a:r>
            <a:endParaRPr lang="en-US">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133"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70447" y="3308130"/>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21405" y="3378766"/>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4"/>
            <a:ext cx="804743" cy="643793"/>
          </a:xfrm>
          <a:prstGeom prst="rect">
            <a:avLst/>
          </a:prstGeom>
        </p:spPr>
      </p:pic>
      <p:sp>
        <p:nvSpPr>
          <p:cNvPr id="20" name="Thought Bubble: Cloud 19">
            <a:hlinkClick r:id="" action="ppaction://noaction"/>
            <a:extLst>
              <a:ext uri="{FF2B5EF4-FFF2-40B4-BE49-F238E27FC236}">
                <a16:creationId xmlns:a16="http://schemas.microsoft.com/office/drawing/2014/main" xmlns="" id="{253192BA-372B-4383-94DD-9327CCDAE34B}"/>
              </a:ext>
            </a:extLst>
          </p:cNvPr>
          <p:cNvSpPr/>
          <p:nvPr/>
        </p:nvSpPr>
        <p:spPr>
          <a:xfrm>
            <a:off x="6629400" y="4572000"/>
            <a:ext cx="1371600" cy="10243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Quay lại</a:t>
            </a: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26"/>
                                        </p:tgtEl>
                                        <p:attrNameLst>
                                          <p:attrName>fillcolor</p:attrName>
                                        </p:attrNameLst>
                                      </p:cBhvr>
                                      <p:to>
                                        <a:srgbClr val="FFF2CC"/>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47"/>
                                        </p:tgtEl>
                                        <p:attrNameLst>
                                          <p:attrName>style.visibility</p:attrName>
                                        </p:attrNameLst>
                                      </p:cBhvr>
                                      <p:to>
                                        <p:strVal val="visible"/>
                                      </p:to>
                                    </p:set>
                                    <p:anim calcmode="lin" valueType="num">
                                      <p:cBhvr>
                                        <p:cTn id="49" dur="250" fill="hold"/>
                                        <p:tgtEl>
                                          <p:spTgt spid="47"/>
                                        </p:tgtEl>
                                        <p:attrNameLst>
                                          <p:attrName>ppt_w</p:attrName>
                                        </p:attrNameLst>
                                      </p:cBhvr>
                                      <p:tavLst>
                                        <p:tav tm="0">
                                          <p:val>
                                            <p:strVal val="4*#ppt_w"/>
                                          </p:val>
                                        </p:tav>
                                        <p:tav tm="100000">
                                          <p:val>
                                            <p:strVal val="#ppt_w"/>
                                          </p:val>
                                        </p:tav>
                                      </p:tavLst>
                                    </p:anim>
                                    <p:anim calcmode="lin" valueType="num">
                                      <p:cBhvr>
                                        <p:cTn id="5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26"/>
                                        </p:tgtEl>
                                        <p:attrNameLst>
                                          <p:attrName>fillcolor</p:attrName>
                                        </p:attrNameLst>
                                      </p:cBhvr>
                                      <p:to>
                                        <a:srgbClr val="FFFF00"/>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5" restart="whenNotActive" fill="hold" evtFilter="cancelBubble" nodeType="interactiveSeq">
                <p:stCondLst>
                  <p:cond evt="onClick" delay="0">
                    <p:tgtEl>
                      <p:spTgt spid="42"/>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42"/>
                                        </p:tgtEl>
                                        <p:attrNameLst>
                                          <p:attrName>fillcolor</p:attrName>
                                        </p:attrNameLst>
                                      </p:cBhvr>
                                      <p:to>
                                        <a:srgbClr val="FFF2CC"/>
                                      </p:to>
                                    </p:animClr>
                                    <p:set>
                                      <p:cBhvr>
                                        <p:cTn id="60" dur="250" fill="hold"/>
                                        <p:tgtEl>
                                          <p:spTgt spid="42"/>
                                        </p:tgtEl>
                                        <p:attrNameLst>
                                          <p:attrName>fill.type</p:attrName>
                                        </p:attrNameLst>
                                      </p:cBhvr>
                                      <p:to>
                                        <p:strVal val="solid"/>
                                      </p:to>
                                    </p:set>
                                    <p:set>
                                      <p:cBhvr>
                                        <p:cTn id="61" dur="250" fill="hold"/>
                                        <p:tgtEl>
                                          <p:spTgt spid="42"/>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53"/>
                                        </p:tgtEl>
                                        <p:attrNameLst>
                                          <p:attrName>style.visibility</p:attrName>
                                        </p:attrNameLst>
                                      </p:cBhvr>
                                      <p:to>
                                        <p:strVal val="visible"/>
                                      </p:to>
                                    </p:set>
                                    <p:anim calcmode="lin" valueType="num">
                                      <p:cBhvr>
                                        <p:cTn id="64" dur="250" fill="hold"/>
                                        <p:tgtEl>
                                          <p:spTgt spid="53"/>
                                        </p:tgtEl>
                                        <p:attrNameLst>
                                          <p:attrName>ppt_w</p:attrName>
                                        </p:attrNameLst>
                                      </p:cBhvr>
                                      <p:tavLst>
                                        <p:tav tm="0">
                                          <p:val>
                                            <p:strVal val="4*#ppt_w"/>
                                          </p:val>
                                        </p:tav>
                                        <p:tav tm="100000">
                                          <p:val>
                                            <p:strVal val="#ppt_w"/>
                                          </p:val>
                                        </p:tav>
                                      </p:tavLst>
                                    </p:anim>
                                    <p:anim calcmode="lin" valueType="num">
                                      <p:cBhvr>
                                        <p:cTn id="6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42"/>
                                        </p:tgtEl>
                                        <p:attrNameLst>
                                          <p:attrName>fillcolor</p:attrName>
                                        </p:attrNameLst>
                                      </p:cBhvr>
                                      <p:to>
                                        <a:srgbClr val="00B050"/>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0" restart="whenNotActive" fill="hold" evtFilter="cancelBubble" nodeType="interactiveSeq">
                <p:stCondLst>
                  <p:cond evt="onClick" delay="0">
                    <p:tgtEl>
                      <p:spTgt spid="43"/>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43"/>
                                        </p:tgtEl>
                                        <p:attrNameLst>
                                          <p:attrName>fillcolor</p:attrName>
                                        </p:attrNameLst>
                                      </p:cBhvr>
                                      <p:to>
                                        <a:srgbClr val="FFF2CC"/>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51"/>
                                        </p:tgtEl>
                                        <p:attrNameLst>
                                          <p:attrName>style.visibility</p:attrName>
                                        </p:attrNameLst>
                                      </p:cBhvr>
                                      <p:to>
                                        <p:strVal val="visible"/>
                                      </p:to>
                                    </p:set>
                                    <p:anim calcmode="lin" valueType="num">
                                      <p:cBhvr>
                                        <p:cTn id="79" dur="250" fill="hold"/>
                                        <p:tgtEl>
                                          <p:spTgt spid="51"/>
                                        </p:tgtEl>
                                        <p:attrNameLst>
                                          <p:attrName>ppt_w</p:attrName>
                                        </p:attrNameLst>
                                      </p:cBhvr>
                                      <p:tavLst>
                                        <p:tav tm="0">
                                          <p:val>
                                            <p:strVal val="4*#ppt_w"/>
                                          </p:val>
                                        </p:tav>
                                        <p:tav tm="100000">
                                          <p:val>
                                            <p:strVal val="#ppt_w"/>
                                          </p:val>
                                        </p:tav>
                                      </p:tavLst>
                                    </p:anim>
                                    <p:anim calcmode="lin" valueType="num">
                                      <p:cBhvr>
                                        <p:cTn id="8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43"/>
                                        </p:tgtEl>
                                        <p:attrNameLst>
                                          <p:attrName>fillcolor</p:attrName>
                                        </p:attrNameLst>
                                      </p:cBhvr>
                                      <p:to>
                                        <a:srgbClr val="FFFF00"/>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5" restart="whenNotActive" fill="hold" evtFilter="cancelBubble" nodeType="interactiveSeq">
                <p:stCondLst>
                  <p:cond evt="onClick" delay="0">
                    <p:tgtEl>
                      <p:spTgt spid="44"/>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44"/>
                                        </p:tgtEl>
                                        <p:attrNameLst>
                                          <p:attrName>fillcolor</p:attrName>
                                        </p:attrNameLst>
                                      </p:cBhvr>
                                      <p:to>
                                        <a:srgbClr val="FFF2CC"/>
                                      </p:to>
                                    </p:animClr>
                                    <p:set>
                                      <p:cBhvr>
                                        <p:cTn id="90" dur="250" fill="hold"/>
                                        <p:tgtEl>
                                          <p:spTgt spid="44"/>
                                        </p:tgtEl>
                                        <p:attrNameLst>
                                          <p:attrName>fill.type</p:attrName>
                                        </p:attrNameLst>
                                      </p:cBhvr>
                                      <p:to>
                                        <p:strVal val="solid"/>
                                      </p:to>
                                    </p:set>
                                    <p:set>
                                      <p:cBhvr>
                                        <p:cTn id="91" dur="250" fill="hold"/>
                                        <p:tgtEl>
                                          <p:spTgt spid="44"/>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49"/>
                                        </p:tgtEl>
                                        <p:attrNameLst>
                                          <p:attrName>style.visibility</p:attrName>
                                        </p:attrNameLst>
                                      </p:cBhvr>
                                      <p:to>
                                        <p:strVal val="visible"/>
                                      </p:to>
                                    </p:set>
                                    <p:anim calcmode="lin" valueType="num">
                                      <p:cBhvr>
                                        <p:cTn id="94" dur="250" fill="hold"/>
                                        <p:tgtEl>
                                          <p:spTgt spid="49"/>
                                        </p:tgtEl>
                                        <p:attrNameLst>
                                          <p:attrName>ppt_w</p:attrName>
                                        </p:attrNameLst>
                                      </p:cBhvr>
                                      <p:tavLst>
                                        <p:tav tm="0">
                                          <p:val>
                                            <p:strVal val="4*#ppt_w"/>
                                          </p:val>
                                        </p:tav>
                                        <p:tav tm="100000">
                                          <p:val>
                                            <p:strVal val="#ppt_w"/>
                                          </p:val>
                                        </p:tav>
                                      </p:tavLst>
                                    </p:anim>
                                    <p:anim calcmode="lin" valueType="num">
                                      <p:cBhvr>
                                        <p:cTn id="9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3" name="Wrong Buzzer.wav"/>
                                        </p:tgtEl>
                                      </p:cMediaNode>
                                    </p:audio>
                                  </p:subTnLst>
                                </p:cTn>
                              </p:par>
                              <p:par>
                                <p:cTn id="96" presetID="1" presetClass="emph" presetSubtype="2" fill="hold" nodeType="withEffect">
                                  <p:stCondLst>
                                    <p:cond delay="1000"/>
                                  </p:stCondLst>
                                  <p:childTnLst>
                                    <p:animClr clrSpc="rgb" dir="cw">
                                      <p:cBhvr>
                                        <p:cTn id="97" dur="250" fill="hold"/>
                                        <p:tgtEl>
                                          <p:spTgt spid="44"/>
                                        </p:tgtEl>
                                        <p:attrNameLst>
                                          <p:attrName>fillcolor</p:attrName>
                                        </p:attrNameLst>
                                      </p:cBhvr>
                                      <p:to>
                                        <a:srgbClr val="FFFF00"/>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a0401db7896822967a0fe3af2a2025a9">
            <a:extLst>
              <a:ext uri="{FF2B5EF4-FFF2-40B4-BE49-F238E27FC236}">
                <a16:creationId xmlns:a16="http://schemas.microsoft.com/office/drawing/2014/main" xmlns="" id="{A7AB603D-FCF9-F797-CA7D-F125C0F433F0}"/>
              </a:ext>
            </a:extLst>
          </p:cNvPr>
          <p:cNvPicPr>
            <a:picLocks noChangeAspect="1"/>
          </p:cNvPicPr>
          <p:nvPr/>
        </p:nvPicPr>
        <p:blipFill>
          <a:blip r:embed="rId5"/>
          <a:stretch>
            <a:fillRect/>
          </a:stretch>
        </p:blipFill>
        <p:spPr>
          <a:xfrm>
            <a:off x="0" y="0"/>
            <a:ext cx="12192000" cy="6858000"/>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110221" y="231749"/>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a:solidFill>
                  <a:schemeClr val="tx1"/>
                </a:solidFill>
              </a:rPr>
              <a:t>6. Tác giả đã đánh giá như thế nào về bài ca dao Trong đầm gì đẹp bằng sen?</a:t>
            </a:r>
            <a:endParaRPr lang="en-US" sz="2800">
              <a:solidFill>
                <a:schemeClr val="tx1"/>
              </a:solidFill>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pPr lvl="0" defTabSz="914377">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A. </a:t>
            </a:r>
            <a:r>
              <a:rPr lang="en-US" i="1">
                <a:solidFill>
                  <a:schemeClr val="tx1"/>
                </a:solidFill>
              </a:rPr>
              <a:t>Đến đạt đỉnh cao văn học trong loại ca dao vịnh tả cảnh vật</a:t>
            </a:r>
            <a:endParaRPr kumimoji="0" lang="en-US" sz="18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6130616" y="1953535"/>
            <a:ext cx="49874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B</a:t>
            </a:r>
            <a:r>
              <a:rPr kumimoji="0" lang="en-US" sz="373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lang="en-US" i="1">
                <a:solidFill>
                  <a:schemeClr val="tx1"/>
                </a:solidFill>
              </a:rPr>
              <a:t>Đạt đến độ hoàn mĩ về nghệ thuật trong thể thơ lục bát.</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54586" y="2868309"/>
            <a:ext cx="4906799" cy="8825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 </a:t>
            </a:r>
            <a:r>
              <a:rPr lang="en-US" i="1">
                <a:solidFill>
                  <a:schemeClr val="tx1"/>
                </a:solidFill>
              </a:rPr>
              <a:t>Đạt đến độ tuyệt tác trong loại ca dao vịnh tả cảnh vật.</a:t>
            </a:r>
            <a:endParaRPr lang="en-US">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133" b="0"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30616" y="2842707"/>
            <a:ext cx="4987480" cy="8783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D</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lang="en-US" i="1">
                <a:solidFill>
                  <a:schemeClr val="tx1"/>
                </a:solidFill>
              </a:rPr>
              <a:t>Đạt đến độ hoàn mĩ hiếm có trong loại ca dao vịnh tả cảnh vật</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4615" y="2902113"/>
            <a:ext cx="732404" cy="64362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60574" y="2965542"/>
            <a:ext cx="804743" cy="643793"/>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85503" y="2026494"/>
            <a:ext cx="732592" cy="643793"/>
          </a:xfrm>
          <a:prstGeom prst="rect">
            <a:avLst/>
          </a:prstGeom>
        </p:spPr>
      </p:pic>
      <p:sp>
        <p:nvSpPr>
          <p:cNvPr id="20" name="Thought Bubble: Cloud 19">
            <a:hlinkClick r:id="" action="ppaction://noaction"/>
            <a:extLst>
              <a:ext uri="{FF2B5EF4-FFF2-40B4-BE49-F238E27FC236}">
                <a16:creationId xmlns:a16="http://schemas.microsoft.com/office/drawing/2014/main" xmlns="" id="{6920A84C-6241-4CF8-8ED8-A4A8E1685502}"/>
              </a:ext>
            </a:extLst>
          </p:cNvPr>
          <p:cNvSpPr/>
          <p:nvPr/>
        </p:nvSpPr>
        <p:spPr>
          <a:xfrm>
            <a:off x="6338455" y="4571999"/>
            <a:ext cx="1662545" cy="1124965"/>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Quay lại</a:t>
            </a:r>
          </a:p>
        </p:txBody>
      </p:sp>
    </p:spTree>
    <p:extLst>
      <p:ext uri="{BB962C8B-B14F-4D97-AF65-F5344CB8AC3E}">
        <p14:creationId xmlns:p14="http://schemas.microsoft.com/office/powerpoint/2010/main" val="1267646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50" fill="hold"/>
                                        <p:tgtEl>
                                          <p:spTgt spid="26"/>
                                        </p:tgtEl>
                                        <p:attrNameLst>
                                          <p:attrName>fillcolor</p:attrName>
                                        </p:attrNameLst>
                                      </p:cBhvr>
                                      <p:to>
                                        <a:srgbClr val="FFF2CC"/>
                                      </p:to>
                                    </p:animClr>
                                    <p:set>
                                      <p:cBhvr>
                                        <p:cTn id="37" dur="250" fill="hold"/>
                                        <p:tgtEl>
                                          <p:spTgt spid="26"/>
                                        </p:tgtEl>
                                        <p:attrNameLst>
                                          <p:attrName>fill.type</p:attrName>
                                        </p:attrNameLst>
                                      </p:cBhvr>
                                      <p:to>
                                        <p:strVal val="solid"/>
                                      </p:to>
                                    </p:set>
                                    <p:set>
                                      <p:cBhvr>
                                        <p:cTn id="38" dur="250" fill="hold"/>
                                        <p:tgtEl>
                                          <p:spTgt spid="2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par>
                                <p:cTn id="39" presetID="23" presetClass="entr" presetSubtype="32" fill="hold" nodeType="withEffect">
                                  <p:stCondLst>
                                    <p:cond delay="1000"/>
                                  </p:stCondLst>
                                  <p:childTnLst>
                                    <p:set>
                                      <p:cBhvr>
                                        <p:cTn id="40" dur="1" fill="hold">
                                          <p:stCondLst>
                                            <p:cond delay="0"/>
                                          </p:stCondLst>
                                        </p:cTn>
                                        <p:tgtEl>
                                          <p:spTgt spid="47"/>
                                        </p:tgtEl>
                                        <p:attrNameLst>
                                          <p:attrName>style.visibility</p:attrName>
                                        </p:attrNameLst>
                                      </p:cBhvr>
                                      <p:to>
                                        <p:strVal val="visible"/>
                                      </p:to>
                                    </p:set>
                                    <p:anim calcmode="lin" valueType="num">
                                      <p:cBhvr>
                                        <p:cTn id="41" dur="250" fill="hold"/>
                                        <p:tgtEl>
                                          <p:spTgt spid="47"/>
                                        </p:tgtEl>
                                        <p:attrNameLst>
                                          <p:attrName>ppt_w</p:attrName>
                                        </p:attrNameLst>
                                      </p:cBhvr>
                                      <p:tavLst>
                                        <p:tav tm="0">
                                          <p:val>
                                            <p:strVal val="4*#ppt_w"/>
                                          </p:val>
                                        </p:tav>
                                        <p:tav tm="100000">
                                          <p:val>
                                            <p:strVal val="#ppt_w"/>
                                          </p:val>
                                        </p:tav>
                                      </p:tavLst>
                                    </p:anim>
                                    <p:anim calcmode="lin" valueType="num">
                                      <p:cBhvr>
                                        <p:cTn id="4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Wrong Buzzer.wav"/>
                                        </p:tgtEl>
                                      </p:cMediaNode>
                                    </p:audio>
                                  </p:subTnLst>
                                </p:cTn>
                              </p:par>
                              <p:par>
                                <p:cTn id="43" presetID="1" presetClass="emph" presetSubtype="2" fill="hold" nodeType="withEffect">
                                  <p:stCondLst>
                                    <p:cond delay="1000"/>
                                  </p:stCondLst>
                                  <p:childTnLst>
                                    <p:animClr clrSpc="rgb" dir="cw">
                                      <p:cBhvr>
                                        <p:cTn id="44" dur="250" fill="hold"/>
                                        <p:tgtEl>
                                          <p:spTgt spid="26"/>
                                        </p:tgtEl>
                                        <p:attrNameLst>
                                          <p:attrName>fillcolor</p:attrName>
                                        </p:attrNameLst>
                                      </p:cBhvr>
                                      <p:to>
                                        <a:srgbClr val="FFFF00"/>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42"/>
                                        </p:tgtEl>
                                        <p:attrNameLst>
                                          <p:attrName>fillcolor</p:attrName>
                                        </p:attrNameLst>
                                      </p:cBhvr>
                                      <p:to>
                                        <a:srgbClr val="FFF2CC"/>
                                      </p:to>
                                    </p:animClr>
                                    <p:set>
                                      <p:cBhvr>
                                        <p:cTn id="52" dur="250" fill="hold"/>
                                        <p:tgtEl>
                                          <p:spTgt spid="42"/>
                                        </p:tgtEl>
                                        <p:attrNameLst>
                                          <p:attrName>fill.type</p:attrName>
                                        </p:attrNameLst>
                                      </p:cBhvr>
                                      <p:to>
                                        <p:strVal val="solid"/>
                                      </p:to>
                                    </p:set>
                                    <p:set>
                                      <p:cBhvr>
                                        <p:cTn id="53" dur="250" fill="hold"/>
                                        <p:tgtEl>
                                          <p:spTgt spid="4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53"/>
                                        </p:tgtEl>
                                        <p:attrNameLst>
                                          <p:attrName>style.visibility</p:attrName>
                                        </p:attrNameLst>
                                      </p:cBhvr>
                                      <p:to>
                                        <p:strVal val="visible"/>
                                      </p:to>
                                    </p:set>
                                    <p:anim calcmode="lin" valueType="num">
                                      <p:cBhvr>
                                        <p:cTn id="56" dur="250" fill="hold"/>
                                        <p:tgtEl>
                                          <p:spTgt spid="53"/>
                                        </p:tgtEl>
                                        <p:attrNameLst>
                                          <p:attrName>ppt_w</p:attrName>
                                        </p:attrNameLst>
                                      </p:cBhvr>
                                      <p:tavLst>
                                        <p:tav tm="0">
                                          <p:val>
                                            <p:strVal val="4*#ppt_w"/>
                                          </p:val>
                                        </p:tav>
                                        <p:tav tm="100000">
                                          <p:val>
                                            <p:strVal val="#ppt_w"/>
                                          </p:val>
                                        </p:tav>
                                      </p:tavLst>
                                    </p:anim>
                                    <p:anim calcmode="lin" valueType="num">
                                      <p:cBhvr>
                                        <p:cTn id="5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par>
                                <p:cTn id="58" presetID="1" presetClass="emph" presetSubtype="2" fill="hold" nodeType="withEffect">
                                  <p:stCondLst>
                                    <p:cond delay="1000"/>
                                  </p:stCondLst>
                                  <p:childTnLst>
                                    <p:animClr clrSpc="rgb" dir="cw">
                                      <p:cBhvr>
                                        <p:cTn id="59" dur="250" fill="hold"/>
                                        <p:tgtEl>
                                          <p:spTgt spid="42"/>
                                        </p:tgtEl>
                                        <p:attrNameLst>
                                          <p:attrName>fillcolor</p:attrName>
                                        </p:attrNameLst>
                                      </p:cBhvr>
                                      <p:to>
                                        <a:srgbClr val="FFFF00"/>
                                      </p:to>
                                    </p:animClr>
                                    <p:set>
                                      <p:cBhvr>
                                        <p:cTn id="60" dur="250" fill="hold"/>
                                        <p:tgtEl>
                                          <p:spTgt spid="42"/>
                                        </p:tgtEl>
                                        <p:attrNameLst>
                                          <p:attrName>fill.type</p:attrName>
                                        </p:attrNameLst>
                                      </p:cBhvr>
                                      <p:to>
                                        <p:strVal val="solid"/>
                                      </p:to>
                                    </p:set>
                                    <p:set>
                                      <p:cBhvr>
                                        <p:cTn id="6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2" restart="whenNotActive" fill="hold" evtFilter="cancelBubble" nodeType="interactiveSeq">
                <p:stCondLst>
                  <p:cond evt="onClick" delay="0">
                    <p:tgtEl>
                      <p:spTgt spid="43"/>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43"/>
                                        </p:tgtEl>
                                        <p:attrNameLst>
                                          <p:attrName>fillcolor</p:attrName>
                                        </p:attrNameLst>
                                      </p:cBhvr>
                                      <p:to>
                                        <a:srgbClr val="FFF2CC"/>
                                      </p:to>
                                    </p:animClr>
                                    <p:set>
                                      <p:cBhvr>
                                        <p:cTn id="67" dur="250" fill="hold"/>
                                        <p:tgtEl>
                                          <p:spTgt spid="43"/>
                                        </p:tgtEl>
                                        <p:attrNameLst>
                                          <p:attrName>fill.type</p:attrName>
                                        </p:attrNameLst>
                                      </p:cBhvr>
                                      <p:to>
                                        <p:strVal val="solid"/>
                                      </p:to>
                                    </p:set>
                                    <p:set>
                                      <p:cBhvr>
                                        <p:cTn id="68" dur="250" fill="hold"/>
                                        <p:tgtEl>
                                          <p:spTgt spid="4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51"/>
                                        </p:tgtEl>
                                        <p:attrNameLst>
                                          <p:attrName>style.visibility</p:attrName>
                                        </p:attrNameLst>
                                      </p:cBhvr>
                                      <p:to>
                                        <p:strVal val="visible"/>
                                      </p:to>
                                    </p:set>
                                    <p:anim calcmode="lin" valueType="num">
                                      <p:cBhvr>
                                        <p:cTn id="71" dur="250" fill="hold"/>
                                        <p:tgtEl>
                                          <p:spTgt spid="51"/>
                                        </p:tgtEl>
                                        <p:attrNameLst>
                                          <p:attrName>ppt_w</p:attrName>
                                        </p:attrNameLst>
                                      </p:cBhvr>
                                      <p:tavLst>
                                        <p:tav tm="0">
                                          <p:val>
                                            <p:strVal val="4*#ppt_w"/>
                                          </p:val>
                                        </p:tav>
                                        <p:tav tm="100000">
                                          <p:val>
                                            <p:strVal val="#ppt_w"/>
                                          </p:val>
                                        </p:tav>
                                      </p:tavLst>
                                    </p:anim>
                                    <p:anim calcmode="lin" valueType="num">
                                      <p:cBhvr>
                                        <p:cTn id="7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3" name="Wrong Buzzer.wav"/>
                                        </p:tgtEl>
                                      </p:cMediaNode>
                                    </p:audio>
                                  </p:subTnLst>
                                </p:cTn>
                              </p:par>
                              <p:par>
                                <p:cTn id="73" presetID="1" presetClass="emph" presetSubtype="2" fill="hold" nodeType="withEffect">
                                  <p:stCondLst>
                                    <p:cond delay="1000"/>
                                  </p:stCondLst>
                                  <p:childTnLst>
                                    <p:animClr clrSpc="rgb" dir="cw">
                                      <p:cBhvr>
                                        <p:cTn id="74" dur="250" fill="hold"/>
                                        <p:tgtEl>
                                          <p:spTgt spid="43"/>
                                        </p:tgtEl>
                                        <p:attrNameLst>
                                          <p:attrName>fillcolor</p:attrName>
                                        </p:attrNameLst>
                                      </p:cBhvr>
                                      <p:to>
                                        <a:srgbClr val="FFFF00"/>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44"/>
                                        </p:tgtEl>
                                        <p:attrNameLst>
                                          <p:attrName>fillcolor</p:attrName>
                                        </p:attrNameLst>
                                      </p:cBhvr>
                                      <p:to>
                                        <a:srgbClr val="FFF2CC"/>
                                      </p:to>
                                    </p:animClr>
                                    <p:set>
                                      <p:cBhvr>
                                        <p:cTn id="82" dur="250" fill="hold"/>
                                        <p:tgtEl>
                                          <p:spTgt spid="44"/>
                                        </p:tgtEl>
                                        <p:attrNameLst>
                                          <p:attrName>fill.type</p:attrName>
                                        </p:attrNameLst>
                                      </p:cBhvr>
                                      <p:to>
                                        <p:strVal val="solid"/>
                                      </p:to>
                                    </p:set>
                                    <p:set>
                                      <p:cBhvr>
                                        <p:cTn id="83" dur="250" fill="hold"/>
                                        <p:tgtEl>
                                          <p:spTgt spid="44"/>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49"/>
                                        </p:tgtEl>
                                        <p:attrNameLst>
                                          <p:attrName>style.visibility</p:attrName>
                                        </p:attrNameLst>
                                      </p:cBhvr>
                                      <p:to>
                                        <p:strVal val="visible"/>
                                      </p:to>
                                    </p:set>
                                    <p:anim calcmode="lin" valueType="num">
                                      <p:cBhvr>
                                        <p:cTn id="86" dur="250" fill="hold"/>
                                        <p:tgtEl>
                                          <p:spTgt spid="49"/>
                                        </p:tgtEl>
                                        <p:attrNameLst>
                                          <p:attrName>ppt_w</p:attrName>
                                        </p:attrNameLst>
                                      </p:cBhvr>
                                      <p:tavLst>
                                        <p:tav tm="0">
                                          <p:val>
                                            <p:strVal val="4*#ppt_w"/>
                                          </p:val>
                                        </p:tav>
                                        <p:tav tm="100000">
                                          <p:val>
                                            <p:strVal val="#ppt_w"/>
                                          </p:val>
                                        </p:tav>
                                      </p:tavLst>
                                    </p:anim>
                                    <p:anim calcmode="lin" valueType="num">
                                      <p:cBhvr>
                                        <p:cTn id="8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4" name="Check mark.wav"/>
                                        </p:tgtEl>
                                      </p:cMediaNode>
                                    </p:audio>
                                  </p:subTnLst>
                                </p:cTn>
                              </p:par>
                              <p:par>
                                <p:cTn id="88" presetID="1" presetClass="emph" presetSubtype="2" fill="hold" nodeType="withEffect">
                                  <p:stCondLst>
                                    <p:cond delay="1000"/>
                                  </p:stCondLst>
                                  <p:childTnLst>
                                    <p:animClr clrSpc="rgb" dir="cw">
                                      <p:cBhvr>
                                        <p:cTn id="89" dur="250" fill="hold"/>
                                        <p:tgtEl>
                                          <p:spTgt spid="44"/>
                                        </p:tgtEl>
                                        <p:attrNameLst>
                                          <p:attrName>fillcolor</p:attrName>
                                        </p:attrNameLst>
                                      </p:cBhvr>
                                      <p:to>
                                        <a:srgbClr val="00B050"/>
                                      </p:to>
                                    </p:animClr>
                                    <p:set>
                                      <p:cBhvr>
                                        <p:cTn id="90" dur="250" fill="hold"/>
                                        <p:tgtEl>
                                          <p:spTgt spid="44"/>
                                        </p:tgtEl>
                                        <p:attrNameLst>
                                          <p:attrName>fill.type</p:attrName>
                                        </p:attrNameLst>
                                      </p:cBhvr>
                                      <p:to>
                                        <p:strVal val="solid"/>
                                      </p:to>
                                    </p:set>
                                    <p:set>
                                      <p:cBhvr>
                                        <p:cTn id="9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307431" y="-287251"/>
            <a:ext cx="3583069" cy="7445617"/>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416" y="3057099"/>
            <a:ext cx="4648584" cy="380090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792" y="422329"/>
            <a:ext cx="2160416" cy="1378424"/>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20" y="4358408"/>
            <a:ext cx="2455592" cy="2022691"/>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8663" y="-1"/>
            <a:ext cx="6264871" cy="5967353"/>
          </a:xfrm>
          <a:prstGeom prst="rect">
            <a:avLst/>
          </a:prstGeom>
        </p:spPr>
      </p:pic>
      <p:pic>
        <p:nvPicPr>
          <p:cNvPr id="4" name="图片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237" y="-2290"/>
            <a:ext cx="2800803" cy="3977139"/>
          </a:xfrm>
          <a:prstGeom prst="rect">
            <a:avLst/>
          </a:prstGeom>
        </p:spPr>
      </p:pic>
      <p:sp>
        <p:nvSpPr>
          <p:cNvPr id="10" name="文本框 9"/>
          <p:cNvSpPr txBox="1"/>
          <p:nvPr/>
        </p:nvSpPr>
        <p:spPr>
          <a:xfrm>
            <a:off x="2839558" y="2078543"/>
            <a:ext cx="651288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a:ln>
                  <a:noFill/>
                </a:ln>
                <a:solidFill>
                  <a:srgbClr val="377636"/>
                </a:solidFill>
                <a:effectLst/>
                <a:uLnTx/>
                <a:uFillTx/>
                <a:latin typeface="Times New Roman" panose="02020603050405020304" pitchFamily="18" charset="0"/>
                <a:ea typeface="幼圆" panose="02010509060101010101" pitchFamily="49" charset="-122"/>
                <a:cs typeface="Times New Roman" panose="02020603050405020304" pitchFamily="18" charset="0"/>
              </a:rPr>
              <a:t>Hoạt</a:t>
            </a:r>
            <a:r>
              <a:rPr kumimoji="0" lang="en-US" altLang="zh-CN" sz="8800" b="1" i="0" u="none" strike="noStrike" kern="1200" cap="none" spc="0" normalizeH="0" noProof="0">
                <a:ln>
                  <a:noFill/>
                </a:ln>
                <a:solidFill>
                  <a:srgbClr val="377636"/>
                </a:solidFill>
                <a:effectLst/>
                <a:uLnTx/>
                <a:uFillTx/>
                <a:latin typeface="Times New Roman" panose="02020603050405020304" pitchFamily="18" charset="0"/>
                <a:ea typeface="幼圆" panose="02010509060101010101" pitchFamily="49" charset="-122"/>
                <a:cs typeface="Times New Roman" panose="02020603050405020304" pitchFamily="18" charset="0"/>
              </a:rPr>
              <a:t> động vận dụng</a:t>
            </a:r>
            <a:endParaRPr kumimoji="0" lang="zh-CN" altLang="en-US" sz="8800" b="1" i="0" u="none" strike="noStrike" kern="1200" cap="none" spc="0" normalizeH="0" baseline="0" noProof="0" dirty="0">
              <a:ln>
                <a:noFill/>
              </a:ln>
              <a:solidFill>
                <a:srgbClr val="377636"/>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465261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0-#ppt_w/2"/>
                                          </p:val>
                                        </p:tav>
                                        <p:tav tm="100000">
                                          <p:val>
                                            <p:strVal val="#ppt_x"/>
                                          </p:val>
                                        </p:tav>
                                      </p:tavLst>
                                    </p:anim>
                                    <p:anim calcmode="lin" valueType="num">
                                      <p:cBhvr additive="base">
                                        <p:cTn id="18" dur="10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3000"/>
                            </p:stCondLst>
                            <p:childTnLst>
                              <p:par>
                                <p:cTn id="27" presetID="16" presetClass="entr" presetSubtype="21"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6" presetClass="entr" presetSubtype="0" fill="hold" grpId="0" nodeType="clickEffect">
                                  <p:stCondLst>
                                    <p:cond delay="0"/>
                                  </p:stCondLst>
                                  <p:iterate type="lt">
                                    <p:tmPct val="10000"/>
                                  </p:iterate>
                                  <p:childTnLst>
                                    <p:set>
                                      <p:cBhvr>
                                        <p:cTn id="33" dur="1" fill="hold">
                                          <p:stCondLst>
                                            <p:cond delay="0"/>
                                          </p:stCondLst>
                                        </p:cTn>
                                        <p:tgtEl>
                                          <p:spTgt spid="10"/>
                                        </p:tgtEl>
                                        <p:attrNameLst>
                                          <p:attrName>style.visibility</p:attrName>
                                        </p:attrNameLst>
                                      </p:cBhvr>
                                      <p:to>
                                        <p:strVal val="visible"/>
                                      </p:to>
                                    </p:set>
                                    <p:anim by="(-#ppt_w*2)" calcmode="lin" valueType="num">
                                      <p:cBhvr rctx="PPT">
                                        <p:cTn id="34" dur="500" autoRev="1" fill="hold">
                                          <p:stCondLst>
                                            <p:cond delay="0"/>
                                          </p:stCondLst>
                                        </p:cTn>
                                        <p:tgtEl>
                                          <p:spTgt spid="10"/>
                                        </p:tgtEl>
                                        <p:attrNameLst>
                                          <p:attrName>ppt_w</p:attrName>
                                        </p:attrNameLst>
                                      </p:cBhvr>
                                    </p:anim>
                                    <p:anim by="(#ppt_w*0.50)" calcmode="lin" valueType="num">
                                      <p:cBhvr>
                                        <p:cTn id="35" dur="500" decel="50000" autoRev="1" fill="hold">
                                          <p:stCondLst>
                                            <p:cond delay="0"/>
                                          </p:stCondLst>
                                        </p:cTn>
                                        <p:tgtEl>
                                          <p:spTgt spid="10"/>
                                        </p:tgtEl>
                                        <p:attrNameLst>
                                          <p:attrName>ppt_x</p:attrName>
                                        </p:attrNameLst>
                                      </p:cBhvr>
                                    </p:anim>
                                    <p:anim from="(-#ppt_h/2)" to="(#ppt_y)" calcmode="lin" valueType="num">
                                      <p:cBhvr>
                                        <p:cTn id="36" dur="1000" fill="hold">
                                          <p:stCondLst>
                                            <p:cond delay="0"/>
                                          </p:stCondLst>
                                        </p:cTn>
                                        <p:tgtEl>
                                          <p:spTgt spid="10"/>
                                        </p:tgtEl>
                                        <p:attrNameLst>
                                          <p:attrName>ppt_y</p:attrName>
                                        </p:attrNameLst>
                                      </p:cBhvr>
                                    </p:anim>
                                    <p:animRot by="21600000">
                                      <p:cBhvr>
                                        <p:cTn id="37"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8" y="-182716"/>
            <a:ext cx="1812998" cy="1659787"/>
          </a:xfrm>
          <a:prstGeom prst="rect">
            <a:avLst/>
          </a:prstGeom>
        </p:spPr>
      </p:pic>
      <p:grpSp>
        <p:nvGrpSpPr>
          <p:cNvPr id="3" name="组合 4">
            <a:extLst>
              <a:ext uri="{FF2B5EF4-FFF2-40B4-BE49-F238E27FC236}">
                <a16:creationId xmlns:a16="http://schemas.microsoft.com/office/drawing/2014/main" xmlns="" id="{66F20AF8-4FB5-6E18-6A35-9D7A9886BFAD}"/>
              </a:ext>
            </a:extLst>
          </p:cNvPr>
          <p:cNvGrpSpPr/>
          <p:nvPr/>
        </p:nvGrpSpPr>
        <p:grpSpPr>
          <a:xfrm>
            <a:off x="-1978833" y="672177"/>
            <a:ext cx="11329159" cy="675839"/>
            <a:chOff x="-2115001" y="705597"/>
            <a:chExt cx="11329159" cy="675839"/>
          </a:xfrm>
        </p:grpSpPr>
        <p:sp>
          <p:nvSpPr>
            <p:cNvPr id="12" name="TextBox 8">
              <a:extLst>
                <a:ext uri="{FF2B5EF4-FFF2-40B4-BE49-F238E27FC236}">
                  <a16:creationId xmlns:a16="http://schemas.microsoft.com/office/drawing/2014/main" xmlns="" id="{68060862-7D92-4888-4C50-BEC0D6E93CA4}"/>
                </a:ext>
              </a:extLst>
            </p:cNvPr>
            <p:cNvSpPr txBox="1">
              <a:spLocks noChangeArrowheads="1"/>
            </p:cNvSpPr>
            <p:nvPr/>
          </p:nvSpPr>
          <p:spPr bwMode="auto">
            <a:xfrm>
              <a:off x="-2115001" y="797294"/>
              <a:ext cx="1132915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altLang="zh-CN" sz="3200" b="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Hoạt động vận dụng</a:t>
              </a:r>
              <a:endParaRPr lang="zh-CN" altLang="en-US"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xmlns=""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5161" y="1267596"/>
            <a:ext cx="1701677" cy="1701677"/>
          </a:xfrm>
          <a:prstGeom prst="rect">
            <a:avLst/>
          </a:prstGeom>
        </p:spPr>
      </p:pic>
      <p:pic>
        <p:nvPicPr>
          <p:cNvPr id="7" name="图片 4">
            <a:extLst>
              <a:ext uri="{FF2B5EF4-FFF2-40B4-BE49-F238E27FC236}">
                <a16:creationId xmlns:a16="http://schemas.microsoft.com/office/drawing/2014/main" xmlns="" id="{DA360D67-636B-D2EC-4EEB-070EA88528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453626" y="-281145"/>
            <a:ext cx="3583069" cy="7445617"/>
          </a:xfrm>
          <a:prstGeom prst="rect">
            <a:avLst/>
          </a:prstGeom>
        </p:spPr>
      </p:pic>
      <p:pic>
        <p:nvPicPr>
          <p:cNvPr id="8" name="图片 7">
            <a:extLst>
              <a:ext uri="{FF2B5EF4-FFF2-40B4-BE49-F238E27FC236}">
                <a16:creationId xmlns:a16="http://schemas.microsoft.com/office/drawing/2014/main" xmlns="" id="{C7825BF1-0834-479E-73BE-CB20B134E9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20" y="4358408"/>
            <a:ext cx="2455592" cy="2022691"/>
          </a:xfrm>
          <a:prstGeom prst="rect">
            <a:avLst/>
          </a:prstGeom>
        </p:spPr>
      </p:pic>
      <p:pic>
        <p:nvPicPr>
          <p:cNvPr id="9" name="图片 1">
            <a:extLst>
              <a:ext uri="{FF2B5EF4-FFF2-40B4-BE49-F238E27FC236}">
                <a16:creationId xmlns:a16="http://schemas.microsoft.com/office/drawing/2014/main" xmlns="" id="{6BE9C7ED-52C0-6407-93F6-73471F63FF54}"/>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b="25333"/>
          <a:stretch/>
        </p:blipFill>
        <p:spPr>
          <a:xfrm>
            <a:off x="6481690" y="1065987"/>
            <a:ext cx="5817870" cy="5792013"/>
          </a:xfrm>
          <a:prstGeom prst="rect">
            <a:avLst/>
          </a:prstGeom>
        </p:spPr>
      </p:pic>
      <p:sp>
        <p:nvSpPr>
          <p:cNvPr id="14" name="TextBox 13">
            <a:extLst>
              <a:ext uri="{FF2B5EF4-FFF2-40B4-BE49-F238E27FC236}">
                <a16:creationId xmlns:a16="http://schemas.microsoft.com/office/drawing/2014/main" xmlns="" id="{1C24F1EB-EA8C-5382-7840-47E381D26282}"/>
              </a:ext>
            </a:extLst>
          </p:cNvPr>
          <p:cNvSpPr txBox="1"/>
          <p:nvPr/>
        </p:nvSpPr>
        <p:spPr>
          <a:xfrm>
            <a:off x="2318037" y="2340439"/>
            <a:ext cx="4617720" cy="2241960"/>
          </a:xfrm>
          <a:prstGeom prst="rect">
            <a:avLst/>
          </a:prstGeom>
          <a:noFill/>
        </p:spPr>
        <p:txBody>
          <a:bodyPr wrap="square">
            <a:spAutoFit/>
          </a:bodyPr>
          <a:lstStyle/>
          <a:p>
            <a:pPr algn="just">
              <a:lnSpc>
                <a:spcPct val="150000"/>
              </a:lnSpc>
              <a:tabLst>
                <a:tab pos="90170" algn="l"/>
                <a:tab pos="180340" algn="l"/>
              </a:tabLst>
            </a:pPr>
            <a:r>
              <a:rPr lang="en-US" sz="2400" b="1" i="1" kern="100">
                <a:effectLst/>
                <a:latin typeface="Times New Roman" panose="02020603050405020304" pitchFamily="18" charset="0"/>
                <a:ea typeface="MS Mincho" panose="02020609040205080304" pitchFamily="49" charset="-128"/>
                <a:cs typeface="Times New Roman" panose="02020603050405020304" pitchFamily="18" charset="0"/>
              </a:rPr>
              <a:t>Có nhiều ý kiến cho rằng nên chọn hoa sen làm Quốc hoa của nước ta. Em có đồng ý với ý kiến này không? Vì sao?</a:t>
            </a:r>
            <a:endParaRPr lang="en-US" sz="2000" b="1">
              <a:effectLst/>
              <a:latin typeface=".VnTime"/>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69689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1+#ppt_w/2"/>
                                          </p:val>
                                        </p:tav>
                                        <p:tav tm="100000">
                                          <p:val>
                                            <p:strVal val="#ppt_x"/>
                                          </p:val>
                                        </p:tav>
                                      </p:tavLst>
                                    </p:anim>
                                    <p:anim calcmode="lin" valueType="num">
                                      <p:cBhvr additive="base">
                                        <p:cTn id="14" dur="750" fill="hold"/>
                                        <p:tgtEl>
                                          <p:spTgt spid="13"/>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750"/>
                            </p:stCondLst>
                            <p:childTnLst>
                              <p:par>
                                <p:cTn id="19" presetID="16" presetClass="entr" presetSubtype="2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4">
            <a:extLst>
              <a:ext uri="{FF2B5EF4-FFF2-40B4-BE49-F238E27FC236}">
                <a16:creationId xmlns:a16="http://schemas.microsoft.com/office/drawing/2014/main" xmlns="" id="{A1641193-4ACC-2591-7B1D-2D7398016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610838" y="1417793"/>
            <a:ext cx="1527289" cy="7445617"/>
          </a:xfrm>
          <a:prstGeom prst="rect">
            <a:avLst/>
          </a:prstGeom>
        </p:spPr>
      </p:pic>
      <p:pic>
        <p:nvPicPr>
          <p:cNvPr id="11" name="图片 4">
            <a:extLst>
              <a:ext uri="{FF2B5EF4-FFF2-40B4-BE49-F238E27FC236}">
                <a16:creationId xmlns:a16="http://schemas.microsoft.com/office/drawing/2014/main" xmlns="" id="{CDBB664A-A13D-8378-D099-F1943DAFF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053966" y="-978483"/>
            <a:ext cx="1527289" cy="7445617"/>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0836" y="2935260"/>
            <a:ext cx="3321521" cy="3321521"/>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1778" y="1138462"/>
            <a:ext cx="3047561" cy="3047561"/>
          </a:xfrm>
          <a:prstGeom prst="rect">
            <a:avLst/>
          </a:prstGeom>
        </p:spPr>
      </p:pic>
      <p:pic>
        <p:nvPicPr>
          <p:cNvPr id="2" name="图片 12">
            <a:extLst>
              <a:ext uri="{FF2B5EF4-FFF2-40B4-BE49-F238E27FC236}">
                <a16:creationId xmlns:a16="http://schemas.microsoft.com/office/drawing/2014/main" xmlns="" id="{6F76EF9F-0F49-A238-8F4D-DE57D32E90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58" y="-182716"/>
            <a:ext cx="1812998" cy="1659787"/>
          </a:xfrm>
          <a:prstGeom prst="rect">
            <a:avLst/>
          </a:prstGeom>
        </p:spPr>
      </p:pic>
      <p:grpSp>
        <p:nvGrpSpPr>
          <p:cNvPr id="4" name="组合 4">
            <a:extLst>
              <a:ext uri="{FF2B5EF4-FFF2-40B4-BE49-F238E27FC236}">
                <a16:creationId xmlns:a16="http://schemas.microsoft.com/office/drawing/2014/main" xmlns="" id="{66E46765-5654-6A85-C1D1-8781D1635AFB}"/>
              </a:ext>
            </a:extLst>
          </p:cNvPr>
          <p:cNvGrpSpPr/>
          <p:nvPr/>
        </p:nvGrpSpPr>
        <p:grpSpPr>
          <a:xfrm>
            <a:off x="1251778" y="629940"/>
            <a:ext cx="4728107" cy="675839"/>
            <a:chOff x="1143745" y="705597"/>
            <a:chExt cx="4728107" cy="675839"/>
          </a:xfrm>
        </p:grpSpPr>
        <p:sp>
          <p:nvSpPr>
            <p:cNvPr id="5" name="TextBox 8">
              <a:extLst>
                <a:ext uri="{FF2B5EF4-FFF2-40B4-BE49-F238E27FC236}">
                  <a16:creationId xmlns:a16="http://schemas.microsoft.com/office/drawing/2014/main" xmlns="" id="{79CC1246-FD61-0C3B-D132-5209E48B6D11}"/>
                </a:ext>
              </a:extLst>
            </p:cNvPr>
            <p:cNvSpPr txBox="1">
              <a:spLocks noChangeArrowheads="1"/>
            </p:cNvSpPr>
            <p:nvPr/>
          </p:nvSpPr>
          <p:spPr bwMode="auto">
            <a:xfrm>
              <a:off x="1143745" y="728418"/>
              <a:ext cx="472810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altLang="zh-CN" sz="3200" b="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Hoạt động khởi động</a:t>
              </a:r>
              <a:endParaRPr lang="zh-CN" altLang="en-US"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7" name="矩形 9">
              <a:extLst>
                <a:ext uri="{FF2B5EF4-FFF2-40B4-BE49-F238E27FC236}">
                  <a16:creationId xmlns:a16="http://schemas.microsoft.com/office/drawing/2014/main" xmlns="" id="{4C08A02C-DDF6-1A33-ECED-416B689E605E}"/>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sp>
        <p:nvSpPr>
          <p:cNvPr id="15" name="TextBox 14">
            <a:extLst>
              <a:ext uri="{FF2B5EF4-FFF2-40B4-BE49-F238E27FC236}">
                <a16:creationId xmlns:a16="http://schemas.microsoft.com/office/drawing/2014/main" xmlns="" id="{ABC1FDDD-6923-6972-E9AF-8B7396A47682}"/>
              </a:ext>
            </a:extLst>
          </p:cNvPr>
          <p:cNvSpPr txBox="1"/>
          <p:nvPr/>
        </p:nvSpPr>
        <p:spPr>
          <a:xfrm>
            <a:off x="3420880" y="2282083"/>
            <a:ext cx="6119446" cy="1323439"/>
          </a:xfrm>
          <a:prstGeom prst="rect">
            <a:avLst/>
          </a:prstGeom>
          <a:noFill/>
        </p:spPr>
        <p:txBody>
          <a:bodyPr wrap="square">
            <a:spAutoFit/>
          </a:bodyPr>
          <a:lstStyle/>
          <a:p>
            <a:pPr algn="ctr"/>
            <a:r>
              <a:rPr lang="en-US" sz="2400">
                <a:latin typeface="Times New Roman" panose="02020603050405020304" pitchFamily="18" charset="0"/>
                <a:cs typeface="Times New Roman" panose="02020603050405020304" pitchFamily="18" charset="0"/>
              </a:rPr>
              <a:t>Chàng từ, thiếp cũng xin thôi</a:t>
            </a:r>
          </a:p>
          <a:p>
            <a:pPr algn="ctr"/>
            <a:r>
              <a:rPr lang="en-US" sz="2400">
                <a:latin typeface="Times New Roman" panose="02020603050405020304" pitchFamily="18" charset="0"/>
                <a:cs typeface="Times New Roman" panose="02020603050405020304" pitchFamily="18" charset="0"/>
              </a:rPr>
              <a:t>Hồ sen tát cạn, ai hôi thì vào.</a:t>
            </a:r>
          </a:p>
          <a:p>
            <a:pPr algn="ct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ACE3BF48-5E55-5DB1-B05B-6367155AF8B0}"/>
              </a:ext>
            </a:extLst>
          </p:cNvPr>
          <p:cNvSpPr txBox="1"/>
          <p:nvPr/>
        </p:nvSpPr>
        <p:spPr>
          <a:xfrm>
            <a:off x="2651674" y="4740556"/>
            <a:ext cx="6610262" cy="830997"/>
          </a:xfrm>
          <a:prstGeom prst="rect">
            <a:avLst/>
          </a:prstGeom>
          <a:noFill/>
        </p:spPr>
        <p:txBody>
          <a:bodyPr wrap="square">
            <a:spAutoFit/>
          </a:bodyPr>
          <a:lstStyle/>
          <a:p>
            <a:pPr algn="ctr"/>
            <a:r>
              <a:rPr lang="en-US" sz="2400">
                <a:latin typeface="Times New Roman" panose="02020603050405020304" pitchFamily="18" charset="0"/>
                <a:cs typeface="Times New Roman" panose="02020603050405020304" pitchFamily="18" charset="0"/>
              </a:rPr>
              <a:t>Tiếc bông sen nở chen bông súng</a:t>
            </a:r>
          </a:p>
          <a:p>
            <a:pPr algn="ctr"/>
            <a:r>
              <a:rPr lang="en-US" sz="2400">
                <a:latin typeface="Times New Roman" panose="02020603050405020304" pitchFamily="18" charset="0"/>
                <a:cs typeface="Times New Roman" panose="02020603050405020304" pitchFamily="18" charset="0"/>
              </a:rPr>
              <a:t>Con chim phụng hoàng đậu trúng nhành tùng khô.</a:t>
            </a:r>
          </a:p>
        </p:txBody>
      </p:sp>
    </p:spTree>
    <p:extLst>
      <p:ext uri="{BB962C8B-B14F-4D97-AF65-F5344CB8AC3E}">
        <p14:creationId xmlns:p14="http://schemas.microsoft.com/office/powerpoint/2010/main" val="1074724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6F76EF9F-0F49-A238-8F4D-DE57D32E90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58" y="-182716"/>
            <a:ext cx="1812998" cy="1659787"/>
          </a:xfrm>
          <a:prstGeom prst="rect">
            <a:avLst/>
          </a:prstGeom>
        </p:spPr>
      </p:pic>
      <p:grpSp>
        <p:nvGrpSpPr>
          <p:cNvPr id="4" name="组合 4">
            <a:extLst>
              <a:ext uri="{FF2B5EF4-FFF2-40B4-BE49-F238E27FC236}">
                <a16:creationId xmlns:a16="http://schemas.microsoft.com/office/drawing/2014/main" xmlns="" id="{66E46765-5654-6A85-C1D1-8781D1635AFB}"/>
              </a:ext>
            </a:extLst>
          </p:cNvPr>
          <p:cNvGrpSpPr/>
          <p:nvPr/>
        </p:nvGrpSpPr>
        <p:grpSpPr>
          <a:xfrm>
            <a:off x="1251778" y="629940"/>
            <a:ext cx="4728107" cy="675839"/>
            <a:chOff x="1143745" y="705597"/>
            <a:chExt cx="4728107" cy="675839"/>
          </a:xfrm>
        </p:grpSpPr>
        <p:sp>
          <p:nvSpPr>
            <p:cNvPr id="5" name="TextBox 8">
              <a:extLst>
                <a:ext uri="{FF2B5EF4-FFF2-40B4-BE49-F238E27FC236}">
                  <a16:creationId xmlns:a16="http://schemas.microsoft.com/office/drawing/2014/main" xmlns="" id="{79CC1246-FD61-0C3B-D132-5209E48B6D11}"/>
                </a:ext>
              </a:extLst>
            </p:cNvPr>
            <p:cNvSpPr txBox="1">
              <a:spLocks noChangeArrowheads="1"/>
            </p:cNvSpPr>
            <p:nvPr/>
          </p:nvSpPr>
          <p:spPr bwMode="auto">
            <a:xfrm>
              <a:off x="1143745" y="728418"/>
              <a:ext cx="472810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en-US" altLang="zh-CN" sz="3200" b="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Hoạt động khởi động</a:t>
              </a:r>
              <a:endParaRPr lang="zh-CN" altLang="en-US" sz="3200" b="1"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7" name="矩形 9">
              <a:extLst>
                <a:ext uri="{FF2B5EF4-FFF2-40B4-BE49-F238E27FC236}">
                  <a16:creationId xmlns:a16="http://schemas.microsoft.com/office/drawing/2014/main" xmlns="" id="{4C08A02C-DDF6-1A33-ECED-416B689E605E}"/>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grpSp>
      <p:sp>
        <p:nvSpPr>
          <p:cNvPr id="3" name="十字形 2">
            <a:extLst>
              <a:ext uri="{FF2B5EF4-FFF2-40B4-BE49-F238E27FC236}">
                <a16:creationId xmlns:a16="http://schemas.microsoft.com/office/drawing/2014/main" xmlns="" id="{B2151529-57A7-6AD1-D8FD-F80AEF4B9BB7}"/>
              </a:ext>
            </a:extLst>
          </p:cNvPr>
          <p:cNvSpPr/>
          <p:nvPr/>
        </p:nvSpPr>
        <p:spPr>
          <a:xfrm>
            <a:off x="3413760" y="2263140"/>
            <a:ext cx="7429500" cy="3223895"/>
          </a:xfrm>
          <a:prstGeom prst="plus">
            <a:avLst>
              <a:gd name="adj" fmla="val 10458"/>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图片 1" descr="9e928e9463261dc21e418f8ed04a8251">
            <a:extLst>
              <a:ext uri="{FF2B5EF4-FFF2-40B4-BE49-F238E27FC236}">
                <a16:creationId xmlns:a16="http://schemas.microsoft.com/office/drawing/2014/main" xmlns="" id="{CF170774-DF91-58F4-1B90-D16DFEFA0C3F}"/>
              </a:ext>
            </a:extLst>
          </p:cNvPr>
          <p:cNvPicPr>
            <a:picLocks noChangeAspect="1"/>
          </p:cNvPicPr>
          <p:nvPr/>
        </p:nvPicPr>
        <p:blipFill>
          <a:blip r:embed="rId4"/>
          <a:stretch>
            <a:fillRect/>
          </a:stretch>
        </p:blipFill>
        <p:spPr>
          <a:xfrm>
            <a:off x="839470" y="1676400"/>
            <a:ext cx="3930015" cy="3930015"/>
          </a:xfrm>
          <a:prstGeom prst="rect">
            <a:avLst/>
          </a:prstGeom>
        </p:spPr>
      </p:pic>
      <p:sp>
        <p:nvSpPr>
          <p:cNvPr id="8" name="矩形 3">
            <a:extLst>
              <a:ext uri="{FF2B5EF4-FFF2-40B4-BE49-F238E27FC236}">
                <a16:creationId xmlns:a16="http://schemas.microsoft.com/office/drawing/2014/main" xmlns="" id="{85BE3C0E-3730-7F27-6D67-ED5CD81EDE90}"/>
              </a:ext>
            </a:extLst>
          </p:cNvPr>
          <p:cNvSpPr/>
          <p:nvPr/>
        </p:nvSpPr>
        <p:spPr>
          <a:xfrm>
            <a:off x="10520680" y="2893695"/>
            <a:ext cx="132080" cy="1758315"/>
          </a:xfrm>
          <a:prstGeom prst="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xmlns="" id="{9EB8AD5A-C1C2-A990-11A1-C103552E8BED}"/>
              </a:ext>
            </a:extLst>
          </p:cNvPr>
          <p:cNvSpPr txBox="1"/>
          <p:nvPr/>
        </p:nvSpPr>
        <p:spPr>
          <a:xfrm>
            <a:off x="4210734" y="2477108"/>
            <a:ext cx="6119446" cy="2795958"/>
          </a:xfrm>
          <a:prstGeom prst="rect">
            <a:avLst/>
          </a:prstGeom>
          <a:noFill/>
        </p:spPr>
        <p:txBody>
          <a:bodyPr wrap="square">
            <a:spAutoFit/>
          </a:bodyPr>
          <a:lstStyle/>
          <a:p>
            <a:pPr algn="ctr">
              <a:lnSpc>
                <a:spcPct val="150000"/>
              </a:lnSpc>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Thân chị như cánh hoa sen,</a:t>
            </a:r>
            <a:endParaRPr lang="en-US" sz="2000">
              <a:effectLst/>
              <a:latin typeface=".VnTime"/>
              <a:ea typeface="Times New Roman" panose="02020603050405020304" pitchFamily="18" charset="0"/>
              <a:cs typeface="Times New Roman" panose="02020603050405020304" pitchFamily="18" charset="0"/>
            </a:endParaRPr>
          </a:p>
          <a:p>
            <a:pPr algn="ctr">
              <a:lnSpc>
                <a:spcPct val="150000"/>
              </a:lnSpc>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Chúng em như bèo bọt chẳng chen được vào.</a:t>
            </a:r>
            <a:endParaRPr lang="en-US" sz="2000">
              <a:effectLst/>
              <a:latin typeface=".VnTime"/>
              <a:ea typeface="Times New Roman" panose="02020603050405020304" pitchFamily="18" charset="0"/>
              <a:cs typeface="Times New Roman" panose="02020603050405020304" pitchFamily="18" charset="0"/>
            </a:endParaRPr>
          </a:p>
          <a:p>
            <a:pPr algn="ctr">
              <a:lnSpc>
                <a:spcPct val="150000"/>
              </a:lnSpc>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Lạy trời cho cả mưa rào,</a:t>
            </a:r>
            <a:endParaRPr lang="en-US" sz="2000">
              <a:effectLst/>
              <a:latin typeface=".VnTime"/>
              <a:ea typeface="Times New Roman" panose="02020603050405020304" pitchFamily="18" charset="0"/>
              <a:cs typeface="Times New Roman" panose="02020603050405020304" pitchFamily="18" charset="0"/>
            </a:endParaRPr>
          </a:p>
          <a:p>
            <a:pPr algn="ctr">
              <a:lnSpc>
                <a:spcPct val="150000"/>
              </a:lnSpc>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Cho sấm, cho chớp, cho bão to gió lớn,</a:t>
            </a:r>
            <a:endParaRPr lang="en-US" sz="2000">
              <a:effectLst/>
              <a:latin typeface=".VnTime"/>
              <a:ea typeface="Times New Roman" panose="02020603050405020304" pitchFamily="18" charset="0"/>
              <a:cs typeface="Times New Roman" panose="02020603050405020304" pitchFamily="18" charset="0"/>
            </a:endParaRPr>
          </a:p>
          <a:p>
            <a:pPr algn="ctr">
              <a:lnSpc>
                <a:spcPct val="150000"/>
              </a:lnSpc>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Cho sen chìm xuống, bèo trèo lên trên!</a:t>
            </a:r>
            <a:endParaRPr lang="en-US" sz="20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9010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65690" y="-798245"/>
            <a:ext cx="3391470" cy="7875640"/>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2089" y="3466531"/>
            <a:ext cx="3704528" cy="3391469"/>
          </a:xfrm>
          <a:prstGeom prst="rect">
            <a:avLst/>
          </a:prstGeom>
        </p:spPr>
      </p:pic>
      <p:pic>
        <p:nvPicPr>
          <p:cNvPr id="25" name="图片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3756408"/>
            <a:ext cx="3793314" cy="3101592"/>
          </a:xfrm>
          <a:prstGeom prst="rect">
            <a:avLst/>
          </a:prstGeom>
        </p:spPr>
      </p:pic>
      <p:pic>
        <p:nvPicPr>
          <p:cNvPr id="26" name="图片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2041" y="1"/>
            <a:ext cx="5096177" cy="4854160"/>
          </a:xfrm>
          <a:prstGeom prst="rect">
            <a:avLst/>
          </a:prstGeom>
        </p:spPr>
      </p:pic>
      <p:sp>
        <p:nvSpPr>
          <p:cNvPr id="27" name="文本框 26"/>
          <p:cNvSpPr txBox="1"/>
          <p:nvPr/>
        </p:nvSpPr>
        <p:spPr>
          <a:xfrm>
            <a:off x="3569207" y="1932612"/>
            <a:ext cx="629542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a:noFill/>
                </a:ln>
                <a:solidFill>
                  <a:srgbClr val="37763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Trả</a:t>
            </a:r>
            <a:r>
              <a:rPr lang="en-US" altLang="zh-CN" sz="8000" b="1">
                <a:solidFill>
                  <a:srgbClr val="377636"/>
                </a:solidFill>
                <a:latin typeface="Times New Roman" panose="02020603050405020304" pitchFamily="18" charset="0"/>
                <a:ea typeface="微软雅黑" panose="020B0503020204020204" pitchFamily="34" charset="-122"/>
                <a:cs typeface="Times New Roman" panose="02020603050405020304" pitchFamily="18" charset="0"/>
              </a:rPr>
              <a:t>i nghiệm cùng văn bản</a:t>
            </a:r>
            <a:endParaRPr kumimoji="0" lang="zh-CN" altLang="en-US" sz="8000" b="1" i="0" u="none" strike="noStrike" kern="1200" cap="none" spc="0" normalizeH="0" baseline="0" noProof="0" dirty="0">
              <a:ln>
                <a:noFill/>
              </a:ln>
              <a:solidFill>
                <a:srgbClr val="377636"/>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9" name="图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6557" y="0"/>
            <a:ext cx="2455592" cy="2022691"/>
          </a:xfrm>
          <a:prstGeom prst="rect">
            <a:avLst/>
          </a:prstGeom>
        </p:spPr>
      </p:pic>
    </p:spTree>
    <p:extLst>
      <p:ext uri="{BB962C8B-B14F-4D97-AF65-F5344CB8AC3E}">
        <p14:creationId xmlns:p14="http://schemas.microsoft.com/office/powerpoint/2010/main" val="1546711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anim calcmode="lin" valueType="num">
                                      <p:cBhvr>
                                        <p:cTn id="17" dur="1000" fill="hold"/>
                                        <p:tgtEl>
                                          <p:spTgt spid="24"/>
                                        </p:tgtEl>
                                        <p:attrNameLst>
                                          <p:attrName>ppt_x</p:attrName>
                                        </p:attrNameLst>
                                      </p:cBhvr>
                                      <p:tavLst>
                                        <p:tav tm="0">
                                          <p:val>
                                            <p:strVal val="#ppt_x"/>
                                          </p:val>
                                        </p:tav>
                                        <p:tav tm="100000">
                                          <p:val>
                                            <p:strVal val="#ppt_x"/>
                                          </p:val>
                                        </p:tav>
                                      </p:tavLst>
                                    </p:anim>
                                    <p:anim calcmode="lin" valueType="num">
                                      <p:cBhvr>
                                        <p:cTn id="18" dur="1000" fill="hold"/>
                                        <p:tgtEl>
                                          <p:spTgt spid="2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grpId="0" nodeType="clickEffect">
                                  <p:stCondLst>
                                    <p:cond delay="0"/>
                                  </p:stCondLst>
                                  <p:iterate type="lt">
                                    <p:tmPct val="10000"/>
                                  </p:iterate>
                                  <p:childTnLst>
                                    <p:set>
                                      <p:cBhvr>
                                        <p:cTn id="30" dur="1" fill="hold">
                                          <p:stCondLst>
                                            <p:cond delay="0"/>
                                          </p:stCondLst>
                                        </p:cTn>
                                        <p:tgtEl>
                                          <p:spTgt spid="27"/>
                                        </p:tgtEl>
                                        <p:attrNameLst>
                                          <p:attrName>style.visibility</p:attrName>
                                        </p:attrNameLst>
                                      </p:cBhvr>
                                      <p:to>
                                        <p:strVal val="visible"/>
                                      </p:to>
                                    </p:set>
                                    <p:anim by="(-#ppt_w*2)" calcmode="lin" valueType="num">
                                      <p:cBhvr rctx="PPT">
                                        <p:cTn id="31" dur="500" autoRev="1" fill="hold">
                                          <p:stCondLst>
                                            <p:cond delay="0"/>
                                          </p:stCondLst>
                                        </p:cTn>
                                        <p:tgtEl>
                                          <p:spTgt spid="27"/>
                                        </p:tgtEl>
                                        <p:attrNameLst>
                                          <p:attrName>ppt_w</p:attrName>
                                        </p:attrNameLst>
                                      </p:cBhvr>
                                    </p:anim>
                                    <p:anim by="(#ppt_w*0.50)" calcmode="lin" valueType="num">
                                      <p:cBhvr>
                                        <p:cTn id="32" dur="500" decel="50000" autoRev="1" fill="hold">
                                          <p:stCondLst>
                                            <p:cond delay="0"/>
                                          </p:stCondLst>
                                        </p:cTn>
                                        <p:tgtEl>
                                          <p:spTgt spid="27"/>
                                        </p:tgtEl>
                                        <p:attrNameLst>
                                          <p:attrName>ppt_x</p:attrName>
                                        </p:attrNameLst>
                                      </p:cBhvr>
                                    </p:anim>
                                    <p:anim from="(-#ppt_h/2)" to="(#ppt_y)" calcmode="lin" valueType="num">
                                      <p:cBhvr>
                                        <p:cTn id="33" dur="1000" fill="hold">
                                          <p:stCondLst>
                                            <p:cond delay="0"/>
                                          </p:stCondLst>
                                        </p:cTn>
                                        <p:tgtEl>
                                          <p:spTgt spid="27"/>
                                        </p:tgtEl>
                                        <p:attrNameLst>
                                          <p:attrName>ppt_y</p:attrName>
                                        </p:attrNameLst>
                                      </p:cBhvr>
                                    </p:anim>
                                    <p:animRot by="21600000">
                                      <p:cBhvr>
                                        <p:cTn id="34" dur="1000" fill="hold">
                                          <p:stCondLst>
                                            <p:cond delay="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4692" y="3780692"/>
            <a:ext cx="3077308" cy="3077308"/>
          </a:xfrm>
          <a:prstGeom prst="rect">
            <a:avLst/>
          </a:prstGeom>
        </p:spPr>
      </p:pic>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58" y="-182716"/>
            <a:ext cx="1812998" cy="1659787"/>
          </a:xfrm>
          <a:prstGeom prst="rect">
            <a:avLst/>
          </a:prstGeom>
        </p:spPr>
      </p:pic>
      <p:sp>
        <p:nvSpPr>
          <p:cNvPr id="11" name="矩形 9">
            <a:extLst>
              <a:ext uri="{FF2B5EF4-FFF2-40B4-BE49-F238E27FC236}">
                <a16:creationId xmlns:a16="http://schemas.microsoft.com/office/drawing/2014/main" xmlns="" id="{B9935EF3-4E8C-43CE-EBBC-1A7B26FAD4B5}"/>
              </a:ext>
            </a:extLst>
          </p:cNvPr>
          <p:cNvSpPr/>
          <p:nvPr/>
        </p:nvSpPr>
        <p:spPr>
          <a:xfrm>
            <a:off x="1605363" y="629940"/>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pic>
        <p:nvPicPr>
          <p:cNvPr id="5" name="图片 14">
            <a:extLst>
              <a:ext uri="{FF2B5EF4-FFF2-40B4-BE49-F238E27FC236}">
                <a16:creationId xmlns:a16="http://schemas.microsoft.com/office/drawing/2014/main" xmlns="" id="{2470E22D-DEDA-120F-FDE9-22D47B5D41B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070" t="2576" r="18861" b="3401"/>
          <a:stretch/>
        </p:blipFill>
        <p:spPr>
          <a:xfrm>
            <a:off x="1072992" y="2515680"/>
            <a:ext cx="3217032" cy="3334017"/>
          </a:xfrm>
          <a:prstGeom prst="rect">
            <a:avLst/>
          </a:prstGeom>
        </p:spPr>
      </p:pic>
      <p:grpSp>
        <p:nvGrpSpPr>
          <p:cNvPr id="6" name="组合 10">
            <a:extLst>
              <a:ext uri="{FF2B5EF4-FFF2-40B4-BE49-F238E27FC236}">
                <a16:creationId xmlns:a16="http://schemas.microsoft.com/office/drawing/2014/main" xmlns="" id="{9D2DBA13-DEAB-2097-A758-85DA00435D3B}"/>
              </a:ext>
            </a:extLst>
          </p:cNvPr>
          <p:cNvGrpSpPr/>
          <p:nvPr/>
        </p:nvGrpSpPr>
        <p:grpSpPr>
          <a:xfrm>
            <a:off x="5408654" y="1910834"/>
            <a:ext cx="6031230" cy="727710"/>
            <a:chOff x="2522" y="6427"/>
            <a:chExt cx="9498" cy="1146"/>
          </a:xfrm>
        </p:grpSpPr>
        <p:grpSp>
          <p:nvGrpSpPr>
            <p:cNvPr id="7" name="组合 11">
              <a:extLst>
                <a:ext uri="{FF2B5EF4-FFF2-40B4-BE49-F238E27FC236}">
                  <a16:creationId xmlns:a16="http://schemas.microsoft.com/office/drawing/2014/main" xmlns="" id="{D413F203-0A81-B70D-9592-A322651E2A10}"/>
                </a:ext>
              </a:extLst>
            </p:cNvPr>
            <p:cNvGrpSpPr/>
            <p:nvPr/>
          </p:nvGrpSpPr>
          <p:grpSpPr>
            <a:xfrm>
              <a:off x="2522" y="6427"/>
              <a:ext cx="1166" cy="1146"/>
              <a:chOff x="3250" y="6121"/>
              <a:chExt cx="1166" cy="1146"/>
            </a:xfrm>
          </p:grpSpPr>
          <p:sp>
            <p:nvSpPr>
              <p:cNvPr id="9" name="椭圆 1">
                <a:extLst>
                  <a:ext uri="{FF2B5EF4-FFF2-40B4-BE49-F238E27FC236}">
                    <a16:creationId xmlns:a16="http://schemas.microsoft.com/office/drawing/2014/main" xmlns="" id="{99CFF2C5-ED51-6426-ABDF-B0FCF1C1993D}"/>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0" name="TextBox 32">
                <a:extLst>
                  <a:ext uri="{FF2B5EF4-FFF2-40B4-BE49-F238E27FC236}">
                    <a16:creationId xmlns:a16="http://schemas.microsoft.com/office/drawing/2014/main" xmlns="" id="{3F93B729-00C6-8653-810D-140A2E2154A4}"/>
                  </a:ext>
                </a:extLst>
              </p:cNvPr>
              <p:cNvSpPr txBox="1">
                <a:spLocks noChangeArrowheads="1"/>
              </p:cNvSpPr>
              <p:nvPr/>
            </p:nvSpPr>
            <p:spPr bwMode="auto">
              <a:xfrm>
                <a:off x="3398" y="6227"/>
                <a:ext cx="1018"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01</a:t>
                </a:r>
              </a:p>
            </p:txBody>
          </p:sp>
        </p:grpSp>
        <p:sp>
          <p:nvSpPr>
            <p:cNvPr id="8" name="TextBox 76">
              <a:extLst>
                <a:ext uri="{FF2B5EF4-FFF2-40B4-BE49-F238E27FC236}">
                  <a16:creationId xmlns:a16="http://schemas.microsoft.com/office/drawing/2014/main" xmlns="" id="{BC05A732-1E62-708A-53F3-281EECAF46CF}"/>
                </a:ext>
              </a:extLst>
            </p:cNvPr>
            <p:cNvSpPr txBox="1"/>
            <p:nvPr/>
          </p:nvSpPr>
          <p:spPr>
            <a:xfrm>
              <a:off x="4697" y="6427"/>
              <a:ext cx="7323" cy="913"/>
            </a:xfrm>
            <a:prstGeom prst="rect">
              <a:avLst/>
            </a:prstGeom>
            <a:noFill/>
          </p:spPr>
          <p:txBody>
            <a:bodyPr wrap="square" rtlCol="0">
              <a:spAutoFit/>
            </a:bodyPr>
            <a:lstStyle/>
            <a:p>
              <a:pPr algn="just">
                <a:lnSpc>
                  <a:spcPct val="150000"/>
                </a:lnSpc>
              </a:pPr>
              <a:r>
                <a:rPr lang="en-US" sz="24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Hs lần lượt đọc từng truyện</a:t>
              </a:r>
              <a:endParaRPr lang="en-US" sz="2400">
                <a:effectLst/>
                <a:latin typeface=".VnTime"/>
                <a:ea typeface="Times New Roman" panose="02020603050405020304" pitchFamily="18" charset="0"/>
                <a:cs typeface="Times New Roman" panose="02020603050405020304" pitchFamily="18" charset="0"/>
              </a:endParaRPr>
            </a:p>
          </p:txBody>
        </p:sp>
      </p:gr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45161" y="1267596"/>
            <a:ext cx="1701677" cy="1701677"/>
          </a:xfrm>
          <a:prstGeom prst="rect">
            <a:avLst/>
          </a:prstGeom>
        </p:spPr>
      </p:pic>
      <p:grpSp>
        <p:nvGrpSpPr>
          <p:cNvPr id="14" name="组合 33">
            <a:extLst>
              <a:ext uri="{FF2B5EF4-FFF2-40B4-BE49-F238E27FC236}">
                <a16:creationId xmlns:a16="http://schemas.microsoft.com/office/drawing/2014/main" xmlns="" id="{A3CB8FF1-AE80-9D1E-93D0-E27A0A028F0B}"/>
              </a:ext>
            </a:extLst>
          </p:cNvPr>
          <p:cNvGrpSpPr/>
          <p:nvPr/>
        </p:nvGrpSpPr>
        <p:grpSpPr>
          <a:xfrm>
            <a:off x="4563241" y="3369253"/>
            <a:ext cx="6090285" cy="1134110"/>
            <a:chOff x="6744" y="5787"/>
            <a:chExt cx="9591" cy="1786"/>
          </a:xfrm>
        </p:grpSpPr>
        <p:grpSp>
          <p:nvGrpSpPr>
            <p:cNvPr id="15" name="组合 34">
              <a:extLst>
                <a:ext uri="{FF2B5EF4-FFF2-40B4-BE49-F238E27FC236}">
                  <a16:creationId xmlns:a16="http://schemas.microsoft.com/office/drawing/2014/main" xmlns="" id="{FD416FB7-7C93-2148-1682-8A262AF9457C}"/>
                </a:ext>
              </a:extLst>
            </p:cNvPr>
            <p:cNvGrpSpPr/>
            <p:nvPr/>
          </p:nvGrpSpPr>
          <p:grpSpPr>
            <a:xfrm>
              <a:off x="6744" y="6427"/>
              <a:ext cx="1146" cy="1146"/>
              <a:chOff x="11167" y="6123"/>
              <a:chExt cx="1146" cy="1146"/>
            </a:xfrm>
          </p:grpSpPr>
          <p:sp>
            <p:nvSpPr>
              <p:cNvPr id="17" name="椭圆 1">
                <a:extLst>
                  <a:ext uri="{FF2B5EF4-FFF2-40B4-BE49-F238E27FC236}">
                    <a16:creationId xmlns:a16="http://schemas.microsoft.com/office/drawing/2014/main" xmlns="" id="{58B968C8-715E-88E6-AAFE-A33748236688}"/>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8" name="TextBox 32">
                <a:extLst>
                  <a:ext uri="{FF2B5EF4-FFF2-40B4-BE49-F238E27FC236}">
                    <a16:creationId xmlns:a16="http://schemas.microsoft.com/office/drawing/2014/main" xmlns="" id="{BA9061B1-9D31-C800-5912-3D0432816FF8}"/>
                  </a:ext>
                </a:extLst>
              </p:cNvPr>
              <p:cNvSpPr txBox="1">
                <a:spLocks noChangeArrowheads="1"/>
              </p:cNvSpPr>
              <p:nvPr/>
            </p:nvSpPr>
            <p:spPr bwMode="auto">
              <a:xfrm>
                <a:off x="11266" y="6236"/>
                <a:ext cx="1018"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02</a:t>
                </a:r>
              </a:p>
            </p:txBody>
          </p:sp>
        </p:grpSp>
        <p:sp>
          <p:nvSpPr>
            <p:cNvPr id="16" name="TextBox 76">
              <a:extLst>
                <a:ext uri="{FF2B5EF4-FFF2-40B4-BE49-F238E27FC236}">
                  <a16:creationId xmlns:a16="http://schemas.microsoft.com/office/drawing/2014/main" xmlns="" id="{E550DB1E-F59B-D2A3-3140-06A9650A07F5}"/>
                </a:ext>
              </a:extLst>
            </p:cNvPr>
            <p:cNvSpPr txBox="1"/>
            <p:nvPr/>
          </p:nvSpPr>
          <p:spPr>
            <a:xfrm>
              <a:off x="9039" y="5787"/>
              <a:ext cx="7296" cy="1786"/>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lnSpc>
                  <a:spcPct val="150000"/>
                </a:lnSpc>
              </a:pPr>
              <a:r>
                <a:rPr lang="en-US">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Lưu ý dừng đọc đúng thời điểm để trả lời các câu hỏi trong hộp chỉ dẫn</a:t>
              </a:r>
              <a:endParaRPr lang="en-US">
                <a:effectLst/>
                <a:latin typeface=".VnTime"/>
                <a:ea typeface="Times New Roman" panose="02020603050405020304" pitchFamily="18" charset="0"/>
                <a:cs typeface="Times New Roman" panose="02020603050405020304" pitchFamily="18" charset="0"/>
              </a:endParaRPr>
            </a:p>
          </p:txBody>
        </p:sp>
      </p:grpSp>
      <p:pic>
        <p:nvPicPr>
          <p:cNvPr id="19" name="图片 40">
            <a:extLst>
              <a:ext uri="{FF2B5EF4-FFF2-40B4-BE49-F238E27FC236}">
                <a16:creationId xmlns:a16="http://schemas.microsoft.com/office/drawing/2014/main" xmlns="" id="{9529D038-6D8A-6AF6-C3B2-A7CEAC62E0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4687" y="3331850"/>
            <a:ext cx="1701677" cy="1701677"/>
          </a:xfrm>
          <a:prstGeom prst="rect">
            <a:avLst/>
          </a:prstGeom>
        </p:spPr>
      </p:pic>
    </p:spTree>
    <p:custDataLst>
      <p:tags r:id="rId1"/>
    </p:custDataLst>
    <p:extLst>
      <p:ext uri="{BB962C8B-B14F-4D97-AF65-F5344CB8AC3E}">
        <p14:creationId xmlns:p14="http://schemas.microsoft.com/office/powerpoint/2010/main" val="103966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6"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1+#ppt_w/2"/>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750" fill="hold"/>
                                        <p:tgtEl>
                                          <p:spTgt spid="6"/>
                                        </p:tgtEl>
                                        <p:attrNameLst>
                                          <p:attrName>ppt_x</p:attrName>
                                        </p:attrNameLst>
                                      </p:cBhvr>
                                      <p:tavLst>
                                        <p:tav tm="0">
                                          <p:val>
                                            <p:strVal val="#ppt_x"/>
                                          </p:val>
                                        </p:tav>
                                        <p:tav tm="100000">
                                          <p:val>
                                            <p:strVal val="#ppt_x"/>
                                          </p:val>
                                        </p:tav>
                                      </p:tavLst>
                                    </p:anim>
                                    <p:anim calcmode="lin" valueType="num">
                                      <p:cBhvr additive="base">
                                        <p:cTn id="22" dur="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750" fill="hold"/>
                                        <p:tgtEl>
                                          <p:spTgt spid="19"/>
                                        </p:tgtEl>
                                        <p:attrNameLst>
                                          <p:attrName>ppt_x</p:attrName>
                                        </p:attrNameLst>
                                      </p:cBhvr>
                                      <p:tavLst>
                                        <p:tav tm="0">
                                          <p:val>
                                            <p:strVal val="1+#ppt_w/2"/>
                                          </p:val>
                                        </p:tav>
                                        <p:tav tm="100000">
                                          <p:val>
                                            <p:strVal val="#ppt_x"/>
                                          </p:val>
                                        </p:tav>
                                      </p:tavLst>
                                    </p:anim>
                                    <p:anim calcmode="lin" valueType="num">
                                      <p:cBhvr additive="base">
                                        <p:cTn id="28"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750" fill="hold"/>
                                        <p:tgtEl>
                                          <p:spTgt spid="14"/>
                                        </p:tgtEl>
                                        <p:attrNameLst>
                                          <p:attrName>ppt_x</p:attrName>
                                        </p:attrNameLst>
                                      </p:cBhvr>
                                      <p:tavLst>
                                        <p:tav tm="0">
                                          <p:val>
                                            <p:strVal val="#ppt_x"/>
                                          </p:val>
                                        </p:tav>
                                        <p:tav tm="100000">
                                          <p:val>
                                            <p:strVal val="#ppt_x"/>
                                          </p:val>
                                        </p:tav>
                                      </p:tavLst>
                                    </p:anim>
                                    <p:anim calcmode="lin" valueType="num">
                                      <p:cBhvr additive="base">
                                        <p:cTn id="34"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8" y="-182716"/>
            <a:ext cx="1812998" cy="1659787"/>
          </a:xfrm>
          <a:prstGeom prst="rect">
            <a:avLst/>
          </a:prstGeom>
        </p:spPr>
      </p:pic>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5161" y="1267596"/>
            <a:ext cx="1701677" cy="1701677"/>
          </a:xfrm>
          <a:prstGeom prst="rect">
            <a:avLst/>
          </a:prstGeom>
        </p:spPr>
      </p:pic>
      <p:graphicFrame>
        <p:nvGraphicFramePr>
          <p:cNvPr id="20" name="Table 19">
            <a:extLst>
              <a:ext uri="{FF2B5EF4-FFF2-40B4-BE49-F238E27FC236}">
                <a16:creationId xmlns:a16="http://schemas.microsoft.com/office/drawing/2014/main" xmlns="" id="{50404C48-D11B-40C1-3F6E-E50B182A11A7}"/>
              </a:ext>
            </a:extLst>
          </p:cNvPr>
          <p:cNvGraphicFramePr>
            <a:graphicFrameLocks noGrp="1"/>
          </p:cNvGraphicFramePr>
          <p:nvPr>
            <p:extLst>
              <p:ext uri="{D42A27DB-BD31-4B8C-83A1-F6EECF244321}">
                <p14:modId xmlns:p14="http://schemas.microsoft.com/office/powerpoint/2010/main" val="2597114935"/>
              </p:ext>
            </p:extLst>
          </p:nvPr>
        </p:nvGraphicFramePr>
        <p:xfrm>
          <a:off x="1605363" y="1767420"/>
          <a:ext cx="9115244" cy="4407016"/>
        </p:xfrm>
        <a:graphic>
          <a:graphicData uri="http://schemas.openxmlformats.org/drawingml/2006/table">
            <a:tbl>
              <a:tblPr firstRow="1" firstCol="1" bandRow="1">
                <a:tableStyleId>{93296810-A885-4BE3-A3E7-6D5BEEA58F35}</a:tableStyleId>
              </a:tblPr>
              <a:tblGrid>
                <a:gridCol w="4557622">
                  <a:extLst>
                    <a:ext uri="{9D8B030D-6E8A-4147-A177-3AD203B41FA5}">
                      <a16:colId xmlns:a16="http://schemas.microsoft.com/office/drawing/2014/main" xmlns="" val="2179757256"/>
                    </a:ext>
                  </a:extLst>
                </a:gridCol>
                <a:gridCol w="4557622">
                  <a:extLst>
                    <a:ext uri="{9D8B030D-6E8A-4147-A177-3AD203B41FA5}">
                      <a16:colId xmlns:a16="http://schemas.microsoft.com/office/drawing/2014/main" xmlns="" val="2469030498"/>
                    </a:ext>
                  </a:extLst>
                </a:gridCol>
              </a:tblGrid>
              <a:tr h="764149">
                <a:tc gridSpan="2">
                  <a:txBody>
                    <a:bodyPr/>
                    <a:lstStyle/>
                    <a:p>
                      <a:pPr algn="just">
                        <a:lnSpc>
                          <a:spcPct val="150000"/>
                        </a:lnSpc>
                      </a:pPr>
                      <a:r>
                        <a:rPr lang="en-US" sz="2000" b="0">
                          <a:solidFill>
                            <a:schemeClr val="tx1"/>
                          </a:solidFill>
                          <a:effectLst/>
                          <a:latin typeface="Times New Roman" panose="02020603050405020304" pitchFamily="18" charset="0"/>
                          <a:cs typeface="Times New Roman" panose="02020603050405020304" pitchFamily="18" charset="0"/>
                        </a:rPr>
                        <a:t>Ý kiến: “Tác giả dân gian miêu tả vẻ đẹp của từng bộ phận cụ thể trong cây sen để chứng minh cho câu thứ nhất”.</a:t>
                      </a:r>
                      <a:endParaRPr lang="en-US"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hMerge="1">
                  <a:txBody>
                    <a:bodyPr/>
                    <a:lstStyle/>
                    <a:p>
                      <a:endParaRPr lang="en-US"/>
                    </a:p>
                  </a:txBody>
                  <a:tcPr/>
                </a:tc>
                <a:extLst>
                  <a:ext uri="{0D108BD9-81ED-4DB2-BD59-A6C34878D82A}">
                    <a16:rowId xmlns:a16="http://schemas.microsoft.com/office/drawing/2014/main" xmlns="" val="3099817745"/>
                  </a:ext>
                </a:extLst>
              </a:tr>
              <a:tr h="233556">
                <a:tc>
                  <a:txBody>
                    <a:bodyPr/>
                    <a:lstStyle/>
                    <a:p>
                      <a:pPr algn="ctr">
                        <a:lnSpc>
                          <a:spcPct val="150000"/>
                        </a:lnSpc>
                      </a:pPr>
                      <a:r>
                        <a:rPr lang="en-US" sz="2000" b="1">
                          <a:solidFill>
                            <a:schemeClr val="tx1"/>
                          </a:solidFill>
                          <a:effectLst/>
                          <a:latin typeface="Times New Roman" panose="02020603050405020304" pitchFamily="18" charset="0"/>
                          <a:cs typeface="Times New Roman" panose="02020603050405020304" pitchFamily="18" charset="0"/>
                        </a:rPr>
                        <a:t>Lí lẽ</a:t>
                      </a:r>
                      <a:endPar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849" marR="5684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pPr>
                      <a:r>
                        <a:rPr lang="en-US" sz="2000" b="1">
                          <a:solidFill>
                            <a:schemeClr val="tx1"/>
                          </a:solidFill>
                          <a:effectLst/>
                          <a:latin typeface="Times New Roman" panose="02020603050405020304" pitchFamily="18" charset="0"/>
                          <a:cs typeface="Times New Roman" panose="02020603050405020304" pitchFamily="18" charset="0"/>
                        </a:rPr>
                        <a:t>Bằng chứng</a:t>
                      </a:r>
                      <a:endParaRPr lang="en-US" sz="1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849" marR="5684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896480749"/>
                  </a:ext>
                </a:extLst>
              </a:tr>
              <a:tr h="1029445">
                <a:tc>
                  <a:txBody>
                    <a:bodyPr/>
                    <a:lstStyle/>
                    <a:p>
                      <a:pPr algn="just">
                        <a:lnSpc>
                          <a:spcPct val="150000"/>
                        </a:lnSpc>
                      </a:pPr>
                      <a:r>
                        <a:rPr lang="en-US" sz="2000" b="0">
                          <a:effectLst/>
                          <a:latin typeface="Times New Roman" panose="02020603050405020304" pitchFamily="18" charset="0"/>
                          <a:cs typeface="Times New Roman" panose="02020603050405020304" pitchFamily="18" charset="0"/>
                        </a:rPr>
                        <a:t>Quan sát từ ngoài vào trong, rất tự nhiên, hợp lí.</a:t>
                      </a:r>
                      <a:endParaRPr lang="en-US" sz="1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849" marR="5684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b="0">
                          <a:effectLst/>
                          <a:latin typeface="Times New Roman" panose="02020603050405020304" pitchFamily="18" charset="0"/>
                          <a:cs typeface="Times New Roman" panose="02020603050405020304" pitchFamily="18" charset="0"/>
                        </a:rPr>
                        <a:t>“Từ “lá xanh” qua “bông trắng” đến “nhị vàng”.</a:t>
                      </a:r>
                      <a:endParaRPr lang="en-US" sz="1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849" marR="5684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292746907"/>
                  </a:ext>
                </a:extLst>
              </a:tr>
              <a:tr h="1091571">
                <a:tc>
                  <a:txBody>
                    <a:bodyPr/>
                    <a:lstStyle/>
                    <a:p>
                      <a:pPr algn="just">
                        <a:lnSpc>
                          <a:spcPct val="150000"/>
                        </a:lnSpc>
                      </a:pPr>
                      <a:r>
                        <a:rPr lang="en-US" sz="2000" b="0">
                          <a:effectLst/>
                          <a:latin typeface="Times New Roman" panose="02020603050405020304" pitchFamily="18" charset="0"/>
                          <a:cs typeface="Times New Roman" panose="02020603050405020304" pitchFamily="18" charset="0"/>
                        </a:rPr>
                        <a:t>“Nhấn mạnh sự đa dạng nhiều thành phần và màu sắc đáng chú ý của cây sen”.</a:t>
                      </a:r>
                      <a:endParaRPr lang="en-US" sz="1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849" marR="5684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b="0">
                          <a:effectLst/>
                          <a:latin typeface="Times New Roman" panose="02020603050405020304" pitchFamily="18" charset="0"/>
                          <a:cs typeface="Times New Roman" panose="02020603050405020304" pitchFamily="18" charset="0"/>
                        </a:rPr>
                        <a:t>“Từ “lại” được dùng rất đắt”, nhấn mạnh sự đa dạng thành phần và màu sắc của sen.</a:t>
                      </a:r>
                      <a:endParaRPr lang="en-US" sz="1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849" marR="5684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52390948"/>
                  </a:ext>
                </a:extLst>
              </a:tr>
              <a:tr h="764149">
                <a:tc>
                  <a:txBody>
                    <a:bodyPr/>
                    <a:lstStyle/>
                    <a:p>
                      <a:pPr algn="just">
                        <a:lnSpc>
                          <a:spcPct val="150000"/>
                        </a:lnSpc>
                      </a:pPr>
                      <a:r>
                        <a:rPr lang="en-US" sz="2000" b="0">
                          <a:effectLst/>
                          <a:latin typeface="Times New Roman" panose="02020603050405020304" pitchFamily="18" charset="0"/>
                          <a:cs typeface="Times New Roman" panose="02020603050405020304" pitchFamily="18" charset="0"/>
                        </a:rPr>
                        <a:t>“Một bông hoa sen vừa mới nở”.</a:t>
                      </a:r>
                      <a:endParaRPr lang="en-US" sz="1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849" marR="5684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50000"/>
                        </a:lnSpc>
                      </a:pPr>
                      <a:r>
                        <a:rPr lang="en-US" sz="2000" b="0">
                          <a:effectLst/>
                          <a:latin typeface="Times New Roman" panose="02020603050405020304" pitchFamily="18" charset="0"/>
                          <a:cs typeface="Times New Roman" panose="02020603050405020304" pitchFamily="18" charset="0"/>
                        </a:rPr>
                        <a:t>“Từ “chen” nói lên sự kết chặt giữa hoa và nhị”.</a:t>
                      </a:r>
                      <a:endParaRPr lang="en-US" sz="1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849" marR="56849"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06095403"/>
                  </a:ext>
                </a:extLst>
              </a:tr>
            </a:tbl>
          </a:graphicData>
        </a:graphic>
      </p:graphicFrame>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9557" y="4557932"/>
            <a:ext cx="2300068" cy="2300068"/>
          </a:xfrm>
          <a:prstGeom prst="rect">
            <a:avLst/>
          </a:prstGeom>
        </p:spPr>
      </p:pic>
      <p:pic>
        <p:nvPicPr>
          <p:cNvPr id="21" name="图片 4">
            <a:extLst>
              <a:ext uri="{FF2B5EF4-FFF2-40B4-BE49-F238E27FC236}">
                <a16:creationId xmlns:a16="http://schemas.microsoft.com/office/drawing/2014/main" xmlns="" id="{6FC0E5FE-BB52-B84B-7C67-FBB1F8C0C1A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508544" y="967859"/>
            <a:ext cx="1987319" cy="862247"/>
          </a:xfrm>
          <a:prstGeom prst="rect">
            <a:avLst/>
          </a:prstGeom>
        </p:spPr>
      </p:pic>
      <p:sp>
        <p:nvSpPr>
          <p:cNvPr id="22" name="文本框 9">
            <a:extLst>
              <a:ext uri="{FF2B5EF4-FFF2-40B4-BE49-F238E27FC236}">
                <a16:creationId xmlns:a16="http://schemas.microsoft.com/office/drawing/2014/main" xmlns="" id="{0957CB36-4B7E-5973-36A4-2FB21870AAA6}"/>
              </a:ext>
            </a:extLst>
          </p:cNvPr>
          <p:cNvSpPr txBox="1"/>
          <p:nvPr/>
        </p:nvSpPr>
        <p:spPr>
          <a:xfrm>
            <a:off x="5774129" y="1238655"/>
            <a:ext cx="14561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Câu</a:t>
            </a:r>
            <a:r>
              <a:rPr kumimoji="0" lang="en-US" sz="2400" b="1" i="0" u="none" strike="noStrike" kern="1200" cap="none" spc="0" normalizeH="0" noProof="0">
                <a:ln>
                  <a:noFill/>
                </a:ln>
                <a:solidFill>
                  <a:prstClr val="black"/>
                </a:solidFill>
                <a:effectLst/>
                <a:uLnTx/>
                <a:uFillTx/>
                <a:latin typeface="Times New Roman" panose="02020603050405020304" pitchFamily="18" charset="0"/>
                <a:ea typeface="+mn-ea"/>
                <a:cs typeface="+mn-cs"/>
              </a:rPr>
              <a:t> 1</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Light" panose="020F0302020204030204"/>
              <a:ea typeface="字魂27号-布丁体" panose="00000500000000000000" pitchFamily="2" charset="-122"/>
              <a:cs typeface="+mn-cs"/>
            </a:endParaRPr>
          </a:p>
        </p:txBody>
      </p:sp>
    </p:spTree>
    <p:custDataLst>
      <p:tags r:id="rId1"/>
    </p:custDataLst>
    <p:extLst>
      <p:ext uri="{BB962C8B-B14F-4D97-AF65-F5344CB8AC3E}">
        <p14:creationId xmlns:p14="http://schemas.microsoft.com/office/powerpoint/2010/main" val="2120269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1+#ppt_w/2"/>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C09D2EB8-A004-816A-C2E4-455855B8BC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8" y="-182716"/>
            <a:ext cx="1812998" cy="1659787"/>
          </a:xfrm>
          <a:prstGeom prst="rect">
            <a:avLst/>
          </a:prstGeom>
        </p:spPr>
      </p:pic>
      <p:sp>
        <p:nvSpPr>
          <p:cNvPr id="11" name="矩形 9">
            <a:extLst>
              <a:ext uri="{FF2B5EF4-FFF2-40B4-BE49-F238E27FC236}">
                <a16:creationId xmlns:a16="http://schemas.microsoft.com/office/drawing/2014/main" xmlns="" id="{B9935EF3-4E8C-43CE-EBBC-1A7B26FAD4B5}"/>
              </a:ext>
            </a:extLst>
          </p:cNvPr>
          <p:cNvSpPr/>
          <p:nvPr/>
        </p:nvSpPr>
        <p:spPr>
          <a:xfrm>
            <a:off x="1605363" y="629940"/>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F583C"/>
              </a:solidFill>
              <a:latin typeface="华文新魏" panose="02010800040101010101" pitchFamily="2" charset="-122"/>
              <a:ea typeface="华文新魏" panose="02010800040101010101" pitchFamily="2" charset="-122"/>
            </a:endParaRPr>
          </a:p>
        </p:txBody>
      </p:sp>
      <p:pic>
        <p:nvPicPr>
          <p:cNvPr id="13" name="图片 2">
            <a:extLst>
              <a:ext uri="{FF2B5EF4-FFF2-40B4-BE49-F238E27FC236}">
                <a16:creationId xmlns:a16="http://schemas.microsoft.com/office/drawing/2014/main" xmlns="" id="{5B5ADC3D-2B02-42FD-340A-8A6540C31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5161" y="1267596"/>
            <a:ext cx="1701677" cy="170167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9557" y="4557932"/>
            <a:ext cx="2300068" cy="2300068"/>
          </a:xfrm>
          <a:prstGeom prst="rect">
            <a:avLst/>
          </a:prstGeom>
        </p:spPr>
      </p:pic>
      <p:pic>
        <p:nvPicPr>
          <p:cNvPr id="21" name="图片 4">
            <a:extLst>
              <a:ext uri="{FF2B5EF4-FFF2-40B4-BE49-F238E27FC236}">
                <a16:creationId xmlns:a16="http://schemas.microsoft.com/office/drawing/2014/main" xmlns="" id="{6FC0E5FE-BB52-B84B-7C67-FBB1F8C0C1A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75865" y="1485671"/>
            <a:ext cx="1987319" cy="862247"/>
          </a:xfrm>
          <a:prstGeom prst="rect">
            <a:avLst/>
          </a:prstGeom>
        </p:spPr>
      </p:pic>
      <p:sp>
        <p:nvSpPr>
          <p:cNvPr id="22" name="文本框 9">
            <a:extLst>
              <a:ext uri="{FF2B5EF4-FFF2-40B4-BE49-F238E27FC236}">
                <a16:creationId xmlns:a16="http://schemas.microsoft.com/office/drawing/2014/main" xmlns="" id="{0957CB36-4B7E-5973-36A4-2FB21870AAA6}"/>
              </a:ext>
            </a:extLst>
          </p:cNvPr>
          <p:cNvSpPr txBox="1"/>
          <p:nvPr/>
        </p:nvSpPr>
        <p:spPr>
          <a:xfrm>
            <a:off x="6541450" y="1756467"/>
            <a:ext cx="14561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Câu</a:t>
            </a:r>
            <a:r>
              <a:rPr kumimoji="0" lang="en-US" sz="2400" b="1" i="0" u="none" strike="noStrike" kern="1200" cap="none" spc="0" normalizeH="0" noProof="0">
                <a:ln>
                  <a:noFill/>
                </a:ln>
                <a:solidFill>
                  <a:prstClr val="black"/>
                </a:solidFill>
                <a:effectLst/>
                <a:uLnTx/>
                <a:uFillTx/>
                <a:latin typeface="Times New Roman" panose="02020603050405020304" pitchFamily="18" charset="0"/>
                <a:ea typeface="+mn-ea"/>
                <a:cs typeface="+mn-cs"/>
              </a:rPr>
              <a:t> 2</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Light" panose="020F0302020204030204"/>
              <a:ea typeface="字魂27号-布丁体" panose="00000500000000000000" pitchFamily="2" charset="-122"/>
              <a:cs typeface="+mn-cs"/>
            </a:endParaRPr>
          </a:p>
        </p:txBody>
      </p:sp>
      <p:sp>
        <p:nvSpPr>
          <p:cNvPr id="5" name="十字形 2">
            <a:extLst>
              <a:ext uri="{FF2B5EF4-FFF2-40B4-BE49-F238E27FC236}">
                <a16:creationId xmlns:a16="http://schemas.microsoft.com/office/drawing/2014/main" xmlns="" id="{C39081C8-8857-7A83-E583-CA7FD467986A}"/>
              </a:ext>
            </a:extLst>
          </p:cNvPr>
          <p:cNvSpPr/>
          <p:nvPr/>
        </p:nvSpPr>
        <p:spPr>
          <a:xfrm>
            <a:off x="3431638" y="2409114"/>
            <a:ext cx="7429500" cy="3223895"/>
          </a:xfrm>
          <a:prstGeom prst="plus">
            <a:avLst>
              <a:gd name="adj" fmla="val 10458"/>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图片 1" descr="9e928e9463261dc21e418f8ed04a8251">
            <a:extLst>
              <a:ext uri="{FF2B5EF4-FFF2-40B4-BE49-F238E27FC236}">
                <a16:creationId xmlns:a16="http://schemas.microsoft.com/office/drawing/2014/main" xmlns="" id="{D4952343-4E19-0BAB-621F-A38F66A7F378}"/>
              </a:ext>
            </a:extLst>
          </p:cNvPr>
          <p:cNvPicPr>
            <a:picLocks noChangeAspect="1"/>
          </p:cNvPicPr>
          <p:nvPr/>
        </p:nvPicPr>
        <p:blipFill>
          <a:blip r:embed="rId8"/>
          <a:stretch>
            <a:fillRect/>
          </a:stretch>
        </p:blipFill>
        <p:spPr>
          <a:xfrm>
            <a:off x="857348" y="1822374"/>
            <a:ext cx="3930015" cy="3930015"/>
          </a:xfrm>
          <a:prstGeom prst="rect">
            <a:avLst/>
          </a:prstGeom>
        </p:spPr>
      </p:pic>
      <p:sp>
        <p:nvSpPr>
          <p:cNvPr id="7" name="矩形 3">
            <a:extLst>
              <a:ext uri="{FF2B5EF4-FFF2-40B4-BE49-F238E27FC236}">
                <a16:creationId xmlns:a16="http://schemas.microsoft.com/office/drawing/2014/main" xmlns="" id="{511D397E-18EE-1338-82D3-F16CF87ACB24}"/>
              </a:ext>
            </a:extLst>
          </p:cNvPr>
          <p:cNvSpPr/>
          <p:nvPr/>
        </p:nvSpPr>
        <p:spPr>
          <a:xfrm>
            <a:off x="10538558" y="3039669"/>
            <a:ext cx="132080" cy="1758315"/>
          </a:xfrm>
          <a:prstGeom prst="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TextBox 7">
            <a:extLst>
              <a:ext uri="{FF2B5EF4-FFF2-40B4-BE49-F238E27FC236}">
                <a16:creationId xmlns:a16="http://schemas.microsoft.com/office/drawing/2014/main" xmlns="" id="{5480ED3E-508E-8D2C-1213-018AC04312F6}"/>
              </a:ext>
            </a:extLst>
          </p:cNvPr>
          <p:cNvSpPr txBox="1"/>
          <p:nvPr/>
        </p:nvSpPr>
        <p:spPr>
          <a:xfrm>
            <a:off x="4466764" y="2866899"/>
            <a:ext cx="5810445" cy="2308324"/>
          </a:xfrm>
          <a:prstGeom prst="rect">
            <a:avLst/>
          </a:prstGeom>
          <a:noFill/>
        </p:spPr>
        <p:txBody>
          <a:bodyPr wrap="square">
            <a:spAutoFit/>
          </a:bodyPr>
          <a:lstStyle/>
          <a:p>
            <a:pPr algn="ctr"/>
            <a:r>
              <a:rPr lang="en-US" sz="2400">
                <a:latin typeface="Times New Roman" panose="02020603050405020304" pitchFamily="18" charset="0"/>
                <a:cs typeface="Times New Roman" panose="02020603050405020304" pitchFamily="18" charset="0"/>
              </a:rPr>
              <a:t>Hình ảnh hoa sen trong nhiều bài ca dao khác: phản ánh lẽ sống cao đẹp, lương thiện, trung thực, nhân nghĩa, sự thuần khiết, thanh bạch, sức sống mãnh liệt, không chịu khuất phục trước số phận…của người Việt Nam từ ngàn đời nay.</a:t>
            </a:r>
          </a:p>
        </p:txBody>
      </p:sp>
    </p:spTree>
    <p:custDataLst>
      <p:tags r:id="rId1"/>
    </p:custDataLst>
    <p:extLst>
      <p:ext uri="{BB962C8B-B14F-4D97-AF65-F5344CB8AC3E}">
        <p14:creationId xmlns:p14="http://schemas.microsoft.com/office/powerpoint/2010/main" val="2596195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1+#ppt_w/2"/>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par>
                                <p:cTn id="27" presetID="14" presetClass="entr" presetSubtype="1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animBg="1"/>
      <p:bldP spid="7"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13.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14.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15.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16.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17.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18.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19.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20.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726</TotalTime>
  <Words>2136</Words>
  <Application>Microsoft Office PowerPoint</Application>
  <PresentationFormat>Widescreen</PresentationFormat>
  <Paragraphs>247</Paragraphs>
  <Slides>34</Slides>
  <Notes>27</Notes>
  <HiddenSlides>0</HiddenSlides>
  <MMClips>1</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34</vt:i4>
      </vt:variant>
    </vt:vector>
  </HeadingPairs>
  <TitlesOfParts>
    <vt:vector size="57" baseType="lpstr">
      <vt:lpstr>字魂55号-龙吟手书</vt:lpstr>
      <vt:lpstr>等线</vt:lpstr>
      <vt:lpstr>字魂27号-布丁体</vt:lpstr>
      <vt:lpstr>仓耳羽辰体-谷力 W04</vt:lpstr>
      <vt:lpstr>字魂36号-正文宋楷</vt:lpstr>
      <vt:lpstr>Microsoft YaHei</vt:lpstr>
      <vt:lpstr>STXinwei</vt:lpstr>
      <vt:lpstr>.VnTime</vt:lpstr>
      <vt:lpstr>Arial</vt:lpstr>
      <vt:lpstr>MS Mincho</vt:lpstr>
      <vt:lpstr>ITC Avant Garde Std Bk</vt:lpstr>
      <vt:lpstr>Calibri</vt:lpstr>
      <vt:lpstr>幼圆</vt:lpstr>
      <vt:lpstr>Times New Roman</vt:lpstr>
      <vt:lpstr>宋体</vt:lpstr>
      <vt:lpstr>Calibri Light</vt:lpstr>
      <vt:lpstr>宋体</vt:lpstr>
      <vt:lpstr>等线 Light</vt:lpstr>
      <vt:lpstr>Office 主题​​</vt:lpstr>
      <vt:lpstr>1_Office 主题​​</vt:lpstr>
      <vt:lpstr>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大侠素材铺</dc:creator>
  <dc:description>大侠素材铺  淘宝店：https://dxpu.taobao.com/</dc:description>
  <cp:lastModifiedBy>LapTop</cp:lastModifiedBy>
  <cp:revision>86</cp:revision>
  <dcterms:created xsi:type="dcterms:W3CDTF">2017-08-25T06:00:56Z</dcterms:created>
  <dcterms:modified xsi:type="dcterms:W3CDTF">2023-11-24T12:54:57Z</dcterms:modified>
</cp:coreProperties>
</file>