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700" r:id="rId5"/>
    <p:sldMasterId id="2147483714" r:id="rId6"/>
    <p:sldMasterId id="2147483726" r:id="rId7"/>
    <p:sldMasterId id="2147483738" r:id="rId8"/>
    <p:sldMasterId id="2147483753" r:id="rId9"/>
    <p:sldMasterId id="2147483765" r:id="rId10"/>
  </p:sldMasterIdLst>
  <p:notesMasterIdLst>
    <p:notesMasterId r:id="rId30"/>
  </p:notesMasterIdLst>
  <p:sldIdLst>
    <p:sldId id="7083" r:id="rId11"/>
    <p:sldId id="256" r:id="rId12"/>
    <p:sldId id="297" r:id="rId13"/>
    <p:sldId id="298" r:id="rId14"/>
    <p:sldId id="304" r:id="rId15"/>
    <p:sldId id="305" r:id="rId16"/>
    <p:sldId id="306" r:id="rId17"/>
    <p:sldId id="308" r:id="rId18"/>
    <p:sldId id="311" r:id="rId19"/>
    <p:sldId id="309" r:id="rId20"/>
    <p:sldId id="307" r:id="rId21"/>
    <p:sldId id="313" r:id="rId22"/>
    <p:sldId id="303" r:id="rId23"/>
    <p:sldId id="312" r:id="rId24"/>
    <p:sldId id="310" r:id="rId25"/>
    <p:sldId id="314" r:id="rId26"/>
    <p:sldId id="315" r:id="rId27"/>
    <p:sldId id="320" r:id="rId28"/>
    <p:sldId id="276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4F216-0247-4911-8577-90E5388A3B3E}">
          <p14:sldIdLst>
            <p14:sldId id="7083"/>
            <p14:sldId id="256"/>
            <p14:sldId id="297"/>
            <p14:sldId id="298"/>
            <p14:sldId id="304"/>
            <p14:sldId id="305"/>
            <p14:sldId id="306"/>
            <p14:sldId id="308"/>
            <p14:sldId id="311"/>
            <p14:sldId id="309"/>
            <p14:sldId id="307"/>
            <p14:sldId id="313"/>
            <p14:sldId id="303"/>
            <p14:sldId id="312"/>
            <p14:sldId id="310"/>
            <p14:sldId id="314"/>
            <p14:sldId id="315"/>
            <p14:sldId id="320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00000"/>
    <a:srgbClr val="1EEE28"/>
    <a:srgbClr val="48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9D98-0F11-4955-B963-E20E6C0EC9B7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775D-DB69-4E78-A1F3-046B6CB79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1A2BF12-4BD2-425B-962F-9840C3C30DDF}" type="slidenum">
              <a:rPr lang="vi-VN" b="0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vi-VN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1A2BF12-4BD2-425B-962F-9840C3C30DDF}" type="slidenum">
              <a:rPr lang="vi-VN" b="0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vi-VN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03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693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70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525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737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40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24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67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292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427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DCC8-C9D7-491C-96AB-0106CCE25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9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45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4CFD2-1A72-401D-9266-0D070FECCB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47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8CB80-25F0-4413-A2DC-B2FFE6604D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773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3FEEB-B743-41B6-93AE-533FDF18A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05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F9DD6-D4F8-411B-B157-048B6742D8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580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654AB-CBA4-4261-918C-868435150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398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2C731-F365-40CA-AF2D-2BAB0D15A3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155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F1207-8122-4384-94B9-681BFDB3F0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33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ABC3-A462-4669-B88A-5A004762CB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898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9AAF-E7A9-4215-9098-94F51EBACA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562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F466C-5708-45BD-89FE-B923683DE0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8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5807-CEEA-4D7A-938B-7160DC96AF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5378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8229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48"/>
            <a:ext cx="8229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31CFE-54D8-4E3D-BE33-02EABFD18B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449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6E22-11DD-4231-97E3-7D965E9D20D7}" type="datetime1">
              <a:rPr lang="vi-VN">
                <a:solidFill>
                  <a:srgbClr val="000000"/>
                </a:solidFill>
              </a:rPr>
              <a:pPr>
                <a:defRPr/>
              </a:pPr>
              <a:t>27/08/2024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srgbClr val="000000"/>
                </a:solidFill>
              </a:rPr>
              <a:t>phạm văn lợi - Trường nội trú Than Uyên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7EE8-0F0D-4490-8D02-F14983115152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907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285750"/>
            <a:ext cx="80010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71552"/>
            <a:ext cx="3810000" cy="1685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1552"/>
            <a:ext cx="3810000" cy="1685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2771777"/>
            <a:ext cx="3810000" cy="1685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71777"/>
            <a:ext cx="3810000" cy="1685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51127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2A5D-FDDE-41FB-83DD-D2CAA3654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13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F0B1-3F0C-4AAA-9EEF-D7AF455122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550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9327F-413C-4EC8-B59D-FA97FF1B78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270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85912-84EC-4034-9D06-D1029CEA98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699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7BD0C-2E8B-47A8-8809-293398AC12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093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4A3C-2927-4ED1-9E1D-E79FD482CB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936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6216-BA4E-4FC0-A6BA-F31CD5AC74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153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F286-60B7-4AE8-A370-F069092A1C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0656-94DB-454C-9816-7EA1EDDDA9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264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60920-AF58-4F07-A2E8-757C684352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518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F46E-5C47-47C9-9051-CB9462F095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674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479D-3A37-40CF-AACA-26F8CDD2C2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35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00E7-2929-4288-A1BA-5D36CD742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713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55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49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68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3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4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6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54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00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01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69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93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03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5807-CEEA-4D7A-938B-7160DC96AF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6265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F0B1-3F0C-4AAA-9EEF-D7AF455122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7047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9327F-413C-4EC8-B59D-FA97FF1B78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4046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85912-84EC-4034-9D06-D1029CEA98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931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1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7BD0C-2E8B-47A8-8809-293398AC12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0038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4A3C-2927-4ED1-9E1D-E79FD482CB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8182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6216-BA4E-4FC0-A6BA-F31CD5AC74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9229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F286-60B7-4AE8-A370-F069092A1C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2588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0656-94DB-454C-9816-7EA1EDDDA9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4136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60920-AF58-4F07-A2E8-757C684352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6918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F46E-5C47-47C9-9051-CB9462F095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3268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479D-3A37-40CF-AACA-26F8CDD2C2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999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00E7-2929-4288-A1BA-5D36CD742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5842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6961-06BD-4ECD-864C-551BFD7445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5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6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2FE8-13B7-4EEB-A595-DDBC1E1464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05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EF44-E7A3-4453-AC9E-587F6C563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00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C10C-E532-4FCF-8334-7E679955EB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10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F4AC-413E-4299-B6A6-18A7377369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13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4DCC-26F8-4277-B651-5B3093FD0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74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0B55-6ADE-4EA3-84F0-A2E906DE6F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32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7E66-AD4D-447A-8CF2-D58670E753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622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2D2F7-E32A-42E5-8D4F-8478125CDD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66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7CA0-4C6C-45CA-A2CA-EBFC9D9E7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37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E020D-F1D4-4AB8-B38D-CF03B6B4B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4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82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92F6-09C0-4A39-A449-AC96AB2B39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747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E4B-DFD1-4AE1-BEA6-31E0E661B8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51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35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23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30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482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95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84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951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0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95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970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222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73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529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70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82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87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965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6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34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688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747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162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4351E-F60F-421C-A4BD-8909CFB21E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77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5E3DA-04EF-489B-80E0-CEA7CD4E21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142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D4C84-51DB-4878-95D1-E62F63270A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485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C294-82D2-423C-8F74-BA61AD15AA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428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E4BC-5707-4D9A-BBAA-941E3D30F2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395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8689D-11BD-4877-ACB7-F601CC51D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22C83-C663-47CB-A744-D66DB904A2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306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9AE1-E524-47BF-A07B-1820C9720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80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E553E-5F71-4799-8006-EC2E49054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692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27EEF-3A72-43F6-8E70-971EE668A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413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57C36-6358-4F06-A856-0FE818D301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808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8229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50"/>
            <a:ext cx="8229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787F4-6223-461A-B1F3-B2D0B6A7D8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809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65D7-2F5D-43BE-B47D-5BCB5F2182CE}" type="datetime1">
              <a:rPr lang="vi-VN">
                <a:solidFill>
                  <a:srgbClr val="000000"/>
                </a:solidFill>
              </a:rPr>
              <a:pPr>
                <a:defRPr/>
              </a:pPr>
              <a:t>27/08/2024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srgbClr val="000000"/>
                </a:solidFill>
              </a:rPr>
              <a:t>phạm văn lợi - Trường nội trú Than Uyên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361F-6B3A-4706-9E20-A2139B90C67A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951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285750"/>
            <a:ext cx="80010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71552"/>
            <a:ext cx="3810000" cy="1685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1552"/>
            <a:ext cx="3810000" cy="1685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2771777"/>
            <a:ext cx="3810000" cy="1685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71777"/>
            <a:ext cx="3810000" cy="1685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51127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F4FA-ED6A-40E4-96EC-F23D342728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683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717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3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B6A0-97DD-403B-9996-FD2FDBE81FA6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FD123-4DFC-4820-9485-F7CB6D72A0D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8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3EEEA-C805-4B0B-BD90-7FCA114D21B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0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B6A0-97DD-403B-9996-FD2FDBE81F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61B4-EA3D-4857-A0A5-2A47F2482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2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3EEEA-C805-4B0B-BD90-7FCA114D21B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Nemo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DACBEE8-3ED4-414B-A2C9-40339DF279B2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5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3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2C0EF-8D7F-4512-B92D-9AAE8C8A60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95D94-0606-4F44-B154-2864861C95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490A-5A6D-4ECE-B723-79CB92B8F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25.jpg"/><Relationship Id="rId5" Type="http://schemas.openxmlformats.org/officeDocument/2006/relationships/image" Target="../media/image5.jp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25.jpg"/><Relationship Id="rId5" Type="http://schemas.openxmlformats.org/officeDocument/2006/relationships/image" Target="../media/image5.jp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5488"/>
            <a:ext cx="809738" cy="77163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969804"/>
            <a:ext cx="7272808" cy="96745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HOẠT ĐỘNG THỰC HÀNH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19" y="1804267"/>
            <a:ext cx="5400600" cy="2880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l="61849" t="15774" r="7018" b="68601"/>
          <a:stretch/>
        </p:blipFill>
        <p:spPr bwMode="auto">
          <a:xfrm>
            <a:off x="107503" y="1804267"/>
            <a:ext cx="3618415" cy="2783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44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08" name="Group 68"/>
          <p:cNvGrpSpPr>
            <a:grpSpLocks/>
          </p:cNvGrpSpPr>
          <p:nvPr/>
        </p:nvGrpSpPr>
        <p:grpSpPr bwMode="auto">
          <a:xfrm>
            <a:off x="1676401" y="133848"/>
            <a:ext cx="7359915" cy="2323602"/>
            <a:chOff x="1104" y="144"/>
            <a:chExt cx="4626" cy="1809"/>
          </a:xfrm>
        </p:grpSpPr>
        <p:sp>
          <p:nvSpPr>
            <p:cNvPr id="2" name="Rounded Rectangle 19"/>
            <p:cNvSpPr/>
            <p:nvPr/>
          </p:nvSpPr>
          <p:spPr>
            <a:xfrm>
              <a:off x="2160" y="144"/>
              <a:ext cx="3456" cy="76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445" name="Group 65"/>
            <p:cNvGrpSpPr>
              <a:grpSpLocks/>
            </p:cNvGrpSpPr>
            <p:nvPr/>
          </p:nvGrpSpPr>
          <p:grpSpPr bwMode="auto">
            <a:xfrm>
              <a:off x="1104" y="153"/>
              <a:ext cx="4626" cy="1800"/>
              <a:chOff x="1104" y="144"/>
              <a:chExt cx="4626" cy="1800"/>
            </a:xfrm>
          </p:grpSpPr>
          <p:sp>
            <p:nvSpPr>
              <p:cNvPr id="4" name="Rounded Rectangle 8"/>
              <p:cNvSpPr/>
              <p:nvPr/>
            </p:nvSpPr>
            <p:spPr>
              <a:xfrm>
                <a:off x="2257" y="144"/>
                <a:ext cx="3473" cy="742"/>
              </a:xfrm>
              <a:prstGeom prst="rect">
                <a:avLst/>
              </a:prstGeom>
              <a:solidFill>
                <a:srgbClr val="0070C0"/>
              </a:solidFill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anchor="ctr"/>
              <a:lstStyle>
                <a:lvl1pPr defTabSz="1066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tuyệt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tuân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tắc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toàn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phòng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sự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hướng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thầy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cô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giáo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1104" y="479"/>
                <a:ext cx="1056" cy="14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17455" name="Rectangle 15"/>
          <p:cNvSpPr>
            <a:spLocks noChangeArrowheads="1"/>
          </p:cNvSpPr>
          <p:nvPr/>
        </p:nvSpPr>
        <p:spPr bwMode="auto">
          <a:xfrm>
            <a:off x="0" y="114305"/>
            <a:ext cx="2362200" cy="830997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FF"/>
                    </a:gs>
                    <a:gs pos="50000">
                      <a:schemeClr val="bg1"/>
                    </a:gs>
                    <a:gs pos="100000">
                      <a:srgbClr val="00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MỘT SỐ QUY TẮC AN TOÀN</a:t>
            </a:r>
          </a:p>
        </p:txBody>
      </p:sp>
      <p:grpSp>
        <p:nvGrpSpPr>
          <p:cNvPr id="317504" name="Group 64"/>
          <p:cNvGrpSpPr>
            <a:grpSpLocks/>
          </p:cNvGrpSpPr>
          <p:nvPr/>
        </p:nvGrpSpPr>
        <p:grpSpPr bwMode="auto">
          <a:xfrm>
            <a:off x="1905000" y="1371600"/>
            <a:ext cx="7239000" cy="971550"/>
            <a:chOff x="1248" y="1104"/>
            <a:chExt cx="4368" cy="816"/>
          </a:xfrm>
        </p:grpSpPr>
        <p:cxnSp>
          <p:nvCxnSpPr>
            <p:cNvPr id="17434" name="Straight Arrow Connector 35"/>
            <p:cNvCxnSpPr>
              <a:cxnSpLocks noChangeShapeType="1"/>
              <a:stCxn id="317502" idx="3"/>
            </p:cNvCxnSpPr>
            <p:nvPr/>
          </p:nvCxnSpPr>
          <p:spPr bwMode="auto">
            <a:xfrm flipV="1">
              <a:off x="1248" y="1440"/>
              <a:ext cx="920" cy="360"/>
            </a:xfrm>
            <a:prstGeom prst="straightConnector1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35" name="Group 27"/>
            <p:cNvGrpSpPr>
              <a:grpSpLocks/>
            </p:cNvGrpSpPr>
            <p:nvPr/>
          </p:nvGrpSpPr>
          <p:grpSpPr bwMode="auto">
            <a:xfrm>
              <a:off x="2160" y="1104"/>
              <a:ext cx="3456" cy="816"/>
              <a:chOff x="3505200" y="1143000"/>
              <a:chExt cx="5410200" cy="1577453"/>
            </a:xfrm>
          </p:grpSpPr>
          <p:sp>
            <p:nvSpPr>
              <p:cNvPr id="6" name="Rounded Rectangle 19"/>
              <p:cNvSpPr/>
              <p:nvPr/>
            </p:nvSpPr>
            <p:spPr>
              <a:xfrm>
                <a:off x="3505200" y="1143000"/>
                <a:ext cx="5410200" cy="1577453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Rounded Rectangle 8"/>
              <p:cNvSpPr/>
              <p:nvPr/>
            </p:nvSpPr>
            <p:spPr>
              <a:xfrm>
                <a:off x="3657600" y="1143000"/>
                <a:ext cx="5029200" cy="1524000"/>
              </a:xfrm>
              <a:prstGeom prst="rect">
                <a:avLst/>
              </a:prstGeom>
              <a:solidFill>
                <a:srgbClr val="0070C0"/>
              </a:solidFill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anchor="ctr"/>
              <a:lstStyle>
                <a:lvl1pPr defTabSz="1066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trật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gàng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cẩn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thận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p:grpSp>
      </p:grpSp>
      <p:grpSp>
        <p:nvGrpSpPr>
          <p:cNvPr id="317506" name="Group 66"/>
          <p:cNvGrpSpPr>
            <a:grpSpLocks/>
          </p:cNvGrpSpPr>
          <p:nvPr/>
        </p:nvGrpSpPr>
        <p:grpSpPr bwMode="auto">
          <a:xfrm>
            <a:off x="1905000" y="2228850"/>
            <a:ext cx="7239000" cy="1371600"/>
            <a:chOff x="1248" y="1824"/>
            <a:chExt cx="4368" cy="1282"/>
          </a:xfrm>
        </p:grpSpPr>
        <p:cxnSp>
          <p:nvCxnSpPr>
            <p:cNvPr id="8" name="Straight Arrow Connector 32"/>
            <p:cNvCxnSpPr/>
            <p:nvPr/>
          </p:nvCxnSpPr>
          <p:spPr>
            <a:xfrm>
              <a:off x="1248" y="1824"/>
              <a:ext cx="942" cy="7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427" name="Group 27"/>
            <p:cNvGrpSpPr>
              <a:grpSpLocks/>
            </p:cNvGrpSpPr>
            <p:nvPr/>
          </p:nvGrpSpPr>
          <p:grpSpPr bwMode="auto">
            <a:xfrm>
              <a:off x="2160" y="2112"/>
              <a:ext cx="3456" cy="994"/>
              <a:chOff x="3505200" y="1143000"/>
              <a:chExt cx="5410200" cy="1577453"/>
            </a:xfrm>
          </p:grpSpPr>
          <p:sp>
            <p:nvSpPr>
              <p:cNvPr id="10" name="Rounded Rectangle 19"/>
              <p:cNvSpPr/>
              <p:nvPr/>
            </p:nvSpPr>
            <p:spPr>
              <a:xfrm>
                <a:off x="3505200" y="1143000"/>
                <a:ext cx="5410200" cy="1577453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Rounded Rectangle 8"/>
              <p:cNvSpPr/>
              <p:nvPr/>
            </p:nvSpPr>
            <p:spPr>
              <a:xfrm>
                <a:off x="3657600" y="1143000"/>
                <a:ext cx="5029200" cy="1524000"/>
              </a:xfrm>
              <a:prstGeom prst="rect">
                <a:avLst/>
              </a:prstGeom>
              <a:solidFill>
                <a:srgbClr val="0070C0"/>
              </a:solidFill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anchor="ctr"/>
              <a:lstStyle>
                <a:lvl1pPr defTabSz="1066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Tuyệt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đổ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vỡ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hóa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bắn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quần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áo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cồn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xong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đậy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nắp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tắt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lửa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p:grpSp>
      </p:grpSp>
      <p:grpSp>
        <p:nvGrpSpPr>
          <p:cNvPr id="317507" name="Group 67"/>
          <p:cNvGrpSpPr>
            <a:grpSpLocks/>
          </p:cNvGrpSpPr>
          <p:nvPr/>
        </p:nvGrpSpPr>
        <p:grpSpPr bwMode="auto">
          <a:xfrm>
            <a:off x="1676401" y="2000250"/>
            <a:ext cx="7360685" cy="2914650"/>
            <a:chOff x="1200" y="1776"/>
            <a:chExt cx="4538" cy="2544"/>
          </a:xfrm>
        </p:grpSpPr>
        <p:grpSp>
          <p:nvGrpSpPr>
            <p:cNvPr id="17418" name="Group 27"/>
            <p:cNvGrpSpPr>
              <a:grpSpLocks/>
            </p:cNvGrpSpPr>
            <p:nvPr/>
          </p:nvGrpSpPr>
          <p:grpSpPr bwMode="auto">
            <a:xfrm>
              <a:off x="2208" y="3326"/>
              <a:ext cx="3530" cy="994"/>
              <a:chOff x="3505200" y="1143000"/>
              <a:chExt cx="5603120" cy="157745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505200" y="1143000"/>
                <a:ext cx="5410200" cy="1577453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Rounded Rectangle 8"/>
              <p:cNvSpPr/>
              <p:nvPr/>
            </p:nvSpPr>
            <p:spPr>
              <a:xfrm>
                <a:off x="3657599" y="1143000"/>
                <a:ext cx="5450721" cy="1524000"/>
              </a:xfrm>
              <a:prstGeom prst="rect">
                <a:avLst/>
              </a:prstGeom>
              <a:solidFill>
                <a:srgbClr val="0070C0"/>
              </a:solidFill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anchor="ctr"/>
              <a:lstStyle>
                <a:lvl1pPr defTabSz="1066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66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66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rửa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cụ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vệ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phòng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2400" b="1" i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1200" y="1776"/>
              <a:ext cx="1037" cy="20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7503" name="Group 63"/>
          <p:cNvGrpSpPr>
            <a:grpSpLocks/>
          </p:cNvGrpSpPr>
          <p:nvPr/>
        </p:nvGrpSpPr>
        <p:grpSpPr bwMode="auto">
          <a:xfrm>
            <a:off x="1" y="1828800"/>
            <a:ext cx="2028825" cy="2914650"/>
            <a:chOff x="0" y="1488"/>
            <a:chExt cx="1278" cy="2448"/>
          </a:xfrm>
        </p:grpSpPr>
        <p:pic>
          <p:nvPicPr>
            <p:cNvPr id="17416" name="Picture 61" descr="235757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8"/>
              <a:ext cx="1278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2" name="AutoShape 62"/>
            <p:cNvSpPr>
              <a:spLocks noChangeArrowheads="1"/>
            </p:cNvSpPr>
            <p:nvPr/>
          </p:nvSpPr>
          <p:spPr bwMode="auto">
            <a:xfrm>
              <a:off x="336" y="1488"/>
              <a:ext cx="912" cy="624"/>
            </a:xfrm>
            <a:prstGeom prst="wedgeRoundRectCallout">
              <a:avLst>
                <a:gd name="adj1" fmla="val -36185"/>
                <a:gd name="adj2" fmla="val 6362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FreeH" pitchFamily="34" charset="0"/>
                  <a:cs typeface="Arial" charset="0"/>
                </a:rPr>
                <a:t>Kh«ng thÓ quªn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9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blackWhite">
          <a:xfrm>
            <a:off x="1066801" y="3654028"/>
            <a:ext cx="7923213" cy="131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18059" y="1026467"/>
            <a:ext cx="5334062" cy="2049339"/>
          </a:xfrm>
        </p:spPr>
        <p:txBody>
          <a:bodyPr/>
          <a:lstStyle/>
          <a:p>
            <a:pPr>
              <a:defRPr/>
            </a:pPr>
            <a:r>
              <a:rPr lang="en-US" sz="2800" b="1" i="1" dirty="0" err="1">
                <a:solidFill>
                  <a:srgbClr val="0000CC"/>
                </a:solidFill>
              </a:rPr>
              <a:t>Dụng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cụ</a:t>
            </a:r>
            <a:r>
              <a:rPr lang="en-US" sz="2800" b="1" dirty="0">
                <a:solidFill>
                  <a:srgbClr val="0000CC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,.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40230" y="3075807"/>
            <a:ext cx="5931779" cy="2067694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2800" b="1" i="1" dirty="0" err="1">
                <a:solidFill>
                  <a:srgbClr val="0000CC"/>
                </a:solidFill>
              </a:rPr>
              <a:t>Hoá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chất</a:t>
            </a:r>
            <a:r>
              <a:rPr lang="en-US" sz="2800" b="1" dirty="0">
                <a:solidFill>
                  <a:srgbClr val="0000CC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0,9%,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0,6%.</a:t>
            </a:r>
            <a:endParaRPr lang="en-US" sz="28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6582" y="123488"/>
            <a:ext cx="8820472" cy="902989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57250" indent="-857250" algn="l" eaLnBrk="1" hangingPunct="1">
              <a:defRPr/>
            </a:pPr>
            <a:r>
              <a:rPr lang="en-US" sz="3200" b="1" dirty="0">
                <a:solidFill>
                  <a:srgbClr val="C00000"/>
                </a:solidFill>
              </a:rPr>
              <a:t>THỰC HÀNH: PHA CHẾ DUNG DỊCH NƯỚC MUỐI SINH LÝ </a:t>
            </a:r>
            <a:r>
              <a:rPr lang="en-US" sz="3200" b="1" dirty="0" err="1">
                <a:solidFill>
                  <a:srgbClr val="C00000"/>
                </a:solidFill>
              </a:rPr>
              <a:t>NaCl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5" descr="test%20tubes%20color%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20" y="1034439"/>
            <a:ext cx="2872001" cy="12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lass%20r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96" y="3480035"/>
            <a:ext cx="2113758" cy="158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est_Tube_Cleaning_Bru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14" y="2234163"/>
            <a:ext cx="2481465" cy="128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223681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7211" y="1635646"/>
            <a:ext cx="822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nữ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116499"/>
            <a:ext cx="361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090" y="70508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56915"/>
              </p:ext>
            </p:extLst>
          </p:nvPr>
        </p:nvGraphicFramePr>
        <p:xfrm>
          <a:off x="388336" y="2158722"/>
          <a:ext cx="5334000" cy="246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6" name="Oval 31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05:00</a:t>
            </a:r>
          </a:p>
        </p:txBody>
      </p:sp>
      <p:sp>
        <p:nvSpPr>
          <p:cNvPr id="317" name="Oval 31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04:59</a:t>
            </a:r>
          </a:p>
        </p:txBody>
      </p:sp>
      <p:sp>
        <p:nvSpPr>
          <p:cNvPr id="318" name="Oval 31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04:58</a:t>
            </a:r>
          </a:p>
        </p:txBody>
      </p:sp>
      <p:sp>
        <p:nvSpPr>
          <p:cNvPr id="319" name="Oval 31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04:57</a:t>
            </a:r>
          </a:p>
        </p:txBody>
      </p:sp>
      <p:sp>
        <p:nvSpPr>
          <p:cNvPr id="320" name="Oval 31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04:56</a:t>
            </a:r>
          </a:p>
        </p:txBody>
      </p:sp>
      <p:sp>
        <p:nvSpPr>
          <p:cNvPr id="321" name="Oval 32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04:55</a:t>
            </a:r>
          </a:p>
        </p:txBody>
      </p:sp>
      <p:sp>
        <p:nvSpPr>
          <p:cNvPr id="322" name="Oval 32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04:54</a:t>
            </a:r>
          </a:p>
        </p:txBody>
      </p:sp>
      <p:sp>
        <p:nvSpPr>
          <p:cNvPr id="323" name="Oval 32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04:53</a:t>
            </a:r>
          </a:p>
        </p:txBody>
      </p:sp>
      <p:sp>
        <p:nvSpPr>
          <p:cNvPr id="324" name="Oval 32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04:52</a:t>
            </a:r>
          </a:p>
        </p:txBody>
      </p:sp>
      <p:sp>
        <p:nvSpPr>
          <p:cNvPr id="325" name="Oval 32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04:51</a:t>
            </a:r>
          </a:p>
        </p:txBody>
      </p:sp>
      <p:sp>
        <p:nvSpPr>
          <p:cNvPr id="326" name="Oval 32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04:50</a:t>
            </a:r>
          </a:p>
        </p:txBody>
      </p:sp>
      <p:sp>
        <p:nvSpPr>
          <p:cNvPr id="327" name="Oval 32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04:49</a:t>
            </a:r>
          </a:p>
        </p:txBody>
      </p:sp>
      <p:sp>
        <p:nvSpPr>
          <p:cNvPr id="328" name="Oval 32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04:48</a:t>
            </a:r>
          </a:p>
        </p:txBody>
      </p:sp>
      <p:sp>
        <p:nvSpPr>
          <p:cNvPr id="329" name="Oval 32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04:47</a:t>
            </a:r>
          </a:p>
        </p:txBody>
      </p:sp>
      <p:sp>
        <p:nvSpPr>
          <p:cNvPr id="330" name="Oval 32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04:46</a:t>
            </a:r>
          </a:p>
        </p:txBody>
      </p:sp>
      <p:sp>
        <p:nvSpPr>
          <p:cNvPr id="331" name="Oval 33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04:45</a:t>
            </a:r>
          </a:p>
        </p:txBody>
      </p:sp>
      <p:sp>
        <p:nvSpPr>
          <p:cNvPr id="332" name="Oval 33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04:44</a:t>
            </a:r>
          </a:p>
        </p:txBody>
      </p:sp>
      <p:sp>
        <p:nvSpPr>
          <p:cNvPr id="333" name="Oval 33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04:43</a:t>
            </a:r>
          </a:p>
        </p:txBody>
      </p:sp>
      <p:sp>
        <p:nvSpPr>
          <p:cNvPr id="334" name="Oval 33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04:42</a:t>
            </a:r>
          </a:p>
        </p:txBody>
      </p:sp>
      <p:sp>
        <p:nvSpPr>
          <p:cNvPr id="335" name="Oval 33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04:41</a:t>
            </a:r>
          </a:p>
        </p:txBody>
      </p:sp>
      <p:sp>
        <p:nvSpPr>
          <p:cNvPr id="336" name="Oval 33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04:40</a:t>
            </a:r>
          </a:p>
        </p:txBody>
      </p:sp>
      <p:sp>
        <p:nvSpPr>
          <p:cNvPr id="337" name="Oval 33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04:39</a:t>
            </a:r>
          </a:p>
        </p:txBody>
      </p:sp>
      <p:sp>
        <p:nvSpPr>
          <p:cNvPr id="338" name="Oval 33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04:38</a:t>
            </a:r>
          </a:p>
        </p:txBody>
      </p:sp>
      <p:sp>
        <p:nvSpPr>
          <p:cNvPr id="339" name="Oval 33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04:37</a:t>
            </a:r>
          </a:p>
        </p:txBody>
      </p:sp>
      <p:sp>
        <p:nvSpPr>
          <p:cNvPr id="340" name="Oval 33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04:36</a:t>
            </a:r>
          </a:p>
        </p:txBody>
      </p:sp>
      <p:sp>
        <p:nvSpPr>
          <p:cNvPr id="341" name="Oval 34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04:35</a:t>
            </a:r>
          </a:p>
        </p:txBody>
      </p:sp>
      <p:sp>
        <p:nvSpPr>
          <p:cNvPr id="342" name="Oval 34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04:34</a:t>
            </a:r>
          </a:p>
        </p:txBody>
      </p:sp>
      <p:sp>
        <p:nvSpPr>
          <p:cNvPr id="343" name="Oval 34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04:33</a:t>
            </a:r>
          </a:p>
        </p:txBody>
      </p:sp>
      <p:sp>
        <p:nvSpPr>
          <p:cNvPr id="344" name="Oval 34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04:32</a:t>
            </a:r>
          </a:p>
        </p:txBody>
      </p:sp>
      <p:sp>
        <p:nvSpPr>
          <p:cNvPr id="345" name="Oval 34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04:31</a:t>
            </a:r>
          </a:p>
        </p:txBody>
      </p:sp>
      <p:sp>
        <p:nvSpPr>
          <p:cNvPr id="346" name="Oval 34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04:30</a:t>
            </a:r>
          </a:p>
        </p:txBody>
      </p:sp>
      <p:sp>
        <p:nvSpPr>
          <p:cNvPr id="347" name="Oval 34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04:29</a:t>
            </a:r>
          </a:p>
        </p:txBody>
      </p:sp>
      <p:sp>
        <p:nvSpPr>
          <p:cNvPr id="348" name="Oval 34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04:28</a:t>
            </a:r>
          </a:p>
        </p:txBody>
      </p:sp>
      <p:sp>
        <p:nvSpPr>
          <p:cNvPr id="349" name="Oval 34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04:27</a:t>
            </a:r>
          </a:p>
        </p:txBody>
      </p:sp>
      <p:sp>
        <p:nvSpPr>
          <p:cNvPr id="350" name="Oval 34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04:26</a:t>
            </a:r>
          </a:p>
        </p:txBody>
      </p:sp>
      <p:sp>
        <p:nvSpPr>
          <p:cNvPr id="351" name="Oval 35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04:25</a:t>
            </a:r>
          </a:p>
        </p:txBody>
      </p:sp>
      <p:sp>
        <p:nvSpPr>
          <p:cNvPr id="352" name="Oval 35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04:24</a:t>
            </a:r>
          </a:p>
        </p:txBody>
      </p:sp>
      <p:sp>
        <p:nvSpPr>
          <p:cNvPr id="353" name="Oval 35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04:23</a:t>
            </a:r>
          </a:p>
        </p:txBody>
      </p:sp>
      <p:sp>
        <p:nvSpPr>
          <p:cNvPr id="354" name="Oval 35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04:22</a:t>
            </a:r>
          </a:p>
        </p:txBody>
      </p:sp>
      <p:sp>
        <p:nvSpPr>
          <p:cNvPr id="355" name="Oval 35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04:21</a:t>
            </a:r>
          </a:p>
        </p:txBody>
      </p:sp>
      <p:sp>
        <p:nvSpPr>
          <p:cNvPr id="356" name="Oval 35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04:20</a:t>
            </a:r>
          </a:p>
        </p:txBody>
      </p:sp>
      <p:sp>
        <p:nvSpPr>
          <p:cNvPr id="357" name="Oval 35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04:19</a:t>
            </a:r>
          </a:p>
        </p:txBody>
      </p:sp>
      <p:sp>
        <p:nvSpPr>
          <p:cNvPr id="358" name="Oval 35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04:18</a:t>
            </a:r>
          </a:p>
        </p:txBody>
      </p:sp>
      <p:sp>
        <p:nvSpPr>
          <p:cNvPr id="359" name="Oval 35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04:17</a:t>
            </a:r>
          </a:p>
        </p:txBody>
      </p:sp>
      <p:sp>
        <p:nvSpPr>
          <p:cNvPr id="360" name="Oval 35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04:16</a:t>
            </a:r>
          </a:p>
        </p:txBody>
      </p:sp>
      <p:sp>
        <p:nvSpPr>
          <p:cNvPr id="361" name="Oval 36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04:15</a:t>
            </a:r>
          </a:p>
        </p:txBody>
      </p:sp>
      <p:sp>
        <p:nvSpPr>
          <p:cNvPr id="362" name="Oval 36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04:14</a:t>
            </a:r>
          </a:p>
        </p:txBody>
      </p:sp>
      <p:sp>
        <p:nvSpPr>
          <p:cNvPr id="363" name="Oval 36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04:13</a:t>
            </a:r>
          </a:p>
        </p:txBody>
      </p:sp>
      <p:sp>
        <p:nvSpPr>
          <p:cNvPr id="364" name="Oval 36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04:12</a:t>
            </a:r>
          </a:p>
        </p:txBody>
      </p:sp>
      <p:sp>
        <p:nvSpPr>
          <p:cNvPr id="365" name="Oval 36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04:11</a:t>
            </a:r>
          </a:p>
        </p:txBody>
      </p:sp>
      <p:sp>
        <p:nvSpPr>
          <p:cNvPr id="366" name="Oval 36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04:10</a:t>
            </a:r>
          </a:p>
        </p:txBody>
      </p:sp>
      <p:sp>
        <p:nvSpPr>
          <p:cNvPr id="367" name="Oval 36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04:09</a:t>
            </a:r>
          </a:p>
        </p:txBody>
      </p:sp>
      <p:sp>
        <p:nvSpPr>
          <p:cNvPr id="368" name="Oval 36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04:08</a:t>
            </a:r>
          </a:p>
        </p:txBody>
      </p:sp>
      <p:sp>
        <p:nvSpPr>
          <p:cNvPr id="369" name="Oval 36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04:07</a:t>
            </a:r>
          </a:p>
        </p:txBody>
      </p:sp>
      <p:sp>
        <p:nvSpPr>
          <p:cNvPr id="370" name="Oval 36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04:06</a:t>
            </a:r>
          </a:p>
        </p:txBody>
      </p:sp>
      <p:sp>
        <p:nvSpPr>
          <p:cNvPr id="371" name="Oval 37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04:05</a:t>
            </a:r>
          </a:p>
        </p:txBody>
      </p:sp>
      <p:sp>
        <p:nvSpPr>
          <p:cNvPr id="372" name="Oval 37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04:04</a:t>
            </a:r>
          </a:p>
        </p:txBody>
      </p:sp>
      <p:sp>
        <p:nvSpPr>
          <p:cNvPr id="373" name="Oval 37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04:03</a:t>
            </a:r>
          </a:p>
        </p:txBody>
      </p:sp>
      <p:sp>
        <p:nvSpPr>
          <p:cNvPr id="374" name="Oval 37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04:02</a:t>
            </a:r>
          </a:p>
        </p:txBody>
      </p:sp>
      <p:sp>
        <p:nvSpPr>
          <p:cNvPr id="375" name="Oval 37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04:01</a:t>
            </a:r>
          </a:p>
        </p:txBody>
      </p:sp>
      <p:sp>
        <p:nvSpPr>
          <p:cNvPr id="376" name="Oval 37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04:00</a:t>
            </a:r>
          </a:p>
        </p:txBody>
      </p:sp>
      <p:sp>
        <p:nvSpPr>
          <p:cNvPr id="377" name="Oval 37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03:59</a:t>
            </a:r>
          </a:p>
        </p:txBody>
      </p:sp>
      <p:sp>
        <p:nvSpPr>
          <p:cNvPr id="378" name="Oval 37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03:58</a:t>
            </a:r>
          </a:p>
        </p:txBody>
      </p:sp>
      <p:sp>
        <p:nvSpPr>
          <p:cNvPr id="379" name="Oval 37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03:57</a:t>
            </a:r>
          </a:p>
        </p:txBody>
      </p:sp>
      <p:sp>
        <p:nvSpPr>
          <p:cNvPr id="380" name="Oval 37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03:56</a:t>
            </a:r>
          </a:p>
        </p:txBody>
      </p:sp>
      <p:sp>
        <p:nvSpPr>
          <p:cNvPr id="381" name="Oval 38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03:55</a:t>
            </a:r>
          </a:p>
        </p:txBody>
      </p:sp>
      <p:sp>
        <p:nvSpPr>
          <p:cNvPr id="382" name="Oval 38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03:54</a:t>
            </a:r>
          </a:p>
        </p:txBody>
      </p:sp>
      <p:sp>
        <p:nvSpPr>
          <p:cNvPr id="383" name="Oval 38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03:53</a:t>
            </a:r>
          </a:p>
        </p:txBody>
      </p:sp>
      <p:sp>
        <p:nvSpPr>
          <p:cNvPr id="384" name="Oval 38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03:52</a:t>
            </a:r>
          </a:p>
        </p:txBody>
      </p:sp>
      <p:sp>
        <p:nvSpPr>
          <p:cNvPr id="385" name="Oval 38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03:51</a:t>
            </a:r>
          </a:p>
        </p:txBody>
      </p:sp>
      <p:sp>
        <p:nvSpPr>
          <p:cNvPr id="386" name="Oval 38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03:50</a:t>
            </a:r>
          </a:p>
        </p:txBody>
      </p:sp>
      <p:sp>
        <p:nvSpPr>
          <p:cNvPr id="387" name="Oval 38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03:49</a:t>
            </a:r>
          </a:p>
        </p:txBody>
      </p:sp>
      <p:sp>
        <p:nvSpPr>
          <p:cNvPr id="388" name="Oval 38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03:48</a:t>
            </a:r>
          </a:p>
        </p:txBody>
      </p:sp>
      <p:sp>
        <p:nvSpPr>
          <p:cNvPr id="389" name="Oval 38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03:47</a:t>
            </a:r>
          </a:p>
        </p:txBody>
      </p:sp>
      <p:sp>
        <p:nvSpPr>
          <p:cNvPr id="390" name="Oval 38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03:46</a:t>
            </a:r>
          </a:p>
        </p:txBody>
      </p:sp>
      <p:sp>
        <p:nvSpPr>
          <p:cNvPr id="391" name="Oval 39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03:45</a:t>
            </a:r>
          </a:p>
        </p:txBody>
      </p:sp>
      <p:sp>
        <p:nvSpPr>
          <p:cNvPr id="392" name="Oval 39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03:44</a:t>
            </a:r>
          </a:p>
        </p:txBody>
      </p:sp>
      <p:sp>
        <p:nvSpPr>
          <p:cNvPr id="393" name="Oval 39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03:43</a:t>
            </a:r>
          </a:p>
        </p:txBody>
      </p:sp>
      <p:sp>
        <p:nvSpPr>
          <p:cNvPr id="394" name="Oval 39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03:42</a:t>
            </a:r>
          </a:p>
        </p:txBody>
      </p:sp>
      <p:sp>
        <p:nvSpPr>
          <p:cNvPr id="395" name="Oval 39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03:41</a:t>
            </a:r>
          </a:p>
        </p:txBody>
      </p:sp>
      <p:sp>
        <p:nvSpPr>
          <p:cNvPr id="396" name="Oval 39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03:40</a:t>
            </a:r>
          </a:p>
        </p:txBody>
      </p:sp>
      <p:sp>
        <p:nvSpPr>
          <p:cNvPr id="397" name="Oval 39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03:39</a:t>
            </a:r>
          </a:p>
        </p:txBody>
      </p:sp>
      <p:sp>
        <p:nvSpPr>
          <p:cNvPr id="398" name="Oval 39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03:38</a:t>
            </a:r>
          </a:p>
        </p:txBody>
      </p:sp>
      <p:sp>
        <p:nvSpPr>
          <p:cNvPr id="399" name="Oval 39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03:37</a:t>
            </a:r>
          </a:p>
        </p:txBody>
      </p:sp>
      <p:sp>
        <p:nvSpPr>
          <p:cNvPr id="400" name="Oval 39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03:36</a:t>
            </a:r>
          </a:p>
        </p:txBody>
      </p:sp>
      <p:sp>
        <p:nvSpPr>
          <p:cNvPr id="401" name="Oval 40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03:35</a:t>
            </a:r>
          </a:p>
        </p:txBody>
      </p:sp>
      <p:sp>
        <p:nvSpPr>
          <p:cNvPr id="402" name="Oval 40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03:34</a:t>
            </a:r>
          </a:p>
        </p:txBody>
      </p:sp>
      <p:sp>
        <p:nvSpPr>
          <p:cNvPr id="403" name="Oval 40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03:33</a:t>
            </a:r>
          </a:p>
        </p:txBody>
      </p:sp>
      <p:sp>
        <p:nvSpPr>
          <p:cNvPr id="404" name="Oval 40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03:32</a:t>
            </a:r>
          </a:p>
        </p:txBody>
      </p:sp>
      <p:sp>
        <p:nvSpPr>
          <p:cNvPr id="405" name="Oval 40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03:31</a:t>
            </a:r>
          </a:p>
        </p:txBody>
      </p:sp>
      <p:sp>
        <p:nvSpPr>
          <p:cNvPr id="406" name="Oval 40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03:30</a:t>
            </a:r>
          </a:p>
        </p:txBody>
      </p:sp>
      <p:sp>
        <p:nvSpPr>
          <p:cNvPr id="407" name="Oval 40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03:29</a:t>
            </a:r>
          </a:p>
        </p:txBody>
      </p:sp>
      <p:sp>
        <p:nvSpPr>
          <p:cNvPr id="408" name="Oval 40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03:28</a:t>
            </a:r>
          </a:p>
        </p:txBody>
      </p:sp>
      <p:sp>
        <p:nvSpPr>
          <p:cNvPr id="409" name="Oval 40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03:27</a:t>
            </a:r>
          </a:p>
        </p:txBody>
      </p:sp>
      <p:sp>
        <p:nvSpPr>
          <p:cNvPr id="410" name="Oval 40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03:26</a:t>
            </a:r>
          </a:p>
        </p:txBody>
      </p:sp>
      <p:sp>
        <p:nvSpPr>
          <p:cNvPr id="411" name="Oval 41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03:25</a:t>
            </a:r>
          </a:p>
        </p:txBody>
      </p:sp>
      <p:sp>
        <p:nvSpPr>
          <p:cNvPr id="412" name="Oval 41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03:24</a:t>
            </a:r>
          </a:p>
        </p:txBody>
      </p:sp>
      <p:sp>
        <p:nvSpPr>
          <p:cNvPr id="413" name="Oval 41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03:23</a:t>
            </a:r>
          </a:p>
        </p:txBody>
      </p:sp>
      <p:sp>
        <p:nvSpPr>
          <p:cNvPr id="414" name="Oval 41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03:22</a:t>
            </a:r>
          </a:p>
        </p:txBody>
      </p:sp>
      <p:sp>
        <p:nvSpPr>
          <p:cNvPr id="415" name="Oval 41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03:21</a:t>
            </a:r>
          </a:p>
        </p:txBody>
      </p:sp>
      <p:sp>
        <p:nvSpPr>
          <p:cNvPr id="416" name="Oval 41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03:20</a:t>
            </a:r>
          </a:p>
        </p:txBody>
      </p:sp>
      <p:sp>
        <p:nvSpPr>
          <p:cNvPr id="417" name="Oval 41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03:19</a:t>
            </a:r>
          </a:p>
        </p:txBody>
      </p:sp>
      <p:sp>
        <p:nvSpPr>
          <p:cNvPr id="418" name="Oval 41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03:18</a:t>
            </a:r>
          </a:p>
        </p:txBody>
      </p:sp>
      <p:sp>
        <p:nvSpPr>
          <p:cNvPr id="419" name="Oval 41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03:17</a:t>
            </a:r>
          </a:p>
        </p:txBody>
      </p:sp>
      <p:sp>
        <p:nvSpPr>
          <p:cNvPr id="420" name="Oval 41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03:16</a:t>
            </a:r>
          </a:p>
        </p:txBody>
      </p:sp>
      <p:sp>
        <p:nvSpPr>
          <p:cNvPr id="421" name="Oval 42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03:15</a:t>
            </a:r>
          </a:p>
        </p:txBody>
      </p:sp>
      <p:sp>
        <p:nvSpPr>
          <p:cNvPr id="422" name="Oval 42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03:14</a:t>
            </a:r>
          </a:p>
        </p:txBody>
      </p:sp>
      <p:sp>
        <p:nvSpPr>
          <p:cNvPr id="423" name="Oval 42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03:13</a:t>
            </a:r>
          </a:p>
        </p:txBody>
      </p:sp>
      <p:sp>
        <p:nvSpPr>
          <p:cNvPr id="424" name="Oval 42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03:12</a:t>
            </a:r>
          </a:p>
        </p:txBody>
      </p:sp>
      <p:sp>
        <p:nvSpPr>
          <p:cNvPr id="425" name="Oval 42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03:11</a:t>
            </a:r>
          </a:p>
        </p:txBody>
      </p:sp>
      <p:sp>
        <p:nvSpPr>
          <p:cNvPr id="426" name="Oval 42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03:10</a:t>
            </a:r>
          </a:p>
        </p:txBody>
      </p:sp>
      <p:sp>
        <p:nvSpPr>
          <p:cNvPr id="427" name="Oval 42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03:09</a:t>
            </a:r>
          </a:p>
        </p:txBody>
      </p:sp>
      <p:sp>
        <p:nvSpPr>
          <p:cNvPr id="428" name="Oval 42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03:08</a:t>
            </a:r>
          </a:p>
        </p:txBody>
      </p:sp>
      <p:sp>
        <p:nvSpPr>
          <p:cNvPr id="429" name="Oval 42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03:07</a:t>
            </a:r>
          </a:p>
        </p:txBody>
      </p:sp>
      <p:sp>
        <p:nvSpPr>
          <p:cNvPr id="430" name="Oval 42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03:06</a:t>
            </a:r>
          </a:p>
        </p:txBody>
      </p:sp>
      <p:sp>
        <p:nvSpPr>
          <p:cNvPr id="431" name="Oval 43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03:05</a:t>
            </a:r>
          </a:p>
        </p:txBody>
      </p:sp>
      <p:sp>
        <p:nvSpPr>
          <p:cNvPr id="432" name="Oval 43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03:04</a:t>
            </a:r>
          </a:p>
        </p:txBody>
      </p:sp>
      <p:sp>
        <p:nvSpPr>
          <p:cNvPr id="433" name="Oval 43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03:03</a:t>
            </a:r>
          </a:p>
        </p:txBody>
      </p:sp>
      <p:sp>
        <p:nvSpPr>
          <p:cNvPr id="434" name="Oval 43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03:02</a:t>
            </a:r>
          </a:p>
        </p:txBody>
      </p:sp>
      <p:sp>
        <p:nvSpPr>
          <p:cNvPr id="435" name="Oval 43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03:01</a:t>
            </a:r>
          </a:p>
        </p:txBody>
      </p:sp>
      <p:sp>
        <p:nvSpPr>
          <p:cNvPr id="436" name="Oval 43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</a:p>
        </p:txBody>
      </p:sp>
      <p:sp>
        <p:nvSpPr>
          <p:cNvPr id="437" name="Oval 43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02:59</a:t>
            </a:r>
          </a:p>
        </p:txBody>
      </p:sp>
      <p:sp>
        <p:nvSpPr>
          <p:cNvPr id="438" name="Oval 43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02:58</a:t>
            </a:r>
          </a:p>
        </p:txBody>
      </p:sp>
      <p:sp>
        <p:nvSpPr>
          <p:cNvPr id="439" name="Oval 43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02:57</a:t>
            </a:r>
          </a:p>
        </p:txBody>
      </p:sp>
      <p:sp>
        <p:nvSpPr>
          <p:cNvPr id="440" name="Oval 43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02:56</a:t>
            </a:r>
          </a:p>
        </p:txBody>
      </p:sp>
      <p:sp>
        <p:nvSpPr>
          <p:cNvPr id="441" name="Oval 44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02:55</a:t>
            </a:r>
          </a:p>
        </p:txBody>
      </p:sp>
      <p:sp>
        <p:nvSpPr>
          <p:cNvPr id="442" name="Oval 44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02:54</a:t>
            </a:r>
          </a:p>
        </p:txBody>
      </p:sp>
      <p:sp>
        <p:nvSpPr>
          <p:cNvPr id="443" name="Oval 44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02:53</a:t>
            </a:r>
          </a:p>
        </p:txBody>
      </p:sp>
      <p:sp>
        <p:nvSpPr>
          <p:cNvPr id="444" name="Oval 44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02:52</a:t>
            </a:r>
          </a:p>
        </p:txBody>
      </p:sp>
      <p:sp>
        <p:nvSpPr>
          <p:cNvPr id="445" name="Oval 44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02:51</a:t>
            </a:r>
          </a:p>
        </p:txBody>
      </p:sp>
      <p:sp>
        <p:nvSpPr>
          <p:cNvPr id="446" name="Oval 44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02:50</a:t>
            </a:r>
          </a:p>
        </p:txBody>
      </p:sp>
      <p:sp>
        <p:nvSpPr>
          <p:cNvPr id="447" name="Oval 44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02:49</a:t>
            </a:r>
          </a:p>
        </p:txBody>
      </p:sp>
      <p:sp>
        <p:nvSpPr>
          <p:cNvPr id="448" name="Oval 44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02:48</a:t>
            </a:r>
          </a:p>
        </p:txBody>
      </p:sp>
      <p:sp>
        <p:nvSpPr>
          <p:cNvPr id="449" name="Oval 44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02:47</a:t>
            </a:r>
          </a:p>
        </p:txBody>
      </p:sp>
      <p:sp>
        <p:nvSpPr>
          <p:cNvPr id="450" name="Oval 44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02:46</a:t>
            </a:r>
          </a:p>
        </p:txBody>
      </p:sp>
      <p:sp>
        <p:nvSpPr>
          <p:cNvPr id="451" name="Oval 45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02:45</a:t>
            </a:r>
          </a:p>
        </p:txBody>
      </p:sp>
      <p:sp>
        <p:nvSpPr>
          <p:cNvPr id="452" name="Oval 45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02:44</a:t>
            </a:r>
          </a:p>
        </p:txBody>
      </p:sp>
      <p:sp>
        <p:nvSpPr>
          <p:cNvPr id="453" name="Oval 45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02:43</a:t>
            </a:r>
          </a:p>
        </p:txBody>
      </p:sp>
      <p:sp>
        <p:nvSpPr>
          <p:cNvPr id="454" name="Oval 45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02:42</a:t>
            </a:r>
          </a:p>
        </p:txBody>
      </p:sp>
      <p:sp>
        <p:nvSpPr>
          <p:cNvPr id="455" name="Oval 45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02:41</a:t>
            </a:r>
          </a:p>
        </p:txBody>
      </p:sp>
      <p:sp>
        <p:nvSpPr>
          <p:cNvPr id="456" name="Oval 45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02:40</a:t>
            </a:r>
          </a:p>
        </p:txBody>
      </p:sp>
      <p:sp>
        <p:nvSpPr>
          <p:cNvPr id="457" name="Oval 45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02:39</a:t>
            </a:r>
          </a:p>
        </p:txBody>
      </p:sp>
      <p:sp>
        <p:nvSpPr>
          <p:cNvPr id="458" name="Oval 45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02:38</a:t>
            </a:r>
          </a:p>
        </p:txBody>
      </p:sp>
      <p:sp>
        <p:nvSpPr>
          <p:cNvPr id="459" name="Oval 45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02:37</a:t>
            </a:r>
          </a:p>
        </p:txBody>
      </p:sp>
      <p:sp>
        <p:nvSpPr>
          <p:cNvPr id="460" name="Oval 45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02:36</a:t>
            </a:r>
          </a:p>
        </p:txBody>
      </p:sp>
      <p:sp>
        <p:nvSpPr>
          <p:cNvPr id="461" name="Oval 46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02:35</a:t>
            </a:r>
          </a:p>
        </p:txBody>
      </p:sp>
      <p:sp>
        <p:nvSpPr>
          <p:cNvPr id="462" name="Oval 46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02:34</a:t>
            </a:r>
          </a:p>
        </p:txBody>
      </p:sp>
      <p:sp>
        <p:nvSpPr>
          <p:cNvPr id="463" name="Oval 46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02:33</a:t>
            </a:r>
          </a:p>
        </p:txBody>
      </p:sp>
      <p:sp>
        <p:nvSpPr>
          <p:cNvPr id="464" name="Oval 46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02:32</a:t>
            </a:r>
          </a:p>
        </p:txBody>
      </p:sp>
      <p:sp>
        <p:nvSpPr>
          <p:cNvPr id="465" name="Oval 46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02:31</a:t>
            </a:r>
          </a:p>
        </p:txBody>
      </p:sp>
      <p:sp>
        <p:nvSpPr>
          <p:cNvPr id="466" name="Oval 46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02:30</a:t>
            </a:r>
          </a:p>
        </p:txBody>
      </p:sp>
      <p:sp>
        <p:nvSpPr>
          <p:cNvPr id="467" name="Oval 46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02:29</a:t>
            </a:r>
          </a:p>
        </p:txBody>
      </p:sp>
      <p:sp>
        <p:nvSpPr>
          <p:cNvPr id="468" name="Oval 46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02:28</a:t>
            </a:r>
          </a:p>
        </p:txBody>
      </p:sp>
      <p:sp>
        <p:nvSpPr>
          <p:cNvPr id="469" name="Oval 46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02:27</a:t>
            </a:r>
          </a:p>
        </p:txBody>
      </p:sp>
      <p:sp>
        <p:nvSpPr>
          <p:cNvPr id="470" name="Oval 46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02:26</a:t>
            </a:r>
          </a:p>
        </p:txBody>
      </p:sp>
      <p:sp>
        <p:nvSpPr>
          <p:cNvPr id="471" name="Oval 47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02:25</a:t>
            </a:r>
          </a:p>
        </p:txBody>
      </p:sp>
      <p:sp>
        <p:nvSpPr>
          <p:cNvPr id="472" name="Oval 47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02:24</a:t>
            </a:r>
          </a:p>
        </p:txBody>
      </p:sp>
      <p:sp>
        <p:nvSpPr>
          <p:cNvPr id="473" name="Oval 47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02:23</a:t>
            </a:r>
          </a:p>
        </p:txBody>
      </p:sp>
      <p:sp>
        <p:nvSpPr>
          <p:cNvPr id="474" name="Oval 47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02:22</a:t>
            </a:r>
          </a:p>
        </p:txBody>
      </p:sp>
      <p:sp>
        <p:nvSpPr>
          <p:cNvPr id="475" name="Oval 47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02:21</a:t>
            </a:r>
          </a:p>
        </p:txBody>
      </p:sp>
      <p:sp>
        <p:nvSpPr>
          <p:cNvPr id="476" name="Oval 47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02:20</a:t>
            </a:r>
          </a:p>
        </p:txBody>
      </p:sp>
      <p:sp>
        <p:nvSpPr>
          <p:cNvPr id="477" name="Oval 47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02:19</a:t>
            </a:r>
          </a:p>
        </p:txBody>
      </p:sp>
      <p:sp>
        <p:nvSpPr>
          <p:cNvPr id="478" name="Oval 47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02:18</a:t>
            </a:r>
          </a:p>
        </p:txBody>
      </p:sp>
      <p:sp>
        <p:nvSpPr>
          <p:cNvPr id="479" name="Oval 47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02:17</a:t>
            </a:r>
          </a:p>
        </p:txBody>
      </p:sp>
      <p:sp>
        <p:nvSpPr>
          <p:cNvPr id="480" name="Oval 47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02:16</a:t>
            </a:r>
          </a:p>
        </p:txBody>
      </p:sp>
      <p:sp>
        <p:nvSpPr>
          <p:cNvPr id="481" name="Oval 48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02:15</a:t>
            </a:r>
          </a:p>
        </p:txBody>
      </p:sp>
      <p:sp>
        <p:nvSpPr>
          <p:cNvPr id="482" name="Oval 48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02:14</a:t>
            </a:r>
          </a:p>
        </p:txBody>
      </p:sp>
      <p:sp>
        <p:nvSpPr>
          <p:cNvPr id="483" name="Oval 48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02:13</a:t>
            </a:r>
          </a:p>
        </p:txBody>
      </p:sp>
      <p:sp>
        <p:nvSpPr>
          <p:cNvPr id="484" name="Oval 48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02:12</a:t>
            </a:r>
          </a:p>
        </p:txBody>
      </p:sp>
      <p:sp>
        <p:nvSpPr>
          <p:cNvPr id="485" name="Oval 48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02:11</a:t>
            </a:r>
          </a:p>
        </p:txBody>
      </p:sp>
      <p:sp>
        <p:nvSpPr>
          <p:cNvPr id="486" name="Oval 48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02:10</a:t>
            </a:r>
          </a:p>
        </p:txBody>
      </p:sp>
      <p:sp>
        <p:nvSpPr>
          <p:cNvPr id="487" name="Oval 48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02:09</a:t>
            </a:r>
          </a:p>
        </p:txBody>
      </p:sp>
      <p:sp>
        <p:nvSpPr>
          <p:cNvPr id="488" name="Oval 48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02:08</a:t>
            </a:r>
          </a:p>
        </p:txBody>
      </p:sp>
      <p:sp>
        <p:nvSpPr>
          <p:cNvPr id="489" name="Oval 48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02:07</a:t>
            </a:r>
          </a:p>
        </p:txBody>
      </p:sp>
      <p:sp>
        <p:nvSpPr>
          <p:cNvPr id="490" name="Oval 48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02:06</a:t>
            </a:r>
          </a:p>
        </p:txBody>
      </p:sp>
      <p:sp>
        <p:nvSpPr>
          <p:cNvPr id="491" name="Oval 49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02:05</a:t>
            </a:r>
          </a:p>
        </p:txBody>
      </p:sp>
      <p:sp>
        <p:nvSpPr>
          <p:cNvPr id="492" name="Oval 49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02:04</a:t>
            </a:r>
          </a:p>
        </p:txBody>
      </p:sp>
      <p:sp>
        <p:nvSpPr>
          <p:cNvPr id="493" name="Oval 49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02:03</a:t>
            </a:r>
          </a:p>
        </p:txBody>
      </p:sp>
      <p:sp>
        <p:nvSpPr>
          <p:cNvPr id="494" name="Oval 49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02:02</a:t>
            </a:r>
          </a:p>
        </p:txBody>
      </p:sp>
      <p:sp>
        <p:nvSpPr>
          <p:cNvPr id="495" name="Oval 49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02:01</a:t>
            </a:r>
          </a:p>
        </p:txBody>
      </p:sp>
      <p:sp>
        <p:nvSpPr>
          <p:cNvPr id="496" name="Oval 49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497" name="Oval 49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498" name="Oval 49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499" name="Oval 49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500" name="Oval 49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501" name="Oval 50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502" name="Oval 50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503" name="Oval 50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504" name="Oval 50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505" name="Oval 50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506" name="Oval 50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507" name="Oval 50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508" name="Oval 50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509" name="Oval 50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510" name="Oval 50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511" name="Oval 51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512" name="Oval 51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513" name="Oval 51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514" name="Oval 51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515" name="Oval 51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516" name="Oval 51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517" name="Oval 51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518" name="Oval 51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519" name="Oval 51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520" name="Oval 51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521" name="Oval 52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522" name="Oval 52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523" name="Oval 52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524" name="Oval 52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525" name="Oval 52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526" name="Oval 52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527" name="Oval 52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528" name="Oval 52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529" name="Oval 52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530" name="Oval 52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531" name="Oval 53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532" name="Oval 53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533" name="Oval 53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534" name="Oval 53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535" name="Oval 53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536" name="Oval 53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537" name="Oval 53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538" name="Oval 53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539" name="Oval 53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540" name="Oval 53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541" name="Oval 54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542" name="Oval 54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543" name="Oval 54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544" name="Oval 54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545" name="Oval 54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546" name="Oval 54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547" name="Oval 54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548" name="Oval 54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549" name="Oval 54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550" name="Oval 54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551" name="Oval 55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552" name="Oval 55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553" name="Oval 55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554" name="Oval 55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555" name="Oval 55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556" name="Oval 55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557" name="Oval 55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558" name="Oval 55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559" name="Oval 55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560" name="Oval 55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561" name="Oval 56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562" name="Oval 56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563" name="Oval 56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564" name="Oval 56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565" name="Oval 56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566" name="Oval 56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567" name="Oval 56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568" name="Oval 56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569" name="Oval 56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570" name="Oval 56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571" name="Oval 57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572" name="Oval 57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573" name="Oval 57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574" name="Oval 57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575" name="Oval 57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576" name="Oval 57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577" name="Oval 57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578" name="Oval 57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579" name="Oval 57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580" name="Oval 57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581" name="Oval 58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582" name="Oval 58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583" name="Oval 58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584" name="Oval 58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585" name="Oval 58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586" name="Oval 58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587" name="Oval 58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588" name="Oval 58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589" name="Oval 58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590" name="Oval 58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591" name="Oval 59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592" name="Oval 59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593" name="Oval 59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594" name="Oval 59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595" name="Oval 59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596" name="Oval 59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597" name="Oval 59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598" name="Oval 59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599" name="Oval 59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600" name="Oval 59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601" name="Oval 60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602" name="Oval 60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603" name="Oval 60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604" name="Oval 60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605" name="Oval 60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606" name="Oval 60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607" name="Oval 606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608" name="Oval 607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609" name="Oval 608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610" name="Oval 609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611" name="Oval 610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612" name="Oval 611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613" name="Oval 612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614" name="Oval 613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615" name="Oval 614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616" name="Oval 615"/>
          <p:cNvSpPr/>
          <p:nvPr/>
        </p:nvSpPr>
        <p:spPr>
          <a:xfrm>
            <a:off x="6347011" y="273977"/>
            <a:ext cx="2209800" cy="771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20004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B186835-1018-4115-A6D5-8A1A21856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4" t="83195"/>
          <a:stretch/>
        </p:blipFill>
        <p:spPr>
          <a:xfrm>
            <a:off x="-1" y="570485"/>
            <a:ext cx="9144000" cy="457302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1733FA2-5397-4F0C-88EA-124B2043DAC7}"/>
              </a:ext>
            </a:extLst>
          </p:cNvPr>
          <p:cNvSpPr/>
          <p:nvPr/>
        </p:nvSpPr>
        <p:spPr>
          <a:xfrm>
            <a:off x="0" y="0"/>
            <a:ext cx="9144000" cy="578644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Bài</a:t>
            </a:r>
            <a:r>
              <a:rPr lang="en-US" altLang="en-US" sz="36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tập</a:t>
            </a:r>
            <a:r>
              <a:rPr lang="en-US" altLang="en-US" sz="36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nhóm</a:t>
            </a:r>
            <a:endParaRPr lang="en-US" altLang="en-US" sz="3600" b="1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59238"/>
              </p:ext>
            </p:extLst>
          </p:nvPr>
        </p:nvGraphicFramePr>
        <p:xfrm>
          <a:off x="-3" y="875091"/>
          <a:ext cx="9144002" cy="38039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70114">
                  <a:extLst>
                    <a:ext uri="{9D8B030D-6E8A-4147-A177-3AD203B41FA5}">
                      <a16:colId xmlns:a16="http://schemas.microsoft.com/office/drawing/2014/main" val="2690066709"/>
                    </a:ext>
                  </a:extLst>
                </a:gridCol>
                <a:gridCol w="4342826">
                  <a:extLst>
                    <a:ext uri="{9D8B030D-6E8A-4147-A177-3AD203B41FA5}">
                      <a16:colId xmlns:a16="http://schemas.microsoft.com/office/drawing/2014/main" val="2356640866"/>
                    </a:ext>
                  </a:extLst>
                </a:gridCol>
                <a:gridCol w="1775541">
                  <a:extLst>
                    <a:ext uri="{9D8B030D-6E8A-4147-A177-3AD203B41FA5}">
                      <a16:colId xmlns:a16="http://schemas.microsoft.com/office/drawing/2014/main" val="1464986934"/>
                    </a:ext>
                  </a:extLst>
                </a:gridCol>
                <a:gridCol w="2255521">
                  <a:extLst>
                    <a:ext uri="{9D8B030D-6E8A-4147-A177-3AD203B41FA5}">
                      <a16:colId xmlns:a16="http://schemas.microsoft.com/office/drawing/2014/main" val="2697056538"/>
                    </a:ext>
                  </a:extLst>
                </a:gridCol>
              </a:tblGrid>
              <a:tr h="587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STT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TIÊU CHÍ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alatino Linotype" panose="02040502050505030304" pitchFamily="18" charset="0"/>
                        </a:rPr>
                        <a:t>ĐIỂM TỐI ĐA</a:t>
                      </a:r>
                      <a:endParaRPr lang="en-US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alatino Linotype" panose="02040502050505030304" pitchFamily="18" charset="0"/>
                        </a:rPr>
                        <a:t>ĐIỂM CỘNG</a:t>
                      </a:r>
                      <a:endParaRPr lang="en-US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66165976"/>
                  </a:ext>
                </a:extLst>
              </a:tr>
              <a:tr h="525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alatino Linotype" panose="02040502050505030304" pitchFamily="18" charset="0"/>
                        </a:rPr>
                        <a:t>Đầy đủ nội dung</a:t>
                      </a:r>
                      <a:endParaRPr lang="en-US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endParaRPr lang="en-US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31301432"/>
                  </a:ext>
                </a:extLst>
              </a:tr>
              <a:tr h="587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endParaRPr lang="en-US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thuyết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trình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endParaRPr lang="en-US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4337611"/>
                  </a:ext>
                </a:extLst>
              </a:tr>
              <a:tr h="1174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en-US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Sản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: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dung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dịch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nước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muối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sinh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lý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tự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pha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đủ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sản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đẹp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…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0,5 đ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mỗi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sản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vượt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quá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tối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thiểu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49619218"/>
                  </a:ext>
                </a:extLst>
              </a:tr>
              <a:tr h="343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  <a:endParaRPr lang="en-US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Thuyết</a:t>
                      </a: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trình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endParaRPr lang="en-US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41649838"/>
                  </a:ext>
                </a:extLst>
              </a:tr>
              <a:tr h="587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alatino Linotype" panose="02040502050505030304" pitchFamily="18" charset="0"/>
                        </a:rPr>
                        <a:t>5</a:t>
                      </a:r>
                      <a:endParaRPr lang="en-US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Palatino Linotype" panose="02040502050505030304" pitchFamily="18" charset="0"/>
                        </a:rPr>
                        <a:t>Trả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lời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giải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đáp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thắc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mắc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của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nhóm</a:t>
                      </a:r>
                      <a:r>
                        <a:rPr lang="en-US" sz="18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Palatino Linotype" panose="02040502050505030304" pitchFamily="18" charset="0"/>
                        </a:rPr>
                        <a:t>bạn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8637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95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B186835-1018-4115-A6D5-8A1A21856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4" t="83195"/>
          <a:stretch/>
        </p:blipFill>
        <p:spPr>
          <a:xfrm>
            <a:off x="0" y="-308570"/>
            <a:ext cx="9144000" cy="52006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1733FA2-5397-4F0C-88EA-124B2043DAC7}"/>
              </a:ext>
            </a:extLst>
          </p:cNvPr>
          <p:cNvSpPr/>
          <p:nvPr/>
        </p:nvSpPr>
        <p:spPr>
          <a:xfrm>
            <a:off x="467544" y="220710"/>
            <a:ext cx="8435340" cy="445770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Nội</a:t>
            </a:r>
            <a:r>
              <a:rPr lang="en-US" altLang="en-US" sz="40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 dung </a:t>
            </a:r>
            <a:r>
              <a:rPr lang="en-US" altLang="en-US" sz="4000" b="1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hoạt</a:t>
            </a:r>
            <a:r>
              <a:rPr lang="en-US" altLang="en-US" sz="40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động</a:t>
            </a:r>
            <a:r>
              <a:rPr lang="en-US" altLang="en-US" sz="40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Palatino Linotype" panose="02040502050505030304" pitchFamily="18" charset="0"/>
              </a:rPr>
              <a:t>nhóm</a:t>
            </a:r>
            <a:endParaRPr lang="en-US" altLang="en-US" sz="4000" b="1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93FACB34-E0DC-444F-915C-8CDD6FEC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95946"/>
            <a:ext cx="8435340" cy="384720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- </a:t>
            </a:r>
            <a:r>
              <a:rPr lang="en-US" altLang="en-US" sz="36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Nhiệm</a:t>
            </a:r>
            <a:r>
              <a:rPr lang="en-US" alt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vụ</a:t>
            </a:r>
            <a:r>
              <a:rPr lang="en-US" alt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+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Tìm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hiểu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thành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phần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,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cách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pha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2000ml dung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dịch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nước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muối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sinh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lý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. </a:t>
            </a: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+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Pha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2000ml dung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dịch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nước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muối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sinh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lý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theo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nồng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độ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đã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cho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. </a:t>
            </a: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+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Thuyết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trình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về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sản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phẩm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thu</a:t>
            </a:r>
            <a:r>
              <a:rPr lang="en-US" alt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được</a:t>
            </a:r>
            <a:endParaRPr lang="en-US" altLang="en-US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4" t="831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Text Box 30">
            <a:extLst>
              <a:ext uri="{FF2B5EF4-FFF2-40B4-BE49-F238E27FC236}">
                <a16:creationId xmlns:a16="http://schemas.microsoft.com/office/drawing/2014/main" id="{68043AC0-DC59-44FC-B5A6-8F4D4A21E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983" y="1291124"/>
            <a:ext cx="4910292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ần thêm 1700 ml nước vào 300ml dung dịch NaCl 6% để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2000 ml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dung dịch mới nồng độ 0,9%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CDE7731F-0995-4C02-AF24-E1674D57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709" y="2759214"/>
            <a:ext cx="4910292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300ml ddNaCl0,6%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1700ml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ml dung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99C1BE-1895-4304-8009-E4C0A518C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0" t="28727" r="61735" b="6273"/>
          <a:stretch/>
        </p:blipFill>
        <p:spPr>
          <a:xfrm flipH="1">
            <a:off x="4090645" y="1346082"/>
            <a:ext cx="143065" cy="37459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A22EA7-EB8D-42CE-BF8E-0FA17F123204}"/>
              </a:ext>
            </a:extLst>
          </p:cNvPr>
          <p:cNvSpPr/>
          <p:nvPr/>
        </p:nvSpPr>
        <p:spPr>
          <a:xfrm>
            <a:off x="0" y="-27854"/>
            <a:ext cx="9144000" cy="5786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F186C-2C7D-4D72-9C7B-8A903CEFAEC1}"/>
              </a:ext>
            </a:extLst>
          </p:cNvPr>
          <p:cNvSpPr txBox="1"/>
          <p:nvPr/>
        </p:nvSpPr>
        <p:spPr>
          <a:xfrm>
            <a:off x="1622939" y="1835893"/>
            <a:ext cx="1777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1700 ml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ml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20BB99-6394-4C45-A617-CD67E8B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57577" r="65959" b="10163"/>
          <a:stretch/>
        </p:blipFill>
        <p:spPr>
          <a:xfrm>
            <a:off x="1393128" y="2802577"/>
            <a:ext cx="1777584" cy="12444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E81CF5-0F06-41EE-96B9-B7C14A9BE5BE}"/>
              </a:ext>
            </a:extLst>
          </p:cNvPr>
          <p:cNvSpPr txBox="1"/>
          <p:nvPr/>
        </p:nvSpPr>
        <p:spPr>
          <a:xfrm>
            <a:off x="1" y="3198242"/>
            <a:ext cx="1622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ml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0,6%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22C676-F47F-442C-8484-03A4825ADC1B}"/>
              </a:ext>
            </a:extLst>
          </p:cNvPr>
          <p:cNvSpPr txBox="1"/>
          <p:nvPr/>
        </p:nvSpPr>
        <p:spPr>
          <a:xfrm>
            <a:off x="58119" y="4393791"/>
            <a:ext cx="40856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2000ml dung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NaCl 0,9%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5CF9B-97A3-434D-9324-13CC42BA6856}"/>
              </a:ext>
            </a:extLst>
          </p:cNvPr>
          <p:cNvSpPr/>
          <p:nvPr/>
        </p:nvSpPr>
        <p:spPr>
          <a:xfrm>
            <a:off x="0" y="674970"/>
            <a:ext cx="9144000" cy="57864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500ml dung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0,9%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beaker%20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" y="1253615"/>
            <a:ext cx="1187624" cy="11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r="11914" b="35013"/>
          <a:stretch>
            <a:fillRect/>
          </a:stretch>
        </p:blipFill>
        <p:spPr bwMode="auto">
          <a:xfrm>
            <a:off x="0" y="15479"/>
            <a:ext cx="1368425" cy="619125"/>
          </a:xfrm>
          <a:prstGeom prst="rect">
            <a:avLst/>
          </a:prstGeom>
          <a:solidFill>
            <a:srgbClr val="CC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174663" y="1646807"/>
            <a:ext cx="6408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4 NHÓM CỬ ĐẠI DIỆN LÊN THUYẾT TRÌNH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90558" y="658758"/>
            <a:ext cx="8077200" cy="9870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92155"/>
                  </a:srgbClr>
                </a:solidFill>
                <a:latin typeface="Ravie" pitchFamily="82" charset="0"/>
              </a:rPr>
              <a:t>THUYẾT TRÌNH</a:t>
            </a:r>
            <a:endParaRPr lang="en-US" sz="48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92155"/>
                </a:srgbClr>
              </a:solidFill>
              <a:latin typeface="Stencil" pitchFamily="82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57551"/>
            <a:ext cx="4349750" cy="17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257551"/>
            <a:ext cx="4114800" cy="17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6"/>
          <a:stretch/>
        </p:blipFill>
        <p:spPr bwMode="auto">
          <a:xfrm>
            <a:off x="534302" y="2080476"/>
            <a:ext cx="2522905" cy="1177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6"/>
          <a:stretch/>
        </p:blipFill>
        <p:spPr bwMode="auto">
          <a:xfrm>
            <a:off x="4379019" y="2080476"/>
            <a:ext cx="1794730" cy="1177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10191" r="25478" b="5733"/>
          <a:stretch/>
        </p:blipFill>
        <p:spPr bwMode="auto">
          <a:xfrm>
            <a:off x="7583383" y="1961783"/>
            <a:ext cx="729491" cy="1295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4133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r="11914" b="35013"/>
          <a:stretch>
            <a:fillRect/>
          </a:stretch>
        </p:blipFill>
        <p:spPr bwMode="auto">
          <a:xfrm>
            <a:off x="0" y="15479"/>
            <a:ext cx="1368425" cy="619125"/>
          </a:xfrm>
          <a:prstGeom prst="rect">
            <a:avLst/>
          </a:prstGeom>
          <a:solidFill>
            <a:srgbClr val="CC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04800" y="1618811"/>
            <a:ext cx="8100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GV TỔNG KẾT,ĐÁNH GIÁ, NHẬN ĐỊNH TỪNG NHÓM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90558" y="658758"/>
            <a:ext cx="8077200" cy="9870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92155"/>
                  </a:srgbClr>
                </a:solidFill>
                <a:latin typeface="Ravie" pitchFamily="82" charset="0"/>
              </a:rPr>
              <a:t>CỦNG CỐ KIẾN THỨC</a:t>
            </a:r>
            <a:endParaRPr lang="en-US" sz="48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92155"/>
                </a:srgbClr>
              </a:solidFill>
              <a:latin typeface="Stencil" pitchFamily="82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57551"/>
            <a:ext cx="4349750" cy="17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257551"/>
            <a:ext cx="4114800" cy="17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6"/>
          <a:stretch/>
        </p:blipFill>
        <p:spPr bwMode="auto">
          <a:xfrm>
            <a:off x="534302" y="2080476"/>
            <a:ext cx="2522905" cy="1177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6"/>
          <a:stretch/>
        </p:blipFill>
        <p:spPr bwMode="auto">
          <a:xfrm>
            <a:off x="4379019" y="2080476"/>
            <a:ext cx="1794730" cy="1177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10191" r="25478" b="5733"/>
          <a:stretch/>
        </p:blipFill>
        <p:spPr bwMode="auto">
          <a:xfrm>
            <a:off x="8119234" y="1961786"/>
            <a:ext cx="729491" cy="1295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718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531614"/>
            <a:ext cx="6019800" cy="651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0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428767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vi-VN" sz="2400" dirty="0"/>
              <a:t>Xem lại các kiến thức đã học</a:t>
            </a:r>
            <a:r>
              <a:rPr lang="en-US" sz="2400" dirty="0"/>
              <a:t>.</a:t>
            </a:r>
          </a:p>
          <a:p>
            <a:r>
              <a:rPr lang="vi-VN" sz="2400" dirty="0"/>
              <a:t>- Chuẩn bị tiết sau: Hoạt động 6. Ứng dụng định lí Thales để ước lượng tỉ lệ chiều ngang và chiều dọc của một vật.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71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2064"/>
            <a:ext cx="8624048" cy="13144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sinh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23728" y="1275606"/>
            <a:ext cx="5499237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722111938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2889" y="6237"/>
            <a:ext cx="9207252" cy="93018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HOẠT ĐỘNG 5: DÙNG PHƯƠNG TRÌNH BẬC NHẤT ĐỂ TÍNH NỒNG ĐỘ PHẦN TRĂM CỦA DUNG DỊCH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9996" y="956542"/>
            <a:ext cx="1828799" cy="482311"/>
          </a:xfrm>
          <a:prstGeom prst="roundRect">
            <a:avLst/>
          </a:prstGeom>
          <a:solidFill>
            <a:srgbClr val="48E04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441" y="1476691"/>
            <a:ext cx="88560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thức, kĩ năng: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Phẩm chất: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Năng lực chú trọng:</a:t>
            </a:r>
            <a:r>
              <a:rPr lang="nl-NL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vi-VN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logic,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22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62" y="819152"/>
            <a:ext cx="809738" cy="77163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1733550"/>
            <a:ext cx="5029200" cy="4572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512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9994" y="-17257"/>
            <a:ext cx="8198470" cy="482311"/>
          </a:xfrm>
          <a:prstGeom prst="roundRect">
            <a:avLst/>
          </a:prstGeom>
          <a:solidFill>
            <a:srgbClr val="48E04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Tác dụng của nước muối sinh lý Natri Clorid 0.9 </a:t>
            </a:r>
          </a:p>
        </p:txBody>
      </p:sp>
      <p:sp>
        <p:nvSpPr>
          <p:cNvPr id="3" name="Rectangle 2"/>
          <p:cNvSpPr/>
          <p:nvPr/>
        </p:nvSpPr>
        <p:spPr>
          <a:xfrm>
            <a:off x="-8538" y="465053"/>
            <a:ext cx="9141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mửa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Clorid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0.9 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6"/>
          <a:stretch/>
        </p:blipFill>
        <p:spPr bwMode="auto">
          <a:xfrm>
            <a:off x="-8539" y="3612867"/>
            <a:ext cx="2423269" cy="1530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2DE67B-D92F-4623-B953-624827AD7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7" t="-1" r="16174" b="-2508"/>
          <a:stretch/>
        </p:blipFill>
        <p:spPr>
          <a:xfrm>
            <a:off x="2414762" y="3562002"/>
            <a:ext cx="1850191" cy="1632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2EC9D-CF6E-476C-B5D7-B34694C64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0" b="9467"/>
          <a:stretch/>
        </p:blipFill>
        <p:spPr>
          <a:xfrm>
            <a:off x="4298525" y="3575000"/>
            <a:ext cx="2494315" cy="152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DF3F52-D7C0-435C-B38A-F74C8D34D5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 t="12211" r="21433" b="6126"/>
          <a:stretch/>
        </p:blipFill>
        <p:spPr>
          <a:xfrm>
            <a:off x="6792816" y="3534621"/>
            <a:ext cx="2339752" cy="16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87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34" y="-4126"/>
            <a:ext cx="8677275" cy="914400"/>
          </a:xfrm>
        </p:spPr>
        <p:txBody>
          <a:bodyPr/>
          <a:lstStyle/>
          <a:p>
            <a:pPr algn="l" eaLnBrk="1" hangingPunct="1"/>
            <a:r>
              <a:rPr lang="en-US" altLang="en-US" sz="2800" i="1" dirty="0">
                <a:solidFill>
                  <a:srgbClr val="0000CC"/>
                </a:solidFill>
                <a:latin typeface="Times New Roman" pitchFamily="18" charset="0"/>
              </a:rPr>
              <a:t>   </a:t>
            </a:r>
            <a:r>
              <a:rPr lang="en-US" altLang="en-US" sz="2800" b="1" i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7" descr="viet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63"/>
            <a:ext cx="447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3" name="Text Box 43"/>
          <p:cNvSpPr txBox="1">
            <a:spLocks noChangeArrowheads="1"/>
          </p:cNvSpPr>
          <p:nvPr/>
        </p:nvSpPr>
        <p:spPr bwMode="auto">
          <a:xfrm>
            <a:off x="27088" y="2638557"/>
            <a:ext cx="90677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u="sng" dirty="0" err="1">
                <a:solidFill>
                  <a:srgbClr val="000099"/>
                </a:solidFill>
              </a:rPr>
              <a:t>Câu</a:t>
            </a:r>
            <a:r>
              <a:rPr lang="en-US" altLang="en-US" sz="2800" b="1" i="1" u="sng" dirty="0">
                <a:solidFill>
                  <a:srgbClr val="000099"/>
                </a:solidFill>
              </a:rPr>
              <a:t> 2:</a:t>
            </a:r>
            <a:r>
              <a:rPr lang="en-US" altLang="en-US" sz="2800" i="1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Nêu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các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bước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giải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bài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toán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bằng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cách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giải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phương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trình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bậc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nhất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một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ẩn</a:t>
            </a:r>
            <a:r>
              <a:rPr lang="en-US" altLang="en-US" sz="28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266284" name="Text Box 44"/>
          <p:cNvSpPr txBox="1">
            <a:spLocks noChangeArrowheads="1"/>
          </p:cNvSpPr>
          <p:nvPr/>
        </p:nvSpPr>
        <p:spPr bwMode="auto">
          <a:xfrm>
            <a:off x="1115616" y="3553665"/>
            <a:ext cx="59046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b="1" i="1" dirty="0">
                <a:solidFill>
                  <a:srgbClr val="000000"/>
                </a:solidFill>
              </a:rPr>
              <a:t>Bước 1: </a:t>
            </a:r>
            <a:r>
              <a:rPr lang="pt-BR" altLang="en-US" dirty="0">
                <a:solidFill>
                  <a:srgbClr val="000000"/>
                </a:solidFill>
              </a:rPr>
              <a:t>Chọn ẩn số và đặt điều kiện cho ẩn số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b="1" i="1" dirty="0">
                <a:solidFill>
                  <a:srgbClr val="000000"/>
                </a:solidFill>
              </a:rPr>
              <a:t>Bước 2: </a:t>
            </a:r>
            <a:r>
              <a:rPr lang="pt-BR" altLang="en-US" dirty="0">
                <a:solidFill>
                  <a:srgbClr val="000000"/>
                </a:solidFill>
              </a:rPr>
              <a:t>Lập phương trình.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b="1" i="1" dirty="0">
                <a:solidFill>
                  <a:srgbClr val="000000"/>
                </a:solidFill>
              </a:rPr>
              <a:t>Bước 3: </a:t>
            </a:r>
            <a:r>
              <a:rPr lang="pt-BR" altLang="en-US" dirty="0">
                <a:solidFill>
                  <a:srgbClr val="000000"/>
                </a:solidFill>
              </a:rPr>
              <a:t>Giải phương trình.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b="1" i="1" dirty="0">
                <a:solidFill>
                  <a:srgbClr val="000000"/>
                </a:solidFill>
              </a:rPr>
              <a:t>Bước 4: </a:t>
            </a:r>
            <a:r>
              <a:rPr lang="pt-BR" altLang="en-US" dirty="0">
                <a:solidFill>
                  <a:srgbClr val="000000"/>
                </a:solidFill>
              </a:rPr>
              <a:t>Trả lời, kết luận.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66285" name="Text Box 45"/>
          <p:cNvSpPr txBox="1">
            <a:spLocks noChangeArrowheads="1"/>
          </p:cNvSpPr>
          <p:nvPr/>
        </p:nvSpPr>
        <p:spPr bwMode="auto">
          <a:xfrm>
            <a:off x="3640433" y="699541"/>
            <a:ext cx="508937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dirty="0"/>
              <a:t>Trong đó:</a:t>
            </a:r>
            <a:endParaRPr lang="en-US" dirty="0"/>
          </a:p>
          <a:p>
            <a:r>
              <a:rPr lang="vi-VN" dirty="0"/>
              <a:t>C% : nồng độ phần trăm của dung dịch</a:t>
            </a:r>
            <a:endParaRPr lang="en-US" dirty="0"/>
          </a:p>
          <a:p>
            <a:r>
              <a:rPr lang="vi-VN" dirty="0"/>
              <a:t>m</a:t>
            </a:r>
            <a:r>
              <a:rPr lang="vi-VN" baseline="-25000" dirty="0"/>
              <a:t>ct</a:t>
            </a:r>
            <a:r>
              <a:rPr lang="vi-VN" dirty="0"/>
              <a:t> : khối lượng chất tan</a:t>
            </a:r>
            <a:endParaRPr lang="en-US" dirty="0"/>
          </a:p>
          <a:p>
            <a:r>
              <a:rPr lang="vi-VN" dirty="0"/>
              <a:t>m</a:t>
            </a:r>
            <a:r>
              <a:rPr lang="vi-VN" baseline="-25000" dirty="0"/>
              <a:t>dd</a:t>
            </a:r>
            <a:r>
              <a:rPr lang="vi-VN" dirty="0"/>
              <a:t> : khối lượng dung dịch</a:t>
            </a:r>
            <a:endParaRPr lang="en-US" dirty="0"/>
          </a:p>
          <a:p>
            <a:r>
              <a:rPr lang="vi-VN" dirty="0"/>
              <a:t>m</a:t>
            </a:r>
            <a:r>
              <a:rPr lang="vi-VN" baseline="-25000" dirty="0"/>
              <a:t>dd</a:t>
            </a:r>
            <a:r>
              <a:rPr lang="vi-VN" dirty="0"/>
              <a:t> = m</a:t>
            </a:r>
            <a:r>
              <a:rPr lang="vi-VN" baseline="-25000" dirty="0"/>
              <a:t>ct</a:t>
            </a:r>
            <a:r>
              <a:rPr lang="vi-VN" dirty="0"/>
              <a:t> + m</a:t>
            </a:r>
            <a:r>
              <a:rPr lang="vi-VN" baseline="-25000" dirty="0"/>
              <a:t>dm</a:t>
            </a:r>
            <a:r>
              <a:rPr lang="vi-VN" dirty="0"/>
              <a:t> (m</a:t>
            </a:r>
            <a:r>
              <a:rPr lang="vi-VN" baseline="-25000" dirty="0"/>
              <a:t>dm</a:t>
            </a:r>
            <a:r>
              <a:rPr lang="vi-VN" dirty="0"/>
              <a:t>: nước, rượu,. ...)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43018"/>
              </p:ext>
            </p:extLst>
          </p:nvPr>
        </p:nvGraphicFramePr>
        <p:xfrm>
          <a:off x="370855" y="987587"/>
          <a:ext cx="2765658" cy="110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7827" imgH="496070" progId="Equation.DSMT4">
                  <p:embed/>
                </p:oleObj>
              </mc:Choice>
              <mc:Fallback>
                <p:oleObj name="Equation" r:id="rId3" imgW="1237827" imgH="4960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855" y="987587"/>
                        <a:ext cx="2765658" cy="11062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0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6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83" grpId="0"/>
      <p:bldP spid="266284" grpId="0"/>
      <p:bldP spid="266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62" y="819152"/>
            <a:ext cx="809738" cy="77163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733550"/>
            <a:ext cx="8280920" cy="163028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1990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1377950" y="3321844"/>
            <a:ext cx="68643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3600" b="1" kern="1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2" name="Text Box 118"/>
          <p:cNvSpPr txBox="1">
            <a:spLocks noChangeArrowheads="1"/>
          </p:cNvSpPr>
          <p:nvPr/>
        </p:nvSpPr>
        <p:spPr bwMode="auto">
          <a:xfrm>
            <a:off x="2771800" y="843578"/>
            <a:ext cx="4307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3200" dirty="0"/>
              <a:t>HS thảo luận nhóm</a:t>
            </a:r>
            <a:endParaRPr lang="en-US" sz="3200" i="1" u="sng" dirty="0"/>
          </a:p>
        </p:txBody>
      </p:sp>
      <p:sp>
        <p:nvSpPr>
          <p:cNvPr id="15366" name="Text Box 123"/>
          <p:cNvSpPr txBox="1">
            <a:spLocks noChangeArrowheads="1"/>
          </p:cNvSpPr>
          <p:nvPr/>
        </p:nvSpPr>
        <p:spPr bwMode="auto">
          <a:xfrm>
            <a:off x="1" y="177966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vi-VN" sz="2400" b="0" dirty="0">
                <a:solidFill>
                  <a:schemeClr val="tx1"/>
                </a:solidFill>
              </a:rPr>
              <a:t>Gọi x (ml) là số ml nước cần thêm vào</a:t>
            </a:r>
            <a:r>
              <a:rPr lang="en-US" sz="2400" b="0" dirty="0">
                <a:solidFill>
                  <a:schemeClr val="tx1"/>
                </a:solidFill>
              </a:rPr>
              <a:t>. </a:t>
            </a:r>
            <a:r>
              <a:rPr lang="vi-VN" sz="2400" b="0" dirty="0">
                <a:solidFill>
                  <a:schemeClr val="tx1"/>
                </a:solidFill>
              </a:rPr>
              <a:t>ĐK: x &gt; 0.</a:t>
            </a:r>
            <a:endParaRPr lang="en-US" sz="2400" b="0" dirty="0">
              <a:solidFill>
                <a:schemeClr val="tx1"/>
              </a:solidFill>
            </a:endParaRPr>
          </a:p>
          <a:p>
            <a:r>
              <a:rPr lang="vi-VN" sz="2400" b="0" dirty="0">
                <a:solidFill>
                  <a:schemeClr val="tx1"/>
                </a:solidFill>
              </a:rPr>
              <a:t>-Lượng muối có trong 300ml dung dịch NaCl 6% là : 300.6% = 18 (ml)</a:t>
            </a:r>
            <a:endParaRPr lang="en-US" sz="2400" b="0" dirty="0">
              <a:solidFill>
                <a:schemeClr val="tx1"/>
              </a:solidFill>
            </a:endParaRPr>
          </a:p>
          <a:p>
            <a:r>
              <a:rPr lang="vi-VN" sz="2400" b="0" dirty="0">
                <a:solidFill>
                  <a:schemeClr val="tx1"/>
                </a:solidFill>
              </a:rPr>
              <a:t>-Lượng dung dịch mới là: 300 + x  (ml)</a:t>
            </a:r>
            <a:endParaRPr lang="en-US" sz="2400" b="0" dirty="0">
              <a:solidFill>
                <a:schemeClr val="tx1"/>
              </a:solidFill>
            </a:endParaRPr>
          </a:p>
          <a:p>
            <a:r>
              <a:rPr lang="vi-VN" sz="2400" b="0" dirty="0">
                <a:solidFill>
                  <a:schemeClr val="tx1"/>
                </a:solidFill>
              </a:rPr>
              <a:t>-Vì dung dịch mới đạt nồng độ 0,9% nên ta có phương trình: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5367" name="Text Box 123"/>
          <p:cNvSpPr txBox="1">
            <a:spLocks noChangeArrowheads="1"/>
          </p:cNvSpPr>
          <p:nvPr/>
        </p:nvSpPr>
        <p:spPr bwMode="auto">
          <a:xfrm>
            <a:off x="3990697" y="1328450"/>
            <a:ext cx="120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Giải</a:t>
            </a:r>
            <a:endParaRPr lang="en-US" sz="2800" u="sng" dirty="0">
              <a:solidFill>
                <a:srgbClr val="00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" y="20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1)</a:t>
            </a:r>
            <a:r>
              <a:rPr lang="en-US" sz="2800" u="sng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cs typeface="Times New Roman" pitchFamily="18" charset="0"/>
              </a:rPr>
              <a:t>toán</a:t>
            </a: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2800" i="1" dirty="0">
                <a:cs typeface="Times New Roman" pitchFamily="18" charset="0"/>
              </a:rPr>
              <a:t>Cần thêm bao nhiêu ml nước vào 300ml dung dịch NaCl 6% để dung dịch mới đạt được nồng độ 0,9%?</a:t>
            </a:r>
            <a:endParaRPr lang="en-US" sz="2800" b="0" dirty="0">
              <a:solidFill>
                <a:srgbClr val="FFFFFF"/>
              </a:solidFill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573"/>
              </p:ext>
            </p:extLst>
          </p:nvPr>
        </p:nvGraphicFramePr>
        <p:xfrm>
          <a:off x="179513" y="3235494"/>
          <a:ext cx="4745834" cy="7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6709" imgH="496070" progId="Equation.DSMT4">
                  <p:embed/>
                </p:oleObj>
              </mc:Choice>
              <mc:Fallback>
                <p:oleObj name="Equation" r:id="rId3" imgW="3046709" imgH="4960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3" y="3235494"/>
                        <a:ext cx="4745834" cy="7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948" y="3943187"/>
            <a:ext cx="8964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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= 1700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( thỏa mãn)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Vậy cần thêm 1700 ml nước vào 300ml dung dịch NaCl 6% để dung dịch mới đạt được nồng độ 0,9%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724247"/>
              </p:ext>
            </p:extLst>
          </p:nvPr>
        </p:nvGraphicFramePr>
        <p:xfrm>
          <a:off x="5190847" y="3395639"/>
          <a:ext cx="2628726" cy="36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7602" imgH="228928" progId="Equation.DSMT4">
                  <p:embed/>
                </p:oleObj>
              </mc:Choice>
              <mc:Fallback>
                <p:oleObj name="Equation" r:id="rId5" imgW="1637602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0847" y="3395639"/>
                        <a:ext cx="2628726" cy="366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66233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6" grpId="0"/>
      <p:bldP spid="1536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1377950" y="3321844"/>
            <a:ext cx="68643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3600" b="1" kern="1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5367" name="Text Box 123"/>
          <p:cNvSpPr txBox="1">
            <a:spLocks noChangeArrowheads="1"/>
          </p:cNvSpPr>
          <p:nvPr/>
        </p:nvSpPr>
        <p:spPr bwMode="auto">
          <a:xfrm>
            <a:off x="2073821" y="843558"/>
            <a:ext cx="5472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Bảng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tiêu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chí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đánh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giá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các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nhóm</a:t>
            </a:r>
            <a:endParaRPr lang="en-US" sz="2800" u="sng" dirty="0">
              <a:solidFill>
                <a:srgbClr val="00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" y="20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1)</a:t>
            </a:r>
            <a:r>
              <a:rPr lang="en-US" sz="2800" u="sng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cs typeface="Times New Roman" pitchFamily="18" charset="0"/>
              </a:rPr>
              <a:t>toán</a:t>
            </a: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2800" i="1" dirty="0">
                <a:cs typeface="Times New Roman" pitchFamily="18" charset="0"/>
              </a:rPr>
              <a:t>Cần thêm bao nhiêu ml nước vào 300ml dung dịch NaCl 6% để dung dịch mới đạt được nồng độ 0,9%?</a:t>
            </a:r>
            <a:endParaRPr lang="en-US" sz="2800" b="0" dirty="0">
              <a:solidFill>
                <a:srgbClr val="FFFFFF"/>
              </a:solidFill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20653"/>
              </p:ext>
            </p:extLst>
          </p:nvPr>
        </p:nvGraphicFramePr>
        <p:xfrm>
          <a:off x="98886" y="1728144"/>
          <a:ext cx="8946231" cy="3357444"/>
        </p:xfrm>
        <a:graphic>
          <a:graphicData uri="http://schemas.openxmlformats.org/drawingml/2006/table">
            <a:tbl>
              <a:tblPr firstRow="1" firstCol="1" bandRow="1"/>
              <a:tblGrid>
                <a:gridCol w="1349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6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6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Mức độ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 hoàn thành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Tốt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vi-VN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Đặt được ẩn số.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fontAlgn="base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vi-VN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Giải được phương trình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Đạt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vi-VN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Đặt được ẩn số.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fontAlgn="base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vi-VN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Giải được phương trình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6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Chưa đạt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vi-VN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Thiếu một trong các nội dung của mức độ đạt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87505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31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e28396d-a1d7-4872-ae04-dfaa073a32d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1509</Words>
  <Application>Microsoft Office PowerPoint</Application>
  <PresentationFormat>On-screen Show (16:9)</PresentationFormat>
  <Paragraphs>428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.VnFreeH</vt:lpstr>
      <vt:lpstr>Arial</vt:lpstr>
      <vt:lpstr>Calibri</vt:lpstr>
      <vt:lpstr>Palatino Linotype</vt:lpstr>
      <vt:lpstr>Ravie</vt:lpstr>
      <vt:lpstr>Stencil</vt:lpstr>
      <vt:lpstr>Symbol</vt:lpstr>
      <vt:lpstr>Times New Roman</vt:lpstr>
      <vt:lpstr>Office Theme</vt:lpstr>
      <vt:lpstr>Default Design</vt:lpstr>
      <vt:lpstr>1_Office Theme</vt:lpstr>
      <vt:lpstr>1_Default Design</vt:lpstr>
      <vt:lpstr>2_Default Design</vt:lpstr>
      <vt:lpstr>2_Office Theme</vt:lpstr>
      <vt:lpstr>3_Office Theme</vt:lpstr>
      <vt:lpstr>3_Default Design</vt:lpstr>
      <vt:lpstr>4_Office Theme</vt:lpstr>
      <vt:lpstr>4_Default Design</vt:lpstr>
      <vt:lpstr>Equation</vt:lpstr>
      <vt:lpstr>PowerPoint Presentation</vt:lpstr>
      <vt:lpstr>PowerPoint Presentation</vt:lpstr>
      <vt:lpstr>HOẠT ĐỘNG 5: DÙNG PHƯƠNG TRÌNH BẬC NHẤT ĐỂ TÍNH NỒNG ĐỘ PHẦN TRĂM CỦA DUNG DỊCH</vt:lpstr>
      <vt:lpstr>KHỞI ĐỘNG</vt:lpstr>
      <vt:lpstr>PowerPoint Presentation</vt:lpstr>
      <vt:lpstr>   Câu 1: Hãy nhắc lại công thức tính nồng độ phần trăm của dung dịch ?</vt:lpstr>
      <vt:lpstr>HOẠT ĐỘNG THỰC HÀNH</vt:lpstr>
      <vt:lpstr>PowerPoint Presentation</vt:lpstr>
      <vt:lpstr>PowerPoint Presentation</vt:lpstr>
      <vt:lpstr>HOẠT ĐỘNG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CHI</dc:creator>
  <cp:lastModifiedBy>Thanh Hung</cp:lastModifiedBy>
  <cp:revision>411</cp:revision>
  <dcterms:created xsi:type="dcterms:W3CDTF">2017-04-24T14:51:00Z</dcterms:created>
  <dcterms:modified xsi:type="dcterms:W3CDTF">2024-08-26T17:42:23Z</dcterms:modified>
</cp:coreProperties>
</file>