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7083" r:id="rId2"/>
    <p:sldId id="273" r:id="rId3"/>
    <p:sldId id="272" r:id="rId4"/>
    <p:sldId id="282" r:id="rId5"/>
    <p:sldId id="316" r:id="rId6"/>
    <p:sldId id="317" r:id="rId7"/>
    <p:sldId id="292" r:id="rId8"/>
    <p:sldId id="318" r:id="rId9"/>
    <p:sldId id="293" r:id="rId10"/>
    <p:sldId id="320" r:id="rId11"/>
    <p:sldId id="298" r:id="rId12"/>
  </p:sldIdLst>
  <p:sldSz cx="12192000" cy="6858000"/>
  <p:notesSz cx="6858000" cy="9144000"/>
  <p:embeddedFontLst>
    <p:embeddedFont>
      <p:font typeface="Tahoma" panose="020B0604030504040204" pitchFamily="34" charset="0"/>
      <p:regular r:id="rId14"/>
      <p:bold r:id="rId1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CFF"/>
    <a:srgbClr val="CA68C3"/>
    <a:srgbClr val="CF5F13"/>
    <a:srgbClr val="F5DF3B"/>
    <a:srgbClr val="D1E3F3"/>
    <a:srgbClr val="CEE1F2"/>
    <a:srgbClr val="C6DCF0"/>
    <a:srgbClr val="F6F8FC"/>
    <a:srgbClr val="E7F0F9"/>
    <a:srgbClr val="D9E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5507" autoAdjust="0"/>
  </p:normalViewPr>
  <p:slideViewPr>
    <p:cSldViewPr snapToGrid="0">
      <p:cViewPr varScale="1">
        <p:scale>
          <a:sx n="70" d="100"/>
          <a:sy n="70" d="100"/>
        </p:scale>
        <p:origin x="1195" y="58"/>
      </p:cViewPr>
      <p:guideLst>
        <p:guide orient="horz" pos="217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26/08/2024</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26/08/2024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26/08/2024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26/08/2024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26/08/2024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26/08/2024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png"/><Relationship Id="rId7" Type="http://schemas.openxmlformats.org/officeDocument/2006/relationships/oleObject" Target="../embeddings/oleObject2.bin"/><Relationship Id="rId12" Type="http://schemas.openxmlformats.org/officeDocument/2006/relationships/image" Target="../media/image9.emf"/><Relationship Id="rId2" Type="http://schemas.openxmlformats.org/officeDocument/2006/relationships/image" Target="../media/image3.GIF"/><Relationship Id="rId1" Type="http://schemas.openxmlformats.org/officeDocument/2006/relationships/slideLayout" Target="../slideLayouts/slideLayout4.xml"/><Relationship Id="rId6" Type="http://schemas.openxmlformats.org/officeDocument/2006/relationships/image" Target="../media/image6.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8.emf"/><Relationship Id="rId4" Type="http://schemas.openxmlformats.org/officeDocument/2006/relationships/image" Target="../media/image5.GIF"/><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12607" y="5727953"/>
            <a:ext cx="6896864" cy="530594"/>
          </a:xfrm>
          <a:prstGeom prst="rect">
            <a:avLst/>
          </a:prstGeom>
          <a:noFill/>
        </p:spPr>
        <p:txBody>
          <a:bodyPr wrap="square" rtlCol="0">
            <a:spAutoFit/>
          </a:bodyPr>
          <a:lstStyle/>
          <a:p>
            <a:pPr algn="ctr">
              <a:lnSpc>
                <a:spcPct val="120000"/>
              </a:lnSpc>
            </a:pPr>
            <a:r>
              <a:rPr lang="en-US" sz="2600" dirty="0" err="1">
                <a:solidFill>
                  <a:srgbClr val="000000"/>
                </a:solidFill>
                <a:latin typeface="Times New Roman" panose="02020603050405020304" pitchFamily="18" charset="0"/>
                <a:cs typeface="Times New Roman" panose="02020603050405020304" pitchFamily="18" charset="0"/>
              </a:rPr>
              <a:t>Giới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thiệu</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sản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phẩm</a:t>
            </a:r>
            <a:r>
              <a:rPr lang="en-US" sz="2600" dirty="0">
                <a:solidFill>
                  <a:srgbClr val="000000"/>
                </a:solidFill>
                <a:latin typeface="Times New Roman" panose="02020603050405020304" pitchFamily="18" charset="0"/>
                <a:cs typeface="Times New Roman" panose="02020603050405020304" pitchFamily="18" charset="0"/>
              </a:rPr>
              <a:t> 5 </a:t>
            </a:r>
            <a:r>
              <a:rPr lang="en-US" sz="2600" dirty="0" err="1">
                <a:solidFill>
                  <a:srgbClr val="000000"/>
                </a:solidFill>
                <a:latin typeface="Times New Roman" panose="02020603050405020304" pitchFamily="18" charset="0"/>
                <a:cs typeface="Times New Roman" panose="02020603050405020304" pitchFamily="18" charset="0"/>
              </a:rPr>
              <a:t>học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sinh</a:t>
            </a:r>
            <a:r>
              <a:rPr lang="en-US" sz="2600" dirty="0">
                <a:solidFill>
                  <a:srgbClr val="000000"/>
                </a:solidFill>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WordArt 24"/>
          <p:cNvSpPr>
            <a:spLocks noChangeArrowheads="1" noChangeShapeType="1" noTextEdit="1"/>
          </p:cNvSpPr>
          <p:nvPr/>
        </p:nvSpPr>
        <p:spPr bwMode="auto">
          <a:xfrm>
            <a:off x="2909246" y="267532"/>
            <a:ext cx="5800436" cy="1347787"/>
          </a:xfrm>
          <a:prstGeom prst="rect">
            <a:avLst/>
          </a:prstGeom>
        </p:spPr>
        <p:txBody>
          <a:bodyPr wrap="none" fromWordArt="1">
            <a:prstTxWarp prst="textDeflate">
              <a:avLst>
                <a:gd name="adj" fmla="val 26227"/>
              </a:avLst>
            </a:prstTxWarp>
          </a:bodyPr>
          <a:lstStyle/>
          <a:p>
            <a:pPr algn="ctr"/>
            <a:r>
              <a:rPr lang="en-US" b="1" i="1" kern="10" dirty="0" err="1">
                <a:ln w="9525">
                  <a:solidFill>
                    <a:srgbClr val="0070C0"/>
                  </a:solidFill>
                  <a:round/>
                </a:ln>
                <a:solidFill>
                  <a:srgbClr val="FF0000"/>
                </a:solidFill>
                <a:latin typeface="Times New Roman" panose="02020603050405020304" pitchFamily="18" charset="0"/>
                <a:cs typeface="Times New Roman" panose="02020603050405020304" pitchFamily="18" charset="0"/>
              </a:rPr>
              <a:t>Hoạt</a:t>
            </a:r>
            <a:r>
              <a:rPr lang="en-US" b="1" i="1" kern="10" dirty="0">
                <a:ln w="9525">
                  <a:solidFill>
                    <a:srgbClr val="0070C0"/>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70C0"/>
                  </a:solidFill>
                  <a:round/>
                </a:ln>
                <a:solidFill>
                  <a:srgbClr val="FF0000"/>
                </a:solidFill>
                <a:latin typeface="Times New Roman" panose="02020603050405020304" pitchFamily="18" charset="0"/>
                <a:cs typeface="Times New Roman" panose="02020603050405020304" pitchFamily="18" charset="0"/>
              </a:rPr>
              <a:t>động:Vận</a:t>
            </a:r>
            <a:r>
              <a:rPr lang="en-US" b="1" i="1" kern="10" dirty="0">
                <a:ln w="9525">
                  <a:solidFill>
                    <a:srgbClr val="0070C0"/>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70C0"/>
                  </a:solidFill>
                  <a:round/>
                </a:ln>
                <a:solidFill>
                  <a:srgbClr val="FF0000"/>
                </a:solidFill>
                <a:latin typeface="Times New Roman" panose="02020603050405020304" pitchFamily="18" charset="0"/>
                <a:cs typeface="Times New Roman" panose="02020603050405020304" pitchFamily="18" charset="0"/>
              </a:rPr>
              <a:t>dụng</a:t>
            </a:r>
            <a:endParaRPr lang="en-US" b="1" i="1" kern="10" dirty="0">
              <a:ln w="9525">
                <a:solidFill>
                  <a:srgbClr val="0070C0"/>
                </a:solidFill>
                <a:round/>
              </a:ln>
              <a:solidFill>
                <a:srgbClr val="FF0000"/>
              </a:solidFill>
              <a:latin typeface="Times New Roman" panose="02020603050405020304" pitchFamily="18" charset="0"/>
              <a:cs typeface="Times New Roman" panose="02020603050405020304" pitchFamily="18" charset="0"/>
            </a:endParaRPr>
          </a:p>
        </p:txBody>
      </p:sp>
      <p:sp>
        <p:nvSpPr>
          <p:cNvPr id="21" name="WordArt 24">
            <a:extLst>
              <a:ext uri="{FF2B5EF4-FFF2-40B4-BE49-F238E27FC236}">
                <a16:creationId xmlns:a16="http://schemas.microsoft.com/office/drawing/2014/main" id="{32A505EA-0AB1-4401-AA1E-E0B8EA4DAEAF}"/>
              </a:ext>
            </a:extLst>
          </p:cNvPr>
          <p:cNvSpPr>
            <a:spLocks noChangeArrowheads="1" noChangeShapeType="1" noTextEdit="1"/>
          </p:cNvSpPr>
          <p:nvPr/>
        </p:nvSpPr>
        <p:spPr bwMode="auto">
          <a:xfrm>
            <a:off x="3645857" y="1706976"/>
            <a:ext cx="4327213" cy="356216"/>
          </a:xfrm>
          <a:prstGeom prst="rect">
            <a:avLst/>
          </a:prstGeom>
        </p:spPr>
        <p:txBody>
          <a:bodyPr wrap="none" fromWordArt="1">
            <a:prstTxWarp prst="textPlain">
              <a:avLst/>
            </a:prstTxWarp>
          </a:bodyPr>
          <a:lstStyle/>
          <a:p>
            <a:pPr algn="ct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Trang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trí</a:t>
            </a: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hộp</a:t>
            </a: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quà</a:t>
            </a: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tặng</a:t>
            </a:r>
            <a:endPar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endParaRPr>
          </a:p>
        </p:txBody>
      </p:sp>
      <p:pic>
        <p:nvPicPr>
          <p:cNvPr id="15362" name="Picture 2" descr="Hướng dẫn cách làm hộp quà handmade tại nhà đơn giản nhất - Học May">
            <a:extLst>
              <a:ext uri="{FF2B5EF4-FFF2-40B4-BE49-F238E27FC236}">
                <a16:creationId xmlns:a16="http://schemas.microsoft.com/office/drawing/2014/main" id="{581BDFC9-8866-4451-BFB0-32707C522B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166" y="3656756"/>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ình ảnh Trái Cây Màu Nâu Hộp Quà Ngày Lễ Lễ Hội Thuyền Rồng Nâu Bao Bì Hộp  Quà PNG , Trái Cây Màu Nâu, Ruy Băng đỏ, Em PNG miễn phí">
            <a:extLst>
              <a:ext uri="{FF2B5EF4-FFF2-40B4-BE49-F238E27FC236}">
                <a16:creationId xmlns:a16="http://schemas.microsoft.com/office/drawing/2014/main" id="{04B95E6B-5603-43D3-B396-9478F1829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116" y="2323947"/>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Tự làm Vẽ hộp quà 3d bằng tay">
            <a:extLst>
              <a:ext uri="{FF2B5EF4-FFF2-40B4-BE49-F238E27FC236}">
                <a16:creationId xmlns:a16="http://schemas.microsoft.com/office/drawing/2014/main" id="{4CC3E92F-A87E-4721-8852-E3C999CE12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4250" y="2190734"/>
            <a:ext cx="18002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ách làm hộp quà">
            <a:extLst>
              <a:ext uri="{FF2B5EF4-FFF2-40B4-BE49-F238E27FC236}">
                <a16:creationId xmlns:a16="http://schemas.microsoft.com/office/drawing/2014/main" id="{D099D6B8-855C-41C3-8949-CA3456EF0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620" y="3960399"/>
            <a:ext cx="1724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1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56682" y="758490"/>
            <a:ext cx="7701660" cy="769441"/>
          </a:xfrm>
          <a:prstGeom prst="rect">
            <a:avLst/>
          </a:prstGeom>
          <a:gradFill flip="none" rotWithShape="1">
            <a:gsLst>
              <a:gs pos="0">
                <a:srgbClr val="E396F8">
                  <a:tint val="66000"/>
                  <a:satMod val="160000"/>
                </a:srgbClr>
              </a:gs>
              <a:gs pos="2000">
                <a:srgbClr val="E396F8">
                  <a:tint val="44500"/>
                  <a:satMod val="160000"/>
                </a:srgbClr>
              </a:gs>
              <a:gs pos="10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HƯỚNG DẪN HỌC SINH TỰ HỌC</a:t>
            </a:r>
          </a:p>
        </p:txBody>
      </p:sp>
      <p:sp>
        <p:nvSpPr>
          <p:cNvPr id="8" name="Flowchart: Punched Tape 7"/>
          <p:cNvSpPr/>
          <p:nvPr/>
        </p:nvSpPr>
        <p:spPr>
          <a:xfrm>
            <a:off x="0" y="6373770"/>
            <a:ext cx="12192000" cy="735304"/>
          </a:xfrm>
          <a:prstGeom prst="flowChartPunchedTape">
            <a:avLst/>
          </a:prstGeom>
          <a:solidFill>
            <a:srgbClr val="92D05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6654416"/>
            <a:ext cx="12192000" cy="283279"/>
          </a:xfrm>
          <a:prstGeom prst="rect">
            <a:avLst/>
          </a:prstGeom>
          <a:solidFill>
            <a:srgbClr val="3B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1" name="TextBox 20">
            <a:extLst>
              <a:ext uri="{FF2B5EF4-FFF2-40B4-BE49-F238E27FC236}">
                <a16:creationId xmlns:a16="http://schemas.microsoft.com/office/drawing/2014/main" id="{F1003B13-3769-4656-84C3-BE6B0EEDE561}"/>
              </a:ext>
            </a:extLst>
          </p:cNvPr>
          <p:cNvSpPr txBox="1"/>
          <p:nvPr/>
        </p:nvSpPr>
        <p:spPr>
          <a:xfrm>
            <a:off x="2684477" y="2046725"/>
            <a:ext cx="6996417" cy="2421112"/>
          </a:xfrm>
          <a:prstGeom prst="rect">
            <a:avLst/>
          </a:prstGeom>
          <a:noFill/>
          <a:ln>
            <a:noFill/>
          </a:ln>
          <a:effectLst/>
        </p:spPr>
        <p:style>
          <a:lnRef idx="0">
            <a:scrgbClr r="0" g="0" b="0"/>
          </a:lnRef>
          <a:fillRef idx="0">
            <a:scrgbClr r="0" g="0" b="0"/>
          </a:fillRef>
          <a:effectRef idx="0">
            <a:scrgbClr r="0" g="0" b="0"/>
          </a:effectRef>
          <a:fontRef idx="minor">
            <a:schemeClr val="dk1"/>
          </a:fontRef>
        </p:style>
        <p:txBody>
          <a:bodyPr wrap="square">
            <a:spAutoFit/>
          </a:bodyPr>
          <a:lstStyle/>
          <a:p>
            <a:pPr marL="285750" indent="-285750" algn="just">
              <a:lnSpc>
                <a:spcPct val="150000"/>
              </a:lnSpc>
              <a:buFontTx/>
              <a:buChar char="-"/>
            </a:pPr>
            <a:r>
              <a:rPr lang="vi-VN" sz="2600" dirty="0">
                <a:effectLst/>
                <a:latin typeface="Times New Roman" panose="02020603050405020304" pitchFamily="18" charset="0"/>
                <a:ea typeface="Times New Roman" panose="02020603050405020304" pitchFamily="18" charset="0"/>
              </a:rPr>
              <a:t>Xem lại các </a:t>
            </a:r>
            <a:r>
              <a:rPr lang="en-US" sz="2600" dirty="0" err="1">
                <a:effectLst/>
                <a:latin typeface="Times New Roman" panose="02020603050405020304" pitchFamily="18" charset="0"/>
                <a:ea typeface="Times New Roman" panose="02020603050405020304" pitchFamily="18" charset="0"/>
              </a:rPr>
              <a:t>bước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gấp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hộp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quà</a:t>
            </a:r>
            <a:r>
              <a:rPr lang="en-US" sz="2600" dirty="0">
                <a:effectLst/>
                <a:latin typeface="Times New Roman" panose="02020603050405020304" pitchFamily="18" charset="0"/>
                <a:ea typeface="Times New Roman" panose="02020603050405020304" pitchFamily="18" charset="0"/>
              </a:rPr>
              <a:t>.</a:t>
            </a:r>
          </a:p>
          <a:p>
            <a:pPr marL="285750" indent="-285750" algn="just">
              <a:lnSpc>
                <a:spcPct val="150000"/>
              </a:lnSpc>
              <a:buFontTx/>
              <a:buChar char="-"/>
            </a:pPr>
            <a:r>
              <a:rPr lang="en-US" sz="2600" dirty="0">
                <a:latin typeface="Times New Roman" panose="02020603050405020304" pitchFamily="18" charset="0"/>
                <a:ea typeface="Times New Roman" panose="02020603050405020304" pitchFamily="18" charset="0"/>
              </a:rPr>
              <a:t>Trang </a:t>
            </a:r>
            <a:r>
              <a:rPr lang="en-US" sz="2600" dirty="0" err="1">
                <a:latin typeface="Times New Roman" panose="02020603050405020304" pitchFamily="18" charset="0"/>
                <a:ea typeface="Times New Roman" panose="02020603050405020304" pitchFamily="18" charset="0"/>
              </a:rPr>
              <a:t>trí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hoàn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thiện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sản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phẩm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mình</a:t>
            </a:r>
            <a:r>
              <a:rPr lang="en-US" sz="2600" dirty="0">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marL="285750" indent="-285750" algn="just">
              <a:lnSpc>
                <a:spcPct val="150000"/>
              </a:lnSpc>
              <a:buFontTx/>
              <a:buChar char="-"/>
            </a:pPr>
            <a:r>
              <a:rPr lang="en-US" sz="2600" dirty="0" err="1">
                <a:latin typeface="Times New Roman" panose="02020603050405020304" pitchFamily="18" charset="0"/>
                <a:ea typeface="Times New Roman" panose="02020603050405020304" pitchFamily="18" charset="0"/>
              </a:rPr>
              <a:t>Chuẩn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bút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chì</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giấy</a:t>
            </a:r>
            <a:r>
              <a:rPr lang="en-US" sz="2600" dirty="0">
                <a:latin typeface="Times New Roman" panose="02020603050405020304" pitchFamily="18" charset="0"/>
                <a:ea typeface="Times New Roman" panose="02020603050405020304" pitchFamily="18" charset="0"/>
              </a:rPr>
              <a:t> ô li.</a:t>
            </a:r>
            <a:endParaRPr lang="en-US" sz="2600" dirty="0">
              <a:effectLst/>
              <a:latin typeface="Times New Roman" panose="02020603050405020304" pitchFamily="18" charset="0"/>
              <a:ea typeface="Times New Roman" panose="02020603050405020304" pitchFamily="18" charset="0"/>
            </a:endParaRPr>
          </a:p>
          <a:p>
            <a:pPr marL="285750" indent="-285750" algn="just">
              <a:lnSpc>
                <a:spcPct val="150000"/>
              </a:lnSpc>
              <a:buFontTx/>
              <a:buChar char="-"/>
            </a:pPr>
            <a:r>
              <a:rPr lang="en-US" sz="2600" dirty="0" err="1">
                <a:latin typeface="Times New Roman" panose="02020603050405020304" pitchFamily="18" charset="0"/>
                <a:ea typeface="Times New Roman" panose="02020603050405020304" pitchFamily="18" charset="0"/>
              </a:rPr>
              <a:t>Ôn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tập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vẽ</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tứ</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đặc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biệt</a:t>
            </a:r>
            <a:r>
              <a:rPr lang="en-US" sz="2600" dirty="0">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43" y="0"/>
            <a:ext cx="12192000" cy="6858000"/>
          </a:xfrm>
          <a:prstGeom prst="rect">
            <a:avLst/>
          </a:prstGeom>
          <a:gradFill flip="none" rotWithShape="1">
            <a:gsLst>
              <a:gs pos="0">
                <a:srgbClr val="B4DE86">
                  <a:tint val="66000"/>
                  <a:satMod val="160000"/>
                </a:srgbClr>
              </a:gs>
              <a:gs pos="35000">
                <a:srgbClr val="B4DE86">
                  <a:tint val="44500"/>
                  <a:satMod val="160000"/>
                </a:srgbClr>
              </a:gs>
              <a:gs pos="92000">
                <a:srgbClr val="B4DE8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Flowchart: Connector 5"/>
          <p:cNvSpPr/>
          <p:nvPr/>
        </p:nvSpPr>
        <p:spPr>
          <a:xfrm>
            <a:off x="10893654" y="4011464"/>
            <a:ext cx="838970" cy="787310"/>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1123900" y="5734654"/>
            <a:ext cx="1055657" cy="104311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7297" y="5643162"/>
            <a:ext cx="1055657" cy="104311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10077461" y="2040900"/>
            <a:ext cx="562783" cy="56600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897531" y="5159398"/>
            <a:ext cx="1055657" cy="1043116"/>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9379198" y="5054505"/>
            <a:ext cx="1055657" cy="1043116"/>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5586880">
            <a:off x="161940" y="108816"/>
            <a:ext cx="1068679" cy="1116533"/>
            <a:chOff x="10437302" y="5208733"/>
            <a:chExt cx="1068679" cy="1116533"/>
          </a:xfrm>
        </p:grpSpPr>
        <p:grpSp>
          <p:nvGrpSpPr>
            <p:cNvPr id="22" name="Group 21"/>
            <p:cNvGrpSpPr/>
            <p:nvPr/>
          </p:nvGrpSpPr>
          <p:grpSpPr>
            <a:xfrm>
              <a:off x="10443025" y="5796728"/>
              <a:ext cx="522040" cy="528538"/>
              <a:chOff x="967594" y="5304714"/>
              <a:chExt cx="635815" cy="643158"/>
            </a:xfrm>
          </p:grpSpPr>
          <p:sp>
            <p:nvSpPr>
              <p:cNvPr id="29" name="Flowchart: Connector 28"/>
              <p:cNvSpPr/>
              <p:nvPr/>
            </p:nvSpPr>
            <p:spPr>
              <a:xfrm>
                <a:off x="967594" y="5304714"/>
                <a:ext cx="635815" cy="64315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1097013" y="5438125"/>
                <a:ext cx="365037" cy="41720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1071325" y="5902169"/>
              <a:ext cx="434656" cy="423097"/>
              <a:chOff x="3025105" y="5213133"/>
              <a:chExt cx="635815" cy="643158"/>
            </a:xfrm>
          </p:grpSpPr>
          <p:sp>
            <p:nvSpPr>
              <p:cNvPr id="27" name="Flowchart: Connector 26"/>
              <p:cNvSpPr/>
              <p:nvPr/>
            </p:nvSpPr>
            <p:spPr>
              <a:xfrm>
                <a:off x="3025105" y="5213133"/>
                <a:ext cx="635815" cy="643158"/>
              </a:xfrm>
              <a:prstGeom prst="flowChartConnector">
                <a:avLst/>
              </a:prstGeom>
              <a:solidFill>
                <a:srgbClr val="E396F8"/>
              </a:solidFill>
              <a:ln>
                <a:solidFill>
                  <a:srgbClr val="E39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184766" y="5359591"/>
                <a:ext cx="314686" cy="35024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0437302" y="5208733"/>
              <a:ext cx="461308" cy="428542"/>
              <a:chOff x="2518095" y="4630721"/>
              <a:chExt cx="426441" cy="503341"/>
            </a:xfrm>
          </p:grpSpPr>
          <p:sp>
            <p:nvSpPr>
              <p:cNvPr id="25" name="Flowchart: Connector 24"/>
              <p:cNvSpPr/>
              <p:nvPr/>
            </p:nvSpPr>
            <p:spPr>
              <a:xfrm>
                <a:off x="2518095" y="4630721"/>
                <a:ext cx="426441" cy="5033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2607054" y="4746350"/>
                <a:ext cx="225727" cy="27208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rot="10800000">
            <a:off x="11013517" y="77997"/>
            <a:ext cx="1068679" cy="1116533"/>
            <a:chOff x="10437302" y="5208733"/>
            <a:chExt cx="1068679" cy="1116533"/>
          </a:xfrm>
        </p:grpSpPr>
        <p:grpSp>
          <p:nvGrpSpPr>
            <p:cNvPr id="32" name="Group 31"/>
            <p:cNvGrpSpPr/>
            <p:nvPr/>
          </p:nvGrpSpPr>
          <p:grpSpPr>
            <a:xfrm>
              <a:off x="10443025" y="5796728"/>
              <a:ext cx="522040" cy="528538"/>
              <a:chOff x="967594" y="5304714"/>
              <a:chExt cx="635815" cy="643158"/>
            </a:xfrm>
          </p:grpSpPr>
          <p:sp>
            <p:nvSpPr>
              <p:cNvPr id="39" name="Flowchart: Connector 38"/>
              <p:cNvSpPr/>
              <p:nvPr/>
            </p:nvSpPr>
            <p:spPr>
              <a:xfrm>
                <a:off x="967594" y="5304714"/>
                <a:ext cx="635815" cy="64315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1097013" y="5438125"/>
                <a:ext cx="365037" cy="41720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1071325" y="5902169"/>
              <a:ext cx="434656" cy="423097"/>
              <a:chOff x="3025105" y="5213133"/>
              <a:chExt cx="635815" cy="643158"/>
            </a:xfrm>
          </p:grpSpPr>
          <p:sp>
            <p:nvSpPr>
              <p:cNvPr id="37" name="Flowchart: Connector 36"/>
              <p:cNvSpPr/>
              <p:nvPr/>
            </p:nvSpPr>
            <p:spPr>
              <a:xfrm>
                <a:off x="3025105" y="5213133"/>
                <a:ext cx="635815" cy="643158"/>
              </a:xfrm>
              <a:prstGeom prst="flowChartConnector">
                <a:avLst/>
              </a:prstGeom>
              <a:solidFill>
                <a:srgbClr val="E396F8"/>
              </a:solidFill>
              <a:ln>
                <a:solidFill>
                  <a:srgbClr val="E39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184766" y="5359591"/>
                <a:ext cx="314686" cy="35024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0437302" y="5208733"/>
              <a:ext cx="461308" cy="428542"/>
              <a:chOff x="2518095" y="4630721"/>
              <a:chExt cx="426441" cy="503341"/>
            </a:xfrm>
          </p:grpSpPr>
          <p:sp>
            <p:nvSpPr>
              <p:cNvPr id="35" name="Flowchart: Connector 34"/>
              <p:cNvSpPr/>
              <p:nvPr/>
            </p:nvSpPr>
            <p:spPr>
              <a:xfrm>
                <a:off x="2518095" y="4630721"/>
                <a:ext cx="426441" cy="5033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2607054" y="4746350"/>
                <a:ext cx="225727" cy="27208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Flowchart: Connector 40"/>
          <p:cNvSpPr/>
          <p:nvPr/>
        </p:nvSpPr>
        <p:spPr>
          <a:xfrm>
            <a:off x="5659196" y="183109"/>
            <a:ext cx="708529" cy="70788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616140" y="2028955"/>
            <a:ext cx="562782" cy="566008"/>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463734" y="4011464"/>
            <a:ext cx="916658" cy="859473"/>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605081" y="1194134"/>
            <a:ext cx="6945891" cy="1224857"/>
          </a:xfrm>
          <a:prstGeom prst="rect">
            <a:avLst/>
          </a:prstGeom>
          <a:gradFill flip="none" rotWithShape="1">
            <a:gsLst>
              <a:gs pos="0">
                <a:srgbClr val="7030A0">
                  <a:tint val="66000"/>
                  <a:satMod val="160000"/>
                </a:srgbClr>
              </a:gs>
              <a:gs pos="39000">
                <a:srgbClr val="7030A0">
                  <a:tint val="44500"/>
                  <a:satMod val="160000"/>
                </a:srgbClr>
              </a:gs>
              <a:gs pos="51000">
                <a:srgbClr val="7030A0">
                  <a:tint val="23500"/>
                  <a:satMod val="160000"/>
                </a:srgbClr>
              </a:gs>
            </a:gsLst>
            <a:lin ang="16200000" scaled="1"/>
            <a:tileRect/>
          </a:gradFill>
          <a:scene3d>
            <a:camera prst="orthographicFront"/>
            <a:lightRig rig="threePt" dir="t"/>
          </a:scene3d>
          <a:sp3d>
            <a:bevelT/>
          </a:sp3d>
        </p:spPr>
        <p:txBody>
          <a:bodyPr wrap="square" rtlCol="0">
            <a:prstTxWarp prst="textStop">
              <a:avLst/>
            </a:prstTxWarp>
            <a:spAutoFit/>
          </a:bodyPr>
          <a:lstStyle/>
          <a:p>
            <a:pPr algn="ctr"/>
            <a:r>
              <a:rPr lang="en-US" sz="4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Tiết</a:t>
            </a: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HOẠT ĐỘNG THỰC HÀNH VÀ TRẢI NGHIỆM</a:t>
            </a:r>
          </a:p>
        </p:txBody>
      </p:sp>
      <p:pic>
        <p:nvPicPr>
          <p:cNvPr id="2" name="Picture 1"/>
          <p:cNvPicPr>
            <a:picLocks noChangeAspect="1"/>
          </p:cNvPicPr>
          <p:nvPr/>
        </p:nvPicPr>
        <p:blipFill>
          <a:blip r:embed="rId2"/>
          <a:stretch>
            <a:fillRect/>
          </a:stretch>
        </p:blipFill>
        <p:spPr>
          <a:xfrm>
            <a:off x="4998643" y="2722540"/>
            <a:ext cx="1798476" cy="1030313"/>
          </a:xfrm>
          <a:prstGeom prst="rect">
            <a:avLst/>
          </a:prstGeom>
        </p:spPr>
      </p:pic>
      <p:sp>
        <p:nvSpPr>
          <p:cNvPr id="13" name="TextBox 12"/>
          <p:cNvSpPr txBox="1"/>
          <p:nvPr/>
        </p:nvSpPr>
        <p:spPr>
          <a:xfrm>
            <a:off x="708660" y="3752850"/>
            <a:ext cx="10912475" cy="18453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TIẾT 1:</a:t>
            </a:r>
          </a:p>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HOẠT ĐỘNG 1. DÙNG VẬT LIỆU TÁI CHẾ GẤP HỘP QUÀ TẶNG. </a:t>
            </a:r>
          </a:p>
        </p:txBody>
      </p:sp>
    </p:spTree>
    <p:extLst>
      <p:ext uri="{BB962C8B-B14F-4D97-AF65-F5344CB8AC3E}">
        <p14:creationId xmlns:p14="http://schemas.microsoft.com/office/powerpoint/2010/main" val="1951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0" fill="hold"/>
                                        <p:tgtEl>
                                          <p:spTgt spid="41"/>
                                        </p:tgtEl>
                                        <p:attrNameLst>
                                          <p:attrName>r</p:attrName>
                                        </p:attrNameLst>
                                      </p:cBhvr>
                                    </p:animRot>
                                  </p:childTnLst>
                                </p:cTn>
                              </p:par>
                              <p:par>
                                <p:cTn id="7" presetID="8" presetClass="emph" presetSubtype="0" fill="hold" grpId="0" nodeType="withEffect">
                                  <p:stCondLst>
                                    <p:cond delay="0"/>
                                  </p:stCondLst>
                                  <p:childTnLst>
                                    <p:animRot by="21600000">
                                      <p:cBhvr>
                                        <p:cTn id="8" dur="20000" fill="hold"/>
                                        <p:tgtEl>
                                          <p:spTgt spid="10"/>
                                        </p:tgtEl>
                                        <p:attrNameLst>
                                          <p:attrName>r</p:attrName>
                                        </p:attrNameLst>
                                      </p:cBhvr>
                                    </p:animRot>
                                  </p:childTnLst>
                                </p:cTn>
                              </p:par>
                              <p:par>
                                <p:cTn id="9" presetID="8" presetClass="emph" presetSubtype="0" fill="hold" grpId="0" nodeType="withEffect">
                                  <p:stCondLst>
                                    <p:cond delay="0"/>
                                  </p:stCondLst>
                                  <p:childTnLst>
                                    <p:animRot by="21600000">
                                      <p:cBhvr>
                                        <p:cTn id="10" dur="20000" fill="hold"/>
                                        <p:tgtEl>
                                          <p:spTgt spid="43"/>
                                        </p:tgtEl>
                                        <p:attrNameLst>
                                          <p:attrName>r</p:attrName>
                                        </p:attrNameLst>
                                      </p:cBhvr>
                                    </p:animRot>
                                  </p:childTnLst>
                                </p:cTn>
                              </p:par>
                              <p:par>
                                <p:cTn id="11" presetID="8" presetClass="emph" presetSubtype="0" fill="hold" grpId="0" nodeType="withEffect">
                                  <p:stCondLst>
                                    <p:cond delay="0"/>
                                  </p:stCondLst>
                                  <p:childTnLst>
                                    <p:animRot by="21600000">
                                      <p:cBhvr>
                                        <p:cTn id="12" dur="20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 action="ppaction://noaction"/>
          </p:cNvPr>
          <p:cNvPicPr>
            <a:picLocks noChangeAspect="1"/>
          </p:cNvPicPr>
          <p:nvPr/>
        </p:nvPicPr>
        <p:blipFill>
          <a:blip r:embed="rId2"/>
          <a:stretch>
            <a:fillRect/>
          </a:stretch>
        </p:blipFill>
        <p:spPr>
          <a:xfrm>
            <a:off x="4982377" y="5249307"/>
            <a:ext cx="1312397" cy="131239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223" y="5363040"/>
            <a:ext cx="1084999" cy="1084999"/>
          </a:xfrm>
          <a:prstGeom prst="rect">
            <a:avLst/>
          </a:prstGeom>
        </p:spPr>
      </p:pic>
      <p:pic>
        <p:nvPicPr>
          <p:cNvPr id="30" name="Picture 29"/>
          <p:cNvPicPr>
            <a:picLocks noChangeAspect="1"/>
          </p:cNvPicPr>
          <p:nvPr/>
        </p:nvPicPr>
        <p:blipFill>
          <a:blip r:embed="rId4"/>
          <a:stretch>
            <a:fillRect/>
          </a:stretch>
        </p:blipFill>
        <p:spPr>
          <a:xfrm>
            <a:off x="5929085" y="5246886"/>
            <a:ext cx="2066925" cy="13144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8359579" y="52791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1760320" y="3180765"/>
            <a:ext cx="9429750" cy="1106805"/>
          </a:xfrm>
          <a:prstGeom prst="rect">
            <a:avLst/>
          </a:prstGeom>
          <a:noFill/>
        </p:spPr>
        <p:txBody>
          <a:bodyPr wrap="none" lIns="91440" tIns="45720" rIns="91440" bIns="45720">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GIỚI THIỆU HỘP QUÀ</a:t>
            </a:r>
          </a:p>
        </p:txBody>
      </p:sp>
      <p:sp>
        <p:nvSpPr>
          <p:cNvPr id="72" name="WordArt 24"/>
          <p:cNvSpPr>
            <a:spLocks noChangeArrowheads="1" noChangeShapeType="1" noTextEdit="1"/>
          </p:cNvSpPr>
          <p:nvPr/>
        </p:nvSpPr>
        <p:spPr bwMode="auto">
          <a:xfrm>
            <a:off x="3191065" y="1472705"/>
            <a:ext cx="5800436" cy="1347787"/>
          </a:xfrm>
          <a:prstGeom prst="rect">
            <a:avLst/>
          </a:prstGeom>
        </p:spPr>
        <p:txBody>
          <a:bodyPr wrap="none" fromWordArt="1">
            <a:prstTxWarp prst="textDeflate">
              <a:avLst>
                <a:gd name="adj" fmla="val 26227"/>
              </a:avLst>
            </a:prstTxWarp>
          </a:bodyPr>
          <a:lstStyle/>
          <a:p>
            <a:pPr algn="ctr"/>
            <a:r>
              <a:rPr lang="en-US" b="1" i="1" kern="10" dirty="0" err="1">
                <a:ln w="9525">
                  <a:solidFill>
                    <a:srgbClr val="0000FF"/>
                  </a:solidFill>
                  <a:round/>
                </a:ln>
                <a:solidFill>
                  <a:srgbClr val="FF0000"/>
                </a:solidFill>
                <a:latin typeface="Times New Roman" panose="02020603050405020304" pitchFamily="18" charset="0"/>
                <a:cs typeface="Times New Roman" panose="02020603050405020304" pitchFamily="18" charset="0"/>
              </a:rPr>
              <a:t>Hoạt</a:t>
            </a:r>
            <a:r>
              <a:rPr lang="en-US" b="1" i="1" kern="10" dirty="0">
                <a:ln w="9525">
                  <a:solidFill>
                    <a:srgbClr val="0000FF"/>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00FF"/>
                  </a:solidFill>
                  <a:round/>
                </a:ln>
                <a:solidFill>
                  <a:srgbClr val="FF0000"/>
                </a:solidFill>
                <a:latin typeface="Times New Roman" panose="02020603050405020304" pitchFamily="18" charset="0"/>
                <a:cs typeface="Times New Roman" panose="02020603050405020304" pitchFamily="18" charset="0"/>
              </a:rPr>
              <a:t>động</a:t>
            </a:r>
            <a:r>
              <a:rPr lang="en-US" b="1" i="1" kern="10" dirty="0">
                <a:ln w="9525">
                  <a:solidFill>
                    <a:srgbClr val="0000FF"/>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00FF"/>
                  </a:solidFill>
                  <a:round/>
                </a:ln>
                <a:solidFill>
                  <a:srgbClr val="FF0000"/>
                </a:solidFill>
                <a:latin typeface="Times New Roman" panose="02020603050405020304" pitchFamily="18" charset="0"/>
                <a:cs typeface="Times New Roman" panose="02020603050405020304" pitchFamily="18" charset="0"/>
              </a:rPr>
              <a:t>Khởi</a:t>
            </a:r>
            <a:r>
              <a:rPr lang="en-US" b="1" i="1" kern="10" dirty="0">
                <a:ln w="9525">
                  <a:solidFill>
                    <a:srgbClr val="0000FF"/>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00FF"/>
                  </a:solidFill>
                  <a:round/>
                </a:ln>
                <a:solidFill>
                  <a:srgbClr val="FF0000"/>
                </a:solidFill>
                <a:latin typeface="Times New Roman" panose="02020603050405020304" pitchFamily="18" charset="0"/>
                <a:cs typeface="Times New Roman" panose="02020603050405020304" pitchFamily="18" charset="0"/>
              </a:rPr>
              <a:t>động</a:t>
            </a:r>
            <a:endParaRPr lang="en-US" b="1" i="1" kern="10" dirty="0">
              <a:ln w="9525">
                <a:solidFill>
                  <a:srgbClr val="0000FF"/>
                </a:solidFill>
                <a:round/>
              </a:ln>
              <a:solidFill>
                <a:srgbClr val="FF000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sz="half" idx="1"/>
          </p:nvPr>
        </p:nvGraphicFramePr>
        <p:xfrm>
          <a:off x="715645" y="404654"/>
          <a:ext cx="4193540" cy="1273810"/>
        </p:xfrm>
        <a:graphic>
          <a:graphicData uri="http://schemas.openxmlformats.org/presentationml/2006/ole">
            <mc:AlternateContent xmlns:mc="http://schemas.openxmlformats.org/markup-compatibility/2006">
              <mc:Choice xmlns:v="urn:schemas-microsoft-com:vml" Requires="v">
                <p:oleObj r:id="rId5" imgW="5133975" imgH="1590675" progId="Word.Document.8">
                  <p:embed/>
                </p:oleObj>
              </mc:Choice>
              <mc:Fallback>
                <p:oleObj r:id="rId5" imgW="5133975" imgH="1590675" progId="Word.Document.8">
                  <p:embed/>
                  <p:pic>
                    <p:nvPicPr>
                      <p:cNvPr id="0" name="Picture 7"/>
                      <p:cNvPicPr/>
                      <p:nvPr/>
                    </p:nvPicPr>
                    <p:blipFill>
                      <a:blip r:embed="rId6"/>
                      <a:stretch>
                        <a:fillRect/>
                      </a:stretch>
                    </p:blipFill>
                    <p:spPr>
                      <a:xfrm>
                        <a:off x="715645" y="404654"/>
                        <a:ext cx="4193540" cy="1273810"/>
                      </a:xfrm>
                      <a:prstGeom prst="rect">
                        <a:avLst/>
                      </a:prstGeom>
                    </p:spPr>
                  </p:pic>
                </p:oleObj>
              </mc:Fallback>
            </mc:AlternateContent>
          </a:graphicData>
        </a:graphic>
      </p:graphicFrame>
      <p:graphicFrame>
        <p:nvGraphicFramePr>
          <p:cNvPr id="12" name="Content Placeholder 11"/>
          <p:cNvGraphicFramePr>
            <a:graphicFrameLocks noGrp="1"/>
          </p:cNvGraphicFramePr>
          <p:nvPr>
            <p:ph sz="half" idx="2"/>
          </p:nvPr>
        </p:nvGraphicFramePr>
        <p:xfrm>
          <a:off x="8442325" y="5129372"/>
          <a:ext cx="4095750" cy="1431925"/>
        </p:xfrm>
        <a:graphic>
          <a:graphicData uri="http://schemas.openxmlformats.org/presentationml/2006/ole">
            <mc:AlternateContent xmlns:mc="http://schemas.openxmlformats.org/markup-compatibility/2006">
              <mc:Choice xmlns:v="urn:schemas-microsoft-com:vml" Requires="v">
                <p:oleObj r:id="rId7" imgW="5133975" imgH="1809750" progId="Word.Document.8">
                  <p:embed/>
                </p:oleObj>
              </mc:Choice>
              <mc:Fallback>
                <p:oleObj r:id="rId7" imgW="5133975" imgH="1809750" progId="Word.Document.8">
                  <p:embed/>
                  <p:pic>
                    <p:nvPicPr>
                      <p:cNvPr id="0" name="Picture 12"/>
                      <p:cNvPicPr/>
                      <p:nvPr/>
                    </p:nvPicPr>
                    <p:blipFill>
                      <a:blip r:embed="rId8"/>
                      <a:stretch>
                        <a:fillRect/>
                      </a:stretch>
                    </p:blipFill>
                    <p:spPr>
                      <a:xfrm>
                        <a:off x="8442325" y="5129372"/>
                        <a:ext cx="4095750" cy="1431925"/>
                      </a:xfrm>
                      <a:prstGeom prst="rect">
                        <a:avLst/>
                      </a:prstGeom>
                    </p:spPr>
                  </p:pic>
                </p:oleObj>
              </mc:Fallback>
            </mc:AlternateContent>
          </a:graphicData>
        </a:graphic>
      </p:graphicFrame>
      <p:graphicFrame>
        <p:nvGraphicFramePr>
          <p:cNvPr id="15" name="Object 14"/>
          <p:cNvGraphicFramePr/>
          <p:nvPr/>
        </p:nvGraphicFramePr>
        <p:xfrm>
          <a:off x="1131570" y="4796790"/>
          <a:ext cx="6485890" cy="1278255"/>
        </p:xfrm>
        <a:graphic>
          <a:graphicData uri="http://schemas.openxmlformats.org/presentationml/2006/ole">
            <mc:AlternateContent xmlns:mc="http://schemas.openxmlformats.org/markup-compatibility/2006">
              <mc:Choice xmlns:v="urn:schemas-microsoft-com:vml" Requires="v">
                <p:oleObj r:id="rId9" imgW="6496050" imgH="1295400" progId="Word.Document.8">
                  <p:embed/>
                </p:oleObj>
              </mc:Choice>
              <mc:Fallback>
                <p:oleObj r:id="rId9" imgW="6496050" imgH="1295400" progId="Word.Document.8">
                  <p:embed/>
                  <p:pic>
                    <p:nvPicPr>
                      <p:cNvPr id="0" name="Picture 15"/>
                      <p:cNvPicPr/>
                      <p:nvPr/>
                    </p:nvPicPr>
                    <p:blipFill>
                      <a:blip r:embed="rId10"/>
                      <a:stretch>
                        <a:fillRect/>
                      </a:stretch>
                    </p:blipFill>
                    <p:spPr>
                      <a:xfrm>
                        <a:off x="1131570" y="4796790"/>
                        <a:ext cx="6485890" cy="1278255"/>
                      </a:xfrm>
                      <a:prstGeom prst="rect">
                        <a:avLst/>
                      </a:prstGeom>
                    </p:spPr>
                  </p:pic>
                </p:oleObj>
              </mc:Fallback>
            </mc:AlternateContent>
          </a:graphicData>
        </a:graphic>
      </p:graphicFrame>
      <p:graphicFrame>
        <p:nvGraphicFramePr>
          <p:cNvPr id="18" name="Object 17"/>
          <p:cNvGraphicFramePr/>
          <p:nvPr/>
        </p:nvGraphicFramePr>
        <p:xfrm>
          <a:off x="9503410" y="1047750"/>
          <a:ext cx="6485890" cy="1173480"/>
        </p:xfrm>
        <a:graphic>
          <a:graphicData uri="http://schemas.openxmlformats.org/presentationml/2006/ole">
            <mc:AlternateContent xmlns:mc="http://schemas.openxmlformats.org/markup-compatibility/2006">
              <mc:Choice xmlns:v="urn:schemas-microsoft-com:vml" Requires="v">
                <p:oleObj r:id="rId11" imgW="6496050" imgH="1190625" progId="Word.Document.8">
                  <p:embed/>
                </p:oleObj>
              </mc:Choice>
              <mc:Fallback>
                <p:oleObj r:id="rId11" imgW="6496050" imgH="1190625" progId="Word.Document.8">
                  <p:embed/>
                  <p:pic>
                    <p:nvPicPr>
                      <p:cNvPr id="0" name="Picture 21"/>
                      <p:cNvPicPr/>
                      <p:nvPr/>
                    </p:nvPicPr>
                    <p:blipFill>
                      <a:blip r:embed="rId12"/>
                      <a:stretch>
                        <a:fillRect/>
                      </a:stretch>
                    </p:blipFill>
                    <p:spPr>
                      <a:xfrm>
                        <a:off x="9503410" y="1047750"/>
                        <a:ext cx="6485890" cy="117348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8000" fill="hold"/>
                                        <p:tgtEl>
                                          <p:spTgt spid="29"/>
                                        </p:tgtEl>
                                        <p:attrNameLst>
                                          <p:attrName>ppt_x</p:attrName>
                                        </p:attrNameLst>
                                      </p:cBhvr>
                                      <p:tavLst>
                                        <p:tav tm="0">
                                          <p:val>
                                            <p:strVal val="0-#ppt_w/2"/>
                                          </p:val>
                                        </p:tav>
                                        <p:tav tm="100000">
                                          <p:val>
                                            <p:strVal val="#ppt_x"/>
                                          </p:val>
                                        </p:tav>
                                      </p:tavLst>
                                    </p:anim>
                                    <p:anim calcmode="lin" valueType="num">
                                      <p:cBhvr additive="base">
                                        <p:cTn id="8" dur="18000" fill="hold"/>
                                        <p:tgtEl>
                                          <p:spTgt spid="2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2000" fill="hold"/>
                                        <p:tgtEl>
                                          <p:spTgt spid="5"/>
                                        </p:tgtEl>
                                        <p:attrNameLst>
                                          <p:attrName>ppt_w</p:attrName>
                                        </p:attrNameLst>
                                      </p:cBhvr>
                                      <p:tavLst>
                                        <p:tav tm="0">
                                          <p:val>
                                            <p:fltVal val="0"/>
                                          </p:val>
                                        </p:tav>
                                        <p:tav tm="100000">
                                          <p:val>
                                            <p:strVal val="#ppt_w"/>
                                          </p:val>
                                        </p:tav>
                                      </p:tavLst>
                                    </p:anim>
                                    <p:anim calcmode="lin" valueType="num">
                                      <p:cBhvr>
                                        <p:cTn id="12" dur="22000" fill="hold"/>
                                        <p:tgtEl>
                                          <p:spTgt spid="5"/>
                                        </p:tgtEl>
                                        <p:attrNameLst>
                                          <p:attrName>ppt_h</p:attrName>
                                        </p:attrNameLst>
                                      </p:cBhvr>
                                      <p:tavLst>
                                        <p:tav tm="0">
                                          <p:val>
                                            <p:fltVal val="0"/>
                                          </p:val>
                                        </p:tav>
                                        <p:tav tm="100000">
                                          <p:val>
                                            <p:strVal val="#ppt_h"/>
                                          </p:val>
                                        </p:tav>
                                      </p:tavLst>
                                    </p:anim>
                                    <p:animEffect transition="in" filter="fade">
                                      <p:cBhvr>
                                        <p:cTn id="13" dur="2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 presetClass="exit"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p:bldP spid="5" grpId="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6334"/>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159" y="1352937"/>
            <a:ext cx="445993" cy="445993"/>
          </a:xfrm>
          <a:prstGeom prst="rect">
            <a:avLst/>
          </a:prstGeom>
        </p:spPr>
      </p:pic>
      <p:pic>
        <p:nvPicPr>
          <p:cNvPr id="29" name="Graphic 28" descr="Atom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0559" y="2625110"/>
            <a:ext cx="445993" cy="445993"/>
          </a:xfrm>
          <a:prstGeom prst="rect">
            <a:avLst/>
          </a:prstGeom>
        </p:spPr>
      </p:pic>
      <p:pic>
        <p:nvPicPr>
          <p:cNvPr id="30" name="Graphic 29" descr="Atom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6204" y="1156544"/>
            <a:ext cx="445993" cy="445993"/>
          </a:xfrm>
          <a:prstGeom prst="rect">
            <a:avLst/>
          </a:prstGeom>
        </p:spPr>
      </p:pic>
      <p:pic>
        <p:nvPicPr>
          <p:cNvPr id="34" name="Graphic 33"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9737" y="2548271"/>
            <a:ext cx="445993" cy="445993"/>
          </a:xfrm>
          <a:prstGeom prst="rect">
            <a:avLst/>
          </a:prstGeom>
        </p:spPr>
      </p:pic>
      <p:sp>
        <p:nvSpPr>
          <p:cNvPr id="31" name="WordArt 24"/>
          <p:cNvSpPr>
            <a:spLocks noChangeArrowheads="1" noChangeShapeType="1" noTextEdit="1"/>
          </p:cNvSpPr>
          <p:nvPr/>
        </p:nvSpPr>
        <p:spPr bwMode="auto">
          <a:xfrm>
            <a:off x="2991959" y="1275799"/>
            <a:ext cx="5800436" cy="1347787"/>
          </a:xfrm>
          <a:prstGeom prst="rect">
            <a:avLst/>
          </a:prstGeom>
        </p:spPr>
        <p:txBody>
          <a:bodyPr wrap="none" fromWordArt="1">
            <a:prstTxWarp prst="textDeflate">
              <a:avLst>
                <a:gd name="adj" fmla="val 26227"/>
              </a:avLst>
            </a:prstTxWarp>
          </a:bodyPr>
          <a:lstStyle/>
          <a:p>
            <a:pPr algn="ctr"/>
            <a:r>
              <a:rPr lang="en-US" b="1" i="1" kern="10" dirty="0" err="1">
                <a:ln w="9525">
                  <a:solidFill>
                    <a:srgbClr val="0070C0"/>
                  </a:solidFill>
                  <a:round/>
                </a:ln>
                <a:solidFill>
                  <a:srgbClr val="CA68C3"/>
                </a:solidFill>
                <a:latin typeface="Times New Roman" panose="02020603050405020304" pitchFamily="18" charset="0"/>
                <a:cs typeface="Times New Roman" panose="02020603050405020304" pitchFamily="18" charset="0"/>
              </a:rPr>
              <a:t>Hoạt</a:t>
            </a:r>
            <a:r>
              <a:rPr lang="en-US" b="1" i="1" kern="10" dirty="0">
                <a:ln w="9525">
                  <a:solidFill>
                    <a:srgbClr val="0070C0"/>
                  </a:solidFill>
                  <a:round/>
                </a:ln>
                <a:solidFill>
                  <a:srgbClr val="CA68C3"/>
                </a:solidFill>
                <a:latin typeface="Times New Roman" panose="02020603050405020304" pitchFamily="18" charset="0"/>
                <a:cs typeface="Times New Roman" panose="02020603050405020304" pitchFamily="18" charset="0"/>
              </a:rPr>
              <a:t> </a:t>
            </a:r>
            <a:r>
              <a:rPr lang="en-US" b="1" i="1" kern="10" dirty="0" err="1">
                <a:ln w="9525">
                  <a:solidFill>
                    <a:srgbClr val="0070C0"/>
                  </a:solidFill>
                  <a:round/>
                </a:ln>
                <a:solidFill>
                  <a:srgbClr val="CA68C3"/>
                </a:solidFill>
                <a:latin typeface="Times New Roman" panose="02020603050405020304" pitchFamily="18" charset="0"/>
                <a:cs typeface="Times New Roman" panose="02020603050405020304" pitchFamily="18" charset="0"/>
              </a:rPr>
              <a:t>động: Thực hành</a:t>
            </a:r>
            <a:endParaRPr lang="en-US" b="1" i="1" kern="10" dirty="0">
              <a:ln w="9525">
                <a:solidFill>
                  <a:srgbClr val="0070C0"/>
                </a:solidFill>
                <a:round/>
              </a:ln>
              <a:solidFill>
                <a:srgbClr val="CA68C3"/>
              </a:solidFill>
              <a:latin typeface="Times New Roman" panose="02020603050405020304" pitchFamily="18" charset="0"/>
              <a:cs typeface="Times New Roman" panose="02020603050405020304" pitchFamily="18" charset="0"/>
            </a:endParaRPr>
          </a:p>
        </p:txBody>
      </p:sp>
      <p:pic>
        <p:nvPicPr>
          <p:cNvPr id="33" name="Graphic 32" descr="Atom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8601" y="4409681"/>
            <a:ext cx="445993" cy="445993"/>
          </a:xfrm>
          <a:prstGeom prst="rect">
            <a:avLst/>
          </a:prstGeom>
        </p:spPr>
      </p:pic>
      <p:pic>
        <p:nvPicPr>
          <p:cNvPr id="36" name="Graphic 35" descr="Atom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1293" y="239918"/>
            <a:ext cx="445993" cy="445993"/>
          </a:xfrm>
          <a:prstGeom prst="rect">
            <a:avLst/>
          </a:prstGeom>
        </p:spPr>
      </p:pic>
      <p:pic>
        <p:nvPicPr>
          <p:cNvPr id="37" name="Graphic 36" descr="Atom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7711" y="240922"/>
            <a:ext cx="445993" cy="445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6334"/>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96128" y="115177"/>
            <a:ext cx="9741535" cy="768350"/>
          </a:xfrm>
          <a:prstGeom prst="rect">
            <a:avLst/>
          </a:prstGeom>
          <a:gradFill flip="none" rotWithShape="1">
            <a:gsLst>
              <a:gs pos="0">
                <a:srgbClr val="E396F8">
                  <a:tint val="66000"/>
                  <a:satMod val="160000"/>
                </a:srgbClr>
              </a:gs>
              <a:gs pos="2000">
                <a:srgbClr val="E396F8">
                  <a:tint val="44500"/>
                  <a:satMod val="160000"/>
                </a:srgbClr>
              </a:gs>
              <a:gs pos="10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Dùng vật liệu tái chế gấp hộp quà tặng.</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06562" y="1639919"/>
            <a:ext cx="11043001" cy="1076325"/>
            <a:chOff x="633371" y="1633347"/>
            <a:chExt cx="10748645" cy="1076325"/>
          </a:xfrm>
        </p:grpSpPr>
        <p:pic>
          <p:nvPicPr>
            <p:cNvPr id="8" name="Graphic 7"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371" y="1678738"/>
              <a:ext cx="445993" cy="445993"/>
            </a:xfrm>
            <a:prstGeom prst="rect">
              <a:avLst/>
            </a:prstGeom>
          </p:spPr>
        </p:pic>
        <p:sp>
          <p:nvSpPr>
            <p:cNvPr id="10" name="TextBox 9"/>
            <p:cNvSpPr txBox="1"/>
            <p:nvPr/>
          </p:nvSpPr>
          <p:spPr>
            <a:xfrm>
              <a:off x="1060726" y="1633347"/>
              <a:ext cx="10321290" cy="10763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sz="3200" b="1" dirty="0" err="1">
                  <a:solidFill>
                    <a:srgbClr val="7030A0"/>
                  </a:solidFill>
                  <a:latin typeface="Times New Roman" panose="02020603050405020304" pitchFamily="18" charset="0"/>
                  <a:cs typeface="Times New Roman" panose="02020603050405020304" pitchFamily="18" charset="0"/>
                </a:rPr>
                <a:t>Bước 1: Ước lượng chiều dài cạnh đáy là chiều dài cạnh bên để chọn kích thước.</a:t>
              </a:r>
              <a:endParaRPr lang="en-US" sz="3200" b="1" baseline="30000" dirty="0">
                <a:solidFill>
                  <a:srgbClr val="7030A0"/>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462878" y="2725006"/>
            <a:ext cx="11513820" cy="1568450"/>
            <a:chOff x="606101" y="1945072"/>
            <a:chExt cx="11513820" cy="1568450"/>
          </a:xfrm>
        </p:grpSpPr>
        <p:sp>
          <p:nvSpPr>
            <p:cNvPr id="25" name="TextBox 24"/>
            <p:cNvSpPr txBox="1"/>
            <p:nvPr/>
          </p:nvSpPr>
          <p:spPr>
            <a:xfrm>
              <a:off x="1074095" y="1945072"/>
              <a:ext cx="11045826" cy="15684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sz="3200" b="1" dirty="0" err="1">
                  <a:solidFill>
                    <a:srgbClr val="7030A0"/>
                  </a:solidFill>
                  <a:latin typeface="Times New Roman" panose="02020603050405020304" pitchFamily="18" charset="0"/>
                  <a:cs typeface="Times New Roman" panose="02020603050405020304" pitchFamily="18" charset="0"/>
                </a:rPr>
                <a:t>Bước 2: Vẽ các hình tam giác cân và mép dán như hình 1a, 1b. Vẽ các hình tam giác cân, các nửa đường tròn và mép dán như hình 1c, 1d.</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0" name="Graphic 29"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101" y="2039227"/>
              <a:ext cx="445993" cy="445993"/>
            </a:xfrm>
            <a:prstGeom prst="rect">
              <a:avLst/>
            </a:prstGeom>
          </p:spPr>
        </p:pic>
      </p:grpSp>
      <p:sp>
        <p:nvSpPr>
          <p:cNvPr id="2" name="WordArt 24"/>
          <p:cNvSpPr>
            <a:spLocks noChangeArrowheads="1" noChangeShapeType="1" noTextEdit="1"/>
          </p:cNvSpPr>
          <p:nvPr/>
        </p:nvSpPr>
        <p:spPr bwMode="auto">
          <a:xfrm>
            <a:off x="890270" y="1016635"/>
            <a:ext cx="4171315" cy="576580"/>
          </a:xfrm>
          <a:prstGeom prst="rect">
            <a:avLst/>
          </a:prstGeom>
        </p:spPr>
        <p:txBody>
          <a:bodyPr wrap="none" fromWordArt="1">
            <a:prstTxWarp prst="textPlain">
              <a:avLst/>
            </a:prstTxWarp>
          </a:bodyPr>
          <a:lstStyle/>
          <a:p>
            <a:pPr algn="ctr"/>
            <a:r>
              <a:rPr lang="en-US" b="1" i="1" kern="10" dirty="0" err="1">
                <a:ln w="9525">
                  <a:solidFill>
                    <a:srgbClr val="FF0000"/>
                  </a:solidFill>
                  <a:round/>
                </a:ln>
                <a:solidFill>
                  <a:srgbClr val="FF0000"/>
                </a:solidFill>
                <a:latin typeface="Times New Roman" panose="02020603050405020304" pitchFamily="18" charset="0"/>
                <a:cs typeface="Times New Roman" panose="02020603050405020304" pitchFamily="18" charset="0"/>
              </a:rPr>
              <a:t>Các</a:t>
            </a:r>
            <a:r>
              <a:rPr lang="en-US" b="1" i="1" kern="10" dirty="0">
                <a:ln w="9525">
                  <a:solidFill>
                    <a:srgbClr val="FF0000"/>
                  </a:solidFill>
                  <a:round/>
                </a:ln>
                <a:solidFill>
                  <a:srgbClr val="FF0000"/>
                </a:solidFill>
                <a:latin typeface="Times New Roman" panose="02020603050405020304" pitchFamily="18" charset="0"/>
                <a:cs typeface="Times New Roman" panose="02020603050405020304" pitchFamily="18" charset="0"/>
              </a:rPr>
              <a:t> bước gấp hộp quà tặng.</a:t>
            </a:r>
          </a:p>
        </p:txBody>
      </p:sp>
      <p:pic>
        <p:nvPicPr>
          <p:cNvPr id="14338" name="Picture 1">
            <a:extLst>
              <a:ext uri="{FF2B5EF4-FFF2-40B4-BE49-F238E27FC236}">
                <a16:creationId xmlns:a16="http://schemas.microsoft.com/office/drawing/2014/main" id="{7B050703-98C6-45FB-AE92-ECCB3DDDC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116" y="3862668"/>
            <a:ext cx="4094287" cy="295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8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barn(inVertical)">
                                      <p:cBhvr>
                                        <p:cTn id="2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6334"/>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96128" y="115177"/>
            <a:ext cx="9741535" cy="768350"/>
          </a:xfrm>
          <a:prstGeom prst="rect">
            <a:avLst/>
          </a:prstGeom>
          <a:gradFill flip="none" rotWithShape="1">
            <a:gsLst>
              <a:gs pos="0">
                <a:srgbClr val="E396F8">
                  <a:tint val="66000"/>
                  <a:satMod val="160000"/>
                </a:srgbClr>
              </a:gs>
              <a:gs pos="2000">
                <a:srgbClr val="E396F8">
                  <a:tint val="44500"/>
                  <a:satMod val="160000"/>
                </a:srgbClr>
              </a:gs>
              <a:gs pos="10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Dùng vật liệu tái chế gấp hộp quà tặng.</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06562" y="1639919"/>
            <a:ext cx="11043001" cy="1076325"/>
            <a:chOff x="633371" y="1633347"/>
            <a:chExt cx="10748645" cy="1076325"/>
          </a:xfrm>
        </p:grpSpPr>
        <p:pic>
          <p:nvPicPr>
            <p:cNvPr id="8" name="Graphic 7"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371" y="1678738"/>
              <a:ext cx="445993" cy="445993"/>
            </a:xfrm>
            <a:prstGeom prst="rect">
              <a:avLst/>
            </a:prstGeom>
          </p:spPr>
        </p:pic>
        <p:sp>
          <p:nvSpPr>
            <p:cNvPr id="10" name="TextBox 9"/>
            <p:cNvSpPr txBox="1"/>
            <p:nvPr/>
          </p:nvSpPr>
          <p:spPr>
            <a:xfrm>
              <a:off x="1060726" y="1633347"/>
              <a:ext cx="10321290" cy="10763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sz="3200" b="1" dirty="0" err="1">
                  <a:solidFill>
                    <a:srgbClr val="7030A0"/>
                  </a:solidFill>
                  <a:latin typeface="Times New Roman" panose="02020603050405020304" pitchFamily="18" charset="0"/>
                  <a:cs typeface="Times New Roman" panose="02020603050405020304" pitchFamily="18" charset="0"/>
                </a:rPr>
                <a:t>Bước 1: Ước lượng chiều dài cạnh đáy là chiều dài cạnh bên để chọn kích thước.</a:t>
              </a:r>
              <a:endParaRPr lang="en-US" sz="3200" b="1" baseline="30000" dirty="0">
                <a:solidFill>
                  <a:srgbClr val="7030A0"/>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462878" y="2725006"/>
            <a:ext cx="11513820" cy="1568450"/>
            <a:chOff x="606101" y="1945072"/>
            <a:chExt cx="11513820" cy="1568450"/>
          </a:xfrm>
        </p:grpSpPr>
        <p:sp>
          <p:nvSpPr>
            <p:cNvPr id="25" name="TextBox 24"/>
            <p:cNvSpPr txBox="1"/>
            <p:nvPr/>
          </p:nvSpPr>
          <p:spPr>
            <a:xfrm>
              <a:off x="1074095" y="1945072"/>
              <a:ext cx="11045826" cy="15684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sz="3200" b="1" dirty="0" err="1">
                  <a:solidFill>
                    <a:srgbClr val="7030A0"/>
                  </a:solidFill>
                  <a:latin typeface="Times New Roman" panose="02020603050405020304" pitchFamily="18" charset="0"/>
                  <a:cs typeface="Times New Roman" panose="02020603050405020304" pitchFamily="18" charset="0"/>
                </a:rPr>
                <a:t>Bước 2: Vẽ các hình tam giác cân và mép dán như hình 1a, 1b. Vẽ các hình tam giác cân, các nửa đường tròn và mép dán như hình 1c, 1d.</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0" name="Graphic 29"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101" y="2039227"/>
              <a:ext cx="445993" cy="445993"/>
            </a:xfrm>
            <a:prstGeom prst="rect">
              <a:avLst/>
            </a:prstGeom>
          </p:spPr>
        </p:pic>
      </p:grpSp>
      <p:grpSp>
        <p:nvGrpSpPr>
          <p:cNvPr id="39" name="Group 38"/>
          <p:cNvGrpSpPr/>
          <p:nvPr/>
        </p:nvGrpSpPr>
        <p:grpSpPr>
          <a:xfrm>
            <a:off x="451141" y="4287967"/>
            <a:ext cx="10639731" cy="583565"/>
            <a:chOff x="484366" y="5651586"/>
            <a:chExt cx="10639731" cy="583565"/>
          </a:xfrm>
        </p:grpSpPr>
        <p:sp>
          <p:nvSpPr>
            <p:cNvPr id="28" name="TextBox 27"/>
            <p:cNvSpPr txBox="1"/>
            <p:nvPr/>
          </p:nvSpPr>
          <p:spPr>
            <a:xfrm>
              <a:off x="1036286" y="5651586"/>
              <a:ext cx="10087811" cy="5835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sz="3200" b="1" dirty="0" err="1">
                  <a:solidFill>
                    <a:srgbClr val="7030A0"/>
                  </a:solidFill>
                  <a:latin typeface="Times New Roman" panose="02020603050405020304" pitchFamily="18" charset="0"/>
                  <a:cs typeface="Times New Roman" panose="02020603050405020304" pitchFamily="18" charset="0"/>
                </a:rPr>
                <a:t>Bước 3: Miết giấy rồi gấp theo nếp gấp.</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34" name="Graphic 33"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366" y="5680626"/>
              <a:ext cx="445993" cy="445993"/>
            </a:xfrm>
            <a:prstGeom prst="rect">
              <a:avLst/>
            </a:prstGeom>
          </p:spPr>
        </p:pic>
      </p:grpSp>
      <p:grpSp>
        <p:nvGrpSpPr>
          <p:cNvPr id="40" name="Group 39"/>
          <p:cNvGrpSpPr/>
          <p:nvPr/>
        </p:nvGrpSpPr>
        <p:grpSpPr>
          <a:xfrm>
            <a:off x="441309" y="4950647"/>
            <a:ext cx="11515725" cy="1568450"/>
            <a:chOff x="484366" y="5635076"/>
            <a:chExt cx="11515725" cy="1568450"/>
          </a:xfrm>
        </p:grpSpPr>
        <p:sp>
          <p:nvSpPr>
            <p:cNvPr id="41" name="TextBox 40"/>
            <p:cNvSpPr txBox="1"/>
            <p:nvPr/>
          </p:nvSpPr>
          <p:spPr>
            <a:xfrm>
              <a:off x="1036181" y="5635076"/>
              <a:ext cx="10963910" cy="15684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l"/>
              <a:r>
                <a:rPr lang="en-US" sz="3200" b="1" dirty="0">
                  <a:solidFill>
                    <a:srgbClr val="7030A0"/>
                  </a:solidFill>
                  <a:latin typeface="Times New Roman" panose="02020603050405020304" pitchFamily="18" charset="0"/>
                  <a:cs typeface="Times New Roman" panose="02020603050405020304" pitchFamily="18" charset="0"/>
                </a:rPr>
                <a:t>Bước 4: Dùng keo dán các mép giấy vào các mặt (hình 1a, 1b). Dùng keo dán mép giấy vào mặt bên rồi gấp các nửa hình tròn lại với nhau (hình 1c, 1d)</a:t>
              </a:r>
            </a:p>
          </p:txBody>
        </p:sp>
        <p:pic>
          <p:nvPicPr>
            <p:cNvPr id="42" name="Graphic 41" descr="Atom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366" y="5680626"/>
              <a:ext cx="445993" cy="445993"/>
            </a:xfrm>
            <a:prstGeom prst="rect">
              <a:avLst/>
            </a:prstGeom>
          </p:spPr>
        </p:pic>
      </p:grpSp>
      <p:sp>
        <p:nvSpPr>
          <p:cNvPr id="2" name="WordArt 24"/>
          <p:cNvSpPr>
            <a:spLocks noChangeArrowheads="1" noChangeShapeType="1" noTextEdit="1"/>
          </p:cNvSpPr>
          <p:nvPr/>
        </p:nvSpPr>
        <p:spPr bwMode="auto">
          <a:xfrm>
            <a:off x="890270" y="1016635"/>
            <a:ext cx="4171315" cy="576580"/>
          </a:xfrm>
          <a:prstGeom prst="rect">
            <a:avLst/>
          </a:prstGeom>
        </p:spPr>
        <p:txBody>
          <a:bodyPr wrap="none" fromWordArt="1">
            <a:prstTxWarp prst="textPlain">
              <a:avLst/>
            </a:prstTxWarp>
          </a:bodyPr>
          <a:lstStyle/>
          <a:p>
            <a:pPr algn="ctr"/>
            <a:r>
              <a:rPr lang="en-US" b="1" i="1" kern="10" dirty="0">
                <a:ln w="9525">
                  <a:solidFill>
                    <a:srgbClr val="FF0000"/>
                  </a:solidFill>
                  <a:round/>
                </a:ln>
                <a:solidFill>
                  <a:srgbClr val="FF0000"/>
                </a:solidFill>
                <a:latin typeface="Times New Roman" panose="02020603050405020304" pitchFamily="18" charset="0"/>
                <a:cs typeface="Times New Roman" panose="02020603050405020304" pitchFamily="18" charset="0"/>
              </a:rPr>
              <a:t>Các bước gấp hộp quà tặng.</a:t>
            </a:r>
          </a:p>
        </p:txBody>
      </p:sp>
    </p:spTree>
    <p:extLst>
      <p:ext uri="{BB962C8B-B14F-4D97-AF65-F5344CB8AC3E}">
        <p14:creationId xmlns:p14="http://schemas.microsoft.com/office/powerpoint/2010/main" val="13937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ordArt 24"/>
          <p:cNvSpPr>
            <a:spLocks noChangeArrowheads="1" noChangeShapeType="1" noTextEdit="1"/>
          </p:cNvSpPr>
          <p:nvPr/>
        </p:nvSpPr>
        <p:spPr bwMode="auto">
          <a:xfrm>
            <a:off x="3500284" y="2256025"/>
            <a:ext cx="5525729" cy="880465"/>
          </a:xfrm>
          <a:prstGeom prst="rect">
            <a:avLst/>
          </a:prstGeom>
        </p:spPr>
        <p:txBody>
          <a:bodyPr wrap="none" fromWordArt="1">
            <a:prstTxWarp prst="textPlain">
              <a:avLst/>
            </a:prstTxWarp>
          </a:bodyPr>
          <a:lstStyle/>
          <a:p>
            <a:pPr algn="ctr"/>
            <a:r>
              <a:rPr lang="en-US" b="1" i="1" kern="10" dirty="0">
                <a:ln w="9525">
                  <a:solidFill>
                    <a:srgbClr val="FF0000"/>
                  </a:solidFill>
                  <a:round/>
                </a:ln>
                <a:solidFill>
                  <a:srgbClr val="FF0000"/>
                </a:solidFill>
                <a:latin typeface="Times New Roman" panose="02020603050405020304" pitchFamily="18" charset="0"/>
                <a:cs typeface="Times New Roman" panose="02020603050405020304" pitchFamily="18" charset="0"/>
              </a:rPr>
              <a:t>THẢO LUẬN NHÓM: GẤP HỘP QUÀ TẶNG</a:t>
            </a:r>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8CC092-576F-4D95-ADF8-F92EE37A6507}"/>
              </a:ext>
            </a:extLst>
          </p:cNvPr>
          <p:cNvSpPr/>
          <p:nvPr/>
        </p:nvSpPr>
        <p:spPr>
          <a:xfrm>
            <a:off x="1496128" y="115177"/>
            <a:ext cx="9741535" cy="768350"/>
          </a:xfrm>
          <a:prstGeom prst="rect">
            <a:avLst/>
          </a:prstGeom>
          <a:gradFill flip="none" rotWithShape="1">
            <a:gsLst>
              <a:gs pos="0">
                <a:srgbClr val="E396F8">
                  <a:tint val="66000"/>
                  <a:satMod val="160000"/>
                </a:srgbClr>
              </a:gs>
              <a:gs pos="2000">
                <a:srgbClr val="E396F8">
                  <a:tint val="44500"/>
                  <a:satMod val="160000"/>
                </a:srgbClr>
              </a:gs>
              <a:gs pos="10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Dùng vật liệu tái chế gấp hộp quà tặng.</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ordArt 24"/>
          <p:cNvSpPr>
            <a:spLocks noChangeArrowheads="1" noChangeShapeType="1" noTextEdit="1"/>
          </p:cNvSpPr>
          <p:nvPr/>
        </p:nvSpPr>
        <p:spPr bwMode="auto">
          <a:xfrm>
            <a:off x="3500284" y="2256025"/>
            <a:ext cx="5525729" cy="880465"/>
          </a:xfrm>
          <a:prstGeom prst="rect">
            <a:avLst/>
          </a:prstGeom>
        </p:spPr>
        <p:txBody>
          <a:bodyPr wrap="none" fromWordArt="1">
            <a:prstTxWarp prst="textPlain">
              <a:avLst/>
            </a:prstTxWarp>
          </a:bodyPr>
          <a:lstStyle/>
          <a:p>
            <a:pPr algn="ctr"/>
            <a:r>
              <a:rPr lang="en-US" b="1" i="1" kern="10" dirty="0">
                <a:ln w="9525">
                  <a:solidFill>
                    <a:srgbClr val="FF0000"/>
                  </a:solidFill>
                  <a:round/>
                </a:ln>
                <a:solidFill>
                  <a:srgbClr val="FF0000"/>
                </a:solidFill>
                <a:latin typeface="Times New Roman" panose="02020603050405020304" pitchFamily="18" charset="0"/>
                <a:cs typeface="Times New Roman" panose="02020603050405020304" pitchFamily="18" charset="0"/>
              </a:rPr>
              <a:t>GIỚI THIỆU 2  SẢN PHẨM CỦA NHÓM</a:t>
            </a:r>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8CC092-576F-4D95-ADF8-F92EE37A6507}"/>
              </a:ext>
            </a:extLst>
          </p:cNvPr>
          <p:cNvSpPr/>
          <p:nvPr/>
        </p:nvSpPr>
        <p:spPr>
          <a:xfrm>
            <a:off x="1496128" y="115177"/>
            <a:ext cx="9741535" cy="768350"/>
          </a:xfrm>
          <a:prstGeom prst="rect">
            <a:avLst/>
          </a:prstGeom>
          <a:gradFill flip="none" rotWithShape="1">
            <a:gsLst>
              <a:gs pos="0">
                <a:srgbClr val="E396F8">
                  <a:tint val="66000"/>
                  <a:satMod val="160000"/>
                </a:srgbClr>
              </a:gs>
              <a:gs pos="2000">
                <a:srgbClr val="E396F8">
                  <a:tint val="44500"/>
                  <a:satMod val="160000"/>
                </a:srgbClr>
              </a:gs>
              <a:gs pos="10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Dùng vật liệu tái chế gấp hộp quà tặng.</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26388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12443" y="4532"/>
            <a:chExt cx="12192000" cy="6858000"/>
          </a:xfrm>
        </p:grpSpPr>
        <p:sp>
          <p:nvSpPr>
            <p:cNvPr id="4" name="Rectangle 3"/>
            <p:cNvSpPr/>
            <p:nvPr/>
          </p:nvSpPr>
          <p:spPr>
            <a:xfrm>
              <a:off x="-12443" y="4532"/>
              <a:ext cx="12192000" cy="6858000"/>
            </a:xfrm>
            <a:prstGeom prst="rect">
              <a:avLst/>
            </a:prstGeom>
            <a:gradFill flip="none" rotWithShape="1">
              <a:gsLst>
                <a:gs pos="0">
                  <a:srgbClr val="B4DE86">
                    <a:tint val="66000"/>
                    <a:satMod val="160000"/>
                  </a:srgbClr>
                </a:gs>
                <a:gs pos="0">
                  <a:srgbClr val="B4DE86">
                    <a:tint val="44500"/>
                    <a:satMod val="160000"/>
                  </a:srgbClr>
                </a:gs>
                <a:gs pos="52000">
                  <a:srgbClr val="B4DE86">
                    <a:tint val="23500"/>
                    <a:satMod val="160000"/>
                    <a:lumMod val="0"/>
                    <a:lumOff val="100000"/>
                    <a:alpha val="7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Connector 6"/>
            <p:cNvSpPr/>
            <p:nvPr/>
          </p:nvSpPr>
          <p:spPr>
            <a:xfrm>
              <a:off x="687030" y="119709"/>
              <a:ext cx="264196" cy="306696"/>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45238" y="346453"/>
              <a:ext cx="384111" cy="416569"/>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064694" y="82436"/>
              <a:ext cx="343949" cy="379257"/>
            </a:xfrm>
            <a:prstGeom prst="flowChartConnecto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1620877" y="208116"/>
              <a:ext cx="441795" cy="446997"/>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lowchart: Connector 16"/>
          <p:cNvSpPr/>
          <p:nvPr/>
        </p:nvSpPr>
        <p:spPr>
          <a:xfrm>
            <a:off x="356877" y="6220441"/>
            <a:ext cx="451747" cy="504000"/>
          </a:xfrm>
          <a:prstGeom prst="flowChartConnec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692" y="5884205"/>
            <a:ext cx="277519"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rot="19139667">
            <a:off x="11459145" y="6341175"/>
            <a:ext cx="382402" cy="374878"/>
          </a:xfrm>
          <a:prstGeom prst="flowChartConnector">
            <a:avLst/>
          </a:prstGeom>
          <a:gradFill flip="none" rotWithShape="1">
            <a:gsLst>
              <a:gs pos="11000">
                <a:srgbClr val="E396F8">
                  <a:tint val="66000"/>
                  <a:satMod val="160000"/>
                </a:srgbClr>
              </a:gs>
              <a:gs pos="50000">
                <a:srgbClr val="E396F8">
                  <a:tint val="44500"/>
                  <a:satMod val="160000"/>
                </a:srgbClr>
              </a:gs>
              <a:gs pos="70000">
                <a:srgbClr val="E396F8">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rot="19139667">
            <a:off x="11705532" y="6013110"/>
            <a:ext cx="326768" cy="374878"/>
          </a:xfrm>
          <a:prstGeom prst="flowChartConnec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42437" y="2087250"/>
            <a:ext cx="332373" cy="3562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12607" y="5727953"/>
            <a:ext cx="6896864" cy="530594"/>
          </a:xfrm>
          <a:prstGeom prst="rect">
            <a:avLst/>
          </a:prstGeom>
          <a:noFill/>
        </p:spPr>
        <p:txBody>
          <a:bodyPr wrap="square" rtlCol="0">
            <a:spAutoFit/>
          </a:bodyPr>
          <a:lstStyle/>
          <a:p>
            <a:pPr algn="ctr">
              <a:lnSpc>
                <a:spcPct val="120000"/>
              </a:lnSpc>
            </a:pPr>
            <a:r>
              <a:rPr lang="en-US" sz="2600" dirty="0">
                <a:solidFill>
                  <a:srgbClr val="000000"/>
                </a:solidFill>
                <a:latin typeface="Times New Roman" panose="02020603050405020304" pitchFamily="18" charset="0"/>
                <a:cs typeface="Times New Roman" panose="02020603050405020304" pitchFamily="18" charset="0"/>
              </a:rPr>
              <a:t>Trang </a:t>
            </a:r>
            <a:r>
              <a:rPr lang="en-US" sz="2600" dirty="0" err="1">
                <a:solidFill>
                  <a:srgbClr val="000000"/>
                </a:solidFill>
                <a:latin typeface="Times New Roman" panose="02020603050405020304" pitchFamily="18" charset="0"/>
                <a:cs typeface="Times New Roman" panose="02020603050405020304" pitchFamily="18" charset="0"/>
              </a:rPr>
              <a:t>trí</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hộp</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quà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tặng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theo</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sở</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thích</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cá</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WordArt 24"/>
          <p:cNvSpPr>
            <a:spLocks noChangeArrowheads="1" noChangeShapeType="1" noTextEdit="1"/>
          </p:cNvSpPr>
          <p:nvPr/>
        </p:nvSpPr>
        <p:spPr bwMode="auto">
          <a:xfrm>
            <a:off x="2909246" y="267532"/>
            <a:ext cx="5800436" cy="1347787"/>
          </a:xfrm>
          <a:prstGeom prst="rect">
            <a:avLst/>
          </a:prstGeom>
        </p:spPr>
        <p:txBody>
          <a:bodyPr wrap="none" fromWordArt="1">
            <a:prstTxWarp prst="textDeflate">
              <a:avLst>
                <a:gd name="adj" fmla="val 26227"/>
              </a:avLst>
            </a:prstTxWarp>
          </a:bodyPr>
          <a:lstStyle/>
          <a:p>
            <a:pPr algn="ctr"/>
            <a:r>
              <a:rPr lang="en-US" b="1" i="1" kern="10" dirty="0" err="1">
                <a:ln w="9525">
                  <a:solidFill>
                    <a:srgbClr val="0070C0"/>
                  </a:solidFill>
                  <a:round/>
                </a:ln>
                <a:solidFill>
                  <a:srgbClr val="FF0000"/>
                </a:solidFill>
                <a:latin typeface="Times New Roman" panose="02020603050405020304" pitchFamily="18" charset="0"/>
                <a:cs typeface="Times New Roman" panose="02020603050405020304" pitchFamily="18" charset="0"/>
              </a:rPr>
              <a:t>Hoạt</a:t>
            </a:r>
            <a:r>
              <a:rPr lang="en-US" b="1" i="1" kern="10" dirty="0">
                <a:ln w="9525">
                  <a:solidFill>
                    <a:srgbClr val="0070C0"/>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70C0"/>
                  </a:solidFill>
                  <a:round/>
                </a:ln>
                <a:solidFill>
                  <a:srgbClr val="FF0000"/>
                </a:solidFill>
                <a:latin typeface="Times New Roman" panose="02020603050405020304" pitchFamily="18" charset="0"/>
                <a:cs typeface="Times New Roman" panose="02020603050405020304" pitchFamily="18" charset="0"/>
              </a:rPr>
              <a:t>động:Vận</a:t>
            </a:r>
            <a:r>
              <a:rPr lang="en-US" b="1" i="1" kern="10" dirty="0">
                <a:ln w="9525">
                  <a:solidFill>
                    <a:srgbClr val="0070C0"/>
                  </a:solidFill>
                  <a:round/>
                </a:ln>
                <a:solidFill>
                  <a:srgbClr val="FF0000"/>
                </a:solidFill>
                <a:latin typeface="Times New Roman" panose="02020603050405020304" pitchFamily="18" charset="0"/>
                <a:cs typeface="Times New Roman" panose="02020603050405020304" pitchFamily="18" charset="0"/>
              </a:rPr>
              <a:t> </a:t>
            </a:r>
            <a:r>
              <a:rPr lang="en-US" b="1" i="1" kern="10" dirty="0" err="1">
                <a:ln w="9525">
                  <a:solidFill>
                    <a:srgbClr val="0070C0"/>
                  </a:solidFill>
                  <a:round/>
                </a:ln>
                <a:solidFill>
                  <a:srgbClr val="FF0000"/>
                </a:solidFill>
                <a:latin typeface="Times New Roman" panose="02020603050405020304" pitchFamily="18" charset="0"/>
                <a:cs typeface="Times New Roman" panose="02020603050405020304" pitchFamily="18" charset="0"/>
              </a:rPr>
              <a:t>dụng</a:t>
            </a:r>
            <a:endParaRPr lang="en-US" b="1" i="1" kern="10" dirty="0">
              <a:ln w="9525">
                <a:solidFill>
                  <a:srgbClr val="0070C0"/>
                </a:solidFill>
                <a:round/>
              </a:ln>
              <a:solidFill>
                <a:srgbClr val="FF0000"/>
              </a:solidFill>
              <a:latin typeface="Times New Roman" panose="02020603050405020304" pitchFamily="18" charset="0"/>
              <a:cs typeface="Times New Roman" panose="02020603050405020304" pitchFamily="18" charset="0"/>
            </a:endParaRPr>
          </a:p>
        </p:txBody>
      </p:sp>
      <p:sp>
        <p:nvSpPr>
          <p:cNvPr id="21" name="WordArt 24">
            <a:extLst>
              <a:ext uri="{FF2B5EF4-FFF2-40B4-BE49-F238E27FC236}">
                <a16:creationId xmlns:a16="http://schemas.microsoft.com/office/drawing/2014/main" id="{32A505EA-0AB1-4401-AA1E-E0B8EA4DAEAF}"/>
              </a:ext>
            </a:extLst>
          </p:cNvPr>
          <p:cNvSpPr>
            <a:spLocks noChangeArrowheads="1" noChangeShapeType="1" noTextEdit="1"/>
          </p:cNvSpPr>
          <p:nvPr/>
        </p:nvSpPr>
        <p:spPr bwMode="auto">
          <a:xfrm>
            <a:off x="3503196" y="2128049"/>
            <a:ext cx="4327213" cy="356216"/>
          </a:xfrm>
          <a:prstGeom prst="rect">
            <a:avLst/>
          </a:prstGeom>
        </p:spPr>
        <p:txBody>
          <a:bodyPr wrap="none" fromWordArt="1">
            <a:prstTxWarp prst="textPlain">
              <a:avLst/>
            </a:prstTxWarp>
          </a:bodyPr>
          <a:lstStyle/>
          <a:p>
            <a:pPr algn="ct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Trang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trí</a:t>
            </a: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hộp</a:t>
            </a: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quà</a:t>
            </a:r>
            <a:r>
              <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rPr>
              <a:t> </a:t>
            </a:r>
            <a:r>
              <a:rPr lang="en-US" b="1" i="1" kern="10" dirty="0" err="1">
                <a:ln w="9525">
                  <a:solidFill>
                    <a:srgbClr val="00B050"/>
                  </a:solidFill>
                  <a:round/>
                </a:ln>
                <a:solidFill>
                  <a:srgbClr val="00B050"/>
                </a:solidFill>
                <a:latin typeface="Times New Roman" panose="02020603050405020304" pitchFamily="18" charset="0"/>
                <a:cs typeface="Times New Roman" panose="02020603050405020304" pitchFamily="18" charset="0"/>
              </a:rPr>
              <a:t>tặng</a:t>
            </a:r>
            <a:endParaRPr lang="en-US" b="1" i="1" kern="10" dirty="0">
              <a:ln w="9525">
                <a:solidFill>
                  <a:srgbClr val="00B050"/>
                </a:solidFill>
                <a:round/>
              </a:ln>
              <a:solidFill>
                <a:srgbClr val="00B050"/>
              </a:solidFill>
              <a:latin typeface="Times New Roman" panose="02020603050405020304" pitchFamily="18" charset="0"/>
              <a:cs typeface="Times New Roman" panose="02020603050405020304" pitchFamily="18" charset="0"/>
            </a:endParaRPr>
          </a:p>
        </p:txBody>
      </p:sp>
      <p:pic>
        <p:nvPicPr>
          <p:cNvPr id="15362" name="Picture 2" descr="Hướng dẫn cách làm hộp quà handmade tại nhà đơn giản nhất - Học May">
            <a:extLst>
              <a:ext uri="{FF2B5EF4-FFF2-40B4-BE49-F238E27FC236}">
                <a16:creationId xmlns:a16="http://schemas.microsoft.com/office/drawing/2014/main" id="{581BDFC9-8866-4451-BFB0-32707C522B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166" y="3895303"/>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ình ảnh Trái Cây Màu Nâu Hộp Quà Ngày Lễ Lễ Hội Thuyền Rồng Nâu Bao Bì Hộp  Quà PNG , Trái Cây Màu Nâu, Ruy Băng đỏ, Em PNG miễn phí">
            <a:extLst>
              <a:ext uri="{FF2B5EF4-FFF2-40B4-BE49-F238E27FC236}">
                <a16:creationId xmlns:a16="http://schemas.microsoft.com/office/drawing/2014/main" id="{04B95E6B-5603-43D3-B396-9478F1829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366" y="2685761"/>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Tự làm Vẽ hộp quà 3d bằng tay">
            <a:extLst>
              <a:ext uri="{FF2B5EF4-FFF2-40B4-BE49-F238E27FC236}">
                <a16:creationId xmlns:a16="http://schemas.microsoft.com/office/drawing/2014/main" id="{4CC3E92F-A87E-4721-8852-E3C999CE12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916" y="2555157"/>
            <a:ext cx="18002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ách làm hộp quà">
            <a:extLst>
              <a:ext uri="{FF2B5EF4-FFF2-40B4-BE49-F238E27FC236}">
                <a16:creationId xmlns:a16="http://schemas.microsoft.com/office/drawing/2014/main" id="{D099D6B8-855C-41C3-8949-CA3456EF0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141" y="4330333"/>
            <a:ext cx="1724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367</Words>
  <Application>Microsoft Office PowerPoint</Application>
  <PresentationFormat>Widescreen</PresentationFormat>
  <Paragraphs>31</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Times New Roman</vt:lpstr>
      <vt:lpstr>Tahoma</vt:lpstr>
      <vt:lpstr>Calibri Light</vt:lpstr>
      <vt:lpstr>Arial</vt:lpstr>
      <vt:lpstr>Calibri</vt:lpstr>
      <vt:lpstr>Office Theme</vt:lpstr>
      <vt:lpstr>Microsoft Word 97 - 2003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Thanh Hung</cp:lastModifiedBy>
  <cp:revision>132</cp:revision>
  <dcterms:created xsi:type="dcterms:W3CDTF">2018-08-09T12:27:00Z</dcterms:created>
  <dcterms:modified xsi:type="dcterms:W3CDTF">2024-08-26T16:25:49Z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20A74447B9D54752B639837A9F4A9831</vt:lpwstr>
  </property>
  <property fmtid="{D5CDD505-2E9C-101B-9397-08002B2CF9AE}" pid="3" name="KSOProductBuildVer">
    <vt:lpwstr>1033-11.2.0.11537</vt:lpwstr>
  </property>
</Properties>
</file>