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7083" r:id="rId2"/>
    <p:sldId id="343" r:id="rId3"/>
    <p:sldId id="418" r:id="rId4"/>
    <p:sldId id="425" r:id="rId5"/>
    <p:sldId id="429" r:id="rId6"/>
    <p:sldId id="302" r:id="rId7"/>
    <p:sldId id="430" r:id="rId8"/>
    <p:sldId id="431" r:id="rId9"/>
    <p:sldId id="438" r:id="rId10"/>
    <p:sldId id="439" r:id="rId11"/>
    <p:sldId id="440" r:id="rId12"/>
    <p:sldId id="441" r:id="rId13"/>
    <p:sldId id="444" r:id="rId14"/>
    <p:sldId id="445" r:id="rId15"/>
    <p:sldId id="428" r:id="rId16"/>
    <p:sldId id="432" r:id="rId17"/>
    <p:sldId id="436" r:id="rId18"/>
    <p:sldId id="433" r:id="rId19"/>
    <p:sldId id="434" r:id="rId20"/>
    <p:sldId id="435" r:id="rId21"/>
    <p:sldId id="344" r:id="rId22"/>
    <p:sldId id="437" r:id="rId23"/>
    <p:sldId id="446" r:id="rId24"/>
    <p:sldId id="447" r:id="rId25"/>
    <p:sldId id="449" r:id="rId26"/>
    <p:sldId id="448" r:id="rId27"/>
    <p:sldId id="450" r:id="rId28"/>
    <p:sldId id="451" r:id="rId29"/>
    <p:sldId id="452" r:id="rId30"/>
    <p:sldId id="453" r:id="rId31"/>
    <p:sldId id="454" r:id="rId32"/>
    <p:sldId id="455" r:id="rId33"/>
    <p:sldId id="456" r:id="rId34"/>
    <p:sldId id="457" r:id="rId35"/>
    <p:sldId id="458" r:id="rId36"/>
    <p:sldId id="459" r:id="rId37"/>
    <p:sldId id="460" r:id="rId38"/>
    <p:sldId id="461" r:id="rId39"/>
    <p:sldId id="462" r:id="rId40"/>
    <p:sldId id="463" r:id="rId41"/>
    <p:sldId id="464" r:id="rId42"/>
    <p:sldId id="466" r:id="rId43"/>
    <p:sldId id="467" r:id="rId44"/>
    <p:sldId id="468" r:id="rId45"/>
    <p:sldId id="469" r:id="rId46"/>
    <p:sldId id="397" r:id="rId47"/>
  </p:sldIdLst>
  <p:sldSz cx="12192000" cy="68580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0000"/>
    <a:srgbClr val="0000CC"/>
    <a:srgbClr val="0000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9" autoAdjust="0"/>
    <p:restoredTop sz="90856" autoAdjust="0"/>
  </p:normalViewPr>
  <p:slideViewPr>
    <p:cSldViewPr>
      <p:cViewPr varScale="1">
        <p:scale>
          <a:sx n="75" d="100"/>
          <a:sy n="75" d="100"/>
        </p:scale>
        <p:origin x="893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088F4A-789D-4C83-B7E5-394CC4AC2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19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BA165F-48B7-479E-8B8F-932541DC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36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24" indent="0" algn="ctr">
              <a:buNone/>
              <a:defRPr/>
            </a:lvl2pPr>
            <a:lvl3pPr marL="914446" indent="0" algn="ctr">
              <a:buNone/>
              <a:defRPr/>
            </a:lvl3pPr>
            <a:lvl4pPr marL="1371668" indent="0" algn="ctr">
              <a:buNone/>
              <a:defRPr/>
            </a:lvl4pPr>
            <a:lvl5pPr marL="1828892" indent="0" algn="ctr">
              <a:buNone/>
              <a:defRPr/>
            </a:lvl5pPr>
            <a:lvl6pPr marL="2286114" indent="0" algn="ctr">
              <a:buNone/>
              <a:defRPr/>
            </a:lvl6pPr>
            <a:lvl7pPr marL="2743337" indent="0" algn="ctr">
              <a:buNone/>
              <a:defRPr/>
            </a:lvl7pPr>
            <a:lvl8pPr marL="3200560" indent="0" algn="ctr">
              <a:buNone/>
              <a:defRPr/>
            </a:lvl8pPr>
            <a:lvl9pPr marL="365778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8999A-A946-40B3-A9F9-CC2D4364F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2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E8AE0-D3E5-4672-B547-D6B334CDA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6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3"/>
            <a:ext cx="804203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C2BF1-A3A2-49F2-8AD5-B92C0A26B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22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92615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9786" y="1600200"/>
            <a:ext cx="5392615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89786" y="3938593"/>
            <a:ext cx="5392615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284C3-EFBF-482C-B17E-A1D514CD9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80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C1BA3-785F-4BC8-B581-1959F75A0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19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C8AB6BD-F6A7-4FC2-9029-609757E172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52E4A2-5ABB-437F-BBE0-0A2ED6BE88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7A2821D-4DBB-4CD8-9E72-D2D930C6C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64D0D-D6D7-41E9-B14F-438147702A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88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6EC67-6ED5-45E9-AF91-4B50320DE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5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24" indent="0">
              <a:buNone/>
              <a:defRPr sz="1800"/>
            </a:lvl2pPr>
            <a:lvl3pPr marL="914446" indent="0">
              <a:buNone/>
              <a:defRPr sz="1600"/>
            </a:lvl3pPr>
            <a:lvl4pPr marL="1371668" indent="0">
              <a:buNone/>
              <a:defRPr sz="1400"/>
            </a:lvl4pPr>
            <a:lvl5pPr marL="1828892" indent="0">
              <a:buNone/>
              <a:defRPr sz="1400"/>
            </a:lvl5pPr>
            <a:lvl6pPr marL="2286114" indent="0">
              <a:buNone/>
              <a:defRPr sz="1400"/>
            </a:lvl6pPr>
            <a:lvl7pPr marL="2743337" indent="0">
              <a:buNone/>
              <a:defRPr sz="1400"/>
            </a:lvl7pPr>
            <a:lvl8pPr marL="3200560" indent="0">
              <a:buNone/>
              <a:defRPr sz="1400"/>
            </a:lvl8pPr>
            <a:lvl9pPr marL="365778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1EE7A-AE57-47E8-A78F-71E1D6C9E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5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6" y="1600205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0E580-DDF2-43A9-99D6-8BC4F4AB6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7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02686-EF44-4509-B438-8AFB3188F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7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DAAEB-F5C7-446E-A076-3BD169416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0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DF7CA-DBBA-4635-97BE-3AAE1C9EC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74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6" y="273055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4" indent="0">
              <a:buNone/>
              <a:defRPr sz="1200"/>
            </a:lvl2pPr>
            <a:lvl3pPr marL="914446" indent="0">
              <a:buNone/>
              <a:defRPr sz="1000"/>
            </a:lvl3pPr>
            <a:lvl4pPr marL="1371668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79ABD-011A-4D21-B7DE-E40B66A45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4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4" indent="0">
              <a:buNone/>
              <a:defRPr sz="2800"/>
            </a:lvl2pPr>
            <a:lvl3pPr marL="914446" indent="0">
              <a:buNone/>
              <a:defRPr sz="2400"/>
            </a:lvl3pPr>
            <a:lvl4pPr marL="1371668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4" indent="0">
              <a:buNone/>
              <a:defRPr sz="1200"/>
            </a:lvl2pPr>
            <a:lvl3pPr marL="914446" indent="0">
              <a:buNone/>
              <a:defRPr sz="1000"/>
            </a:lvl3pPr>
            <a:lvl4pPr marL="1371668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3E526-E95A-4DD5-B023-81603BB27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08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9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950B21C-5D52-4ACC-9555-2E66D90D9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24" algn="ctr" rtl="0" fontAlgn="base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46" algn="ctr" rtl="0" fontAlgn="base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68" algn="ctr" rtl="0" fontAlgn="base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92" algn="ctr" rtl="0" fontAlgn="base">
        <a:spcBef>
          <a:spcPct val="0"/>
        </a:spcBef>
        <a:spcAft>
          <a:spcPct val="0"/>
        </a:spcAft>
        <a:defRPr sz="440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16" indent="-34291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57" indent="-22861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80" indent="-22861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504" indent="-22861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726" indent="-22861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949" indent="-22861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172" indent="-22861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394" indent="-22861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gif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5.gif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9.w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gif"/><Relationship Id="rId12" Type="http://schemas.openxmlformats.org/officeDocument/2006/relationships/image" Target="../media/image16.png"/><Relationship Id="rId17" Type="http://schemas.openxmlformats.org/officeDocument/2006/relationships/oleObject" Target="../embeddings/oleObject6.bin"/><Relationship Id="rId2" Type="http://schemas.openxmlformats.org/officeDocument/2006/relationships/audio" Target="../media/media1.mp3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5.gif"/><Relationship Id="rId5" Type="http://schemas.openxmlformats.org/officeDocument/2006/relationships/audio" Target="../media/audio2.wav"/><Relationship Id="rId15" Type="http://schemas.openxmlformats.org/officeDocument/2006/relationships/oleObject" Target="../embeddings/oleObject5.bin"/><Relationship Id="rId10" Type="http://schemas.microsoft.com/office/2007/relationships/hdphoto" Target="../media/hdphoto2.wdp"/><Relationship Id="rId19" Type="http://schemas.openxmlformats.org/officeDocument/2006/relationships/oleObject" Target="../embeddings/oleObject7.bin"/><Relationship Id="rId4" Type="http://schemas.openxmlformats.org/officeDocument/2006/relationships/audio" Target="../media/audio1.wav"/><Relationship Id="rId9" Type="http://schemas.openxmlformats.org/officeDocument/2006/relationships/image" Target="../media/image14.png"/><Relationship Id="rId1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23.w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gif"/><Relationship Id="rId12" Type="http://schemas.openxmlformats.org/officeDocument/2006/relationships/image" Target="../media/image16.png"/><Relationship Id="rId17" Type="http://schemas.openxmlformats.org/officeDocument/2006/relationships/oleObject" Target="../embeddings/oleObject10.bin"/><Relationship Id="rId2" Type="http://schemas.openxmlformats.org/officeDocument/2006/relationships/audio" Target="../media/media1.mp3"/><Relationship Id="rId16" Type="http://schemas.openxmlformats.org/officeDocument/2006/relationships/image" Target="../media/image22.wmf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5.gif"/><Relationship Id="rId5" Type="http://schemas.openxmlformats.org/officeDocument/2006/relationships/audio" Target="../media/audio2.wav"/><Relationship Id="rId15" Type="http://schemas.openxmlformats.org/officeDocument/2006/relationships/oleObject" Target="../embeddings/oleObject9.bin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4.png"/><Relationship Id="rId1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oleObject" Target="../embeddings/oleObject17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gif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35.wmf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5.gif"/><Relationship Id="rId5" Type="http://schemas.openxmlformats.org/officeDocument/2006/relationships/audio" Target="../media/audio2.wav"/><Relationship Id="rId15" Type="http://schemas.openxmlformats.org/officeDocument/2006/relationships/oleObject" Target="../embeddings/oleObject18.bin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4.png"/><Relationship Id="rId14" Type="http://schemas.openxmlformats.org/officeDocument/2006/relationships/image" Target="../media/image3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gif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5.gif"/><Relationship Id="rId5" Type="http://schemas.openxmlformats.org/officeDocument/2006/relationships/audio" Target="../media/audio1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oleObject" Target="../embeddings/oleObject20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gif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48.wmf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5.gif"/><Relationship Id="rId5" Type="http://schemas.openxmlformats.org/officeDocument/2006/relationships/audio" Target="../media/audio2.wav"/><Relationship Id="rId15" Type="http://schemas.openxmlformats.org/officeDocument/2006/relationships/oleObject" Target="../embeddings/oleObject21.bin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4.png"/><Relationship Id="rId14" Type="http://schemas.openxmlformats.org/officeDocument/2006/relationships/image" Target="../media/image47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gif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5.gif"/><Relationship Id="rId5" Type="http://schemas.openxmlformats.org/officeDocument/2006/relationships/audio" Target="../media/audio1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gif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5.gif"/><Relationship Id="rId5" Type="http://schemas.openxmlformats.org/officeDocument/2006/relationships/audio" Target="../media/audio1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gif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5.gif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890F5F-231D-8CC3-1537-C830A6A0F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A7B0F2-DF2A-49BE-B58C-6B2DE1378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2133600"/>
            <a:ext cx="4229100" cy="4229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FB2E9-86B8-4D94-A854-B356A682407B}"/>
              </a:ext>
            </a:extLst>
          </p:cNvPr>
          <p:cNvSpPr txBox="1"/>
          <p:nvPr/>
        </p:nvSpPr>
        <p:spPr>
          <a:xfrm>
            <a:off x="0" y="287084"/>
            <a:ext cx="44196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</a:rPr>
              <a:t>CỦNG CỐ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4572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FF"/>
                </a:solidFill>
              </a:rPr>
              <a:t>Bài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tập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vi-VN" sz="3200" dirty="0">
                <a:solidFill>
                  <a:srgbClr val="FFFFFF"/>
                </a:solidFill>
              </a:rPr>
              <a:t>2 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vi-VN" sz="3200" dirty="0">
                <a:solidFill>
                  <a:srgbClr val="FFFFFF"/>
                </a:solidFill>
              </a:rPr>
              <a:t>(</a:t>
            </a:r>
            <a:r>
              <a:rPr lang="en-US" sz="3200" dirty="0" err="1">
                <a:solidFill>
                  <a:srgbClr val="FFFFFF"/>
                </a:solidFill>
              </a:rPr>
              <a:t>trang</a:t>
            </a:r>
            <a:r>
              <a:rPr lang="en-US" sz="3200" dirty="0">
                <a:solidFill>
                  <a:srgbClr val="FFFFFF"/>
                </a:solidFill>
              </a:rPr>
              <a:t> 22 </a:t>
            </a:r>
            <a:r>
              <a:rPr lang="en-US" sz="3200" dirty="0" err="1">
                <a:solidFill>
                  <a:srgbClr val="FFFFFF"/>
                </a:solidFill>
              </a:rPr>
              <a:t>sgk</a:t>
            </a:r>
            <a:r>
              <a:rPr lang="vi-VN" sz="3200" dirty="0">
                <a:solidFill>
                  <a:srgbClr val="FFFFFF"/>
                </a:solidFill>
              </a:rPr>
              <a:t>)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571" y="3352800"/>
            <a:ext cx="86650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u="sng" dirty="0">
                <a:solidFill>
                  <a:srgbClr val="FF0000"/>
                </a:solidFill>
              </a:rPr>
              <a:t>GIẢI</a:t>
            </a:r>
          </a:p>
          <a:p>
            <a:r>
              <a:rPr lang="vi-VN" sz="2800" dirty="0">
                <a:solidFill>
                  <a:srgbClr val="FFFFFF"/>
                </a:solidFill>
              </a:rPr>
              <a:t>a) Điều kiện để hàm số y = (m – 1)x + m là hàm số bậc nhất là:  m − 1 ≠ 0 suy ra m ≠ 1</a:t>
            </a:r>
          </a:p>
          <a:p>
            <a:r>
              <a:rPr lang="vi-VN" sz="2800" dirty="0">
                <a:solidFill>
                  <a:srgbClr val="FFFFFF"/>
                </a:solidFill>
              </a:rPr>
              <a:t>b) Điều kiện để hàm số y = 3 – 2mx là hàm số bậc nhất là: −2m ≠ 0 suy ra m ≠ 0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5" t="15488" b="74760"/>
          <a:stretch>
            <a:fillRect/>
          </a:stretch>
        </p:blipFill>
        <p:spPr bwMode="auto">
          <a:xfrm>
            <a:off x="-10886" y="1260566"/>
            <a:ext cx="14072721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75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3109129" y="952081"/>
            <a:ext cx="7327643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Trắc</a:t>
            </a:r>
            <a:r>
              <a: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sz="54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nghiệm</a:t>
            </a:r>
            <a:endParaRPr lang="en-US" sz="54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20000"/>
                  <a:lumOff val="80000"/>
                </a:srgbClr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anose="020F0502020204030204"/>
              <a:cs typeface="+mn-cs"/>
            </a:endParaRPr>
          </a:p>
        </p:txBody>
      </p:sp>
      <p:pic>
        <p:nvPicPr>
          <p:cNvPr id="1026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:a16="http://schemas.microsoft.com/office/drawing/2014/main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497" y="2388476"/>
            <a:ext cx="6025219" cy="405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06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&lt; 3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≥ 3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4145879" y="619464"/>
            <a:ext cx="6026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prstClr val="black"/>
                </a:solidFill>
              </a:rPr>
              <a:t>Câu</a:t>
            </a:r>
            <a:r>
              <a:rPr lang="en-US" sz="4000" b="1" dirty="0">
                <a:solidFill>
                  <a:prstClr val="black"/>
                </a:solidFill>
              </a:rPr>
              <a:t> 1: </a:t>
            </a:r>
            <a:r>
              <a:rPr lang="en-US" sz="4000" dirty="0" err="1"/>
              <a:t>Với</a:t>
            </a:r>
            <a:r>
              <a:rPr lang="en-US" sz="4000" dirty="0"/>
              <a:t> </a:t>
            </a:r>
            <a:r>
              <a:rPr lang="en-US" sz="4000" dirty="0" err="1"/>
              <a:t>giá</a:t>
            </a:r>
            <a:r>
              <a:rPr lang="en-US" sz="4000" dirty="0"/>
              <a:t> </a:t>
            </a:r>
            <a:r>
              <a:rPr lang="en-US" sz="4000" dirty="0" err="1"/>
              <a:t>trị</a:t>
            </a:r>
            <a:r>
              <a:rPr lang="en-US" sz="4000" dirty="0"/>
              <a:t> </a:t>
            </a:r>
            <a:r>
              <a:rPr lang="en-US" sz="4000" dirty="0" err="1"/>
              <a:t>nào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 </a:t>
            </a:r>
            <a:r>
              <a:rPr lang="en-US" sz="4000" dirty="0" err="1"/>
              <a:t>thì</a:t>
            </a:r>
            <a:r>
              <a:rPr lang="en-US" sz="4000" dirty="0"/>
              <a:t> </a:t>
            </a:r>
            <a:r>
              <a:rPr lang="en-US" sz="4000" dirty="0" err="1"/>
              <a:t>hàm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r>
              <a:rPr lang="vi-VN" sz="4000" dirty="0"/>
              <a:t> y = (m – 3)x + 5</a:t>
            </a:r>
            <a:r>
              <a:rPr lang="en-US" sz="4000" dirty="0"/>
              <a:t> 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hàm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r>
              <a:rPr lang="en-US" sz="4000" dirty="0"/>
              <a:t> </a:t>
            </a:r>
            <a:r>
              <a:rPr lang="en-US" sz="4000" dirty="0" err="1"/>
              <a:t>bậc</a:t>
            </a:r>
            <a:r>
              <a:rPr lang="en-US" sz="4000" dirty="0"/>
              <a:t> </a:t>
            </a:r>
            <a:r>
              <a:rPr lang="en-US" sz="4000" dirty="0" err="1"/>
              <a:t>nhất</a:t>
            </a:r>
            <a:r>
              <a:rPr lang="en-US" sz="4000" dirty="0"/>
              <a:t> :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</a:rPr>
              <a:t>Hết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giờ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&gt; 3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≠ 3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79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0" y="5758789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21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</a:rPr>
              <a:t>Hết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giờ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5B22383-3A66-4DB0-8CC9-D1C9947C24CA}"/>
              </a:ext>
            </a:extLst>
          </p:cNvPr>
          <p:cNvSpPr txBox="1"/>
          <p:nvPr/>
        </p:nvSpPr>
        <p:spPr>
          <a:xfrm>
            <a:off x="3709898" y="593684"/>
            <a:ext cx="742575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prstClr val="black"/>
                </a:solidFill>
              </a:rPr>
              <a:t>Câu</a:t>
            </a:r>
            <a:r>
              <a:rPr lang="en-US" sz="3600" b="1" dirty="0">
                <a:solidFill>
                  <a:prstClr val="black"/>
                </a:solidFill>
              </a:rPr>
              <a:t> 2: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hàm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, </a:t>
            </a:r>
            <a:r>
              <a:rPr lang="en-US" sz="3600" dirty="0" err="1"/>
              <a:t>hàm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hàm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bậc</a:t>
            </a:r>
            <a:r>
              <a:rPr lang="en-US" sz="3600" dirty="0"/>
              <a:t> </a:t>
            </a:r>
            <a:r>
              <a:rPr lang="en-US" sz="3600" dirty="0" err="1"/>
              <a:t>nhất</a:t>
            </a:r>
            <a:r>
              <a:rPr lang="en-US" sz="3600" dirty="0"/>
              <a:t>?</a:t>
            </a:r>
            <a:b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720885"/>
              </p:ext>
            </p:extLst>
          </p:nvPr>
        </p:nvGraphicFramePr>
        <p:xfrm>
          <a:off x="3705225" y="3406775"/>
          <a:ext cx="200977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61760" imgH="241200" progId="Equation.DSMT4">
                  <p:embed/>
                </p:oleObj>
              </mc:Choice>
              <mc:Fallback>
                <p:oleObj name="Equation" r:id="rId13" imgW="761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05225" y="3406775"/>
                        <a:ext cx="2009775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884106"/>
              </p:ext>
            </p:extLst>
          </p:nvPr>
        </p:nvGraphicFramePr>
        <p:xfrm>
          <a:off x="8691563" y="3379788"/>
          <a:ext cx="25923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39600" imgH="203040" progId="Equation.DSMT4">
                  <p:embed/>
                </p:oleObj>
              </mc:Choice>
              <mc:Fallback>
                <p:oleObj name="Equation" r:id="rId15" imgW="939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691563" y="3379788"/>
                        <a:ext cx="2592387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492829"/>
              </p:ext>
            </p:extLst>
          </p:nvPr>
        </p:nvGraphicFramePr>
        <p:xfrm>
          <a:off x="3896876" y="4717671"/>
          <a:ext cx="1887382" cy="666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47640" imgH="228600" progId="Equation.DSMT4">
                  <p:embed/>
                </p:oleObj>
              </mc:Choice>
              <mc:Fallback>
                <p:oleObj name="Equation" r:id="rId17" imgW="647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896876" y="4717671"/>
                        <a:ext cx="1887382" cy="666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14248"/>
              </p:ext>
            </p:extLst>
          </p:nvPr>
        </p:nvGraphicFramePr>
        <p:xfrm>
          <a:off x="8686800" y="4637088"/>
          <a:ext cx="14493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85800" imgH="393480" progId="Equation.DSMT4">
                  <p:embed/>
                </p:oleObj>
              </mc:Choice>
              <mc:Fallback>
                <p:oleObj name="Equation" r:id="rId19" imgW="685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686800" y="4637088"/>
                        <a:ext cx="1449388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598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x – 2 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prstClr val="black"/>
                </a:solidFill>
              </a:rPr>
              <a:t>Hết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giờ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855F38F-A063-4791-A85E-93DFDFE8BFD3}"/>
              </a:ext>
            </a:extLst>
          </p:cNvPr>
          <p:cNvSpPr txBox="1"/>
          <p:nvPr/>
        </p:nvSpPr>
        <p:spPr>
          <a:xfrm>
            <a:off x="3936015" y="790733"/>
            <a:ext cx="66986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prstClr val="black"/>
                </a:solidFill>
              </a:rPr>
              <a:t>Câu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vi-VN" sz="3600" b="1" dirty="0">
                <a:solidFill>
                  <a:prstClr val="black"/>
                </a:solidFill>
              </a:rPr>
              <a:t>3</a:t>
            </a:r>
            <a:r>
              <a:rPr lang="en-US" sz="3600" b="1" dirty="0">
                <a:solidFill>
                  <a:prstClr val="black"/>
                </a:solidFill>
              </a:rPr>
              <a:t>: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hàm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, </a:t>
            </a:r>
            <a:r>
              <a:rPr lang="en-US" sz="3600" dirty="0" err="1"/>
              <a:t>hàm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phải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hàm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bậc</a:t>
            </a:r>
            <a:r>
              <a:rPr lang="en-US" sz="3600" dirty="0"/>
              <a:t> </a:t>
            </a:r>
            <a:r>
              <a:rPr lang="en-US" sz="3600" dirty="0" err="1"/>
              <a:t>nhất</a:t>
            </a:r>
            <a:r>
              <a:rPr lang="en-US" sz="3600" dirty="0"/>
              <a:t>?</a:t>
            </a:r>
            <a:endParaRPr lang="en-US" sz="3600" dirty="0">
              <a:solidFill>
                <a:prstClr val="black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783040"/>
              </p:ext>
            </p:extLst>
          </p:nvPr>
        </p:nvGraphicFramePr>
        <p:xfrm>
          <a:off x="3713163" y="3424238"/>
          <a:ext cx="184943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71320" imgH="203040" progId="Equation.DSMT4">
                  <p:embed/>
                </p:oleObj>
              </mc:Choice>
              <mc:Fallback>
                <p:oleObj name="Equation" r:id="rId13" imgW="571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13163" y="3424238"/>
                        <a:ext cx="1849437" cy="658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103127"/>
              </p:ext>
            </p:extLst>
          </p:nvPr>
        </p:nvGraphicFramePr>
        <p:xfrm>
          <a:off x="3621088" y="4700588"/>
          <a:ext cx="271462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63280" imgH="241200" progId="Equation.DSMT4">
                  <p:embed/>
                </p:oleObj>
              </mc:Choice>
              <mc:Fallback>
                <p:oleObj name="Equation" r:id="rId15" imgW="863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21088" y="4700588"/>
                        <a:ext cx="2714625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77298"/>
              </p:ext>
            </p:extLst>
          </p:nvPr>
        </p:nvGraphicFramePr>
        <p:xfrm>
          <a:off x="8599488" y="4581525"/>
          <a:ext cx="1389062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96880" imgH="393480" progId="Equation.DSMT4">
                  <p:embed/>
                </p:oleObj>
              </mc:Choice>
              <mc:Fallback>
                <p:oleObj name="Equation" r:id="rId17" imgW="596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599488" y="4581525"/>
                        <a:ext cx="1389062" cy="915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284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"/>
                            </p:stCondLst>
                            <p:childTnLst>
                              <p:par>
                                <p:cTn id="98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"/>
                            </p:stCondLst>
                            <p:childTnLst>
                              <p:par>
                                <p:cTn id="132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339AEF-89AD-4296-9688-632CEF88710F}"/>
              </a:ext>
            </a:extLst>
          </p:cNvPr>
          <p:cNvSpPr/>
          <p:nvPr/>
        </p:nvSpPr>
        <p:spPr>
          <a:xfrm>
            <a:off x="3341271" y="336303"/>
            <a:ext cx="5509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</a:rPr>
              <a:t>GIAO VIỆC VỀ NHÀ</a:t>
            </a:r>
            <a:endParaRPr lang="en-US" sz="5400" b="1" cap="none" spc="0" dirty="0">
              <a:ln w="12700" cmpd="sng">
                <a:noFill/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D9EE96-B1E1-4A6B-BD22-BF5E39CCA8E4}"/>
              </a:ext>
            </a:extLst>
          </p:cNvPr>
          <p:cNvSpPr txBox="1"/>
          <p:nvPr/>
        </p:nvSpPr>
        <p:spPr>
          <a:xfrm>
            <a:off x="914400" y="1259633"/>
            <a:ext cx="1074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lại các bài đã làm.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3C22CAA-08EA-4210-AD4F-6C4B6E67F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743200"/>
            <a:ext cx="696167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43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>
            <a:extLst>
              <a:ext uri="{FF2B5EF4-FFF2-40B4-BE49-F238E27FC236}">
                <a16:creationId xmlns:a16="http://schemas.microsoft.com/office/drawing/2014/main" id="{90199C5E-2B5E-4510-8098-2EB02FA09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7197" y="581554"/>
            <a:ext cx="6559550" cy="1094845"/>
          </a:xfrm>
        </p:spPr>
        <p:txBody>
          <a:bodyPr/>
          <a:lstStyle/>
          <a:p>
            <a:r>
              <a:rPr lang="en-US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alt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Mail: tkyvan@gmail.com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2928D9-E0CC-4CE3-9FD9-BF41E63DE7C2}"/>
              </a:ext>
            </a:extLst>
          </p:cNvPr>
          <p:cNvSpPr/>
          <p:nvPr/>
        </p:nvSpPr>
        <p:spPr>
          <a:xfrm>
            <a:off x="914400" y="2362200"/>
            <a:ext cx="10116208" cy="2667000"/>
          </a:xfrm>
          <a:prstGeom prst="ellipse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altLang="en-US" sz="4800" b="1" dirty="0">
                <a:solidFill>
                  <a:srgbClr val="C00000"/>
                </a:solidFill>
                <a:latin typeface="Times New Roman "/>
              </a:rPr>
              <a:t>§</a:t>
            </a:r>
            <a:r>
              <a:rPr lang="en-US" altLang="en-US" sz="4800" b="1" dirty="0">
                <a:solidFill>
                  <a:srgbClr val="C00000"/>
                </a:solidFill>
                <a:latin typeface="Times New Roman "/>
              </a:rPr>
              <a:t> 3</a:t>
            </a:r>
            <a:r>
              <a:rPr lang="vi-VN" altLang="en-US" sz="4800" b="1" dirty="0">
                <a:solidFill>
                  <a:srgbClr val="C00000"/>
                </a:solidFill>
                <a:latin typeface="Times New Roman "/>
              </a:rPr>
              <a:t>.</a:t>
            </a:r>
            <a:r>
              <a:rPr lang="en-US" altLang="en-US" sz="4800" b="1" dirty="0">
                <a:solidFill>
                  <a:srgbClr val="C00000"/>
                </a:solidFill>
                <a:latin typeface="Times New Roman "/>
              </a:rPr>
              <a:t> HÀM SỐ BẬC NHẤT </a:t>
            </a:r>
            <a:br>
              <a:rPr lang="en-US" altLang="en-US" sz="4800" b="1" dirty="0">
                <a:solidFill>
                  <a:srgbClr val="C00000"/>
                </a:solidFill>
                <a:latin typeface="Times New Roman "/>
              </a:rPr>
            </a:br>
            <a:r>
              <a:rPr lang="en-US" altLang="en-US" sz="4800" b="1" dirty="0">
                <a:solidFill>
                  <a:srgbClr val="C00000"/>
                </a:solidFill>
                <a:latin typeface="Times New Roman "/>
              </a:rPr>
              <a:t>y = ax + b (a ≠ 0) (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 "/>
              </a:rPr>
              <a:t>tiết</a:t>
            </a:r>
            <a:r>
              <a:rPr lang="en-US" altLang="en-US" sz="4800" b="1" dirty="0">
                <a:solidFill>
                  <a:srgbClr val="C00000"/>
                </a:solidFill>
                <a:latin typeface="Times New Roman "/>
              </a:rPr>
              <a:t> 2).</a:t>
            </a:r>
            <a:endParaRPr lang="en-US" altLang="en-US" sz="4800" b="1" dirty="0">
              <a:solidFill>
                <a:srgbClr val="FF0000"/>
              </a:solidFill>
              <a:latin typeface="Times New Roman "/>
              <a:cs typeface="Times New Roman" panose="02020603050405020304" pitchFamily="18" charset="0"/>
            </a:endParaRPr>
          </a:p>
        </p:txBody>
      </p:sp>
      <p:sp>
        <p:nvSpPr>
          <p:cNvPr id="8" name="Oval 13">
            <a:extLst>
              <a:ext uri="{FF2B5EF4-FFF2-40B4-BE49-F238E27FC236}">
                <a16:creationId xmlns:a16="http://schemas.microsoft.com/office/drawing/2014/main" id="{A7E56E94-F609-4568-A5D0-63B407F0045D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12035"/>
            <a:ext cx="3251200" cy="76676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44314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3200" u="sng">
                <a:solidFill>
                  <a:srgbClr val="C00000"/>
                </a:solidFill>
                <a:ea typeface="Calibri" panose="020F0502020204030204" pitchFamily="34" charset="0"/>
              </a:rPr>
              <a:t>Đại số </a:t>
            </a:r>
            <a:r>
              <a:rPr lang="en-US" sz="3200" u="sng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9: </a:t>
            </a:r>
            <a:endParaRPr lang="en-US" sz="3200" u="sng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53E7884-30D0-41B5-A648-D4F7076D7022}"/>
              </a:ext>
            </a:extLst>
          </p:cNvPr>
          <p:cNvSpPr/>
          <p:nvPr/>
        </p:nvSpPr>
        <p:spPr>
          <a:xfrm>
            <a:off x="1828800" y="-18995"/>
            <a:ext cx="9923462" cy="202882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1800"/>
              </a:spcAft>
              <a:defRPr/>
            </a:pP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Rectangle 12">
            <a:extLst>
              <a:ext uri="{FF2B5EF4-FFF2-40B4-BE49-F238E27FC236}">
                <a16:creationId xmlns:a16="http://schemas.microsoft.com/office/drawing/2014/main" id="{01E49D1B-7428-4F5C-832F-6D9167B8A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091" y="1777890"/>
            <a:ext cx="34337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-----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-----</a:t>
            </a:r>
          </a:p>
        </p:txBody>
      </p:sp>
    </p:spTree>
    <p:extLst>
      <p:ext uri="{BB962C8B-B14F-4D97-AF65-F5344CB8AC3E}">
        <p14:creationId xmlns:p14="http://schemas.microsoft.com/office/powerpoint/2010/main" val="19799437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11887200" cy="914400"/>
          </a:xfrm>
        </p:spPr>
        <p:txBody>
          <a:bodyPr/>
          <a:lstStyle/>
          <a:p>
            <a:r>
              <a:rPr lang="vi-VN" altLang="en-US" sz="4000" b="1" dirty="0">
                <a:solidFill>
                  <a:srgbClr val="FFFF00"/>
                </a:solidFill>
                <a:latin typeface="Times New Roman "/>
              </a:rPr>
              <a:t>§</a:t>
            </a:r>
            <a:r>
              <a:rPr lang="en-US" altLang="en-US" sz="4000" b="1" dirty="0">
                <a:solidFill>
                  <a:srgbClr val="FFFF00"/>
                </a:solidFill>
                <a:latin typeface="Times New Roman "/>
              </a:rPr>
              <a:t>3</a:t>
            </a:r>
            <a:r>
              <a:rPr lang="vi-VN" altLang="en-US" sz="4000" b="1" dirty="0">
                <a:solidFill>
                  <a:srgbClr val="FFFF00"/>
                </a:solidFill>
                <a:latin typeface="Times New Roman "/>
              </a:rPr>
              <a:t>.</a:t>
            </a:r>
            <a:r>
              <a:rPr lang="en-US" altLang="en-US" sz="4000" b="1" dirty="0">
                <a:solidFill>
                  <a:srgbClr val="FFFF00"/>
                </a:solidFill>
                <a:latin typeface="Times New Roman "/>
              </a:rPr>
              <a:t> HÀM SỐ BẬC NHẤT y = ax + b ( a ≠ 0) (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 "/>
              </a:rPr>
              <a:t>tiết</a:t>
            </a:r>
            <a:r>
              <a:rPr lang="en-US" altLang="en-US" sz="4000" b="1" dirty="0">
                <a:solidFill>
                  <a:srgbClr val="FFFF00"/>
                </a:solidFill>
                <a:latin typeface="Times New Roman "/>
              </a:rPr>
              <a:t> 2)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3063" y="1066800"/>
            <a:ext cx="1219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u="sng" dirty="0">
                <a:solidFill>
                  <a:srgbClr val="FF0000"/>
                </a:solidFill>
              </a:rPr>
              <a:t>1. Kiến thức,kĩ năng: </a:t>
            </a:r>
            <a:endParaRPr lang="en-US" sz="2200" b="1" u="sng" dirty="0">
              <a:solidFill>
                <a:srgbClr val="FF0000"/>
              </a:solidFill>
            </a:endParaRPr>
          </a:p>
          <a:p>
            <a:r>
              <a:rPr lang="de-AT" sz="2200" dirty="0">
                <a:solidFill>
                  <a:srgbClr val="FFFFFF"/>
                </a:solidFill>
              </a:rPr>
              <a:t>- Thiết lập được bảng giá trị của hàm số bậc nhất .</a:t>
            </a:r>
            <a:endParaRPr lang="en-US" sz="2200" dirty="0">
              <a:solidFill>
                <a:srgbClr val="FFFFFF"/>
              </a:solidFill>
            </a:endParaRPr>
          </a:p>
          <a:p>
            <a:r>
              <a:rPr lang="de-AT" sz="2200" dirty="0">
                <a:solidFill>
                  <a:srgbClr val="FFFFFF"/>
                </a:solidFill>
              </a:rPr>
              <a:t>- Vận dụng được hàm số bậc nhất và đồ thị vào giải quyết một số bài toán thực tiễn.</a:t>
            </a:r>
            <a:endParaRPr lang="en-US" sz="2200" dirty="0">
              <a:solidFill>
                <a:srgbClr val="FFFFFF"/>
              </a:solidFill>
            </a:endParaRPr>
          </a:p>
          <a:p>
            <a:r>
              <a:rPr lang="nl-NL" sz="2200" b="1" u="sng" dirty="0">
                <a:solidFill>
                  <a:srgbClr val="FF0000"/>
                </a:solidFill>
              </a:rPr>
              <a:t>2. Phẩm chất:</a:t>
            </a:r>
            <a:endParaRPr lang="en-US" sz="2200" b="1" u="sng" dirty="0">
              <a:solidFill>
                <a:srgbClr val="FF0000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- </a:t>
            </a:r>
            <a:r>
              <a:rPr lang="en-US" sz="2200" dirty="0" err="1">
                <a:solidFill>
                  <a:srgbClr val="FFFFFF"/>
                </a:solidFill>
              </a:rPr>
              <a:t>Có</a:t>
            </a:r>
            <a:r>
              <a:rPr lang="en-US" sz="2200" dirty="0">
                <a:solidFill>
                  <a:srgbClr val="FFFFFF"/>
                </a:solidFill>
              </a:rPr>
              <a:t> ý </a:t>
            </a:r>
            <a:r>
              <a:rPr lang="en-US" sz="2200" dirty="0" err="1">
                <a:solidFill>
                  <a:srgbClr val="FFFFFF"/>
                </a:solidFill>
              </a:rPr>
              <a:t>thức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học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tập</a:t>
            </a:r>
            <a:r>
              <a:rPr lang="en-US" sz="2200" dirty="0">
                <a:solidFill>
                  <a:srgbClr val="FFFFFF"/>
                </a:solidFill>
              </a:rPr>
              <a:t>, </a:t>
            </a:r>
            <a:r>
              <a:rPr lang="en-US" sz="2200" dirty="0" err="1">
                <a:solidFill>
                  <a:srgbClr val="FFFFFF"/>
                </a:solidFill>
              </a:rPr>
              <a:t>tìm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tòi</a:t>
            </a:r>
            <a:r>
              <a:rPr lang="en-US" sz="2200" dirty="0">
                <a:solidFill>
                  <a:srgbClr val="FFFFFF"/>
                </a:solidFill>
              </a:rPr>
              <a:t>, </a:t>
            </a:r>
            <a:r>
              <a:rPr lang="en-US" sz="2200" dirty="0" err="1">
                <a:solidFill>
                  <a:srgbClr val="FFFFFF"/>
                </a:solidFill>
              </a:rPr>
              <a:t>khám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phá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và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sáng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tạo</a:t>
            </a:r>
            <a:r>
              <a:rPr lang="en-US" sz="2200" dirty="0">
                <a:solidFill>
                  <a:srgbClr val="FFFFFF"/>
                </a:solidFill>
              </a:rPr>
              <a:t>, </a:t>
            </a:r>
            <a:r>
              <a:rPr lang="en-US" sz="2200" dirty="0" err="1">
                <a:solidFill>
                  <a:srgbClr val="FFFFFF"/>
                </a:solidFill>
              </a:rPr>
              <a:t>làm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việc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nhóm</a:t>
            </a:r>
            <a:r>
              <a:rPr lang="en-US" sz="2200" dirty="0">
                <a:solidFill>
                  <a:srgbClr val="FFFFFF"/>
                </a:solidFill>
              </a:rPr>
              <a:t>.</a:t>
            </a:r>
          </a:p>
          <a:p>
            <a:r>
              <a:rPr lang="en-US" sz="2200" dirty="0">
                <a:solidFill>
                  <a:srgbClr val="FFFFFF"/>
                </a:solidFill>
              </a:rPr>
              <a:t>- </a:t>
            </a:r>
            <a:r>
              <a:rPr lang="en-US" sz="2200" dirty="0" err="1">
                <a:solidFill>
                  <a:srgbClr val="FFFFFF"/>
                </a:solidFill>
              </a:rPr>
              <a:t>Tích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cực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xây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dựng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bài</a:t>
            </a:r>
            <a:r>
              <a:rPr lang="en-US" sz="2200" dirty="0">
                <a:solidFill>
                  <a:srgbClr val="FFFFFF"/>
                </a:solidFill>
              </a:rPr>
              <a:t>, </a:t>
            </a:r>
            <a:r>
              <a:rPr lang="en-US" sz="2200" dirty="0" err="1">
                <a:solidFill>
                  <a:srgbClr val="FFFFFF"/>
                </a:solidFill>
              </a:rPr>
              <a:t>có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trách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nhiệm</a:t>
            </a:r>
            <a:r>
              <a:rPr lang="en-US" sz="2200" dirty="0">
                <a:solidFill>
                  <a:srgbClr val="FFFFFF"/>
                </a:solidFill>
              </a:rPr>
              <a:t>, </a:t>
            </a:r>
            <a:r>
              <a:rPr lang="en-US" sz="2200" dirty="0" err="1">
                <a:solidFill>
                  <a:srgbClr val="FFFFFF"/>
                </a:solidFill>
              </a:rPr>
              <a:t>chủ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động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chiếm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lĩnh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kiến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thức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theo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hướng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dẫn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của</a:t>
            </a:r>
            <a:r>
              <a:rPr lang="en-US" sz="2200" dirty="0">
                <a:solidFill>
                  <a:srgbClr val="FFFFFF"/>
                </a:solidFill>
              </a:rPr>
              <a:t> GV.</a:t>
            </a:r>
          </a:p>
          <a:p>
            <a:r>
              <a:rPr lang="en-US" sz="2200" dirty="0">
                <a:solidFill>
                  <a:srgbClr val="FFFFFF"/>
                </a:solidFill>
              </a:rPr>
              <a:t>- </a:t>
            </a:r>
            <a:r>
              <a:rPr lang="en-US" sz="2200" dirty="0" err="1">
                <a:solidFill>
                  <a:srgbClr val="FFFFFF"/>
                </a:solidFill>
              </a:rPr>
              <a:t>Hình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thành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tư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duy</a:t>
            </a:r>
            <a:r>
              <a:rPr lang="en-US" sz="2200" dirty="0">
                <a:solidFill>
                  <a:srgbClr val="FFFFFF"/>
                </a:solidFill>
              </a:rPr>
              <a:t> logic, </a:t>
            </a:r>
            <a:r>
              <a:rPr lang="en-US" sz="2200" dirty="0" err="1">
                <a:solidFill>
                  <a:srgbClr val="FFFFFF"/>
                </a:solidFill>
              </a:rPr>
              <a:t>lập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luận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chặt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chẽ</a:t>
            </a:r>
            <a:r>
              <a:rPr lang="en-US" sz="2200" dirty="0">
                <a:solidFill>
                  <a:srgbClr val="FFFFFF"/>
                </a:solidFill>
              </a:rPr>
              <a:t>, </a:t>
            </a:r>
            <a:r>
              <a:rPr lang="en-US" sz="2200" dirty="0" err="1">
                <a:solidFill>
                  <a:srgbClr val="FFFFFF"/>
                </a:solidFill>
              </a:rPr>
              <a:t>linh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hoạt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trong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học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tập</a:t>
            </a:r>
            <a:r>
              <a:rPr lang="en-US" sz="2200" dirty="0">
                <a:solidFill>
                  <a:srgbClr val="FFFFFF"/>
                </a:solidFill>
              </a:rPr>
              <a:t>.</a:t>
            </a:r>
          </a:p>
          <a:p>
            <a:r>
              <a:rPr lang="nl-NL" sz="2200" b="1" u="sng" dirty="0">
                <a:solidFill>
                  <a:srgbClr val="FF0000"/>
                </a:solidFill>
              </a:rPr>
              <a:t>3. Năng lực chú trọng: </a:t>
            </a:r>
            <a:endParaRPr lang="en-US" sz="2200" u="sng" dirty="0">
              <a:solidFill>
                <a:srgbClr val="FF0000"/>
              </a:solidFill>
            </a:endParaRPr>
          </a:p>
          <a:p>
            <a:r>
              <a:rPr lang="nl-NL" sz="2200" dirty="0">
                <a:solidFill>
                  <a:srgbClr val="FFFFFF"/>
                </a:solidFill>
              </a:rPr>
              <a:t>- Năng lực tư duy và lập luận toán học, mô hình hóa toán học, giao tiếp toán học, giải quyết vấn đề, sáng tạo, tính toán, hợp tác. </a:t>
            </a:r>
            <a:endParaRPr lang="en-US" sz="2200" dirty="0">
              <a:solidFill>
                <a:srgbClr val="FFFFFF"/>
              </a:solidFill>
            </a:endParaRPr>
          </a:p>
          <a:p>
            <a:r>
              <a:rPr lang="nl-NL" sz="2200" dirty="0">
                <a:solidFill>
                  <a:srgbClr val="FFFFFF"/>
                </a:solidFill>
              </a:rPr>
              <a:t>- Năng lực sử dụng ngôn ngữ toán học, khả năng suy diễn, lập luận toán học, làm việc nhóm.</a:t>
            </a:r>
            <a:endParaRPr lang="en-US" sz="2200" dirty="0">
              <a:solidFill>
                <a:srgbClr val="FFFFFF"/>
              </a:solidFill>
            </a:endParaRPr>
          </a:p>
          <a:p>
            <a:r>
              <a:rPr lang="nl-NL" sz="2200" b="1" u="sng" dirty="0">
                <a:solidFill>
                  <a:srgbClr val="FF0000"/>
                </a:solidFill>
              </a:rPr>
              <a:t>4.Tích hợp toán học và cuộc sống.</a:t>
            </a:r>
            <a:endParaRPr lang="en-US" sz="2200" u="sng" dirty="0">
              <a:solidFill>
                <a:srgbClr val="FF0000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- </a:t>
            </a:r>
            <a:r>
              <a:rPr lang="en-US" sz="2200" dirty="0" err="1">
                <a:solidFill>
                  <a:srgbClr val="FFFFFF"/>
                </a:solidFill>
              </a:rPr>
              <a:t>Học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sinh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thấy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được</a:t>
            </a:r>
            <a:r>
              <a:rPr lang="en-US" sz="2200" dirty="0">
                <a:solidFill>
                  <a:srgbClr val="FFFFFF"/>
                </a:solidFill>
              </a:rPr>
              <a:t>, </a:t>
            </a:r>
            <a:r>
              <a:rPr lang="en-US" sz="2200" dirty="0" err="1">
                <a:solidFill>
                  <a:srgbClr val="FFFFFF"/>
                </a:solidFill>
              </a:rPr>
              <a:t>tuy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toán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là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một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môn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học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trừu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tượng</a:t>
            </a:r>
            <a:r>
              <a:rPr lang="en-US" sz="2200" dirty="0">
                <a:solidFill>
                  <a:srgbClr val="FFFFFF"/>
                </a:solidFill>
              </a:rPr>
              <a:t>, </a:t>
            </a:r>
            <a:r>
              <a:rPr lang="en-US" sz="2200" dirty="0" err="1">
                <a:solidFill>
                  <a:srgbClr val="FFFFFF"/>
                </a:solidFill>
              </a:rPr>
              <a:t>nhưng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các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vấn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đề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trong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toán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học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nói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chung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cũng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như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vấn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đề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hàm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số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nói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riêng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lại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thường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xuất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phát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từ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việc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nghiên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cứu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các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bài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toán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thực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tế</a:t>
            </a:r>
            <a:r>
              <a:rPr lang="en-US" sz="2200" dirty="0">
                <a:solidFill>
                  <a:srgbClr val="FFFFFF"/>
                </a:solidFill>
              </a:rPr>
              <a:t>.</a:t>
            </a:r>
          </a:p>
          <a:p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0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EFB2E9-86B8-4D94-A854-B356A682407B}"/>
              </a:ext>
            </a:extLst>
          </p:cNvPr>
          <p:cNvSpPr txBox="1"/>
          <p:nvPr/>
        </p:nvSpPr>
        <p:spPr>
          <a:xfrm>
            <a:off x="0" y="287084"/>
            <a:ext cx="44196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KHỞI ĐỘNG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A003AABE-6A93-411E-A472-1975A2CC0EC4}"/>
              </a:ext>
            </a:extLst>
          </p:cNvPr>
          <p:cNvSpPr/>
          <p:nvPr/>
        </p:nvSpPr>
        <p:spPr>
          <a:xfrm>
            <a:off x="1907179" y="964191"/>
            <a:ext cx="5950130" cy="2599355"/>
          </a:xfrm>
          <a:prstGeom prst="cloudCallout">
            <a:avLst>
              <a:gd name="adj1" fmla="val 62626"/>
              <a:gd name="adj2" fmla="val 5692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1"/>
                </a:solidFill>
              </a:rPr>
              <a:t>Em hãy trả lời để điền vào bảng sau ?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A7B0F2-DF2A-49BE-B58C-6B2DE1378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073729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3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AB3A5603-E12E-41AC-A2A3-22F605DA7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145" y="260509"/>
            <a:ext cx="103203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6953" name="Group 89">
            <a:extLst>
              <a:ext uri="{FF2B5EF4-FFF2-40B4-BE49-F238E27FC236}">
                <a16:creationId xmlns:a16="http://schemas.microsoft.com/office/drawing/2014/main" id="{BC01D546-61C5-4FAB-8D2E-FA312D67FA58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97560198"/>
              </p:ext>
            </p:extLst>
          </p:nvPr>
        </p:nvGraphicFramePr>
        <p:xfrm>
          <a:off x="1246447" y="1452090"/>
          <a:ext cx="9319014" cy="5205126"/>
        </p:xfrm>
        <a:graphic>
          <a:graphicData uri="http://schemas.openxmlformats.org/drawingml/2006/table">
            <a:tbl>
              <a:tblPr/>
              <a:tblGrid>
                <a:gridCol w="2724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8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4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0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40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Hàm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Hàm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bậc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nhất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Hệ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Hệ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số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b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 = 5x + 3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 = 1 - 5x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 = - 0,5x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 =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mx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– 7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 = 0x +3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3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247" name="Object 45">
            <a:extLst>
              <a:ext uri="{FF2B5EF4-FFF2-40B4-BE49-F238E27FC236}">
                <a16:creationId xmlns:a16="http://schemas.microsoft.com/office/drawing/2014/main" id="{D0EE474B-B90D-434A-AA09-A63DF6FA3085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96930832"/>
              </p:ext>
            </p:extLst>
          </p:nvPr>
        </p:nvGraphicFramePr>
        <p:xfrm>
          <a:off x="1447800" y="4400551"/>
          <a:ext cx="2422070" cy="500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200" imgH="241200" progId="Equation.DSMT4">
                  <p:embed/>
                </p:oleObj>
              </mc:Choice>
              <mc:Fallback>
                <p:oleObj name="Equation" r:id="rId2" imgW="1168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400551"/>
                        <a:ext cx="2422070" cy="500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10" name="Object 46">
            <a:extLst>
              <a:ext uri="{FF2B5EF4-FFF2-40B4-BE49-F238E27FC236}">
                <a16:creationId xmlns:a16="http://schemas.microsoft.com/office/drawing/2014/main" id="{CE6DB5FD-FCCB-4EA1-9949-2C5D3DF8F5A7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551351342"/>
              </p:ext>
            </p:extLst>
          </p:nvPr>
        </p:nvGraphicFramePr>
        <p:xfrm>
          <a:off x="7924800" y="4361089"/>
          <a:ext cx="5207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00" imgH="215640" progId="Equation.DSMT4">
                  <p:embed/>
                </p:oleObj>
              </mc:Choice>
              <mc:Fallback>
                <p:oleObj name="Equation" r:id="rId4" imgW="241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361089"/>
                        <a:ext cx="5207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49" name="Rectangle 47">
            <a:extLst>
              <a:ext uri="{FF2B5EF4-FFF2-40B4-BE49-F238E27FC236}">
                <a16:creationId xmlns:a16="http://schemas.microsoft.com/office/drawing/2014/main" id="{D302247E-F9C1-4A68-8B57-2FB298FD7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8250" name="Object 48">
            <a:extLst>
              <a:ext uri="{FF2B5EF4-FFF2-40B4-BE49-F238E27FC236}">
                <a16:creationId xmlns:a16="http://schemas.microsoft.com/office/drawing/2014/main" id="{DFDE6EBA-5538-4189-B289-DEE43DD1DF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841915"/>
              </p:ext>
            </p:extLst>
          </p:nvPr>
        </p:nvGraphicFramePr>
        <p:xfrm>
          <a:off x="1835054" y="3360512"/>
          <a:ext cx="192087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000" imgH="228600" progId="Equation.DSMT4">
                  <p:embed/>
                </p:oleObj>
              </mc:Choice>
              <mc:Fallback>
                <p:oleObj name="Equation" r:id="rId6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054" y="3360512"/>
                        <a:ext cx="192087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13" name="Text Box 49">
            <a:extLst>
              <a:ext uri="{FF2B5EF4-FFF2-40B4-BE49-F238E27FC236}">
                <a16:creationId xmlns:a16="http://schemas.microsoft.com/office/drawing/2014/main" id="{563AF9B4-1ACC-431D-A46B-E0A2B1CBB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754" y="2337595"/>
            <a:ext cx="2963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số bậc nhất</a:t>
            </a:r>
          </a:p>
        </p:txBody>
      </p:sp>
      <p:sp>
        <p:nvSpPr>
          <p:cNvPr id="36915" name="Text Box 51">
            <a:extLst>
              <a:ext uri="{FF2B5EF4-FFF2-40B4-BE49-F238E27FC236}">
                <a16:creationId xmlns:a16="http://schemas.microsoft.com/office/drawing/2014/main" id="{7660BCFA-229B-4214-ADCA-37BE1719C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602" y="4869698"/>
            <a:ext cx="18959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bg1"/>
                </a:solidFill>
                <a:latin typeface="+mn-lt"/>
              </a:rPr>
              <a:t>  (nếu m ≠ 0)</a:t>
            </a:r>
          </a:p>
        </p:txBody>
      </p:sp>
      <p:sp>
        <p:nvSpPr>
          <p:cNvPr id="36918" name="Text Box 54">
            <a:extLst>
              <a:ext uri="{FF2B5EF4-FFF2-40B4-BE49-F238E27FC236}">
                <a16:creationId xmlns:a16="http://schemas.microsoft.com/office/drawing/2014/main" id="{6FC14285-8A16-4BF4-9ED9-73E1712E2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0951" y="4795801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+mn-lt"/>
              </a:rPr>
              <a:t>m</a:t>
            </a:r>
          </a:p>
        </p:txBody>
      </p:sp>
      <p:sp>
        <p:nvSpPr>
          <p:cNvPr id="36919" name="Text Box 55">
            <a:extLst>
              <a:ext uri="{FF2B5EF4-FFF2-40B4-BE49-F238E27FC236}">
                <a16:creationId xmlns:a16="http://schemas.microsoft.com/office/drawing/2014/main" id="{3E462922-CD84-47DD-A994-E739B0CF0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5885" y="3832162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+mn-lt"/>
              </a:rPr>
              <a:t>0</a:t>
            </a:r>
          </a:p>
        </p:txBody>
      </p:sp>
      <p:sp>
        <p:nvSpPr>
          <p:cNvPr id="36920" name="Text Box 56">
            <a:extLst>
              <a:ext uri="{FF2B5EF4-FFF2-40B4-BE49-F238E27FC236}">
                <a16:creationId xmlns:a16="http://schemas.microsoft.com/office/drawing/2014/main" id="{FF1B045F-19FD-4E48-A624-F14A2C615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8671" y="2828925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+mn-lt"/>
              </a:rPr>
              <a:t>1</a:t>
            </a:r>
          </a:p>
        </p:txBody>
      </p:sp>
      <p:sp>
        <p:nvSpPr>
          <p:cNvPr id="36921" name="Text Box 57">
            <a:extLst>
              <a:ext uri="{FF2B5EF4-FFF2-40B4-BE49-F238E27FC236}">
                <a16:creationId xmlns:a16="http://schemas.microsoft.com/office/drawing/2014/main" id="{E0785716-C668-4228-9318-8676535AE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345" y="3833664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+mn-lt"/>
              </a:rPr>
              <a:t>- 0,5</a:t>
            </a:r>
          </a:p>
        </p:txBody>
      </p:sp>
      <p:sp>
        <p:nvSpPr>
          <p:cNvPr id="36922" name="Text Box 58">
            <a:extLst>
              <a:ext uri="{FF2B5EF4-FFF2-40B4-BE49-F238E27FC236}">
                <a16:creationId xmlns:a16="http://schemas.microsoft.com/office/drawing/2014/main" id="{36410F1A-9586-4D3C-8B63-F99F999B3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2271" y="2819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+mn-lt"/>
              </a:rPr>
              <a:t>- 5</a:t>
            </a:r>
          </a:p>
        </p:txBody>
      </p:sp>
      <p:sp>
        <p:nvSpPr>
          <p:cNvPr id="36923" name="Text Box 59">
            <a:extLst>
              <a:ext uri="{FF2B5EF4-FFF2-40B4-BE49-F238E27FC236}">
                <a16:creationId xmlns:a16="http://schemas.microsoft.com/office/drawing/2014/main" id="{6D96C40E-1376-41BE-B58D-E275CDAC9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6900" y="2311969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+mn-lt"/>
              </a:rPr>
              <a:t>3</a:t>
            </a:r>
          </a:p>
        </p:txBody>
      </p:sp>
      <p:sp>
        <p:nvSpPr>
          <p:cNvPr id="36924" name="Text Box 60">
            <a:extLst>
              <a:ext uri="{FF2B5EF4-FFF2-40B4-BE49-F238E27FC236}">
                <a16:creationId xmlns:a16="http://schemas.microsoft.com/office/drawing/2014/main" id="{9E83B5E6-3FDB-4CF0-8AAD-03C03959F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100" y="2313782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+mn-lt"/>
              </a:rPr>
              <a:t>5</a:t>
            </a:r>
          </a:p>
        </p:txBody>
      </p:sp>
      <p:sp>
        <p:nvSpPr>
          <p:cNvPr id="36925" name="Text Box 61">
            <a:extLst>
              <a:ext uri="{FF2B5EF4-FFF2-40B4-BE49-F238E27FC236}">
                <a16:creationId xmlns:a16="http://schemas.microsoft.com/office/drawing/2014/main" id="{7BAFE1DC-E8C0-4697-A482-DEC6981B7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4849587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+mn-lt"/>
              </a:rPr>
              <a:t>- 7</a:t>
            </a:r>
          </a:p>
        </p:txBody>
      </p:sp>
      <p:graphicFrame>
        <p:nvGraphicFramePr>
          <p:cNvPr id="36926" name="Object 62">
            <a:extLst>
              <a:ext uri="{FF2B5EF4-FFF2-40B4-BE49-F238E27FC236}">
                <a16:creationId xmlns:a16="http://schemas.microsoft.com/office/drawing/2014/main" id="{007E5BAD-A485-4517-BAD9-1C0696BF3FF6}"/>
              </a:ext>
            </a:extLst>
          </p:cNvPr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33733562"/>
              </p:ext>
            </p:extLst>
          </p:nvPr>
        </p:nvGraphicFramePr>
        <p:xfrm>
          <a:off x="9010745" y="4377417"/>
          <a:ext cx="150485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47640" imgH="228600" progId="Equation.DSMT4">
                  <p:embed/>
                </p:oleObj>
              </mc:Choice>
              <mc:Fallback>
                <p:oleObj name="Equation" r:id="rId8" imgW="647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0745" y="4377417"/>
                        <a:ext cx="150485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62" name="Object 90">
            <a:extLst>
              <a:ext uri="{FF2B5EF4-FFF2-40B4-BE49-F238E27FC236}">
                <a16:creationId xmlns:a16="http://schemas.microsoft.com/office/drawing/2014/main" id="{04D23113-F78F-42F1-BC9D-45097F30B4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807768"/>
              </p:ext>
            </p:extLst>
          </p:nvPr>
        </p:nvGraphicFramePr>
        <p:xfrm>
          <a:off x="1697846" y="5844085"/>
          <a:ext cx="1837482" cy="858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880" imgH="393480" progId="Equation.DSMT4">
                  <p:embed/>
                </p:oleObj>
              </mc:Choice>
              <mc:Fallback>
                <p:oleObj name="Equation" r:id="rId10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846" y="5844085"/>
                        <a:ext cx="1837482" cy="858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49">
            <a:extLst>
              <a:ext uri="{FF2B5EF4-FFF2-40B4-BE49-F238E27FC236}">
                <a16:creationId xmlns:a16="http://schemas.microsoft.com/office/drawing/2014/main" id="{AB6A10B2-32D8-45B0-9ACD-49F0639F5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138" y="3835401"/>
            <a:ext cx="302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số bậc nhất</a:t>
            </a:r>
          </a:p>
        </p:txBody>
      </p:sp>
      <p:sp>
        <p:nvSpPr>
          <p:cNvPr id="35" name="Text Box 49">
            <a:extLst>
              <a:ext uri="{FF2B5EF4-FFF2-40B4-BE49-F238E27FC236}">
                <a16:creationId xmlns:a16="http://schemas.microsoft.com/office/drawing/2014/main" id="{FE8ED5EF-CE9D-4ABF-8241-7746D7B28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754" y="2858637"/>
            <a:ext cx="294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số bậc nhất</a:t>
            </a:r>
          </a:p>
        </p:txBody>
      </p:sp>
      <p:sp>
        <p:nvSpPr>
          <p:cNvPr id="36" name="Text Box 49">
            <a:extLst>
              <a:ext uri="{FF2B5EF4-FFF2-40B4-BE49-F238E27FC236}">
                <a16:creationId xmlns:a16="http://schemas.microsoft.com/office/drawing/2014/main" id="{AF86EEAB-5DFF-4296-BEFB-EFA72418A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971" y="4361505"/>
            <a:ext cx="302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số bậc nhất</a:t>
            </a:r>
          </a:p>
        </p:txBody>
      </p:sp>
      <p:sp>
        <p:nvSpPr>
          <p:cNvPr id="37" name="Text Box 49">
            <a:extLst>
              <a:ext uri="{FF2B5EF4-FFF2-40B4-BE49-F238E27FC236}">
                <a16:creationId xmlns:a16="http://schemas.microsoft.com/office/drawing/2014/main" id="{3C922668-96E2-4F0A-91D9-E20EAF1F3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883" y="3388971"/>
            <a:ext cx="4106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là hàm số bậc nhất</a:t>
            </a:r>
          </a:p>
        </p:txBody>
      </p:sp>
      <p:sp>
        <p:nvSpPr>
          <p:cNvPr id="38" name="Text Box 49">
            <a:extLst>
              <a:ext uri="{FF2B5EF4-FFF2-40B4-BE49-F238E27FC236}">
                <a16:creationId xmlns:a16="http://schemas.microsoft.com/office/drawing/2014/main" id="{3C7D166D-64D7-4369-B933-6798B818C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763" y="4873775"/>
            <a:ext cx="302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số bậc nhất</a:t>
            </a:r>
          </a:p>
        </p:txBody>
      </p:sp>
      <p:sp>
        <p:nvSpPr>
          <p:cNvPr id="39" name="Text Box 49">
            <a:extLst>
              <a:ext uri="{FF2B5EF4-FFF2-40B4-BE49-F238E27FC236}">
                <a16:creationId xmlns:a16="http://schemas.microsoft.com/office/drawing/2014/main" id="{89601CB5-2F19-4C90-94AD-D4E805BB8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338" y="5999939"/>
            <a:ext cx="4108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là hàm số bậc nhất</a:t>
            </a:r>
          </a:p>
        </p:txBody>
      </p:sp>
      <p:sp>
        <p:nvSpPr>
          <p:cNvPr id="40" name="Text Box 49">
            <a:extLst>
              <a:ext uri="{FF2B5EF4-FFF2-40B4-BE49-F238E27FC236}">
                <a16:creationId xmlns:a16="http://schemas.microsoft.com/office/drawing/2014/main" id="{1997FA59-40BB-4636-B3ED-A7F065222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7" y="5397709"/>
            <a:ext cx="4106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là hàm số bậc nhất</a:t>
            </a:r>
          </a:p>
        </p:txBody>
      </p:sp>
    </p:spTree>
    <p:extLst>
      <p:ext uri="{BB962C8B-B14F-4D97-AF65-F5344CB8AC3E}">
        <p14:creationId xmlns:p14="http://schemas.microsoft.com/office/powerpoint/2010/main" val="263170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13" grpId="0"/>
      <p:bldP spid="36915" grpId="0"/>
      <p:bldP spid="36918" grpId="0"/>
      <p:bldP spid="36919" grpId="0"/>
      <p:bldP spid="36920" grpId="0"/>
      <p:bldP spid="36921" grpId="0"/>
      <p:bldP spid="36922" grpId="0"/>
      <p:bldP spid="36923" grpId="0"/>
      <p:bldP spid="36924" grpId="0"/>
      <p:bldP spid="36925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E92928D9-E0CC-4CE3-9FD9-BF41E63DE7C2}"/>
              </a:ext>
            </a:extLst>
          </p:cNvPr>
          <p:cNvSpPr/>
          <p:nvPr/>
        </p:nvSpPr>
        <p:spPr>
          <a:xfrm>
            <a:off x="914400" y="2362200"/>
            <a:ext cx="10116208" cy="2667000"/>
          </a:xfrm>
          <a:prstGeom prst="ellipse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altLang="en-US" sz="4800" b="1" dirty="0">
                <a:solidFill>
                  <a:srgbClr val="C00000"/>
                </a:solidFill>
                <a:latin typeface="Times New Roman "/>
              </a:rPr>
              <a:t>§</a:t>
            </a:r>
            <a:r>
              <a:rPr lang="en-US" altLang="en-US" sz="4800" b="1" dirty="0">
                <a:solidFill>
                  <a:srgbClr val="C00000"/>
                </a:solidFill>
                <a:latin typeface="Times New Roman "/>
              </a:rPr>
              <a:t> 3</a:t>
            </a:r>
            <a:r>
              <a:rPr lang="vi-VN" altLang="en-US" sz="4800" b="1" dirty="0">
                <a:solidFill>
                  <a:srgbClr val="C00000"/>
                </a:solidFill>
                <a:latin typeface="Times New Roman "/>
              </a:rPr>
              <a:t>.</a:t>
            </a:r>
            <a:r>
              <a:rPr lang="en-US" altLang="en-US" sz="4800" b="1" dirty="0">
                <a:solidFill>
                  <a:srgbClr val="C00000"/>
                </a:solidFill>
                <a:latin typeface="Times New Roman "/>
              </a:rPr>
              <a:t> HÀM SỐ BẬC NHẤT </a:t>
            </a:r>
            <a:br>
              <a:rPr lang="en-US" altLang="en-US" sz="4800" b="1" dirty="0">
                <a:solidFill>
                  <a:srgbClr val="C00000"/>
                </a:solidFill>
                <a:latin typeface="Times New Roman "/>
              </a:rPr>
            </a:br>
            <a:r>
              <a:rPr lang="en-US" altLang="en-US" sz="4800" b="1" dirty="0">
                <a:solidFill>
                  <a:srgbClr val="C00000"/>
                </a:solidFill>
                <a:latin typeface="Times New Roman "/>
              </a:rPr>
              <a:t>y = ax + b (a ≠ 0) (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 "/>
              </a:rPr>
              <a:t>tiết</a:t>
            </a:r>
            <a:r>
              <a:rPr lang="en-US" altLang="en-US" sz="4800" b="1" dirty="0">
                <a:solidFill>
                  <a:srgbClr val="C00000"/>
                </a:solidFill>
                <a:latin typeface="Times New Roman "/>
              </a:rPr>
              <a:t> 1).</a:t>
            </a:r>
            <a:endParaRPr lang="en-US" altLang="en-US" sz="4800" b="1" dirty="0">
              <a:solidFill>
                <a:srgbClr val="FF0000"/>
              </a:solidFill>
              <a:latin typeface="Times New Roman "/>
              <a:cs typeface="Times New Roman" panose="02020603050405020304" pitchFamily="18" charset="0"/>
            </a:endParaRPr>
          </a:p>
        </p:txBody>
      </p:sp>
      <p:sp>
        <p:nvSpPr>
          <p:cNvPr id="8" name="Oval 13">
            <a:extLst>
              <a:ext uri="{FF2B5EF4-FFF2-40B4-BE49-F238E27FC236}">
                <a16:creationId xmlns:a16="http://schemas.microsoft.com/office/drawing/2014/main" id="{A7E56E94-F609-4568-A5D0-63B407F0045D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12035"/>
            <a:ext cx="3251200" cy="76676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44314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3200" u="sng">
                <a:solidFill>
                  <a:srgbClr val="C00000"/>
                </a:solidFill>
                <a:ea typeface="Calibri" panose="020F0502020204030204" pitchFamily="34" charset="0"/>
              </a:rPr>
              <a:t>Đại số </a:t>
            </a:r>
            <a:r>
              <a:rPr lang="en-US" sz="3200" u="sng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9: </a:t>
            </a:r>
            <a:endParaRPr lang="en-US" sz="3200" u="sng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53E7884-30D0-41B5-A648-D4F7076D7022}"/>
              </a:ext>
            </a:extLst>
          </p:cNvPr>
          <p:cNvSpPr/>
          <p:nvPr/>
        </p:nvSpPr>
        <p:spPr>
          <a:xfrm>
            <a:off x="1828800" y="-18995"/>
            <a:ext cx="9923462" cy="202882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1800"/>
              </a:spcAft>
              <a:defRPr/>
            </a:pP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4490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A7B0F2-DF2A-49BE-B58C-6B2DE1378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-457200"/>
            <a:ext cx="4762500" cy="4762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FB2E9-86B8-4D94-A854-B356A682407B}"/>
              </a:ext>
            </a:extLst>
          </p:cNvPr>
          <p:cNvSpPr txBox="1"/>
          <p:nvPr/>
        </p:nvSpPr>
        <p:spPr>
          <a:xfrm>
            <a:off x="0" y="287084"/>
            <a:ext cx="44196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KHỞI ĐỘNG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A003AABE-6A93-411E-A472-1975A2CC0EC4}"/>
              </a:ext>
            </a:extLst>
          </p:cNvPr>
          <p:cNvSpPr/>
          <p:nvPr/>
        </p:nvSpPr>
        <p:spPr>
          <a:xfrm>
            <a:off x="6530" y="914401"/>
            <a:ext cx="9594670" cy="4038599"/>
          </a:xfrm>
          <a:prstGeom prst="cloudCallout">
            <a:avLst>
              <a:gd name="adj1" fmla="val 62355"/>
              <a:gd name="adj2" fmla="val -3057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</a:rPr>
              <a:t>Lượng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nước</a:t>
            </a:r>
            <a:r>
              <a:rPr lang="en-US" sz="3200" dirty="0">
                <a:solidFill>
                  <a:schemeClr val="tx1"/>
                </a:solidFill>
              </a:rPr>
              <a:t> y ( </a:t>
            </a:r>
            <a:r>
              <a:rPr lang="en-US" sz="3200" dirty="0" err="1">
                <a:solidFill>
                  <a:schemeClr val="tx1"/>
                </a:solidFill>
              </a:rPr>
              <a:t>tính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theo</a:t>
            </a:r>
            <a:r>
              <a:rPr lang="en-US" sz="3200" dirty="0">
                <a:solidFill>
                  <a:schemeClr val="tx1"/>
                </a:solidFill>
              </a:rPr>
              <a:t> m</a:t>
            </a:r>
            <a:r>
              <a:rPr lang="en-US" sz="3200" baseline="30000" dirty="0">
                <a:solidFill>
                  <a:schemeClr val="tx1"/>
                </a:solidFill>
              </a:rPr>
              <a:t>3</a:t>
            </a:r>
            <a:r>
              <a:rPr lang="en-US" sz="3200" dirty="0">
                <a:solidFill>
                  <a:schemeClr val="tx1"/>
                </a:solidFill>
              </a:rPr>
              <a:t>) </a:t>
            </a:r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trong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một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nước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sau</a:t>
            </a:r>
            <a:r>
              <a:rPr lang="en-US" sz="3200" dirty="0">
                <a:solidFill>
                  <a:schemeClr val="tx1"/>
                </a:solidFill>
              </a:rPr>
              <a:t> x </a:t>
            </a:r>
            <a:r>
              <a:rPr lang="en-US" sz="3200" dirty="0" err="1">
                <a:solidFill>
                  <a:schemeClr val="tx1"/>
                </a:solidFill>
              </a:rPr>
              <a:t>giờ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mở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vòi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cấp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nước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được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bởi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hàm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y = 2x + 3. </a:t>
            </a:r>
            <a:r>
              <a:rPr lang="en-US" sz="3200" dirty="0" err="1">
                <a:solidFill>
                  <a:schemeClr val="tx1"/>
                </a:solidFill>
              </a:rPr>
              <a:t>Tính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lượng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nước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trong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sau</a:t>
            </a:r>
            <a:r>
              <a:rPr lang="en-US" sz="3200" dirty="0">
                <a:solidFill>
                  <a:schemeClr val="tx1"/>
                </a:solidFill>
              </a:rPr>
              <a:t> 0 </a:t>
            </a:r>
            <a:r>
              <a:rPr lang="en-US" sz="3200" dirty="0" err="1">
                <a:solidFill>
                  <a:schemeClr val="tx1"/>
                </a:solidFill>
              </a:rPr>
              <a:t>giờ</a:t>
            </a:r>
            <a:r>
              <a:rPr lang="en-US" sz="3200" dirty="0">
                <a:solidFill>
                  <a:schemeClr val="tx1"/>
                </a:solidFill>
              </a:rPr>
              <a:t>, 1 </a:t>
            </a:r>
            <a:r>
              <a:rPr lang="en-US" sz="3200" dirty="0" err="1">
                <a:solidFill>
                  <a:schemeClr val="tx1"/>
                </a:solidFill>
              </a:rPr>
              <a:t>giờ</a:t>
            </a:r>
            <a:r>
              <a:rPr lang="en-US" sz="3200" dirty="0">
                <a:solidFill>
                  <a:schemeClr val="tx1"/>
                </a:solidFill>
              </a:rPr>
              <a:t>, 2 </a:t>
            </a:r>
            <a:r>
              <a:rPr lang="en-US" sz="3200" dirty="0" err="1">
                <a:solidFill>
                  <a:schemeClr val="tx1"/>
                </a:solidFill>
              </a:rPr>
              <a:t>giờ</a:t>
            </a:r>
            <a:r>
              <a:rPr lang="en-US" sz="3200" dirty="0">
                <a:solidFill>
                  <a:schemeClr val="tx1"/>
                </a:solidFill>
              </a:rPr>
              <a:t>, 3 </a:t>
            </a:r>
            <a:r>
              <a:rPr lang="en-US" sz="3200" dirty="0" err="1">
                <a:solidFill>
                  <a:schemeClr val="tx1"/>
                </a:solidFill>
              </a:rPr>
              <a:t>giờ</a:t>
            </a:r>
            <a:r>
              <a:rPr lang="en-US" sz="3200" dirty="0">
                <a:solidFill>
                  <a:schemeClr val="tx1"/>
                </a:solidFill>
              </a:rPr>
              <a:t>, 10 </a:t>
            </a:r>
            <a:r>
              <a:rPr lang="en-US" sz="3200" dirty="0" err="1">
                <a:solidFill>
                  <a:schemeClr val="tx1"/>
                </a:solidFill>
              </a:rPr>
              <a:t>giờ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hoàn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thành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giá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trị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sau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689444"/>
              </p:ext>
            </p:extLst>
          </p:nvPr>
        </p:nvGraphicFramePr>
        <p:xfrm>
          <a:off x="380998" y="4953001"/>
          <a:ext cx="11125200" cy="1132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3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3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53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53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19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8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y=f(x)=2x+3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56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ext Box 6">
            <a:extLst>
              <a:ext uri="{FF2B5EF4-FFF2-40B4-BE49-F238E27FC236}">
                <a16:creationId xmlns:a16="http://schemas.microsoft.com/office/drawing/2014/main" id="{F5B701C5-864E-4CFB-9055-CAB9F7B52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98" y="2895600"/>
            <a:ext cx="1089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Để lập bảng giá trị của hàm số bậc nhất y = ax + b ta lần lượt cho x nhận các giá trị  tăng dần) và tính các giá trị của y rồi ghi vào bảng có dạng sau: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5" name="Text Box 13">
            <a:extLst>
              <a:ext uri="{FF2B5EF4-FFF2-40B4-BE49-F238E27FC236}">
                <a16:creationId xmlns:a16="http://schemas.microsoft.com/office/drawing/2014/main" id="{F3799F5A-A89B-497F-BA53-A0A390A98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232" y="2133600"/>
            <a:ext cx="65532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hàm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bậc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D3EA97-F7FC-4D94-BB3E-BABB0F910B47}"/>
              </a:ext>
            </a:extLst>
          </p:cNvPr>
          <p:cNvSpPr txBox="1"/>
          <p:nvPr/>
        </p:nvSpPr>
        <p:spPr>
          <a:xfrm>
            <a:off x="981889" y="1371600"/>
            <a:ext cx="1021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vi-VN" altLang="en-US" sz="3200" b="1" dirty="0">
                <a:solidFill>
                  <a:srgbClr val="FFFF00"/>
                </a:solidFill>
                <a:latin typeface="Times New Roman "/>
              </a:rPr>
              <a:t>§</a:t>
            </a:r>
            <a:r>
              <a:rPr lang="en-US" altLang="en-US" sz="3200" b="1" dirty="0">
                <a:solidFill>
                  <a:srgbClr val="FFFF00"/>
                </a:solidFill>
                <a:latin typeface="Times New Roman "/>
              </a:rPr>
              <a:t>3</a:t>
            </a:r>
            <a:r>
              <a:rPr lang="vi-VN" altLang="en-US" sz="3200" b="1" dirty="0">
                <a:solidFill>
                  <a:srgbClr val="FFFF00"/>
                </a:solidFill>
                <a:latin typeface="Times New Roman "/>
              </a:rPr>
              <a:t>.</a:t>
            </a:r>
            <a:r>
              <a:rPr lang="en-US" altLang="en-US" sz="3200" b="1" dirty="0">
                <a:solidFill>
                  <a:srgbClr val="FFFF00"/>
                </a:solidFill>
                <a:latin typeface="Times New Roman "/>
              </a:rPr>
              <a:t> HÀM SỐ BẬC NHẤT y = ax + b ( a ≠ 0) (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 "/>
              </a:rPr>
              <a:t>tiết</a:t>
            </a:r>
            <a:r>
              <a:rPr lang="en-US" altLang="en-US" sz="3200" b="1" dirty="0">
                <a:solidFill>
                  <a:srgbClr val="FFFF00"/>
                </a:solidFill>
                <a:latin typeface="Times New Roman "/>
              </a:rPr>
              <a:t> 2)</a:t>
            </a:r>
            <a:endParaRPr lang="en-US" altLang="en-US" sz="3200" b="1" dirty="0">
              <a:solidFill>
                <a:srgbClr val="FFFF00"/>
              </a:solidFill>
              <a:latin typeface="Times New Roman 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185890"/>
              </p:ext>
            </p:extLst>
          </p:nvPr>
        </p:nvGraphicFramePr>
        <p:xfrm>
          <a:off x="2438400" y="4572000"/>
          <a:ext cx="8686802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3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2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3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3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04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r>
                        <a:rPr lang="en-US" sz="3200" baseline="-25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r>
                        <a:rPr lang="en-US" sz="3200" baseline="-25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r>
                        <a:rPr lang="en-US" sz="3200" baseline="-250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</a:rPr>
                        <a:t>…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4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chemeClr val="bg1"/>
                          </a:solidFill>
                          <a:effectLst/>
                        </a:rPr>
                        <a:t>y 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=</a:t>
                      </a:r>
                      <a:r>
                        <a:rPr lang="vi-VN" sz="3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ax + b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y</a:t>
                      </a:r>
                      <a:r>
                        <a:rPr lang="en-US" sz="3200" baseline="-25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</a:rPr>
                        <a:t>y</a:t>
                      </a:r>
                      <a:r>
                        <a:rPr lang="en-US" sz="3200" baseline="-25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</a:rPr>
                        <a:t>y</a:t>
                      </a:r>
                      <a:r>
                        <a:rPr lang="en-US" sz="3200" baseline="-250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…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EEFB2E9-86B8-4D94-A854-B356A682407B}"/>
              </a:ext>
            </a:extLst>
          </p:cNvPr>
          <p:cNvSpPr txBox="1"/>
          <p:nvPr/>
        </p:nvSpPr>
        <p:spPr>
          <a:xfrm>
            <a:off x="152400" y="273722"/>
            <a:ext cx="78486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</a:rPr>
              <a:t>HÌNH THÀNH KIẾN THỨC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17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6786" y="972562"/>
            <a:ext cx="12225572" cy="2223796"/>
          </a:xfrm>
          <a:ln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 xe ô tô chở khách đi từ bến xe phía nam Hà Nội vào Huế với vận tốc trung bình 50 km/h. Hỏi sau t giờ xe ô tô đó cách trung tâm Hà Nội bao nhiêu km? Biết rằng bến xe phía nam cách trung tâm Hà Nội 8 km.</a:t>
            </a:r>
          </a:p>
          <a:p>
            <a:pPr eaLnBrk="1" hangingPunct="1"/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Ta có sơ đồ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630" name="Group 30"/>
          <p:cNvGrpSpPr>
            <a:grpSpLocks/>
          </p:cNvGrpSpPr>
          <p:nvPr/>
        </p:nvGrpSpPr>
        <p:grpSpPr bwMode="auto">
          <a:xfrm>
            <a:off x="-25204" y="3495989"/>
            <a:ext cx="12192915" cy="1380811"/>
            <a:chOff x="32" y="1776"/>
            <a:chExt cx="5536" cy="711"/>
          </a:xfrm>
        </p:grpSpPr>
        <p:sp>
          <p:nvSpPr>
            <p:cNvPr id="4106" name="Line 31"/>
            <p:cNvSpPr>
              <a:spLocks noChangeShapeType="1"/>
            </p:cNvSpPr>
            <p:nvPr/>
          </p:nvSpPr>
          <p:spPr bwMode="auto">
            <a:xfrm>
              <a:off x="432" y="1996"/>
              <a:ext cx="72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07" name="Line 32"/>
            <p:cNvSpPr>
              <a:spLocks noChangeShapeType="1"/>
            </p:cNvSpPr>
            <p:nvPr/>
          </p:nvSpPr>
          <p:spPr bwMode="auto">
            <a:xfrm>
              <a:off x="1200" y="1996"/>
              <a:ext cx="30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Dot"/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08" name="Oval 33"/>
            <p:cNvSpPr>
              <a:spLocks noChangeArrowheads="1"/>
            </p:cNvSpPr>
            <p:nvPr/>
          </p:nvSpPr>
          <p:spPr bwMode="auto">
            <a:xfrm>
              <a:off x="384" y="1996"/>
              <a:ext cx="48" cy="48"/>
            </a:xfrm>
            <a:prstGeom prst="ellipse">
              <a:avLst/>
            </a:prstGeom>
            <a:solidFill>
              <a:schemeClr val="accent1"/>
            </a:solidFill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9" name="Oval 34"/>
            <p:cNvSpPr>
              <a:spLocks noChangeArrowheads="1"/>
            </p:cNvSpPr>
            <p:nvPr/>
          </p:nvSpPr>
          <p:spPr bwMode="auto">
            <a:xfrm>
              <a:off x="1152" y="1996"/>
              <a:ext cx="48" cy="48"/>
            </a:xfrm>
            <a:prstGeom prst="ellipse">
              <a:avLst/>
            </a:prstGeom>
            <a:solidFill>
              <a:schemeClr val="accent1"/>
            </a:solidFill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0" name="Text Box 35"/>
            <p:cNvSpPr txBox="1">
              <a:spLocks noChangeArrowheads="1"/>
            </p:cNvSpPr>
            <p:nvPr/>
          </p:nvSpPr>
          <p:spPr bwMode="auto">
            <a:xfrm>
              <a:off x="32" y="1996"/>
              <a:ext cx="865" cy="491"/>
            </a:xfrm>
            <a:prstGeom prst="rect">
              <a:avLst/>
            </a:prstGeom>
            <a:noFill/>
            <a:ln w="38100" cap="sq">
              <a:noFill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Bưu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điện</a:t>
              </a:r>
              <a:br>
                <a:rPr lang="en-US" alt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altLang="en-US" sz="28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Nha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endPara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1" name="Text Box 36"/>
            <p:cNvSpPr txBox="1">
              <a:spLocks noChangeArrowheads="1"/>
            </p:cNvSpPr>
            <p:nvPr/>
          </p:nvSpPr>
          <p:spPr bwMode="auto">
            <a:xfrm>
              <a:off x="4841" y="1996"/>
              <a:ext cx="727" cy="269"/>
            </a:xfrm>
            <a:prstGeom prst="rect">
              <a:avLst/>
            </a:prstGeom>
            <a:noFill/>
            <a:ln w="38100" cap="sq">
              <a:noFill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 err="1">
                  <a:solidFill>
                    <a:srgbClr val="FFFF00"/>
                  </a:solidFill>
                  <a:latin typeface="Times New Roman" pitchFamily="18" charset="0"/>
                </a:rPr>
                <a:t>Đà</a:t>
              </a:r>
              <a:r>
                <a:rPr lang="en-US" altLang="en-US" sz="2800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rgbClr val="FFFF00"/>
                  </a:solidFill>
                  <a:latin typeface="Times New Roman" pitchFamily="18" charset="0"/>
                </a:rPr>
                <a:t>Nẵng</a:t>
              </a:r>
              <a:endParaRPr lang="en-US" alt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2" name="Text Box 37"/>
            <p:cNvSpPr txBox="1">
              <a:spLocks noChangeArrowheads="1"/>
            </p:cNvSpPr>
            <p:nvPr/>
          </p:nvSpPr>
          <p:spPr bwMode="auto">
            <a:xfrm>
              <a:off x="960" y="1996"/>
              <a:ext cx="576" cy="269"/>
            </a:xfrm>
            <a:prstGeom prst="rect">
              <a:avLst/>
            </a:prstGeom>
            <a:noFill/>
            <a:ln w="38100" cap="sq">
              <a:noFill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Bến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endPara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3" name="Text Box 38"/>
            <p:cNvSpPr txBox="1">
              <a:spLocks noChangeArrowheads="1"/>
            </p:cNvSpPr>
            <p:nvPr/>
          </p:nvSpPr>
          <p:spPr bwMode="auto">
            <a:xfrm>
              <a:off x="576" y="1776"/>
              <a:ext cx="480" cy="269"/>
            </a:xfrm>
            <a:prstGeom prst="rect">
              <a:avLst/>
            </a:prstGeom>
            <a:noFill/>
            <a:ln w="38100" cap="sq">
              <a:noFill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CC3300"/>
                  </a:solidFill>
                  <a:latin typeface="Times New Roman" pitchFamily="18" charset="0"/>
                </a:rPr>
                <a:t>6 </a:t>
              </a:r>
              <a:r>
                <a:rPr lang="en-US" altLang="en-US" sz="2800" b="1" dirty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km</a:t>
              </a:r>
            </a:p>
          </p:txBody>
        </p:sp>
        <p:sp>
          <p:nvSpPr>
            <p:cNvPr id="4114" name="Line 39"/>
            <p:cNvSpPr>
              <a:spLocks noChangeShapeType="1"/>
            </p:cNvSpPr>
            <p:nvPr/>
          </p:nvSpPr>
          <p:spPr bwMode="auto">
            <a:xfrm flipV="1">
              <a:off x="432" y="1920"/>
              <a:ext cx="0" cy="9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15" name="Line 40"/>
            <p:cNvSpPr>
              <a:spLocks noChangeShapeType="1"/>
            </p:cNvSpPr>
            <p:nvPr/>
          </p:nvSpPr>
          <p:spPr bwMode="auto">
            <a:xfrm flipV="1">
              <a:off x="1200" y="1920"/>
              <a:ext cx="0" cy="9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16" name="Line 41"/>
            <p:cNvSpPr>
              <a:spLocks noChangeShapeType="1"/>
            </p:cNvSpPr>
            <p:nvPr/>
          </p:nvSpPr>
          <p:spPr bwMode="auto">
            <a:xfrm>
              <a:off x="4320" y="1996"/>
              <a:ext cx="96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aphicFrame>
        <p:nvGraphicFramePr>
          <p:cNvPr id="25666" name="Object 6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46562345"/>
              </p:ext>
            </p:extLst>
          </p:nvPr>
        </p:nvGraphicFramePr>
        <p:xfrm>
          <a:off x="2441571" y="3495989"/>
          <a:ext cx="107526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179576" imgH="530352" progId="CorelDRAW.Graphic.11">
                  <p:embed/>
                </p:oleObj>
              </mc:Choice>
              <mc:Fallback>
                <p:oleObj name="CorelDRAW" r:id="rId2" imgW="1179576" imgH="530352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571" y="3495989"/>
                        <a:ext cx="1075267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68" name="Rectangle 68"/>
          <p:cNvSpPr>
            <a:spLocks noChangeArrowheads="1"/>
          </p:cNvSpPr>
          <p:nvPr/>
        </p:nvSpPr>
        <p:spPr bwMode="auto">
          <a:xfrm>
            <a:off x="0" y="4876800"/>
            <a:ext cx="12192000" cy="1754326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700" dirty="0"/>
              <a:t>a) </a:t>
            </a:r>
            <a:r>
              <a:rPr lang="en-US" sz="2700" dirty="0" err="1"/>
              <a:t>Biết</a:t>
            </a:r>
            <a:r>
              <a:rPr lang="en-US" sz="2700" dirty="0"/>
              <a:t> </a:t>
            </a:r>
            <a:r>
              <a:rPr lang="en-US" sz="2700" dirty="0" err="1"/>
              <a:t>rằng</a:t>
            </a:r>
            <a:r>
              <a:rPr lang="en-US" sz="2700" dirty="0"/>
              <a:t> </a:t>
            </a:r>
            <a:r>
              <a:rPr lang="en-US" sz="2700" dirty="0" err="1"/>
              <a:t>bến</a:t>
            </a:r>
            <a:r>
              <a:rPr lang="en-US" sz="2700" dirty="0"/>
              <a:t> </a:t>
            </a:r>
            <a:r>
              <a:rPr lang="en-US" sz="2700" dirty="0" err="1"/>
              <a:t>xe</a:t>
            </a:r>
            <a:r>
              <a:rPr lang="en-US" sz="2700" dirty="0"/>
              <a:t> </a:t>
            </a:r>
            <a:r>
              <a:rPr lang="en-US" sz="2700" dirty="0" err="1"/>
              <a:t>cách</a:t>
            </a:r>
            <a:r>
              <a:rPr lang="en-US" sz="2700" dirty="0"/>
              <a:t> </a:t>
            </a:r>
            <a:r>
              <a:rPr lang="en-US" sz="2700" dirty="0" err="1"/>
              <a:t>bưu</a:t>
            </a:r>
            <a:r>
              <a:rPr lang="en-US" sz="2700" dirty="0"/>
              <a:t> </a:t>
            </a:r>
            <a:r>
              <a:rPr lang="en-US" sz="2700" dirty="0" err="1"/>
              <a:t>điện</a:t>
            </a:r>
            <a:r>
              <a:rPr lang="en-US" sz="2700" dirty="0"/>
              <a:t> </a:t>
            </a:r>
            <a:r>
              <a:rPr lang="en-US" sz="2700" dirty="0" err="1"/>
              <a:t>thành</a:t>
            </a:r>
            <a:r>
              <a:rPr lang="en-US" sz="2700" dirty="0"/>
              <a:t> </a:t>
            </a:r>
            <a:r>
              <a:rPr lang="en-US" sz="2700" dirty="0" err="1"/>
              <a:t>phố</a:t>
            </a:r>
            <a:r>
              <a:rPr lang="en-US" sz="2700" dirty="0"/>
              <a:t> </a:t>
            </a:r>
            <a:r>
              <a:rPr lang="en-US" sz="2700" dirty="0" err="1"/>
              <a:t>Nha</a:t>
            </a:r>
            <a:r>
              <a:rPr lang="en-US" sz="2700" dirty="0"/>
              <a:t> </a:t>
            </a:r>
            <a:r>
              <a:rPr lang="en-US" sz="2700" dirty="0" err="1"/>
              <a:t>Trang</a:t>
            </a:r>
            <a:r>
              <a:rPr lang="en-US" sz="2700" dirty="0"/>
              <a:t> 6km. </a:t>
            </a:r>
            <a:r>
              <a:rPr lang="en-US" sz="2700" dirty="0" err="1"/>
              <a:t>Sau</a:t>
            </a:r>
            <a:r>
              <a:rPr lang="en-US" sz="2700" dirty="0"/>
              <a:t> x </a:t>
            </a:r>
            <a:r>
              <a:rPr lang="en-US" sz="2700" dirty="0" err="1"/>
              <a:t>giờ</a:t>
            </a:r>
            <a:r>
              <a:rPr lang="en-US" sz="2700" dirty="0"/>
              <a:t>, </a:t>
            </a:r>
            <a:r>
              <a:rPr lang="en-US" sz="2700" dirty="0" err="1"/>
              <a:t>xe</a:t>
            </a:r>
            <a:r>
              <a:rPr lang="en-US" sz="2700" dirty="0"/>
              <a:t> </a:t>
            </a:r>
            <a:r>
              <a:rPr lang="en-US" sz="2700" dirty="0" err="1"/>
              <a:t>khách</a:t>
            </a:r>
            <a:r>
              <a:rPr lang="en-US" sz="2700" dirty="0"/>
              <a:t> </a:t>
            </a:r>
            <a:r>
              <a:rPr lang="en-US" sz="2700" dirty="0" err="1"/>
              <a:t>cách</a:t>
            </a:r>
            <a:r>
              <a:rPr lang="en-US" sz="2700" dirty="0"/>
              <a:t> </a:t>
            </a:r>
            <a:r>
              <a:rPr lang="en-US" sz="2700" dirty="0" err="1"/>
              <a:t>bưu</a:t>
            </a:r>
            <a:r>
              <a:rPr lang="en-US" sz="2700" dirty="0"/>
              <a:t> </a:t>
            </a:r>
            <a:r>
              <a:rPr lang="en-US" sz="2700" dirty="0" err="1"/>
              <a:t>điện</a:t>
            </a:r>
            <a:r>
              <a:rPr lang="en-US" sz="2700" dirty="0"/>
              <a:t> </a:t>
            </a:r>
            <a:r>
              <a:rPr lang="en-US" sz="2700" dirty="0" err="1"/>
              <a:t>thành</a:t>
            </a:r>
            <a:r>
              <a:rPr lang="en-US" sz="2700" dirty="0"/>
              <a:t> </a:t>
            </a:r>
            <a:r>
              <a:rPr lang="en-US" sz="2700" dirty="0" err="1"/>
              <a:t>phố</a:t>
            </a:r>
            <a:r>
              <a:rPr lang="en-US" sz="2700" dirty="0"/>
              <a:t> </a:t>
            </a:r>
            <a:r>
              <a:rPr lang="en-US" sz="2700" dirty="0" err="1"/>
              <a:t>Nha</a:t>
            </a:r>
            <a:r>
              <a:rPr lang="en-US" sz="2700" dirty="0"/>
              <a:t> </a:t>
            </a:r>
            <a:r>
              <a:rPr lang="en-US" sz="2700" dirty="0" err="1"/>
              <a:t>Trang</a:t>
            </a:r>
            <a:r>
              <a:rPr lang="en-US" sz="2700" dirty="0"/>
              <a:t> y km. </a:t>
            </a:r>
            <a:r>
              <a:rPr lang="en-US" sz="2700" dirty="0" err="1"/>
              <a:t>Tính</a:t>
            </a:r>
            <a:r>
              <a:rPr lang="en-US" sz="2700" dirty="0"/>
              <a:t> y </a:t>
            </a:r>
            <a:r>
              <a:rPr lang="en-US" sz="2700" dirty="0" err="1"/>
              <a:t>theo</a:t>
            </a:r>
            <a:r>
              <a:rPr lang="en-US" sz="2700" dirty="0"/>
              <a:t> x</a:t>
            </a:r>
          </a:p>
          <a:p>
            <a:r>
              <a:rPr lang="en-US" sz="2700" dirty="0"/>
              <a:t>b) </a:t>
            </a:r>
            <a:r>
              <a:rPr lang="en-US" sz="2700" dirty="0" err="1"/>
              <a:t>Chứng</a:t>
            </a:r>
            <a:r>
              <a:rPr lang="en-US" sz="2700" dirty="0"/>
              <a:t> minh </a:t>
            </a:r>
            <a:r>
              <a:rPr lang="en-US" sz="2700" dirty="0" err="1"/>
              <a:t>rằng</a:t>
            </a:r>
            <a:r>
              <a:rPr lang="en-US" sz="2700" dirty="0"/>
              <a:t> y </a:t>
            </a:r>
            <a:r>
              <a:rPr lang="en-US" sz="2700" dirty="0" err="1"/>
              <a:t>là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hàm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</a:t>
            </a:r>
            <a:r>
              <a:rPr lang="en-US" sz="2700" dirty="0" err="1"/>
              <a:t>bậc</a:t>
            </a:r>
            <a:r>
              <a:rPr lang="en-US" sz="2700" dirty="0"/>
              <a:t> </a:t>
            </a:r>
            <a:r>
              <a:rPr lang="en-US" sz="2700" dirty="0" err="1"/>
              <a:t>nhất</a:t>
            </a:r>
            <a:r>
              <a:rPr lang="en-US" sz="2700" dirty="0"/>
              <a:t> </a:t>
            </a:r>
            <a:r>
              <a:rPr lang="en-US" sz="2700" dirty="0" err="1"/>
              <a:t>theo</a:t>
            </a:r>
            <a:r>
              <a:rPr lang="en-US" sz="2700" dirty="0"/>
              <a:t> </a:t>
            </a:r>
            <a:r>
              <a:rPr lang="en-US" sz="2700" dirty="0" err="1"/>
              <a:t>biến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x</a:t>
            </a:r>
          </a:p>
          <a:p>
            <a:r>
              <a:rPr lang="en-US" sz="2700" dirty="0"/>
              <a:t>c) </a:t>
            </a:r>
            <a:r>
              <a:rPr lang="en-US" sz="2700" dirty="0" err="1"/>
              <a:t>Hoàn</a:t>
            </a:r>
            <a:r>
              <a:rPr lang="en-US" sz="2700" dirty="0"/>
              <a:t> </a:t>
            </a:r>
            <a:r>
              <a:rPr lang="en-US" sz="2700" dirty="0" err="1"/>
              <a:t>thành</a:t>
            </a:r>
            <a:r>
              <a:rPr lang="en-US" sz="2700" dirty="0"/>
              <a:t> </a:t>
            </a:r>
            <a:r>
              <a:rPr lang="en-US" sz="2700" dirty="0" err="1"/>
              <a:t>bảng</a:t>
            </a:r>
            <a:r>
              <a:rPr lang="en-US" sz="2700" dirty="0"/>
              <a:t> </a:t>
            </a:r>
            <a:r>
              <a:rPr lang="en-US" sz="2700" dirty="0" err="1"/>
              <a:t>giá</a:t>
            </a:r>
            <a:r>
              <a:rPr lang="en-US" sz="2700" dirty="0"/>
              <a:t> </a:t>
            </a:r>
            <a:r>
              <a:rPr lang="en-US" sz="2700" dirty="0" err="1"/>
              <a:t>trị</a:t>
            </a:r>
            <a:r>
              <a:rPr lang="en-US" sz="2700" dirty="0"/>
              <a:t> </a:t>
            </a:r>
            <a:r>
              <a:rPr lang="en-US" sz="2700" dirty="0" err="1"/>
              <a:t>của</a:t>
            </a:r>
            <a:r>
              <a:rPr lang="en-US" sz="2700" dirty="0"/>
              <a:t> </a:t>
            </a:r>
            <a:r>
              <a:rPr lang="en-US" sz="2700" dirty="0" err="1"/>
              <a:t>hàm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ở </a:t>
            </a:r>
            <a:r>
              <a:rPr lang="en-US" sz="2700" dirty="0" err="1"/>
              <a:t>câu</a:t>
            </a:r>
            <a:r>
              <a:rPr lang="en-US" sz="2700" dirty="0"/>
              <a:t> b) </a:t>
            </a:r>
            <a:r>
              <a:rPr lang="en-US" sz="2700" dirty="0" err="1"/>
              <a:t>và</a:t>
            </a:r>
            <a:r>
              <a:rPr lang="en-US" sz="2700" dirty="0"/>
              <a:t> </a:t>
            </a:r>
            <a:r>
              <a:rPr lang="en-US" sz="2700" dirty="0" err="1"/>
              <a:t>giài</a:t>
            </a:r>
            <a:r>
              <a:rPr lang="en-US" sz="2700" dirty="0"/>
              <a:t> </a:t>
            </a:r>
            <a:r>
              <a:rPr lang="en-US" sz="2700" dirty="0" err="1"/>
              <a:t>thích</a:t>
            </a:r>
            <a:r>
              <a:rPr lang="en-US" sz="2700" dirty="0"/>
              <a:t> ý </a:t>
            </a:r>
            <a:r>
              <a:rPr lang="en-US" sz="2700" dirty="0" err="1"/>
              <a:t>nghĩa</a:t>
            </a:r>
            <a:r>
              <a:rPr lang="en-US" sz="2700" dirty="0"/>
              <a:t> </a:t>
            </a:r>
            <a:r>
              <a:rPr lang="en-US" sz="2700" dirty="0" err="1"/>
              <a:t>của</a:t>
            </a:r>
            <a:r>
              <a:rPr lang="en-US" sz="2700" dirty="0"/>
              <a:t> </a:t>
            </a:r>
            <a:r>
              <a:rPr lang="en-US" sz="2700" dirty="0" err="1"/>
              <a:t>bảng</a:t>
            </a:r>
            <a:r>
              <a:rPr lang="en-US" sz="2700" dirty="0"/>
              <a:t> </a:t>
            </a:r>
            <a:r>
              <a:rPr lang="en-US" sz="2700" dirty="0" err="1"/>
              <a:t>giá</a:t>
            </a:r>
            <a:r>
              <a:rPr lang="en-US" sz="2700" dirty="0"/>
              <a:t> </a:t>
            </a:r>
            <a:r>
              <a:rPr lang="en-US" sz="2700" dirty="0" err="1"/>
              <a:t>trị</a:t>
            </a:r>
            <a:r>
              <a:rPr lang="vi-VN" sz="2700" dirty="0"/>
              <a:t>.</a:t>
            </a:r>
            <a:endParaRPr lang="en-US" sz="2700" dirty="0"/>
          </a:p>
        </p:txBody>
      </p:sp>
      <p:sp>
        <p:nvSpPr>
          <p:cNvPr id="25672" name="Rectangle 72"/>
          <p:cNvSpPr>
            <a:spLocks noChangeArrowheads="1"/>
          </p:cNvSpPr>
          <p:nvPr/>
        </p:nvSpPr>
        <p:spPr bwMode="auto">
          <a:xfrm>
            <a:off x="4648200" y="619254"/>
            <a:ext cx="609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itchFamily="18" charset="0"/>
                <a:cs typeface="Times New Roman" pitchFamily="18" charset="0"/>
              </a:rPr>
              <a:t>?1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167391"/>
              </p:ext>
            </p:extLst>
          </p:nvPr>
        </p:nvGraphicFramePr>
        <p:xfrm>
          <a:off x="6063343" y="2394807"/>
          <a:ext cx="5943601" cy="1143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8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93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15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x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0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3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y</a:t>
                      </a:r>
                      <a:endParaRPr lang="en-US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58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43" y="2413258"/>
            <a:ext cx="5943600" cy="11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EEFB2E9-86B8-4D94-A854-B356A682407B}"/>
              </a:ext>
            </a:extLst>
          </p:cNvPr>
          <p:cNvSpPr txBox="1"/>
          <p:nvPr/>
        </p:nvSpPr>
        <p:spPr>
          <a:xfrm>
            <a:off x="0" y="234534"/>
            <a:ext cx="44196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</a:rPr>
              <a:t>THỰC HÀNH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431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1112 L 0.50347 0.00579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25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9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68" grpId="0" animBg="1"/>
      <p:bldP spid="25672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A7B0F2-DF2A-49BE-B58C-6B2DE1378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50" y="2743200"/>
            <a:ext cx="4229100" cy="4229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FB2E9-86B8-4D94-A854-B356A682407B}"/>
              </a:ext>
            </a:extLst>
          </p:cNvPr>
          <p:cNvSpPr txBox="1"/>
          <p:nvPr/>
        </p:nvSpPr>
        <p:spPr>
          <a:xfrm>
            <a:off x="0" y="287084"/>
            <a:ext cx="44196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</a:rPr>
              <a:t>VẬN DỤNG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253361"/>
            <a:ext cx="525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solidFill>
                  <a:srgbClr val="CC3399"/>
                </a:solidFill>
              </a:rPr>
              <a:t>Hoạt động nhóm: </a:t>
            </a:r>
          </a:p>
          <a:p>
            <a:r>
              <a:rPr lang="en-US" sz="3200" dirty="0" err="1">
                <a:solidFill>
                  <a:srgbClr val="FFFFFF"/>
                </a:solidFill>
              </a:rPr>
              <a:t>Bài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tập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vi-VN" sz="3200" dirty="0">
                <a:solidFill>
                  <a:srgbClr val="FFFFFF"/>
                </a:solidFill>
              </a:rPr>
              <a:t>4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vi-VN" sz="3200" dirty="0">
                <a:solidFill>
                  <a:srgbClr val="FFFFFF"/>
                </a:solidFill>
              </a:rPr>
              <a:t>(</a:t>
            </a:r>
            <a:r>
              <a:rPr lang="en-US" sz="3200" dirty="0" err="1">
                <a:solidFill>
                  <a:srgbClr val="FFFFFF"/>
                </a:solidFill>
              </a:rPr>
              <a:t>trang</a:t>
            </a:r>
            <a:r>
              <a:rPr lang="en-US" sz="3200" dirty="0">
                <a:solidFill>
                  <a:srgbClr val="FFFFFF"/>
                </a:solidFill>
              </a:rPr>
              <a:t> 22 </a:t>
            </a:r>
            <a:r>
              <a:rPr lang="en-US" sz="3200" dirty="0" err="1">
                <a:solidFill>
                  <a:srgbClr val="FFFFFF"/>
                </a:solidFill>
              </a:rPr>
              <a:t>sgk</a:t>
            </a:r>
            <a:r>
              <a:rPr lang="vi-VN" sz="3200" dirty="0">
                <a:solidFill>
                  <a:srgbClr val="FFFFFF"/>
                </a:solidFill>
              </a:rPr>
              <a:t>)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19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30" r="33382" b="34225"/>
          <a:stretch>
            <a:fillRect/>
          </a:stretch>
        </p:blipFill>
        <p:spPr bwMode="auto">
          <a:xfrm>
            <a:off x="10886" y="1295745"/>
            <a:ext cx="8008338" cy="212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 t="42830" b="19885"/>
          <a:stretch>
            <a:fillRect/>
          </a:stretch>
        </p:blipFill>
        <p:spPr bwMode="auto">
          <a:xfrm>
            <a:off x="10169434" y="287084"/>
            <a:ext cx="1937906" cy="355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2" t="44444" r="10097" b="24786"/>
          <a:stretch>
            <a:fillRect/>
          </a:stretch>
        </p:blipFill>
        <p:spPr bwMode="auto">
          <a:xfrm>
            <a:off x="-15239" y="3417159"/>
            <a:ext cx="8598259" cy="314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48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A7B0F2-DF2A-49BE-B58C-6B2DE1378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762" y="2743200"/>
            <a:ext cx="4229100" cy="4229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FB2E9-86B8-4D94-A854-B356A682407B}"/>
              </a:ext>
            </a:extLst>
          </p:cNvPr>
          <p:cNvSpPr txBox="1"/>
          <p:nvPr/>
        </p:nvSpPr>
        <p:spPr>
          <a:xfrm>
            <a:off x="0" y="287084"/>
            <a:ext cx="44196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</a:rPr>
              <a:t>VẬN DỤNG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69679" y="287084"/>
            <a:ext cx="525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solidFill>
                  <a:srgbClr val="CC3399"/>
                </a:solidFill>
              </a:rPr>
              <a:t>Hoạt động nhóm: </a:t>
            </a:r>
          </a:p>
          <a:p>
            <a:r>
              <a:rPr lang="en-US" sz="3200" dirty="0" err="1">
                <a:solidFill>
                  <a:srgbClr val="FFFFFF"/>
                </a:solidFill>
              </a:rPr>
              <a:t>Bài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tập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vi-VN" sz="3200" dirty="0">
                <a:solidFill>
                  <a:srgbClr val="FFFFFF"/>
                </a:solidFill>
              </a:rPr>
              <a:t>5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vi-VN" sz="3200" dirty="0">
                <a:solidFill>
                  <a:srgbClr val="FFFFFF"/>
                </a:solidFill>
              </a:rPr>
              <a:t>(</a:t>
            </a:r>
            <a:r>
              <a:rPr lang="en-US" sz="3200" dirty="0" err="1">
                <a:solidFill>
                  <a:srgbClr val="FFFFFF"/>
                </a:solidFill>
              </a:rPr>
              <a:t>trang</a:t>
            </a:r>
            <a:r>
              <a:rPr lang="en-US" sz="3200" dirty="0">
                <a:solidFill>
                  <a:srgbClr val="FFFFFF"/>
                </a:solidFill>
              </a:rPr>
              <a:t> 22 </a:t>
            </a:r>
            <a:r>
              <a:rPr lang="en-US" sz="3200" dirty="0" err="1">
                <a:solidFill>
                  <a:srgbClr val="FFFFFF"/>
                </a:solidFill>
              </a:rPr>
              <a:t>sgk</a:t>
            </a:r>
            <a:r>
              <a:rPr lang="vi-VN" sz="3200" dirty="0">
                <a:solidFill>
                  <a:srgbClr val="FFFFFF"/>
                </a:solidFill>
              </a:rPr>
              <a:t>)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30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75" r="17795" b="19885"/>
          <a:stretch>
            <a:fillRect/>
          </a:stretch>
        </p:blipFill>
        <p:spPr bwMode="auto">
          <a:xfrm>
            <a:off x="47898" y="1633773"/>
            <a:ext cx="908710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1" t="25641" r="7068" b="55556"/>
          <a:stretch>
            <a:fillRect/>
          </a:stretch>
        </p:blipFill>
        <p:spPr bwMode="auto">
          <a:xfrm>
            <a:off x="47897" y="3276600"/>
            <a:ext cx="9934303" cy="252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78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3109129" y="952081"/>
            <a:ext cx="7327643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Times New Roman"/>
              </a:rPr>
              <a:t>Trắc</a:t>
            </a:r>
            <a:r>
              <a: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Times New Roman"/>
              </a:rPr>
              <a:t> </a:t>
            </a:r>
            <a:r>
              <a:rPr lang="en-US" sz="54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Times New Roman"/>
              </a:rPr>
              <a:t>nghiệm</a:t>
            </a:r>
            <a:endParaRPr lang="en-US" sz="54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20000"/>
                  <a:lumOff val="80000"/>
                </a:srgbClr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anose="020F0502020204030204"/>
              <a:cs typeface="Times New Roman"/>
            </a:endParaRPr>
          </a:p>
        </p:txBody>
      </p:sp>
      <p:pic>
        <p:nvPicPr>
          <p:cNvPr id="1026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:a16="http://schemas.microsoft.com/office/drawing/2014/main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497" y="2388476"/>
            <a:ext cx="6025219" cy="405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606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 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</a:rPr>
              <a:t>Hết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giờ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5B22383-3A66-4DB0-8CC9-D1C9947C24CA}"/>
              </a:ext>
            </a:extLst>
          </p:cNvPr>
          <p:cNvSpPr txBox="1"/>
          <p:nvPr/>
        </p:nvSpPr>
        <p:spPr>
          <a:xfrm>
            <a:off x="3709898" y="593684"/>
            <a:ext cx="74257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</a:rPr>
              <a:t>Câu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vi-VN" sz="3600" b="1" dirty="0">
                <a:solidFill>
                  <a:prstClr val="black"/>
                </a:solidFill>
              </a:rPr>
              <a:t>1</a:t>
            </a:r>
            <a:r>
              <a:rPr lang="en-US" sz="3600" b="1" dirty="0">
                <a:solidFill>
                  <a:prstClr val="black"/>
                </a:solidFill>
              </a:rPr>
              <a:t>: </a:t>
            </a:r>
            <a:r>
              <a:rPr lang="en-US" sz="3600" dirty="0"/>
              <a:t>Cho </a:t>
            </a:r>
            <a:r>
              <a:rPr lang="en-US" sz="3600" dirty="0" err="1"/>
              <a:t>hàm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vi-VN" sz="3600" dirty="0"/>
              <a:t>y = ax + 3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rằng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vi-VN" sz="3600" dirty="0"/>
              <a:t>x = </a:t>
            </a:r>
            <a:r>
              <a:rPr lang="vi-VN" sz="3600" b="1" dirty="0">
                <a:solidFill>
                  <a:prstClr val="white"/>
                </a:solidFill>
              </a:rPr>
              <a:t> </a:t>
            </a:r>
            <a:r>
              <a:rPr lang="vi-VN" sz="3600" b="1" dirty="0"/>
              <a:t>– </a:t>
            </a:r>
            <a:r>
              <a:rPr lang="vi-VN" sz="3600" dirty="0"/>
              <a:t>2, y = 1. V</a:t>
            </a:r>
            <a:r>
              <a:rPr lang="en-US" sz="3600" dirty="0" err="1"/>
              <a:t>ậy</a:t>
            </a:r>
            <a:r>
              <a:rPr lang="en-US" sz="3600" dirty="0"/>
              <a:t> a </a:t>
            </a:r>
            <a:r>
              <a:rPr lang="en-US" sz="3600" dirty="0" err="1"/>
              <a:t>bằng</a:t>
            </a:r>
            <a:r>
              <a:rPr lang="vi-VN" sz="3600" dirty="0"/>
              <a:t>:</a:t>
            </a:r>
            <a:endParaRPr lang="en-US" sz="3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</a:br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453115"/>
              </p:ext>
            </p:extLst>
          </p:nvPr>
        </p:nvGraphicFramePr>
        <p:xfrm>
          <a:off x="4270375" y="3300358"/>
          <a:ext cx="485044" cy="750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53800" imgH="393480" progId="Equation.DSMT4">
                  <p:embed/>
                </p:oleObj>
              </mc:Choice>
              <mc:Fallback>
                <p:oleObj name="Equation" r:id="rId13" imgW="253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70375" y="3300358"/>
                        <a:ext cx="485044" cy="750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087241"/>
              </p:ext>
            </p:extLst>
          </p:nvPr>
        </p:nvGraphicFramePr>
        <p:xfrm>
          <a:off x="4495800" y="4707269"/>
          <a:ext cx="28575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2280" imgH="393480" progId="Equation.DSMT4">
                  <p:embed/>
                </p:oleObj>
              </mc:Choice>
              <mc:Fallback>
                <p:oleObj name="Equation" r:id="rId15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95800" y="4707269"/>
                        <a:ext cx="285750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670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</a:rPr>
              <a:t>Hết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giờ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chemeClr val="bg1"/>
                </a:solidFill>
              </a:rPr>
              <a:t>–</a:t>
            </a:r>
            <a:r>
              <a:rPr lang="vi-VN" sz="3200" b="1" dirty="0"/>
              <a:t>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chemeClr val="bg1"/>
                </a:solidFill>
              </a:rPr>
              <a:t>–</a:t>
            </a:r>
            <a:r>
              <a:rPr lang="vi-VN" sz="3200" b="1" dirty="0"/>
              <a:t>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B71E666-97F7-4299-A4B8-3B882AE75497}"/>
              </a:ext>
            </a:extLst>
          </p:cNvPr>
          <p:cNvSpPr txBox="1"/>
          <p:nvPr/>
        </p:nvSpPr>
        <p:spPr>
          <a:xfrm>
            <a:off x="4018019" y="806174"/>
            <a:ext cx="66986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prstClr val="black"/>
                </a:solidFill>
              </a:rPr>
              <a:t>Câu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vi-VN" sz="3600" b="1" dirty="0">
                <a:solidFill>
                  <a:prstClr val="black"/>
                </a:solidFill>
              </a:rPr>
              <a:t>2</a:t>
            </a:r>
            <a:r>
              <a:rPr lang="en-US" sz="3600" b="1" dirty="0">
                <a:solidFill>
                  <a:prstClr val="black"/>
                </a:solidFill>
              </a:rPr>
              <a:t>: </a:t>
            </a:r>
            <a:r>
              <a:rPr lang="en-US" sz="3600" dirty="0"/>
              <a:t>Cho </a:t>
            </a:r>
            <a:r>
              <a:rPr lang="en-US" sz="3600" dirty="0" err="1"/>
              <a:t>hàm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vi-VN" sz="3600" dirty="0"/>
              <a:t> y = f(x) = 3x + 1</a:t>
            </a:r>
            <a:r>
              <a:rPr lang="en-US" sz="3600" dirty="0"/>
              <a:t> .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vi-VN" sz="3600" dirty="0"/>
              <a:t>f(</a:t>
            </a:r>
            <a:r>
              <a:rPr lang="vi-VN" sz="3600" b="1" dirty="0"/>
              <a:t>– </a:t>
            </a:r>
            <a:r>
              <a:rPr lang="vi-VN" sz="3600" dirty="0"/>
              <a:t>2)</a:t>
            </a:r>
            <a:r>
              <a:rPr lang="en-US" sz="3600" dirty="0"/>
              <a:t> ta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kết</a:t>
            </a:r>
            <a:r>
              <a:rPr lang="en-US" sz="3600" dirty="0"/>
              <a:t> </a:t>
            </a:r>
            <a:r>
              <a:rPr lang="en-US" sz="3600" dirty="0" err="1"/>
              <a:t>qu</a:t>
            </a:r>
            <a:r>
              <a:rPr lang="vi-VN" sz="3600" dirty="0"/>
              <a:t>ả</a:t>
            </a:r>
            <a:r>
              <a:rPr lang="en-US" sz="3600" dirty="0"/>
              <a:t>: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2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339AEF-89AD-4296-9688-632CEF88710F}"/>
              </a:ext>
            </a:extLst>
          </p:cNvPr>
          <p:cNvSpPr/>
          <p:nvPr/>
        </p:nvSpPr>
        <p:spPr>
          <a:xfrm>
            <a:off x="3341271" y="336303"/>
            <a:ext cx="5509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</a:rPr>
              <a:t>GIAO VIỆC VỀ NHÀ</a:t>
            </a:r>
            <a:endParaRPr lang="en-US" sz="5400" b="1" cap="none" spc="0" dirty="0">
              <a:ln w="12700" cmpd="sng">
                <a:noFill/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D9EE96-B1E1-4A6B-BD22-BF5E39CCA8E4}"/>
              </a:ext>
            </a:extLst>
          </p:cNvPr>
          <p:cNvSpPr txBox="1"/>
          <p:nvPr/>
        </p:nvSpPr>
        <p:spPr>
          <a:xfrm>
            <a:off x="914400" y="1259633"/>
            <a:ext cx="1074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lại các bài đã làm.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3200" b="1" dirty="0">
                <a:solidFill>
                  <a:schemeClr val="bg1"/>
                </a:solidFill>
              </a:rPr>
              <a:t>đồ thị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3C22CAA-08EA-4210-AD4F-6C4B6E67F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743200"/>
            <a:ext cx="696167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86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6" y="228600"/>
            <a:ext cx="12178937" cy="914400"/>
          </a:xfrm>
        </p:spPr>
        <p:txBody>
          <a:bodyPr/>
          <a:lstStyle/>
          <a:p>
            <a:r>
              <a:rPr lang="vi-VN" altLang="en-US" sz="4000" b="1" dirty="0">
                <a:solidFill>
                  <a:srgbClr val="FFFF00"/>
                </a:solidFill>
                <a:latin typeface="Times New Roman "/>
              </a:rPr>
              <a:t>§</a:t>
            </a:r>
            <a:r>
              <a:rPr lang="en-US" altLang="en-US" sz="4000" b="1" dirty="0">
                <a:solidFill>
                  <a:srgbClr val="FFFF00"/>
                </a:solidFill>
                <a:latin typeface="Times New Roman "/>
              </a:rPr>
              <a:t>3</a:t>
            </a:r>
            <a:r>
              <a:rPr lang="vi-VN" altLang="en-US" sz="4000" b="1" dirty="0">
                <a:solidFill>
                  <a:srgbClr val="FFFF00"/>
                </a:solidFill>
                <a:latin typeface="Times New Roman "/>
              </a:rPr>
              <a:t>.</a:t>
            </a:r>
            <a:r>
              <a:rPr lang="en-US" altLang="en-US" sz="4000" b="1" dirty="0">
                <a:solidFill>
                  <a:srgbClr val="FFFF00"/>
                </a:solidFill>
                <a:latin typeface="Times New Roman "/>
              </a:rPr>
              <a:t> HÀM SỐ BẬC NHẤT y = ax + b ( a ≠ 0) (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 "/>
              </a:rPr>
              <a:t>tiết</a:t>
            </a:r>
            <a:r>
              <a:rPr lang="en-US" altLang="en-US" sz="4000" b="1" dirty="0">
                <a:solidFill>
                  <a:srgbClr val="FFFF00"/>
                </a:solidFill>
                <a:latin typeface="Times New Roman "/>
              </a:rPr>
              <a:t> </a:t>
            </a:r>
            <a:r>
              <a:rPr lang="vi-VN" altLang="en-US" sz="4000" b="1" dirty="0">
                <a:solidFill>
                  <a:srgbClr val="FFFF00"/>
                </a:solidFill>
                <a:latin typeface="Times New Roman "/>
              </a:rPr>
              <a:t>3,4</a:t>
            </a:r>
            <a:r>
              <a:rPr lang="en-US" altLang="en-US" sz="4000" b="1" dirty="0">
                <a:solidFill>
                  <a:srgbClr val="FFFF00"/>
                </a:solidFill>
                <a:latin typeface="Times New Roman "/>
              </a:rPr>
              <a:t>)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3063" y="1066800"/>
            <a:ext cx="1219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u="sng" dirty="0">
                <a:solidFill>
                  <a:srgbClr val="FF0000"/>
                </a:solidFill>
              </a:rPr>
              <a:t>1. Kiến thức,kĩ năng: </a:t>
            </a:r>
            <a:endParaRPr lang="en-US" sz="2200" b="1" u="sng" dirty="0">
              <a:solidFill>
                <a:srgbClr val="FF0000"/>
              </a:solidFill>
            </a:endParaRPr>
          </a:p>
          <a:p>
            <a:r>
              <a:rPr lang="de-AT" sz="2200" dirty="0">
                <a:solidFill>
                  <a:schemeClr val="bg1"/>
                </a:solidFill>
              </a:rPr>
              <a:t>- Thiết lập được bảng giá trị của hàm số bậc nhất .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nl-NL" sz="2200" dirty="0">
                <a:solidFill>
                  <a:schemeClr val="bg1"/>
                </a:solidFill>
              </a:rPr>
              <a:t>- Vẽ được đồ thị hàm số bậc nhất </a:t>
            </a:r>
            <a:r>
              <a:rPr lang="de-AT" sz="2200" dirty="0">
                <a:solidFill>
                  <a:schemeClr val="bg1"/>
                </a:solidFill>
              </a:rPr>
              <a:t>.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de-AT" sz="2200" dirty="0">
                <a:solidFill>
                  <a:schemeClr val="bg1"/>
                </a:solidFill>
              </a:rPr>
              <a:t>- Vận dụng được hàm số bậc nhất và đồ thị vào giải quyết một số bài toán thực tiễn.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nl-NL" sz="2200" b="1" u="sng" dirty="0">
                <a:solidFill>
                  <a:srgbClr val="FF0000"/>
                </a:solidFill>
              </a:rPr>
              <a:t>2. Phẩm chất:</a:t>
            </a:r>
            <a:endParaRPr lang="en-US" sz="2200" b="1" u="sng" dirty="0">
              <a:solidFill>
                <a:srgbClr val="FF0000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ý </a:t>
            </a:r>
            <a:r>
              <a:rPr lang="en-US" sz="2200" dirty="0" err="1">
                <a:solidFill>
                  <a:schemeClr val="bg1"/>
                </a:solidFill>
              </a:rPr>
              <a:t>thức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học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tập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tìm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tòi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khám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phá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sáng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tạo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làm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việc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nhóm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r>
              <a:rPr lang="en-US" sz="22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cực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xây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dựng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bài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trách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nhiệm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chủ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chiếm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lĩnh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kiến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thức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theo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hướng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dẫn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GV.</a:t>
            </a:r>
          </a:p>
          <a:p>
            <a:r>
              <a:rPr lang="en-US" sz="22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tư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duy</a:t>
            </a:r>
            <a:r>
              <a:rPr lang="en-US" sz="2200" dirty="0">
                <a:solidFill>
                  <a:schemeClr val="bg1"/>
                </a:solidFill>
              </a:rPr>
              <a:t> logic, </a:t>
            </a:r>
            <a:r>
              <a:rPr lang="en-US" sz="2200" dirty="0" err="1">
                <a:solidFill>
                  <a:schemeClr val="bg1"/>
                </a:solidFill>
              </a:rPr>
              <a:t>lập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luận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chặt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chẽ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linh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hoạt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trong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học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tập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r>
              <a:rPr lang="nl-NL" sz="2200" b="1" u="sng" dirty="0">
                <a:solidFill>
                  <a:srgbClr val="FF0000"/>
                </a:solidFill>
              </a:rPr>
              <a:t>3. Năng lực chú trọng: </a:t>
            </a:r>
            <a:endParaRPr lang="en-US" sz="2200" u="sng" dirty="0">
              <a:solidFill>
                <a:srgbClr val="FF0000"/>
              </a:solidFill>
            </a:endParaRPr>
          </a:p>
          <a:p>
            <a:r>
              <a:rPr lang="nl-NL" sz="2200" dirty="0">
                <a:solidFill>
                  <a:schemeClr val="bg1"/>
                </a:solidFill>
              </a:rPr>
              <a:t>- Năng lực tư duy và lập luận toán học, mô hình hóa toán học, giao tiếp toán học, giải quyết vấn đề, sáng tạo, tính toán, hợp tác. 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nl-NL" sz="2200" dirty="0">
                <a:solidFill>
                  <a:schemeClr val="bg1"/>
                </a:solidFill>
              </a:rPr>
              <a:t>- Năng lực sử dụng ngôn ngữ toán học, khả năng suy diễn, lập luận toán học, làm việc nhóm.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nl-NL" sz="2200" b="1" u="sng" dirty="0">
                <a:solidFill>
                  <a:srgbClr val="FF0000"/>
                </a:solidFill>
              </a:rPr>
              <a:t>4.Tích hợp toán học và cuộc sống.</a:t>
            </a:r>
            <a:endParaRPr lang="en-US" sz="2200" u="sng" dirty="0">
              <a:solidFill>
                <a:srgbClr val="FF0000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Học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sinh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thấy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tuy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toán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môn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học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trừu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tượng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nhưng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vấn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đề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trong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toán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học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nói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chung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cũng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như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vấn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đề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nói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riêng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lại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thường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xuất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phát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từ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việc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nghiên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cứu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bài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toán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thực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tế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11887200" cy="914400"/>
          </a:xfrm>
        </p:spPr>
        <p:txBody>
          <a:bodyPr/>
          <a:lstStyle/>
          <a:p>
            <a:r>
              <a:rPr lang="vi-VN" altLang="en-US" sz="4000" b="1" dirty="0">
                <a:solidFill>
                  <a:srgbClr val="FFFF00"/>
                </a:solidFill>
                <a:latin typeface="Times New Roman "/>
              </a:rPr>
              <a:t>§</a:t>
            </a:r>
            <a:r>
              <a:rPr lang="en-US" altLang="en-US" sz="4000" b="1" dirty="0">
                <a:solidFill>
                  <a:srgbClr val="FFFF00"/>
                </a:solidFill>
                <a:latin typeface="Times New Roman "/>
              </a:rPr>
              <a:t>3</a:t>
            </a:r>
            <a:r>
              <a:rPr lang="vi-VN" altLang="en-US" sz="4000" b="1" dirty="0">
                <a:solidFill>
                  <a:srgbClr val="FFFF00"/>
                </a:solidFill>
                <a:latin typeface="Times New Roman "/>
              </a:rPr>
              <a:t>.</a:t>
            </a:r>
            <a:r>
              <a:rPr lang="en-US" altLang="en-US" sz="4000" b="1" dirty="0">
                <a:solidFill>
                  <a:srgbClr val="FFFF00"/>
                </a:solidFill>
                <a:latin typeface="Times New Roman "/>
              </a:rPr>
              <a:t> HÀM SỐ BẬC NHẤT y = ax + b ( a ≠ 0) (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 "/>
              </a:rPr>
              <a:t>tiết</a:t>
            </a:r>
            <a:r>
              <a:rPr lang="en-US" altLang="en-US" sz="4000" b="1" dirty="0">
                <a:solidFill>
                  <a:srgbClr val="FFFF00"/>
                </a:solidFill>
                <a:latin typeface="Times New Roman "/>
              </a:rPr>
              <a:t> 1)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3063" y="1066800"/>
            <a:ext cx="1219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u="sng" dirty="0">
                <a:solidFill>
                  <a:srgbClr val="FF0000"/>
                </a:solidFill>
              </a:rPr>
              <a:t>1. Kiến thức,kĩ năng: </a:t>
            </a:r>
            <a:endParaRPr lang="en-US" sz="2200" b="1" u="sng" dirty="0">
              <a:solidFill>
                <a:srgbClr val="FF0000"/>
              </a:solidFill>
            </a:endParaRPr>
          </a:p>
          <a:p>
            <a:r>
              <a:rPr lang="de-AT" sz="2200" dirty="0">
                <a:solidFill>
                  <a:schemeClr val="bg1"/>
                </a:solidFill>
              </a:rPr>
              <a:t>- Nhận biết được khái niệm về hàm số bậc nhất.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de-AT" sz="2200" dirty="0">
                <a:solidFill>
                  <a:schemeClr val="bg1"/>
                </a:solidFill>
              </a:rPr>
              <a:t>- Vận dụng được hàm số bậc nhất và đồ thị vào giải quyết một số bài toán thực tiễn.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nl-NL" sz="2200" b="1" u="sng" dirty="0">
                <a:solidFill>
                  <a:srgbClr val="FF0000"/>
                </a:solidFill>
              </a:rPr>
              <a:t>2. Phẩm chất:</a:t>
            </a:r>
            <a:endParaRPr lang="en-US" sz="2200" b="1" u="sng" dirty="0">
              <a:solidFill>
                <a:srgbClr val="FF0000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ý </a:t>
            </a:r>
            <a:r>
              <a:rPr lang="en-US" sz="2200" dirty="0" err="1">
                <a:solidFill>
                  <a:schemeClr val="bg1"/>
                </a:solidFill>
              </a:rPr>
              <a:t>thức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học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tập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tìm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tòi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khám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phá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sáng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tạo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làm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việc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nhóm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r>
              <a:rPr lang="en-US" sz="22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cực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xây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dựng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bài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trách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nhiệm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chủ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chiếm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lĩnh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kiến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thức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theo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hướng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dẫn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GV.</a:t>
            </a:r>
          </a:p>
          <a:p>
            <a:r>
              <a:rPr lang="en-US" sz="22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tư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duy</a:t>
            </a:r>
            <a:r>
              <a:rPr lang="en-US" sz="2200" dirty="0">
                <a:solidFill>
                  <a:schemeClr val="bg1"/>
                </a:solidFill>
              </a:rPr>
              <a:t> logic, </a:t>
            </a:r>
            <a:r>
              <a:rPr lang="en-US" sz="2200" dirty="0" err="1">
                <a:solidFill>
                  <a:schemeClr val="bg1"/>
                </a:solidFill>
              </a:rPr>
              <a:t>lập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luận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chặt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chẽ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linh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hoạt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trong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học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tập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r>
              <a:rPr lang="nl-NL" sz="2200" b="1" u="sng" dirty="0">
                <a:solidFill>
                  <a:srgbClr val="FF0000"/>
                </a:solidFill>
              </a:rPr>
              <a:t>3. Năng lực chú trọng: </a:t>
            </a:r>
            <a:endParaRPr lang="en-US" sz="2200" u="sng" dirty="0">
              <a:solidFill>
                <a:srgbClr val="FF0000"/>
              </a:solidFill>
            </a:endParaRPr>
          </a:p>
          <a:p>
            <a:r>
              <a:rPr lang="nl-NL" sz="2200" dirty="0">
                <a:solidFill>
                  <a:schemeClr val="bg1"/>
                </a:solidFill>
              </a:rPr>
              <a:t>- Năng lực tư duy và lập luận toán học, mô hình hóa toán học, giao tiếp toán học, giải quyết vấn đề, sáng tạo, tính toán, hợp tác. 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nl-NL" sz="2200" dirty="0">
                <a:solidFill>
                  <a:schemeClr val="bg1"/>
                </a:solidFill>
              </a:rPr>
              <a:t>- Năng lực sử dụng ngôn ngữ toán học, khả năng suy diễn, lập luận toán học, làm việc nhóm.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nl-NL" sz="2200" b="1" u="sng" dirty="0">
                <a:solidFill>
                  <a:srgbClr val="FF0000"/>
                </a:solidFill>
              </a:rPr>
              <a:t>4.Tích hợp toán học và cuộc sống.</a:t>
            </a:r>
            <a:endParaRPr lang="en-US" sz="2200" u="sng" dirty="0">
              <a:solidFill>
                <a:srgbClr val="FF0000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Học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sinh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thấy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tuy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toán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môn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học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trừu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tượng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nhưng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vấn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đề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trong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toán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học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nói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chung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cũng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như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vấn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đề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nói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riêng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lại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thường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xuất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phát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từ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việc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nghiên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cứu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bài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toán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thực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tế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5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EFB2E9-86B8-4D94-A854-B356A682407B}"/>
              </a:ext>
            </a:extLst>
          </p:cNvPr>
          <p:cNvSpPr txBox="1"/>
          <p:nvPr/>
        </p:nvSpPr>
        <p:spPr>
          <a:xfrm>
            <a:off x="0" y="287084"/>
            <a:ext cx="44196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KHỞI ĐỘNG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A7B0F2-DF2A-49BE-B58C-6B2DE1378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66750"/>
            <a:ext cx="4762500" cy="4762500"/>
          </a:xfrm>
          <a:prstGeom prst="rect">
            <a:avLst/>
          </a:prstGeom>
        </p:spPr>
      </p:pic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810905"/>
            <a:ext cx="6585297" cy="466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A003AABE-6A93-411E-A472-1975A2CC0EC4}"/>
              </a:ext>
            </a:extLst>
          </p:cNvPr>
          <p:cNvSpPr/>
          <p:nvPr/>
        </p:nvSpPr>
        <p:spPr>
          <a:xfrm>
            <a:off x="4393474" y="332625"/>
            <a:ext cx="5495109" cy="1447800"/>
          </a:xfrm>
          <a:prstGeom prst="cloudCallout">
            <a:avLst>
              <a:gd name="adj1" fmla="val 70471"/>
              <a:gd name="adj2" fmla="val 12008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0000"/>
                </a:solidFill>
              </a:rPr>
              <a:t>Cho bài toán </a:t>
            </a:r>
            <a:r>
              <a:rPr lang="pt-PT" sz="3600" dirty="0">
                <a:solidFill>
                  <a:srgbClr val="000000"/>
                </a:solidFill>
              </a:rPr>
              <a:t>sau </a:t>
            </a:r>
            <a:r>
              <a:rPr lang="vi-VN" sz="3600" dirty="0">
                <a:solidFill>
                  <a:srgbClr val="000000"/>
                </a:solidFill>
              </a:rPr>
              <a:t>:</a:t>
            </a:r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4505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39207"/>
            <a:ext cx="2902674" cy="463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08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EFB2E9-86B8-4D94-A854-B356A682407B}"/>
              </a:ext>
            </a:extLst>
          </p:cNvPr>
          <p:cNvSpPr txBox="1"/>
          <p:nvPr/>
        </p:nvSpPr>
        <p:spPr>
          <a:xfrm>
            <a:off x="0" y="287084"/>
            <a:ext cx="54102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</a:rPr>
              <a:t>Hình thành kiến thức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A7B0F2-DF2A-49BE-B58C-6B2DE1378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66750"/>
            <a:ext cx="4762500" cy="476250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A003AABE-6A93-411E-A472-1975A2CC0EC4}"/>
              </a:ext>
            </a:extLst>
          </p:cNvPr>
          <p:cNvSpPr/>
          <p:nvPr/>
        </p:nvSpPr>
        <p:spPr>
          <a:xfrm>
            <a:off x="4572000" y="126274"/>
            <a:ext cx="6019800" cy="3200400"/>
          </a:xfrm>
          <a:prstGeom prst="cloudCallout">
            <a:avLst>
              <a:gd name="adj1" fmla="val 57818"/>
              <a:gd name="adj2" fmla="val 346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0000"/>
                </a:solidFill>
              </a:rPr>
              <a:t>Đồ thị hàm số bậc nhất  y = ax (a≠ 0) có dạng một đường thẳng?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3. </a:t>
            </a:r>
            <a:r>
              <a:rPr lang="en-US" sz="3200" b="1" u="sng" dirty="0" err="1">
                <a:solidFill>
                  <a:srgbClr val="FF0000"/>
                </a:solidFill>
              </a:rPr>
              <a:t>Đồ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thị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của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hàm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số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bậc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nhất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</a:p>
          <a:p>
            <a:r>
              <a:rPr lang="en-US" sz="3200" dirty="0">
                <a:solidFill>
                  <a:schemeClr val="bg1"/>
                </a:solidFill>
              </a:rPr>
              <a:t>a) </a:t>
            </a:r>
            <a:r>
              <a:rPr lang="en-US" sz="3200" dirty="0" err="1">
                <a:solidFill>
                  <a:schemeClr val="bg1"/>
                </a:solidFill>
              </a:rPr>
              <a:t>Đồ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thị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của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hàm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số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</a:p>
          <a:p>
            <a:r>
              <a:rPr lang="en-US" sz="3200" dirty="0">
                <a:solidFill>
                  <a:schemeClr val="bg1"/>
                </a:solidFill>
              </a:rPr>
              <a:t>* </a:t>
            </a:r>
            <a:r>
              <a:rPr lang="en-US" sz="3200" dirty="0" err="1">
                <a:solidFill>
                  <a:schemeClr val="bg1"/>
                </a:solidFill>
              </a:rPr>
              <a:t>Đồ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thị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của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hàm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số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là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một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đường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thẳng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đi</a:t>
            </a:r>
            <a:r>
              <a:rPr lang="en-US" sz="3200" dirty="0">
                <a:solidFill>
                  <a:schemeClr val="bg1"/>
                </a:solidFill>
              </a:rPr>
              <a:t> qua </a:t>
            </a:r>
            <a:r>
              <a:rPr lang="en-US" sz="3200" dirty="0" err="1">
                <a:solidFill>
                  <a:schemeClr val="bg1"/>
                </a:solidFill>
              </a:rPr>
              <a:t>gốc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tọa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độ</a:t>
            </a:r>
            <a:r>
              <a:rPr lang="en-US" sz="3200" dirty="0">
                <a:solidFill>
                  <a:schemeClr val="bg1"/>
                </a:solidFill>
              </a:rPr>
              <a:t> O (0;0)</a:t>
            </a:r>
          </a:p>
          <a:p>
            <a:r>
              <a:rPr lang="en-US" sz="3200" dirty="0">
                <a:solidFill>
                  <a:schemeClr val="bg1"/>
                </a:solidFill>
              </a:rPr>
              <a:t>* </a:t>
            </a:r>
            <a:r>
              <a:rPr lang="en-US" sz="3200" dirty="0" err="1">
                <a:solidFill>
                  <a:schemeClr val="bg1"/>
                </a:solidFill>
              </a:rPr>
              <a:t>Cách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vẽ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đồ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thị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r>
              <a:rPr lang="en-US" sz="3200" dirty="0" err="1">
                <a:solidFill>
                  <a:schemeClr val="bg1"/>
                </a:solidFill>
              </a:rPr>
              <a:t>Bước</a:t>
            </a:r>
            <a:r>
              <a:rPr lang="en-US" sz="3200" dirty="0">
                <a:solidFill>
                  <a:schemeClr val="bg1"/>
                </a:solidFill>
              </a:rPr>
              <a:t> 1: </a:t>
            </a:r>
            <a:r>
              <a:rPr lang="en-US" sz="3200" dirty="0" err="1">
                <a:solidFill>
                  <a:schemeClr val="bg1"/>
                </a:solidFill>
              </a:rPr>
              <a:t>Lập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bảng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giá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trị</a:t>
            </a:r>
            <a:r>
              <a:rPr lang="en-US" sz="3200" dirty="0">
                <a:solidFill>
                  <a:schemeClr val="bg1"/>
                </a:solidFill>
              </a:rPr>
              <a:t> (2 </a:t>
            </a:r>
            <a:r>
              <a:rPr lang="en-US" sz="3200" dirty="0" err="1">
                <a:solidFill>
                  <a:schemeClr val="bg1"/>
                </a:solidFill>
              </a:rPr>
              <a:t>cặp</a:t>
            </a:r>
            <a:r>
              <a:rPr lang="en-US" sz="3200" dirty="0">
                <a:solidFill>
                  <a:schemeClr val="bg1"/>
                </a:solidFill>
              </a:rPr>
              <a:t>)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xác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định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tọa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độ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điểm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lên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mặt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phẳng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tọa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độ</a:t>
            </a:r>
            <a:r>
              <a:rPr lang="en-US" sz="3200" dirty="0">
                <a:solidFill>
                  <a:schemeClr val="bg1"/>
                </a:solidFill>
              </a:rPr>
              <a:t> Oxy</a:t>
            </a:r>
          </a:p>
          <a:p>
            <a:r>
              <a:rPr lang="en-US" sz="3200" dirty="0" err="1">
                <a:solidFill>
                  <a:schemeClr val="bg1"/>
                </a:solidFill>
              </a:rPr>
              <a:t>Bước</a:t>
            </a:r>
            <a:r>
              <a:rPr lang="en-US" sz="3200" dirty="0">
                <a:solidFill>
                  <a:schemeClr val="bg1"/>
                </a:solidFill>
              </a:rPr>
              <a:t> 2: </a:t>
            </a:r>
            <a:r>
              <a:rPr lang="en-US" sz="3200" dirty="0" err="1">
                <a:solidFill>
                  <a:schemeClr val="bg1"/>
                </a:solidFill>
              </a:rPr>
              <a:t>Vẽ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đường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thẳng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đi</a:t>
            </a:r>
            <a:r>
              <a:rPr lang="en-US" sz="3200" dirty="0">
                <a:solidFill>
                  <a:schemeClr val="bg1"/>
                </a:solidFill>
              </a:rPr>
              <a:t> qua </a:t>
            </a:r>
            <a:r>
              <a:rPr lang="en-US" sz="3200" dirty="0" err="1">
                <a:solidFill>
                  <a:schemeClr val="bg1"/>
                </a:solidFill>
              </a:rPr>
              <a:t>tọa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độ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trên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1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EFB2E9-86B8-4D94-A854-B356A682407B}"/>
              </a:ext>
            </a:extLst>
          </p:cNvPr>
          <p:cNvSpPr txBox="1"/>
          <p:nvPr/>
        </p:nvSpPr>
        <p:spPr>
          <a:xfrm>
            <a:off x="0" y="287084"/>
            <a:ext cx="54102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</a:rPr>
              <a:t>Hình thành kiến thức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1" y="1156773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3. </a:t>
            </a:r>
            <a:r>
              <a:rPr lang="en-US" sz="3200" b="1" u="sng" dirty="0" err="1">
                <a:solidFill>
                  <a:srgbClr val="FF0000"/>
                </a:solidFill>
              </a:rPr>
              <a:t>Đồ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thị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của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hàm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số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bậc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nhất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</a:p>
          <a:p>
            <a:r>
              <a:rPr lang="vi-VN" sz="3200" dirty="0">
                <a:solidFill>
                  <a:srgbClr val="FFFFFF"/>
                </a:solidFill>
              </a:rPr>
              <a:t>* Ví dụ : Vẽ đồ thị các hàm số sau : </a:t>
            </a:r>
          </a:p>
          <a:p>
            <a:r>
              <a:rPr lang="vi-VN" sz="3200" dirty="0">
                <a:solidFill>
                  <a:srgbClr val="FFFFFF"/>
                </a:solidFill>
              </a:rPr>
              <a:t>1) y = 3x</a:t>
            </a:r>
          </a:p>
          <a:p>
            <a:r>
              <a:rPr lang="vi-VN" sz="3200" dirty="0">
                <a:solidFill>
                  <a:srgbClr val="FFFFFF"/>
                </a:solidFill>
              </a:rPr>
              <a:t>Bảng giá trị 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301560"/>
              </p:ext>
            </p:extLst>
          </p:nvPr>
        </p:nvGraphicFramePr>
        <p:xfrm>
          <a:off x="2438400" y="2407920"/>
          <a:ext cx="2743200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6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6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</a:rPr>
                        <a:t>y = 3 x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54902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6000" y="719310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FFFF"/>
                </a:solidFill>
              </a:rPr>
              <a:t>Vẽ: 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8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EFB2E9-86B8-4D94-A854-B356A682407B}"/>
              </a:ext>
            </a:extLst>
          </p:cNvPr>
          <p:cNvSpPr txBox="1"/>
          <p:nvPr/>
        </p:nvSpPr>
        <p:spPr>
          <a:xfrm>
            <a:off x="0" y="287084"/>
            <a:ext cx="54102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</a:rPr>
              <a:t>Hình thành kiến thức</a:t>
            </a:r>
            <a:endParaRPr lang="en-US" sz="4400" b="1" dirty="0">
              <a:solidFill>
                <a:srgbClr val="FFFF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174014"/>
              </p:ext>
            </p:extLst>
          </p:nvPr>
        </p:nvGraphicFramePr>
        <p:xfrm>
          <a:off x="2819400" y="3581400"/>
          <a:ext cx="2743200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6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6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</a:rPr>
                        <a:t>y = 3 x</a:t>
                      </a:r>
                      <a:endParaRPr lang="en-US" sz="3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096000" y="719310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FFFF"/>
                </a:solidFill>
              </a:rPr>
              <a:t>Vẽ: </a:t>
            </a:r>
            <a:endParaRPr lang="en-US" sz="3200" dirty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771" y="1462715"/>
            <a:ext cx="6150429" cy="3046988"/>
            <a:chOff x="-169975" y="-1179573"/>
            <a:chExt cx="8002968" cy="3046988"/>
          </a:xfrm>
        </p:grpSpPr>
        <p:sp>
          <p:nvSpPr>
            <p:cNvPr id="4" name="TextBox 3"/>
            <p:cNvSpPr txBox="1"/>
            <p:nvPr/>
          </p:nvSpPr>
          <p:spPr>
            <a:xfrm>
              <a:off x="-169975" y="-1179573"/>
              <a:ext cx="800296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>
                  <a:solidFill>
                    <a:srgbClr val="FF0000"/>
                  </a:solidFill>
                </a:rPr>
                <a:t>3. </a:t>
              </a:r>
              <a:r>
                <a:rPr lang="en-US" sz="3200" b="1" u="sng" dirty="0" err="1">
                  <a:solidFill>
                    <a:srgbClr val="FF0000"/>
                  </a:solidFill>
                </a:rPr>
                <a:t>Đồ</a:t>
              </a:r>
              <a:r>
                <a:rPr lang="en-US" sz="3200" b="1" u="sng" dirty="0">
                  <a:solidFill>
                    <a:srgbClr val="FF0000"/>
                  </a:solidFill>
                </a:rPr>
                <a:t> </a:t>
              </a:r>
              <a:r>
                <a:rPr lang="en-US" sz="3200" b="1" u="sng" dirty="0" err="1">
                  <a:solidFill>
                    <a:srgbClr val="FF0000"/>
                  </a:solidFill>
                </a:rPr>
                <a:t>thị</a:t>
              </a:r>
              <a:r>
                <a:rPr lang="en-US" sz="3200" b="1" u="sng" dirty="0">
                  <a:solidFill>
                    <a:srgbClr val="FF0000"/>
                  </a:solidFill>
                </a:rPr>
                <a:t> </a:t>
              </a:r>
              <a:r>
                <a:rPr lang="en-US" sz="3200" b="1" u="sng" dirty="0" err="1">
                  <a:solidFill>
                    <a:srgbClr val="FF0000"/>
                  </a:solidFill>
                </a:rPr>
                <a:t>của</a:t>
              </a:r>
              <a:r>
                <a:rPr lang="en-US" sz="3200" b="1" u="sng" dirty="0">
                  <a:solidFill>
                    <a:srgbClr val="FF0000"/>
                  </a:solidFill>
                </a:rPr>
                <a:t> </a:t>
              </a:r>
              <a:r>
                <a:rPr lang="en-US" sz="3200" b="1" u="sng" dirty="0" err="1">
                  <a:solidFill>
                    <a:srgbClr val="FF0000"/>
                  </a:solidFill>
                </a:rPr>
                <a:t>hàm</a:t>
              </a:r>
              <a:r>
                <a:rPr lang="en-US" sz="3200" b="1" u="sng" dirty="0">
                  <a:solidFill>
                    <a:srgbClr val="FF0000"/>
                  </a:solidFill>
                </a:rPr>
                <a:t> </a:t>
              </a:r>
              <a:r>
                <a:rPr lang="en-US" sz="3200" b="1" u="sng" dirty="0" err="1">
                  <a:solidFill>
                    <a:srgbClr val="FF0000"/>
                  </a:solidFill>
                </a:rPr>
                <a:t>số</a:t>
              </a:r>
              <a:r>
                <a:rPr lang="en-US" sz="3200" b="1" u="sng" dirty="0">
                  <a:solidFill>
                    <a:srgbClr val="FF0000"/>
                  </a:solidFill>
                </a:rPr>
                <a:t> </a:t>
              </a:r>
              <a:r>
                <a:rPr lang="en-US" sz="3200" b="1" u="sng" dirty="0" err="1">
                  <a:solidFill>
                    <a:srgbClr val="FF0000"/>
                  </a:solidFill>
                </a:rPr>
                <a:t>bậc</a:t>
              </a:r>
              <a:r>
                <a:rPr lang="en-US" sz="3200" b="1" u="sng" dirty="0">
                  <a:solidFill>
                    <a:srgbClr val="FF0000"/>
                  </a:solidFill>
                </a:rPr>
                <a:t> </a:t>
              </a:r>
              <a:r>
                <a:rPr lang="en-US" sz="3200" b="1" u="sng" dirty="0" err="1">
                  <a:solidFill>
                    <a:srgbClr val="FF0000"/>
                  </a:solidFill>
                </a:rPr>
                <a:t>nhất</a:t>
              </a:r>
              <a:r>
                <a:rPr lang="en-US" sz="3200" b="1" u="sng" dirty="0">
                  <a:solidFill>
                    <a:srgbClr val="FF0000"/>
                  </a:solidFill>
                </a:rPr>
                <a:t> </a:t>
              </a:r>
            </a:p>
            <a:p>
              <a:pPr marL="457200" indent="-457200">
                <a:buFont typeface="Arial" charset="0"/>
                <a:buChar char="•"/>
              </a:pPr>
              <a:r>
                <a:rPr lang="vi-VN" sz="3200" dirty="0">
                  <a:solidFill>
                    <a:srgbClr val="FFFFFF"/>
                  </a:solidFill>
                </a:rPr>
                <a:t>Ví dụ : Vẽ đồ thị các hàm số sau:</a:t>
              </a:r>
            </a:p>
            <a:p>
              <a:pPr marL="457200" indent="-457200">
                <a:buFont typeface="Arial" charset="0"/>
                <a:buChar char="•"/>
              </a:pPr>
              <a:r>
                <a:rPr lang="vi-VN" sz="3200" dirty="0">
                  <a:solidFill>
                    <a:srgbClr val="FFFFFF"/>
                  </a:solidFill>
                </a:rPr>
                <a:t> </a:t>
              </a:r>
            </a:p>
            <a:p>
              <a:r>
                <a:rPr lang="en-US" sz="3200" dirty="0">
                  <a:solidFill>
                    <a:srgbClr val="FFFFFF"/>
                  </a:solidFill>
                </a:rPr>
                <a:t>2</a:t>
              </a:r>
              <a:r>
                <a:rPr lang="vi-VN" sz="3200" dirty="0">
                  <a:solidFill>
                    <a:srgbClr val="FFFFFF"/>
                  </a:solidFill>
                </a:rPr>
                <a:t>) y =    x</a:t>
              </a:r>
            </a:p>
            <a:p>
              <a:endParaRPr lang="vi-VN" sz="3200" dirty="0">
                <a:solidFill>
                  <a:srgbClr val="FFFFFF"/>
                </a:solidFill>
              </a:endParaRPr>
            </a:p>
            <a:p>
              <a:r>
                <a:rPr lang="vi-VN" sz="3200" dirty="0">
                  <a:solidFill>
                    <a:srgbClr val="FFFFFF"/>
                  </a:solidFill>
                </a:rPr>
                <a:t>Bảng giá trị :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6867763"/>
                </p:ext>
              </p:extLst>
            </p:nvPr>
          </p:nvGraphicFramePr>
          <p:xfrm>
            <a:off x="1388125" y="131914"/>
            <a:ext cx="304799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2280" imgH="457200" progId="Equation.DSMT4">
                    <p:embed/>
                  </p:oleObj>
                </mc:Choice>
                <mc:Fallback>
                  <p:oleObj name="Equation" r:id="rId2" imgW="15228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388125" y="131914"/>
                          <a:ext cx="304799" cy="914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505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23913"/>
            <a:ext cx="4764246" cy="48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76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EFB2E9-86B8-4D94-A854-B356A682407B}"/>
              </a:ext>
            </a:extLst>
          </p:cNvPr>
          <p:cNvSpPr txBox="1"/>
          <p:nvPr/>
        </p:nvSpPr>
        <p:spPr>
          <a:xfrm>
            <a:off x="0" y="286785"/>
            <a:ext cx="3124200" cy="14465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</a:rPr>
              <a:t>Hình thành</a:t>
            </a:r>
            <a:br>
              <a:rPr lang="vi-VN" sz="4400" b="1" dirty="0">
                <a:solidFill>
                  <a:srgbClr val="FFFF00"/>
                </a:solidFill>
              </a:rPr>
            </a:br>
            <a:r>
              <a:rPr lang="vi-VN" sz="4400" b="1" dirty="0">
                <a:solidFill>
                  <a:srgbClr val="FFFF00"/>
                </a:solidFill>
              </a:rPr>
              <a:t>kiến thức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A7B0F2-DF2A-49BE-B58C-6B2DE1378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2951661"/>
            <a:ext cx="3543300" cy="3543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438400"/>
            <a:ext cx="10058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3. </a:t>
            </a:r>
            <a:r>
              <a:rPr lang="en-US" sz="2800" b="1" u="sng" dirty="0" err="1">
                <a:solidFill>
                  <a:srgbClr val="FF0000"/>
                </a:solidFill>
              </a:rPr>
              <a:t>Đồ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thị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của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hàm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số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bậc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nhất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</a:p>
          <a:p>
            <a:r>
              <a:rPr lang="vi-VN" sz="2800" dirty="0">
                <a:solidFill>
                  <a:srgbClr val="FFFFFF"/>
                </a:solidFill>
              </a:rPr>
              <a:t>b) Đồ thị của hàm số y = ax + b(a ≠ 0):  </a:t>
            </a:r>
          </a:p>
          <a:p>
            <a:r>
              <a:rPr lang="vi-VN" sz="2800" dirty="0">
                <a:solidFill>
                  <a:srgbClr val="FFFFFF"/>
                </a:solidFill>
              </a:rPr>
              <a:t>* Đồ thị của hàm số y = ax + b(a ≠ 0) là một đường thẳng không đi qua gốc tọa độ</a:t>
            </a:r>
          </a:p>
          <a:p>
            <a:r>
              <a:rPr lang="vi-VN" sz="2800" dirty="0">
                <a:solidFill>
                  <a:srgbClr val="FFFFFF"/>
                </a:solidFill>
              </a:rPr>
              <a:t>- Cắt trục tung tại điểm có tung độ là b</a:t>
            </a:r>
          </a:p>
          <a:p>
            <a:r>
              <a:rPr lang="vi-VN" sz="2800" dirty="0">
                <a:solidFill>
                  <a:srgbClr val="FFFFFF"/>
                </a:solidFill>
              </a:rPr>
              <a:t>- Song song với đường thẳng y = ax</a:t>
            </a:r>
          </a:p>
          <a:p>
            <a:r>
              <a:rPr lang="vi-VN" sz="2800" dirty="0">
                <a:solidFill>
                  <a:srgbClr val="FFFFFF"/>
                </a:solidFill>
              </a:rPr>
              <a:t>* Cách vẽ đồ thị  </a:t>
            </a:r>
          </a:p>
          <a:p>
            <a:r>
              <a:rPr lang="vi-VN" sz="2800" dirty="0">
                <a:solidFill>
                  <a:srgbClr val="FFFFFF"/>
                </a:solidFill>
              </a:rPr>
              <a:t>Bước 1: Lập bảng giá trị (2 cặp) và xác định tọa độ điểm lên mặt phẳng tọa độ Oxy</a:t>
            </a:r>
          </a:p>
          <a:p>
            <a:r>
              <a:rPr lang="vi-VN" sz="2800" dirty="0">
                <a:solidFill>
                  <a:srgbClr val="FFFFFF"/>
                </a:solidFill>
              </a:rPr>
              <a:t>Bước 2: Vẽ đường thẳng đi qua tọa độ trên</a:t>
            </a:r>
          </a:p>
        </p:txBody>
      </p:sp>
      <p:pic>
        <p:nvPicPr>
          <p:cNvPr id="460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085" y="222099"/>
            <a:ext cx="6490915" cy="302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78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EFB2E9-86B8-4D94-A854-B356A682407B}"/>
              </a:ext>
            </a:extLst>
          </p:cNvPr>
          <p:cNvSpPr txBox="1"/>
          <p:nvPr/>
        </p:nvSpPr>
        <p:spPr>
          <a:xfrm>
            <a:off x="0" y="287084"/>
            <a:ext cx="54102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</a:rPr>
              <a:t>Hình thành kiến thức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1" y="1156773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3. </a:t>
            </a:r>
            <a:r>
              <a:rPr lang="en-US" sz="3200" b="1" u="sng" dirty="0" err="1">
                <a:solidFill>
                  <a:srgbClr val="FF0000"/>
                </a:solidFill>
              </a:rPr>
              <a:t>Đồ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thị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của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hàm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số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bậc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nhất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</a:p>
          <a:p>
            <a:r>
              <a:rPr lang="vi-VN" sz="3200" dirty="0">
                <a:solidFill>
                  <a:srgbClr val="FFFFFF"/>
                </a:solidFill>
              </a:rPr>
              <a:t>* Ví dụ : Vẽ đồ thị các hàm số sau : </a:t>
            </a:r>
          </a:p>
          <a:p>
            <a:r>
              <a:rPr lang="vi-VN" sz="3200" dirty="0">
                <a:solidFill>
                  <a:srgbClr val="FFFFFF"/>
                </a:solidFill>
              </a:rPr>
              <a:t>1) y = 2x – 4 </a:t>
            </a:r>
          </a:p>
          <a:p>
            <a:r>
              <a:rPr lang="vi-VN" sz="3200" dirty="0">
                <a:solidFill>
                  <a:srgbClr val="FFFFFF"/>
                </a:solidFill>
              </a:rPr>
              <a:t>Bảng giá trị 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398406"/>
              </p:ext>
            </p:extLst>
          </p:nvPr>
        </p:nvGraphicFramePr>
        <p:xfrm>
          <a:off x="2438400" y="2407920"/>
          <a:ext cx="3124200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6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6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y = </a:t>
                      </a:r>
                      <a:r>
                        <a:rPr lang="vi-VN" sz="32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r>
                        <a:rPr lang="vi-VN" sz="3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vi-VN" sz="3200" dirty="0">
                          <a:solidFill>
                            <a:srgbClr val="FFFFFF"/>
                          </a:solidFill>
                        </a:rPr>
                        <a:t>–</a:t>
                      </a:r>
                      <a:r>
                        <a:rPr lang="vi-VN" sz="3200" dirty="0">
                          <a:solidFill>
                            <a:schemeClr val="bg1"/>
                          </a:solidFill>
                          <a:effectLst/>
                        </a:rPr>
                        <a:t> 4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dirty="0">
                          <a:solidFill>
                            <a:srgbClr val="FFFFFF"/>
                          </a:solidFill>
                        </a:rPr>
                        <a:t>–</a:t>
                      </a:r>
                      <a:r>
                        <a:rPr lang="vi-VN" sz="32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0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096000" y="719310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FFFF"/>
                </a:solidFill>
              </a:rPr>
              <a:t>Vẽ: 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710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19324"/>
            <a:ext cx="5867400" cy="521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42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EFB2E9-86B8-4D94-A854-B356A682407B}"/>
              </a:ext>
            </a:extLst>
          </p:cNvPr>
          <p:cNvSpPr txBox="1"/>
          <p:nvPr/>
        </p:nvSpPr>
        <p:spPr>
          <a:xfrm>
            <a:off x="0" y="287084"/>
            <a:ext cx="54102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</a:rPr>
              <a:t>Hình thành kiến thức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1" y="1156773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3. </a:t>
            </a:r>
            <a:r>
              <a:rPr lang="en-US" sz="3200" b="1" u="sng" dirty="0" err="1">
                <a:solidFill>
                  <a:srgbClr val="FF0000"/>
                </a:solidFill>
              </a:rPr>
              <a:t>Đồ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thị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của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hàm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số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bậc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nhất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</a:p>
          <a:p>
            <a:r>
              <a:rPr lang="vi-VN" sz="3200" dirty="0">
                <a:solidFill>
                  <a:srgbClr val="FFFFFF"/>
                </a:solidFill>
              </a:rPr>
              <a:t>* Ví dụ : Vẽ đồ thị các hàm số sau : </a:t>
            </a:r>
          </a:p>
          <a:p>
            <a:r>
              <a:rPr lang="vi-VN" sz="3200" dirty="0">
                <a:solidFill>
                  <a:srgbClr val="FFFFFF"/>
                </a:solidFill>
              </a:rPr>
              <a:t>2) y = –x + 3 </a:t>
            </a:r>
          </a:p>
          <a:p>
            <a:r>
              <a:rPr lang="vi-VN" sz="3200" dirty="0">
                <a:solidFill>
                  <a:srgbClr val="FFFFFF"/>
                </a:solidFill>
              </a:rPr>
              <a:t>Bảng giá trị 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412661"/>
              </p:ext>
            </p:extLst>
          </p:nvPr>
        </p:nvGraphicFramePr>
        <p:xfrm>
          <a:off x="2438400" y="2407920"/>
          <a:ext cx="3124200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6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6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y = </a:t>
                      </a:r>
                      <a:r>
                        <a:rPr lang="vi-VN" sz="3200" dirty="0">
                          <a:solidFill>
                            <a:srgbClr val="FFFFFF"/>
                          </a:solidFill>
                        </a:rPr>
                        <a:t>–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r>
                        <a:rPr lang="vi-VN" sz="3200" dirty="0">
                          <a:solidFill>
                            <a:schemeClr val="bg1"/>
                          </a:solidFill>
                          <a:effectLst/>
                        </a:rPr>
                        <a:t> + 3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0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096000" y="719310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FFFF"/>
                </a:solidFill>
              </a:rPr>
              <a:t>Vẽ: 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01908"/>
            <a:ext cx="5916656" cy="448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24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EFB2E9-86B8-4D94-A854-B356A682407B}"/>
              </a:ext>
            </a:extLst>
          </p:cNvPr>
          <p:cNvSpPr txBox="1"/>
          <p:nvPr/>
        </p:nvSpPr>
        <p:spPr>
          <a:xfrm>
            <a:off x="0" y="287084"/>
            <a:ext cx="54102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</a:rPr>
              <a:t>THỰC HÀNH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1" y="1156773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3. </a:t>
            </a:r>
            <a:r>
              <a:rPr lang="en-US" sz="3200" b="1" u="sng" dirty="0" err="1">
                <a:solidFill>
                  <a:srgbClr val="FF0000"/>
                </a:solidFill>
              </a:rPr>
              <a:t>Đồ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thị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của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hàm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số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bậc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nhất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</a:p>
          <a:p>
            <a:r>
              <a:rPr lang="vi-VN" sz="3200" dirty="0">
                <a:solidFill>
                  <a:srgbClr val="FFFFFF"/>
                </a:solidFill>
              </a:rPr>
              <a:t>* Ví dụ : Vẽ đồ thị các hàm số sau : </a:t>
            </a:r>
          </a:p>
          <a:p>
            <a:r>
              <a:rPr lang="vi-VN" sz="3200" dirty="0">
                <a:solidFill>
                  <a:srgbClr val="FFFFFF"/>
                </a:solidFill>
              </a:rPr>
              <a:t>2) y = 5x + 2 </a:t>
            </a:r>
          </a:p>
          <a:p>
            <a:r>
              <a:rPr lang="vi-VN" sz="3200" dirty="0">
                <a:solidFill>
                  <a:srgbClr val="FFFFFF"/>
                </a:solidFill>
              </a:rPr>
              <a:t>Bảng giá trị 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220734"/>
              </p:ext>
            </p:extLst>
          </p:nvPr>
        </p:nvGraphicFramePr>
        <p:xfrm>
          <a:off x="2438400" y="2407920"/>
          <a:ext cx="3124200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6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-1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6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y = </a:t>
                      </a:r>
                      <a:r>
                        <a:rPr lang="vi-VN" sz="3200" dirty="0">
                          <a:solidFill>
                            <a:srgbClr val="FFFFFF"/>
                          </a:solidFill>
                          <a:effectLst/>
                        </a:rPr>
                        <a:t>5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r>
                        <a:rPr lang="vi-VN" sz="3200" dirty="0">
                          <a:solidFill>
                            <a:schemeClr val="bg1"/>
                          </a:solidFill>
                          <a:effectLst/>
                        </a:rPr>
                        <a:t> + 2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-3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096000" y="719310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FFFF"/>
                </a:solidFill>
              </a:rPr>
              <a:t>Vẽ: </a:t>
            </a:r>
            <a:endParaRPr lang="en-US" sz="3200" dirty="0">
              <a:solidFill>
                <a:srgbClr val="FFFFFF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BB0C9B-7419-4776-ABA5-328253D195CD}"/>
              </a:ext>
            </a:extLst>
          </p:cNvPr>
          <p:cNvGrpSpPr>
            <a:grpSpLocks/>
          </p:cNvGrpSpPr>
          <p:nvPr/>
        </p:nvGrpSpPr>
        <p:grpSpPr bwMode="auto">
          <a:xfrm>
            <a:off x="6891839" y="548481"/>
            <a:ext cx="4728384" cy="4743157"/>
            <a:chOff x="3384" y="771"/>
            <a:chExt cx="2096" cy="1989"/>
          </a:xfrm>
        </p:grpSpPr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D291E2E6-C3E5-4382-8124-901E081356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4" y="771"/>
              <a:ext cx="2096" cy="1989"/>
              <a:chOff x="3384" y="771"/>
              <a:chExt cx="2096" cy="1989"/>
            </a:xfrm>
          </p:grpSpPr>
          <p:grpSp>
            <p:nvGrpSpPr>
              <p:cNvPr id="33" name="Group 9">
                <a:extLst>
                  <a:ext uri="{FF2B5EF4-FFF2-40B4-BE49-F238E27FC236}">
                    <a16:creationId xmlns:a16="http://schemas.microsoft.com/office/drawing/2014/main" id="{557895C1-7D93-42C1-A57E-460BD92EC3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8" y="888"/>
                <a:ext cx="2064" cy="1872"/>
                <a:chOff x="-816" y="2640"/>
                <a:chExt cx="2064" cy="1872"/>
              </a:xfrm>
            </p:grpSpPr>
            <p:sp>
              <p:nvSpPr>
                <p:cNvPr id="51" name="Rectangle 10">
                  <a:extLst>
                    <a:ext uri="{FF2B5EF4-FFF2-40B4-BE49-F238E27FC236}">
                      <a16:creationId xmlns:a16="http://schemas.microsoft.com/office/drawing/2014/main" id="{065A5EA6-F293-4745-9B0E-E857A9320A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6" y="4359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52" name="Rectangle 11">
                  <a:extLst>
                    <a:ext uri="{FF2B5EF4-FFF2-40B4-BE49-F238E27FC236}">
                      <a16:creationId xmlns:a16="http://schemas.microsoft.com/office/drawing/2014/main" id="{9408C121-6106-4335-9EF8-56D33E3F53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8" y="4359"/>
                  <a:ext cx="158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53" name="Rectangle 12">
                  <a:extLst>
                    <a:ext uri="{FF2B5EF4-FFF2-40B4-BE49-F238E27FC236}">
                      <a16:creationId xmlns:a16="http://schemas.microsoft.com/office/drawing/2014/main" id="{9E5047E6-BB33-44B1-8582-4F56BF9762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" y="4359"/>
                  <a:ext cx="186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54" name="Rectangle 13">
                  <a:extLst>
                    <a:ext uri="{FF2B5EF4-FFF2-40B4-BE49-F238E27FC236}">
                      <a16:creationId xmlns:a16="http://schemas.microsoft.com/office/drawing/2014/main" id="{EF458506-8AD1-4D62-BD59-743943CC5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" y="4359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55" name="Rectangle 14">
                  <a:extLst>
                    <a:ext uri="{FF2B5EF4-FFF2-40B4-BE49-F238E27FC236}">
                      <a16:creationId xmlns:a16="http://schemas.microsoft.com/office/drawing/2014/main" id="{8A078B15-69CE-41F6-BA09-8CEB0C1CF3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" y="4359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56" name="Rectangle 15">
                  <a:extLst>
                    <a:ext uri="{FF2B5EF4-FFF2-40B4-BE49-F238E27FC236}">
                      <a16:creationId xmlns:a16="http://schemas.microsoft.com/office/drawing/2014/main" id="{63920ABF-40BD-42B5-B2D8-8761FA9EA8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" y="4359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57" name="Rectangle 16">
                  <a:extLst>
                    <a:ext uri="{FF2B5EF4-FFF2-40B4-BE49-F238E27FC236}">
                      <a16:creationId xmlns:a16="http://schemas.microsoft.com/office/drawing/2014/main" id="{1766B140-C8E9-41FD-BFC0-71CF7A7A7B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" y="4359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58" name="Rectangle 17">
                  <a:extLst>
                    <a:ext uri="{FF2B5EF4-FFF2-40B4-BE49-F238E27FC236}">
                      <a16:creationId xmlns:a16="http://schemas.microsoft.com/office/drawing/2014/main" id="{58A13DCA-0D7F-4D93-81F3-E2EACE7B88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28" y="4359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59" name="Rectangle 18">
                  <a:extLst>
                    <a:ext uri="{FF2B5EF4-FFF2-40B4-BE49-F238E27FC236}">
                      <a16:creationId xmlns:a16="http://schemas.microsoft.com/office/drawing/2014/main" id="{12B4AF2D-4D30-415F-9F62-BDBE853E69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00" y="4359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60" name="Rectangle 19">
                  <a:extLst>
                    <a:ext uri="{FF2B5EF4-FFF2-40B4-BE49-F238E27FC236}">
                      <a16:creationId xmlns:a16="http://schemas.microsoft.com/office/drawing/2014/main" id="{483B9E22-B594-40C1-A378-158E596135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72" y="4359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61" name="Rectangle 20">
                  <a:extLst>
                    <a:ext uri="{FF2B5EF4-FFF2-40B4-BE49-F238E27FC236}">
                      <a16:creationId xmlns:a16="http://schemas.microsoft.com/office/drawing/2014/main" id="{5214C70F-21C7-4912-A6AF-8B86D966C5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644" y="4359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62" name="Rectangle 21">
                  <a:extLst>
                    <a:ext uri="{FF2B5EF4-FFF2-40B4-BE49-F238E27FC236}">
                      <a16:creationId xmlns:a16="http://schemas.microsoft.com/office/drawing/2014/main" id="{8D950347-0C33-44FC-8C5E-0EFA231CCA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816" y="4359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63" name="Rectangle 22">
                  <a:extLst>
                    <a:ext uri="{FF2B5EF4-FFF2-40B4-BE49-F238E27FC236}">
                      <a16:creationId xmlns:a16="http://schemas.microsoft.com/office/drawing/2014/main" id="{BF864843-533D-4B1E-AFC9-FE039296C7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6" y="4206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64" name="Rectangle 23">
                  <a:extLst>
                    <a:ext uri="{FF2B5EF4-FFF2-40B4-BE49-F238E27FC236}">
                      <a16:creationId xmlns:a16="http://schemas.microsoft.com/office/drawing/2014/main" id="{C2390667-D177-4AEA-8455-A53372C0BA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8" y="4206"/>
                  <a:ext cx="158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65" name="Rectangle 24">
                  <a:extLst>
                    <a:ext uri="{FF2B5EF4-FFF2-40B4-BE49-F238E27FC236}">
                      <a16:creationId xmlns:a16="http://schemas.microsoft.com/office/drawing/2014/main" id="{4D190652-4670-453B-B095-A4E09F4FF7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" y="4206"/>
                  <a:ext cx="186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66" name="Rectangle 25">
                  <a:extLst>
                    <a:ext uri="{FF2B5EF4-FFF2-40B4-BE49-F238E27FC236}">
                      <a16:creationId xmlns:a16="http://schemas.microsoft.com/office/drawing/2014/main" id="{AC783445-110D-4665-B00C-4F81F01792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" y="4206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67" name="Rectangle 26">
                  <a:extLst>
                    <a:ext uri="{FF2B5EF4-FFF2-40B4-BE49-F238E27FC236}">
                      <a16:creationId xmlns:a16="http://schemas.microsoft.com/office/drawing/2014/main" id="{6BD54338-6FB3-4BEE-AA63-2FA6168EE1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" y="4206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68" name="Rectangle 27">
                  <a:extLst>
                    <a:ext uri="{FF2B5EF4-FFF2-40B4-BE49-F238E27FC236}">
                      <a16:creationId xmlns:a16="http://schemas.microsoft.com/office/drawing/2014/main" id="{73C42866-9068-49DB-B091-651E400483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" y="4206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69" name="Rectangle 28">
                  <a:extLst>
                    <a:ext uri="{FF2B5EF4-FFF2-40B4-BE49-F238E27FC236}">
                      <a16:creationId xmlns:a16="http://schemas.microsoft.com/office/drawing/2014/main" id="{A7EF3CA8-E4A2-4E45-A40A-0CA154B82A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" y="4206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70" name="Rectangle 29">
                  <a:extLst>
                    <a:ext uri="{FF2B5EF4-FFF2-40B4-BE49-F238E27FC236}">
                      <a16:creationId xmlns:a16="http://schemas.microsoft.com/office/drawing/2014/main" id="{7C76CA7F-7262-409A-A3A2-8897689FDE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28" y="4206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71" name="Rectangle 30">
                  <a:extLst>
                    <a:ext uri="{FF2B5EF4-FFF2-40B4-BE49-F238E27FC236}">
                      <a16:creationId xmlns:a16="http://schemas.microsoft.com/office/drawing/2014/main" id="{12F3FE12-DDCB-4DCD-B461-1CFBCC1CC6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00" y="4206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72" name="Rectangle 31">
                  <a:extLst>
                    <a:ext uri="{FF2B5EF4-FFF2-40B4-BE49-F238E27FC236}">
                      <a16:creationId xmlns:a16="http://schemas.microsoft.com/office/drawing/2014/main" id="{624029F7-DB61-4ADC-8AF4-4FDC36B4E9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72" y="4206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73" name="Rectangle 32">
                  <a:extLst>
                    <a:ext uri="{FF2B5EF4-FFF2-40B4-BE49-F238E27FC236}">
                      <a16:creationId xmlns:a16="http://schemas.microsoft.com/office/drawing/2014/main" id="{C98188A7-62F1-4BC8-ACE0-BBB2C42FEC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644" y="4206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74" name="Rectangle 33">
                  <a:extLst>
                    <a:ext uri="{FF2B5EF4-FFF2-40B4-BE49-F238E27FC236}">
                      <a16:creationId xmlns:a16="http://schemas.microsoft.com/office/drawing/2014/main" id="{3E61B230-35FA-44CE-8799-1DE50A4B86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816" y="4206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75" name="Rectangle 34">
                  <a:extLst>
                    <a:ext uri="{FF2B5EF4-FFF2-40B4-BE49-F238E27FC236}">
                      <a16:creationId xmlns:a16="http://schemas.microsoft.com/office/drawing/2014/main" id="{D17B00CF-C9A0-44B1-A58A-EF617049DB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6" y="4053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76" name="Rectangle 35">
                  <a:extLst>
                    <a:ext uri="{FF2B5EF4-FFF2-40B4-BE49-F238E27FC236}">
                      <a16:creationId xmlns:a16="http://schemas.microsoft.com/office/drawing/2014/main" id="{1942BDB3-5278-47A2-B171-47FA5EABFE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8" y="4053"/>
                  <a:ext cx="158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77" name="Rectangle 36">
                  <a:extLst>
                    <a:ext uri="{FF2B5EF4-FFF2-40B4-BE49-F238E27FC236}">
                      <a16:creationId xmlns:a16="http://schemas.microsoft.com/office/drawing/2014/main" id="{9785B398-8754-497D-8717-D91E8DCBC2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" y="4053"/>
                  <a:ext cx="186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78" name="Rectangle 37">
                  <a:extLst>
                    <a:ext uri="{FF2B5EF4-FFF2-40B4-BE49-F238E27FC236}">
                      <a16:creationId xmlns:a16="http://schemas.microsoft.com/office/drawing/2014/main" id="{715EDFCC-40FA-46AD-AD72-7E43A21DFD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" y="4053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79" name="Rectangle 38">
                  <a:extLst>
                    <a:ext uri="{FF2B5EF4-FFF2-40B4-BE49-F238E27FC236}">
                      <a16:creationId xmlns:a16="http://schemas.microsoft.com/office/drawing/2014/main" id="{863427B5-8ED4-4D6E-B93A-82F12FC66D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" y="4053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80" name="Rectangle 39">
                  <a:extLst>
                    <a:ext uri="{FF2B5EF4-FFF2-40B4-BE49-F238E27FC236}">
                      <a16:creationId xmlns:a16="http://schemas.microsoft.com/office/drawing/2014/main" id="{168D497D-34ED-410A-9BDE-1AFF1EF161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" y="4053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81" name="Rectangle 40">
                  <a:extLst>
                    <a:ext uri="{FF2B5EF4-FFF2-40B4-BE49-F238E27FC236}">
                      <a16:creationId xmlns:a16="http://schemas.microsoft.com/office/drawing/2014/main" id="{18C66013-DD6E-4B0B-894A-4BB5B20823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" y="4053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82" name="Rectangle 41">
                  <a:extLst>
                    <a:ext uri="{FF2B5EF4-FFF2-40B4-BE49-F238E27FC236}">
                      <a16:creationId xmlns:a16="http://schemas.microsoft.com/office/drawing/2014/main" id="{26EBFEC0-1FDC-4F81-A852-991BB850B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28" y="4053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83" name="Rectangle 42">
                  <a:extLst>
                    <a:ext uri="{FF2B5EF4-FFF2-40B4-BE49-F238E27FC236}">
                      <a16:creationId xmlns:a16="http://schemas.microsoft.com/office/drawing/2014/main" id="{2F8A7A7A-4B5C-4EB2-9750-B32478B4C3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00" y="4053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84" name="Rectangle 43">
                  <a:extLst>
                    <a:ext uri="{FF2B5EF4-FFF2-40B4-BE49-F238E27FC236}">
                      <a16:creationId xmlns:a16="http://schemas.microsoft.com/office/drawing/2014/main" id="{2FC2F088-E988-476F-8DD2-80000C1076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72" y="4053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85" name="Rectangle 44">
                  <a:extLst>
                    <a:ext uri="{FF2B5EF4-FFF2-40B4-BE49-F238E27FC236}">
                      <a16:creationId xmlns:a16="http://schemas.microsoft.com/office/drawing/2014/main" id="{B1A4620F-BB52-41D6-9A76-D53A934BFA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644" y="4053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86" name="Rectangle 45">
                  <a:extLst>
                    <a:ext uri="{FF2B5EF4-FFF2-40B4-BE49-F238E27FC236}">
                      <a16:creationId xmlns:a16="http://schemas.microsoft.com/office/drawing/2014/main" id="{3A187C86-1E94-4D22-A4EF-E1BCDCC72C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816" y="4053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87" name="Rectangle 46">
                  <a:extLst>
                    <a:ext uri="{FF2B5EF4-FFF2-40B4-BE49-F238E27FC236}">
                      <a16:creationId xmlns:a16="http://schemas.microsoft.com/office/drawing/2014/main" id="{9796C42E-37E4-4254-B73E-7FC1220751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6" y="3900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88" name="Rectangle 47">
                  <a:extLst>
                    <a:ext uri="{FF2B5EF4-FFF2-40B4-BE49-F238E27FC236}">
                      <a16:creationId xmlns:a16="http://schemas.microsoft.com/office/drawing/2014/main" id="{08C8F2F8-20BC-487D-B31F-4476FB5ED7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8" y="3900"/>
                  <a:ext cx="158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89" name="Rectangle 48">
                  <a:extLst>
                    <a:ext uri="{FF2B5EF4-FFF2-40B4-BE49-F238E27FC236}">
                      <a16:creationId xmlns:a16="http://schemas.microsoft.com/office/drawing/2014/main" id="{8D25279E-5518-44E0-8D67-9E1D643716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" y="3900"/>
                  <a:ext cx="186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90" name="Rectangle 49">
                  <a:extLst>
                    <a:ext uri="{FF2B5EF4-FFF2-40B4-BE49-F238E27FC236}">
                      <a16:creationId xmlns:a16="http://schemas.microsoft.com/office/drawing/2014/main" id="{F85E1030-FA90-4C8D-927E-9C5D243FE8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" y="3900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91" name="Rectangle 50">
                  <a:extLst>
                    <a:ext uri="{FF2B5EF4-FFF2-40B4-BE49-F238E27FC236}">
                      <a16:creationId xmlns:a16="http://schemas.microsoft.com/office/drawing/2014/main" id="{912FB1B5-310C-46C1-8CF4-97D8E965B6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" y="3900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92" name="Rectangle 51">
                  <a:extLst>
                    <a:ext uri="{FF2B5EF4-FFF2-40B4-BE49-F238E27FC236}">
                      <a16:creationId xmlns:a16="http://schemas.microsoft.com/office/drawing/2014/main" id="{71B0F72F-A55C-4C18-8828-30C717E767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" y="3900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93" name="Rectangle 52">
                  <a:extLst>
                    <a:ext uri="{FF2B5EF4-FFF2-40B4-BE49-F238E27FC236}">
                      <a16:creationId xmlns:a16="http://schemas.microsoft.com/office/drawing/2014/main" id="{0897DD29-69F3-44D2-BB8C-285E0F84A3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" y="3900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94" name="Rectangle 53">
                  <a:extLst>
                    <a:ext uri="{FF2B5EF4-FFF2-40B4-BE49-F238E27FC236}">
                      <a16:creationId xmlns:a16="http://schemas.microsoft.com/office/drawing/2014/main" id="{D9C54383-1CE5-486B-81AE-9C5D8DC755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28" y="3900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95" name="Rectangle 54">
                  <a:extLst>
                    <a:ext uri="{FF2B5EF4-FFF2-40B4-BE49-F238E27FC236}">
                      <a16:creationId xmlns:a16="http://schemas.microsoft.com/office/drawing/2014/main" id="{DF2E3330-4B54-4029-B72F-28EE77BB0C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00" y="3900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96" name="Rectangle 55">
                  <a:extLst>
                    <a:ext uri="{FF2B5EF4-FFF2-40B4-BE49-F238E27FC236}">
                      <a16:creationId xmlns:a16="http://schemas.microsoft.com/office/drawing/2014/main" id="{AA7FBA85-116E-42BD-BCB4-A829316E33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72" y="3900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97" name="Rectangle 56">
                  <a:extLst>
                    <a:ext uri="{FF2B5EF4-FFF2-40B4-BE49-F238E27FC236}">
                      <a16:creationId xmlns:a16="http://schemas.microsoft.com/office/drawing/2014/main" id="{492EC0ED-5FC6-4772-BC80-E8EDBCD87F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644" y="3900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98" name="Rectangle 57">
                  <a:extLst>
                    <a:ext uri="{FF2B5EF4-FFF2-40B4-BE49-F238E27FC236}">
                      <a16:creationId xmlns:a16="http://schemas.microsoft.com/office/drawing/2014/main" id="{B43EAEC9-A06B-4E65-A083-4A5F1B0CD1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816" y="3900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99" name="Rectangle 58">
                  <a:extLst>
                    <a:ext uri="{FF2B5EF4-FFF2-40B4-BE49-F238E27FC236}">
                      <a16:creationId xmlns:a16="http://schemas.microsoft.com/office/drawing/2014/main" id="{14890AC8-6419-42C1-9FA7-41AA839119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6" y="3747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00" name="Rectangle 59">
                  <a:extLst>
                    <a:ext uri="{FF2B5EF4-FFF2-40B4-BE49-F238E27FC236}">
                      <a16:creationId xmlns:a16="http://schemas.microsoft.com/office/drawing/2014/main" id="{86ABAA5C-6C70-4D1C-8FAA-B18E4E521A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8" y="3747"/>
                  <a:ext cx="158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01" name="Rectangle 60">
                  <a:extLst>
                    <a:ext uri="{FF2B5EF4-FFF2-40B4-BE49-F238E27FC236}">
                      <a16:creationId xmlns:a16="http://schemas.microsoft.com/office/drawing/2014/main" id="{97576C68-03F8-4B88-A4D5-66D06BAFB1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" y="3747"/>
                  <a:ext cx="186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02" name="Rectangle 61">
                  <a:extLst>
                    <a:ext uri="{FF2B5EF4-FFF2-40B4-BE49-F238E27FC236}">
                      <a16:creationId xmlns:a16="http://schemas.microsoft.com/office/drawing/2014/main" id="{98A5C542-D6C6-4280-8996-353288A124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" y="3747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03" name="Rectangle 62">
                  <a:extLst>
                    <a:ext uri="{FF2B5EF4-FFF2-40B4-BE49-F238E27FC236}">
                      <a16:creationId xmlns:a16="http://schemas.microsoft.com/office/drawing/2014/main" id="{E7A42CE1-18F8-44CA-AB77-36E59E8CD9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" y="3747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04" name="Rectangle 63">
                  <a:extLst>
                    <a:ext uri="{FF2B5EF4-FFF2-40B4-BE49-F238E27FC236}">
                      <a16:creationId xmlns:a16="http://schemas.microsoft.com/office/drawing/2014/main" id="{69AB4897-99DD-406B-8FBD-ADA1827112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" y="3747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05" name="Rectangle 64">
                  <a:extLst>
                    <a:ext uri="{FF2B5EF4-FFF2-40B4-BE49-F238E27FC236}">
                      <a16:creationId xmlns:a16="http://schemas.microsoft.com/office/drawing/2014/main" id="{102A611D-21CA-4F36-8037-5C915EB85D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" y="3747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06" name="Rectangle 65">
                  <a:extLst>
                    <a:ext uri="{FF2B5EF4-FFF2-40B4-BE49-F238E27FC236}">
                      <a16:creationId xmlns:a16="http://schemas.microsoft.com/office/drawing/2014/main" id="{1861E68E-D864-45EB-B75F-A40E3FAE4B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28" y="3747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07" name="Rectangle 66">
                  <a:extLst>
                    <a:ext uri="{FF2B5EF4-FFF2-40B4-BE49-F238E27FC236}">
                      <a16:creationId xmlns:a16="http://schemas.microsoft.com/office/drawing/2014/main" id="{05BB3077-381B-4261-9CB3-6FD1BDE017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00" y="3747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08" name="Rectangle 67">
                  <a:extLst>
                    <a:ext uri="{FF2B5EF4-FFF2-40B4-BE49-F238E27FC236}">
                      <a16:creationId xmlns:a16="http://schemas.microsoft.com/office/drawing/2014/main" id="{8B538801-6715-459C-B3AC-514F45A4F4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72" y="3747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09" name="Rectangle 68">
                  <a:extLst>
                    <a:ext uri="{FF2B5EF4-FFF2-40B4-BE49-F238E27FC236}">
                      <a16:creationId xmlns:a16="http://schemas.microsoft.com/office/drawing/2014/main" id="{5ABA50A8-C1BE-4299-A916-92A2FD0E2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644" y="3747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10" name="Rectangle 69">
                  <a:extLst>
                    <a:ext uri="{FF2B5EF4-FFF2-40B4-BE49-F238E27FC236}">
                      <a16:creationId xmlns:a16="http://schemas.microsoft.com/office/drawing/2014/main" id="{83E16AA3-AB3F-42DE-9D98-33F5E28A61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816" y="3747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11" name="Rectangle 70">
                  <a:extLst>
                    <a:ext uri="{FF2B5EF4-FFF2-40B4-BE49-F238E27FC236}">
                      <a16:creationId xmlns:a16="http://schemas.microsoft.com/office/drawing/2014/main" id="{7E64ED5E-AF63-4B90-85C8-CA571DD844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6" y="3594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12" name="Rectangle 71">
                  <a:extLst>
                    <a:ext uri="{FF2B5EF4-FFF2-40B4-BE49-F238E27FC236}">
                      <a16:creationId xmlns:a16="http://schemas.microsoft.com/office/drawing/2014/main" id="{E1E9EF9D-51AC-47AF-AB8A-8477DE5E37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8" y="3594"/>
                  <a:ext cx="158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13" name="Rectangle 72">
                  <a:extLst>
                    <a:ext uri="{FF2B5EF4-FFF2-40B4-BE49-F238E27FC236}">
                      <a16:creationId xmlns:a16="http://schemas.microsoft.com/office/drawing/2014/main" id="{6943030E-4200-45AA-BA08-2F892ACB6E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" y="3594"/>
                  <a:ext cx="186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14" name="Rectangle 73">
                  <a:extLst>
                    <a:ext uri="{FF2B5EF4-FFF2-40B4-BE49-F238E27FC236}">
                      <a16:creationId xmlns:a16="http://schemas.microsoft.com/office/drawing/2014/main" id="{711398E1-60C8-463F-9410-CB198BE2A2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" y="3594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15" name="Rectangle 74">
                  <a:extLst>
                    <a:ext uri="{FF2B5EF4-FFF2-40B4-BE49-F238E27FC236}">
                      <a16:creationId xmlns:a16="http://schemas.microsoft.com/office/drawing/2014/main" id="{E99E6DBB-B874-4F0F-B88B-1F7201A5DD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" y="3594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16" name="Rectangle 75">
                  <a:extLst>
                    <a:ext uri="{FF2B5EF4-FFF2-40B4-BE49-F238E27FC236}">
                      <a16:creationId xmlns:a16="http://schemas.microsoft.com/office/drawing/2014/main" id="{3001E55C-1D0E-422F-A24A-BB6C0A35A9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" y="3594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17" name="Rectangle 76">
                  <a:extLst>
                    <a:ext uri="{FF2B5EF4-FFF2-40B4-BE49-F238E27FC236}">
                      <a16:creationId xmlns:a16="http://schemas.microsoft.com/office/drawing/2014/main" id="{92E0DAA5-233F-4941-A541-768B179516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" y="3594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18" name="Rectangle 77">
                  <a:extLst>
                    <a:ext uri="{FF2B5EF4-FFF2-40B4-BE49-F238E27FC236}">
                      <a16:creationId xmlns:a16="http://schemas.microsoft.com/office/drawing/2014/main" id="{B7E6A6D9-58EF-463C-A18A-7BB405102D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28" y="3594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19" name="Rectangle 78">
                  <a:extLst>
                    <a:ext uri="{FF2B5EF4-FFF2-40B4-BE49-F238E27FC236}">
                      <a16:creationId xmlns:a16="http://schemas.microsoft.com/office/drawing/2014/main" id="{F1654777-10A9-4BB0-B8D3-B3A8456E1D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00" y="3594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20" name="Rectangle 79">
                  <a:extLst>
                    <a:ext uri="{FF2B5EF4-FFF2-40B4-BE49-F238E27FC236}">
                      <a16:creationId xmlns:a16="http://schemas.microsoft.com/office/drawing/2014/main" id="{13331764-B3E0-485D-8909-775C5B82C4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72" y="3594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21" name="Rectangle 80">
                  <a:extLst>
                    <a:ext uri="{FF2B5EF4-FFF2-40B4-BE49-F238E27FC236}">
                      <a16:creationId xmlns:a16="http://schemas.microsoft.com/office/drawing/2014/main" id="{AC41762E-6FB2-4796-83D7-5EFDF7DA63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644" y="3594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22" name="Rectangle 81">
                  <a:extLst>
                    <a:ext uri="{FF2B5EF4-FFF2-40B4-BE49-F238E27FC236}">
                      <a16:creationId xmlns:a16="http://schemas.microsoft.com/office/drawing/2014/main" id="{118B7A82-AD4A-4E43-8B36-A235A8A7E6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816" y="3594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23" name="Rectangle 82">
                  <a:extLst>
                    <a:ext uri="{FF2B5EF4-FFF2-40B4-BE49-F238E27FC236}">
                      <a16:creationId xmlns:a16="http://schemas.microsoft.com/office/drawing/2014/main" id="{6B2B8959-9076-4B6D-A5AB-6A414341EF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6" y="3441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24" name="Rectangle 83">
                  <a:extLst>
                    <a:ext uri="{FF2B5EF4-FFF2-40B4-BE49-F238E27FC236}">
                      <a16:creationId xmlns:a16="http://schemas.microsoft.com/office/drawing/2014/main" id="{61A128C8-BAD5-455F-AE49-15408529E6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8" y="3441"/>
                  <a:ext cx="158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25" name="Rectangle 84">
                  <a:extLst>
                    <a:ext uri="{FF2B5EF4-FFF2-40B4-BE49-F238E27FC236}">
                      <a16:creationId xmlns:a16="http://schemas.microsoft.com/office/drawing/2014/main" id="{956CEB29-40D0-400C-85FD-98737FB151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" y="3441"/>
                  <a:ext cx="186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26" name="Rectangle 85">
                  <a:extLst>
                    <a:ext uri="{FF2B5EF4-FFF2-40B4-BE49-F238E27FC236}">
                      <a16:creationId xmlns:a16="http://schemas.microsoft.com/office/drawing/2014/main" id="{E7D65009-38C6-42E1-A038-AC2ECB48CD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" y="3441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27" name="Rectangle 86">
                  <a:extLst>
                    <a:ext uri="{FF2B5EF4-FFF2-40B4-BE49-F238E27FC236}">
                      <a16:creationId xmlns:a16="http://schemas.microsoft.com/office/drawing/2014/main" id="{713D6ABE-2842-43B6-B271-BE69005EDD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" y="3441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28" name="Rectangle 87">
                  <a:extLst>
                    <a:ext uri="{FF2B5EF4-FFF2-40B4-BE49-F238E27FC236}">
                      <a16:creationId xmlns:a16="http://schemas.microsoft.com/office/drawing/2014/main" id="{AB0C41C2-0131-4BAE-9613-11B42D19B9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" y="3441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29" name="Rectangle 88">
                  <a:extLst>
                    <a:ext uri="{FF2B5EF4-FFF2-40B4-BE49-F238E27FC236}">
                      <a16:creationId xmlns:a16="http://schemas.microsoft.com/office/drawing/2014/main" id="{F0053B06-CC03-4660-B6DE-747B1CA2E5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" y="3441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0" name="Rectangle 89">
                  <a:extLst>
                    <a:ext uri="{FF2B5EF4-FFF2-40B4-BE49-F238E27FC236}">
                      <a16:creationId xmlns:a16="http://schemas.microsoft.com/office/drawing/2014/main" id="{C85BCCE5-FE08-417A-8A3F-57D07C41EC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28" y="3441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1" name="Rectangle 90">
                  <a:extLst>
                    <a:ext uri="{FF2B5EF4-FFF2-40B4-BE49-F238E27FC236}">
                      <a16:creationId xmlns:a16="http://schemas.microsoft.com/office/drawing/2014/main" id="{0EA22143-CE20-4EFC-BCEE-CC5AD06278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00" y="3441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2" name="Rectangle 91">
                  <a:extLst>
                    <a:ext uri="{FF2B5EF4-FFF2-40B4-BE49-F238E27FC236}">
                      <a16:creationId xmlns:a16="http://schemas.microsoft.com/office/drawing/2014/main" id="{9601D5E6-533E-4DA0-93EF-BDA1D3780C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72" y="3441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3" name="Rectangle 92">
                  <a:extLst>
                    <a:ext uri="{FF2B5EF4-FFF2-40B4-BE49-F238E27FC236}">
                      <a16:creationId xmlns:a16="http://schemas.microsoft.com/office/drawing/2014/main" id="{BBF74522-C28F-4B9E-9FAD-19912DD2F8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644" y="3441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4" name="Rectangle 93">
                  <a:extLst>
                    <a:ext uri="{FF2B5EF4-FFF2-40B4-BE49-F238E27FC236}">
                      <a16:creationId xmlns:a16="http://schemas.microsoft.com/office/drawing/2014/main" id="{E5FBD869-B30B-4282-A676-09184A3714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816" y="3441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5" name="Rectangle 94">
                  <a:extLst>
                    <a:ext uri="{FF2B5EF4-FFF2-40B4-BE49-F238E27FC236}">
                      <a16:creationId xmlns:a16="http://schemas.microsoft.com/office/drawing/2014/main" id="{BB6F8F43-1220-489D-B77D-E13F956994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6" y="3288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6" name="Rectangle 95">
                  <a:extLst>
                    <a:ext uri="{FF2B5EF4-FFF2-40B4-BE49-F238E27FC236}">
                      <a16:creationId xmlns:a16="http://schemas.microsoft.com/office/drawing/2014/main" id="{4B3CFB4E-484B-4C66-80E0-5F6BFD6D6D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8" y="3288"/>
                  <a:ext cx="158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7" name="Rectangle 96">
                  <a:extLst>
                    <a:ext uri="{FF2B5EF4-FFF2-40B4-BE49-F238E27FC236}">
                      <a16:creationId xmlns:a16="http://schemas.microsoft.com/office/drawing/2014/main" id="{EC1C6B89-0D52-481A-B55C-3EF105467D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" y="3288"/>
                  <a:ext cx="186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8" name="Rectangle 97">
                  <a:extLst>
                    <a:ext uri="{FF2B5EF4-FFF2-40B4-BE49-F238E27FC236}">
                      <a16:creationId xmlns:a16="http://schemas.microsoft.com/office/drawing/2014/main" id="{2129EF8C-FE52-4334-A300-8D534CD395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" y="3288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39" name="Rectangle 98">
                  <a:extLst>
                    <a:ext uri="{FF2B5EF4-FFF2-40B4-BE49-F238E27FC236}">
                      <a16:creationId xmlns:a16="http://schemas.microsoft.com/office/drawing/2014/main" id="{0AAEA8C5-CB6F-47F2-90EF-FA76BFFEAD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" y="3288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40" name="Rectangle 99">
                  <a:extLst>
                    <a:ext uri="{FF2B5EF4-FFF2-40B4-BE49-F238E27FC236}">
                      <a16:creationId xmlns:a16="http://schemas.microsoft.com/office/drawing/2014/main" id="{D3A58D6C-F0C8-42D2-9D8A-DDE86DDA8C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" y="3288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41" name="Rectangle 100">
                  <a:extLst>
                    <a:ext uri="{FF2B5EF4-FFF2-40B4-BE49-F238E27FC236}">
                      <a16:creationId xmlns:a16="http://schemas.microsoft.com/office/drawing/2014/main" id="{6DAE4134-1F6F-4DB6-AEB7-387278BC61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" y="3288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42" name="Rectangle 101">
                  <a:extLst>
                    <a:ext uri="{FF2B5EF4-FFF2-40B4-BE49-F238E27FC236}">
                      <a16:creationId xmlns:a16="http://schemas.microsoft.com/office/drawing/2014/main" id="{92E2D339-0503-471F-997F-668BB24437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28" y="3288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43" name="Rectangle 102">
                  <a:extLst>
                    <a:ext uri="{FF2B5EF4-FFF2-40B4-BE49-F238E27FC236}">
                      <a16:creationId xmlns:a16="http://schemas.microsoft.com/office/drawing/2014/main" id="{9733DB1E-E339-457C-B732-742ED04E29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00" y="3288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44" name="Rectangle 103">
                  <a:extLst>
                    <a:ext uri="{FF2B5EF4-FFF2-40B4-BE49-F238E27FC236}">
                      <a16:creationId xmlns:a16="http://schemas.microsoft.com/office/drawing/2014/main" id="{E9E4C7A2-9B75-4508-9CF3-B9D95521A5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72" y="3288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45" name="Rectangle 104">
                  <a:extLst>
                    <a:ext uri="{FF2B5EF4-FFF2-40B4-BE49-F238E27FC236}">
                      <a16:creationId xmlns:a16="http://schemas.microsoft.com/office/drawing/2014/main" id="{BE785087-3D7A-4B17-B0B6-FD3D8A0D2E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644" y="3288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46" name="Rectangle 105">
                  <a:extLst>
                    <a:ext uri="{FF2B5EF4-FFF2-40B4-BE49-F238E27FC236}">
                      <a16:creationId xmlns:a16="http://schemas.microsoft.com/office/drawing/2014/main" id="{1536E89E-8A25-432F-AFE7-7582296A89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816" y="3288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47" name="Rectangle 106">
                  <a:extLst>
                    <a:ext uri="{FF2B5EF4-FFF2-40B4-BE49-F238E27FC236}">
                      <a16:creationId xmlns:a16="http://schemas.microsoft.com/office/drawing/2014/main" id="{F48EFF77-E9C7-48B6-ABF7-0F0254D506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6" y="3135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48" name="Rectangle 107">
                  <a:extLst>
                    <a:ext uri="{FF2B5EF4-FFF2-40B4-BE49-F238E27FC236}">
                      <a16:creationId xmlns:a16="http://schemas.microsoft.com/office/drawing/2014/main" id="{B8157EEA-AE95-45DF-8E00-318F57D0AA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8" y="3135"/>
                  <a:ext cx="158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49" name="Rectangle 108">
                  <a:extLst>
                    <a:ext uri="{FF2B5EF4-FFF2-40B4-BE49-F238E27FC236}">
                      <a16:creationId xmlns:a16="http://schemas.microsoft.com/office/drawing/2014/main" id="{4A0E705A-E09A-45FD-A051-168733AB58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" y="3135"/>
                  <a:ext cx="186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50" name="Rectangle 109">
                  <a:extLst>
                    <a:ext uri="{FF2B5EF4-FFF2-40B4-BE49-F238E27FC236}">
                      <a16:creationId xmlns:a16="http://schemas.microsoft.com/office/drawing/2014/main" id="{F6BEED52-2C10-4967-8A15-C7850C1D22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" y="3135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51" name="Rectangle 110">
                  <a:extLst>
                    <a:ext uri="{FF2B5EF4-FFF2-40B4-BE49-F238E27FC236}">
                      <a16:creationId xmlns:a16="http://schemas.microsoft.com/office/drawing/2014/main" id="{658B2E95-D361-4B4C-B729-0BB091A50C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" y="3135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52" name="Rectangle 111">
                  <a:extLst>
                    <a:ext uri="{FF2B5EF4-FFF2-40B4-BE49-F238E27FC236}">
                      <a16:creationId xmlns:a16="http://schemas.microsoft.com/office/drawing/2014/main" id="{4253BE55-B3F7-452C-96B6-8719B0A6C1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" y="3135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53" name="Rectangle 112">
                  <a:extLst>
                    <a:ext uri="{FF2B5EF4-FFF2-40B4-BE49-F238E27FC236}">
                      <a16:creationId xmlns:a16="http://schemas.microsoft.com/office/drawing/2014/main" id="{E3D6F00B-A192-45A4-87A0-D433A01B70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" y="3135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54" name="Rectangle 113">
                  <a:extLst>
                    <a:ext uri="{FF2B5EF4-FFF2-40B4-BE49-F238E27FC236}">
                      <a16:creationId xmlns:a16="http://schemas.microsoft.com/office/drawing/2014/main" id="{41A93D02-B7E8-4B2A-AEE2-E936AFF847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28" y="3135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55" name="Rectangle 114">
                  <a:extLst>
                    <a:ext uri="{FF2B5EF4-FFF2-40B4-BE49-F238E27FC236}">
                      <a16:creationId xmlns:a16="http://schemas.microsoft.com/office/drawing/2014/main" id="{F10C3C1D-7217-4214-860C-D5DE359E70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00" y="3135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56" name="Rectangle 115">
                  <a:extLst>
                    <a:ext uri="{FF2B5EF4-FFF2-40B4-BE49-F238E27FC236}">
                      <a16:creationId xmlns:a16="http://schemas.microsoft.com/office/drawing/2014/main" id="{5CDCDBA8-097C-41B8-8C6D-AA82E0D456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72" y="3135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57" name="Rectangle 116">
                  <a:extLst>
                    <a:ext uri="{FF2B5EF4-FFF2-40B4-BE49-F238E27FC236}">
                      <a16:creationId xmlns:a16="http://schemas.microsoft.com/office/drawing/2014/main" id="{486C92E6-3747-4C77-A487-78FFF0040B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644" y="3135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58" name="Rectangle 117">
                  <a:extLst>
                    <a:ext uri="{FF2B5EF4-FFF2-40B4-BE49-F238E27FC236}">
                      <a16:creationId xmlns:a16="http://schemas.microsoft.com/office/drawing/2014/main" id="{FA4995C2-FFAB-4006-A0DE-9683573203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816" y="3135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59" name="Rectangle 118">
                  <a:extLst>
                    <a:ext uri="{FF2B5EF4-FFF2-40B4-BE49-F238E27FC236}">
                      <a16:creationId xmlns:a16="http://schemas.microsoft.com/office/drawing/2014/main" id="{A4E14E05-CF82-4EFA-8858-3C610C2012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6" y="2982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60" name="Rectangle 119">
                  <a:extLst>
                    <a:ext uri="{FF2B5EF4-FFF2-40B4-BE49-F238E27FC236}">
                      <a16:creationId xmlns:a16="http://schemas.microsoft.com/office/drawing/2014/main" id="{15DE5D05-ABAF-44E7-8940-E2D670AEE6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8" y="2982"/>
                  <a:ext cx="158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61" name="Rectangle 120">
                  <a:extLst>
                    <a:ext uri="{FF2B5EF4-FFF2-40B4-BE49-F238E27FC236}">
                      <a16:creationId xmlns:a16="http://schemas.microsoft.com/office/drawing/2014/main" id="{514BFCDA-FD95-41CD-8B40-EFD90199E6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" y="2982"/>
                  <a:ext cx="186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62" name="Rectangle 121">
                  <a:extLst>
                    <a:ext uri="{FF2B5EF4-FFF2-40B4-BE49-F238E27FC236}">
                      <a16:creationId xmlns:a16="http://schemas.microsoft.com/office/drawing/2014/main" id="{5F4DE9A1-4AF2-42FC-B5F4-4DDE2878D6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" y="2982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63" name="Rectangle 122">
                  <a:extLst>
                    <a:ext uri="{FF2B5EF4-FFF2-40B4-BE49-F238E27FC236}">
                      <a16:creationId xmlns:a16="http://schemas.microsoft.com/office/drawing/2014/main" id="{8F9696E2-50CC-4BDA-A69A-EB39C5986B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" y="2982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64" name="Rectangle 123">
                  <a:extLst>
                    <a:ext uri="{FF2B5EF4-FFF2-40B4-BE49-F238E27FC236}">
                      <a16:creationId xmlns:a16="http://schemas.microsoft.com/office/drawing/2014/main" id="{2B356D95-7F18-4377-B0FE-7B943BC4E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" y="2982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65" name="Rectangle 124">
                  <a:extLst>
                    <a:ext uri="{FF2B5EF4-FFF2-40B4-BE49-F238E27FC236}">
                      <a16:creationId xmlns:a16="http://schemas.microsoft.com/office/drawing/2014/main" id="{1D697697-5EE2-4C15-88DD-7812399872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" y="2982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66" name="Rectangle 125">
                  <a:extLst>
                    <a:ext uri="{FF2B5EF4-FFF2-40B4-BE49-F238E27FC236}">
                      <a16:creationId xmlns:a16="http://schemas.microsoft.com/office/drawing/2014/main" id="{97845ED9-4C73-4CE2-B678-8CE6847AD1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28" y="2982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67" name="Rectangle 126">
                  <a:extLst>
                    <a:ext uri="{FF2B5EF4-FFF2-40B4-BE49-F238E27FC236}">
                      <a16:creationId xmlns:a16="http://schemas.microsoft.com/office/drawing/2014/main" id="{E9EEE98B-CECF-4BA1-803C-D14E4D5187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00" y="2982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68" name="Rectangle 127">
                  <a:extLst>
                    <a:ext uri="{FF2B5EF4-FFF2-40B4-BE49-F238E27FC236}">
                      <a16:creationId xmlns:a16="http://schemas.microsoft.com/office/drawing/2014/main" id="{993E2718-35DE-480B-BD5C-50BC13E4CD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72" y="2982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69" name="Rectangle 128">
                  <a:extLst>
                    <a:ext uri="{FF2B5EF4-FFF2-40B4-BE49-F238E27FC236}">
                      <a16:creationId xmlns:a16="http://schemas.microsoft.com/office/drawing/2014/main" id="{BCE9D567-1334-47B8-B13B-284DBBECFF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644" y="2982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70" name="Rectangle 129">
                  <a:extLst>
                    <a:ext uri="{FF2B5EF4-FFF2-40B4-BE49-F238E27FC236}">
                      <a16:creationId xmlns:a16="http://schemas.microsoft.com/office/drawing/2014/main" id="{48DC30B2-AAFE-4CF7-9711-5BB0C08AB2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816" y="2982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71" name="Rectangle 130">
                  <a:extLst>
                    <a:ext uri="{FF2B5EF4-FFF2-40B4-BE49-F238E27FC236}">
                      <a16:creationId xmlns:a16="http://schemas.microsoft.com/office/drawing/2014/main" id="{EDF3B039-3227-4187-9DF5-3832101030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6" y="2829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72" name="Rectangle 131">
                  <a:extLst>
                    <a:ext uri="{FF2B5EF4-FFF2-40B4-BE49-F238E27FC236}">
                      <a16:creationId xmlns:a16="http://schemas.microsoft.com/office/drawing/2014/main" id="{502CC5F6-0B64-444C-983C-70CC940BAE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8" y="2829"/>
                  <a:ext cx="158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73" name="Rectangle 132">
                  <a:extLst>
                    <a:ext uri="{FF2B5EF4-FFF2-40B4-BE49-F238E27FC236}">
                      <a16:creationId xmlns:a16="http://schemas.microsoft.com/office/drawing/2014/main" id="{2035A2D7-719D-414D-92F4-7598F0E5A4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" y="2829"/>
                  <a:ext cx="186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74" name="Rectangle 133">
                  <a:extLst>
                    <a:ext uri="{FF2B5EF4-FFF2-40B4-BE49-F238E27FC236}">
                      <a16:creationId xmlns:a16="http://schemas.microsoft.com/office/drawing/2014/main" id="{8240B00E-C3F8-4DA5-970B-E86A9599F2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" y="2829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75" name="Rectangle 134">
                  <a:extLst>
                    <a:ext uri="{FF2B5EF4-FFF2-40B4-BE49-F238E27FC236}">
                      <a16:creationId xmlns:a16="http://schemas.microsoft.com/office/drawing/2014/main" id="{29659788-628B-4F8C-A4ED-7DB91E5EB6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" y="2829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76" name="Rectangle 135">
                  <a:extLst>
                    <a:ext uri="{FF2B5EF4-FFF2-40B4-BE49-F238E27FC236}">
                      <a16:creationId xmlns:a16="http://schemas.microsoft.com/office/drawing/2014/main" id="{0DCB93FF-8AFE-40C7-9736-DAF63E5BEF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" y="2829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77" name="Rectangle 136">
                  <a:extLst>
                    <a:ext uri="{FF2B5EF4-FFF2-40B4-BE49-F238E27FC236}">
                      <a16:creationId xmlns:a16="http://schemas.microsoft.com/office/drawing/2014/main" id="{255AFFB3-72DE-4994-A190-DE3AE2F820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" y="2829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78" name="Rectangle 137">
                  <a:extLst>
                    <a:ext uri="{FF2B5EF4-FFF2-40B4-BE49-F238E27FC236}">
                      <a16:creationId xmlns:a16="http://schemas.microsoft.com/office/drawing/2014/main" id="{923D7F29-5BC1-4896-99C8-5652D5BC77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28" y="2829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79" name="Rectangle 138">
                  <a:extLst>
                    <a:ext uri="{FF2B5EF4-FFF2-40B4-BE49-F238E27FC236}">
                      <a16:creationId xmlns:a16="http://schemas.microsoft.com/office/drawing/2014/main" id="{C0CFCAAC-5259-47C9-A8C3-F4E2E07DC4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00" y="2829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80" name="Rectangle 139">
                  <a:extLst>
                    <a:ext uri="{FF2B5EF4-FFF2-40B4-BE49-F238E27FC236}">
                      <a16:creationId xmlns:a16="http://schemas.microsoft.com/office/drawing/2014/main" id="{82225360-B7AD-42D3-87A3-A74F28BC2B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72" y="2829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81" name="Rectangle 140">
                  <a:extLst>
                    <a:ext uri="{FF2B5EF4-FFF2-40B4-BE49-F238E27FC236}">
                      <a16:creationId xmlns:a16="http://schemas.microsoft.com/office/drawing/2014/main" id="{4B922CC9-595B-4357-9251-91182CFFD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644" y="2829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82" name="Rectangle 141">
                  <a:extLst>
                    <a:ext uri="{FF2B5EF4-FFF2-40B4-BE49-F238E27FC236}">
                      <a16:creationId xmlns:a16="http://schemas.microsoft.com/office/drawing/2014/main" id="{3B3A4868-EC37-4456-9E8B-F7B8AD1636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816" y="2829"/>
                  <a:ext cx="172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2000" b="1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183" name="Line 142">
                  <a:extLst>
                    <a:ext uri="{FF2B5EF4-FFF2-40B4-BE49-F238E27FC236}">
                      <a16:creationId xmlns:a16="http://schemas.microsoft.com/office/drawing/2014/main" id="{645E2A0D-D32D-48E6-9CF3-9A521D03B6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816" y="2982"/>
                  <a:ext cx="2064" cy="0"/>
                </a:xfrm>
                <a:prstGeom prst="line">
                  <a:avLst/>
                </a:prstGeom>
                <a:noFill/>
                <a:ln w="12700">
                  <a:solidFill>
                    <a:srgbClr val="66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84" name="Line 143">
                  <a:extLst>
                    <a:ext uri="{FF2B5EF4-FFF2-40B4-BE49-F238E27FC236}">
                      <a16:creationId xmlns:a16="http://schemas.microsoft.com/office/drawing/2014/main" id="{4562A2D0-8A44-48D6-894E-5F982D0C37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816" y="3135"/>
                  <a:ext cx="2064" cy="0"/>
                </a:xfrm>
                <a:prstGeom prst="line">
                  <a:avLst/>
                </a:prstGeom>
                <a:noFill/>
                <a:ln w="12700">
                  <a:solidFill>
                    <a:srgbClr val="66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85" name="Line 144">
                  <a:extLst>
                    <a:ext uri="{FF2B5EF4-FFF2-40B4-BE49-F238E27FC236}">
                      <a16:creationId xmlns:a16="http://schemas.microsoft.com/office/drawing/2014/main" id="{AE036136-DD41-4A67-8797-DBB28E8364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816" y="3288"/>
                  <a:ext cx="2064" cy="0"/>
                </a:xfrm>
                <a:prstGeom prst="line">
                  <a:avLst/>
                </a:prstGeom>
                <a:noFill/>
                <a:ln w="12700">
                  <a:solidFill>
                    <a:srgbClr val="66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86" name="Line 145">
                  <a:extLst>
                    <a:ext uri="{FF2B5EF4-FFF2-40B4-BE49-F238E27FC236}">
                      <a16:creationId xmlns:a16="http://schemas.microsoft.com/office/drawing/2014/main" id="{7D93F5D6-C637-4776-9599-5222B3D2E6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816" y="3441"/>
                  <a:ext cx="2064" cy="0"/>
                </a:xfrm>
                <a:prstGeom prst="line">
                  <a:avLst/>
                </a:prstGeom>
                <a:noFill/>
                <a:ln w="12700">
                  <a:solidFill>
                    <a:srgbClr val="66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87" name="Line 146">
                  <a:extLst>
                    <a:ext uri="{FF2B5EF4-FFF2-40B4-BE49-F238E27FC236}">
                      <a16:creationId xmlns:a16="http://schemas.microsoft.com/office/drawing/2014/main" id="{0FBABB1B-C9BB-428C-869D-0F89702081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816" y="3594"/>
                  <a:ext cx="2064" cy="0"/>
                </a:xfrm>
                <a:prstGeom prst="line">
                  <a:avLst/>
                </a:prstGeom>
                <a:noFill/>
                <a:ln w="12700">
                  <a:solidFill>
                    <a:srgbClr val="66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88" name="Line 147">
                  <a:extLst>
                    <a:ext uri="{FF2B5EF4-FFF2-40B4-BE49-F238E27FC236}">
                      <a16:creationId xmlns:a16="http://schemas.microsoft.com/office/drawing/2014/main" id="{5D319519-38AB-46F0-B23E-CC90481323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816" y="3747"/>
                  <a:ext cx="2064" cy="0"/>
                </a:xfrm>
                <a:prstGeom prst="line">
                  <a:avLst/>
                </a:prstGeom>
                <a:noFill/>
                <a:ln w="12700">
                  <a:solidFill>
                    <a:srgbClr val="66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89" name="Line 148">
                  <a:extLst>
                    <a:ext uri="{FF2B5EF4-FFF2-40B4-BE49-F238E27FC236}">
                      <a16:creationId xmlns:a16="http://schemas.microsoft.com/office/drawing/2014/main" id="{7C6CE0AC-5389-40E9-9443-D4D6810352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816" y="3900"/>
                  <a:ext cx="2064" cy="0"/>
                </a:xfrm>
                <a:prstGeom prst="line">
                  <a:avLst/>
                </a:prstGeom>
                <a:noFill/>
                <a:ln w="12700">
                  <a:solidFill>
                    <a:srgbClr val="66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90" name="Line 149">
                  <a:extLst>
                    <a:ext uri="{FF2B5EF4-FFF2-40B4-BE49-F238E27FC236}">
                      <a16:creationId xmlns:a16="http://schemas.microsoft.com/office/drawing/2014/main" id="{ED93301C-7CE7-48A1-9E3B-1E6E943730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816" y="4053"/>
                  <a:ext cx="2064" cy="0"/>
                </a:xfrm>
                <a:prstGeom prst="line">
                  <a:avLst/>
                </a:prstGeom>
                <a:noFill/>
                <a:ln w="12700">
                  <a:solidFill>
                    <a:srgbClr val="66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91" name="Line 150">
                  <a:extLst>
                    <a:ext uri="{FF2B5EF4-FFF2-40B4-BE49-F238E27FC236}">
                      <a16:creationId xmlns:a16="http://schemas.microsoft.com/office/drawing/2014/main" id="{2B81A407-E27A-4E9C-A767-AE64764025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816" y="4206"/>
                  <a:ext cx="2064" cy="0"/>
                </a:xfrm>
                <a:prstGeom prst="line">
                  <a:avLst/>
                </a:prstGeom>
                <a:noFill/>
                <a:ln w="12700">
                  <a:solidFill>
                    <a:srgbClr val="66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92" name="Line 151">
                  <a:extLst>
                    <a:ext uri="{FF2B5EF4-FFF2-40B4-BE49-F238E27FC236}">
                      <a16:creationId xmlns:a16="http://schemas.microsoft.com/office/drawing/2014/main" id="{0B0A7353-3A33-4205-AC7B-5F2F59AD0A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816" y="4359"/>
                  <a:ext cx="2064" cy="0"/>
                </a:xfrm>
                <a:prstGeom prst="line">
                  <a:avLst/>
                </a:prstGeom>
                <a:noFill/>
                <a:ln w="12700">
                  <a:solidFill>
                    <a:srgbClr val="66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93" name="Line 152">
                  <a:extLst>
                    <a:ext uri="{FF2B5EF4-FFF2-40B4-BE49-F238E27FC236}">
                      <a16:creationId xmlns:a16="http://schemas.microsoft.com/office/drawing/2014/main" id="{96588F15-D395-4162-B41C-A3A8BFCDCE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816" y="4512"/>
                  <a:ext cx="2064" cy="0"/>
                </a:xfrm>
                <a:prstGeom prst="line">
                  <a:avLst/>
                </a:prstGeom>
                <a:noFill/>
                <a:ln w="12700">
                  <a:solidFill>
                    <a:srgbClr val="66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>
                    <a:solidFill>
                      <a:srgbClr val="FFFF00"/>
                    </a:solidFill>
                  </a:endParaRPr>
                </a:p>
              </p:txBody>
            </p:sp>
            <p:grpSp>
              <p:nvGrpSpPr>
                <p:cNvPr id="194" name="Group 153">
                  <a:extLst>
                    <a:ext uri="{FF2B5EF4-FFF2-40B4-BE49-F238E27FC236}">
                      <a16:creationId xmlns:a16="http://schemas.microsoft.com/office/drawing/2014/main" id="{309F153B-A8D5-441C-90E5-10A78B0DC4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816" y="2640"/>
                  <a:ext cx="2064" cy="1872"/>
                  <a:chOff x="-816" y="2592"/>
                  <a:chExt cx="2064" cy="1920"/>
                </a:xfrm>
              </p:grpSpPr>
              <p:sp>
                <p:nvSpPr>
                  <p:cNvPr id="197" name="Line 154">
                    <a:extLst>
                      <a:ext uri="{FF2B5EF4-FFF2-40B4-BE49-F238E27FC236}">
                        <a16:creationId xmlns:a16="http://schemas.microsoft.com/office/drawing/2014/main" id="{91391CE4-1069-449A-A846-6B80406AA7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816" y="2592"/>
                    <a:ext cx="0" cy="1920"/>
                  </a:xfrm>
                  <a:prstGeom prst="line">
                    <a:avLst/>
                  </a:prstGeom>
                  <a:noFill/>
                  <a:ln w="6350">
                    <a:solidFill>
                      <a:srgbClr val="66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>
                      <a:solidFill>
                        <a:srgbClr val="FFFF00"/>
                      </a:solidFill>
                    </a:endParaRPr>
                  </a:p>
                </p:txBody>
              </p:sp>
              <p:sp>
                <p:nvSpPr>
                  <p:cNvPr id="198" name="Line 155">
                    <a:extLst>
                      <a:ext uri="{FF2B5EF4-FFF2-40B4-BE49-F238E27FC236}">
                        <a16:creationId xmlns:a16="http://schemas.microsoft.com/office/drawing/2014/main" id="{470F35B7-2A88-4847-9B59-49FCE7DB4D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644" y="2592"/>
                    <a:ext cx="0" cy="1920"/>
                  </a:xfrm>
                  <a:prstGeom prst="line">
                    <a:avLst/>
                  </a:prstGeom>
                  <a:noFill/>
                  <a:ln w="12700">
                    <a:solidFill>
                      <a:srgbClr val="66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>
                      <a:solidFill>
                        <a:srgbClr val="FFFF00"/>
                      </a:solidFill>
                    </a:endParaRPr>
                  </a:p>
                </p:txBody>
              </p:sp>
              <p:sp>
                <p:nvSpPr>
                  <p:cNvPr id="199" name="Line 156">
                    <a:extLst>
                      <a:ext uri="{FF2B5EF4-FFF2-40B4-BE49-F238E27FC236}">
                        <a16:creationId xmlns:a16="http://schemas.microsoft.com/office/drawing/2014/main" id="{506E0E1C-C09F-41CC-9952-E107468268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472" y="2592"/>
                    <a:ext cx="0" cy="1920"/>
                  </a:xfrm>
                  <a:prstGeom prst="line">
                    <a:avLst/>
                  </a:prstGeom>
                  <a:noFill/>
                  <a:ln w="12700">
                    <a:solidFill>
                      <a:srgbClr val="66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>
                      <a:solidFill>
                        <a:srgbClr val="FFFF00"/>
                      </a:solidFill>
                    </a:endParaRPr>
                  </a:p>
                </p:txBody>
              </p:sp>
              <p:sp>
                <p:nvSpPr>
                  <p:cNvPr id="200" name="Line 157">
                    <a:extLst>
                      <a:ext uri="{FF2B5EF4-FFF2-40B4-BE49-F238E27FC236}">
                        <a16:creationId xmlns:a16="http://schemas.microsoft.com/office/drawing/2014/main" id="{F86723E3-9378-41F4-AD87-52F0F43D38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300" y="2592"/>
                    <a:ext cx="0" cy="1920"/>
                  </a:xfrm>
                  <a:prstGeom prst="line">
                    <a:avLst/>
                  </a:prstGeom>
                  <a:noFill/>
                  <a:ln w="12700">
                    <a:solidFill>
                      <a:srgbClr val="66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>
                      <a:solidFill>
                        <a:srgbClr val="FFFF00"/>
                      </a:solidFill>
                    </a:endParaRPr>
                  </a:p>
                </p:txBody>
              </p:sp>
              <p:sp>
                <p:nvSpPr>
                  <p:cNvPr id="201" name="Line 158">
                    <a:extLst>
                      <a:ext uri="{FF2B5EF4-FFF2-40B4-BE49-F238E27FC236}">
                        <a16:creationId xmlns:a16="http://schemas.microsoft.com/office/drawing/2014/main" id="{B07DA93C-E728-4F37-B39F-18E3185453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28" y="2592"/>
                    <a:ext cx="0" cy="1920"/>
                  </a:xfrm>
                  <a:prstGeom prst="line">
                    <a:avLst/>
                  </a:prstGeom>
                  <a:noFill/>
                  <a:ln w="12700">
                    <a:solidFill>
                      <a:srgbClr val="66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>
                      <a:solidFill>
                        <a:srgbClr val="FFFF00"/>
                      </a:solidFill>
                    </a:endParaRPr>
                  </a:p>
                </p:txBody>
              </p:sp>
              <p:sp>
                <p:nvSpPr>
                  <p:cNvPr id="202" name="Line 159">
                    <a:extLst>
                      <a:ext uri="{FF2B5EF4-FFF2-40B4-BE49-F238E27FC236}">
                        <a16:creationId xmlns:a16="http://schemas.microsoft.com/office/drawing/2014/main" id="{FAE1386F-6C95-412C-A93E-89A9085527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" y="2592"/>
                    <a:ext cx="0" cy="1920"/>
                  </a:xfrm>
                  <a:prstGeom prst="line">
                    <a:avLst/>
                  </a:prstGeom>
                  <a:noFill/>
                  <a:ln w="12700">
                    <a:solidFill>
                      <a:srgbClr val="66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>
                      <a:solidFill>
                        <a:srgbClr val="FFFF00"/>
                      </a:solidFill>
                    </a:endParaRPr>
                  </a:p>
                </p:txBody>
              </p:sp>
              <p:sp>
                <p:nvSpPr>
                  <p:cNvPr id="203" name="Line 160">
                    <a:extLst>
                      <a:ext uri="{FF2B5EF4-FFF2-40B4-BE49-F238E27FC236}">
                        <a16:creationId xmlns:a16="http://schemas.microsoft.com/office/drawing/2014/main" id="{7FF5511F-FA3D-4A08-94BA-B8277FD013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6" y="2592"/>
                    <a:ext cx="0" cy="1920"/>
                  </a:xfrm>
                  <a:prstGeom prst="line">
                    <a:avLst/>
                  </a:prstGeom>
                  <a:noFill/>
                  <a:ln w="12700">
                    <a:solidFill>
                      <a:srgbClr val="66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>
                      <a:solidFill>
                        <a:srgbClr val="FFFF00"/>
                      </a:solidFill>
                    </a:endParaRPr>
                  </a:p>
                </p:txBody>
              </p:sp>
              <p:sp>
                <p:nvSpPr>
                  <p:cNvPr id="204" name="Line 161">
                    <a:extLst>
                      <a:ext uri="{FF2B5EF4-FFF2-40B4-BE49-F238E27FC236}">
                        <a16:creationId xmlns:a16="http://schemas.microsoft.com/office/drawing/2014/main" id="{EE5A0ECE-B601-4FE5-9163-F07F7710D4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88" y="2592"/>
                    <a:ext cx="0" cy="1920"/>
                  </a:xfrm>
                  <a:prstGeom prst="line">
                    <a:avLst/>
                  </a:prstGeom>
                  <a:noFill/>
                  <a:ln w="12700">
                    <a:solidFill>
                      <a:srgbClr val="66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>
                      <a:solidFill>
                        <a:srgbClr val="FFFF00"/>
                      </a:solidFill>
                    </a:endParaRPr>
                  </a:p>
                </p:txBody>
              </p:sp>
              <p:sp>
                <p:nvSpPr>
                  <p:cNvPr id="205" name="Line 162">
                    <a:extLst>
                      <a:ext uri="{FF2B5EF4-FFF2-40B4-BE49-F238E27FC236}">
                        <a16:creationId xmlns:a16="http://schemas.microsoft.com/office/drawing/2014/main" id="{9FDC1AD8-C930-4CAB-8CC9-117971E0CC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60" y="2592"/>
                    <a:ext cx="0" cy="1920"/>
                  </a:xfrm>
                  <a:prstGeom prst="line">
                    <a:avLst/>
                  </a:prstGeom>
                  <a:noFill/>
                  <a:ln w="12700">
                    <a:solidFill>
                      <a:srgbClr val="66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>
                      <a:solidFill>
                        <a:srgbClr val="FFFF00"/>
                      </a:solidFill>
                    </a:endParaRPr>
                  </a:p>
                </p:txBody>
              </p:sp>
              <p:sp>
                <p:nvSpPr>
                  <p:cNvPr id="206" name="Line 163">
                    <a:extLst>
                      <a:ext uri="{FF2B5EF4-FFF2-40B4-BE49-F238E27FC236}">
                        <a16:creationId xmlns:a16="http://schemas.microsoft.com/office/drawing/2014/main" id="{67D22E74-C61C-443E-91E0-FADDF1D6C3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2" y="2592"/>
                    <a:ext cx="0" cy="1920"/>
                  </a:xfrm>
                  <a:prstGeom prst="line">
                    <a:avLst/>
                  </a:prstGeom>
                  <a:noFill/>
                  <a:ln w="12700">
                    <a:solidFill>
                      <a:srgbClr val="66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>
                      <a:solidFill>
                        <a:srgbClr val="FFFF00"/>
                      </a:solidFill>
                    </a:endParaRPr>
                  </a:p>
                </p:txBody>
              </p:sp>
              <p:sp>
                <p:nvSpPr>
                  <p:cNvPr id="207" name="Line 164">
                    <a:extLst>
                      <a:ext uri="{FF2B5EF4-FFF2-40B4-BE49-F238E27FC236}">
                        <a16:creationId xmlns:a16="http://schemas.microsoft.com/office/drawing/2014/main" id="{055CD9C3-7309-497E-BB67-23BBD6389B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18" y="2592"/>
                    <a:ext cx="0" cy="1920"/>
                  </a:xfrm>
                  <a:prstGeom prst="line">
                    <a:avLst/>
                  </a:prstGeom>
                  <a:noFill/>
                  <a:ln w="12700">
                    <a:solidFill>
                      <a:srgbClr val="66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>
                      <a:solidFill>
                        <a:srgbClr val="FFFF00"/>
                      </a:solidFill>
                    </a:endParaRPr>
                  </a:p>
                </p:txBody>
              </p:sp>
              <p:sp>
                <p:nvSpPr>
                  <p:cNvPr id="208" name="Line 165">
                    <a:extLst>
                      <a:ext uri="{FF2B5EF4-FFF2-40B4-BE49-F238E27FC236}">
                        <a16:creationId xmlns:a16="http://schemas.microsoft.com/office/drawing/2014/main" id="{B3F66187-0B75-4B61-8A45-AF411FE0552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76" y="2592"/>
                    <a:ext cx="0" cy="1920"/>
                  </a:xfrm>
                  <a:prstGeom prst="line">
                    <a:avLst/>
                  </a:prstGeom>
                  <a:noFill/>
                  <a:ln w="12700">
                    <a:solidFill>
                      <a:srgbClr val="66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>
                      <a:solidFill>
                        <a:srgbClr val="FFFF00"/>
                      </a:solidFill>
                    </a:endParaRPr>
                  </a:p>
                </p:txBody>
              </p:sp>
              <p:sp>
                <p:nvSpPr>
                  <p:cNvPr id="209" name="Line 166">
                    <a:extLst>
                      <a:ext uri="{FF2B5EF4-FFF2-40B4-BE49-F238E27FC236}">
                        <a16:creationId xmlns:a16="http://schemas.microsoft.com/office/drawing/2014/main" id="{337770B3-218D-4F36-B4EA-347860B723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592"/>
                    <a:ext cx="0" cy="1920"/>
                  </a:xfrm>
                  <a:prstGeom prst="line">
                    <a:avLst/>
                  </a:prstGeom>
                  <a:noFill/>
                  <a:ln w="12700">
                    <a:solidFill>
                      <a:srgbClr val="66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>
                      <a:solidFill>
                        <a:srgbClr val="FFFF00"/>
                      </a:solidFill>
                    </a:endParaRPr>
                  </a:p>
                </p:txBody>
              </p:sp>
            </p:grpSp>
            <p:sp>
              <p:nvSpPr>
                <p:cNvPr id="195" name="Line 167">
                  <a:extLst>
                    <a:ext uri="{FF2B5EF4-FFF2-40B4-BE49-F238E27FC236}">
                      <a16:creationId xmlns:a16="http://schemas.microsoft.com/office/drawing/2014/main" id="{DE41801A-9C22-436A-8A71-C36DD10DE4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816" y="2811"/>
                  <a:ext cx="2064" cy="0"/>
                </a:xfrm>
                <a:prstGeom prst="line">
                  <a:avLst/>
                </a:prstGeom>
                <a:noFill/>
                <a:ln w="12700">
                  <a:solidFill>
                    <a:srgbClr val="66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96" name="Line 168">
                  <a:extLst>
                    <a:ext uri="{FF2B5EF4-FFF2-40B4-BE49-F238E27FC236}">
                      <a16:creationId xmlns:a16="http://schemas.microsoft.com/office/drawing/2014/main" id="{6EEDE4E0-0E84-4C20-8AE2-E49EE3C1F9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816" y="2640"/>
                  <a:ext cx="2064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34" name="Group 169">
                <a:extLst>
                  <a:ext uri="{FF2B5EF4-FFF2-40B4-BE49-F238E27FC236}">
                    <a16:creationId xmlns:a16="http://schemas.microsoft.com/office/drawing/2014/main" id="{978B2EEF-8B8A-4F04-80BF-70BF6A891B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84" y="1798"/>
                <a:ext cx="2096" cy="272"/>
                <a:chOff x="1848" y="2662"/>
                <a:chExt cx="2096" cy="272"/>
              </a:xfrm>
            </p:grpSpPr>
            <p:sp>
              <p:nvSpPr>
                <p:cNvPr id="49" name="Line 170">
                  <a:extLst>
                    <a:ext uri="{FF2B5EF4-FFF2-40B4-BE49-F238E27FC236}">
                      <a16:creationId xmlns:a16="http://schemas.microsoft.com/office/drawing/2014/main" id="{39415859-D062-48B7-ACDB-5416F51845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8" y="2858"/>
                  <a:ext cx="2064" cy="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 sz="20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50" name="Text Box 171">
                  <a:extLst>
                    <a:ext uri="{FF2B5EF4-FFF2-40B4-BE49-F238E27FC236}">
                      <a16:creationId xmlns:a16="http://schemas.microsoft.com/office/drawing/2014/main" id="{70CB6419-9D74-4192-8314-9CED9C2E63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11" y="2662"/>
                  <a:ext cx="133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i="1" dirty="0">
                      <a:solidFill>
                        <a:srgbClr val="FFFF00"/>
                      </a:solidFill>
                      <a:latin typeface="+mn-lt"/>
                    </a:rPr>
                    <a:t>x</a:t>
                  </a:r>
                </a:p>
              </p:txBody>
            </p:sp>
          </p:grpSp>
          <p:sp>
            <p:nvSpPr>
              <p:cNvPr id="35" name="Text Box 172">
                <a:extLst>
                  <a:ext uri="{FF2B5EF4-FFF2-40B4-BE49-F238E27FC236}">
                    <a16:creationId xmlns:a16="http://schemas.microsoft.com/office/drawing/2014/main" id="{633FF4C2-0836-47E8-AA1A-AE3B5DCD4C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3" y="2329"/>
                <a:ext cx="288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000" b="1">
                  <a:solidFill>
                    <a:srgbClr val="FFFF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36" name="Text Box 178">
                <a:extLst>
                  <a:ext uri="{FF2B5EF4-FFF2-40B4-BE49-F238E27FC236}">
                    <a16:creationId xmlns:a16="http://schemas.microsoft.com/office/drawing/2014/main" id="{FFF0537A-B18C-4971-BF32-2D6C6BEC79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8" y="2347"/>
                <a:ext cx="176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en-US" sz="2000" b="1" dirty="0">
                    <a:solidFill>
                      <a:srgbClr val="FFFF00"/>
                    </a:solidFill>
                    <a:latin typeface=".VnTime" panose="020B7200000000000000" pitchFamily="34" charset="0"/>
                  </a:rPr>
                  <a:t>-</a:t>
                </a:r>
                <a:r>
                  <a:rPr lang="en-US" altLang="en-US" sz="2000" b="1" dirty="0">
                    <a:solidFill>
                      <a:srgbClr val="FFFF00"/>
                    </a:solidFill>
                    <a:latin typeface=".VnTime" panose="020B7200000000000000" pitchFamily="34" charset="0"/>
                  </a:rPr>
                  <a:t>3</a:t>
                </a:r>
              </a:p>
            </p:txBody>
          </p:sp>
          <p:sp>
            <p:nvSpPr>
              <p:cNvPr id="37" name="Text Box 181">
                <a:extLst>
                  <a:ext uri="{FF2B5EF4-FFF2-40B4-BE49-F238E27FC236}">
                    <a16:creationId xmlns:a16="http://schemas.microsoft.com/office/drawing/2014/main" id="{1AC73198-1924-4955-A7F8-C7C2BE16A0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6" y="2053"/>
                <a:ext cx="176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en-US" sz="2000" b="1" dirty="0">
                    <a:solidFill>
                      <a:srgbClr val="FFFF00"/>
                    </a:solidFill>
                    <a:latin typeface=".VnTime" panose="020B7200000000000000" pitchFamily="34" charset="0"/>
                  </a:rPr>
                  <a:t>-1</a:t>
                </a:r>
                <a:endParaRPr lang="en-US" altLang="en-US" sz="2000" b="1" dirty="0">
                  <a:solidFill>
                    <a:srgbClr val="FFFF00"/>
                  </a:solidFill>
                  <a:latin typeface=".VnTime" panose="020B7200000000000000" pitchFamily="34" charset="0"/>
                </a:endParaRPr>
              </a:p>
            </p:txBody>
          </p:sp>
          <p:grpSp>
            <p:nvGrpSpPr>
              <p:cNvPr id="38" name="Group 185">
                <a:extLst>
                  <a:ext uri="{FF2B5EF4-FFF2-40B4-BE49-F238E27FC236}">
                    <a16:creationId xmlns:a16="http://schemas.microsoft.com/office/drawing/2014/main" id="{361DC729-AB96-48F8-B45B-E8368AE7A3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0" y="1978"/>
                <a:ext cx="176" cy="391"/>
                <a:chOff x="654" y="2419"/>
                <a:chExt cx="176" cy="391"/>
              </a:xfrm>
            </p:grpSpPr>
            <p:sp>
              <p:nvSpPr>
                <p:cNvPr id="47" name="Line 186">
                  <a:extLst>
                    <a:ext uri="{FF2B5EF4-FFF2-40B4-BE49-F238E27FC236}">
                      <a16:creationId xmlns:a16="http://schemas.microsoft.com/office/drawing/2014/main" id="{AFBFE5C0-45CB-41D7-A892-0AECCA3656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30" y="2419"/>
                  <a:ext cx="0" cy="336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48" name="Text Box 187">
                  <a:extLst>
                    <a:ext uri="{FF2B5EF4-FFF2-40B4-BE49-F238E27FC236}">
                      <a16:creationId xmlns:a16="http://schemas.microsoft.com/office/drawing/2014/main" id="{A99FD2A1-6BEA-41E6-9026-126BEBE4BA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4" y="2642"/>
                  <a:ext cx="176" cy="1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vi-VN" altLang="en-US" sz="2000" b="1" dirty="0">
                      <a:solidFill>
                        <a:srgbClr val="FFFF00"/>
                      </a:solidFill>
                      <a:latin typeface=".VnTime" panose="020B7200000000000000" pitchFamily="34" charset="0"/>
                    </a:rPr>
                    <a:t>-2</a:t>
                  </a:r>
                  <a:endParaRPr lang="en-US" altLang="en-US" sz="2000" b="1" dirty="0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</p:grpSp>
          <p:sp>
            <p:nvSpPr>
              <p:cNvPr id="39" name="Text Box 190">
                <a:extLst>
                  <a:ext uri="{FF2B5EF4-FFF2-40B4-BE49-F238E27FC236}">
                    <a16:creationId xmlns:a16="http://schemas.microsoft.com/office/drawing/2014/main" id="{F86B172F-0219-4E2A-841D-6A2DE8B561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2" y="1613"/>
                <a:ext cx="151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>
                    <a:solidFill>
                      <a:srgbClr val="FFFF00"/>
                    </a:solidFill>
                    <a:latin typeface=".VnTime" panose="020B7200000000000000" pitchFamily="34" charset="0"/>
                  </a:rPr>
                  <a:t>2</a:t>
                </a:r>
              </a:p>
            </p:txBody>
          </p:sp>
          <p:grpSp>
            <p:nvGrpSpPr>
              <p:cNvPr id="40" name="Group 194">
                <a:extLst>
                  <a:ext uri="{FF2B5EF4-FFF2-40B4-BE49-F238E27FC236}">
                    <a16:creationId xmlns:a16="http://schemas.microsoft.com/office/drawing/2014/main" id="{A704544E-3264-43E9-997B-B77ED6EFBD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81" y="1977"/>
                <a:ext cx="176" cy="477"/>
                <a:chOff x="4132" y="2046"/>
                <a:chExt cx="176" cy="477"/>
              </a:xfrm>
            </p:grpSpPr>
            <p:sp>
              <p:nvSpPr>
                <p:cNvPr id="45" name="Line 195">
                  <a:extLst>
                    <a:ext uri="{FF2B5EF4-FFF2-40B4-BE49-F238E27FC236}">
                      <a16:creationId xmlns:a16="http://schemas.microsoft.com/office/drawing/2014/main" id="{249CF77B-D63A-436D-AFE4-073A926E90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221" y="2086"/>
                  <a:ext cx="2" cy="437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46" name="Text Box 196">
                  <a:extLst>
                    <a:ext uri="{FF2B5EF4-FFF2-40B4-BE49-F238E27FC236}">
                      <a16:creationId xmlns:a16="http://schemas.microsoft.com/office/drawing/2014/main" id="{00CD2F4C-8330-47C8-A401-F6A0C0A347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32" y="2046"/>
                  <a:ext cx="176" cy="1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vi-VN" altLang="en-US" sz="2000" b="1" dirty="0">
                      <a:solidFill>
                        <a:srgbClr val="FFFF00"/>
                      </a:solidFill>
                      <a:latin typeface=".VnTime" panose="020B7200000000000000" pitchFamily="34" charset="0"/>
                    </a:rPr>
                    <a:t>-1</a:t>
                  </a:r>
                  <a:endParaRPr lang="en-US" altLang="en-US" sz="2000" b="1" dirty="0">
                    <a:solidFill>
                      <a:srgbClr val="FFFF00"/>
                    </a:solidFill>
                    <a:latin typeface=".VnTime" panose="020B7200000000000000" pitchFamily="34" charset="0"/>
                  </a:endParaRPr>
                </a:p>
              </p:txBody>
            </p:sp>
          </p:grpSp>
          <p:sp>
            <p:nvSpPr>
              <p:cNvPr id="41" name="Text Box 199">
                <a:extLst>
                  <a:ext uri="{FF2B5EF4-FFF2-40B4-BE49-F238E27FC236}">
                    <a16:creationId xmlns:a16="http://schemas.microsoft.com/office/drawing/2014/main" id="{15C6BC79-4961-4353-8413-FACF351E3D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2" y="1776"/>
                <a:ext cx="139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en-US" sz="2000" b="1" dirty="0">
                    <a:solidFill>
                      <a:srgbClr val="FFFF00"/>
                    </a:solidFill>
                    <a:latin typeface=".VnTime" panose="020B7200000000000000" pitchFamily="34" charset="0"/>
                  </a:rPr>
                  <a:t>1</a:t>
                </a:r>
                <a:endParaRPr lang="en-US" altLang="en-US" sz="2000" b="1" dirty="0">
                  <a:solidFill>
                    <a:srgbClr val="FFFF00"/>
                  </a:solidFill>
                  <a:latin typeface=".VnTime" panose="020B7200000000000000" pitchFamily="34" charset="0"/>
                </a:endParaRPr>
              </a:p>
            </p:txBody>
          </p:sp>
          <p:grpSp>
            <p:nvGrpSpPr>
              <p:cNvPr id="42" name="Group 200">
                <a:extLst>
                  <a:ext uri="{FF2B5EF4-FFF2-40B4-BE49-F238E27FC236}">
                    <a16:creationId xmlns:a16="http://schemas.microsoft.com/office/drawing/2014/main" id="{66569F6D-6BD0-4E97-83D0-27A4BD4D79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04" y="771"/>
                <a:ext cx="142" cy="1989"/>
                <a:chOff x="2768" y="1635"/>
                <a:chExt cx="142" cy="1989"/>
              </a:xfrm>
            </p:grpSpPr>
            <p:sp>
              <p:nvSpPr>
                <p:cNvPr id="43" name="Line 201">
                  <a:extLst>
                    <a:ext uri="{FF2B5EF4-FFF2-40B4-BE49-F238E27FC236}">
                      <a16:creationId xmlns:a16="http://schemas.microsoft.com/office/drawing/2014/main" id="{197362C5-456E-4805-A1CD-20652136A0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10" y="1751"/>
                  <a:ext cx="0" cy="1873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 sz="200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44" name="Text Box 202">
                  <a:extLst>
                    <a:ext uri="{FF2B5EF4-FFF2-40B4-BE49-F238E27FC236}">
                      <a16:creationId xmlns:a16="http://schemas.microsoft.com/office/drawing/2014/main" id="{7F37D19B-EB72-481D-8FD1-9A1C92E3CA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68" y="1635"/>
                  <a:ext cx="133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i="1" dirty="0">
                      <a:solidFill>
                        <a:srgbClr val="FFFF00"/>
                      </a:solidFill>
                      <a:latin typeface="+mn-lt"/>
                    </a:rPr>
                    <a:t>y</a:t>
                  </a:r>
                </a:p>
              </p:txBody>
            </p:sp>
          </p:grpSp>
        </p:grpSp>
        <p:grpSp>
          <p:nvGrpSpPr>
            <p:cNvPr id="12" name="Group 207">
              <a:extLst>
                <a:ext uri="{FF2B5EF4-FFF2-40B4-BE49-F238E27FC236}">
                  <a16:creationId xmlns:a16="http://schemas.microsoft.com/office/drawing/2014/main" id="{090D2807-F76B-46BE-B20E-3742E9A27A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1" y="1695"/>
              <a:ext cx="227" cy="860"/>
              <a:chOff x="1976" y="3393"/>
              <a:chExt cx="227" cy="860"/>
            </a:xfrm>
          </p:grpSpPr>
          <p:sp>
            <p:nvSpPr>
              <p:cNvPr id="31" name="Line 209">
                <a:extLst>
                  <a:ext uri="{FF2B5EF4-FFF2-40B4-BE49-F238E27FC236}">
                    <a16:creationId xmlns:a16="http://schemas.microsoft.com/office/drawing/2014/main" id="{446DF7FE-FCD1-44F8-80D3-950D471971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2" y="3393"/>
                <a:ext cx="1" cy="293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2" name="Text Box 210">
                <a:extLst>
                  <a:ext uri="{FF2B5EF4-FFF2-40B4-BE49-F238E27FC236}">
                    <a16:creationId xmlns:a16="http://schemas.microsoft.com/office/drawing/2014/main" id="{A5BCF422-AD91-4DAA-B87A-5DDC0B7692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6" y="4067"/>
                <a:ext cx="145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FFFF00"/>
                    </a:solidFill>
                    <a:latin typeface=".VnTime" panose="020B7200000000000000" pitchFamily="34" charset="0"/>
                    <a:sym typeface="Wingdings" panose="05000000000000000000" pitchFamily="2" charset="2"/>
                  </a:rPr>
                  <a:t></a:t>
                </a:r>
              </a:p>
            </p:txBody>
          </p:sp>
        </p:grpSp>
        <p:sp>
          <p:nvSpPr>
            <p:cNvPr id="25" name="Text Box 215">
              <a:extLst>
                <a:ext uri="{FF2B5EF4-FFF2-40B4-BE49-F238E27FC236}">
                  <a16:creationId xmlns:a16="http://schemas.microsoft.com/office/drawing/2014/main" id="{9C55603B-35B5-4E02-AA42-571D308A6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3" y="1613"/>
              <a:ext cx="145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rgbClr val="FFFF00"/>
                  </a:solidFill>
                  <a:latin typeface=".VnTime" panose="020B7200000000000000" pitchFamily="34" charset="0"/>
                  <a:sym typeface="Wingdings" panose="05000000000000000000" pitchFamily="2" charset="2"/>
                </a:rPr>
                <a:t></a:t>
              </a:r>
            </a:p>
          </p:txBody>
        </p:sp>
        <p:sp>
          <p:nvSpPr>
            <p:cNvPr id="20" name="Text Box 218">
              <a:extLst>
                <a:ext uri="{FF2B5EF4-FFF2-40B4-BE49-F238E27FC236}">
                  <a16:creationId xmlns:a16="http://schemas.microsoft.com/office/drawing/2014/main" id="{E7702E17-2235-4D63-8B7F-CA9612FAD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5" y="1452"/>
              <a:ext cx="139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vi-VN" altLang="en-US" sz="2000" b="1" dirty="0">
                  <a:solidFill>
                    <a:srgbClr val="FFFF00"/>
                  </a:solidFill>
                  <a:latin typeface=".VnTime" panose="020B7200000000000000" pitchFamily="34" charset="0"/>
                </a:rPr>
                <a:t>3</a:t>
              </a:r>
              <a:endParaRPr lang="en-US" altLang="en-US" sz="2000" b="1" dirty="0">
                <a:solidFill>
                  <a:srgbClr val="FFFF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5" name="Text Box 221">
              <a:extLst>
                <a:ext uri="{FF2B5EF4-FFF2-40B4-BE49-F238E27FC236}">
                  <a16:creationId xmlns:a16="http://schemas.microsoft.com/office/drawing/2014/main" id="{488BDE3E-13BC-49E9-A0E1-EAE9C0D949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2"/>
              <a:ext cx="17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vi-VN" altLang="en-US" sz="2000" b="1" dirty="0">
                  <a:solidFill>
                    <a:srgbClr val="FFFF00"/>
                  </a:solidFill>
                  <a:latin typeface=".VnTime" panose="020B7200000000000000" pitchFamily="34" charset="0"/>
                </a:rPr>
                <a:t>-2</a:t>
              </a:r>
              <a:endParaRPr lang="en-US" altLang="en-US" sz="2000" b="1" dirty="0">
                <a:solidFill>
                  <a:srgbClr val="FFFF00"/>
                </a:solidFill>
                <a:latin typeface=".VnTime" panose="020B7200000000000000" pitchFamily="34" charset="0"/>
              </a:endParaRPr>
            </a:p>
          </p:txBody>
        </p:sp>
        <p:grpSp>
          <p:nvGrpSpPr>
            <p:cNvPr id="16" name="Group 222">
              <a:extLst>
                <a:ext uri="{FF2B5EF4-FFF2-40B4-BE49-F238E27FC236}">
                  <a16:creationId xmlns:a16="http://schemas.microsoft.com/office/drawing/2014/main" id="{FBD254D2-3646-4824-AC48-7878650E2C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0" y="1994"/>
              <a:ext cx="426" cy="460"/>
              <a:chOff x="2064" y="3692"/>
              <a:chExt cx="426" cy="460"/>
            </a:xfrm>
          </p:grpSpPr>
          <p:sp>
            <p:nvSpPr>
              <p:cNvPr id="17" name="Line 223">
                <a:extLst>
                  <a:ext uri="{FF2B5EF4-FFF2-40B4-BE49-F238E27FC236}">
                    <a16:creationId xmlns:a16="http://schemas.microsoft.com/office/drawing/2014/main" id="{2EBA73CA-82A8-4B0A-91D4-9557C2845A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4152"/>
                <a:ext cx="180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solidFill>
                    <a:srgbClr val="FFFF00"/>
                  </a:solidFill>
                </a:endParaRPr>
              </a:p>
            </p:txBody>
          </p:sp>
          <p:sp>
            <p:nvSpPr>
              <p:cNvPr id="18" name="Text Box 224">
                <a:extLst>
                  <a:ext uri="{FF2B5EF4-FFF2-40B4-BE49-F238E27FC236}">
                    <a16:creationId xmlns:a16="http://schemas.microsoft.com/office/drawing/2014/main" id="{4D219E5F-0AED-4A2A-ADB7-8074F22A6B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1" y="3692"/>
                <a:ext cx="139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en-US" sz="2000" b="1" dirty="0">
                    <a:solidFill>
                      <a:srgbClr val="FFFF00"/>
                    </a:solidFill>
                    <a:latin typeface=".VnTime" panose="020B7200000000000000" pitchFamily="34" charset="0"/>
                  </a:rPr>
                  <a:t>1</a:t>
                </a:r>
                <a:endParaRPr lang="en-US" altLang="en-US" sz="2000" b="1" dirty="0">
                  <a:solidFill>
                    <a:srgbClr val="FFFF00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210" name="Text Box 231">
            <a:extLst>
              <a:ext uri="{FF2B5EF4-FFF2-40B4-BE49-F238E27FC236}">
                <a16:creationId xmlns:a16="http://schemas.microsoft.com/office/drawing/2014/main" id="{BF266C62-79E6-4C4D-8B90-1CBE47597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2476" y="823914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.VnTime" panose="020B7200000000000000" pitchFamily="34" charset="0"/>
            </a:endParaRPr>
          </a:p>
        </p:txBody>
      </p:sp>
      <p:sp>
        <p:nvSpPr>
          <p:cNvPr id="211" name="Rectangle 232">
            <a:extLst>
              <a:ext uri="{FF2B5EF4-FFF2-40B4-BE49-F238E27FC236}">
                <a16:creationId xmlns:a16="http://schemas.microsoft.com/office/drawing/2014/main" id="{C6267E40-5BA6-4EFC-9687-3546605D6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7613" y="3023307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+mn-lt"/>
              </a:rPr>
              <a:t>0</a:t>
            </a:r>
          </a:p>
        </p:txBody>
      </p:sp>
      <p:sp>
        <p:nvSpPr>
          <p:cNvPr id="212" name="Line 234">
            <a:extLst>
              <a:ext uri="{FF2B5EF4-FFF2-40B4-BE49-F238E27FC236}">
                <a16:creationId xmlns:a16="http://schemas.microsoft.com/office/drawing/2014/main" id="{EB59EE56-A004-4545-8619-BE39BEB212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57475" y="1011696"/>
            <a:ext cx="914771" cy="427994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7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EFB2E9-86B8-4D94-A854-B356A682407B}"/>
              </a:ext>
            </a:extLst>
          </p:cNvPr>
          <p:cNvSpPr txBox="1"/>
          <p:nvPr/>
        </p:nvSpPr>
        <p:spPr>
          <a:xfrm>
            <a:off x="0" y="287084"/>
            <a:ext cx="54102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</a:rPr>
              <a:t>THỰC HÀNH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1" y="1156773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3. </a:t>
            </a:r>
            <a:r>
              <a:rPr lang="en-US" sz="3200" b="1" u="sng" dirty="0" err="1">
                <a:solidFill>
                  <a:srgbClr val="FF0000"/>
                </a:solidFill>
              </a:rPr>
              <a:t>Đồ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thị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của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hàm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số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bậc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nhất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</a:p>
          <a:p>
            <a:r>
              <a:rPr lang="vi-VN" sz="3200" dirty="0">
                <a:solidFill>
                  <a:srgbClr val="FFFFFF"/>
                </a:solidFill>
              </a:rPr>
              <a:t>* Ví dụ : Vẽ đồ thị các hàm số sau : </a:t>
            </a:r>
          </a:p>
          <a:p>
            <a:r>
              <a:rPr lang="vi-VN" sz="3200" dirty="0">
                <a:solidFill>
                  <a:srgbClr val="FFFFFF"/>
                </a:solidFill>
              </a:rPr>
              <a:t>2) y = –2x –6 </a:t>
            </a:r>
          </a:p>
          <a:p>
            <a:r>
              <a:rPr lang="vi-VN" sz="3200" dirty="0">
                <a:solidFill>
                  <a:srgbClr val="FFFFFF"/>
                </a:solidFill>
              </a:rPr>
              <a:t>Bảng giá trị 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529394"/>
              </p:ext>
            </p:extLst>
          </p:nvPr>
        </p:nvGraphicFramePr>
        <p:xfrm>
          <a:off x="2438400" y="2407920"/>
          <a:ext cx="3429000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6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-3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6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y = </a:t>
                      </a:r>
                      <a:r>
                        <a:rPr lang="vi-VN" sz="3200" dirty="0">
                          <a:solidFill>
                            <a:srgbClr val="FFFFFF"/>
                          </a:solidFill>
                        </a:rPr>
                        <a:t>–2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r>
                        <a:rPr lang="vi-VN" sz="3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vi-VN" sz="3200" dirty="0">
                          <a:solidFill>
                            <a:srgbClr val="FFFFFF"/>
                          </a:solidFill>
                        </a:rPr>
                        <a:t>– 6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</a:rPr>
                        <a:t>-6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0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096000" y="719310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FFFF"/>
                </a:solidFill>
              </a:rPr>
              <a:t>Vẽ: 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389" y="733425"/>
            <a:ext cx="5066211" cy="546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02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A7B0F2-DF2A-49BE-B58C-6B2DE1378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337" y="2594066"/>
            <a:ext cx="4229100" cy="4229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FB2E9-86B8-4D94-A854-B356A682407B}"/>
              </a:ext>
            </a:extLst>
          </p:cNvPr>
          <p:cNvSpPr txBox="1"/>
          <p:nvPr/>
        </p:nvSpPr>
        <p:spPr>
          <a:xfrm>
            <a:off x="0" y="287084"/>
            <a:ext cx="44196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VẬN DỤNG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800" y="3454960"/>
            <a:ext cx="5691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</a:rPr>
              <a:t>Giải</a:t>
            </a:r>
            <a:endParaRPr lang="en-US" sz="3200" b="1" u="sng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a) y = 3x +10 </a:t>
            </a:r>
          </a:p>
          <a:p>
            <a:r>
              <a:rPr lang="en-US" sz="3200" dirty="0">
                <a:solidFill>
                  <a:schemeClr val="bg1"/>
                </a:solidFill>
              </a:rPr>
              <a:t>b) </a:t>
            </a:r>
            <a:r>
              <a:rPr lang="en-US" sz="3200" dirty="0" err="1">
                <a:solidFill>
                  <a:schemeClr val="bg1"/>
                </a:solidFill>
              </a:rPr>
              <a:t>Đồ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thị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01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47750"/>
            <a:ext cx="6934201" cy="240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E5E40BC-238C-4986-90B1-6C4958B9F883}"/>
              </a:ext>
            </a:extLst>
          </p:cNvPr>
          <p:cNvSpPr/>
          <p:nvPr/>
        </p:nvSpPr>
        <p:spPr>
          <a:xfrm>
            <a:off x="7772400" y="636970"/>
            <a:ext cx="3352799" cy="2057399"/>
          </a:xfrm>
          <a:prstGeom prst="cloudCallout">
            <a:avLst>
              <a:gd name="adj1" fmla="val 52712"/>
              <a:gd name="adj2" fmla="val 13310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600" dirty="0">
                <a:solidFill>
                  <a:srgbClr val="FFFFFF"/>
                </a:solidFill>
              </a:rPr>
              <a:t>- </a:t>
            </a:r>
            <a:r>
              <a:rPr lang="fr-FR" sz="2600" dirty="0" err="1">
                <a:solidFill>
                  <a:srgbClr val="FFFFFF"/>
                </a:solidFill>
              </a:rPr>
              <a:t>Hãy</a:t>
            </a:r>
            <a:r>
              <a:rPr lang="fr-FR" sz="2600" dirty="0">
                <a:solidFill>
                  <a:srgbClr val="FFFFFF"/>
                </a:solidFill>
              </a:rPr>
              <a:t> </a:t>
            </a:r>
            <a:r>
              <a:rPr lang="fr-FR" sz="2600" dirty="0" err="1">
                <a:solidFill>
                  <a:srgbClr val="FFFFFF"/>
                </a:solidFill>
              </a:rPr>
              <a:t>hoạt</a:t>
            </a:r>
            <a:r>
              <a:rPr lang="fr-FR" sz="2600" dirty="0">
                <a:solidFill>
                  <a:srgbClr val="FFFFFF"/>
                </a:solidFill>
              </a:rPr>
              <a:t> </a:t>
            </a:r>
            <a:r>
              <a:rPr lang="fr-FR" sz="2600" dirty="0" err="1">
                <a:solidFill>
                  <a:srgbClr val="FFFFFF"/>
                </a:solidFill>
              </a:rPr>
              <a:t>động</a:t>
            </a:r>
            <a:r>
              <a:rPr lang="fr-FR" sz="2600" dirty="0">
                <a:solidFill>
                  <a:srgbClr val="FFFFFF"/>
                </a:solidFill>
              </a:rPr>
              <a:t> </a:t>
            </a:r>
            <a:r>
              <a:rPr lang="fr-FR" sz="2600" dirty="0" err="1">
                <a:solidFill>
                  <a:srgbClr val="FFFFFF"/>
                </a:solidFill>
              </a:rPr>
              <a:t>nhóm</a:t>
            </a:r>
            <a:r>
              <a:rPr lang="fr-FR" sz="2600" dirty="0">
                <a:solidFill>
                  <a:srgbClr val="FFFFFF"/>
                </a:solidFill>
              </a:rPr>
              <a:t> </a:t>
            </a:r>
            <a:r>
              <a:rPr lang="fr-FR" sz="2600" dirty="0" err="1">
                <a:solidFill>
                  <a:srgbClr val="FFFFFF"/>
                </a:solidFill>
              </a:rPr>
              <a:t>để</a:t>
            </a:r>
            <a:r>
              <a:rPr lang="fr-FR" sz="2600" dirty="0">
                <a:solidFill>
                  <a:srgbClr val="FFFFFF"/>
                </a:solidFill>
              </a:rPr>
              <a:t> </a:t>
            </a:r>
            <a:r>
              <a:rPr lang="fr-FR" sz="2600" dirty="0" err="1">
                <a:solidFill>
                  <a:srgbClr val="FFFFFF"/>
                </a:solidFill>
              </a:rPr>
              <a:t>giải</a:t>
            </a:r>
            <a:r>
              <a:rPr lang="fr-FR" sz="2600" dirty="0">
                <a:solidFill>
                  <a:srgbClr val="FFFFFF"/>
                </a:solidFill>
              </a:rPr>
              <a:t> </a:t>
            </a:r>
            <a:r>
              <a:rPr lang="fr-FR" sz="2600" dirty="0" err="1">
                <a:solidFill>
                  <a:srgbClr val="FFFFFF"/>
                </a:solidFill>
              </a:rPr>
              <a:t>bài</a:t>
            </a:r>
            <a:r>
              <a:rPr lang="fr-FR" sz="2600" dirty="0">
                <a:solidFill>
                  <a:srgbClr val="FFFFFF"/>
                </a:solidFill>
              </a:rPr>
              <a:t> </a:t>
            </a:r>
            <a:r>
              <a:rPr lang="fr-FR" sz="2600" dirty="0" err="1">
                <a:solidFill>
                  <a:srgbClr val="FFFFFF"/>
                </a:solidFill>
              </a:rPr>
              <a:t>toán</a:t>
            </a:r>
            <a:r>
              <a:rPr lang="en-US" sz="2600" dirty="0">
                <a:solidFill>
                  <a:srgbClr val="FFFFFF"/>
                </a:solidFill>
              </a:rPr>
              <a:t>?</a:t>
            </a:r>
            <a:endParaRPr lang="en-US" sz="2600" b="1" dirty="0">
              <a:solidFill>
                <a:srgbClr val="000000"/>
              </a:solidFill>
            </a:endParaRPr>
          </a:p>
          <a:p>
            <a:endParaRPr lang="en-US" sz="2600" dirty="0">
              <a:solidFill>
                <a:srgbClr val="FFFFFF"/>
              </a:solidFill>
            </a:endParaRPr>
          </a:p>
        </p:txBody>
      </p:sp>
      <p:pic>
        <p:nvPicPr>
          <p:cNvPr id="5017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95600"/>
            <a:ext cx="305662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20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5" y="3563546"/>
            <a:ext cx="8667485" cy="298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FB2E9-86B8-4D94-A854-B356A682407B}"/>
              </a:ext>
            </a:extLst>
          </p:cNvPr>
          <p:cNvSpPr txBox="1"/>
          <p:nvPr/>
        </p:nvSpPr>
        <p:spPr>
          <a:xfrm>
            <a:off x="0" y="287084"/>
            <a:ext cx="44196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KHỞI ĐỘNG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A003AABE-6A93-411E-A472-1975A2CC0EC4}"/>
              </a:ext>
            </a:extLst>
          </p:cNvPr>
          <p:cNvSpPr/>
          <p:nvPr/>
        </p:nvSpPr>
        <p:spPr>
          <a:xfrm>
            <a:off x="1907179" y="964191"/>
            <a:ext cx="5950130" cy="2599355"/>
          </a:xfrm>
          <a:prstGeom prst="cloudCallout">
            <a:avLst>
              <a:gd name="adj1" fmla="val 62626"/>
              <a:gd name="adj2" fmla="val 5692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tx1"/>
                </a:solidFill>
              </a:rPr>
              <a:t>Em hãy giải thích tại sao lượng nước lại  là hàm số của thời gian ?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A7B0F2-DF2A-49BE-B58C-6B2DE1378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073729"/>
            <a:ext cx="4762500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978771"/>
            <a:ext cx="2590800" cy="584775"/>
          </a:xfrm>
          <a:prstGeom prst="rect">
            <a:avLst/>
          </a:prstGeom>
          <a:solidFill>
            <a:srgbClr val="0000CC">
              <a:alpha val="1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BÀI TOÁN:</a:t>
            </a:r>
          </a:p>
        </p:txBody>
      </p:sp>
    </p:spTree>
    <p:extLst>
      <p:ext uri="{BB962C8B-B14F-4D97-AF65-F5344CB8AC3E}">
        <p14:creationId xmlns:p14="http://schemas.microsoft.com/office/powerpoint/2010/main" val="135401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EFB2E9-86B8-4D94-A854-B356A682407B}"/>
              </a:ext>
            </a:extLst>
          </p:cNvPr>
          <p:cNvSpPr txBox="1"/>
          <p:nvPr/>
        </p:nvSpPr>
        <p:spPr>
          <a:xfrm>
            <a:off x="0" y="287084"/>
            <a:ext cx="44196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</a:rPr>
              <a:t>CỦNG CỐ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4572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FF"/>
                </a:solidFill>
              </a:rPr>
              <a:t>Bài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tập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vi-VN" sz="3200" dirty="0">
                <a:solidFill>
                  <a:srgbClr val="FFFFFF"/>
                </a:solidFill>
              </a:rPr>
              <a:t>3, 6 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vi-VN" sz="3200" dirty="0">
                <a:solidFill>
                  <a:srgbClr val="FFFFFF"/>
                </a:solidFill>
              </a:rPr>
              <a:t>(</a:t>
            </a:r>
            <a:r>
              <a:rPr lang="en-US" sz="3200" dirty="0" err="1">
                <a:solidFill>
                  <a:srgbClr val="FFFFFF"/>
                </a:solidFill>
              </a:rPr>
              <a:t>trang</a:t>
            </a:r>
            <a:r>
              <a:rPr lang="en-US" sz="3200" dirty="0">
                <a:solidFill>
                  <a:srgbClr val="FFFFFF"/>
                </a:solidFill>
              </a:rPr>
              <a:t> 22 </a:t>
            </a:r>
            <a:r>
              <a:rPr lang="en-US" sz="3200" dirty="0" err="1">
                <a:solidFill>
                  <a:srgbClr val="FFFFFF"/>
                </a:solidFill>
              </a:rPr>
              <a:t>sgk</a:t>
            </a:r>
            <a:r>
              <a:rPr lang="vi-VN" sz="3200" dirty="0">
                <a:solidFill>
                  <a:srgbClr val="FFFFFF"/>
                </a:solidFill>
              </a:rPr>
              <a:t>)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120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0" r="-1030" b="56978"/>
          <a:stretch>
            <a:fillRect/>
          </a:stretch>
        </p:blipFill>
        <p:spPr bwMode="auto">
          <a:xfrm>
            <a:off x="-1" y="1056525"/>
            <a:ext cx="11896735" cy="161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" t="80305"/>
          <a:stretch>
            <a:fillRect/>
          </a:stretch>
        </p:blipFill>
        <p:spPr bwMode="auto">
          <a:xfrm>
            <a:off x="-1" y="2645229"/>
            <a:ext cx="11811001" cy="177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A7B0F2-DF2A-49BE-B58C-6B2DE1378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2628900"/>
            <a:ext cx="42291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3109129" y="952081"/>
            <a:ext cx="7327643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T</a:t>
            </a:r>
            <a:r>
              <a:rPr lang="en-US" sz="54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rắc</a:t>
            </a:r>
            <a:r>
              <a: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sz="54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nghiệm</a:t>
            </a:r>
            <a:endParaRPr lang="en-US" sz="54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20000"/>
                  <a:lumOff val="80000"/>
                </a:srgbClr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libri" panose="020F0502020204030204"/>
              <a:cs typeface="+mn-cs"/>
            </a:endParaRPr>
          </a:p>
        </p:txBody>
      </p:sp>
      <p:pic>
        <p:nvPicPr>
          <p:cNvPr id="1026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:a16="http://schemas.microsoft.com/office/drawing/2014/main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497" y="2388476"/>
            <a:ext cx="6025219" cy="405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593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4145879" y="619464"/>
            <a:ext cx="6026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prstClr val="black"/>
                </a:solidFill>
              </a:rPr>
              <a:t>Câu</a:t>
            </a:r>
            <a:r>
              <a:rPr lang="en-US" sz="4000" b="1" dirty="0">
                <a:solidFill>
                  <a:prstClr val="black"/>
                </a:solidFill>
              </a:rPr>
              <a:t> 1: </a:t>
            </a:r>
            <a:r>
              <a:rPr lang="en-US" sz="4000" dirty="0" err="1"/>
              <a:t>Điểm</a:t>
            </a:r>
            <a:r>
              <a:rPr lang="en-US" sz="4000" dirty="0"/>
              <a:t> </a:t>
            </a:r>
            <a:r>
              <a:rPr lang="en-US" sz="4000" dirty="0" err="1"/>
              <a:t>nằm</a:t>
            </a:r>
            <a:r>
              <a:rPr lang="en-US" sz="4000" dirty="0"/>
              <a:t> </a:t>
            </a:r>
            <a:r>
              <a:rPr lang="en-US" sz="4000" dirty="0" err="1"/>
              <a:t>trên</a:t>
            </a:r>
            <a:r>
              <a:rPr lang="en-US" sz="4000" dirty="0"/>
              <a:t> </a:t>
            </a:r>
            <a:r>
              <a:rPr lang="en-US" sz="4000" dirty="0" err="1"/>
              <a:t>đồ</a:t>
            </a:r>
            <a:r>
              <a:rPr lang="en-US" sz="4000" dirty="0"/>
              <a:t> </a:t>
            </a:r>
            <a:r>
              <a:rPr lang="en-US" sz="4000" dirty="0" err="1"/>
              <a:t>thị</a:t>
            </a:r>
            <a:r>
              <a:rPr lang="en-US" sz="4000" dirty="0"/>
              <a:t> </a:t>
            </a:r>
            <a:r>
              <a:rPr lang="en-US" sz="4000" dirty="0" err="1"/>
              <a:t>hàm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r>
              <a:rPr lang="en-US" sz="4000" dirty="0"/>
              <a:t> </a:t>
            </a:r>
            <a:r>
              <a:rPr lang="vi-VN" sz="4000" dirty="0"/>
              <a:t>y = -2x + 1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vi-VN" sz="4000" dirty="0"/>
              <a:t>: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</a:rPr>
              <a:t>Hết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giờ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(-1 ; -1)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 4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79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0" y="5758789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150253"/>
              </p:ext>
            </p:extLst>
          </p:nvPr>
        </p:nvGraphicFramePr>
        <p:xfrm>
          <a:off x="8610600" y="3197225"/>
          <a:ext cx="165735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19040" imgH="431640" progId="Equation.DSMT4">
                  <p:embed/>
                </p:oleObj>
              </mc:Choice>
              <mc:Fallback>
                <p:oleObj name="Equation" r:id="rId13" imgW="419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610600" y="3197225"/>
                        <a:ext cx="1657350" cy="95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094751"/>
              </p:ext>
            </p:extLst>
          </p:nvPr>
        </p:nvGraphicFramePr>
        <p:xfrm>
          <a:off x="8993306" y="4600312"/>
          <a:ext cx="930297" cy="903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44240" imgH="431640" progId="Equation.DSMT4">
                  <p:embed/>
                </p:oleObj>
              </mc:Choice>
              <mc:Fallback>
                <p:oleObj name="Equation" r:id="rId15" imgW="444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993306" y="4600312"/>
                        <a:ext cx="930297" cy="903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969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x +1 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–x + 1 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</a:rPr>
              <a:t>Hết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giờ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x – 2 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x + 2 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B71E666-97F7-4299-A4B8-3B882AE75497}"/>
              </a:ext>
            </a:extLst>
          </p:cNvPr>
          <p:cNvSpPr txBox="1"/>
          <p:nvPr/>
        </p:nvSpPr>
        <p:spPr>
          <a:xfrm>
            <a:off x="4018019" y="806174"/>
            <a:ext cx="66986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prstClr val="black"/>
                </a:solidFill>
              </a:rPr>
              <a:t>Câu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vi-VN" sz="3600" b="1" dirty="0">
                <a:solidFill>
                  <a:prstClr val="black"/>
                </a:solidFill>
              </a:rPr>
              <a:t>2</a:t>
            </a:r>
            <a:r>
              <a:rPr lang="en-US" sz="3600" b="1" dirty="0">
                <a:solidFill>
                  <a:prstClr val="black"/>
                </a:solidFill>
              </a:rPr>
              <a:t>: </a:t>
            </a:r>
            <a:r>
              <a:rPr lang="en-US" sz="3600" dirty="0" err="1"/>
              <a:t>Đi</a:t>
            </a:r>
            <a:r>
              <a:rPr lang="vi-VN" sz="3600" dirty="0"/>
              <a:t>ể</a:t>
            </a:r>
            <a:r>
              <a:rPr lang="en-US" sz="3600" dirty="0"/>
              <a:t>m </a:t>
            </a:r>
            <a:r>
              <a:rPr lang="vi-VN" sz="3600" dirty="0"/>
              <a:t>A(1; 2) </a:t>
            </a:r>
            <a:r>
              <a:rPr lang="en-US" sz="3600" dirty="0" err="1"/>
              <a:t>thuộc</a:t>
            </a:r>
            <a:r>
              <a:rPr lang="en-US" sz="3600" dirty="0"/>
              <a:t> đ</a:t>
            </a:r>
            <a:r>
              <a:rPr lang="vi-VN" sz="3600" dirty="0"/>
              <a:t>ồ</a:t>
            </a:r>
            <a:r>
              <a:rPr lang="en-US" sz="3600" dirty="0"/>
              <a:t> </a:t>
            </a:r>
            <a:r>
              <a:rPr lang="en-US" sz="3600" dirty="0" err="1"/>
              <a:t>thị</a:t>
            </a:r>
            <a:r>
              <a:rPr lang="en-US" sz="3600" dirty="0"/>
              <a:t> </a:t>
            </a:r>
            <a:r>
              <a:rPr lang="en-US" sz="3600" dirty="0" err="1"/>
              <a:t>hàm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?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8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; 2)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(-2 ; -5)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</a:rPr>
              <a:t>Hết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giờ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 ; 1)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-1 ; -2)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+mn-cs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B71E666-97F7-4299-A4B8-3B882AE75497}"/>
              </a:ext>
            </a:extLst>
          </p:cNvPr>
          <p:cNvSpPr txBox="1"/>
          <p:nvPr/>
        </p:nvSpPr>
        <p:spPr>
          <a:xfrm>
            <a:off x="4018019" y="806174"/>
            <a:ext cx="66986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</a:rPr>
              <a:t>Câu</a:t>
            </a:r>
            <a:r>
              <a:rPr lang="en-US" sz="3600" b="1" dirty="0">
                <a:solidFill>
                  <a:prstClr val="black"/>
                </a:solidFill>
              </a:rPr>
              <a:t> 3: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thị</a:t>
            </a:r>
            <a:r>
              <a:rPr lang="en-US" sz="3600" dirty="0"/>
              <a:t> </a:t>
            </a:r>
            <a:r>
              <a:rPr lang="en-US" sz="3600" dirty="0" err="1"/>
              <a:t>hàm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vi-VN" sz="3600" dirty="0"/>
              <a:t>y = 3x + 1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đi</a:t>
            </a:r>
            <a:r>
              <a:rPr lang="en-US" sz="3600" dirty="0"/>
              <a:t> qua </a:t>
            </a:r>
            <a:r>
              <a:rPr lang="en-US" sz="3600" dirty="0" err="1"/>
              <a:t>điểm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453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prstClr val="black"/>
                </a:solidFill>
              </a:rPr>
              <a:t>Hết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giờ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855F38F-A063-4791-A85E-93DFDFE8BFD3}"/>
              </a:ext>
            </a:extLst>
          </p:cNvPr>
          <p:cNvSpPr txBox="1"/>
          <p:nvPr/>
        </p:nvSpPr>
        <p:spPr>
          <a:xfrm>
            <a:off x="3936015" y="790733"/>
            <a:ext cx="66986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prstClr val="black"/>
                </a:solidFill>
              </a:rPr>
              <a:t>Câu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vi-VN" sz="3600" b="1" dirty="0">
                <a:solidFill>
                  <a:prstClr val="black"/>
                </a:solidFill>
              </a:rPr>
              <a:t>4</a:t>
            </a:r>
            <a:r>
              <a:rPr lang="en-US" sz="3600" b="1" dirty="0">
                <a:solidFill>
                  <a:prstClr val="black"/>
                </a:solidFill>
              </a:rPr>
              <a:t>: </a:t>
            </a:r>
            <a:r>
              <a:rPr lang="en-US" sz="3600" dirty="0" err="1"/>
              <a:t>Đường</a:t>
            </a:r>
            <a:r>
              <a:rPr lang="en-US" sz="3600" dirty="0"/>
              <a:t> </a:t>
            </a:r>
            <a:r>
              <a:rPr lang="en-US" sz="3600" dirty="0" err="1"/>
              <a:t>thẳng</a:t>
            </a:r>
            <a:r>
              <a:rPr lang="vi-VN" sz="3600" dirty="0"/>
              <a:t> y = 3x + b</a:t>
            </a:r>
            <a:r>
              <a:rPr lang="en-US" sz="3600" dirty="0"/>
              <a:t>  </a:t>
            </a:r>
            <a:r>
              <a:rPr lang="en-US" sz="3600" dirty="0" err="1"/>
              <a:t>đi</a:t>
            </a:r>
            <a:r>
              <a:rPr lang="en-US" sz="3600" dirty="0"/>
              <a:t> qua </a:t>
            </a:r>
            <a:r>
              <a:rPr lang="en-US" sz="3600" dirty="0" err="1"/>
              <a:t>điểm</a:t>
            </a:r>
            <a:r>
              <a:rPr lang="vi-VN" sz="3600" dirty="0"/>
              <a:t> (-2 ; 2)</a:t>
            </a:r>
            <a:r>
              <a:rPr lang="en-US" sz="3600" dirty="0"/>
              <a:t>  </a:t>
            </a:r>
            <a:r>
              <a:rPr lang="en-US" sz="3600" dirty="0" err="1"/>
              <a:t>thì</a:t>
            </a:r>
            <a:r>
              <a:rPr lang="en-US" sz="3600" dirty="0"/>
              <a:t> </a:t>
            </a:r>
            <a:r>
              <a:rPr lang="en-US" sz="3600" dirty="0" err="1"/>
              <a:t>hệ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vi-VN" sz="3600" dirty="0"/>
              <a:t>b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nó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vi-VN" sz="3600" dirty="0"/>
              <a:t>: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"/>
                            </p:stCondLst>
                            <p:childTnLst>
                              <p:par>
                                <p:cTn id="98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"/>
                            </p:stCondLst>
                            <p:childTnLst>
                              <p:par>
                                <p:cTn id="132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>
            <a:extLst>
              <a:ext uri="{FF2B5EF4-FFF2-40B4-BE49-F238E27FC236}">
                <a16:creationId xmlns:a16="http://schemas.microsoft.com/office/drawing/2014/main" id="{811726D3-CECE-490A-B980-30B1F5B4F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853526"/>
            <a:ext cx="8990806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3600" dirty="0">
                <a:solidFill>
                  <a:schemeClr val="bg1"/>
                </a:solidFill>
              </a:rPr>
              <a:t>- </a:t>
            </a:r>
            <a:r>
              <a:rPr lang="en-US" sz="3600" dirty="0" err="1">
                <a:solidFill>
                  <a:schemeClr val="bg1"/>
                </a:solidFill>
              </a:rPr>
              <a:t>Ôn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lại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tất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cả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kiến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thức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đã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học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en-US" sz="3600" dirty="0">
                <a:solidFill>
                  <a:schemeClr val="bg1"/>
                </a:solidFill>
              </a:rPr>
              <a:t>- </a:t>
            </a:r>
            <a:r>
              <a:rPr lang="en-US" sz="3600" dirty="0" err="1">
                <a:solidFill>
                  <a:schemeClr val="bg1"/>
                </a:solidFill>
              </a:rPr>
              <a:t>Làm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các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bài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tập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trong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sách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giáo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khoa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trang</a:t>
            </a:r>
            <a:r>
              <a:rPr lang="en-US" sz="3600" dirty="0">
                <a:solidFill>
                  <a:schemeClr val="bg1"/>
                </a:solidFill>
              </a:rPr>
              <a:t> 22 </a:t>
            </a:r>
            <a:r>
              <a:rPr lang="en-US" sz="3600" dirty="0" err="1">
                <a:solidFill>
                  <a:schemeClr val="bg1"/>
                </a:solidFill>
              </a:rPr>
              <a:t>và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chuẩn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bị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bài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tiếp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theo</a:t>
            </a:r>
            <a:endParaRPr lang="en-US" sz="36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vi-VN" sz="3600" dirty="0">
                <a:solidFill>
                  <a:schemeClr val="bg1"/>
                </a:solidFill>
              </a:rPr>
              <a:t>- </a:t>
            </a:r>
            <a:r>
              <a:rPr lang="en-US" sz="3600" dirty="0" err="1">
                <a:solidFill>
                  <a:schemeClr val="bg1"/>
                </a:solidFill>
              </a:rPr>
              <a:t>Bài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tập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về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nhà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27733E63-BD4D-4DA5-AB84-A14CC45A8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802822"/>
            <a:ext cx="57150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HƯỚNG DẪN TỰ HỌC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5" y="3563546"/>
            <a:ext cx="8667485" cy="298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FB2E9-86B8-4D94-A854-B356A682407B}"/>
              </a:ext>
            </a:extLst>
          </p:cNvPr>
          <p:cNvSpPr txBox="1"/>
          <p:nvPr/>
        </p:nvSpPr>
        <p:spPr>
          <a:xfrm>
            <a:off x="0" y="287084"/>
            <a:ext cx="44196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KHỞI ĐỘNG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A003AABE-6A93-411E-A472-1975A2CC0EC4}"/>
              </a:ext>
            </a:extLst>
          </p:cNvPr>
          <p:cNvSpPr/>
          <p:nvPr/>
        </p:nvSpPr>
        <p:spPr>
          <a:xfrm>
            <a:off x="1" y="671804"/>
            <a:ext cx="9677400" cy="2891743"/>
          </a:xfrm>
          <a:prstGeom prst="cloudCallout">
            <a:avLst>
              <a:gd name="adj1" fmla="val 62626"/>
              <a:gd name="adj2" fmla="val 5692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solidFill>
                  <a:schemeClr val="tx1"/>
                </a:solidFill>
              </a:rPr>
              <a:t>- </a:t>
            </a:r>
            <a:r>
              <a:rPr lang="fr-FR" sz="2800" dirty="0" err="1">
                <a:solidFill>
                  <a:schemeClr val="tx1"/>
                </a:solidFill>
              </a:rPr>
              <a:t>Sau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err="1">
                <a:solidFill>
                  <a:schemeClr val="tx1"/>
                </a:solidFill>
              </a:rPr>
              <a:t>một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err="1">
                <a:solidFill>
                  <a:schemeClr val="tx1"/>
                </a:solidFill>
              </a:rPr>
              <a:t>giờ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err="1">
                <a:solidFill>
                  <a:schemeClr val="tx1"/>
                </a:solidFill>
              </a:rPr>
              <a:t>lượng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err="1">
                <a:solidFill>
                  <a:schemeClr val="tx1"/>
                </a:solidFill>
              </a:rPr>
              <a:t>nước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err="1">
                <a:solidFill>
                  <a:schemeClr val="tx1"/>
                </a:solidFill>
              </a:rPr>
              <a:t>chảy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err="1">
                <a:solidFill>
                  <a:schemeClr val="tx1"/>
                </a:solidFill>
              </a:rPr>
              <a:t>được</a:t>
            </a:r>
            <a:r>
              <a:rPr lang="fr-FR" sz="2800" dirty="0">
                <a:solidFill>
                  <a:schemeClr val="tx1"/>
                </a:solidFill>
              </a:rPr>
              <a:t>: 2m</a:t>
            </a:r>
            <a:r>
              <a:rPr lang="fr-FR" sz="2800" baseline="30000" dirty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fr-FR" sz="2800" dirty="0">
                <a:solidFill>
                  <a:schemeClr val="tx1"/>
                </a:solidFill>
              </a:rPr>
              <a:t>- </a:t>
            </a:r>
            <a:r>
              <a:rPr lang="fr-FR" sz="2800" dirty="0" err="1">
                <a:solidFill>
                  <a:schemeClr val="tx1"/>
                </a:solidFill>
              </a:rPr>
              <a:t>Sau</a:t>
            </a:r>
            <a:r>
              <a:rPr lang="fr-FR" sz="2800" dirty="0">
                <a:solidFill>
                  <a:schemeClr val="tx1"/>
                </a:solidFill>
              </a:rPr>
              <a:t> x </a:t>
            </a:r>
            <a:r>
              <a:rPr lang="fr-FR" sz="2800" dirty="0" err="1">
                <a:solidFill>
                  <a:schemeClr val="tx1"/>
                </a:solidFill>
              </a:rPr>
              <a:t>giờ</a:t>
            </a:r>
            <a:r>
              <a:rPr lang="fr-FR" sz="2800" dirty="0">
                <a:solidFill>
                  <a:schemeClr val="tx1"/>
                </a:solidFill>
              </a:rPr>
              <a:t> ô </a:t>
            </a:r>
            <a:r>
              <a:rPr lang="fr-FR" sz="2800" dirty="0" err="1">
                <a:solidFill>
                  <a:schemeClr val="tx1"/>
                </a:solidFill>
              </a:rPr>
              <a:t>tô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err="1">
                <a:solidFill>
                  <a:schemeClr val="tx1"/>
                </a:solidFill>
              </a:rPr>
              <a:t>đi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err="1">
                <a:solidFill>
                  <a:schemeClr val="tx1"/>
                </a:solidFill>
              </a:rPr>
              <a:t>được</a:t>
            </a:r>
            <a:r>
              <a:rPr lang="fr-FR" sz="2800" dirty="0">
                <a:solidFill>
                  <a:schemeClr val="tx1"/>
                </a:solidFill>
              </a:rPr>
              <a:t>: 2x (m</a:t>
            </a:r>
            <a:r>
              <a:rPr lang="fr-FR" sz="2800" baseline="30000" dirty="0">
                <a:solidFill>
                  <a:schemeClr val="tx1"/>
                </a:solidFill>
              </a:rPr>
              <a:t>3</a:t>
            </a:r>
            <a:r>
              <a:rPr lang="fr-FR" sz="2800" dirty="0">
                <a:solidFill>
                  <a:schemeClr val="tx1"/>
                </a:solidFill>
              </a:rPr>
              <a:t>)</a:t>
            </a:r>
          </a:p>
          <a:p>
            <a:r>
              <a:rPr lang="fr-FR" sz="2800" dirty="0">
                <a:solidFill>
                  <a:schemeClr val="tx1"/>
                </a:solidFill>
              </a:rPr>
              <a:t>- </a:t>
            </a:r>
            <a:r>
              <a:rPr lang="fr-FR" sz="2800" dirty="0" err="1">
                <a:solidFill>
                  <a:schemeClr val="tx1"/>
                </a:solidFill>
              </a:rPr>
              <a:t>Sau</a:t>
            </a:r>
            <a:r>
              <a:rPr lang="fr-FR" sz="2800" dirty="0">
                <a:solidFill>
                  <a:schemeClr val="tx1"/>
                </a:solidFill>
              </a:rPr>
              <a:t> x </a:t>
            </a:r>
            <a:r>
              <a:rPr lang="fr-FR" sz="2800" dirty="0" err="1">
                <a:solidFill>
                  <a:schemeClr val="tx1"/>
                </a:solidFill>
              </a:rPr>
              <a:t>giờ</a:t>
            </a:r>
            <a:r>
              <a:rPr lang="fr-FR" sz="2800" dirty="0">
                <a:solidFill>
                  <a:schemeClr val="tx1"/>
                </a:solidFill>
              </a:rPr>
              <a:t>, </a:t>
            </a:r>
            <a:r>
              <a:rPr lang="fr-FR" sz="2800" dirty="0" err="1">
                <a:solidFill>
                  <a:schemeClr val="tx1"/>
                </a:solidFill>
              </a:rPr>
              <a:t>lượng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err="1">
                <a:solidFill>
                  <a:schemeClr val="tx1"/>
                </a:solidFill>
              </a:rPr>
              <a:t>nước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err="1">
                <a:solidFill>
                  <a:schemeClr val="tx1"/>
                </a:solidFill>
              </a:rPr>
              <a:t>có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err="1">
                <a:solidFill>
                  <a:schemeClr val="tx1"/>
                </a:solidFill>
              </a:rPr>
              <a:t>trong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err="1">
                <a:solidFill>
                  <a:schemeClr val="tx1"/>
                </a:solidFill>
              </a:rPr>
              <a:t>bể</a:t>
            </a:r>
            <a:r>
              <a:rPr lang="fr-FR" sz="2800" dirty="0">
                <a:solidFill>
                  <a:schemeClr val="tx1"/>
                </a:solidFill>
              </a:rPr>
              <a:t> là: 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                     y = 2x + 5 (m</a:t>
            </a:r>
            <a:r>
              <a:rPr lang="fr-FR" sz="2800" baseline="30000" dirty="0">
                <a:solidFill>
                  <a:schemeClr val="tx1"/>
                </a:solidFill>
              </a:rPr>
              <a:t>3</a:t>
            </a:r>
            <a:r>
              <a:rPr lang="fr-FR" sz="2800" dirty="0">
                <a:solidFill>
                  <a:schemeClr val="tx1"/>
                </a:solidFill>
              </a:rPr>
              <a:t>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E5E40BC-238C-4986-90B1-6C4958B9F883}"/>
              </a:ext>
            </a:extLst>
          </p:cNvPr>
          <p:cNvSpPr/>
          <p:nvPr/>
        </p:nvSpPr>
        <p:spPr>
          <a:xfrm>
            <a:off x="8754570" y="1604405"/>
            <a:ext cx="3657601" cy="1465516"/>
          </a:xfrm>
          <a:prstGeom prst="cloudCallout">
            <a:avLst>
              <a:gd name="adj1" fmla="val -33782"/>
              <a:gd name="adj2" fmla="val 6072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/>
              <a:t>- </a:t>
            </a:r>
            <a:r>
              <a:rPr lang="en-US" sz="3200" dirty="0" err="1"/>
              <a:t>Hàm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bậc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  <a:endParaRPr lang="en-US" sz="3200" b="1" dirty="0">
              <a:solidFill>
                <a:schemeClr val="tx1"/>
              </a:solidFill>
            </a:endParaRPr>
          </a:p>
          <a:p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A7B0F2-DF2A-49BE-B58C-6B2DE1378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2324100"/>
            <a:ext cx="4229100" cy="422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978771"/>
            <a:ext cx="2590800" cy="584775"/>
          </a:xfrm>
          <a:prstGeom prst="rect">
            <a:avLst/>
          </a:prstGeom>
          <a:solidFill>
            <a:srgbClr val="0000CC">
              <a:alpha val="1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BÀI TOÁN:</a:t>
            </a:r>
          </a:p>
        </p:txBody>
      </p:sp>
    </p:spTree>
    <p:extLst>
      <p:ext uri="{BB962C8B-B14F-4D97-AF65-F5344CB8AC3E}">
        <p14:creationId xmlns:p14="http://schemas.microsoft.com/office/powerpoint/2010/main" val="73832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F398A74-70E0-49A6-B1CA-0EF8682CA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752600"/>
            <a:ext cx="6248400" cy="487362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rgbClr val="FFFF00"/>
                </a:solidFill>
                <a:latin typeface=".VnTime" panose="020B7200000000000000" pitchFamily="34" charset="0"/>
              </a:rPr>
              <a:t>1. </a:t>
            </a:r>
            <a:r>
              <a:rPr lang="en-US" altLang="en-US" sz="32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Kh¸i</a:t>
            </a:r>
            <a:r>
              <a:rPr lang="en-US" altLang="en-US" sz="32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niÖm</a:t>
            </a:r>
            <a:r>
              <a:rPr lang="en-US" altLang="en-US" sz="32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vÒ</a:t>
            </a:r>
            <a:r>
              <a:rPr lang="en-US" altLang="en-US" sz="32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hµm</a:t>
            </a:r>
            <a:r>
              <a:rPr lang="en-US" altLang="en-US" sz="32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sè</a:t>
            </a:r>
            <a:r>
              <a:rPr lang="en-US" altLang="en-US" sz="32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bËc</a:t>
            </a:r>
            <a:r>
              <a:rPr lang="en-US" altLang="en-US" sz="32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nhÊt</a:t>
            </a:r>
            <a:r>
              <a:rPr lang="en-US" altLang="en-US" sz="3200" b="1" dirty="0">
                <a:solidFill>
                  <a:srgbClr val="FFFF00"/>
                </a:solidFill>
                <a:latin typeface=".VnTime" panose="020B7200000000000000" pitchFamily="34" charset="0"/>
              </a:rPr>
              <a:t>: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19EDEE92-86AD-4EF4-868F-4081C7C65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171" y="2895600"/>
            <a:ext cx="10515600" cy="10772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i="1" dirty="0" err="1">
                <a:solidFill>
                  <a:schemeClr val="bg1"/>
                </a:solidFill>
              </a:rPr>
              <a:t>Hàm</a:t>
            </a:r>
            <a:r>
              <a:rPr lang="en-US" altLang="en-US" i="1" dirty="0">
                <a:solidFill>
                  <a:schemeClr val="bg1"/>
                </a:solidFill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</a:rPr>
              <a:t>số</a:t>
            </a:r>
            <a:r>
              <a:rPr lang="en-US" altLang="en-US" i="1" dirty="0">
                <a:solidFill>
                  <a:schemeClr val="bg1"/>
                </a:solidFill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</a:rPr>
              <a:t>bậc</a:t>
            </a:r>
            <a:r>
              <a:rPr lang="en-US" altLang="en-US" i="1" dirty="0">
                <a:solidFill>
                  <a:schemeClr val="bg1"/>
                </a:solidFill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</a:rPr>
              <a:t>nhất</a:t>
            </a:r>
            <a:r>
              <a:rPr lang="en-US" altLang="en-US" i="1" dirty="0">
                <a:solidFill>
                  <a:schemeClr val="bg1"/>
                </a:solidFill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</a:rPr>
              <a:t>là</a:t>
            </a:r>
            <a:r>
              <a:rPr lang="en-US" altLang="en-US" i="1" dirty="0">
                <a:solidFill>
                  <a:schemeClr val="bg1"/>
                </a:solidFill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</a:rPr>
              <a:t>hàm</a:t>
            </a:r>
            <a:r>
              <a:rPr lang="en-US" altLang="en-US" i="1" dirty="0">
                <a:solidFill>
                  <a:schemeClr val="bg1"/>
                </a:solidFill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</a:rPr>
              <a:t>số</a:t>
            </a:r>
            <a:r>
              <a:rPr lang="en-US" altLang="en-US" i="1" dirty="0">
                <a:solidFill>
                  <a:schemeClr val="bg1"/>
                </a:solidFill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</a:rPr>
              <a:t>được</a:t>
            </a:r>
            <a:r>
              <a:rPr lang="en-US" altLang="en-US" i="1" dirty="0">
                <a:solidFill>
                  <a:schemeClr val="bg1"/>
                </a:solidFill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</a:rPr>
              <a:t>cho</a:t>
            </a:r>
            <a:r>
              <a:rPr lang="en-US" altLang="en-US" i="1" dirty="0">
                <a:solidFill>
                  <a:schemeClr val="bg1"/>
                </a:solidFill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</a:rPr>
              <a:t>bởi</a:t>
            </a:r>
            <a:r>
              <a:rPr lang="en-US" altLang="en-US" i="1" dirty="0">
                <a:solidFill>
                  <a:schemeClr val="bg1"/>
                </a:solidFill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</a:rPr>
              <a:t>công</a:t>
            </a:r>
            <a:r>
              <a:rPr lang="en-US" altLang="en-US" i="1" dirty="0">
                <a:solidFill>
                  <a:schemeClr val="bg1"/>
                </a:solidFill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</a:rPr>
              <a:t>thức</a:t>
            </a:r>
            <a:r>
              <a:rPr lang="en-US" altLang="en-US" i="1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y = ax + b. </a:t>
            </a:r>
            <a:r>
              <a:rPr lang="en-US" altLang="en-US" i="1" dirty="0" err="1">
                <a:solidFill>
                  <a:schemeClr val="bg1"/>
                </a:solidFill>
              </a:rPr>
              <a:t>Trong</a:t>
            </a:r>
            <a:r>
              <a:rPr lang="en-US" altLang="en-US" i="1" dirty="0">
                <a:solidFill>
                  <a:schemeClr val="bg1"/>
                </a:solidFill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</a:rPr>
              <a:t>đó</a:t>
            </a:r>
            <a:r>
              <a:rPr lang="en-US" altLang="en-US" i="1" dirty="0">
                <a:solidFill>
                  <a:schemeClr val="bg1"/>
                </a:solidFill>
              </a:rPr>
              <a:t> a, b </a:t>
            </a:r>
            <a:r>
              <a:rPr lang="en-US" altLang="en-US" i="1" dirty="0" err="1">
                <a:solidFill>
                  <a:schemeClr val="bg1"/>
                </a:solidFill>
              </a:rPr>
              <a:t>là</a:t>
            </a:r>
            <a:r>
              <a:rPr lang="en-US" altLang="en-US" i="1" dirty="0">
                <a:solidFill>
                  <a:schemeClr val="bg1"/>
                </a:solidFill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</a:rPr>
              <a:t>các</a:t>
            </a:r>
            <a:r>
              <a:rPr lang="en-US" altLang="en-US" i="1" dirty="0">
                <a:solidFill>
                  <a:schemeClr val="bg1"/>
                </a:solidFill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</a:rPr>
              <a:t>số</a:t>
            </a:r>
            <a:r>
              <a:rPr lang="en-US" altLang="en-US" i="1" dirty="0">
                <a:solidFill>
                  <a:schemeClr val="bg1"/>
                </a:solidFill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</a:rPr>
              <a:t>cho</a:t>
            </a:r>
            <a:r>
              <a:rPr lang="en-US" altLang="en-US" i="1" dirty="0">
                <a:solidFill>
                  <a:schemeClr val="bg1"/>
                </a:solidFill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</a:rPr>
              <a:t>trước</a:t>
            </a:r>
            <a:r>
              <a:rPr lang="en-US" altLang="en-US" i="1" dirty="0">
                <a:solidFill>
                  <a:schemeClr val="bg1"/>
                </a:solidFill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</a:rPr>
              <a:t>và</a:t>
            </a:r>
            <a:r>
              <a:rPr lang="en-US" altLang="en-US" i="1" dirty="0">
                <a:solidFill>
                  <a:schemeClr val="bg1"/>
                </a:solidFill>
              </a:rPr>
              <a:t> a ≠ 0</a:t>
            </a:r>
          </a:p>
        </p:txBody>
      </p:sp>
      <p:sp>
        <p:nvSpPr>
          <p:cNvPr id="57351" name="Text Box 7">
            <a:extLst>
              <a:ext uri="{FF2B5EF4-FFF2-40B4-BE49-F238E27FC236}">
                <a16:creationId xmlns:a16="http://schemas.microsoft.com/office/drawing/2014/main" id="{A1A303A5-46DD-4B82-B8EF-7BC8CEE5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30" y="4038600"/>
            <a:ext cx="106234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i="1" u="sng" dirty="0" err="1">
                <a:solidFill>
                  <a:srgbClr val="FFFF00"/>
                </a:solidFill>
              </a:rPr>
              <a:t>Ví</a:t>
            </a:r>
            <a:r>
              <a:rPr lang="en-US" altLang="en-US" b="1" i="1" u="sng" dirty="0">
                <a:solidFill>
                  <a:srgbClr val="FFFF00"/>
                </a:solidFill>
              </a:rPr>
              <a:t> </a:t>
            </a:r>
            <a:r>
              <a:rPr lang="en-US" altLang="en-US" b="1" i="1" u="sng" dirty="0" err="1">
                <a:solidFill>
                  <a:srgbClr val="FFFF00"/>
                </a:solidFill>
              </a:rPr>
              <a:t>dụ</a:t>
            </a:r>
            <a:r>
              <a:rPr lang="en-US" altLang="en-US" b="1" i="1" u="sng" dirty="0">
                <a:solidFill>
                  <a:srgbClr val="FFFF00"/>
                </a:solidFill>
              </a:rPr>
              <a:t>:</a:t>
            </a:r>
            <a:r>
              <a:rPr lang="en-US" altLang="en-US" b="1" i="1" dirty="0">
                <a:solidFill>
                  <a:schemeClr val="bg1"/>
                </a:solidFill>
              </a:rPr>
              <a:t>  </a:t>
            </a:r>
            <a:r>
              <a:rPr lang="nl-NL" b="1" i="1" dirty="0"/>
              <a:t> </a:t>
            </a:r>
            <a:r>
              <a:rPr lang="nl-NL" i="1" dirty="0">
                <a:solidFill>
                  <a:schemeClr val="bg1"/>
                </a:solidFill>
              </a:rPr>
              <a:t>y = 4x – 7 ;y= – 6x – 4.... là các hàm số bậc nhất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5E9AC1-33E2-443E-94A5-598363906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386" y="2303438"/>
            <a:ext cx="25763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b="1" u="sng" dirty="0">
                <a:solidFill>
                  <a:srgbClr val="FFFF00"/>
                </a:solidFill>
                <a:latin typeface=".VnTime" panose="020B7200000000000000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4909F6-EB40-4F42-85AA-EE1A6BCFE7F6}"/>
              </a:ext>
            </a:extLst>
          </p:cNvPr>
          <p:cNvSpPr txBox="1"/>
          <p:nvPr/>
        </p:nvSpPr>
        <p:spPr>
          <a:xfrm>
            <a:off x="587603" y="1056525"/>
            <a:ext cx="108598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vi-VN" altLang="en-US" sz="4000" b="1" dirty="0">
                <a:solidFill>
                  <a:srgbClr val="FFFF00"/>
                </a:solidFill>
                <a:latin typeface="Times New Roman "/>
              </a:rPr>
              <a:t>§</a:t>
            </a:r>
            <a:r>
              <a:rPr lang="en-US" altLang="en-US" sz="4000" b="1" dirty="0">
                <a:solidFill>
                  <a:srgbClr val="FFFF00"/>
                </a:solidFill>
                <a:latin typeface="Times New Roman "/>
              </a:rPr>
              <a:t>3</a:t>
            </a:r>
            <a:r>
              <a:rPr lang="vi-VN" altLang="en-US" sz="4000" b="1" dirty="0">
                <a:solidFill>
                  <a:srgbClr val="FFFF00"/>
                </a:solidFill>
                <a:latin typeface="Times New Roman "/>
              </a:rPr>
              <a:t>.</a:t>
            </a:r>
            <a:r>
              <a:rPr lang="en-US" altLang="en-US" sz="4000" b="1" dirty="0">
                <a:solidFill>
                  <a:srgbClr val="FFFF00"/>
                </a:solidFill>
                <a:latin typeface="Times New Roman "/>
              </a:rPr>
              <a:t> HÀM SỐ BẬC NHẤT y = ax + b ( a ≠ 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EFB2E9-86B8-4D94-A854-B356A682407B}"/>
              </a:ext>
            </a:extLst>
          </p:cNvPr>
          <p:cNvSpPr txBox="1"/>
          <p:nvPr/>
        </p:nvSpPr>
        <p:spPr>
          <a:xfrm>
            <a:off x="0" y="287084"/>
            <a:ext cx="78486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</a:rPr>
              <a:t>HÌNH THÀNH KIẾN THỨC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25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25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57351" grpId="0"/>
      <p:bldP spid="1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A7B0F2-DF2A-49BE-B58C-6B2DE1378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2133600"/>
            <a:ext cx="4229100" cy="42291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056601"/>
              </p:ext>
            </p:extLst>
          </p:nvPr>
        </p:nvGraphicFramePr>
        <p:xfrm>
          <a:off x="219825" y="3505200"/>
          <a:ext cx="9777509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51420" imgH="849015" progId="Equation.DSMT4">
                  <p:embed/>
                </p:oleObj>
              </mc:Choice>
              <mc:Fallback>
                <p:oleObj name="Equation" r:id="rId3" imgW="3151420" imgH="84901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825" y="3505200"/>
                        <a:ext cx="9777509" cy="26352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EEFB2E9-86B8-4D94-A854-B356A682407B}"/>
              </a:ext>
            </a:extLst>
          </p:cNvPr>
          <p:cNvSpPr txBox="1"/>
          <p:nvPr/>
        </p:nvSpPr>
        <p:spPr>
          <a:xfrm>
            <a:off x="0" y="287084"/>
            <a:ext cx="44196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THỰC HÀNH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A003AABE-6A93-411E-A472-1975A2CC0EC4}"/>
              </a:ext>
            </a:extLst>
          </p:cNvPr>
          <p:cNvSpPr/>
          <p:nvPr/>
        </p:nvSpPr>
        <p:spPr>
          <a:xfrm>
            <a:off x="3581400" y="317564"/>
            <a:ext cx="6553200" cy="2905875"/>
          </a:xfrm>
          <a:prstGeom prst="cloudCallout">
            <a:avLst>
              <a:gd name="adj1" fmla="val 62626"/>
              <a:gd name="adj2" fmla="val 5692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dirty="0">
                <a:solidFill>
                  <a:schemeClr val="tx1"/>
                </a:solidFill>
              </a:rPr>
              <a:t>Trong các hàm số sau đâu là hàm số bậc nhất? Xác định các hệ số a, b của hàm số bậc nhất đó.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2400" y="3581400"/>
            <a:ext cx="520337" cy="4388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81399" y="3581400"/>
            <a:ext cx="520337" cy="4388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1398" y="4343400"/>
            <a:ext cx="520337" cy="4388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29000" y="5333089"/>
            <a:ext cx="520337" cy="4388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934200" y="5333089"/>
            <a:ext cx="520337" cy="4388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9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EFB2E9-86B8-4D94-A854-B356A682407B}"/>
              </a:ext>
            </a:extLst>
          </p:cNvPr>
          <p:cNvSpPr txBox="1"/>
          <p:nvPr/>
        </p:nvSpPr>
        <p:spPr>
          <a:xfrm>
            <a:off x="0" y="287084"/>
            <a:ext cx="44196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VẬN DỤNG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E5E40BC-238C-4986-90B1-6C4958B9F883}"/>
              </a:ext>
            </a:extLst>
          </p:cNvPr>
          <p:cNvSpPr/>
          <p:nvPr/>
        </p:nvSpPr>
        <p:spPr>
          <a:xfrm>
            <a:off x="8610600" y="1371600"/>
            <a:ext cx="3352799" cy="2057399"/>
          </a:xfrm>
          <a:prstGeom prst="cloudCallout">
            <a:avLst>
              <a:gd name="adj1" fmla="val -33782"/>
              <a:gd name="adj2" fmla="val 6072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600" dirty="0">
                <a:solidFill>
                  <a:srgbClr val="FFFFFF"/>
                </a:solidFill>
              </a:rPr>
              <a:t>- </a:t>
            </a:r>
            <a:r>
              <a:rPr lang="fr-FR" sz="2600" dirty="0" err="1">
                <a:solidFill>
                  <a:srgbClr val="FFFFFF"/>
                </a:solidFill>
              </a:rPr>
              <a:t>Hãy</a:t>
            </a:r>
            <a:r>
              <a:rPr lang="fr-FR" sz="2600" dirty="0">
                <a:solidFill>
                  <a:srgbClr val="FFFFFF"/>
                </a:solidFill>
              </a:rPr>
              <a:t> </a:t>
            </a:r>
            <a:r>
              <a:rPr lang="fr-FR" sz="2600" dirty="0" err="1">
                <a:solidFill>
                  <a:srgbClr val="FFFFFF"/>
                </a:solidFill>
              </a:rPr>
              <a:t>hoạt</a:t>
            </a:r>
            <a:r>
              <a:rPr lang="fr-FR" sz="2600" dirty="0">
                <a:solidFill>
                  <a:srgbClr val="FFFFFF"/>
                </a:solidFill>
              </a:rPr>
              <a:t> </a:t>
            </a:r>
            <a:r>
              <a:rPr lang="fr-FR" sz="2600" dirty="0" err="1">
                <a:solidFill>
                  <a:srgbClr val="FFFFFF"/>
                </a:solidFill>
              </a:rPr>
              <a:t>động</a:t>
            </a:r>
            <a:r>
              <a:rPr lang="fr-FR" sz="2600" dirty="0">
                <a:solidFill>
                  <a:srgbClr val="FFFFFF"/>
                </a:solidFill>
              </a:rPr>
              <a:t> </a:t>
            </a:r>
            <a:r>
              <a:rPr lang="fr-FR" sz="2600" dirty="0" err="1">
                <a:solidFill>
                  <a:srgbClr val="FFFFFF"/>
                </a:solidFill>
              </a:rPr>
              <a:t>nhóm</a:t>
            </a:r>
            <a:r>
              <a:rPr lang="fr-FR" sz="2600" dirty="0">
                <a:solidFill>
                  <a:srgbClr val="FFFFFF"/>
                </a:solidFill>
              </a:rPr>
              <a:t> </a:t>
            </a:r>
            <a:r>
              <a:rPr lang="fr-FR" sz="2600" dirty="0" err="1">
                <a:solidFill>
                  <a:srgbClr val="FFFFFF"/>
                </a:solidFill>
              </a:rPr>
              <a:t>để</a:t>
            </a:r>
            <a:r>
              <a:rPr lang="fr-FR" sz="2600" dirty="0">
                <a:solidFill>
                  <a:srgbClr val="FFFFFF"/>
                </a:solidFill>
              </a:rPr>
              <a:t> </a:t>
            </a:r>
            <a:r>
              <a:rPr lang="fr-FR" sz="2600" dirty="0" err="1">
                <a:solidFill>
                  <a:srgbClr val="FFFFFF"/>
                </a:solidFill>
              </a:rPr>
              <a:t>giải</a:t>
            </a:r>
            <a:r>
              <a:rPr lang="fr-FR" sz="2600" dirty="0">
                <a:solidFill>
                  <a:srgbClr val="FFFFFF"/>
                </a:solidFill>
              </a:rPr>
              <a:t> </a:t>
            </a:r>
            <a:r>
              <a:rPr lang="fr-FR" sz="2600" dirty="0" err="1">
                <a:solidFill>
                  <a:srgbClr val="FFFFFF"/>
                </a:solidFill>
              </a:rPr>
              <a:t>bài</a:t>
            </a:r>
            <a:r>
              <a:rPr lang="fr-FR" sz="2600" dirty="0">
                <a:solidFill>
                  <a:srgbClr val="FFFFFF"/>
                </a:solidFill>
              </a:rPr>
              <a:t> </a:t>
            </a:r>
            <a:r>
              <a:rPr lang="fr-FR" sz="2600" dirty="0" err="1">
                <a:solidFill>
                  <a:srgbClr val="FFFFFF"/>
                </a:solidFill>
              </a:rPr>
              <a:t>toán</a:t>
            </a:r>
            <a:r>
              <a:rPr lang="en-US" sz="2600" dirty="0">
                <a:solidFill>
                  <a:srgbClr val="FFFFFF"/>
                </a:solidFill>
              </a:rPr>
              <a:t>?</a:t>
            </a:r>
            <a:endParaRPr lang="en-US" sz="2600" b="1" dirty="0">
              <a:solidFill>
                <a:srgbClr val="000000"/>
              </a:solidFill>
            </a:endParaRPr>
          </a:p>
          <a:p>
            <a:endParaRPr lang="en-US" sz="2600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A7B0F2-DF2A-49BE-B58C-6B2DE1378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2324100"/>
            <a:ext cx="4229100" cy="422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4" y="1056964"/>
            <a:ext cx="8606246" cy="2554545"/>
          </a:xfrm>
          <a:prstGeom prst="rect">
            <a:avLst/>
          </a:prstGeom>
          <a:solidFill>
            <a:srgbClr val="0000CC">
              <a:alpha val="1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chemeClr val="bg1"/>
                </a:solidFill>
              </a:rPr>
              <a:t>BÀI TOÁN: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nl-NL" sz="3200" dirty="0">
                <a:solidFill>
                  <a:schemeClr val="bg1"/>
                </a:solidFill>
              </a:rPr>
              <a:t>Một hình chữ nhật có cách kích thước là 2m và 3m. Gọi y là chu vi của hình chữ nhật này sau khi tăng thêm chiều dài và chiều rộng thêm x (m). Hãy chứng tỏ y là một hàm số bậc nhất theo biến số x. Tìm các hệ số a, b của hàm số này.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7650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3" b="19359"/>
          <a:stretch/>
        </p:blipFill>
        <p:spPr bwMode="auto">
          <a:xfrm>
            <a:off x="0" y="3600623"/>
            <a:ext cx="4595949" cy="303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95950" y="3595902"/>
            <a:ext cx="56910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</a:rPr>
              <a:t>Giải</a:t>
            </a:r>
            <a:endParaRPr lang="en-US" sz="3200" b="1" u="sng" dirty="0">
              <a:solidFill>
                <a:srgbClr val="FF0000"/>
              </a:solidFill>
            </a:endParaRPr>
          </a:p>
          <a:p>
            <a:r>
              <a:rPr lang="en-US" sz="3200" dirty="0" err="1">
                <a:solidFill>
                  <a:schemeClr val="bg1"/>
                </a:solidFill>
              </a:rPr>
              <a:t>Chiều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rộng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sau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khi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tăng</a:t>
            </a:r>
            <a:r>
              <a:rPr lang="en-US" sz="3200" dirty="0">
                <a:solidFill>
                  <a:schemeClr val="bg1"/>
                </a:solidFill>
              </a:rPr>
              <a:t>: 2 + x</a:t>
            </a:r>
          </a:p>
          <a:p>
            <a:r>
              <a:rPr lang="en-US" sz="3200" dirty="0" err="1">
                <a:solidFill>
                  <a:schemeClr val="bg1"/>
                </a:solidFill>
              </a:rPr>
              <a:t>Chiều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dài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sau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khi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tăng</a:t>
            </a:r>
            <a:r>
              <a:rPr lang="en-US" sz="3200" dirty="0">
                <a:solidFill>
                  <a:schemeClr val="bg1"/>
                </a:solidFill>
              </a:rPr>
              <a:t> : 3 + x</a:t>
            </a:r>
          </a:p>
          <a:p>
            <a:r>
              <a:rPr lang="en-US" sz="3200" dirty="0">
                <a:solidFill>
                  <a:schemeClr val="bg1"/>
                </a:solidFill>
              </a:rPr>
              <a:t>Chu vi </a:t>
            </a:r>
            <a:r>
              <a:rPr lang="en-US" sz="3200" dirty="0" err="1">
                <a:solidFill>
                  <a:schemeClr val="bg1"/>
                </a:solidFill>
              </a:rPr>
              <a:t>hình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chữ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nhật</a:t>
            </a:r>
            <a:r>
              <a:rPr lang="en-US" sz="3200" dirty="0">
                <a:solidFill>
                  <a:schemeClr val="bg1"/>
                </a:solidFill>
              </a:rPr>
              <a:t> :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y = ( 2 + x + 3 + x ). 2 = 4x + 10 </a:t>
            </a:r>
          </a:p>
          <a:p>
            <a:r>
              <a:rPr lang="en-US" sz="3200" dirty="0" err="1">
                <a:solidFill>
                  <a:schemeClr val="bg1"/>
                </a:solidFill>
              </a:rPr>
              <a:t>Trong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đó</a:t>
            </a:r>
            <a:r>
              <a:rPr lang="en-US" sz="3200" dirty="0">
                <a:solidFill>
                  <a:schemeClr val="bg1"/>
                </a:solidFill>
              </a:rPr>
              <a:t> : a = 4; b = 10</a:t>
            </a:r>
          </a:p>
        </p:txBody>
      </p:sp>
    </p:spTree>
    <p:extLst>
      <p:ext uri="{BB962C8B-B14F-4D97-AF65-F5344CB8AC3E}">
        <p14:creationId xmlns:p14="http://schemas.microsoft.com/office/powerpoint/2010/main" val="81051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A7B0F2-DF2A-49BE-B58C-6B2DE1378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2133600"/>
            <a:ext cx="4229100" cy="4229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FB2E9-86B8-4D94-A854-B356A682407B}"/>
              </a:ext>
            </a:extLst>
          </p:cNvPr>
          <p:cNvSpPr txBox="1"/>
          <p:nvPr/>
        </p:nvSpPr>
        <p:spPr>
          <a:xfrm>
            <a:off x="0" y="287084"/>
            <a:ext cx="44196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</a:rPr>
              <a:t>CỦNG CỐ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9" b="84129"/>
          <a:stretch>
            <a:fillRect/>
          </a:stretch>
        </p:blipFill>
        <p:spPr bwMode="auto">
          <a:xfrm>
            <a:off x="0" y="1219199"/>
            <a:ext cx="11887200" cy="1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4572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Bài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tập</a:t>
            </a:r>
            <a:r>
              <a:rPr lang="en-US" sz="3200" dirty="0">
                <a:solidFill>
                  <a:schemeClr val="bg1"/>
                </a:solidFill>
              </a:rPr>
              <a:t> 1 </a:t>
            </a:r>
            <a:r>
              <a:rPr lang="vi-VN" sz="3200" dirty="0">
                <a:solidFill>
                  <a:schemeClr val="bg1"/>
                </a:solidFill>
              </a:rPr>
              <a:t>(</a:t>
            </a:r>
            <a:r>
              <a:rPr lang="en-US" sz="3200" dirty="0" err="1">
                <a:solidFill>
                  <a:schemeClr val="bg1"/>
                </a:solidFill>
              </a:rPr>
              <a:t>trang</a:t>
            </a:r>
            <a:r>
              <a:rPr lang="en-US" sz="3200" dirty="0">
                <a:solidFill>
                  <a:schemeClr val="bg1"/>
                </a:solidFill>
              </a:rPr>
              <a:t> 22 </a:t>
            </a:r>
            <a:r>
              <a:rPr lang="en-US" sz="3200" dirty="0" err="1">
                <a:solidFill>
                  <a:schemeClr val="bg1"/>
                </a:solidFill>
              </a:rPr>
              <a:t>sgk</a:t>
            </a:r>
            <a:r>
              <a:rPr lang="vi-VN" sz="3200" dirty="0">
                <a:solidFill>
                  <a:schemeClr val="bg1"/>
                </a:solidFill>
              </a:rPr>
              <a:t>)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6571" y="3352800"/>
            <a:ext cx="9753600" cy="2677656"/>
            <a:chOff x="326571" y="3352800"/>
            <a:chExt cx="9753600" cy="2677656"/>
          </a:xfrm>
        </p:grpSpPr>
        <p:sp>
          <p:nvSpPr>
            <p:cNvPr id="5" name="TextBox 4"/>
            <p:cNvSpPr txBox="1"/>
            <p:nvPr/>
          </p:nvSpPr>
          <p:spPr>
            <a:xfrm>
              <a:off x="326571" y="3352800"/>
              <a:ext cx="97536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u="sng" dirty="0">
                  <a:solidFill>
                    <a:srgbClr val="FF0000"/>
                  </a:solidFill>
                </a:rPr>
                <a:t>GIẢI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a) y = 4x + 2 </a:t>
              </a:r>
              <a:r>
                <a:rPr lang="en-US" sz="2800" dirty="0" err="1">
                  <a:solidFill>
                    <a:schemeClr val="bg1"/>
                  </a:solidFill>
                </a:rPr>
                <a:t>là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hàm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số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bậc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nhất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với</a:t>
              </a:r>
              <a:r>
                <a:rPr lang="en-US" sz="2800" dirty="0">
                  <a:solidFill>
                    <a:schemeClr val="bg1"/>
                  </a:solidFill>
                </a:rPr>
                <a:t> a = 4, b = 2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b) y = 5 – 3x </a:t>
              </a:r>
              <a:r>
                <a:rPr lang="en-US" sz="2800" dirty="0" err="1">
                  <a:solidFill>
                    <a:schemeClr val="bg1"/>
                  </a:solidFill>
                </a:rPr>
                <a:t>là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hàm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số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bậc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nhất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với</a:t>
              </a:r>
              <a:r>
                <a:rPr lang="en-US" sz="2800" dirty="0">
                  <a:solidFill>
                    <a:schemeClr val="bg1"/>
                  </a:solidFill>
                </a:rPr>
                <a:t> a = –3 , b = 5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c) y  = 2 + x2 </a:t>
              </a:r>
              <a:r>
                <a:rPr lang="en-US" sz="2800" dirty="0" err="1">
                  <a:solidFill>
                    <a:schemeClr val="bg1"/>
                  </a:solidFill>
                </a:rPr>
                <a:t>không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là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hàm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số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bậc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nhất</a:t>
              </a:r>
              <a:endParaRPr lang="en-US" sz="2800" dirty="0">
                <a:solidFill>
                  <a:schemeClr val="bg1"/>
                </a:solidFill>
              </a:endParaRPr>
            </a:p>
            <a:p>
              <a:r>
                <a:rPr lang="en-US" sz="2800" dirty="0">
                  <a:solidFill>
                    <a:schemeClr val="bg1"/>
                  </a:solidFill>
                </a:rPr>
                <a:t>d) y = –0,2x </a:t>
              </a:r>
              <a:r>
                <a:rPr lang="en-US" sz="2800" dirty="0" err="1">
                  <a:solidFill>
                    <a:schemeClr val="bg1"/>
                  </a:solidFill>
                </a:rPr>
                <a:t>là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hàm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số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bậc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nhất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với</a:t>
              </a:r>
              <a:r>
                <a:rPr lang="en-US" sz="2800" dirty="0">
                  <a:solidFill>
                    <a:schemeClr val="bg1"/>
                  </a:solidFill>
                </a:rPr>
                <a:t> a = –0,2, b = 0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e) y =  </a:t>
              </a:r>
              <a:r>
                <a:rPr lang="vi-VN" sz="2800" dirty="0">
                  <a:solidFill>
                    <a:schemeClr val="bg1"/>
                  </a:solidFill>
                </a:rPr>
                <a:t>   </a:t>
              </a:r>
              <a:r>
                <a:rPr lang="en-US" sz="2800" dirty="0">
                  <a:solidFill>
                    <a:schemeClr val="bg1"/>
                  </a:solidFill>
                </a:rPr>
                <a:t>x − 1 </a:t>
              </a:r>
              <a:r>
                <a:rPr lang="en-US" sz="2800" dirty="0" err="1">
                  <a:solidFill>
                    <a:schemeClr val="bg1"/>
                  </a:solidFill>
                </a:rPr>
                <a:t>là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hàm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số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bậc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nhất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với</a:t>
              </a:r>
              <a:r>
                <a:rPr lang="en-US" sz="2800" dirty="0">
                  <a:solidFill>
                    <a:schemeClr val="bg1"/>
                  </a:solidFill>
                </a:rPr>
                <a:t> a =  </a:t>
              </a:r>
              <a:r>
                <a:rPr lang="vi-VN" sz="2800" dirty="0">
                  <a:solidFill>
                    <a:schemeClr val="bg1"/>
                  </a:solidFill>
                </a:rPr>
                <a:t>    </a:t>
              </a:r>
              <a:r>
                <a:rPr lang="en-US" sz="2800" dirty="0">
                  <a:solidFill>
                    <a:schemeClr val="bg1"/>
                  </a:solidFill>
                </a:rPr>
                <a:t>, b = −1</a:t>
              </a: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643214"/>
                </p:ext>
              </p:extLst>
            </p:nvPr>
          </p:nvGraphicFramePr>
          <p:xfrm>
            <a:off x="1295400" y="5066169"/>
            <a:ext cx="4572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53800" imgH="253800" progId="Equation.DSMT4">
                    <p:embed/>
                  </p:oleObj>
                </mc:Choice>
                <mc:Fallback>
                  <p:oleObj name="Equation" r:id="rId4" imgW="25380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295400" y="5066169"/>
                          <a:ext cx="4572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7489102"/>
                </p:ext>
              </p:extLst>
            </p:nvPr>
          </p:nvGraphicFramePr>
          <p:xfrm>
            <a:off x="6248400" y="5029200"/>
            <a:ext cx="4572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57200" imgH="457200" progId="Equation.DSMT4">
                    <p:embed/>
                  </p:oleObj>
                </mc:Choice>
                <mc:Fallback>
                  <p:oleObj name="Equation" r:id="rId6" imgW="45720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248400" y="5029200"/>
                          <a:ext cx="4572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2611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2907</TotalTime>
  <Words>3239</Words>
  <Application>Microsoft Office PowerPoint</Application>
  <PresentationFormat>Widescreen</PresentationFormat>
  <Paragraphs>506</Paragraphs>
  <Slides>46</Slides>
  <Notes>0</Notes>
  <HiddenSlides>0</HiddenSlides>
  <MMClips>9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.VnTime</vt:lpstr>
      <vt:lpstr>Aharoni</vt:lpstr>
      <vt:lpstr>Arial</vt:lpstr>
      <vt:lpstr>Calibri</vt:lpstr>
      <vt:lpstr>Times New Roman</vt:lpstr>
      <vt:lpstr>Times New Roman </vt:lpstr>
      <vt:lpstr>Default Design</vt:lpstr>
      <vt:lpstr>Equation</vt:lpstr>
      <vt:lpstr>CorelDRAW</vt:lpstr>
      <vt:lpstr>PowerPoint Presentation</vt:lpstr>
      <vt:lpstr>PowerPoint Presentation</vt:lpstr>
      <vt:lpstr>§3. HÀM SỐ BẬC NHẤT y = ax + b ( a ≠ 0) (tiết 1)</vt:lpstr>
      <vt:lpstr>PowerPoint Presentation</vt:lpstr>
      <vt:lpstr>PowerPoint Presentation</vt:lpstr>
      <vt:lpstr>1. Kh¸i niÖm vÒ hµm sè bËc nhÊt: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§3. HÀM SỐ BẬC NHẤT y = ax + b ( a ≠ 0)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§3. HÀM SỐ BẬC NHẤT y = ax + b ( a ≠ 0) (tiết 3,4)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TGDD</dc:creator>
  <cp:lastModifiedBy>Thanh Hung</cp:lastModifiedBy>
  <cp:revision>297</cp:revision>
  <dcterms:created xsi:type="dcterms:W3CDTF">2013-10-10T08:55:45Z</dcterms:created>
  <dcterms:modified xsi:type="dcterms:W3CDTF">2024-08-26T16:36:52Z</dcterms:modified>
</cp:coreProperties>
</file>