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gif" ContentType="image/gif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3.xml" ContentType="application/vnd.openxmlformats-officedocument.presentationml.notesSlide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2"/>
  </p:notesMasterIdLst>
  <p:sldIdLst>
    <p:sldId id="475" r:id="rId2"/>
    <p:sldId id="503" r:id="rId3"/>
    <p:sldId id="525" r:id="rId4"/>
    <p:sldId id="529" r:id="rId5"/>
    <p:sldId id="505" r:id="rId6"/>
    <p:sldId id="507" r:id="rId7"/>
    <p:sldId id="508" r:id="rId8"/>
    <p:sldId id="528" r:id="rId9"/>
    <p:sldId id="510" r:id="rId10"/>
    <p:sldId id="511" r:id="rId11"/>
    <p:sldId id="513" r:id="rId12"/>
    <p:sldId id="514" r:id="rId13"/>
    <p:sldId id="515" r:id="rId14"/>
    <p:sldId id="521" r:id="rId15"/>
    <p:sldId id="522" r:id="rId16"/>
    <p:sldId id="518" r:id="rId17"/>
    <p:sldId id="527" r:id="rId18"/>
    <p:sldId id="519" r:id="rId19"/>
    <p:sldId id="523" r:id="rId20"/>
    <p:sldId id="524" r:id="rId2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D30DD"/>
    <a:srgbClr val="FFCCFF"/>
    <a:srgbClr val="BCFCD4"/>
    <a:srgbClr val="99FF66"/>
    <a:srgbClr val="33CCFF"/>
    <a:srgbClr val="009900"/>
    <a:srgbClr val="F11BAA"/>
    <a:srgbClr val="00FF00"/>
    <a:srgbClr val="11C1FF"/>
    <a:srgbClr val="FF505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43" autoAdjust="0"/>
    <p:restoredTop sz="94680" autoAdjust="0"/>
  </p:normalViewPr>
  <p:slideViewPr>
    <p:cSldViewPr>
      <p:cViewPr varScale="1">
        <p:scale>
          <a:sx n="74" d="100"/>
          <a:sy n="74" d="100"/>
        </p:scale>
        <p:origin x="1084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/Relationships>
</file>

<file path=ppt/diagrams/_rels/data2.xml.rels><?xml version="1.0" encoding="UTF-8" standalone="yes"?>
<Relationships xmlns="http://schemas.openxmlformats.org/package/2006/relationships"><Relationship Id="rId1" Type="http://schemas.openxmlformats.org/officeDocument/2006/relationships/image" Target="../media/image23.png"/></Relationships>
</file>

<file path=ppt/diagrams/_rels/data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image" Target="../media/image36.png"/></Relationships>
</file>

<file path=ppt/diagrams/_rels/data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image" Target="../media/image36.png"/></Relationships>
</file>

<file path=ppt/diagrams/_rels/drawing2.xml.rels><?xml version="1.0" encoding="UTF-8" standalone="yes"?>
<Relationships xmlns="http://schemas.openxmlformats.org/package/2006/relationships"><Relationship Id="rId1" Type="http://schemas.openxmlformats.org/officeDocument/2006/relationships/image" Target="../media/image23.png"/></Relationships>
</file>

<file path=ppt/diagrams/_rels/drawing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image" Target="../media/image36.png"/></Relationships>
</file>

<file path=ppt/diagrams/_rels/drawing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image" Target="../media/image36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DABBB91E-DAF9-47E3-9C1B-82DE845568D0}" type="doc">
      <dgm:prSet loTypeId="urn:microsoft.com/office/officeart/2005/8/layout/hierarchy6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842A6939-AB67-443F-A238-B1594B14F58A}">
      <dgm:prSet phldrT="[Text]" custT="1"/>
      <dgm:spPr/>
      <dgm:t>
        <a:bodyPr/>
        <a:lstStyle/>
        <a:p>
          <a:r>
            <a:rPr lang="en-US" sz="1700" b="1" dirty="0" err="1" smtClean="0">
              <a:latin typeface="Cambria" pitchFamily="18" charset="0"/>
              <a:ea typeface="Cambria" pitchFamily="18" charset="0"/>
            </a:rPr>
            <a:t>Lượng</a:t>
          </a:r>
          <a:r>
            <a:rPr lang="en-US" sz="1700" b="1" dirty="0" smtClean="0">
              <a:latin typeface="Cambria" pitchFamily="18" charset="0"/>
              <a:ea typeface="Cambria" pitchFamily="18" charset="0"/>
            </a:rPr>
            <a:t> </a:t>
          </a:r>
          <a:r>
            <a:rPr lang="en-US" sz="1700" b="1" dirty="0" err="1" smtClean="0">
              <a:latin typeface="Cambria" pitchFamily="18" charset="0"/>
              <a:ea typeface="Cambria" pitchFamily="18" charset="0"/>
            </a:rPr>
            <a:t>mưa</a:t>
          </a:r>
          <a:endParaRPr lang="en-US" sz="1700" b="1" dirty="0">
            <a:latin typeface="Cambria" pitchFamily="18" charset="0"/>
            <a:ea typeface="Cambria" pitchFamily="18" charset="0"/>
          </a:endParaRPr>
        </a:p>
      </dgm:t>
    </dgm:pt>
    <dgm:pt modelId="{1E808713-9AEA-4E4B-9042-F201F65702A2}" type="parTrans" cxnId="{CA6D227D-955C-41C5-88CE-BF524022B547}">
      <dgm:prSet/>
      <dgm:spPr/>
      <dgm:t>
        <a:bodyPr/>
        <a:lstStyle/>
        <a:p>
          <a:endParaRPr lang="en-US"/>
        </a:p>
      </dgm:t>
    </dgm:pt>
    <dgm:pt modelId="{B2F25BC8-7F6E-470E-9D72-45A1234FD505}" type="sibTrans" cxnId="{CA6D227D-955C-41C5-88CE-BF524022B547}">
      <dgm:prSet/>
      <dgm:spPr/>
      <dgm:t>
        <a:bodyPr/>
        <a:lstStyle/>
        <a:p>
          <a:endParaRPr lang="en-US"/>
        </a:p>
      </dgm:t>
    </dgm:pt>
    <dgm:pt modelId="{451462FA-6989-408F-BA8F-09E372FDA644}">
      <dgm:prSet phldrT="[Text]" custT="1"/>
      <dgm:spPr/>
      <dgm:t>
        <a:bodyPr/>
        <a:lstStyle/>
        <a:p>
          <a:r>
            <a:rPr lang="vi-VN" sz="1700" dirty="0" smtClean="0">
              <a:latin typeface="Cambria" pitchFamily="18" charset="0"/>
              <a:ea typeface="Cambria" pitchFamily="18" charset="0"/>
            </a:rPr>
            <a:t>Lượng mưa trung bình năm có nhiều biến động.</a:t>
          </a:r>
          <a:endParaRPr lang="en-US" sz="1700" dirty="0" smtClean="0">
            <a:latin typeface="Cambria" pitchFamily="18" charset="0"/>
            <a:ea typeface="Cambria" pitchFamily="18" charset="0"/>
          </a:endParaRPr>
        </a:p>
      </dgm:t>
    </dgm:pt>
    <dgm:pt modelId="{910BE239-0CC0-4039-8F15-F7C02DB53481}" type="parTrans" cxnId="{6D917308-4E08-4DA2-9E47-7CADA4CE5D4C}">
      <dgm:prSet/>
      <dgm:spPr/>
      <dgm:t>
        <a:bodyPr/>
        <a:lstStyle/>
        <a:p>
          <a:endParaRPr lang="en-US"/>
        </a:p>
      </dgm:t>
    </dgm:pt>
    <dgm:pt modelId="{97C03107-172C-4F8C-A97B-948CFEDBD233}" type="sibTrans" cxnId="{6D917308-4E08-4DA2-9E47-7CADA4CE5D4C}">
      <dgm:prSet/>
      <dgm:spPr/>
      <dgm:t>
        <a:bodyPr/>
        <a:lstStyle/>
        <a:p>
          <a:endParaRPr lang="en-US"/>
        </a:p>
      </dgm:t>
    </dgm:pt>
    <dgm:pt modelId="{73DCFC18-9660-4A97-A679-C2AEB743C236}">
      <dgm:prSet phldrT="[Text]" custT="1"/>
      <dgm:spPr/>
      <dgm:t>
        <a:bodyPr/>
        <a:lstStyle/>
        <a:p>
          <a:r>
            <a:rPr lang="vi-VN" sz="1700" dirty="0" smtClean="0">
              <a:latin typeface="Cambria" pitchFamily="18" charset="0"/>
              <a:ea typeface="Cambria" pitchFamily="18" charset="0"/>
            </a:rPr>
            <a:t>Thời gian mùa mưa và mùa khô cũng có sự thay đổi.</a:t>
          </a:r>
          <a:endParaRPr lang="en-US" sz="1700" dirty="0" smtClean="0">
            <a:latin typeface="Cambria" pitchFamily="18" charset="0"/>
            <a:ea typeface="Cambria" pitchFamily="18" charset="0"/>
          </a:endParaRPr>
        </a:p>
      </dgm:t>
    </dgm:pt>
    <dgm:pt modelId="{EDAA19F2-0741-40BC-93A1-46F7CACE9732}" type="parTrans" cxnId="{0076CD47-FB38-4422-8E4F-7BE9A0EF0723}">
      <dgm:prSet/>
      <dgm:spPr/>
      <dgm:t>
        <a:bodyPr/>
        <a:lstStyle/>
        <a:p>
          <a:endParaRPr lang="en-US"/>
        </a:p>
      </dgm:t>
    </dgm:pt>
    <dgm:pt modelId="{F4B52C36-7E79-41C0-8DC0-9A9A390C0DBA}" type="sibTrans" cxnId="{0076CD47-FB38-4422-8E4F-7BE9A0EF0723}">
      <dgm:prSet/>
      <dgm:spPr/>
      <dgm:t>
        <a:bodyPr/>
        <a:lstStyle/>
        <a:p>
          <a:endParaRPr lang="en-US"/>
        </a:p>
      </dgm:t>
    </dgm:pt>
    <dgm:pt modelId="{D148F24E-0727-46F0-BA5A-665DA528FE6A}">
      <dgm:prSet phldrT="[Text]" custT="1"/>
      <dgm:spPr/>
      <dgm:t>
        <a:bodyPr/>
        <a:lstStyle/>
        <a:p>
          <a:r>
            <a:rPr lang="en-US" sz="1700" dirty="0" smtClean="0">
              <a:latin typeface="Cambria" pitchFamily="18" charset="0"/>
              <a:ea typeface="Cambria" pitchFamily="18" charset="0"/>
            </a:rPr>
            <a:t>M</a:t>
          </a:r>
          <a:r>
            <a:rPr lang="vi-VN" sz="1700" dirty="0" smtClean="0">
              <a:latin typeface="Cambria" pitchFamily="18" charset="0"/>
              <a:ea typeface="Cambria" pitchFamily="18" charset="0"/>
            </a:rPr>
            <a:t>ưa lớn xảy ra bất thường hơn về tần suất và cường độ.</a:t>
          </a:r>
          <a:endParaRPr lang="en-US" sz="1700" dirty="0" smtClean="0">
            <a:latin typeface="Cambria" pitchFamily="18" charset="0"/>
            <a:ea typeface="Cambria" pitchFamily="18" charset="0"/>
          </a:endParaRPr>
        </a:p>
      </dgm:t>
    </dgm:pt>
    <dgm:pt modelId="{86B2F673-F5E6-4A10-B3AF-E2FBBAD76DF3}" type="parTrans" cxnId="{B0683B07-633A-4EB4-A90B-2F6B7E2F51A1}">
      <dgm:prSet/>
      <dgm:spPr/>
      <dgm:t>
        <a:bodyPr/>
        <a:lstStyle/>
        <a:p>
          <a:endParaRPr lang="en-US"/>
        </a:p>
      </dgm:t>
    </dgm:pt>
    <dgm:pt modelId="{819C0AA6-C02F-4FB1-8D79-3E110F6AA701}" type="sibTrans" cxnId="{B0683B07-633A-4EB4-A90B-2F6B7E2F51A1}">
      <dgm:prSet/>
      <dgm:spPr/>
      <dgm:t>
        <a:bodyPr/>
        <a:lstStyle/>
        <a:p>
          <a:endParaRPr lang="en-US"/>
        </a:p>
      </dgm:t>
    </dgm:pt>
    <dgm:pt modelId="{BBF6C64C-7BEA-4E35-B8A5-5E6B3A281518}" type="pres">
      <dgm:prSet presAssocID="{DABBB91E-DAF9-47E3-9C1B-82DE845568D0}" presName="mainComposite" presStyleCnt="0">
        <dgm:presLayoutVars>
          <dgm:chPref val="1"/>
          <dgm:dir/>
          <dgm:animOne val="branch"/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F5252616-4EF5-4B52-B6BE-6E94E5EDAF7F}" type="pres">
      <dgm:prSet presAssocID="{DABBB91E-DAF9-47E3-9C1B-82DE845568D0}" presName="hierFlow" presStyleCnt="0"/>
      <dgm:spPr/>
    </dgm:pt>
    <dgm:pt modelId="{67801FFB-470D-4ED5-9CCF-F2CFCBF26872}" type="pres">
      <dgm:prSet presAssocID="{DABBB91E-DAF9-47E3-9C1B-82DE845568D0}" presName="hierChild1" presStyleCnt="0">
        <dgm:presLayoutVars>
          <dgm:chPref val="1"/>
          <dgm:animOne val="branch"/>
          <dgm:animLvl val="lvl"/>
        </dgm:presLayoutVars>
      </dgm:prSet>
      <dgm:spPr/>
    </dgm:pt>
    <dgm:pt modelId="{230F10DA-5D58-47DA-BA69-54A23D90190D}" type="pres">
      <dgm:prSet presAssocID="{842A6939-AB67-443F-A238-B1594B14F58A}" presName="Name14" presStyleCnt="0"/>
      <dgm:spPr/>
    </dgm:pt>
    <dgm:pt modelId="{647A87F1-B924-42C3-9BFB-B28E010046FA}" type="pres">
      <dgm:prSet presAssocID="{842A6939-AB67-443F-A238-B1594B14F58A}" presName="level1Shape" presStyleLbl="node0" presStyleIdx="0" presStyleCnt="1">
        <dgm:presLayoutVars>
          <dgm:chPref val="3"/>
        </dgm:presLayoutVars>
      </dgm:prSet>
      <dgm:spPr/>
      <dgm:t>
        <a:bodyPr/>
        <a:lstStyle/>
        <a:p>
          <a:endParaRPr lang="en-US"/>
        </a:p>
      </dgm:t>
    </dgm:pt>
    <dgm:pt modelId="{2618DFD7-C4C4-4C93-84FA-4619F663EA20}" type="pres">
      <dgm:prSet presAssocID="{842A6939-AB67-443F-A238-B1594B14F58A}" presName="hierChild2" presStyleCnt="0"/>
      <dgm:spPr/>
    </dgm:pt>
    <dgm:pt modelId="{D51E557A-1553-48DB-9E8F-9F340370401B}" type="pres">
      <dgm:prSet presAssocID="{910BE239-0CC0-4039-8F15-F7C02DB53481}" presName="Name19" presStyleLbl="parChTrans1D2" presStyleIdx="0" presStyleCnt="3"/>
      <dgm:spPr/>
      <dgm:t>
        <a:bodyPr/>
        <a:lstStyle/>
        <a:p>
          <a:endParaRPr lang="en-US"/>
        </a:p>
      </dgm:t>
    </dgm:pt>
    <dgm:pt modelId="{88CD1CA6-17F0-4589-9BF1-D6D33BE6CF03}" type="pres">
      <dgm:prSet presAssocID="{451462FA-6989-408F-BA8F-09E372FDA644}" presName="Name21" presStyleCnt="0"/>
      <dgm:spPr/>
    </dgm:pt>
    <dgm:pt modelId="{8FEB5CAE-D4E7-4A10-87E2-8525D06FCC9D}" type="pres">
      <dgm:prSet presAssocID="{451462FA-6989-408F-BA8F-09E372FDA644}" presName="level2Shape" presStyleLbl="node2" presStyleIdx="0" presStyleCnt="3" custScaleX="120159" custScaleY="348264"/>
      <dgm:spPr/>
      <dgm:t>
        <a:bodyPr/>
        <a:lstStyle/>
        <a:p>
          <a:endParaRPr lang="en-US"/>
        </a:p>
      </dgm:t>
    </dgm:pt>
    <dgm:pt modelId="{1AFBA3D9-207A-44DE-8A1A-6C3CC5CE240C}" type="pres">
      <dgm:prSet presAssocID="{451462FA-6989-408F-BA8F-09E372FDA644}" presName="hierChild3" presStyleCnt="0"/>
      <dgm:spPr/>
    </dgm:pt>
    <dgm:pt modelId="{A4F6A9E5-8942-40B9-B8D0-5D914EFCBCC5}" type="pres">
      <dgm:prSet presAssocID="{EDAA19F2-0741-40BC-93A1-46F7CACE9732}" presName="Name19" presStyleLbl="parChTrans1D2" presStyleIdx="1" presStyleCnt="3"/>
      <dgm:spPr/>
      <dgm:t>
        <a:bodyPr/>
        <a:lstStyle/>
        <a:p>
          <a:endParaRPr lang="en-US"/>
        </a:p>
      </dgm:t>
    </dgm:pt>
    <dgm:pt modelId="{DE69739E-3691-4A44-B5E3-5698CE629D72}" type="pres">
      <dgm:prSet presAssocID="{73DCFC18-9660-4A97-A679-C2AEB743C236}" presName="Name21" presStyleCnt="0"/>
      <dgm:spPr/>
    </dgm:pt>
    <dgm:pt modelId="{6EF5A1E5-00F7-4E6D-AE7E-B9CA6802612E}" type="pres">
      <dgm:prSet presAssocID="{73DCFC18-9660-4A97-A679-C2AEB743C236}" presName="level2Shape" presStyleLbl="node2" presStyleIdx="1" presStyleCnt="3" custScaleX="126029" custScaleY="343513"/>
      <dgm:spPr/>
      <dgm:t>
        <a:bodyPr/>
        <a:lstStyle/>
        <a:p>
          <a:endParaRPr lang="en-US"/>
        </a:p>
      </dgm:t>
    </dgm:pt>
    <dgm:pt modelId="{221F552B-E77C-4D0C-951F-FB9ACA153360}" type="pres">
      <dgm:prSet presAssocID="{73DCFC18-9660-4A97-A679-C2AEB743C236}" presName="hierChild3" presStyleCnt="0"/>
      <dgm:spPr/>
    </dgm:pt>
    <dgm:pt modelId="{EFDB2B31-6276-4322-A4AD-A364E9706971}" type="pres">
      <dgm:prSet presAssocID="{86B2F673-F5E6-4A10-B3AF-E2FBBAD76DF3}" presName="Name19" presStyleLbl="parChTrans1D2" presStyleIdx="2" presStyleCnt="3"/>
      <dgm:spPr/>
      <dgm:t>
        <a:bodyPr/>
        <a:lstStyle/>
        <a:p>
          <a:endParaRPr lang="en-US"/>
        </a:p>
      </dgm:t>
    </dgm:pt>
    <dgm:pt modelId="{29C0D968-802F-4D97-B53E-F9EDF654616F}" type="pres">
      <dgm:prSet presAssocID="{D148F24E-0727-46F0-BA5A-665DA528FE6A}" presName="Name21" presStyleCnt="0"/>
      <dgm:spPr/>
    </dgm:pt>
    <dgm:pt modelId="{EE8A27CF-E668-4A7B-9F92-A2E4B3F27066}" type="pres">
      <dgm:prSet presAssocID="{D148F24E-0727-46F0-BA5A-665DA528FE6A}" presName="level2Shape" presStyleLbl="node2" presStyleIdx="2" presStyleCnt="3" custScaleX="121669" custScaleY="343513"/>
      <dgm:spPr/>
      <dgm:t>
        <a:bodyPr/>
        <a:lstStyle/>
        <a:p>
          <a:endParaRPr lang="en-US"/>
        </a:p>
      </dgm:t>
    </dgm:pt>
    <dgm:pt modelId="{16EAEEB4-C2C0-48A5-A3D2-798E0EB877D8}" type="pres">
      <dgm:prSet presAssocID="{D148F24E-0727-46F0-BA5A-665DA528FE6A}" presName="hierChild3" presStyleCnt="0"/>
      <dgm:spPr/>
    </dgm:pt>
    <dgm:pt modelId="{425CFAFE-0538-415A-B15F-33022646A72E}" type="pres">
      <dgm:prSet presAssocID="{DABBB91E-DAF9-47E3-9C1B-82DE845568D0}" presName="bgShapesFlow" presStyleCnt="0"/>
      <dgm:spPr/>
    </dgm:pt>
  </dgm:ptLst>
  <dgm:cxnLst>
    <dgm:cxn modelId="{4F7F05DC-6344-47B6-8B96-06A9D6CC55E3}" type="presOf" srcId="{451462FA-6989-408F-BA8F-09E372FDA644}" destId="{8FEB5CAE-D4E7-4A10-87E2-8525D06FCC9D}" srcOrd="0" destOrd="0" presId="urn:microsoft.com/office/officeart/2005/8/layout/hierarchy6"/>
    <dgm:cxn modelId="{8A4025EB-DC46-47CA-81AC-444E50589A25}" type="presOf" srcId="{86B2F673-F5E6-4A10-B3AF-E2FBBAD76DF3}" destId="{EFDB2B31-6276-4322-A4AD-A364E9706971}" srcOrd="0" destOrd="0" presId="urn:microsoft.com/office/officeart/2005/8/layout/hierarchy6"/>
    <dgm:cxn modelId="{6D917308-4E08-4DA2-9E47-7CADA4CE5D4C}" srcId="{842A6939-AB67-443F-A238-B1594B14F58A}" destId="{451462FA-6989-408F-BA8F-09E372FDA644}" srcOrd="0" destOrd="0" parTransId="{910BE239-0CC0-4039-8F15-F7C02DB53481}" sibTransId="{97C03107-172C-4F8C-A97B-948CFEDBD233}"/>
    <dgm:cxn modelId="{0076CD47-FB38-4422-8E4F-7BE9A0EF0723}" srcId="{842A6939-AB67-443F-A238-B1594B14F58A}" destId="{73DCFC18-9660-4A97-A679-C2AEB743C236}" srcOrd="1" destOrd="0" parTransId="{EDAA19F2-0741-40BC-93A1-46F7CACE9732}" sibTransId="{F4B52C36-7E79-41C0-8DC0-9A9A390C0DBA}"/>
    <dgm:cxn modelId="{ECD73CD2-099A-4A4D-BCA5-9C1659D65C10}" type="presOf" srcId="{DABBB91E-DAF9-47E3-9C1B-82DE845568D0}" destId="{BBF6C64C-7BEA-4E35-B8A5-5E6B3A281518}" srcOrd="0" destOrd="0" presId="urn:microsoft.com/office/officeart/2005/8/layout/hierarchy6"/>
    <dgm:cxn modelId="{F4EDE865-FDCC-4D6D-A1D2-B54748B08923}" type="presOf" srcId="{73DCFC18-9660-4A97-A679-C2AEB743C236}" destId="{6EF5A1E5-00F7-4E6D-AE7E-B9CA6802612E}" srcOrd="0" destOrd="0" presId="urn:microsoft.com/office/officeart/2005/8/layout/hierarchy6"/>
    <dgm:cxn modelId="{81B1B359-C6CA-4A03-9640-58517A66F163}" type="presOf" srcId="{EDAA19F2-0741-40BC-93A1-46F7CACE9732}" destId="{A4F6A9E5-8942-40B9-B8D0-5D914EFCBCC5}" srcOrd="0" destOrd="0" presId="urn:microsoft.com/office/officeart/2005/8/layout/hierarchy6"/>
    <dgm:cxn modelId="{A5B57672-4227-4C4C-B3A9-E4323BA88C01}" type="presOf" srcId="{910BE239-0CC0-4039-8F15-F7C02DB53481}" destId="{D51E557A-1553-48DB-9E8F-9F340370401B}" srcOrd="0" destOrd="0" presId="urn:microsoft.com/office/officeart/2005/8/layout/hierarchy6"/>
    <dgm:cxn modelId="{B0683B07-633A-4EB4-A90B-2F6B7E2F51A1}" srcId="{842A6939-AB67-443F-A238-B1594B14F58A}" destId="{D148F24E-0727-46F0-BA5A-665DA528FE6A}" srcOrd="2" destOrd="0" parTransId="{86B2F673-F5E6-4A10-B3AF-E2FBBAD76DF3}" sibTransId="{819C0AA6-C02F-4FB1-8D79-3E110F6AA701}"/>
    <dgm:cxn modelId="{5C43E52C-01E0-46BC-BAB4-449D2B00C25B}" type="presOf" srcId="{D148F24E-0727-46F0-BA5A-665DA528FE6A}" destId="{EE8A27CF-E668-4A7B-9F92-A2E4B3F27066}" srcOrd="0" destOrd="0" presId="urn:microsoft.com/office/officeart/2005/8/layout/hierarchy6"/>
    <dgm:cxn modelId="{48737C84-4047-4A5F-9F11-80C44F0EE2E4}" type="presOf" srcId="{842A6939-AB67-443F-A238-B1594B14F58A}" destId="{647A87F1-B924-42C3-9BFB-B28E010046FA}" srcOrd="0" destOrd="0" presId="urn:microsoft.com/office/officeart/2005/8/layout/hierarchy6"/>
    <dgm:cxn modelId="{CA6D227D-955C-41C5-88CE-BF524022B547}" srcId="{DABBB91E-DAF9-47E3-9C1B-82DE845568D0}" destId="{842A6939-AB67-443F-A238-B1594B14F58A}" srcOrd="0" destOrd="0" parTransId="{1E808713-9AEA-4E4B-9042-F201F65702A2}" sibTransId="{B2F25BC8-7F6E-470E-9D72-45A1234FD505}"/>
    <dgm:cxn modelId="{954D5761-E70B-46FD-95D5-7EFCDC42D4B6}" type="presParOf" srcId="{BBF6C64C-7BEA-4E35-B8A5-5E6B3A281518}" destId="{F5252616-4EF5-4B52-B6BE-6E94E5EDAF7F}" srcOrd="0" destOrd="0" presId="urn:microsoft.com/office/officeart/2005/8/layout/hierarchy6"/>
    <dgm:cxn modelId="{FD1803BD-8DE2-485F-9996-ED0CE5ECF823}" type="presParOf" srcId="{F5252616-4EF5-4B52-B6BE-6E94E5EDAF7F}" destId="{67801FFB-470D-4ED5-9CCF-F2CFCBF26872}" srcOrd="0" destOrd="0" presId="urn:microsoft.com/office/officeart/2005/8/layout/hierarchy6"/>
    <dgm:cxn modelId="{EA21DAD0-882F-4E10-A00B-F91EA6F2875B}" type="presParOf" srcId="{67801FFB-470D-4ED5-9CCF-F2CFCBF26872}" destId="{230F10DA-5D58-47DA-BA69-54A23D90190D}" srcOrd="0" destOrd="0" presId="urn:microsoft.com/office/officeart/2005/8/layout/hierarchy6"/>
    <dgm:cxn modelId="{DC6B1E23-C2F6-430F-AF0E-7062506DB62B}" type="presParOf" srcId="{230F10DA-5D58-47DA-BA69-54A23D90190D}" destId="{647A87F1-B924-42C3-9BFB-B28E010046FA}" srcOrd="0" destOrd="0" presId="urn:microsoft.com/office/officeart/2005/8/layout/hierarchy6"/>
    <dgm:cxn modelId="{AD365368-E44C-4985-993C-103C6D6D258B}" type="presParOf" srcId="{230F10DA-5D58-47DA-BA69-54A23D90190D}" destId="{2618DFD7-C4C4-4C93-84FA-4619F663EA20}" srcOrd="1" destOrd="0" presId="urn:microsoft.com/office/officeart/2005/8/layout/hierarchy6"/>
    <dgm:cxn modelId="{C09D867A-55DA-4284-B503-22E566B1381C}" type="presParOf" srcId="{2618DFD7-C4C4-4C93-84FA-4619F663EA20}" destId="{D51E557A-1553-48DB-9E8F-9F340370401B}" srcOrd="0" destOrd="0" presId="urn:microsoft.com/office/officeart/2005/8/layout/hierarchy6"/>
    <dgm:cxn modelId="{9EA0F630-A21D-4585-AFDA-87C25ABD763E}" type="presParOf" srcId="{2618DFD7-C4C4-4C93-84FA-4619F663EA20}" destId="{88CD1CA6-17F0-4589-9BF1-D6D33BE6CF03}" srcOrd="1" destOrd="0" presId="urn:microsoft.com/office/officeart/2005/8/layout/hierarchy6"/>
    <dgm:cxn modelId="{D65D3EB6-0F82-4B65-BA5F-73C8EB375369}" type="presParOf" srcId="{88CD1CA6-17F0-4589-9BF1-D6D33BE6CF03}" destId="{8FEB5CAE-D4E7-4A10-87E2-8525D06FCC9D}" srcOrd="0" destOrd="0" presId="urn:microsoft.com/office/officeart/2005/8/layout/hierarchy6"/>
    <dgm:cxn modelId="{CB529851-47C1-45D1-A8F1-27B58D22BB05}" type="presParOf" srcId="{88CD1CA6-17F0-4589-9BF1-D6D33BE6CF03}" destId="{1AFBA3D9-207A-44DE-8A1A-6C3CC5CE240C}" srcOrd="1" destOrd="0" presId="urn:microsoft.com/office/officeart/2005/8/layout/hierarchy6"/>
    <dgm:cxn modelId="{1CBC35C7-7AD0-4510-9F4E-FD6FFA3BBDB3}" type="presParOf" srcId="{2618DFD7-C4C4-4C93-84FA-4619F663EA20}" destId="{A4F6A9E5-8942-40B9-B8D0-5D914EFCBCC5}" srcOrd="2" destOrd="0" presId="urn:microsoft.com/office/officeart/2005/8/layout/hierarchy6"/>
    <dgm:cxn modelId="{525CDECA-11C3-45BD-A5BD-5A986CC97001}" type="presParOf" srcId="{2618DFD7-C4C4-4C93-84FA-4619F663EA20}" destId="{DE69739E-3691-4A44-B5E3-5698CE629D72}" srcOrd="3" destOrd="0" presId="urn:microsoft.com/office/officeart/2005/8/layout/hierarchy6"/>
    <dgm:cxn modelId="{B417D61E-EE67-4A0F-B9B0-5930B3204082}" type="presParOf" srcId="{DE69739E-3691-4A44-B5E3-5698CE629D72}" destId="{6EF5A1E5-00F7-4E6D-AE7E-B9CA6802612E}" srcOrd="0" destOrd="0" presId="urn:microsoft.com/office/officeart/2005/8/layout/hierarchy6"/>
    <dgm:cxn modelId="{DD01CBB6-0A24-47F2-AB10-D6F91C66683B}" type="presParOf" srcId="{DE69739E-3691-4A44-B5E3-5698CE629D72}" destId="{221F552B-E77C-4D0C-951F-FB9ACA153360}" srcOrd="1" destOrd="0" presId="urn:microsoft.com/office/officeart/2005/8/layout/hierarchy6"/>
    <dgm:cxn modelId="{D906AB85-A417-45A4-8A82-1013AF8966DB}" type="presParOf" srcId="{2618DFD7-C4C4-4C93-84FA-4619F663EA20}" destId="{EFDB2B31-6276-4322-A4AD-A364E9706971}" srcOrd="4" destOrd="0" presId="urn:microsoft.com/office/officeart/2005/8/layout/hierarchy6"/>
    <dgm:cxn modelId="{8BD0BB8D-43C6-4607-919C-BB8BA3A9A9F6}" type="presParOf" srcId="{2618DFD7-C4C4-4C93-84FA-4619F663EA20}" destId="{29C0D968-802F-4D97-B53E-F9EDF654616F}" srcOrd="5" destOrd="0" presId="urn:microsoft.com/office/officeart/2005/8/layout/hierarchy6"/>
    <dgm:cxn modelId="{06A7C303-CA70-44B2-895B-8761F6E5773F}" type="presParOf" srcId="{29C0D968-802F-4D97-B53E-F9EDF654616F}" destId="{EE8A27CF-E668-4A7B-9F92-A2E4B3F27066}" srcOrd="0" destOrd="0" presId="urn:microsoft.com/office/officeart/2005/8/layout/hierarchy6"/>
    <dgm:cxn modelId="{A276A246-BDA3-4696-91B7-80527D4E2AF6}" type="presParOf" srcId="{29C0D968-802F-4D97-B53E-F9EDF654616F}" destId="{16EAEEB4-C2C0-48A5-A3D2-798E0EB877D8}" srcOrd="1" destOrd="0" presId="urn:microsoft.com/office/officeart/2005/8/layout/hierarchy6"/>
    <dgm:cxn modelId="{17FB8F7C-75CA-4998-A419-CE5544A298B3}" type="presParOf" srcId="{BBF6C64C-7BEA-4E35-B8A5-5E6B3A281518}" destId="{425CFAFE-0538-415A-B15F-33022646A72E}" srcOrd="1" destOrd="0" presId="urn:microsoft.com/office/officeart/2005/8/layout/hierarchy6"/>
  </dgm:cxnLst>
  <dgm:bg/>
  <dgm:whole/>
  <dgm:extLst>
    <a:ext uri="http://schemas.microsoft.com/office/drawing/2008/diagram">
      <dsp:dataModelExt xmlns:dsp="http://schemas.microsoft.com/office/drawing/2008/diagram" relId="rId1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2427D850-3FF8-4166-BA9E-6A84DDE2FDDE}" type="doc">
      <dgm:prSet loTypeId="urn:microsoft.com/office/officeart/2005/8/layout/pyramid2" loCatId="list" qsTypeId="urn:microsoft.com/office/officeart/2005/8/quickstyle/simple1" qsCatId="simple" csTypeId="urn:microsoft.com/office/officeart/2005/8/colors/accent1_2" csCatId="accent1" phldr="1"/>
      <dgm:spPr/>
    </dgm:pt>
    <dgm:pt modelId="{CB94369E-CBD5-4604-AFB6-C89A2C52C413}">
      <dgm:prSet phldrT="[Text]" custT="1"/>
      <dgm:spPr/>
      <dgm:t>
        <a:bodyPr/>
        <a:lstStyle/>
        <a:p>
          <a:pPr algn="just"/>
          <a:r>
            <a:rPr lang="vi-VN" sz="1650" dirty="0" smtClean="0">
              <a:latin typeface="Cambria" pitchFamily="18" charset="0"/>
              <a:ea typeface="Cambria" pitchFamily="18" charset="0"/>
            </a:rPr>
            <a:t>Số cơn bão có xu hướng tăng, diễn biến bất thường</a:t>
          </a:r>
          <a:r>
            <a:rPr lang="en-US" sz="1650" dirty="0" smtClean="0">
              <a:latin typeface="Cambria" pitchFamily="18" charset="0"/>
              <a:ea typeface="Cambria" pitchFamily="18" charset="0"/>
            </a:rPr>
            <a:t> (</a:t>
          </a:r>
          <a:r>
            <a:rPr lang="en-US" sz="1650" dirty="0" err="1" smtClean="0">
              <a:latin typeface="Cambria" pitchFamily="18" charset="0"/>
              <a:ea typeface="Cambria" pitchFamily="18" charset="0"/>
            </a:rPr>
            <a:t>ví</a:t>
          </a:r>
          <a:r>
            <a:rPr lang="en-US" sz="1650" dirty="0" smtClean="0">
              <a:latin typeface="Cambria" pitchFamily="18" charset="0"/>
              <a:ea typeface="Cambria" pitchFamily="18" charset="0"/>
            </a:rPr>
            <a:t> </a:t>
          </a:r>
          <a:r>
            <a:rPr lang="en-US" sz="1650" dirty="0" err="1" smtClean="0">
              <a:latin typeface="Cambria" pitchFamily="18" charset="0"/>
              <a:ea typeface="Cambria" pitchFamily="18" charset="0"/>
            </a:rPr>
            <a:t>dụ</a:t>
          </a:r>
          <a:r>
            <a:rPr lang="en-US" sz="1650" dirty="0" smtClean="0">
              <a:latin typeface="Cambria" pitchFamily="18" charset="0"/>
              <a:ea typeface="Cambria" pitchFamily="18" charset="0"/>
            </a:rPr>
            <a:t> </a:t>
          </a:r>
          <a:r>
            <a:rPr lang="en-US" sz="1650" dirty="0" err="1" smtClean="0">
              <a:latin typeface="Cambria" pitchFamily="18" charset="0"/>
              <a:ea typeface="Cambria" pitchFamily="18" charset="0"/>
            </a:rPr>
            <a:t>năm</a:t>
          </a:r>
          <a:r>
            <a:rPr lang="en-US" sz="1650" dirty="0" smtClean="0">
              <a:latin typeface="Cambria" pitchFamily="18" charset="0"/>
              <a:ea typeface="Cambria" pitchFamily="18" charset="0"/>
            </a:rPr>
            <a:t> 2020).</a:t>
          </a:r>
          <a:endParaRPr lang="en-US" sz="1650" dirty="0">
            <a:latin typeface="Cambria" pitchFamily="18" charset="0"/>
            <a:ea typeface="Cambria" pitchFamily="18" charset="0"/>
          </a:endParaRPr>
        </a:p>
      </dgm:t>
    </dgm:pt>
    <dgm:pt modelId="{3BE21A03-824C-405B-AF9E-788B18CA8BC2}" type="parTrans" cxnId="{71332A1F-3074-4D08-B21E-AF723588DD01}">
      <dgm:prSet/>
      <dgm:spPr/>
      <dgm:t>
        <a:bodyPr/>
        <a:lstStyle/>
        <a:p>
          <a:endParaRPr lang="en-US"/>
        </a:p>
      </dgm:t>
    </dgm:pt>
    <dgm:pt modelId="{D1D16208-B060-410E-B817-D316A490DDC4}" type="sibTrans" cxnId="{71332A1F-3074-4D08-B21E-AF723588DD01}">
      <dgm:prSet/>
      <dgm:spPr/>
      <dgm:t>
        <a:bodyPr/>
        <a:lstStyle/>
        <a:p>
          <a:endParaRPr lang="en-US"/>
        </a:p>
      </dgm:t>
    </dgm:pt>
    <dgm:pt modelId="{C6224179-9310-4EF1-BA4E-0A91C529D343}">
      <dgm:prSet custT="1"/>
      <dgm:spPr/>
      <dgm:t>
        <a:bodyPr/>
        <a:lstStyle/>
        <a:p>
          <a:pPr algn="just"/>
          <a:r>
            <a:rPr lang="vi-VN" sz="1700" dirty="0" smtClean="0">
              <a:latin typeface="Cambria" pitchFamily="18" charset="0"/>
              <a:ea typeface="Cambria" pitchFamily="18" charset="0"/>
            </a:rPr>
            <a:t>Hạn hán, lũ lụt xuất hiện nhiều và khắc nghiệt hơn.</a:t>
          </a:r>
          <a:endParaRPr lang="en-US" sz="1700" dirty="0">
            <a:latin typeface="Cambria" pitchFamily="18" charset="0"/>
            <a:ea typeface="Cambria" pitchFamily="18" charset="0"/>
          </a:endParaRPr>
        </a:p>
      </dgm:t>
    </dgm:pt>
    <dgm:pt modelId="{9ECA59FB-A2D8-40CD-8A95-FEF386BBD47C}" type="parTrans" cxnId="{59BF1BC8-6484-401F-A3D9-ED68F7309518}">
      <dgm:prSet/>
      <dgm:spPr/>
      <dgm:t>
        <a:bodyPr/>
        <a:lstStyle/>
        <a:p>
          <a:endParaRPr lang="en-US"/>
        </a:p>
      </dgm:t>
    </dgm:pt>
    <dgm:pt modelId="{43DE3FE6-A3AE-446E-8EF5-ABB3490E3ADF}" type="sibTrans" cxnId="{59BF1BC8-6484-401F-A3D9-ED68F7309518}">
      <dgm:prSet/>
      <dgm:spPr/>
      <dgm:t>
        <a:bodyPr/>
        <a:lstStyle/>
        <a:p>
          <a:endParaRPr lang="en-US"/>
        </a:p>
      </dgm:t>
    </dgm:pt>
    <dgm:pt modelId="{41688481-2984-40F7-8EFD-7551E42FB820}">
      <dgm:prSet custT="1"/>
      <dgm:spPr/>
      <dgm:t>
        <a:bodyPr/>
        <a:lstStyle/>
        <a:p>
          <a:pPr algn="just"/>
          <a:r>
            <a:rPr lang="vi-VN" sz="1700" dirty="0" smtClean="0">
              <a:latin typeface="Cambria" pitchFamily="18" charset="0"/>
              <a:ea typeface="Cambria" pitchFamily="18" charset="0"/>
            </a:rPr>
            <a:t>Rét đậm, rét hại xuất hiện thường xuyên hơn</a:t>
          </a:r>
          <a:r>
            <a:rPr lang="en-US" sz="1700" dirty="0" smtClean="0">
              <a:latin typeface="Cambria" pitchFamily="18" charset="0"/>
              <a:ea typeface="Cambria" pitchFamily="18" charset="0"/>
            </a:rPr>
            <a:t>.</a:t>
          </a:r>
          <a:endParaRPr lang="en-US" sz="1700" dirty="0">
            <a:latin typeface="Cambria" pitchFamily="18" charset="0"/>
            <a:ea typeface="Cambria" pitchFamily="18" charset="0"/>
          </a:endParaRPr>
        </a:p>
      </dgm:t>
    </dgm:pt>
    <dgm:pt modelId="{8CFF4083-61C2-416D-B5B3-CBF2C76AB419}" type="parTrans" cxnId="{3CD97CC4-390C-40BB-A24A-52477E8CD0C9}">
      <dgm:prSet/>
      <dgm:spPr/>
      <dgm:t>
        <a:bodyPr/>
        <a:lstStyle/>
        <a:p>
          <a:endParaRPr lang="en-US"/>
        </a:p>
      </dgm:t>
    </dgm:pt>
    <dgm:pt modelId="{5EBE5F15-7983-4CD7-AD30-B6B89AE58100}" type="sibTrans" cxnId="{3CD97CC4-390C-40BB-A24A-52477E8CD0C9}">
      <dgm:prSet/>
      <dgm:spPr/>
      <dgm:t>
        <a:bodyPr/>
        <a:lstStyle/>
        <a:p>
          <a:endParaRPr lang="en-US"/>
        </a:p>
      </dgm:t>
    </dgm:pt>
    <dgm:pt modelId="{0ADBFB34-D9C2-4AFB-957B-B9566E143B0F}" type="pres">
      <dgm:prSet presAssocID="{2427D850-3FF8-4166-BA9E-6A84DDE2FDDE}" presName="compositeShape" presStyleCnt="0">
        <dgm:presLayoutVars>
          <dgm:dir/>
          <dgm:resizeHandles/>
        </dgm:presLayoutVars>
      </dgm:prSet>
      <dgm:spPr/>
    </dgm:pt>
    <dgm:pt modelId="{C4EFDF76-F7B8-4661-AD4A-3B0C8C61F107}" type="pres">
      <dgm:prSet presAssocID="{2427D850-3FF8-4166-BA9E-6A84DDE2FDDE}" presName="pyramid" presStyleLbl="node1" presStyleIdx="0" presStyleCnt="1" custLinFactNeighborX="-4661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</dgm:pt>
    <dgm:pt modelId="{FC6FF377-320D-4250-B7B2-44B41B2969AF}" type="pres">
      <dgm:prSet presAssocID="{2427D850-3FF8-4166-BA9E-6A84DDE2FDDE}" presName="theList" presStyleCnt="0"/>
      <dgm:spPr/>
    </dgm:pt>
    <dgm:pt modelId="{20994074-A767-4B75-AA2F-B98D28194143}" type="pres">
      <dgm:prSet presAssocID="{CB94369E-CBD5-4604-AFB6-C89A2C52C413}" presName="aNode" presStyleLbl="fgAcc1" presStyleIdx="0" presStyleCnt="3" custScaleX="131982" custScaleY="14676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A3ABCF92-C45B-43C9-AF20-6462F62F7730}" type="pres">
      <dgm:prSet presAssocID="{CB94369E-CBD5-4604-AFB6-C89A2C52C413}" presName="aSpace" presStyleCnt="0"/>
      <dgm:spPr/>
    </dgm:pt>
    <dgm:pt modelId="{DB9FAD99-B33B-42B8-AA57-FD25FED0D15E}" type="pres">
      <dgm:prSet presAssocID="{C6224179-9310-4EF1-BA4E-0A91C529D343}" presName="aNode" presStyleLbl="fgAcc1" presStyleIdx="1" presStyleCnt="3" custScaleX="132655" custScaleY="145592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DC7B3E2-2222-48CD-B571-CC1F935A66E2}" type="pres">
      <dgm:prSet presAssocID="{C6224179-9310-4EF1-BA4E-0A91C529D343}" presName="aSpace" presStyleCnt="0"/>
      <dgm:spPr/>
    </dgm:pt>
    <dgm:pt modelId="{CB11A3C2-BD69-4D1C-B307-FCE49CFAB16A}" type="pres">
      <dgm:prSet presAssocID="{41688481-2984-40F7-8EFD-7551E42FB820}" presName="aNode" presStyleLbl="fgAcc1" presStyleIdx="2" presStyleCnt="3" custScaleX="132318" custScaleY="121460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42F971E-D32E-43D5-A6B5-89BBB1EE5044}" type="pres">
      <dgm:prSet presAssocID="{41688481-2984-40F7-8EFD-7551E42FB820}" presName="aSpace" presStyleCnt="0"/>
      <dgm:spPr/>
    </dgm:pt>
  </dgm:ptLst>
  <dgm:cxnLst>
    <dgm:cxn modelId="{3021CAA0-B308-4A32-A542-4C4B3D9865DC}" type="presOf" srcId="{41688481-2984-40F7-8EFD-7551E42FB820}" destId="{CB11A3C2-BD69-4D1C-B307-FCE49CFAB16A}" srcOrd="0" destOrd="0" presId="urn:microsoft.com/office/officeart/2005/8/layout/pyramid2"/>
    <dgm:cxn modelId="{59BF1BC8-6484-401F-A3D9-ED68F7309518}" srcId="{2427D850-3FF8-4166-BA9E-6A84DDE2FDDE}" destId="{C6224179-9310-4EF1-BA4E-0A91C529D343}" srcOrd="1" destOrd="0" parTransId="{9ECA59FB-A2D8-40CD-8A95-FEF386BBD47C}" sibTransId="{43DE3FE6-A3AE-446E-8EF5-ABB3490E3ADF}"/>
    <dgm:cxn modelId="{0010FFE0-4100-4554-95AD-9486A5908E26}" type="presOf" srcId="{C6224179-9310-4EF1-BA4E-0A91C529D343}" destId="{DB9FAD99-B33B-42B8-AA57-FD25FED0D15E}" srcOrd="0" destOrd="0" presId="urn:microsoft.com/office/officeart/2005/8/layout/pyramid2"/>
    <dgm:cxn modelId="{25B60E30-BF92-45C0-BCAB-C430DDA8FA25}" type="presOf" srcId="{CB94369E-CBD5-4604-AFB6-C89A2C52C413}" destId="{20994074-A767-4B75-AA2F-B98D28194143}" srcOrd="0" destOrd="0" presId="urn:microsoft.com/office/officeart/2005/8/layout/pyramid2"/>
    <dgm:cxn modelId="{71332A1F-3074-4D08-B21E-AF723588DD01}" srcId="{2427D850-3FF8-4166-BA9E-6A84DDE2FDDE}" destId="{CB94369E-CBD5-4604-AFB6-C89A2C52C413}" srcOrd="0" destOrd="0" parTransId="{3BE21A03-824C-405B-AF9E-788B18CA8BC2}" sibTransId="{D1D16208-B060-410E-B817-D316A490DDC4}"/>
    <dgm:cxn modelId="{F023B9CA-7047-4F11-8167-71FA62AF8D8E}" type="presOf" srcId="{2427D850-3FF8-4166-BA9E-6A84DDE2FDDE}" destId="{0ADBFB34-D9C2-4AFB-957B-B9566E143B0F}" srcOrd="0" destOrd="0" presId="urn:microsoft.com/office/officeart/2005/8/layout/pyramid2"/>
    <dgm:cxn modelId="{3CD97CC4-390C-40BB-A24A-52477E8CD0C9}" srcId="{2427D850-3FF8-4166-BA9E-6A84DDE2FDDE}" destId="{41688481-2984-40F7-8EFD-7551E42FB820}" srcOrd="2" destOrd="0" parTransId="{8CFF4083-61C2-416D-B5B3-CBF2C76AB419}" sibTransId="{5EBE5F15-7983-4CD7-AD30-B6B89AE58100}"/>
    <dgm:cxn modelId="{11681534-45CA-4819-9656-9C298ED20CD3}" type="presParOf" srcId="{0ADBFB34-D9C2-4AFB-957B-B9566E143B0F}" destId="{C4EFDF76-F7B8-4661-AD4A-3B0C8C61F107}" srcOrd="0" destOrd="0" presId="urn:microsoft.com/office/officeart/2005/8/layout/pyramid2"/>
    <dgm:cxn modelId="{4A16625C-A72F-4B36-BA37-1DA74C2984D8}" type="presParOf" srcId="{0ADBFB34-D9C2-4AFB-957B-B9566E143B0F}" destId="{FC6FF377-320D-4250-B7B2-44B41B2969AF}" srcOrd="1" destOrd="0" presId="urn:microsoft.com/office/officeart/2005/8/layout/pyramid2"/>
    <dgm:cxn modelId="{F0B2F477-F85E-4395-BDB6-8C3012767629}" type="presParOf" srcId="{FC6FF377-320D-4250-B7B2-44B41B2969AF}" destId="{20994074-A767-4B75-AA2F-B98D28194143}" srcOrd="0" destOrd="0" presId="urn:microsoft.com/office/officeart/2005/8/layout/pyramid2"/>
    <dgm:cxn modelId="{4FC9CC30-692F-4DAE-AA04-806B5E2E5AC1}" type="presParOf" srcId="{FC6FF377-320D-4250-B7B2-44B41B2969AF}" destId="{A3ABCF92-C45B-43C9-AF20-6462F62F7730}" srcOrd="1" destOrd="0" presId="urn:microsoft.com/office/officeart/2005/8/layout/pyramid2"/>
    <dgm:cxn modelId="{AE1A203E-1701-49F9-A8FB-748E26CD8083}" type="presParOf" srcId="{FC6FF377-320D-4250-B7B2-44B41B2969AF}" destId="{DB9FAD99-B33B-42B8-AA57-FD25FED0D15E}" srcOrd="2" destOrd="0" presId="urn:microsoft.com/office/officeart/2005/8/layout/pyramid2"/>
    <dgm:cxn modelId="{60D7790F-39CE-480D-B441-7344F3684829}" type="presParOf" srcId="{FC6FF377-320D-4250-B7B2-44B41B2969AF}" destId="{7DC7B3E2-2222-48CD-B571-CC1F935A66E2}" srcOrd="3" destOrd="0" presId="urn:microsoft.com/office/officeart/2005/8/layout/pyramid2"/>
    <dgm:cxn modelId="{4803A803-EF84-4A91-8E13-D9B78D464B21}" type="presParOf" srcId="{FC6FF377-320D-4250-B7B2-44B41B2969AF}" destId="{CB11A3C2-BD69-4D1C-B307-FCE49CFAB16A}" srcOrd="4" destOrd="0" presId="urn:microsoft.com/office/officeart/2005/8/layout/pyramid2"/>
    <dgm:cxn modelId="{C2264C6D-74F0-494B-9BEB-605A03157D69}" type="presParOf" srcId="{FC6FF377-320D-4250-B7B2-44B41B2969AF}" destId="{742F971E-D32E-43D5-A6B5-89BBB1EE5044}" srcOrd="5" destOrd="0" presId="urn:microsoft.com/office/officeart/2005/8/layout/pyramid2"/>
  </dgm:cxnLst>
  <dgm:bg/>
  <dgm:whole/>
  <dgm:extLst>
    <a:ext uri="http://schemas.microsoft.com/office/drawing/2008/diagram">
      <dsp:dataModelExt xmlns:dsp="http://schemas.microsoft.com/office/drawing/2008/diagram" relId="rId1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A55E36B4-5DBD-4D69-9E07-2ACE1B02C75C}" type="doc">
      <dgm:prSet loTypeId="urn:microsoft.com/office/officeart/2008/layout/VerticalCurvedLis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75A2E02A-7769-4E94-8561-8178449CF35B}">
      <dgm:prSet phldrT="[Text]" custT="1"/>
      <dgm:spPr>
        <a:solidFill>
          <a:srgbClr val="99FF66"/>
        </a:solidFill>
      </dgm:spPr>
      <dgm:t>
        <a:bodyPr/>
        <a:lstStyle/>
        <a:p>
          <a:pPr algn="just"/>
          <a:r>
            <a:rPr lang="vi-VN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Giảm nhẹ biến đổi khí hậu </a:t>
          </a:r>
          <a:r>
            <a:rPr lang="vi-VN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là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ngăn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chặn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sự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nóng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lên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toàn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cầu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thông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qua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việc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giảm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phát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thải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khí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nhà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kính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.</a:t>
          </a:r>
          <a:endParaRPr lang="en-US" sz="18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gm:t>
    </dgm:pt>
    <dgm:pt modelId="{985296F4-4FB3-49BD-BAEA-280CEAC6AFAC}" type="parTrans" cxnId="{D274CE2A-ED47-4CFE-981A-670E14BBB397}">
      <dgm:prSet/>
      <dgm:spPr/>
      <dgm:t>
        <a:bodyPr/>
        <a:lstStyle/>
        <a:p>
          <a:endParaRPr lang="en-US"/>
        </a:p>
      </dgm:t>
    </dgm:pt>
    <dgm:pt modelId="{9DA92A08-ED37-48A9-A0DD-F521D2142CD2}" type="sibTrans" cxnId="{D274CE2A-ED47-4CFE-981A-670E14BBB397}">
      <dgm:prSet/>
      <dgm:spPr/>
      <dgm:t>
        <a:bodyPr/>
        <a:lstStyle/>
        <a:p>
          <a:endParaRPr lang="en-US"/>
        </a:p>
      </dgm:t>
    </dgm:pt>
    <dgm:pt modelId="{2EA4557B-2359-4BA8-9F14-A6ECB8DAC4AB}">
      <dgm:prSet phldrT="[Text]" custT="1"/>
      <dgm:spPr>
        <a:solidFill>
          <a:srgbClr val="BCFCD4"/>
        </a:solidFill>
      </dgm:spPr>
      <dgm:t>
        <a:bodyPr/>
        <a:lstStyle/>
        <a:p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Một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số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giải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pháp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: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Kiểm soát và giảm thiểu lượng khí thải nhà kính từ các hoạt động sản xuất và sinh hoạt.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Khai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thác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hợp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lí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và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bảo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vệ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tự </a:t>
          </a:r>
          <a:r>
            <a:rPr lang="en-US" sz="18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nhiên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.</a:t>
          </a:r>
          <a:b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Sử dụng tiết kiệm năng lượng và nguồn năng lượng tái tạo.</a:t>
          </a:r>
          <a:endParaRPr lang="en-US" sz="18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gm:t>
    </dgm:pt>
    <dgm:pt modelId="{46821B45-B9F5-4FAF-834F-499C8AE36BA2}" type="parTrans" cxnId="{E5E1F8D5-384F-4738-91BA-6CDDED360257}">
      <dgm:prSet/>
      <dgm:spPr/>
      <dgm:t>
        <a:bodyPr/>
        <a:lstStyle/>
        <a:p>
          <a:endParaRPr lang="en-US"/>
        </a:p>
      </dgm:t>
    </dgm:pt>
    <dgm:pt modelId="{29859120-04AA-48A6-ACAA-ED37A6A9AC18}" type="sibTrans" cxnId="{E5E1F8D5-384F-4738-91BA-6CDDED360257}">
      <dgm:prSet/>
      <dgm:spPr/>
      <dgm:t>
        <a:bodyPr/>
        <a:lstStyle/>
        <a:p>
          <a:endParaRPr lang="en-US"/>
        </a:p>
      </dgm:t>
    </dgm:pt>
    <dgm:pt modelId="{9B38993F-91D9-4E45-89FE-E7C2053BB052}">
      <dgm:prSet phldrT="[Text]" custT="1"/>
      <dgm:spPr>
        <a:solidFill>
          <a:srgbClr val="FFCCFF"/>
        </a:solidFill>
      </dgm:spPr>
      <dgm:t>
        <a:bodyPr/>
        <a:lstStyle/>
        <a:p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Ví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dụ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:</a:t>
          </a:r>
          <a:b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Sử dụng điện gió, điện Mặt Trời ở Ninh Thuận.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Trồng mới 538 ha rừng ở Thuận Châu, Sơn La.</a:t>
          </a:r>
          <a:endParaRPr lang="en-US" sz="18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gm:t>
    </dgm:pt>
    <dgm:pt modelId="{09D1B164-619A-4073-BC5B-FCA5E09B6EF1}" type="parTrans" cxnId="{E47014BD-B35F-4A75-8D3A-E36CBE71105B}">
      <dgm:prSet/>
      <dgm:spPr/>
      <dgm:t>
        <a:bodyPr/>
        <a:lstStyle/>
        <a:p>
          <a:endParaRPr lang="en-US"/>
        </a:p>
      </dgm:t>
    </dgm:pt>
    <dgm:pt modelId="{D53B4CC3-4CE5-4F91-919B-A6C770DA696A}" type="sibTrans" cxnId="{E47014BD-B35F-4A75-8D3A-E36CBE71105B}">
      <dgm:prSet/>
      <dgm:spPr/>
      <dgm:t>
        <a:bodyPr/>
        <a:lstStyle/>
        <a:p>
          <a:endParaRPr lang="en-US"/>
        </a:p>
      </dgm:t>
    </dgm:pt>
    <dgm:pt modelId="{287E208B-7CBA-48D9-A845-7C3BA9246006}" type="pres">
      <dgm:prSet presAssocID="{A55E36B4-5DBD-4D69-9E07-2ACE1B02C75C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en-US"/>
        </a:p>
      </dgm:t>
    </dgm:pt>
    <dgm:pt modelId="{5A99791D-9E28-4B3D-8ACD-8F48A5C6199A}" type="pres">
      <dgm:prSet presAssocID="{A55E36B4-5DBD-4D69-9E07-2ACE1B02C75C}" presName="Name1" presStyleCnt="0"/>
      <dgm:spPr/>
    </dgm:pt>
    <dgm:pt modelId="{9839DEA4-81CC-40F3-A882-992AC1AF75D3}" type="pres">
      <dgm:prSet presAssocID="{A55E36B4-5DBD-4D69-9E07-2ACE1B02C75C}" presName="cycle" presStyleCnt="0"/>
      <dgm:spPr/>
    </dgm:pt>
    <dgm:pt modelId="{28F6DBF1-E187-4C38-B1F1-C875CC0EEA2D}" type="pres">
      <dgm:prSet presAssocID="{A55E36B4-5DBD-4D69-9E07-2ACE1B02C75C}" presName="srcNode" presStyleLbl="node1" presStyleIdx="0" presStyleCnt="3"/>
      <dgm:spPr/>
    </dgm:pt>
    <dgm:pt modelId="{C7497E28-FAE4-42DA-8D9D-5B4659273D7A}" type="pres">
      <dgm:prSet presAssocID="{A55E36B4-5DBD-4D69-9E07-2ACE1B02C75C}" presName="conn" presStyleLbl="parChTrans1D2" presStyleIdx="0" presStyleCnt="1"/>
      <dgm:spPr/>
      <dgm:t>
        <a:bodyPr/>
        <a:lstStyle/>
        <a:p>
          <a:endParaRPr lang="en-US"/>
        </a:p>
      </dgm:t>
    </dgm:pt>
    <dgm:pt modelId="{175AA276-58F2-4DD9-80FC-A508711E986D}" type="pres">
      <dgm:prSet presAssocID="{A55E36B4-5DBD-4D69-9E07-2ACE1B02C75C}" presName="extraNode" presStyleLbl="node1" presStyleIdx="0" presStyleCnt="3"/>
      <dgm:spPr/>
    </dgm:pt>
    <dgm:pt modelId="{99D1BCB1-BBEC-4020-AF46-9B84DFEEEB12}" type="pres">
      <dgm:prSet presAssocID="{A55E36B4-5DBD-4D69-9E07-2ACE1B02C75C}" presName="dstNode" presStyleLbl="node1" presStyleIdx="0" presStyleCnt="3"/>
      <dgm:spPr/>
    </dgm:pt>
    <dgm:pt modelId="{534504B8-3AD3-4D7F-BA10-772C4BC9F4DA}" type="pres">
      <dgm:prSet presAssocID="{75A2E02A-7769-4E94-8561-8178449CF35B}" presName="text_1" presStyleLbl="node1" presStyleIdx="0" presStyleCnt="3" custScaleY="7192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449D8CCB-25E3-4F77-9AA7-F013F49094ED}" type="pres">
      <dgm:prSet presAssocID="{75A2E02A-7769-4E94-8561-8178449CF35B}" presName="accent_1" presStyleCnt="0"/>
      <dgm:spPr/>
    </dgm:pt>
    <dgm:pt modelId="{467C472B-F399-46AE-B017-5DC56BBEA7D7}" type="pres">
      <dgm:prSet presAssocID="{75A2E02A-7769-4E94-8561-8178449CF35B}" presName="accentRepeatNode" presStyleLbl="solidFgAcc1" presStyleIdx="0" presStyleCnt="3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</dgm:pt>
    <dgm:pt modelId="{DD97E049-4A6C-47F8-8707-C5FFDBF743ED}" type="pres">
      <dgm:prSet presAssocID="{2EA4557B-2359-4BA8-9F14-A6ECB8DAC4AB}" presName="text_2" presStyleLbl="node1" presStyleIdx="1" presStyleCnt="3" custScaleY="17980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DBD23B7-51C8-4591-8906-0B740EFCF017}" type="pres">
      <dgm:prSet presAssocID="{2EA4557B-2359-4BA8-9F14-A6ECB8DAC4AB}" presName="accent_2" presStyleCnt="0"/>
      <dgm:spPr/>
    </dgm:pt>
    <dgm:pt modelId="{9D6C96D5-59F1-4074-AA4E-276172A59D56}" type="pres">
      <dgm:prSet presAssocID="{2EA4557B-2359-4BA8-9F14-A6ECB8DAC4AB}" presName="accentRepeatNode" presStyleLbl="solidFgAcc1" presStyleIdx="1" presStyleCnt="3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</dgm:pt>
    <dgm:pt modelId="{A0E9B536-5134-4AC7-990D-17E1F41843BA}" type="pres">
      <dgm:prSet presAssocID="{9B38993F-91D9-4E45-89FE-E7C2053BB052}" presName="text_3" presStyleLbl="node1" presStyleIdx="2" presStyleCnt="3" custScaleY="80788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E6CA5371-E765-4FE6-A6BE-7ECD1C15C765}" type="pres">
      <dgm:prSet presAssocID="{9B38993F-91D9-4E45-89FE-E7C2053BB052}" presName="accent_3" presStyleCnt="0"/>
      <dgm:spPr/>
    </dgm:pt>
    <dgm:pt modelId="{BB02C15B-25BD-4CA5-8B62-85830BA892A9}" type="pres">
      <dgm:prSet presAssocID="{9B38993F-91D9-4E45-89FE-E7C2053BB052}" presName="accentRepeatNode" presStyleLbl="solidFgAcc1" presStyleIdx="2" presStyleCnt="3"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</dgm:pt>
  </dgm:ptLst>
  <dgm:cxnLst>
    <dgm:cxn modelId="{072D405D-73E7-4DF3-80DB-1252449F3E8A}" type="presOf" srcId="{9DA92A08-ED37-48A9-A0DD-F521D2142CD2}" destId="{C7497E28-FAE4-42DA-8D9D-5B4659273D7A}" srcOrd="0" destOrd="0" presId="urn:microsoft.com/office/officeart/2008/layout/VerticalCurvedList"/>
    <dgm:cxn modelId="{D274CE2A-ED47-4CFE-981A-670E14BBB397}" srcId="{A55E36B4-5DBD-4D69-9E07-2ACE1B02C75C}" destId="{75A2E02A-7769-4E94-8561-8178449CF35B}" srcOrd="0" destOrd="0" parTransId="{985296F4-4FB3-49BD-BAEA-280CEAC6AFAC}" sibTransId="{9DA92A08-ED37-48A9-A0DD-F521D2142CD2}"/>
    <dgm:cxn modelId="{F24AF8D7-B66D-4CA6-A059-6418EEE5555E}" type="presOf" srcId="{75A2E02A-7769-4E94-8561-8178449CF35B}" destId="{534504B8-3AD3-4D7F-BA10-772C4BC9F4DA}" srcOrd="0" destOrd="0" presId="urn:microsoft.com/office/officeart/2008/layout/VerticalCurvedList"/>
    <dgm:cxn modelId="{7CC51CEC-1076-4DBA-B2A8-044422D98E55}" type="presOf" srcId="{2EA4557B-2359-4BA8-9F14-A6ECB8DAC4AB}" destId="{DD97E049-4A6C-47F8-8707-C5FFDBF743ED}" srcOrd="0" destOrd="0" presId="urn:microsoft.com/office/officeart/2008/layout/VerticalCurvedList"/>
    <dgm:cxn modelId="{E47014BD-B35F-4A75-8D3A-E36CBE71105B}" srcId="{A55E36B4-5DBD-4D69-9E07-2ACE1B02C75C}" destId="{9B38993F-91D9-4E45-89FE-E7C2053BB052}" srcOrd="2" destOrd="0" parTransId="{09D1B164-619A-4073-BC5B-FCA5E09B6EF1}" sibTransId="{D53B4CC3-4CE5-4F91-919B-A6C770DA696A}"/>
    <dgm:cxn modelId="{E5E1F8D5-384F-4738-91BA-6CDDED360257}" srcId="{A55E36B4-5DBD-4D69-9E07-2ACE1B02C75C}" destId="{2EA4557B-2359-4BA8-9F14-A6ECB8DAC4AB}" srcOrd="1" destOrd="0" parTransId="{46821B45-B9F5-4FAF-834F-499C8AE36BA2}" sibTransId="{29859120-04AA-48A6-ACAA-ED37A6A9AC18}"/>
    <dgm:cxn modelId="{76FE2FB9-A478-43AD-950A-4F15718C4D4F}" type="presOf" srcId="{9B38993F-91D9-4E45-89FE-E7C2053BB052}" destId="{A0E9B536-5134-4AC7-990D-17E1F41843BA}" srcOrd="0" destOrd="0" presId="urn:microsoft.com/office/officeart/2008/layout/VerticalCurvedList"/>
    <dgm:cxn modelId="{A3F5DF76-04EA-4037-8DC9-2B93E7713ADB}" type="presOf" srcId="{A55E36B4-5DBD-4D69-9E07-2ACE1B02C75C}" destId="{287E208B-7CBA-48D9-A845-7C3BA9246006}" srcOrd="0" destOrd="0" presId="urn:microsoft.com/office/officeart/2008/layout/VerticalCurvedList"/>
    <dgm:cxn modelId="{10EF0A21-DAF6-4D43-986E-E649370C0286}" type="presParOf" srcId="{287E208B-7CBA-48D9-A845-7C3BA9246006}" destId="{5A99791D-9E28-4B3D-8ACD-8F48A5C6199A}" srcOrd="0" destOrd="0" presId="urn:microsoft.com/office/officeart/2008/layout/VerticalCurvedList"/>
    <dgm:cxn modelId="{5AFA6E17-22B9-4BED-AEE6-95EF901271A6}" type="presParOf" srcId="{5A99791D-9E28-4B3D-8ACD-8F48A5C6199A}" destId="{9839DEA4-81CC-40F3-A882-992AC1AF75D3}" srcOrd="0" destOrd="0" presId="urn:microsoft.com/office/officeart/2008/layout/VerticalCurvedList"/>
    <dgm:cxn modelId="{63AA6B5D-B597-401F-A586-52479C4C7DD5}" type="presParOf" srcId="{9839DEA4-81CC-40F3-A882-992AC1AF75D3}" destId="{28F6DBF1-E187-4C38-B1F1-C875CC0EEA2D}" srcOrd="0" destOrd="0" presId="urn:microsoft.com/office/officeart/2008/layout/VerticalCurvedList"/>
    <dgm:cxn modelId="{5506CB25-0E96-4E59-BD4E-8C762FB37BD1}" type="presParOf" srcId="{9839DEA4-81CC-40F3-A882-992AC1AF75D3}" destId="{C7497E28-FAE4-42DA-8D9D-5B4659273D7A}" srcOrd="1" destOrd="0" presId="urn:microsoft.com/office/officeart/2008/layout/VerticalCurvedList"/>
    <dgm:cxn modelId="{FE3BEF7F-A6C8-4F3D-BF7E-015C34E14D04}" type="presParOf" srcId="{9839DEA4-81CC-40F3-A882-992AC1AF75D3}" destId="{175AA276-58F2-4DD9-80FC-A508711E986D}" srcOrd="2" destOrd="0" presId="urn:microsoft.com/office/officeart/2008/layout/VerticalCurvedList"/>
    <dgm:cxn modelId="{4C058B27-814F-47B1-AA56-D8F506AEE9C8}" type="presParOf" srcId="{9839DEA4-81CC-40F3-A882-992AC1AF75D3}" destId="{99D1BCB1-BBEC-4020-AF46-9B84DFEEEB12}" srcOrd="3" destOrd="0" presId="urn:microsoft.com/office/officeart/2008/layout/VerticalCurvedList"/>
    <dgm:cxn modelId="{0C3B285F-FEAD-43EC-9D2F-86C6C1A16C43}" type="presParOf" srcId="{5A99791D-9E28-4B3D-8ACD-8F48A5C6199A}" destId="{534504B8-3AD3-4D7F-BA10-772C4BC9F4DA}" srcOrd="1" destOrd="0" presId="urn:microsoft.com/office/officeart/2008/layout/VerticalCurvedList"/>
    <dgm:cxn modelId="{AAD850AC-AD3E-4D69-BEFC-AFE4B5533951}" type="presParOf" srcId="{5A99791D-9E28-4B3D-8ACD-8F48A5C6199A}" destId="{449D8CCB-25E3-4F77-9AA7-F013F49094ED}" srcOrd="2" destOrd="0" presId="urn:microsoft.com/office/officeart/2008/layout/VerticalCurvedList"/>
    <dgm:cxn modelId="{384084EA-E141-4268-AA2D-0BBAB1D388B0}" type="presParOf" srcId="{449D8CCB-25E3-4F77-9AA7-F013F49094ED}" destId="{467C472B-F399-46AE-B017-5DC56BBEA7D7}" srcOrd="0" destOrd="0" presId="urn:microsoft.com/office/officeart/2008/layout/VerticalCurvedList"/>
    <dgm:cxn modelId="{4E1E3035-C694-4EB1-85D6-DC213254F535}" type="presParOf" srcId="{5A99791D-9E28-4B3D-8ACD-8F48A5C6199A}" destId="{DD97E049-4A6C-47F8-8707-C5FFDBF743ED}" srcOrd="3" destOrd="0" presId="urn:microsoft.com/office/officeart/2008/layout/VerticalCurvedList"/>
    <dgm:cxn modelId="{CEBCCFF8-DB19-4336-B532-F1D25BA5FEC6}" type="presParOf" srcId="{5A99791D-9E28-4B3D-8ACD-8F48A5C6199A}" destId="{7DBD23B7-51C8-4591-8906-0B740EFCF017}" srcOrd="4" destOrd="0" presId="urn:microsoft.com/office/officeart/2008/layout/VerticalCurvedList"/>
    <dgm:cxn modelId="{6770415A-A14D-48FC-B16A-BBDB84E9DBB1}" type="presParOf" srcId="{7DBD23B7-51C8-4591-8906-0B740EFCF017}" destId="{9D6C96D5-59F1-4074-AA4E-276172A59D56}" srcOrd="0" destOrd="0" presId="urn:microsoft.com/office/officeart/2008/layout/VerticalCurvedList"/>
    <dgm:cxn modelId="{A20D8FE4-E9B7-467F-9395-2F0577A88176}" type="presParOf" srcId="{5A99791D-9E28-4B3D-8ACD-8F48A5C6199A}" destId="{A0E9B536-5134-4AC7-990D-17E1F41843BA}" srcOrd="5" destOrd="0" presId="urn:microsoft.com/office/officeart/2008/layout/VerticalCurvedList"/>
    <dgm:cxn modelId="{73ED4DE4-A03D-45D4-93D5-C36CF22AB4AF}" type="presParOf" srcId="{5A99791D-9E28-4B3D-8ACD-8F48A5C6199A}" destId="{E6CA5371-E765-4FE6-A6BE-7ECD1C15C765}" srcOrd="6" destOrd="0" presId="urn:microsoft.com/office/officeart/2008/layout/VerticalCurvedList"/>
    <dgm:cxn modelId="{9540B28C-D68E-4359-8D5C-C656F6646683}" type="presParOf" srcId="{E6CA5371-E765-4FE6-A6BE-7ECD1C15C765}" destId="{BB02C15B-25BD-4CA5-8B62-85830BA892A9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A55E36B4-5DBD-4D69-9E07-2ACE1B02C75C}" type="doc">
      <dgm:prSet loTypeId="urn:microsoft.com/office/officeart/2008/layout/VerticalCurvedLis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75A2E02A-7769-4E94-8561-8178449CF35B}">
      <dgm:prSet phldrT="[Text]" custT="1"/>
      <dgm:spPr>
        <a:solidFill>
          <a:srgbClr val="99FF66"/>
        </a:solidFill>
      </dgm:spPr>
      <dgm:t>
        <a:bodyPr/>
        <a:lstStyle/>
        <a:p>
          <a:pPr algn="just"/>
          <a:endParaRPr lang="en-US" sz="1800" b="1" dirty="0" smtClean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  <a:p>
          <a:pPr algn="just"/>
          <a:r>
            <a:rPr lang="vi-VN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Thích ứng với biến đổi khí hậu </a:t>
          </a:r>
          <a:r>
            <a:rPr lang="vi-VN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là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những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hoạt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động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của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con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người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được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điều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chỉnh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để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thích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nghi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,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tăng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cường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khả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năng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chống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chịu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trước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tác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động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của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biến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đổi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khí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hậu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và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khai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thác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những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mặt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thuận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lợi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của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nó</a:t>
          </a:r>
          <a:r>
            <a:rPr lang="en-US" sz="1800" b="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.</a:t>
          </a:r>
        </a:p>
        <a:p>
          <a:pPr algn="just"/>
          <a:endParaRPr lang="en-US" sz="18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gm:t>
    </dgm:pt>
    <dgm:pt modelId="{985296F4-4FB3-49BD-BAEA-280CEAC6AFAC}" type="parTrans" cxnId="{D274CE2A-ED47-4CFE-981A-670E14BBB397}">
      <dgm:prSet/>
      <dgm:spPr/>
      <dgm:t>
        <a:bodyPr/>
        <a:lstStyle/>
        <a:p>
          <a:endParaRPr lang="en-US"/>
        </a:p>
      </dgm:t>
    </dgm:pt>
    <dgm:pt modelId="{9DA92A08-ED37-48A9-A0DD-F521D2142CD2}" type="sibTrans" cxnId="{D274CE2A-ED47-4CFE-981A-670E14BBB397}">
      <dgm:prSet/>
      <dgm:spPr/>
      <dgm:t>
        <a:bodyPr/>
        <a:lstStyle/>
        <a:p>
          <a:endParaRPr lang="en-US"/>
        </a:p>
      </dgm:t>
    </dgm:pt>
    <dgm:pt modelId="{2EA4557B-2359-4BA8-9F14-A6ECB8DAC4AB}">
      <dgm:prSet phldrT="[Text]" custT="1"/>
      <dgm:spPr>
        <a:solidFill>
          <a:srgbClr val="BCFCD4"/>
        </a:solidFill>
      </dgm:spPr>
      <dgm:t>
        <a:bodyPr/>
        <a:lstStyle/>
        <a:p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Một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số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giải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pháp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:</a:t>
          </a:r>
          <a:b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>- B</a:t>
          </a:r>
          <a:r>
            <a:rPr lang="vi-VN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>ảo vệ, trồng rừng, chuy</a:t>
          </a:r>
          <a:r>
            <a:rPr lang="en-US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>ể</a:t>
          </a:r>
          <a:r>
            <a:rPr lang="vi-VN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>n đổi tập quán canh tác,...</a:t>
          </a:r>
          <a:r>
            <a:rPr lang="en-US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/>
          </a:r>
          <a:br>
            <a:rPr lang="en-US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>- T</a:t>
          </a:r>
          <a:r>
            <a:rPr lang="vi-VN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>rồng cây phù hợp, nâng cao nhận thức người dân về biến đổi khí hậu,...</a:t>
          </a:r>
          <a:r>
            <a:rPr lang="en-US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/>
          </a:r>
          <a:br>
            <a:rPr lang="en-US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>- X</a:t>
          </a:r>
          <a:r>
            <a:rPr lang="vi-VN" sz="1800" dirty="0" smtClean="0">
              <a:solidFill>
                <a:schemeClr val="tx1"/>
              </a:solidFill>
              <a:latin typeface="Cambria" panose="02040503050406030204" pitchFamily="18" charset="0"/>
              <a:ea typeface="Cambria" panose="02040503050406030204" pitchFamily="18" charset="0"/>
            </a:rPr>
            <a:t>ây dựng kè biển, kênh mương để hạn chế xâm nhập mặn và thoát lũ,...</a:t>
          </a:r>
          <a:endParaRPr lang="en-US" sz="18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gm:t>
    </dgm:pt>
    <dgm:pt modelId="{46821B45-B9F5-4FAF-834F-499C8AE36BA2}" type="parTrans" cxnId="{E5E1F8D5-384F-4738-91BA-6CDDED360257}">
      <dgm:prSet/>
      <dgm:spPr/>
      <dgm:t>
        <a:bodyPr/>
        <a:lstStyle/>
        <a:p>
          <a:endParaRPr lang="en-US"/>
        </a:p>
      </dgm:t>
    </dgm:pt>
    <dgm:pt modelId="{29859120-04AA-48A6-ACAA-ED37A6A9AC18}" type="sibTrans" cxnId="{E5E1F8D5-384F-4738-91BA-6CDDED360257}">
      <dgm:prSet/>
      <dgm:spPr/>
      <dgm:t>
        <a:bodyPr/>
        <a:lstStyle/>
        <a:p>
          <a:endParaRPr lang="en-US"/>
        </a:p>
      </dgm:t>
    </dgm:pt>
    <dgm:pt modelId="{9B38993F-91D9-4E45-89FE-E7C2053BB052}">
      <dgm:prSet phldrT="[Text]" custT="1"/>
      <dgm:spPr>
        <a:solidFill>
          <a:srgbClr val="FFCCFF"/>
        </a:solidFill>
      </dgm:spPr>
      <dgm:t>
        <a:bodyPr/>
        <a:lstStyle/>
        <a:p>
          <a:endParaRPr lang="en-US" sz="1700" dirty="0" smtClean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  <a:p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Ví</a:t>
          </a:r>
          <a:r>
            <a:rPr lang="en-US" sz="1800" b="1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dụ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:</a:t>
          </a:r>
          <a:b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Xây kênh nước ngọt ở Ba Tri, Bến Tre.</a:t>
          </a:r>
          <a: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7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7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Sử dụng giống lúa TBR97 cho năng suất cao ở Quảng Ngãi.</a:t>
          </a:r>
          <a:endParaRPr lang="en-US" sz="1700" dirty="0" smtClean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  <a:p>
          <a:endParaRPr lang="en-US" sz="18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gm:t>
    </dgm:pt>
    <dgm:pt modelId="{09D1B164-619A-4073-BC5B-FCA5E09B6EF1}" type="parTrans" cxnId="{E47014BD-B35F-4A75-8D3A-E36CBE71105B}">
      <dgm:prSet/>
      <dgm:spPr/>
      <dgm:t>
        <a:bodyPr/>
        <a:lstStyle/>
        <a:p>
          <a:endParaRPr lang="en-US"/>
        </a:p>
      </dgm:t>
    </dgm:pt>
    <dgm:pt modelId="{D53B4CC3-4CE5-4F91-919B-A6C770DA696A}" type="sibTrans" cxnId="{E47014BD-B35F-4A75-8D3A-E36CBE71105B}">
      <dgm:prSet/>
      <dgm:spPr/>
      <dgm:t>
        <a:bodyPr/>
        <a:lstStyle/>
        <a:p>
          <a:endParaRPr lang="en-US"/>
        </a:p>
      </dgm:t>
    </dgm:pt>
    <dgm:pt modelId="{287E208B-7CBA-48D9-A845-7C3BA9246006}" type="pres">
      <dgm:prSet presAssocID="{A55E36B4-5DBD-4D69-9E07-2ACE1B02C75C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en-US"/>
        </a:p>
      </dgm:t>
    </dgm:pt>
    <dgm:pt modelId="{5A99791D-9E28-4B3D-8ACD-8F48A5C6199A}" type="pres">
      <dgm:prSet presAssocID="{A55E36B4-5DBD-4D69-9E07-2ACE1B02C75C}" presName="Name1" presStyleCnt="0"/>
      <dgm:spPr/>
    </dgm:pt>
    <dgm:pt modelId="{9839DEA4-81CC-40F3-A882-992AC1AF75D3}" type="pres">
      <dgm:prSet presAssocID="{A55E36B4-5DBD-4D69-9E07-2ACE1B02C75C}" presName="cycle" presStyleCnt="0"/>
      <dgm:spPr/>
    </dgm:pt>
    <dgm:pt modelId="{28F6DBF1-E187-4C38-B1F1-C875CC0EEA2D}" type="pres">
      <dgm:prSet presAssocID="{A55E36B4-5DBD-4D69-9E07-2ACE1B02C75C}" presName="srcNode" presStyleLbl="node1" presStyleIdx="0" presStyleCnt="3"/>
      <dgm:spPr/>
    </dgm:pt>
    <dgm:pt modelId="{C7497E28-FAE4-42DA-8D9D-5B4659273D7A}" type="pres">
      <dgm:prSet presAssocID="{A55E36B4-5DBD-4D69-9E07-2ACE1B02C75C}" presName="conn" presStyleLbl="parChTrans1D2" presStyleIdx="0" presStyleCnt="1"/>
      <dgm:spPr/>
      <dgm:t>
        <a:bodyPr/>
        <a:lstStyle/>
        <a:p>
          <a:endParaRPr lang="en-US"/>
        </a:p>
      </dgm:t>
    </dgm:pt>
    <dgm:pt modelId="{175AA276-58F2-4DD9-80FC-A508711E986D}" type="pres">
      <dgm:prSet presAssocID="{A55E36B4-5DBD-4D69-9E07-2ACE1B02C75C}" presName="extraNode" presStyleLbl="node1" presStyleIdx="0" presStyleCnt="3"/>
      <dgm:spPr/>
    </dgm:pt>
    <dgm:pt modelId="{99D1BCB1-BBEC-4020-AF46-9B84DFEEEB12}" type="pres">
      <dgm:prSet presAssocID="{A55E36B4-5DBD-4D69-9E07-2ACE1B02C75C}" presName="dstNode" presStyleLbl="node1" presStyleIdx="0" presStyleCnt="3"/>
      <dgm:spPr/>
    </dgm:pt>
    <dgm:pt modelId="{534504B8-3AD3-4D7F-BA10-772C4BC9F4DA}" type="pres">
      <dgm:prSet presAssocID="{75A2E02A-7769-4E94-8561-8178449CF35B}" presName="text_1" presStyleLbl="node1" presStyleIdx="0" presStyleCnt="3" custScaleY="116256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449D8CCB-25E3-4F77-9AA7-F013F49094ED}" type="pres">
      <dgm:prSet presAssocID="{75A2E02A-7769-4E94-8561-8178449CF35B}" presName="accent_1" presStyleCnt="0"/>
      <dgm:spPr/>
    </dgm:pt>
    <dgm:pt modelId="{467C472B-F399-46AE-B017-5DC56BBEA7D7}" type="pres">
      <dgm:prSet presAssocID="{75A2E02A-7769-4E94-8561-8178449CF35B}" presName="accentRepeatNode" presStyleLbl="solidFgAcc1" presStyleIdx="0" presStyleCnt="3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</dgm:pt>
    <dgm:pt modelId="{DD97E049-4A6C-47F8-8707-C5FFDBF743ED}" type="pres">
      <dgm:prSet presAssocID="{2EA4557B-2359-4BA8-9F14-A6ECB8DAC4AB}" presName="text_2" presStyleLbl="node1" presStyleIdx="1" presStyleCnt="3" custScaleY="16502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DBD23B7-51C8-4591-8906-0B740EFCF017}" type="pres">
      <dgm:prSet presAssocID="{2EA4557B-2359-4BA8-9F14-A6ECB8DAC4AB}" presName="accent_2" presStyleCnt="0"/>
      <dgm:spPr/>
    </dgm:pt>
    <dgm:pt modelId="{9D6C96D5-59F1-4074-AA4E-276172A59D56}" type="pres">
      <dgm:prSet presAssocID="{2EA4557B-2359-4BA8-9F14-A6ECB8DAC4AB}" presName="accentRepeatNode" presStyleLbl="solidFgAcc1" presStyleIdx="1" presStyleCnt="3"/>
      <dgm:spPr>
        <a:blipFill rotWithShape="0">
          <a:blip xmlns:r="http://schemas.openxmlformats.org/officeDocument/2006/relationships" r:embed="rId2"/>
          <a:stretch>
            <a:fillRect/>
          </a:stretch>
        </a:blipFill>
      </dgm:spPr>
    </dgm:pt>
    <dgm:pt modelId="{A0E9B536-5134-4AC7-990D-17E1F41843BA}" type="pres">
      <dgm:prSet presAssocID="{9B38993F-91D9-4E45-89FE-E7C2053BB052}" presName="text_3" presStyleLbl="node1" presStyleIdx="2" presStyleCnt="3" custScaleY="96552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E6CA5371-E765-4FE6-A6BE-7ECD1C15C765}" type="pres">
      <dgm:prSet presAssocID="{9B38993F-91D9-4E45-89FE-E7C2053BB052}" presName="accent_3" presStyleCnt="0"/>
      <dgm:spPr/>
    </dgm:pt>
    <dgm:pt modelId="{BB02C15B-25BD-4CA5-8B62-85830BA892A9}" type="pres">
      <dgm:prSet presAssocID="{9B38993F-91D9-4E45-89FE-E7C2053BB052}" presName="accentRepeatNode" presStyleLbl="solidFgAcc1" presStyleIdx="2" presStyleCnt="3"/>
      <dgm:spPr>
        <a:blipFill rotWithShape="0">
          <a:blip xmlns:r="http://schemas.openxmlformats.org/officeDocument/2006/relationships" r:embed="rId3"/>
          <a:stretch>
            <a:fillRect/>
          </a:stretch>
        </a:blipFill>
      </dgm:spPr>
    </dgm:pt>
  </dgm:ptLst>
  <dgm:cxnLst>
    <dgm:cxn modelId="{A833F5FE-CFD5-4330-879E-D26D329DF62B}" type="presOf" srcId="{2EA4557B-2359-4BA8-9F14-A6ECB8DAC4AB}" destId="{DD97E049-4A6C-47F8-8707-C5FFDBF743ED}" srcOrd="0" destOrd="0" presId="urn:microsoft.com/office/officeart/2008/layout/VerticalCurvedList"/>
    <dgm:cxn modelId="{D274CE2A-ED47-4CFE-981A-670E14BBB397}" srcId="{A55E36B4-5DBD-4D69-9E07-2ACE1B02C75C}" destId="{75A2E02A-7769-4E94-8561-8178449CF35B}" srcOrd="0" destOrd="0" parTransId="{985296F4-4FB3-49BD-BAEA-280CEAC6AFAC}" sibTransId="{9DA92A08-ED37-48A9-A0DD-F521D2142CD2}"/>
    <dgm:cxn modelId="{8DA36D8C-7D48-415D-AB2E-D4E45E104552}" type="presOf" srcId="{75A2E02A-7769-4E94-8561-8178449CF35B}" destId="{534504B8-3AD3-4D7F-BA10-772C4BC9F4DA}" srcOrd="0" destOrd="0" presId="urn:microsoft.com/office/officeart/2008/layout/VerticalCurvedList"/>
    <dgm:cxn modelId="{5B042E26-4B75-4F6C-AC8F-D8B6184B0825}" type="presOf" srcId="{A55E36B4-5DBD-4D69-9E07-2ACE1B02C75C}" destId="{287E208B-7CBA-48D9-A845-7C3BA9246006}" srcOrd="0" destOrd="0" presId="urn:microsoft.com/office/officeart/2008/layout/VerticalCurvedList"/>
    <dgm:cxn modelId="{90448604-B874-4FFA-B9FD-DE9CC44CBB7A}" type="presOf" srcId="{9B38993F-91D9-4E45-89FE-E7C2053BB052}" destId="{A0E9B536-5134-4AC7-990D-17E1F41843BA}" srcOrd="0" destOrd="0" presId="urn:microsoft.com/office/officeart/2008/layout/VerticalCurvedList"/>
    <dgm:cxn modelId="{E47014BD-B35F-4A75-8D3A-E36CBE71105B}" srcId="{A55E36B4-5DBD-4D69-9E07-2ACE1B02C75C}" destId="{9B38993F-91D9-4E45-89FE-E7C2053BB052}" srcOrd="2" destOrd="0" parTransId="{09D1B164-619A-4073-BC5B-FCA5E09B6EF1}" sibTransId="{D53B4CC3-4CE5-4F91-919B-A6C770DA696A}"/>
    <dgm:cxn modelId="{DCD3A4C5-FF34-46F2-A96C-832709062924}" type="presOf" srcId="{9DA92A08-ED37-48A9-A0DD-F521D2142CD2}" destId="{C7497E28-FAE4-42DA-8D9D-5B4659273D7A}" srcOrd="0" destOrd="0" presId="urn:microsoft.com/office/officeart/2008/layout/VerticalCurvedList"/>
    <dgm:cxn modelId="{E5E1F8D5-384F-4738-91BA-6CDDED360257}" srcId="{A55E36B4-5DBD-4D69-9E07-2ACE1B02C75C}" destId="{2EA4557B-2359-4BA8-9F14-A6ECB8DAC4AB}" srcOrd="1" destOrd="0" parTransId="{46821B45-B9F5-4FAF-834F-499C8AE36BA2}" sibTransId="{29859120-04AA-48A6-ACAA-ED37A6A9AC18}"/>
    <dgm:cxn modelId="{B6B8ABA2-B215-4875-B530-9053D8E82B55}" type="presParOf" srcId="{287E208B-7CBA-48D9-A845-7C3BA9246006}" destId="{5A99791D-9E28-4B3D-8ACD-8F48A5C6199A}" srcOrd="0" destOrd="0" presId="urn:microsoft.com/office/officeart/2008/layout/VerticalCurvedList"/>
    <dgm:cxn modelId="{D77F738A-1166-40D0-B46F-BA8D07E5D67B}" type="presParOf" srcId="{5A99791D-9E28-4B3D-8ACD-8F48A5C6199A}" destId="{9839DEA4-81CC-40F3-A882-992AC1AF75D3}" srcOrd="0" destOrd="0" presId="urn:microsoft.com/office/officeart/2008/layout/VerticalCurvedList"/>
    <dgm:cxn modelId="{42B6A10C-1948-479B-AE5E-AA30DF5545B1}" type="presParOf" srcId="{9839DEA4-81CC-40F3-A882-992AC1AF75D3}" destId="{28F6DBF1-E187-4C38-B1F1-C875CC0EEA2D}" srcOrd="0" destOrd="0" presId="urn:microsoft.com/office/officeart/2008/layout/VerticalCurvedList"/>
    <dgm:cxn modelId="{E09BBA88-8C95-444F-8125-567BB291263C}" type="presParOf" srcId="{9839DEA4-81CC-40F3-A882-992AC1AF75D3}" destId="{C7497E28-FAE4-42DA-8D9D-5B4659273D7A}" srcOrd="1" destOrd="0" presId="urn:microsoft.com/office/officeart/2008/layout/VerticalCurvedList"/>
    <dgm:cxn modelId="{38A9FBFD-A21E-4217-925C-99ECBC41325B}" type="presParOf" srcId="{9839DEA4-81CC-40F3-A882-992AC1AF75D3}" destId="{175AA276-58F2-4DD9-80FC-A508711E986D}" srcOrd="2" destOrd="0" presId="urn:microsoft.com/office/officeart/2008/layout/VerticalCurvedList"/>
    <dgm:cxn modelId="{82A56412-29D9-4F42-B3D4-FBFDF0269381}" type="presParOf" srcId="{9839DEA4-81CC-40F3-A882-992AC1AF75D3}" destId="{99D1BCB1-BBEC-4020-AF46-9B84DFEEEB12}" srcOrd="3" destOrd="0" presId="urn:microsoft.com/office/officeart/2008/layout/VerticalCurvedList"/>
    <dgm:cxn modelId="{A71F6CE4-F46F-42E2-A099-19FFDC447379}" type="presParOf" srcId="{5A99791D-9E28-4B3D-8ACD-8F48A5C6199A}" destId="{534504B8-3AD3-4D7F-BA10-772C4BC9F4DA}" srcOrd="1" destOrd="0" presId="urn:microsoft.com/office/officeart/2008/layout/VerticalCurvedList"/>
    <dgm:cxn modelId="{37D411F1-542A-4A4F-A009-726517BDBF47}" type="presParOf" srcId="{5A99791D-9E28-4B3D-8ACD-8F48A5C6199A}" destId="{449D8CCB-25E3-4F77-9AA7-F013F49094ED}" srcOrd="2" destOrd="0" presId="urn:microsoft.com/office/officeart/2008/layout/VerticalCurvedList"/>
    <dgm:cxn modelId="{7F4A444C-D2B7-4D81-817F-5630B9D12BF7}" type="presParOf" srcId="{449D8CCB-25E3-4F77-9AA7-F013F49094ED}" destId="{467C472B-F399-46AE-B017-5DC56BBEA7D7}" srcOrd="0" destOrd="0" presId="urn:microsoft.com/office/officeart/2008/layout/VerticalCurvedList"/>
    <dgm:cxn modelId="{AF5CEBB2-29EA-454F-89DD-55A5AA023079}" type="presParOf" srcId="{5A99791D-9E28-4B3D-8ACD-8F48A5C6199A}" destId="{DD97E049-4A6C-47F8-8707-C5FFDBF743ED}" srcOrd="3" destOrd="0" presId="urn:microsoft.com/office/officeart/2008/layout/VerticalCurvedList"/>
    <dgm:cxn modelId="{FA37ACF7-0CF0-4D1D-80EB-DDB24BE58087}" type="presParOf" srcId="{5A99791D-9E28-4B3D-8ACD-8F48A5C6199A}" destId="{7DBD23B7-51C8-4591-8906-0B740EFCF017}" srcOrd="4" destOrd="0" presId="urn:microsoft.com/office/officeart/2008/layout/VerticalCurvedList"/>
    <dgm:cxn modelId="{F3F312B9-9A3C-431E-81C3-ACB4F15946B6}" type="presParOf" srcId="{7DBD23B7-51C8-4591-8906-0B740EFCF017}" destId="{9D6C96D5-59F1-4074-AA4E-276172A59D56}" srcOrd="0" destOrd="0" presId="urn:microsoft.com/office/officeart/2008/layout/VerticalCurvedList"/>
    <dgm:cxn modelId="{EF79091B-AE07-4215-8CFE-D534EE8751EE}" type="presParOf" srcId="{5A99791D-9E28-4B3D-8ACD-8F48A5C6199A}" destId="{A0E9B536-5134-4AC7-990D-17E1F41843BA}" srcOrd="5" destOrd="0" presId="urn:microsoft.com/office/officeart/2008/layout/VerticalCurvedList"/>
    <dgm:cxn modelId="{0B75B7D0-187B-4807-B77E-AE79DE0D5559}" type="presParOf" srcId="{5A99791D-9E28-4B3D-8ACD-8F48A5C6199A}" destId="{E6CA5371-E765-4FE6-A6BE-7ECD1C15C765}" srcOrd="6" destOrd="0" presId="urn:microsoft.com/office/officeart/2008/layout/VerticalCurvedList"/>
    <dgm:cxn modelId="{9128A64C-5892-4B4D-8024-D8F0B51C7240}" type="presParOf" srcId="{E6CA5371-E765-4FE6-A6BE-7ECD1C15C765}" destId="{BB02C15B-25BD-4CA5-8B62-85830BA892A9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9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47A87F1-B924-42C3-9BFB-B28E010046FA}">
      <dsp:nvSpPr>
        <dsp:cNvPr id="0" name=""/>
        <dsp:cNvSpPr/>
      </dsp:nvSpPr>
      <dsp:spPr>
        <a:xfrm>
          <a:off x="1448471" y="323078"/>
          <a:ext cx="883203" cy="588802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700" b="1" kern="1200" dirty="0" err="1" smtClean="0">
              <a:latin typeface="Cambria" pitchFamily="18" charset="0"/>
              <a:ea typeface="Cambria" pitchFamily="18" charset="0"/>
            </a:rPr>
            <a:t>Lượng</a:t>
          </a:r>
          <a:r>
            <a:rPr lang="en-US" sz="1700" b="1" kern="1200" dirty="0" smtClean="0">
              <a:latin typeface="Cambria" pitchFamily="18" charset="0"/>
              <a:ea typeface="Cambria" pitchFamily="18" charset="0"/>
            </a:rPr>
            <a:t> </a:t>
          </a:r>
          <a:r>
            <a:rPr lang="en-US" sz="1700" b="1" kern="1200" dirty="0" err="1" smtClean="0">
              <a:latin typeface="Cambria" pitchFamily="18" charset="0"/>
              <a:ea typeface="Cambria" pitchFamily="18" charset="0"/>
            </a:rPr>
            <a:t>mưa</a:t>
          </a:r>
          <a:endParaRPr lang="en-US" sz="1700" b="1" kern="1200" dirty="0">
            <a:latin typeface="Cambria" pitchFamily="18" charset="0"/>
            <a:ea typeface="Cambria" pitchFamily="18" charset="0"/>
          </a:endParaRPr>
        </a:p>
      </dsp:txBody>
      <dsp:txXfrm>
        <a:off x="1465716" y="340323"/>
        <a:ext cx="848713" cy="554312"/>
      </dsp:txXfrm>
    </dsp:sp>
    <dsp:sp modelId="{D51E557A-1553-48DB-9E8F-9F340370401B}">
      <dsp:nvSpPr>
        <dsp:cNvPr id="0" name=""/>
        <dsp:cNvSpPr/>
      </dsp:nvSpPr>
      <dsp:spPr>
        <a:xfrm>
          <a:off x="531273" y="911880"/>
          <a:ext cx="1358799" cy="235520"/>
        </a:xfrm>
        <a:custGeom>
          <a:avLst/>
          <a:gdLst/>
          <a:ahLst/>
          <a:cxnLst/>
          <a:rect l="0" t="0" r="0" b="0"/>
          <a:pathLst>
            <a:path>
              <a:moveTo>
                <a:pt x="1358799" y="0"/>
              </a:moveTo>
              <a:lnTo>
                <a:pt x="1358799" y="117760"/>
              </a:lnTo>
              <a:lnTo>
                <a:pt x="0" y="117760"/>
              </a:lnTo>
              <a:lnTo>
                <a:pt x="0" y="235520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FEB5CAE-D4E7-4A10-87E2-8525D06FCC9D}">
      <dsp:nvSpPr>
        <dsp:cNvPr id="0" name=""/>
        <dsp:cNvSpPr/>
      </dsp:nvSpPr>
      <dsp:spPr>
        <a:xfrm>
          <a:off x="649" y="1147401"/>
          <a:ext cx="1061247" cy="2050585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vi-VN" sz="1700" kern="1200" dirty="0" smtClean="0">
              <a:latin typeface="Cambria" pitchFamily="18" charset="0"/>
              <a:ea typeface="Cambria" pitchFamily="18" charset="0"/>
            </a:rPr>
            <a:t>Lượng mưa trung bình năm có nhiều biến động.</a:t>
          </a:r>
          <a:endParaRPr lang="en-US" sz="1700" kern="1200" dirty="0" smtClean="0">
            <a:latin typeface="Cambria" pitchFamily="18" charset="0"/>
            <a:ea typeface="Cambria" pitchFamily="18" charset="0"/>
          </a:endParaRPr>
        </a:p>
      </dsp:txBody>
      <dsp:txXfrm>
        <a:off x="31732" y="1178484"/>
        <a:ext cx="999081" cy="1988419"/>
      </dsp:txXfrm>
    </dsp:sp>
    <dsp:sp modelId="{A4F6A9E5-8942-40B9-B8D0-5D914EFCBCC5}">
      <dsp:nvSpPr>
        <dsp:cNvPr id="0" name=""/>
        <dsp:cNvSpPr/>
      </dsp:nvSpPr>
      <dsp:spPr>
        <a:xfrm>
          <a:off x="1837684" y="911880"/>
          <a:ext cx="91440" cy="235520"/>
        </a:xfrm>
        <a:custGeom>
          <a:avLst/>
          <a:gdLst/>
          <a:ahLst/>
          <a:cxnLst/>
          <a:rect l="0" t="0" r="0" b="0"/>
          <a:pathLst>
            <a:path>
              <a:moveTo>
                <a:pt x="52388" y="0"/>
              </a:moveTo>
              <a:lnTo>
                <a:pt x="52388" y="117760"/>
              </a:lnTo>
              <a:lnTo>
                <a:pt x="45720" y="117760"/>
              </a:lnTo>
              <a:lnTo>
                <a:pt x="45720" y="235520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EF5A1E5-00F7-4E6D-AE7E-B9CA6802612E}">
      <dsp:nvSpPr>
        <dsp:cNvPr id="0" name=""/>
        <dsp:cNvSpPr/>
      </dsp:nvSpPr>
      <dsp:spPr>
        <a:xfrm>
          <a:off x="1326858" y="1147401"/>
          <a:ext cx="1113091" cy="202261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vi-VN" sz="1700" kern="1200" dirty="0" smtClean="0">
              <a:latin typeface="Cambria" pitchFamily="18" charset="0"/>
              <a:ea typeface="Cambria" pitchFamily="18" charset="0"/>
            </a:rPr>
            <a:t>Thời gian mùa mưa và mùa khô cũng có sự thay đổi.</a:t>
          </a:r>
          <a:endParaRPr lang="en-US" sz="1700" kern="1200" dirty="0" smtClean="0">
            <a:latin typeface="Cambria" pitchFamily="18" charset="0"/>
            <a:ea typeface="Cambria" pitchFamily="18" charset="0"/>
          </a:endParaRPr>
        </a:p>
      </dsp:txBody>
      <dsp:txXfrm>
        <a:off x="1359459" y="1180002"/>
        <a:ext cx="1047889" cy="1957409"/>
      </dsp:txXfrm>
    </dsp:sp>
    <dsp:sp modelId="{EFDB2B31-6276-4322-A4AD-A364E9706971}">
      <dsp:nvSpPr>
        <dsp:cNvPr id="0" name=""/>
        <dsp:cNvSpPr/>
      </dsp:nvSpPr>
      <dsp:spPr>
        <a:xfrm>
          <a:off x="1890073" y="911880"/>
          <a:ext cx="1352130" cy="23552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17760"/>
              </a:lnTo>
              <a:lnTo>
                <a:pt x="1352130" y="117760"/>
              </a:lnTo>
              <a:lnTo>
                <a:pt x="1352130" y="235520"/>
              </a:lnTo>
            </a:path>
          </a:pathLst>
        </a:cu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E8A27CF-E668-4A7B-9F92-A2E4B3F27066}">
      <dsp:nvSpPr>
        <dsp:cNvPr id="0" name=""/>
        <dsp:cNvSpPr/>
      </dsp:nvSpPr>
      <dsp:spPr>
        <a:xfrm>
          <a:off x="2704911" y="1147401"/>
          <a:ext cx="1074584" cy="2022611"/>
        </a:xfrm>
        <a:prstGeom prst="roundRect">
          <a:avLst>
            <a:gd name="adj" fmla="val 1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700" kern="1200" dirty="0" smtClean="0">
              <a:latin typeface="Cambria" pitchFamily="18" charset="0"/>
              <a:ea typeface="Cambria" pitchFamily="18" charset="0"/>
            </a:rPr>
            <a:t>M</a:t>
          </a:r>
          <a:r>
            <a:rPr lang="vi-VN" sz="1700" kern="1200" dirty="0" smtClean="0">
              <a:latin typeface="Cambria" pitchFamily="18" charset="0"/>
              <a:ea typeface="Cambria" pitchFamily="18" charset="0"/>
            </a:rPr>
            <a:t>ưa lớn xảy ra bất thường hơn về tần suất và cường độ.</a:t>
          </a:r>
          <a:endParaRPr lang="en-US" sz="1700" kern="1200" dirty="0" smtClean="0">
            <a:latin typeface="Cambria" pitchFamily="18" charset="0"/>
            <a:ea typeface="Cambria" pitchFamily="18" charset="0"/>
          </a:endParaRPr>
        </a:p>
      </dsp:txBody>
      <dsp:txXfrm>
        <a:off x="2736384" y="1178874"/>
        <a:ext cx="1011638" cy="1959665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4EFDF76-F7B8-4661-AD4A-3B0C8C61F107}">
      <dsp:nvSpPr>
        <dsp:cNvPr id="0" name=""/>
        <dsp:cNvSpPr/>
      </dsp:nvSpPr>
      <dsp:spPr>
        <a:xfrm>
          <a:off x="272544" y="0"/>
          <a:ext cx="2927866" cy="2927866"/>
        </a:xfrm>
        <a:prstGeom prst="triangl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0994074-A767-4B75-AA2F-B98D28194143}">
      <dsp:nvSpPr>
        <dsp:cNvPr id="0" name=""/>
        <dsp:cNvSpPr/>
      </dsp:nvSpPr>
      <dsp:spPr>
        <a:xfrm>
          <a:off x="1568618" y="293519"/>
          <a:ext cx="2511766" cy="761216"/>
        </a:xfrm>
        <a:prstGeom prst="round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lvl="0" algn="just" defTabSz="733425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vi-VN" sz="1650" kern="1200" dirty="0" smtClean="0">
              <a:latin typeface="Cambria" pitchFamily="18" charset="0"/>
              <a:ea typeface="Cambria" pitchFamily="18" charset="0"/>
            </a:rPr>
            <a:t>Số cơn bão có xu hướng tăng, diễn biến bất thường</a:t>
          </a:r>
          <a:r>
            <a:rPr lang="en-US" sz="1650" kern="1200" dirty="0" smtClean="0">
              <a:latin typeface="Cambria" pitchFamily="18" charset="0"/>
              <a:ea typeface="Cambria" pitchFamily="18" charset="0"/>
            </a:rPr>
            <a:t> (</a:t>
          </a:r>
          <a:r>
            <a:rPr lang="en-US" sz="1650" kern="1200" dirty="0" err="1" smtClean="0">
              <a:latin typeface="Cambria" pitchFamily="18" charset="0"/>
              <a:ea typeface="Cambria" pitchFamily="18" charset="0"/>
            </a:rPr>
            <a:t>ví</a:t>
          </a:r>
          <a:r>
            <a:rPr lang="en-US" sz="1650" kern="1200" dirty="0" smtClean="0">
              <a:latin typeface="Cambria" pitchFamily="18" charset="0"/>
              <a:ea typeface="Cambria" pitchFamily="18" charset="0"/>
            </a:rPr>
            <a:t> </a:t>
          </a:r>
          <a:r>
            <a:rPr lang="en-US" sz="1650" kern="1200" dirty="0" err="1" smtClean="0">
              <a:latin typeface="Cambria" pitchFamily="18" charset="0"/>
              <a:ea typeface="Cambria" pitchFamily="18" charset="0"/>
            </a:rPr>
            <a:t>dụ</a:t>
          </a:r>
          <a:r>
            <a:rPr lang="en-US" sz="1650" kern="1200" dirty="0" smtClean="0">
              <a:latin typeface="Cambria" pitchFamily="18" charset="0"/>
              <a:ea typeface="Cambria" pitchFamily="18" charset="0"/>
            </a:rPr>
            <a:t> </a:t>
          </a:r>
          <a:r>
            <a:rPr lang="en-US" sz="1650" kern="1200" dirty="0" err="1" smtClean="0">
              <a:latin typeface="Cambria" pitchFamily="18" charset="0"/>
              <a:ea typeface="Cambria" pitchFamily="18" charset="0"/>
            </a:rPr>
            <a:t>năm</a:t>
          </a:r>
          <a:r>
            <a:rPr lang="en-US" sz="1650" kern="1200" dirty="0" smtClean="0">
              <a:latin typeface="Cambria" pitchFamily="18" charset="0"/>
              <a:ea typeface="Cambria" pitchFamily="18" charset="0"/>
            </a:rPr>
            <a:t> 2020).</a:t>
          </a:r>
          <a:endParaRPr lang="en-US" sz="1650" kern="1200" dirty="0">
            <a:latin typeface="Cambria" pitchFamily="18" charset="0"/>
            <a:ea typeface="Cambria" pitchFamily="18" charset="0"/>
          </a:endParaRPr>
        </a:p>
      </dsp:txBody>
      <dsp:txXfrm>
        <a:off x="1605778" y="330679"/>
        <a:ext cx="2437446" cy="686896"/>
      </dsp:txXfrm>
    </dsp:sp>
    <dsp:sp modelId="{DB9FAD99-B33B-42B8-AA57-FD25FED0D15E}">
      <dsp:nvSpPr>
        <dsp:cNvPr id="0" name=""/>
        <dsp:cNvSpPr/>
      </dsp:nvSpPr>
      <dsp:spPr>
        <a:xfrm>
          <a:off x="1562214" y="1119569"/>
          <a:ext cx="2524574" cy="755137"/>
        </a:xfrm>
        <a:prstGeom prst="round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vi-VN" sz="1700" kern="1200" dirty="0" smtClean="0">
              <a:latin typeface="Cambria" pitchFamily="18" charset="0"/>
              <a:ea typeface="Cambria" pitchFamily="18" charset="0"/>
            </a:rPr>
            <a:t>Hạn hán, lũ lụt xuất hiện nhiều và khắc nghiệt hơn.</a:t>
          </a:r>
          <a:endParaRPr lang="en-US" sz="1700" kern="1200" dirty="0">
            <a:latin typeface="Cambria" pitchFamily="18" charset="0"/>
            <a:ea typeface="Cambria" pitchFamily="18" charset="0"/>
          </a:endParaRPr>
        </a:p>
      </dsp:txBody>
      <dsp:txXfrm>
        <a:off x="1599077" y="1156432"/>
        <a:ext cx="2450848" cy="681411"/>
      </dsp:txXfrm>
    </dsp:sp>
    <dsp:sp modelId="{CB11A3C2-BD69-4D1C-B307-FCE49CFAB16A}">
      <dsp:nvSpPr>
        <dsp:cNvPr id="0" name=""/>
        <dsp:cNvSpPr/>
      </dsp:nvSpPr>
      <dsp:spPr>
        <a:xfrm>
          <a:off x="1565421" y="1939540"/>
          <a:ext cx="2518160" cy="629972"/>
        </a:xfrm>
        <a:prstGeom prst="round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lvl="0" algn="just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vi-VN" sz="1700" kern="1200" dirty="0" smtClean="0">
              <a:latin typeface="Cambria" pitchFamily="18" charset="0"/>
              <a:ea typeface="Cambria" pitchFamily="18" charset="0"/>
            </a:rPr>
            <a:t>Rét đậm, rét hại xuất hiện thường xuyên hơn</a:t>
          </a:r>
          <a:r>
            <a:rPr lang="en-US" sz="1700" kern="1200" dirty="0" smtClean="0">
              <a:latin typeface="Cambria" pitchFamily="18" charset="0"/>
              <a:ea typeface="Cambria" pitchFamily="18" charset="0"/>
            </a:rPr>
            <a:t>.</a:t>
          </a:r>
          <a:endParaRPr lang="en-US" sz="1700" kern="1200" dirty="0">
            <a:latin typeface="Cambria" pitchFamily="18" charset="0"/>
            <a:ea typeface="Cambria" pitchFamily="18" charset="0"/>
          </a:endParaRPr>
        </a:p>
      </dsp:txBody>
      <dsp:txXfrm>
        <a:off x="1596174" y="1970293"/>
        <a:ext cx="2456654" cy="568466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7497E28-FAE4-42DA-8D9D-5B4659273D7A}">
      <dsp:nvSpPr>
        <dsp:cNvPr id="0" name=""/>
        <dsp:cNvSpPr/>
      </dsp:nvSpPr>
      <dsp:spPr>
        <a:xfrm>
          <a:off x="-5828749" y="-892266"/>
          <a:ext cx="6940732" cy="6940732"/>
        </a:xfrm>
        <a:prstGeom prst="blockArc">
          <a:avLst>
            <a:gd name="adj1" fmla="val 18900000"/>
            <a:gd name="adj2" fmla="val 2700000"/>
            <a:gd name="adj3" fmla="val 311"/>
          </a:avLst>
        </a:pr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34504B8-3AD3-4D7F-BA10-772C4BC9F4DA}">
      <dsp:nvSpPr>
        <dsp:cNvPr id="0" name=""/>
        <dsp:cNvSpPr/>
      </dsp:nvSpPr>
      <dsp:spPr>
        <a:xfrm>
          <a:off x="715680" y="660400"/>
          <a:ext cx="6528363" cy="741678"/>
        </a:xfrm>
        <a:prstGeom prst="rect">
          <a:avLst/>
        </a:prstGeom>
        <a:solidFill>
          <a:srgbClr val="99FF66"/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18547" tIns="45720" rIns="45720" bIns="45720" numCol="1" spcCol="1270" anchor="ctr" anchorCtr="0">
          <a:noAutofit/>
        </a:bodyPr>
        <a:lstStyle/>
        <a:p>
          <a:pPr lvl="0" algn="just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vi-VN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Giảm nhẹ biến đổi khí hậu 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là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ngăn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chặn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sự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nóng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lên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toàn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cầu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thông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qua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việc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giảm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phát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thải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khí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nhà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kính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.</a:t>
          </a:r>
          <a:endParaRPr lang="en-US" sz="1800" kern="12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sp:txBody>
      <dsp:txXfrm>
        <a:off x="715680" y="660400"/>
        <a:ext cx="6528363" cy="741678"/>
      </dsp:txXfrm>
    </dsp:sp>
    <dsp:sp modelId="{467C472B-F399-46AE-B017-5DC56BBEA7D7}">
      <dsp:nvSpPr>
        <dsp:cNvPr id="0" name=""/>
        <dsp:cNvSpPr/>
      </dsp:nvSpPr>
      <dsp:spPr>
        <a:xfrm>
          <a:off x="71155" y="386715"/>
          <a:ext cx="1289050" cy="1289050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DD97E049-4A6C-47F8-8707-C5FFDBF743ED}">
      <dsp:nvSpPr>
        <dsp:cNvPr id="0" name=""/>
        <dsp:cNvSpPr/>
      </dsp:nvSpPr>
      <dsp:spPr>
        <a:xfrm>
          <a:off x="1090536" y="1650999"/>
          <a:ext cx="6153508" cy="1854200"/>
        </a:xfrm>
        <a:prstGeom prst="rect">
          <a:avLst/>
        </a:prstGeom>
        <a:solidFill>
          <a:srgbClr val="BCFCD4"/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18547" tIns="45720" rIns="45720" bIns="45720" numCol="1" spcCol="1270" anchor="ctr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Một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số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giải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pháp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: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Kiểm soát và giảm thiểu lượng khí thải nhà kính từ các hoạt động sản xuất và sinh hoạt.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Khai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thác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hợp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lí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và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bảo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vệ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tự </a:t>
          </a:r>
          <a:r>
            <a:rPr lang="en-US" sz="180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nhiên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.</a:t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Sử dụng tiết kiệm năng lượng và nguồn năng lượng tái tạo.</a:t>
          </a:r>
          <a:endParaRPr lang="en-US" sz="1800" kern="12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sp:txBody>
      <dsp:txXfrm>
        <a:off x="1090536" y="1650999"/>
        <a:ext cx="6153508" cy="1854200"/>
      </dsp:txXfrm>
    </dsp:sp>
    <dsp:sp modelId="{9D6C96D5-59F1-4074-AA4E-276172A59D56}">
      <dsp:nvSpPr>
        <dsp:cNvPr id="0" name=""/>
        <dsp:cNvSpPr/>
      </dsp:nvSpPr>
      <dsp:spPr>
        <a:xfrm>
          <a:off x="446011" y="1933575"/>
          <a:ext cx="1289050" cy="1289050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0E9B536-5134-4AC7-990D-17E1F41843BA}">
      <dsp:nvSpPr>
        <dsp:cNvPr id="0" name=""/>
        <dsp:cNvSpPr/>
      </dsp:nvSpPr>
      <dsp:spPr>
        <a:xfrm>
          <a:off x="715680" y="3708400"/>
          <a:ext cx="6528363" cy="833118"/>
        </a:xfrm>
        <a:prstGeom prst="rect">
          <a:avLst/>
        </a:prstGeom>
        <a:solidFill>
          <a:srgbClr val="FFCCFF"/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18547" tIns="45720" rIns="45720" bIns="45720" numCol="1" spcCol="1270" anchor="ctr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Ví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dụ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:</a:t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Sử dụng điện gió, điện Mặt Trời ở Ninh Thuận.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Trồng mới 538 ha rừng ở Thuận Châu, Sơn La.</a:t>
          </a:r>
          <a:endParaRPr lang="en-US" sz="1800" kern="12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sp:txBody>
      <dsp:txXfrm>
        <a:off x="715680" y="3708400"/>
        <a:ext cx="6528363" cy="833118"/>
      </dsp:txXfrm>
    </dsp:sp>
    <dsp:sp modelId="{BB02C15B-25BD-4CA5-8B62-85830BA892A9}">
      <dsp:nvSpPr>
        <dsp:cNvPr id="0" name=""/>
        <dsp:cNvSpPr/>
      </dsp:nvSpPr>
      <dsp:spPr>
        <a:xfrm>
          <a:off x="71155" y="3480435"/>
          <a:ext cx="1289050" cy="1289050"/>
        </a:xfrm>
        <a:prstGeom prst="ellipse">
          <a:avLst/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7497E28-FAE4-42DA-8D9D-5B4659273D7A}">
      <dsp:nvSpPr>
        <dsp:cNvPr id="0" name=""/>
        <dsp:cNvSpPr/>
      </dsp:nvSpPr>
      <dsp:spPr>
        <a:xfrm>
          <a:off x="-5828749" y="-892266"/>
          <a:ext cx="6940732" cy="6940732"/>
        </a:xfrm>
        <a:prstGeom prst="blockArc">
          <a:avLst>
            <a:gd name="adj1" fmla="val 18900000"/>
            <a:gd name="adj2" fmla="val 2700000"/>
            <a:gd name="adj3" fmla="val 311"/>
          </a:avLst>
        </a:prstGeom>
        <a:noFill/>
        <a:ln w="254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34504B8-3AD3-4D7F-BA10-772C4BC9F4DA}">
      <dsp:nvSpPr>
        <dsp:cNvPr id="0" name=""/>
        <dsp:cNvSpPr/>
      </dsp:nvSpPr>
      <dsp:spPr>
        <a:xfrm>
          <a:off x="715680" y="431800"/>
          <a:ext cx="6528363" cy="1198878"/>
        </a:xfrm>
        <a:prstGeom prst="rect">
          <a:avLst/>
        </a:prstGeom>
        <a:solidFill>
          <a:srgbClr val="99FF66"/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18547" tIns="45720" rIns="45720" bIns="45720" numCol="1" spcCol="1270" anchor="ctr" anchorCtr="0">
          <a:noAutofit/>
        </a:bodyPr>
        <a:lstStyle/>
        <a:p>
          <a:pPr lvl="0" algn="just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1800" b="1" kern="1200" dirty="0" smtClean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  <a:p>
          <a:pPr lvl="0" algn="just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vi-VN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Thích ứng với biến đổi khí hậu </a:t>
          </a:r>
          <a:r>
            <a:rPr lang="vi-VN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là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những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hoạt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động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của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con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người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được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điều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chỉnh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để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thích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nghi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,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tăng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cường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khả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năng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chống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chịu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trước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tác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động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của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biến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đổi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khí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hậu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và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khai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thác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những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mặt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thuận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lợi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của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0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nó</a:t>
          </a:r>
          <a:r>
            <a:rPr lang="en-US" sz="1800" b="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.</a:t>
          </a:r>
        </a:p>
        <a:p>
          <a:pPr lvl="0" algn="just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1800" kern="12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sp:txBody>
      <dsp:txXfrm>
        <a:off x="715680" y="431800"/>
        <a:ext cx="6528363" cy="1198878"/>
      </dsp:txXfrm>
    </dsp:sp>
    <dsp:sp modelId="{467C472B-F399-46AE-B017-5DC56BBEA7D7}">
      <dsp:nvSpPr>
        <dsp:cNvPr id="0" name=""/>
        <dsp:cNvSpPr/>
      </dsp:nvSpPr>
      <dsp:spPr>
        <a:xfrm>
          <a:off x="71155" y="386715"/>
          <a:ext cx="1289050" cy="1289050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DD97E049-4A6C-47F8-8707-C5FFDBF743ED}">
      <dsp:nvSpPr>
        <dsp:cNvPr id="0" name=""/>
        <dsp:cNvSpPr/>
      </dsp:nvSpPr>
      <dsp:spPr>
        <a:xfrm>
          <a:off x="1090536" y="1727203"/>
          <a:ext cx="6153508" cy="1701793"/>
        </a:xfrm>
        <a:prstGeom prst="rect">
          <a:avLst/>
        </a:prstGeom>
        <a:solidFill>
          <a:srgbClr val="BCFCD4"/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18547" tIns="45720" rIns="45720" bIns="45720" numCol="1" spcCol="1270" anchor="ctr" anchorCtr="0">
          <a:noAutofit/>
        </a:bodyPr>
        <a:lstStyle/>
        <a:p>
          <a:pPr lvl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Một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số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giải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pháp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:</a:t>
          </a:r>
          <a:b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 B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ảo vệ, trồng rừng, chuy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ể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n đổi tập quán canh tác,...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 T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rồng cây phù hợp, nâng cao nhận thức người dân về biến đổi khí hậu,...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 X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ây dựng kè biển, kênh mương để hạn chế xâm nhập mặn và thoát lũ,...</a:t>
          </a:r>
          <a:endParaRPr lang="en-US" sz="1800" kern="12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sp:txBody>
      <dsp:txXfrm>
        <a:off x="1090536" y="1727203"/>
        <a:ext cx="6153508" cy="1701793"/>
      </dsp:txXfrm>
    </dsp:sp>
    <dsp:sp modelId="{9D6C96D5-59F1-4074-AA4E-276172A59D56}">
      <dsp:nvSpPr>
        <dsp:cNvPr id="0" name=""/>
        <dsp:cNvSpPr/>
      </dsp:nvSpPr>
      <dsp:spPr>
        <a:xfrm>
          <a:off x="446011" y="1933575"/>
          <a:ext cx="1289050" cy="1289050"/>
        </a:xfrm>
        <a:prstGeom prst="ellipse">
          <a:avLst/>
        </a:prstGeom>
        <a:blipFill rotWithShape="0">
          <a:blip xmlns:r="http://schemas.openxmlformats.org/officeDocument/2006/relationships" r:embed="rId2"/>
          <a:stretch>
            <a:fillRect/>
          </a:stretch>
        </a:blip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0E9B536-5134-4AC7-990D-17E1F41843BA}">
      <dsp:nvSpPr>
        <dsp:cNvPr id="0" name=""/>
        <dsp:cNvSpPr/>
      </dsp:nvSpPr>
      <dsp:spPr>
        <a:xfrm>
          <a:off x="715680" y="3627118"/>
          <a:ext cx="6528363" cy="995682"/>
        </a:xfrm>
        <a:prstGeom prst="rect">
          <a:avLst/>
        </a:prstGeom>
        <a:solidFill>
          <a:srgbClr val="FFCCFF"/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818547" tIns="43180" rIns="43180" bIns="43180" numCol="1" spcCol="1270" anchor="ctr" anchorCtr="0">
          <a:noAutofit/>
        </a:bodyPr>
        <a:lstStyle/>
        <a:p>
          <a:pPr lvl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1700" kern="1200" dirty="0" smtClean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  <a:p>
          <a:pPr lvl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Ví</a:t>
          </a:r>
          <a:r>
            <a:rPr lang="en-US" sz="1800" b="1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</a:t>
          </a:r>
          <a:r>
            <a:rPr lang="en-US" sz="1800" b="1" kern="1200" dirty="0" err="1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dụ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:</a:t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Xây kênh nước ngọt ở Ba Tri, Bến Tre.</a:t>
          </a:r>
          <a: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/>
          </a:r>
          <a:br>
            <a:rPr lang="en-US" sz="18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</a:br>
          <a:r>
            <a:rPr lang="en-US" sz="17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-</a:t>
          </a:r>
          <a:r>
            <a:rPr lang="vi-VN" sz="1700" kern="1200" dirty="0" smtClean="0">
              <a:solidFill>
                <a:schemeClr val="tx1"/>
              </a:solidFill>
              <a:latin typeface="Cambria" pitchFamily="18" charset="0"/>
              <a:ea typeface="Cambria" pitchFamily="18" charset="0"/>
            </a:rPr>
            <a:t> Sử dụng giống lúa TBR97 cho năng suất cao ở Quảng Ngãi.</a:t>
          </a:r>
          <a:endParaRPr lang="en-US" sz="1700" kern="1200" dirty="0" smtClean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  <a:p>
          <a:pPr lvl="0" algn="l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1800" kern="1200" dirty="0">
            <a:solidFill>
              <a:schemeClr val="tx1"/>
            </a:solidFill>
            <a:latin typeface="Cambria" pitchFamily="18" charset="0"/>
            <a:ea typeface="Cambria" pitchFamily="18" charset="0"/>
          </a:endParaRPr>
        </a:p>
      </dsp:txBody>
      <dsp:txXfrm>
        <a:off x="715680" y="3627118"/>
        <a:ext cx="6528363" cy="995682"/>
      </dsp:txXfrm>
    </dsp:sp>
    <dsp:sp modelId="{BB02C15B-25BD-4CA5-8B62-85830BA892A9}">
      <dsp:nvSpPr>
        <dsp:cNvPr id="0" name=""/>
        <dsp:cNvSpPr/>
      </dsp:nvSpPr>
      <dsp:spPr>
        <a:xfrm>
          <a:off x="71155" y="3480435"/>
          <a:ext cx="1289050" cy="1289050"/>
        </a:xfrm>
        <a:prstGeom prst="ellipse">
          <a:avLst/>
        </a:prstGeom>
        <a:blipFill rotWithShape="0">
          <a:blip xmlns:r="http://schemas.openxmlformats.org/officeDocument/2006/relationships" r:embed="rId3"/>
          <a:stretch>
            <a:fillRect/>
          </a:stretch>
        </a:blipFill>
        <a:ln w="2540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6">
  <dgm:title val=""/>
  <dgm:desc val=""/>
  <dgm:catLst>
    <dgm:cat type="hierarchy" pri="3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4">
          <dgm:prSet phldr="1"/>
        </dgm:pt>
        <dgm:pt modelId="5">
          <dgm:prSet phldr="1"/>
        </dgm:pt>
        <dgm:pt modelId="6">
          <dgm:prSet phldr="1"/>
        </dgm:pt>
      </dgm:ptLst>
      <dgm:cxnLst>
        <dgm:cxn modelId="7" srcId="0" destId="1" srcOrd="0" destOrd="0"/>
        <dgm:cxn modelId="8" srcId="1" destId="2" srcOrd="0" destOrd="0"/>
        <dgm:cxn modelId="9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10" srcId="0" destId="4" srcOrd="1" destOrd="0"/>
        <dgm:cxn modelId="11" srcId="0" destId="5" srcOrd="2" destOrd="0"/>
        <dgm:cxn modelId="12" srcId="0" destId="6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3"/>
      </dgm:ptLst>
      <dgm:cxnLst>
        <dgm:cxn modelId="4" srcId="0" destId="1" srcOrd="0" destOrd="0"/>
        <dgm:cxn modelId="13" srcId="1" destId="11" srcOrd="0" destOrd="0"/>
        <dgm:cxn modelId="14" srcId="1" destId="12" srcOrd="1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  <dgm:pt modelId="4"/>
        <dgm:pt modelId="5"/>
        <dgm:pt modelId="6"/>
        <dgm:pt modelId="7"/>
      </dgm:ptLst>
      <dgm:cxnLst>
        <dgm:cxn modelId="8" srcId="0" destId="1" srcOrd="0" destOrd="0"/>
        <dgm:cxn modelId="9" srcId="1" destId="2" srcOrd="0" destOrd="0"/>
        <dgm:cxn modelId="10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  <dgm:cxn modelId="11" srcId="0" destId="4" srcOrd="1" destOrd="0"/>
        <dgm:cxn modelId="12" srcId="0" destId="5" srcOrd="2" destOrd="0"/>
        <dgm:cxn modelId="13" srcId="0" destId="6" srcOrd="3" destOrd="0"/>
        <dgm:cxn modelId="14" srcId="0" destId="7" srcOrd="4" destOrd="0"/>
      </dgm:cxnLst>
      <dgm:bg/>
      <dgm:whole/>
    </dgm:dataModel>
  </dgm:clrData>
  <dgm:layoutNode name="mainComposite">
    <dgm:varLst>
      <dgm:chPref val="1"/>
      <dgm:dir/>
      <dgm:animOne val="branch"/>
      <dgm:animLvl val="lvl"/>
      <dgm:resizeHandles val="exact"/>
    </dgm:varLst>
    <dgm:alg type="composite">
      <dgm:param type="vertAlign" val="mid"/>
      <dgm:param type="horzAlign" val="ctr"/>
    </dgm:alg>
    <dgm:shape xmlns:r="http://schemas.openxmlformats.org/officeDocument/2006/relationships" r:blip="">
      <dgm:adjLst/>
    </dgm:shape>
    <dgm:presOf/>
    <dgm:choose name="Name0">
      <dgm:if name="Name1" axis="ch" ptType="node" func="cnt" op="gte" val="2">
        <dgm:choose name="Name2">
          <dgm:if name="Name3" func="var" arg="dir" op="equ" val="norm">
            <dgm:constrLst>
              <dgm:constr type="l" for="ch" forName="hierFlow" refType="w" fact="0.3"/>
              <dgm:constr type="t" for="ch" forName="hierFlow"/>
              <dgm:constr type="r" for="ch" forName="hierFlow" refType="w" fact="0.98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if>
          <dgm:else name="Name4">
            <dgm:constrLst>
              <dgm:constr type="l" for="ch" forName="hierFlow" refType="w" fact="0.02"/>
              <dgm:constr type="t" for="ch" forName="hierFlow"/>
              <dgm:constr type="r" for="ch" forName="hierFlow" refType="w" fact="0.7"/>
              <dgm:constr type="b" for="ch" forName="hierFlow" refType="h" fact="0.98"/>
              <dgm:constr type="l" for="ch" forName="bgShapesFlow"/>
              <dgm:constr type="t" for="ch" forName="bgShapesFlow"/>
              <dgm:constr type="r" for="ch" forName="bgShapesFlow" refType="w"/>
              <dgm:constr type="b" for="ch" forName="bgShapesFlow" refType="h"/>
              <dgm:constr type="w" for="des" forName="level1Shape" refType="w"/>
              <dgm:constr type="h" for="des" forName="level1Shape" refType="w" refFor="des" refForName="level1Shape" fact="0.66667"/>
              <dgm:constr type="w" for="des" forName="level2Shape" refType="w" refFor="des" refForName="level1Shape" op="equ"/>
              <dgm:constr type="h" for="des" forName="level2Shape" refType="h" refFor="des" refForName="level1Shape" op="equ"/>
              <dgm:constr type="sp" for="des" refType="h" refFor="des" refForName="level1Shape" op="equ" fact="0.4"/>
              <dgm:constr type="sibSp" for="des" forName="hierChild1" refType="w" refFor="des" refForName="level1Shape" op="equ" fact="0.3"/>
              <dgm:constr type="sibSp" for="des" forName="hierChild2" refType="sibSp" refFor="des" refForName="hierChild1" op="equ"/>
              <dgm:constr type="sibSp" for="des" forName="hierChild3" refType="sibSp" refFor="des" refForName="hierChild1" op="equ"/>
              <dgm:constr type="userA" for="des" refType="h" refFor="des" refForName="level1Shape" op="equ"/>
              <dgm:constr type="userB" for="des" refType="sp" refFor="des" op="equ"/>
              <dgm:constr type="h" for="des" forName="firstBuf" refType="h" refFor="des" refForName="level1Shape" fact="0.1"/>
            </dgm:constrLst>
          </dgm:else>
        </dgm:choose>
      </dgm:if>
      <dgm:else name="Name5">
        <dgm:constrLst>
          <dgm:constr type="l" for="ch" forName="hierFlow"/>
          <dgm:constr type="t" for="ch" forName="hierFlow"/>
          <dgm:constr type="r" for="ch" forName="hierFlow" refType="w"/>
          <dgm:constr type="b" for="ch" forName="hierFlow" refType="h"/>
          <dgm:constr type="l" for="ch" forName="bgShapesFlow"/>
          <dgm:constr type="t" for="ch" forName="bgShapesFlow"/>
          <dgm:constr type="r" for="ch" forName="bgShapesFlow" refType="w"/>
          <dgm:constr type="b" for="ch" forName="bgShapesFlow" refType="h"/>
          <dgm:constr type="w" for="des" forName="level1Shape" refType="w"/>
          <dgm:constr type="h" for="des" forName="level1Shape" refType="w" refFor="des" refForName="level1Shape" fact="0.66667"/>
          <dgm:constr type="w" for="des" forName="level2Shape" refType="w" refFor="des" refForName="level1Shape" op="equ"/>
          <dgm:constr type="h" for="des" forName="level2Shape" refType="h" refFor="des" refForName="level1Shape" op="equ"/>
          <dgm:constr type="sp" for="des" refType="h" refFor="des" refForName="level1Shape" op="equ" fact="0.4"/>
          <dgm:constr type="sibSp" for="des" forName="hierChild1" refType="w" refFor="des" refForName="level1Shape" op="equ" fact="0.3"/>
          <dgm:constr type="sibSp" for="des" forName="hierChild2" refType="sibSp" refFor="des" refForName="hierChild1" op="equ"/>
          <dgm:constr type="sibSp" for="des" forName="hierChild3" refType="sibSp" refFor="des" refForName="hierChild1" op="equ"/>
          <dgm:constr type="userA" for="des" refType="h" refFor="des" refForName="level1Shape" op="equ"/>
          <dgm:constr type="userB" for="des" refType="sp" refFor="des" op="equ"/>
          <dgm:constr type="h" for="des" forName="firstBuf" refType="h" refFor="des" refForName="level1Shape" fact="0.1"/>
        </dgm:constrLst>
      </dgm:else>
    </dgm:choose>
    <dgm:ruleLst/>
    <dgm:layoutNode name="hierFlow">
      <dgm:alg type="lin">
        <dgm:param type="linDir" val="fromT"/>
        <dgm:param type="nodeVertAlign" val="t"/>
        <dgm:param type="vertAlign" val="t"/>
        <dgm:param type="nodeHorzAlign" val="ctr"/>
        <dgm:param type="fallback" val="2D"/>
      </dgm:alg>
      <dgm:shape xmlns:r="http://schemas.openxmlformats.org/officeDocument/2006/relationships" r:blip="">
        <dgm:adjLst/>
      </dgm:shape>
      <dgm:presOf/>
      <dgm:constrLst/>
      <dgm:ruleLst/>
      <dgm:choose name="Name6">
        <dgm:if name="Name7" axis="ch" ptType="node" func="cnt" op="gte" val="2">
          <dgm:layoutNode name="firstBuf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if>
        <dgm:else name="Name8"/>
      </dgm:choose>
      <dgm:layoutNode name="hierChild1">
        <dgm:varLst>
          <dgm:chPref val="1"/>
          <dgm:animOne val="branch"/>
          <dgm:animLvl val="lvl"/>
        </dgm:varLst>
        <dgm:choose name="Name9">
          <dgm:if name="Name10" func="var" arg="dir" op="equ" val="norm">
            <dgm:alg type="hierChild">
              <dgm:param type="linDir" val="fromL"/>
              <dgm:param type="vertAlign" val="t"/>
            </dgm:alg>
          </dgm:if>
          <dgm:else name="Name11">
            <dgm:alg type="hierChild">
              <dgm:param type="linDir" val="fromR"/>
              <dgm:param type="vertAlign" val="t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primFontSz" for="des" ptType="node" op="equ"/>
        </dgm:constrLst>
        <dgm:ruleLst/>
        <dgm:forEach name="Name12" axis="ch" cnt="3">
          <dgm:forEach name="Name13" axis="self" ptType="node">
            <dgm:layoutNode name="Name14">
              <dgm:alg type="hierRoot"/>
              <dgm:shape xmlns:r="http://schemas.openxmlformats.org/officeDocument/2006/relationships" r:blip="">
                <dgm:adjLst/>
              </dgm:shape>
              <dgm:presOf/>
              <dgm:constrLst/>
              <dgm:ruleLst/>
              <dgm:layoutNode name="level1Shape" styleLbl="node0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primFontSz" val="65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layoutNode name="hierChild2">
                <dgm:choose name="Name15">
                  <dgm:if name="Name16" func="var" arg="dir" op="equ" val="norm">
                    <dgm:alg type="hierChild">
                      <dgm:param type="linDir" val="fromL"/>
                    </dgm:alg>
                  </dgm:if>
                  <dgm:else name="Name17">
                    <dgm:alg type="hierChild">
                      <dgm:param type="linDir" val="fromR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  <dgm:forEach name="repeat" axis="ch">
                  <dgm:forEach name="Name18" axis="self" ptType="parTrans" cnt="1">
                    <dgm:layoutNode name="Name19">
                      <dgm:alg type="conn">
                        <dgm:param type="dim" val="1D"/>
                        <dgm:param type="endSty" val="noArr"/>
                        <dgm:param type="connRout" val="bend"/>
                        <dgm:param type="begPts" val="bCtr"/>
                        <dgm:param type="endPts" val="tCtr"/>
                      </dgm:alg>
                      <dgm:shape xmlns:r="http://schemas.openxmlformats.org/officeDocument/2006/relationships" type="conn" r:blip="">
                        <dgm:adjLst/>
                      </dgm:shape>
                      <dgm:presOf axis="self"/>
                      <dgm:constrLst>
                        <dgm:constr type="w" val="1"/>
                        <dgm:constr type="h" val="1"/>
                        <dgm:constr type="begPad"/>
                        <dgm:constr type="endPad"/>
                      </dgm:constrLst>
                      <dgm:ruleLst/>
                    </dgm:layoutNode>
                  </dgm:forEach>
                  <dgm:forEach name="Name20" axis="self" ptType="node">
                    <dgm:layoutNode name="Name21">
                      <dgm:alg type="hierRoot"/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/>
                      <dgm:layoutNode name="level2Shape">
                        <dgm:alg type="tx"/>
                        <dgm:shape xmlns:r="http://schemas.openxmlformats.org/officeDocument/2006/relationships" type="roundRect" r:blip="">
                          <dgm:adjLst>
                            <dgm:adj idx="1" val="0.1"/>
                          </dgm:adjLst>
                        </dgm:shape>
                        <dgm:presOf axis="self"/>
                        <dgm:constrLst>
                          <dgm:constr type="primFontSz" val="65"/>
                          <dgm:constr type="tMarg" refType="primFontSz" fact="0.3"/>
                          <dgm:constr type="bMarg" refType="primFontSz" fact="0.3"/>
                          <dgm:constr type="lMarg" refType="primFontSz" fact="0.3"/>
                          <dgm:constr type="rMarg" refType="primFontSz" fact="0.3"/>
                        </dgm:constrLst>
                        <dgm:ruleLst>
                          <dgm:rule type="primFontSz" val="5" fact="NaN" max="NaN"/>
                        </dgm:ruleLst>
                      </dgm:layoutNode>
                      <dgm:layoutNode name="hierChild3">
                        <dgm:choose name="Name22">
                          <dgm:if name="Name23" func="var" arg="dir" op="equ" val="norm">
                            <dgm:alg type="hierChild">
                              <dgm:param type="linDir" val="fromL"/>
                            </dgm:alg>
                          </dgm:if>
                          <dgm:else name="Name24">
                            <dgm:alg type="hierChild">
                              <dgm:param type="linDir" val="fromR"/>
                            </dgm:alg>
                          </dgm:else>
                        </dgm:choose>
                        <dgm:shape xmlns:r="http://schemas.openxmlformats.org/officeDocument/2006/relationships" r:blip="">
                          <dgm:adjLst/>
                        </dgm:shape>
                        <dgm:presOf/>
                        <dgm:constrLst/>
                        <dgm:ruleLst/>
                        <dgm:forEach name="Name25" ref="repeat"/>
                      </dgm:layoutNode>
                    </dgm:layoutNode>
                  </dgm:forEach>
                </dgm:forEach>
              </dgm:layoutNode>
            </dgm:layoutNode>
          </dgm:forEach>
        </dgm:forEach>
      </dgm:layoutNode>
    </dgm:layoutNode>
    <dgm:layoutNode name="bgShapesFlow">
      <dgm:alg type="lin">
        <dgm:param type="linDir" val="fromT"/>
        <dgm:param type="nodeVertAlign" val="t"/>
        <dgm:param type="vertAlign" val="t"/>
        <dgm:param type="nodeHorzAlign" val="ctr"/>
      </dgm:alg>
      <dgm:shape xmlns:r="http://schemas.openxmlformats.org/officeDocument/2006/relationships" r:blip="">
        <dgm:adjLst/>
      </dgm:shape>
      <dgm:presOf/>
      <dgm:constrLst>
        <dgm:constr type="userB"/>
        <dgm:constr type="w" for="ch" forName="rectComp" refType="w"/>
        <dgm:constr type="h" for="ch" forName="rectComp" refType="h"/>
        <dgm:constr type="w" for="des" forName="bgRect" refType="w"/>
        <dgm:constr type="primFontSz" for="des" forName="bgRectTx" op="equ"/>
      </dgm:constrLst>
      <dgm:ruleLst/>
      <dgm:forEach name="Name26" axis="ch" ptType="node" st="2">
        <dgm:layoutNode name="rectComp">
          <dgm:alg type="composite">
            <dgm:param type="vertAlign" val="t"/>
            <dgm:param type="horzAlign" val="ctr"/>
          </dgm:alg>
          <dgm:shape xmlns:r="http://schemas.openxmlformats.org/officeDocument/2006/relationships" r:blip="">
            <dgm:adjLst/>
          </dgm:shape>
          <dgm:presOf/>
          <dgm:choose name="Name27">
            <dgm:if name="Name28" func="var" arg="dir" op="equ" val="norm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l" for="ch" forName="bgRectTx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if>
            <dgm:else name="Name29">
              <dgm:constrLst>
                <dgm:constr type="userA"/>
                <dgm:constr type="l" for="ch" forName="bgRect"/>
                <dgm:constr type="t" for="ch" forName="bgRect"/>
                <dgm:constr type="h" for="ch" forName="bgRect" refType="userA" fact="1.2"/>
                <dgm:constr type="r" for="ch" forName="bgRectTx" refType="w"/>
                <dgm:constr type="t" for="ch" forName="bgRectTx"/>
                <dgm:constr type="w" for="ch" forName="bgRectTx" refType="w" refFor="ch" refForName="bgRect" fact="0.3"/>
                <dgm:constr type="h" for="ch" forName="bgRectTx" refType="h" refFor="ch" refForName="bgRect" op="equ"/>
              </dgm:constrLst>
            </dgm:else>
          </dgm:choose>
          <dgm:ruleLst/>
          <dgm:layoutNode name="bgRect" styleLbl="bgShp">
            <dgm:alg type="sp"/>
            <dgm:shape xmlns:r="http://schemas.openxmlformats.org/officeDocument/2006/relationships" type="roundRect" r:blip="" zOrderOff="-999">
              <dgm:adjLst>
                <dgm:adj idx="1" val="0.1"/>
              </dgm:adjLst>
            </dgm:shape>
            <dgm:presOf axis="desOrSelf" ptType="node"/>
            <dgm:constrLst/>
            <dgm:ruleLst/>
          </dgm:layoutNode>
          <dgm:layoutNode name="bgRectTx" styleLbl="bgShp">
            <dgm:varLst>
              <dgm:bulletEnabled val="1"/>
            </dgm:varLst>
            <dgm:alg type="tx"/>
            <dgm:presOf axis="desOrSelf" ptType="node"/>
            <dgm:shape xmlns:r="http://schemas.openxmlformats.org/officeDocument/2006/relationships" type="rect" r:blip="" zOrderOff="-999" hideGeom="1">
              <dgm:adjLst/>
            </dgm:shape>
            <dgm:constrLst>
              <dgm:constr type="primFontSz" val="65"/>
            </dgm:constrLst>
            <dgm:ruleLst>
              <dgm:rule type="primFontSz" val="5" fact="NaN" max="NaN"/>
            </dgm:ruleLst>
          </dgm:layoutNode>
        </dgm:layoutNode>
        <dgm:choose name="Name30">
          <dgm:if name="Name31" axis="self" ptType="node" func="revPos" op="gte" val="2">
            <dgm:layoutNode name="spComp">
              <dgm:alg type="composite">
                <dgm:param type="vertAlign" val="t"/>
                <dgm:param type="horzAlign" val="ctr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userA"/>
                <dgm:constr type="userB"/>
                <dgm:constr type="l" for="ch" forName="vSp"/>
                <dgm:constr type="t" for="ch" forName="vSp"/>
                <dgm:constr type="h" for="ch" forName="vSp" refType="userB"/>
                <dgm:constr type="hOff" for="ch" forName="vSp" refType="userA" fact="-0.2"/>
              </dgm:constrLst>
              <dgm:ruleLst/>
              <dgm:layoutNode name="vSp">
                <dgm:alg type="sp"/>
                <dgm:shape xmlns:r="http://schemas.openxmlformats.org/officeDocument/2006/relationships" r:blip="">
                  <dgm:adjLst/>
                </dgm:shape>
                <dgm:presOf/>
                <dgm:constrLst/>
                <dgm:ruleLst/>
              </dgm:layoutNode>
            </dgm:layoutNode>
          </dgm:if>
          <dgm:else name="Name32"/>
        </dgm:choose>
      </dgm:forEach>
    </dgm:layoutNod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pyramid2">
  <dgm:title val=""/>
  <dgm:desc val=""/>
  <dgm:catLst>
    <dgm:cat type="pyramid" pri="3000"/>
    <dgm:cat type="list" pri="21000"/>
    <dgm:cat type="convert" pri="170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compositeShape">
    <dgm:alg type="composite"/>
    <dgm:shape xmlns:r="http://schemas.openxmlformats.org/officeDocument/2006/relationships" r:blip="">
      <dgm:adjLst/>
    </dgm:shape>
    <dgm:presOf/>
    <dgm:varLst>
      <dgm:dir/>
      <dgm:resizeHandles/>
    </dgm:varLst>
    <dgm:choose name="Name0">
      <dgm:if name="Name1" func="var" arg="dir" op="equ" val="norm">
        <dgm:constrLst>
          <dgm:constr type="w" for="ch" forName="pyramid" refType="h"/>
          <dgm:constr type="h" for="ch" forName="pyramid" refType="h"/>
          <dgm:constr type="h" for="ch" forName="theList" refType="h" fact="0.8"/>
          <dgm:constr type="w" for="ch" forName="theList" refType="h" fact="0.65"/>
          <dgm:constr type="ctrY" for="ch" forName="theList" refType="h" refFor="ch" refForName="pyramid" fact="0.5"/>
          <dgm:constr type="l" for="ch" forName="theList" refType="w" refFor="ch" refForName="pyramid" fact="0.5"/>
          <dgm:constr type="h" for="des" forName="aSpace" refType="h" fact="0.1"/>
        </dgm:constrLst>
      </dgm:if>
      <dgm:else name="Name2">
        <dgm:constrLst>
          <dgm:constr type="w" for="ch" forName="pyramid" refType="h"/>
          <dgm:constr type="h" for="ch" forName="pyramid" refType="h"/>
          <dgm:constr type="h" for="ch" forName="theList" refType="h" fact="0.8"/>
          <dgm:constr type="w" for="ch" forName="theList" refType="h" fact="0.65"/>
          <dgm:constr type="ctrY" for="ch" forName="theList" refType="h" refFor="ch" refForName="pyramid" fact="0.5"/>
          <dgm:constr type="r" for="ch" forName="theList" refType="w" refFor="ch" refForName="pyramid" fact="0.5"/>
          <dgm:constr type="h" for="des" forName="aSpace" refType="h" fact="0.1"/>
        </dgm:constrLst>
      </dgm:else>
    </dgm:choose>
    <dgm:ruleLst/>
    <dgm:choose name="Name3">
      <dgm:if name="Name4" axis="ch" ptType="node" func="cnt" op="gte" val="1">
        <dgm:layoutNode name="pyramid" styleLbl="node1">
          <dgm:alg type="sp"/>
          <dgm:shape xmlns:r="http://schemas.openxmlformats.org/officeDocument/2006/relationships" type="triangle" r:blip="">
            <dgm:adjLst/>
          </dgm:shape>
          <dgm:presOf/>
          <dgm:constrLst/>
          <dgm:ruleLst/>
        </dgm:layoutNode>
        <dgm:layoutNode name="theList">
          <dgm:alg type="lin">
            <dgm:param type="linDir" val="fromT"/>
          </dgm:alg>
          <dgm:shape xmlns:r="http://schemas.openxmlformats.org/officeDocument/2006/relationships" r:blip="">
            <dgm:adjLst/>
          </dgm:shape>
          <dgm:presOf/>
          <dgm:constrLst>
            <dgm:constr type="w" for="ch" forName="aNode" refType="w"/>
            <dgm:constr type="h" for="ch" forName="aNode" refType="h"/>
            <dgm:constr type="primFontSz" for="ch" ptType="node" op="equ"/>
          </dgm:constrLst>
          <dgm:ruleLst/>
          <dgm:forEach name="aNodeForEach" axis="ch" ptType="node">
            <dgm:layoutNode name="aNode" styleLbl="fgAcc1">
              <dgm:varLst>
                <dgm:bulletEnabled val="1"/>
              </dgm:varLst>
              <dgm:alg type="tx"/>
              <dgm:shape xmlns:r="http://schemas.openxmlformats.org/officeDocument/2006/relationships" type="roundRect" r:blip="">
                <dgm:adjLst/>
              </dgm:shape>
              <dgm:presOf axis="desOrSelf" ptType="node"/>
              <dgm:constrLst>
                <dgm:constr type="primFontSz" val="65"/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  <dgm:layoutNode name="a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layoutNode>
      </dgm:if>
      <dgm:else name="Name5"/>
    </dgm:choose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C565303-A682-4BD2-B93D-B6DB7F2BC802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3328319-1D47-4DB5-A083-897E335DAC7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321248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328319-1D47-4DB5-A083-897E335DAC7C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423498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9007371-8868-4589-AC6F-FE52F7107922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336516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3328319-1D47-4DB5-A083-897E335DAC7C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423498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378998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60857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409481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28418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845339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256900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16748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3264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17213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26680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908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103B6E6-C6E9-40D9-BFB7-0124447475D5}" type="datetimeFigureOut">
              <a:rPr lang="en-US" smtClean="0"/>
              <a:t>10/20/2024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C5C3C07-856A-4BE8-83AF-F12F03AE5F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20416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2.png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jpeg"/><Relationship Id="rId5" Type="http://schemas.openxmlformats.org/officeDocument/2006/relationships/image" Target="../media/image5.jpeg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gif"/></Relationships>
</file>

<file path=ppt/slides/_rels/slide4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4.png"/><Relationship Id="rId7" Type="http://schemas.openxmlformats.org/officeDocument/2006/relationships/image" Target="../media/image12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11" Type="http://schemas.openxmlformats.org/officeDocument/2006/relationships/image" Target="../media/image15.jpeg"/><Relationship Id="rId5" Type="http://schemas.openxmlformats.org/officeDocument/2006/relationships/image" Target="../media/image11.png"/><Relationship Id="rId10" Type="http://schemas.openxmlformats.org/officeDocument/2006/relationships/image" Target="../media/image14.png"/><Relationship Id="rId4" Type="http://schemas.openxmlformats.org/officeDocument/2006/relationships/image" Target="../media/image10.jpeg"/><Relationship Id="rId9" Type="http://schemas.openxmlformats.org/officeDocument/2006/relationships/image" Target="../media/image13.jpeg"/></Relationships>
</file>

<file path=ppt/slides/_rels/slide5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4.png"/><Relationship Id="rId7" Type="http://schemas.openxmlformats.org/officeDocument/2006/relationships/image" Target="../media/image12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11" Type="http://schemas.openxmlformats.org/officeDocument/2006/relationships/image" Target="../media/image18.png"/><Relationship Id="rId5" Type="http://schemas.openxmlformats.org/officeDocument/2006/relationships/image" Target="../media/image11.png"/><Relationship Id="rId10" Type="http://schemas.openxmlformats.org/officeDocument/2006/relationships/image" Target="../media/image17.png"/><Relationship Id="rId4" Type="http://schemas.openxmlformats.org/officeDocument/2006/relationships/image" Target="../media/image10.jpeg"/><Relationship Id="rId9" Type="http://schemas.openxmlformats.org/officeDocument/2006/relationships/image" Target="../media/image16.jpeg"/></Relationships>
</file>

<file path=ppt/slides/_rels/slide6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13" Type="http://schemas.openxmlformats.org/officeDocument/2006/relationships/diagramLayout" Target="../diagrams/layout1.xml"/><Relationship Id="rId3" Type="http://schemas.openxmlformats.org/officeDocument/2006/relationships/image" Target="../media/image4.png"/><Relationship Id="rId7" Type="http://schemas.openxmlformats.org/officeDocument/2006/relationships/image" Target="../media/image12.png"/><Relationship Id="rId12" Type="http://schemas.openxmlformats.org/officeDocument/2006/relationships/diagramData" Target="../diagrams/data1.xml"/><Relationship Id="rId2" Type="http://schemas.openxmlformats.org/officeDocument/2006/relationships/image" Target="../media/image9.png"/><Relationship Id="rId16" Type="http://schemas.microsoft.com/office/2007/relationships/diagramDrawing" Target="../diagrams/drawing1.xml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11" Type="http://schemas.openxmlformats.org/officeDocument/2006/relationships/image" Target="../media/image20.png"/><Relationship Id="rId5" Type="http://schemas.openxmlformats.org/officeDocument/2006/relationships/image" Target="../media/image11.png"/><Relationship Id="rId15" Type="http://schemas.openxmlformats.org/officeDocument/2006/relationships/diagramColors" Target="../diagrams/colors1.xml"/><Relationship Id="rId10" Type="http://schemas.openxmlformats.org/officeDocument/2006/relationships/image" Target="../media/image19.png"/><Relationship Id="rId4" Type="http://schemas.openxmlformats.org/officeDocument/2006/relationships/image" Target="../media/image10.jpeg"/><Relationship Id="rId9" Type="http://schemas.openxmlformats.org/officeDocument/2006/relationships/image" Target="../media/image16.jpeg"/><Relationship Id="rId14" Type="http://schemas.openxmlformats.org/officeDocument/2006/relationships/diagramQuickStyle" Target="../diagrams/quickStyle1.xml"/></Relationships>
</file>

<file path=ppt/slides/_rels/slide7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13" Type="http://schemas.openxmlformats.org/officeDocument/2006/relationships/diagramLayout" Target="../diagrams/layout2.xml"/><Relationship Id="rId3" Type="http://schemas.openxmlformats.org/officeDocument/2006/relationships/image" Target="../media/image4.png"/><Relationship Id="rId7" Type="http://schemas.openxmlformats.org/officeDocument/2006/relationships/image" Target="../media/image12.png"/><Relationship Id="rId12" Type="http://schemas.openxmlformats.org/officeDocument/2006/relationships/diagramData" Target="../diagrams/data2.xml"/><Relationship Id="rId2" Type="http://schemas.openxmlformats.org/officeDocument/2006/relationships/image" Target="../media/image9.png"/><Relationship Id="rId16" Type="http://schemas.microsoft.com/office/2007/relationships/diagramDrawing" Target="../diagrams/drawing2.xml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11" Type="http://schemas.openxmlformats.org/officeDocument/2006/relationships/image" Target="../media/image22.jpeg"/><Relationship Id="rId5" Type="http://schemas.openxmlformats.org/officeDocument/2006/relationships/image" Target="../media/image11.png"/><Relationship Id="rId15" Type="http://schemas.openxmlformats.org/officeDocument/2006/relationships/diagramColors" Target="../diagrams/colors2.xml"/><Relationship Id="rId10" Type="http://schemas.openxmlformats.org/officeDocument/2006/relationships/image" Target="../media/image21.png"/><Relationship Id="rId4" Type="http://schemas.openxmlformats.org/officeDocument/2006/relationships/image" Target="../media/image10.jpeg"/><Relationship Id="rId9" Type="http://schemas.openxmlformats.org/officeDocument/2006/relationships/image" Target="../media/image16.jpeg"/><Relationship Id="rId14" Type="http://schemas.openxmlformats.org/officeDocument/2006/relationships/diagramQuickStyle" Target="../diagrams/quickStyle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5" Type="http://schemas.openxmlformats.org/officeDocument/2006/relationships/image" Target="../media/image24.png"/><Relationship Id="rId4" Type="http://schemas.openxmlformats.org/officeDocument/2006/relationships/notesSlide" Target="../notesSlides/notesSlide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10.jpeg"/></Relationships>
</file>

<file path=ppt/slides/_rels/slide10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4.png"/><Relationship Id="rId7" Type="http://schemas.openxmlformats.org/officeDocument/2006/relationships/image" Target="../media/image12.png"/><Relationship Id="rId12" Type="http://schemas.openxmlformats.org/officeDocument/2006/relationships/image" Target="../media/image28.jpe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11" Type="http://schemas.microsoft.com/office/2007/relationships/hdphoto" Target="../media/hdphoto3.wdp"/><Relationship Id="rId5" Type="http://schemas.openxmlformats.org/officeDocument/2006/relationships/image" Target="../media/image11.png"/><Relationship Id="rId10" Type="http://schemas.openxmlformats.org/officeDocument/2006/relationships/image" Target="../media/image27.jpeg"/><Relationship Id="rId4" Type="http://schemas.openxmlformats.org/officeDocument/2006/relationships/image" Target="../media/image10.jpeg"/><Relationship Id="rId9" Type="http://schemas.openxmlformats.org/officeDocument/2006/relationships/image" Target="../media/image16.jpeg"/></Relationships>
</file>

<file path=ppt/slides/_rels/slide11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4.png"/><Relationship Id="rId7" Type="http://schemas.openxmlformats.org/officeDocument/2006/relationships/image" Target="../media/image12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11" Type="http://schemas.openxmlformats.org/officeDocument/2006/relationships/image" Target="../media/image30.png"/><Relationship Id="rId5" Type="http://schemas.openxmlformats.org/officeDocument/2006/relationships/image" Target="../media/image11.png"/><Relationship Id="rId10" Type="http://schemas.openxmlformats.org/officeDocument/2006/relationships/image" Target="../media/image29.jpeg"/><Relationship Id="rId4" Type="http://schemas.openxmlformats.org/officeDocument/2006/relationships/image" Target="../media/image10.jpeg"/><Relationship Id="rId9" Type="http://schemas.openxmlformats.org/officeDocument/2006/relationships/image" Target="../media/image16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10.jpe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png"/><Relationship Id="rId3" Type="http://schemas.openxmlformats.org/officeDocument/2006/relationships/image" Target="../media/image4.png"/><Relationship Id="rId7" Type="http://schemas.openxmlformats.org/officeDocument/2006/relationships/image" Target="../media/image33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10.jpeg"/><Relationship Id="rId9" Type="http://schemas.openxmlformats.org/officeDocument/2006/relationships/image" Target="../media/image35.jpe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3.xml"/><Relationship Id="rId3" Type="http://schemas.openxmlformats.org/officeDocument/2006/relationships/image" Target="../media/image4.png"/><Relationship Id="rId7" Type="http://schemas.openxmlformats.org/officeDocument/2006/relationships/diagramQuickStyle" Target="../diagrams/quickStyle3.xml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openxmlformats.org/officeDocument/2006/relationships/diagramLayout" Target="../diagrams/layout3.xml"/><Relationship Id="rId5" Type="http://schemas.openxmlformats.org/officeDocument/2006/relationships/diagramData" Target="../diagrams/data3.xml"/><Relationship Id="rId10" Type="http://schemas.openxmlformats.org/officeDocument/2006/relationships/image" Target="../media/image31.png"/><Relationship Id="rId4" Type="http://schemas.openxmlformats.org/officeDocument/2006/relationships/image" Target="../media/image10.jpeg"/><Relationship Id="rId9" Type="http://schemas.microsoft.com/office/2007/relationships/diagramDrawing" Target="../diagrams/drawing3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diagramColors" Target="../diagrams/colors4.xml"/><Relationship Id="rId3" Type="http://schemas.openxmlformats.org/officeDocument/2006/relationships/image" Target="../media/image4.png"/><Relationship Id="rId7" Type="http://schemas.openxmlformats.org/officeDocument/2006/relationships/diagramQuickStyle" Target="../diagrams/quickStyle4.xml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openxmlformats.org/officeDocument/2006/relationships/diagramLayout" Target="../diagrams/layout4.xml"/><Relationship Id="rId5" Type="http://schemas.openxmlformats.org/officeDocument/2006/relationships/diagramData" Target="../diagrams/data4.xml"/><Relationship Id="rId10" Type="http://schemas.openxmlformats.org/officeDocument/2006/relationships/image" Target="../media/image31.png"/><Relationship Id="rId4" Type="http://schemas.openxmlformats.org/officeDocument/2006/relationships/image" Target="../media/image10.jpeg"/><Relationship Id="rId9" Type="http://schemas.microsoft.com/office/2007/relationships/diagramDrawing" Target="../diagrams/drawing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10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7" Type="http://schemas.openxmlformats.org/officeDocument/2006/relationships/image" Target="../media/image41.jpe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10.jpeg"/></Relationships>
</file>

<file path=ppt/slides/_rels/slide18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4.png"/><Relationship Id="rId7" Type="http://schemas.openxmlformats.org/officeDocument/2006/relationships/image" Target="../media/image12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5" Type="http://schemas.openxmlformats.org/officeDocument/2006/relationships/image" Target="../media/image11.png"/><Relationship Id="rId4" Type="http://schemas.openxmlformats.org/officeDocument/2006/relationships/image" Target="../media/image10.jpeg"/><Relationship Id="rId9" Type="http://schemas.openxmlformats.org/officeDocument/2006/relationships/image" Target="../media/image42.jpeg"/></Relationships>
</file>

<file path=ppt/slides/_rels/slide19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4.png"/><Relationship Id="rId7" Type="http://schemas.openxmlformats.org/officeDocument/2006/relationships/image" Target="../media/image12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11" Type="http://schemas.openxmlformats.org/officeDocument/2006/relationships/image" Target="../media/image44.png"/><Relationship Id="rId5" Type="http://schemas.openxmlformats.org/officeDocument/2006/relationships/image" Target="../media/image11.png"/><Relationship Id="rId10" Type="http://schemas.openxmlformats.org/officeDocument/2006/relationships/image" Target="../media/image43.png"/><Relationship Id="rId4" Type="http://schemas.openxmlformats.org/officeDocument/2006/relationships/image" Target="../media/image10.jpeg"/><Relationship Id="rId9" Type="http://schemas.openxmlformats.org/officeDocument/2006/relationships/image" Target="../media/image16.jpeg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png"/><Relationship Id="rId3" Type="http://schemas.openxmlformats.org/officeDocument/2006/relationships/image" Target="../media/image4.png"/><Relationship Id="rId7" Type="http://schemas.openxmlformats.org/officeDocument/2006/relationships/image" Target="../media/image45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5" Type="http://schemas.openxmlformats.org/officeDocument/2006/relationships/image" Target="../media/image11.png"/><Relationship Id="rId10" Type="http://schemas.openxmlformats.org/officeDocument/2006/relationships/image" Target="../media/image46.jpeg"/><Relationship Id="rId4" Type="http://schemas.openxmlformats.org/officeDocument/2006/relationships/image" Target="../media/image10.jpeg"/><Relationship Id="rId9" Type="http://schemas.microsoft.com/office/2007/relationships/hdphoto" Target="../media/hdphoto2.wdp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143000"/>
          </a:xfrm>
        </p:spPr>
        <p:txBody>
          <a:bodyPr/>
          <a:lstStyle/>
          <a:p>
            <a:r>
              <a:rPr lang="en-US" b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KHỞI ĐỘNG</a:t>
            </a:r>
            <a:endParaRPr lang="en-US" b="1" dirty="0">
              <a:solidFill>
                <a:srgbClr val="FF0000"/>
              </a:solidFill>
              <a:latin typeface="Cambria" pitchFamily="18" charset="0"/>
              <a:ea typeface="Cambria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884237"/>
            <a:ext cx="8610600" cy="8683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Quan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sát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video clip,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hãy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cho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biết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video clip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nói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đến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hiện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tượng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gì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?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Hiện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tượng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này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xảy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ra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ở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vùng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nào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của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4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nước</a:t>
            </a:r>
            <a:r>
              <a:rPr lang="en-US" sz="24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ta?</a:t>
            </a:r>
            <a:endParaRPr lang="en-US" sz="2400" i="1" dirty="0">
              <a:solidFill>
                <a:srgbClr val="FF0000"/>
              </a:solidFill>
              <a:latin typeface="Cambria" pitchFamily="18" charset="0"/>
              <a:ea typeface="Cambria" pitchFamily="18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0"/>
            <a:ext cx="2118233" cy="9318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533400" y="6324600"/>
            <a:ext cx="87630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  <a:ea typeface="Cambria" pitchFamily="18" charset="0"/>
              </a:rPr>
              <a:t>XÂM NHẬP MẶN GAY GẮT Ở ĐỒNG BẰNG SÔNG CỬU LONG</a:t>
            </a:r>
            <a:endParaRPr lang="en-US" sz="2400" b="1" dirty="0">
              <a:solidFill>
                <a:srgbClr val="0D30DD"/>
              </a:solidFill>
              <a:latin typeface="Cambria" pitchFamily="18" charset="0"/>
              <a:ea typeface="Cambria" pitchFamily="18" charset="0"/>
            </a:endParaRPr>
          </a:p>
        </p:txBody>
      </p:sp>
      <p:pic>
        <p:nvPicPr>
          <p:cNvPr id="6" name="Bai 9 -1">
            <a:hlinkClick r:id="" action="ppaction://media"/>
            <a:extLst>
              <a:ext uri="{FF2B5EF4-FFF2-40B4-BE49-F238E27FC236}">
                <a16:creationId xmlns:a16="http://schemas.microsoft.com/office/drawing/2014/main" id="{DB316762-43E1-3211-A173-9FBBEA7815CB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609600" y="1783270"/>
            <a:ext cx="7938008" cy="44651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91600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20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  <p:bldLst>
      <p:bldP spid="3" grpId="0" build="p"/>
      <p:bldP spid="4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>
            <a:off x="0" y="0"/>
            <a:ext cx="9144000" cy="6858000"/>
          </a:xfrm>
          <a:prstGeom prst="rect">
            <a:avLst/>
          </a:prstGeom>
          <a:blipFill>
            <a:blip r:embed="rId4"/>
            <a:stretch>
              <a:fillRect/>
            </a:stretch>
          </a:blipFill>
          <a:ln>
            <a:noFill/>
          </a:ln>
          <a:effectLst/>
        </p:spPr>
      </p:pic>
      <p:pic>
        <p:nvPicPr>
          <p:cNvPr id="3076" name="Picture 4" descr="C:\Users\Asus\Pictures\bai mau\hands_zps712c7fb9.jpg"/>
          <p:cNvPicPr>
            <a:picLocks noChangeAspect="1" noChangeArrowheads="1"/>
          </p:cNvPicPr>
          <p:nvPr/>
        </p:nvPicPr>
        <p:blipFill rotWithShape="1"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3632"/>
          <a:stretch/>
        </p:blipFill>
        <p:spPr bwMode="auto">
          <a:xfrm rot="15616060">
            <a:off x="6740180" y="1138516"/>
            <a:ext cx="2234565" cy="39642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4" name="Picture 2" descr="C:\Documents and Settings\Welcome\Desktop\chs1348666969.jp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2084" y="4343400"/>
            <a:ext cx="9176083" cy="25146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/>
        </p:spPr>
      </p:pic>
      <p:pic>
        <p:nvPicPr>
          <p:cNvPr id="3074" name="Picture 2" descr="C:\Users\Asus\Pictures\bai mau\hands_zps712c7fb9.jpg"/>
          <p:cNvPicPr>
            <a:picLocks noChangeAspect="1" noChangeArrowheads="1"/>
          </p:cNvPicPr>
          <p:nvPr/>
        </p:nvPicPr>
        <p:blipFill rotWithShape="1"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6214"/>
          <a:stretch/>
        </p:blipFill>
        <p:spPr bwMode="auto">
          <a:xfrm rot="13972696">
            <a:off x="6159599" y="-1391747"/>
            <a:ext cx="1587048" cy="36245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-82493" y="1066800"/>
            <a:ext cx="5430672" cy="1143000"/>
          </a:xfrm>
        </p:spPr>
        <p:txBody>
          <a:bodyPr>
            <a:noAutofit/>
          </a:bodyPr>
          <a:lstStyle/>
          <a:p>
            <a:r>
              <a:rPr lang="en-US" sz="3000" b="1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  <a:t>TÁC ĐỘNG CỦA BIẾN ĐỔI </a:t>
            </a:r>
            <a:r>
              <a:rPr lang="en-US" sz="30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  <a:t/>
            </a:r>
            <a:br>
              <a:rPr lang="en-US" sz="30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</a:br>
            <a:r>
              <a:rPr lang="en-US" sz="30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  <a:t>KHÍ </a:t>
            </a:r>
            <a:r>
              <a:rPr lang="en-US" sz="3000" b="1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  <a:t>HẬU ĐỐI VỚI KHÍ HẬU </a:t>
            </a:r>
            <a:r>
              <a:rPr lang="en-US" sz="30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  <a:t/>
            </a:r>
            <a:br>
              <a:rPr lang="en-US" sz="30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</a:br>
            <a:r>
              <a:rPr lang="en-US" sz="3000" b="1" dirty="0" smtClean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  <a:t>VÀ </a:t>
            </a:r>
            <a:r>
              <a:rPr lang="en-US" sz="3000" b="1" dirty="0">
                <a:ln w="10541" cmpd="sng">
                  <a:solidFill>
                    <a:schemeClr val="accent1">
                      <a:shade val="88000"/>
                      <a:satMod val="110000"/>
                    </a:schemeClr>
                  </a:solidFill>
                  <a:prstDash val="solid"/>
                </a:ln>
                <a:solidFill>
                  <a:srgbClr val="FF0000"/>
                </a:solidFill>
                <a:latin typeface="Cambria" pitchFamily="18" charset="0"/>
              </a:rPr>
              <a:t>THỦY VĂN VIỆT NAM</a:t>
            </a:r>
          </a:p>
        </p:txBody>
      </p:sp>
      <p:sp>
        <p:nvSpPr>
          <p:cNvPr id="10" name="Title 1"/>
          <p:cNvSpPr txBox="1">
            <a:spLocks/>
          </p:cNvSpPr>
          <p:nvPr/>
        </p:nvSpPr>
        <p:spPr>
          <a:xfrm>
            <a:off x="-685800" y="1219200"/>
            <a:ext cx="6705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US" sz="3500" b="1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gradFill>
                <a:gsLst>
                  <a:gs pos="0">
                    <a:schemeClr val="accent1">
                      <a:tint val="40000"/>
                      <a:satMod val="250000"/>
                    </a:schemeClr>
                  </a:gs>
                  <a:gs pos="9000">
                    <a:schemeClr val="accent1">
                      <a:tint val="52000"/>
                      <a:satMod val="300000"/>
                    </a:schemeClr>
                  </a:gs>
                  <a:gs pos="50000">
                    <a:schemeClr val="accent1">
                      <a:shade val="20000"/>
                      <a:satMod val="300000"/>
                    </a:schemeClr>
                  </a:gs>
                  <a:gs pos="79000">
                    <a:schemeClr val="accent1">
                      <a:tint val="52000"/>
                      <a:satMod val="300000"/>
                    </a:schemeClr>
                  </a:gs>
                  <a:gs pos="100000">
                    <a:schemeClr val="accent1">
                      <a:tint val="40000"/>
                      <a:satMod val="250000"/>
                    </a:schemeClr>
                  </a:gs>
                </a:gsLst>
                <a:lin ang="5400000"/>
              </a:gradFill>
              <a:latin typeface="Cambria" pitchFamily="18" charset="0"/>
            </a:endParaRPr>
          </a:p>
        </p:txBody>
      </p:sp>
      <p:sp>
        <p:nvSpPr>
          <p:cNvPr id="11" name="Title 1"/>
          <p:cNvSpPr txBox="1">
            <a:spLocks/>
          </p:cNvSpPr>
          <p:nvPr/>
        </p:nvSpPr>
        <p:spPr>
          <a:xfrm>
            <a:off x="-990600" y="-152400"/>
            <a:ext cx="39624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27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7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3173" y="2428417"/>
            <a:ext cx="1828800" cy="45719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 16"/>
          <p:cNvSpPr/>
          <p:nvPr/>
        </p:nvSpPr>
        <p:spPr>
          <a:xfrm>
            <a:off x="3172" y="2535098"/>
            <a:ext cx="1155509" cy="45719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ectangle 17"/>
          <p:cNvSpPr/>
          <p:nvPr/>
        </p:nvSpPr>
        <p:spPr>
          <a:xfrm>
            <a:off x="-32084" y="3060876"/>
            <a:ext cx="5289884" cy="45719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Rectangle 1"/>
          <p:cNvSpPr/>
          <p:nvPr/>
        </p:nvSpPr>
        <p:spPr>
          <a:xfrm>
            <a:off x="2185337" y="0"/>
            <a:ext cx="45719" cy="83820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2057400" y="0"/>
            <a:ext cx="45719" cy="430548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Title 1"/>
          <p:cNvSpPr txBox="1">
            <a:spLocks/>
          </p:cNvSpPr>
          <p:nvPr/>
        </p:nvSpPr>
        <p:spPr>
          <a:xfrm>
            <a:off x="2590800" y="4724400"/>
            <a:ext cx="4038600" cy="850744"/>
          </a:xfrm>
          <a:prstGeom prst="rect">
            <a:avLst/>
          </a:prstGeom>
        </p:spPr>
        <p:txBody>
          <a:bodyPr vert="horz" lIns="91440" tIns="45720" rIns="91440" bIns="45720" rtlCol="0" anchor="ctr">
            <a:prstTxWarp prst="textPlain">
              <a:avLst/>
            </a:prstTxWarp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5000" b="1" dirty="0" smtClean="0">
                <a:ln w="19050">
                  <a:solidFill>
                    <a:schemeClr val="tx2">
                      <a:tint val="1000"/>
                    </a:schemeClr>
                  </a:solidFill>
                  <a:prstDash val="solid"/>
                </a:ln>
                <a:solidFill>
                  <a:schemeClr val="accent3"/>
                </a:solidFill>
                <a:effectLst>
                  <a:glow rad="101600">
                    <a:schemeClr val="accent5">
                      <a:satMod val="175000"/>
                      <a:alpha val="40000"/>
                    </a:schemeClr>
                  </a:glow>
                  <a:outerShdw blurRad="50000" dist="50800" dir="7500000" algn="tl">
                    <a:srgbClr val="000000">
                      <a:shade val="5000"/>
                      <a:alpha val="35000"/>
                    </a:srgbClr>
                  </a:outerShdw>
                </a:effectLst>
                <a:latin typeface="Cambria" pitchFamily="18" charset="0"/>
              </a:rPr>
              <a:t>ĐỊA LÍ 8</a:t>
            </a:r>
            <a:endParaRPr lang="en-US" sz="5000" b="1" dirty="0">
              <a:ln w="19050">
                <a:solidFill>
                  <a:schemeClr val="tx2">
                    <a:tint val="1000"/>
                  </a:schemeClr>
                </a:solidFill>
                <a:prstDash val="solid"/>
              </a:ln>
              <a:solidFill>
                <a:schemeClr val="accent3"/>
              </a:solidFill>
              <a:effectLst>
                <a:glow rad="101600">
                  <a:schemeClr val="accent5">
                    <a:satMod val="175000"/>
                    <a:alpha val="40000"/>
                  </a:schemeClr>
                </a:glow>
                <a:outerShdw blurRad="50000" dist="50800" dir="7500000" algn="tl">
                  <a:srgbClr val="000000">
                    <a:shade val="5000"/>
                    <a:alpha val="35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6" name="Title 1"/>
          <p:cNvSpPr txBox="1">
            <a:spLocks/>
          </p:cNvSpPr>
          <p:nvPr/>
        </p:nvSpPr>
        <p:spPr>
          <a:xfrm>
            <a:off x="131928" y="3124200"/>
            <a:ext cx="5430672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endParaRPr lang="en-US" sz="2500" b="1" dirty="0">
              <a:ln w="10541" cmpd="sng">
                <a:solidFill>
                  <a:schemeClr val="accent1">
                    <a:shade val="88000"/>
                    <a:satMod val="110000"/>
                  </a:schemeClr>
                </a:solidFill>
                <a:prstDash val="solid"/>
              </a:ln>
              <a:solidFill>
                <a:srgbClr val="002060"/>
              </a:solidFill>
              <a:latin typeface="Cambria" pitchFamily="18" charset="0"/>
            </a:endParaRPr>
          </a:p>
        </p:txBody>
      </p:sp>
      <p:pic>
        <p:nvPicPr>
          <p:cNvPr id="5" name="Picture 5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65776" y="1209217"/>
            <a:ext cx="2393157" cy="2399406"/>
          </a:xfrm>
          <a:prstGeom prst="ellipse">
            <a:avLst/>
          </a:prstGeom>
          <a:ln w="190500" cap="rnd">
            <a:solidFill>
              <a:srgbClr val="C8C6BD"/>
            </a:solidFill>
            <a:prstDash val="solid"/>
          </a:ln>
          <a:effectLst>
            <a:outerShdw blurRad="127000" algn="bl" rotWithShape="0">
              <a:srgbClr val="000000"/>
            </a:outerShdw>
          </a:effectLst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bevelT w="304800" h="152400" prst="hardEdge"/>
            <a:extrusionClr>
              <a:srgbClr val="000000"/>
            </a:extrusionClr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368670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ripple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2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44444E-6 -4.20907E-6 L -0.00486 0.07678 " pathEditMode="relative" rAng="0" ptsTypes="AA">
                                      <p:cBhvr>
                                        <p:cTn id="16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43" y="3839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500"/>
                            </p:stCondLst>
                            <p:childTnLst>
                              <p:par>
                                <p:cTn id="1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500"/>
                            </p:stCondLst>
                            <p:childTnLst>
                              <p:par>
                                <p:cTn id="23" presetID="2" presetClass="exit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24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2" presetClass="exit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28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2" presetClass="exit" presetSubtype="1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31"/>
                                    </p:cond>
                                  </p:endCondLst>
                                  <p:childTnLst>
                                    <p:anim calcmode="lin" valueType="num">
                                      <p:cBhvr additive="base">
                                        <p:cTn id="32" dur="500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500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2" presetClass="exit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6" dur="5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2" presetClass="exit" presetSubtype="1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0" dur="500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2" presetClass="exit" presetSubtype="1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4" dur="500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2" presetClass="exit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8" dur="5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9" dur="5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2" presetClass="exit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2" dur="500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500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2" presetClass="exit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6" dur="500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7" dur="500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2" presetClass="exit" presetSubtype="4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anim calcmode="lin" valueType="num">
                                      <p:cBhvr additive="base">
                                        <p:cTn id="60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1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2" presetClass="exit" presetSubtype="1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63"/>
                                    </p:cond>
                                  </p:endCondLst>
                                  <p:childTnLst>
                                    <p:anim calcmode="lin" valueType="num">
                                      <p:cBhvr additive="base">
                                        <p:cTn id="64" dur="500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5" dur="500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0-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/>
      <p:bldP spid="11" grpId="0"/>
      <p:bldP spid="13" grpId="0" animBg="1"/>
      <p:bldP spid="17" grpId="0" animBg="1"/>
      <p:bldP spid="17" grpId="1" animBg="1"/>
      <p:bldP spid="18" grpId="0" animBg="1"/>
      <p:bldP spid="18" grpId="1" animBg="1"/>
      <p:bldP spid="2" grpId="0" animBg="1"/>
      <p:bldP spid="15" grpId="0" animBg="1"/>
      <p:bldP spid="23" grpId="0"/>
      <p:bldP spid="1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800000">
            <a:off x="0" y="0"/>
            <a:ext cx="9144000" cy="6858000"/>
          </a:xfrm>
          <a:prstGeom prst="rect">
            <a:avLst/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5" name="Rectangle 4"/>
          <p:cNvSpPr/>
          <p:nvPr/>
        </p:nvSpPr>
        <p:spPr>
          <a:xfrm>
            <a:off x="210665" y="5005044"/>
            <a:ext cx="426040" cy="709956"/>
          </a:xfrm>
          <a:prstGeom prst="rect">
            <a:avLst/>
          </a:prstGeom>
          <a:ln>
            <a:solidFill>
              <a:srgbClr val="002060"/>
            </a:solidFill>
          </a:ln>
          <a:scene3d>
            <a:camera prst="isometricRightUp"/>
            <a:lightRig rig="threePt" dir="t"/>
          </a:scene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228600" y="3962400"/>
            <a:ext cx="426040" cy="709956"/>
          </a:xfrm>
          <a:prstGeom prst="rect">
            <a:avLst/>
          </a:prstGeom>
          <a:ln>
            <a:solidFill>
              <a:srgbClr val="002060"/>
            </a:solidFill>
          </a:ln>
          <a:scene3d>
            <a:camera prst="isometricRightUp"/>
            <a:lightRig rig="threePt" dir="t"/>
          </a:scene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255299" y="2971800"/>
            <a:ext cx="426040" cy="709956"/>
          </a:xfrm>
          <a:prstGeom prst="rect">
            <a:avLst/>
          </a:prstGeom>
          <a:ln>
            <a:solidFill>
              <a:srgbClr val="002060"/>
            </a:solidFill>
          </a:ln>
          <a:scene3d>
            <a:camera prst="isometricRightUp"/>
            <a:lightRig rig="threePt" dir="t"/>
          </a:scene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9" name="Rounded Rectangle 8"/>
          <p:cNvSpPr/>
          <p:nvPr/>
        </p:nvSpPr>
        <p:spPr>
          <a:xfrm>
            <a:off x="3920358" y="152400"/>
            <a:ext cx="876300" cy="876300"/>
          </a:xfrm>
          <a:prstGeom prst="roundRect">
            <a:avLst>
              <a:gd name="adj" fmla="val 9608"/>
            </a:avLst>
          </a:prstGeom>
          <a:solidFill>
            <a:srgbClr val="0070C0"/>
          </a:solidFill>
          <a:ln>
            <a:solidFill>
              <a:schemeClr val="bg1"/>
            </a:solidFill>
          </a:ln>
          <a:effectLst>
            <a:outerShdw blurRad="76200" dir="18900000" sy="23000" kx="-1200000" algn="bl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" name="Picture 7" descr="http://www.perceptions.couk.com/imgs/Earth_Rotates_200_x_200.gif"/>
          <p:cNvPicPr>
            <a:picLocks noChangeAspect="1" noChangeArrowheads="1" noCrop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24828" y="226283"/>
            <a:ext cx="467360" cy="4673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Title 1"/>
          <p:cNvSpPr txBox="1">
            <a:spLocks/>
          </p:cNvSpPr>
          <p:nvPr/>
        </p:nvSpPr>
        <p:spPr>
          <a:xfrm>
            <a:off x="4457700" y="168089"/>
            <a:ext cx="1261242" cy="898711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17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rPr>
              <a:t>LỚP</a:t>
            </a:r>
          </a:p>
          <a:p>
            <a:r>
              <a:rPr lang="en-US" sz="3500" b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rPr>
              <a:t>8</a:t>
            </a:r>
          </a:p>
        </p:txBody>
      </p:sp>
      <p:sp>
        <p:nvSpPr>
          <p:cNvPr id="12" name="Title 1"/>
          <p:cNvSpPr txBox="1">
            <a:spLocks/>
          </p:cNvSpPr>
          <p:nvPr/>
        </p:nvSpPr>
        <p:spPr>
          <a:xfrm>
            <a:off x="3543300" y="571500"/>
            <a:ext cx="1676400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11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PHẦN ĐỊA LÍ</a:t>
            </a:r>
            <a:endParaRPr lang="en-US" sz="11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Title 1"/>
          <p:cNvSpPr txBox="1">
            <a:spLocks/>
          </p:cNvSpPr>
          <p:nvPr/>
        </p:nvSpPr>
        <p:spPr>
          <a:xfrm>
            <a:off x="685800" y="1409700"/>
            <a:ext cx="7924800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24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BÀI 9. </a:t>
            </a:r>
            <a:r>
              <a:rPr lang="en-US" sz="24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TÁC ĐỘNG CỦA BIẾN ĐỔI KHÍ HẬU ĐỐI VỚI KHÍ HẬU VÀ THỦY VĂN VIỆT </a:t>
            </a:r>
            <a:r>
              <a:rPr lang="en-US" sz="24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NAM</a:t>
            </a:r>
          </a:p>
          <a:p>
            <a:r>
              <a:rPr lang="en-US" sz="2400" b="1" dirty="0" smtClean="0">
                <a:solidFill>
                  <a:srgbClr val="00B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NỘI DUNG BÀI HỌC</a:t>
            </a:r>
            <a:endParaRPr lang="vi-VN" sz="2400" b="1" dirty="0">
              <a:solidFill>
                <a:srgbClr val="00B05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4" name="Title 1"/>
          <p:cNvSpPr txBox="1">
            <a:spLocks/>
          </p:cNvSpPr>
          <p:nvPr/>
        </p:nvSpPr>
        <p:spPr>
          <a:xfrm>
            <a:off x="1062340" y="3179013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endParaRPr lang="en-US" sz="2400" b="1" dirty="0" smtClean="0">
              <a:solidFill>
                <a:srgbClr val="0D30DD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  <a:p>
            <a:pPr algn="just"/>
            <a:r>
              <a:rPr lang="vi-VN" sz="2400" b="1" dirty="0" smtClean="0">
                <a:solidFill>
                  <a:srgbClr val="0D30DD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TÁC ĐỘNG CỦA BIẾN ĐỔI KHÍ HẬU</a:t>
            </a:r>
            <a:r>
              <a:rPr lang="en-US" sz="2400" b="1" dirty="0" smtClean="0">
                <a:solidFill>
                  <a:srgbClr val="0D30DD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 </a:t>
            </a:r>
            <a:r>
              <a:rPr lang="vi-VN" sz="2400" b="1" dirty="0" smtClean="0">
                <a:solidFill>
                  <a:srgbClr val="0D30DD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ĐỐI </a:t>
            </a:r>
            <a:r>
              <a:rPr lang="vi-VN" sz="2400" b="1" dirty="0">
                <a:solidFill>
                  <a:srgbClr val="0D30DD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VỚI KHÍ HẬU VÀ THỦY VĂN</a:t>
            </a:r>
          </a:p>
          <a:p>
            <a:pPr algn="just"/>
            <a:endParaRPr lang="en-US" sz="2400" b="1" dirty="0">
              <a:solidFill>
                <a:srgbClr val="0D30DD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5" name="Title 1"/>
          <p:cNvSpPr txBox="1">
            <a:spLocks/>
          </p:cNvSpPr>
          <p:nvPr/>
        </p:nvSpPr>
        <p:spPr>
          <a:xfrm>
            <a:off x="1035640" y="4152900"/>
            <a:ext cx="7404647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vi-VN" sz="2400" b="1" dirty="0" smtClean="0">
                <a:solidFill>
                  <a:srgbClr val="0D30DD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GIẢI PHÁP ỨNG PHÓ VỚI BIẾN ĐỔI KHÍ HẬU</a:t>
            </a:r>
            <a:endParaRPr lang="en-US" sz="2400" b="1" dirty="0">
              <a:solidFill>
                <a:srgbClr val="0D30DD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6" name="Title 1"/>
          <p:cNvSpPr txBox="1">
            <a:spLocks/>
          </p:cNvSpPr>
          <p:nvPr/>
        </p:nvSpPr>
        <p:spPr>
          <a:xfrm>
            <a:off x="1017705" y="5219700"/>
            <a:ext cx="7404647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>
                <a:solidFill>
                  <a:srgbClr val="0D30DD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LUYỆN TẬP VÀ VẬN DỤNG</a:t>
            </a:r>
          </a:p>
        </p:txBody>
      </p:sp>
      <p:sp>
        <p:nvSpPr>
          <p:cNvPr id="17" name="Rounded Rectangle 16"/>
          <p:cNvSpPr/>
          <p:nvPr/>
        </p:nvSpPr>
        <p:spPr>
          <a:xfrm>
            <a:off x="507769" y="2495550"/>
            <a:ext cx="8102831" cy="3905250"/>
          </a:xfrm>
          <a:prstGeom prst="roundRect">
            <a:avLst>
              <a:gd name="adj" fmla="val 8948"/>
            </a:avLst>
          </a:prstGeom>
          <a:noFill/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ound Same Side Corner Rectangle 17"/>
          <p:cNvSpPr/>
          <p:nvPr/>
        </p:nvSpPr>
        <p:spPr>
          <a:xfrm rot="5400000">
            <a:off x="365991" y="3071788"/>
            <a:ext cx="630697" cy="762001"/>
          </a:xfrm>
          <a:prstGeom prst="round2SameRect">
            <a:avLst>
              <a:gd name="adj1" fmla="val 29047"/>
              <a:gd name="adj2" fmla="val 0"/>
            </a:avLst>
          </a:prstGeom>
          <a:ln w="19050">
            <a:solidFill>
              <a:srgbClr val="00206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ound Same Side Corner Rectangle 18"/>
          <p:cNvSpPr/>
          <p:nvPr/>
        </p:nvSpPr>
        <p:spPr>
          <a:xfrm rot="5400000">
            <a:off x="339292" y="4043338"/>
            <a:ext cx="630697" cy="762001"/>
          </a:xfrm>
          <a:prstGeom prst="round2SameRect">
            <a:avLst>
              <a:gd name="adj1" fmla="val 29047"/>
              <a:gd name="adj2" fmla="val 0"/>
            </a:avLst>
          </a:prstGeom>
          <a:ln w="19050">
            <a:solidFill>
              <a:srgbClr val="00206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Title 1"/>
          <p:cNvSpPr txBox="1">
            <a:spLocks/>
          </p:cNvSpPr>
          <p:nvPr/>
        </p:nvSpPr>
        <p:spPr>
          <a:xfrm>
            <a:off x="94135" y="3175539"/>
            <a:ext cx="1125065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40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40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21" name="Title 1"/>
          <p:cNvSpPr txBox="1">
            <a:spLocks/>
          </p:cNvSpPr>
          <p:nvPr/>
        </p:nvSpPr>
        <p:spPr>
          <a:xfrm>
            <a:off x="94135" y="4152900"/>
            <a:ext cx="1125065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40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2</a:t>
            </a:r>
            <a:endParaRPr lang="en-US" sz="40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22" name="Round Same Side Corner Rectangle 21"/>
          <p:cNvSpPr/>
          <p:nvPr/>
        </p:nvSpPr>
        <p:spPr>
          <a:xfrm rot="5400000">
            <a:off x="321357" y="5094851"/>
            <a:ext cx="630697" cy="762001"/>
          </a:xfrm>
          <a:prstGeom prst="round2SameRect">
            <a:avLst>
              <a:gd name="adj1" fmla="val 29047"/>
              <a:gd name="adj2" fmla="val 0"/>
            </a:avLst>
          </a:prstGeom>
          <a:ln w="19050">
            <a:solidFill>
              <a:srgbClr val="00206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Title 1"/>
          <p:cNvSpPr txBox="1">
            <a:spLocks/>
          </p:cNvSpPr>
          <p:nvPr/>
        </p:nvSpPr>
        <p:spPr>
          <a:xfrm>
            <a:off x="76200" y="5143500"/>
            <a:ext cx="1125065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4000" b="1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3</a:t>
            </a:r>
            <a:endParaRPr lang="en-US" sz="4000" b="1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275486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2" dur="1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500"/>
                            </p:stCondLst>
                            <p:childTnLst>
                              <p:par>
                                <p:cTn id="17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1000"/>
                            </p:stCondLst>
                            <p:childTnLst>
                              <p:par>
                                <p:cTn id="21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3" dur="25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6" dur="25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1" dur="1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100"/>
                            </p:stCondLst>
                            <p:childTnLst>
                              <p:par>
                                <p:cTn id="3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600"/>
                            </p:stCondLst>
                            <p:childTnLst>
                              <p:par>
                                <p:cTn id="37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9" dur="25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2" dur="25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7" dur="1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100"/>
                            </p:stCondLst>
                            <p:childTnLst>
                              <p:par>
                                <p:cTn id="49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1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600"/>
                            </p:stCondLst>
                            <p:childTnLst>
                              <p:par>
                                <p:cTn id="5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5" dur="25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8" dur="25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  <p:bldP spid="13" grpId="0"/>
      <p:bldP spid="14" grpId="0"/>
      <p:bldP spid="15" grpId="0"/>
      <p:bldP spid="16" grpId="0"/>
      <p:bldP spid="17" grpId="0" animBg="1"/>
      <p:bldP spid="18" grpId="0" animBg="1"/>
      <p:bldP spid="19" grpId="0" animBg="1"/>
      <p:bldP spid="20" grpId="0"/>
      <p:bldP spid="21" grpId="0"/>
      <p:bldP spid="22" grpId="0" animBg="1"/>
      <p:bldP spid="2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523999" y="1905000"/>
            <a:ext cx="3657601" cy="1862048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Quan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sát</a:t>
            </a:r>
            <a:r>
              <a:rPr lang="en-US" sz="22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các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hình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ả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kiến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thức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đã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học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biết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b</a:t>
            </a:r>
            <a:r>
              <a:rPr lang="vi-VN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iến </a:t>
            </a:r>
            <a:r>
              <a:rPr lang="vi-VN" sz="22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đổi khí hậu là gì? Nguyên nhân nào gây ra biến đổi khí hậu?</a:t>
            </a:r>
            <a:r>
              <a:rPr lang="en-US" sz="22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endParaRPr lang="vi-VN" sz="2250" i="1" dirty="0">
              <a:solidFill>
                <a:srgbClr val="FF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31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TÁC ĐỘNG CỦA BIẾN ĐỔI KHÍ HẬU ĐỐI VỚI </a:t>
            </a:r>
          </a:p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KHÍ HẬU VÀ THỦY VĂN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339" y="2201920"/>
            <a:ext cx="1167904" cy="1227080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15" name="Group 14"/>
          <p:cNvGrpSpPr/>
          <p:nvPr/>
        </p:nvGrpSpPr>
        <p:grpSpPr>
          <a:xfrm>
            <a:off x="191254" y="4648200"/>
            <a:ext cx="1332746" cy="1312821"/>
            <a:chOff x="328593" y="3259179"/>
            <a:chExt cx="1256547" cy="1465221"/>
          </a:xfrm>
        </p:grpSpPr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383619"/>
              <a:ext cx="1167903" cy="134078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8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9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2" name="Rectangle 31"/>
          <p:cNvSpPr/>
          <p:nvPr/>
        </p:nvSpPr>
        <p:spPr>
          <a:xfrm>
            <a:off x="1523998" y="4038600"/>
            <a:ext cx="3657601" cy="2516073"/>
          </a:xfrm>
          <a:prstGeom prst="rect">
            <a:avLst/>
          </a:prstGeom>
          <a:solidFill>
            <a:srgbClr val="FFCCFF"/>
          </a:solidFill>
          <a:ln w="12700">
            <a:solidFill>
              <a:srgbClr val="0070C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Biến </a:t>
            </a:r>
            <a:r>
              <a:rPr lang="vi-VN" sz="2250" dirty="0">
                <a:latin typeface="Cambria" panose="02040503050406030204" pitchFamily="18" charset="0"/>
                <a:ea typeface="Cambria" panose="02040503050406030204" pitchFamily="18" charset="0"/>
              </a:rPr>
              <a:t>đổi khí hậu là sự thay đổi trạng thái của khí hậu so với trung bình nhiều năm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.</a:t>
            </a:r>
            <a:endParaRPr lang="en-US" sz="225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en-US" sz="225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Chủ</a:t>
            </a:r>
            <a:r>
              <a:rPr lang="en-US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yếu</a:t>
            </a:r>
            <a:r>
              <a:rPr lang="en-US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 do 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tác </a:t>
            </a:r>
            <a:r>
              <a:rPr lang="vi-VN" sz="2250" dirty="0">
                <a:latin typeface="Cambria" panose="02040503050406030204" pitchFamily="18" charset="0"/>
                <a:ea typeface="Cambria" panose="02040503050406030204" pitchFamily="18" charset="0"/>
              </a:rPr>
              <a:t>động của con 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người</a:t>
            </a:r>
            <a:r>
              <a:rPr lang="en-US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đốt </a:t>
            </a:r>
            <a:r>
              <a:rPr lang="vi-VN" sz="2250" dirty="0">
                <a:latin typeface="Cambria" panose="02040503050406030204" pitchFamily="18" charset="0"/>
                <a:ea typeface="Cambria" panose="02040503050406030204" pitchFamily="18" charset="0"/>
              </a:rPr>
              <a:t>nhiên liệu 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như </a:t>
            </a:r>
            <a:r>
              <a:rPr lang="vi-VN" sz="2250" dirty="0">
                <a:latin typeface="Cambria" panose="02040503050406030204" pitchFamily="18" charset="0"/>
                <a:ea typeface="Cambria" panose="02040503050406030204" pitchFamily="18" charset="0"/>
              </a:rPr>
              <a:t>than, 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dầu</a:t>
            </a:r>
            <a:r>
              <a:rPr lang="en-US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mỏ</a:t>
            </a:r>
            <a:r>
              <a:rPr lang="en-US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,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khí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5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đốt</a:t>
            </a:r>
            <a:r>
              <a:rPr lang="en-US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250" dirty="0" smtClean="0">
                <a:latin typeface="Cambria" panose="02040503050406030204" pitchFamily="18" charset="0"/>
                <a:ea typeface="Cambria" panose="02040503050406030204" pitchFamily="18" charset="0"/>
              </a:rPr>
              <a:t>tạo </a:t>
            </a:r>
            <a:r>
              <a:rPr lang="vi-VN" sz="2250" dirty="0">
                <a:latin typeface="Cambria" panose="02040503050406030204" pitchFamily="18" charset="0"/>
                <a:ea typeface="Cambria" panose="02040503050406030204" pitchFamily="18" charset="0"/>
              </a:rPr>
              <a:t>ra khí giữ nhiệt.</a:t>
            </a:r>
          </a:p>
        </p:txBody>
      </p:sp>
      <p:pic>
        <p:nvPicPr>
          <p:cNvPr id="34" name="Picture 3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23839" y="1295399"/>
            <a:ext cx="3515361" cy="2221469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0" name="Picture 6" descr="Xử lý khí thải từ các nhà máy đảm bảo cho môi trường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04147" y="4038600"/>
            <a:ext cx="3535053" cy="2209800"/>
          </a:xfrm>
          <a:prstGeom prst="rect">
            <a:avLst/>
          </a:prstGeom>
          <a:noFill/>
          <a:ln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3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a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khí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hậu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8" name="TextBox 37"/>
          <p:cNvSpPr txBox="1"/>
          <p:nvPr/>
        </p:nvSpPr>
        <p:spPr>
          <a:xfrm>
            <a:off x="5410200" y="3516868"/>
            <a:ext cx="327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Nhiệt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độ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không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khí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tăng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55" name="TextBox 54"/>
          <p:cNvSpPr txBox="1"/>
          <p:nvPr/>
        </p:nvSpPr>
        <p:spPr>
          <a:xfrm>
            <a:off x="5433373" y="6260068"/>
            <a:ext cx="327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Khói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bụi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từ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các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nhà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máy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870946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0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3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6" dur="500"/>
                                        <p:tgtEl>
                                          <p:spTgt spid="10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7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2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7" dur="500"/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32" grpId="0" animBg="1"/>
      <p:bldP spid="53" grpId="0" animBg="1"/>
      <p:bldP spid="38" grpId="0"/>
      <p:bldP spid="55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523999" y="1905000"/>
            <a:ext cx="3657601" cy="1384995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Quan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sát</a:t>
            </a:r>
            <a:r>
              <a:rPr lang="en-US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bảng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số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liệu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hình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ả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kênh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chữ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SGK,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biết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b</a:t>
            </a:r>
            <a:r>
              <a:rPr lang="vi-VN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iến đổi khí </a:t>
            </a:r>
            <a:r>
              <a:rPr lang="vi-VN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hậu </a:t>
            </a:r>
            <a:r>
              <a:rPr lang="vi-VN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tác </a:t>
            </a:r>
            <a:r>
              <a:rPr lang="vi-VN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động đến nhiệt độ nước ta như thế nào?</a:t>
            </a: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339" y="1981200"/>
            <a:ext cx="1167904" cy="1227080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15" name="Group 14"/>
          <p:cNvGrpSpPr/>
          <p:nvPr/>
        </p:nvGrpSpPr>
        <p:grpSpPr>
          <a:xfrm>
            <a:off x="286339" y="4402179"/>
            <a:ext cx="1256547" cy="1160421"/>
            <a:chOff x="328593" y="3259179"/>
            <a:chExt cx="1256547" cy="1465221"/>
          </a:xfrm>
        </p:grpSpPr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383619"/>
              <a:ext cx="1167903" cy="134078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8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9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2" name="Rectangle 31"/>
          <p:cNvSpPr/>
          <p:nvPr/>
        </p:nvSpPr>
        <p:spPr>
          <a:xfrm>
            <a:off x="1524000" y="3531043"/>
            <a:ext cx="3657601" cy="3000821"/>
          </a:xfrm>
          <a:prstGeom prst="rect">
            <a:avLst/>
          </a:prstGeom>
          <a:solidFill>
            <a:srgbClr val="FFCCFF"/>
          </a:solidFill>
          <a:ln w="12700">
            <a:solidFill>
              <a:srgbClr val="0070C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vi-VN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Nhiệt </a:t>
            </a:r>
            <a:r>
              <a:rPr lang="vi-VN" sz="2100" dirty="0">
                <a:latin typeface="Cambria" panose="02040503050406030204" pitchFamily="18" charset="0"/>
                <a:ea typeface="Cambria" panose="02040503050406030204" pitchFamily="18" charset="0"/>
              </a:rPr>
              <a:t>độ trung bình năm </a:t>
            </a:r>
            <a:r>
              <a:rPr lang="vi-VN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tăng </a:t>
            </a:r>
            <a:r>
              <a:rPr lang="vi-VN" sz="2100" dirty="0">
                <a:latin typeface="Cambria" panose="02040503050406030204" pitchFamily="18" charset="0"/>
                <a:ea typeface="Cambria" panose="02040503050406030204" pitchFamily="18" charset="0"/>
              </a:rPr>
              <a:t>0,89</a:t>
            </a:r>
            <a:r>
              <a:rPr lang="vi-VN" sz="21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0</a:t>
            </a:r>
            <a:r>
              <a:rPr lang="vi-VN" sz="2100" dirty="0">
                <a:latin typeface="Cambria" panose="02040503050406030204" pitchFamily="18" charset="0"/>
                <a:ea typeface="Cambria" panose="02040503050406030204" pitchFamily="18" charset="0"/>
              </a:rPr>
              <a:t>C (giai đoạn 1958 – 2018</a:t>
            </a:r>
            <a:r>
              <a:rPr lang="vi-VN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).</a:t>
            </a:r>
            <a:endParaRPr lang="en-US" sz="21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Giai</a:t>
            </a:r>
            <a:r>
              <a:rPr lang="en-US" sz="2100" dirty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đoạn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1991-2000, 2001-2010, 2011-2018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cao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hơn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trung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bình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60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năm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lần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lượt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là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0,1</a:t>
            </a:r>
            <a:r>
              <a:rPr lang="en-US" sz="2100" baseline="30000" dirty="0" smtClean="0">
                <a:latin typeface="Cambria" panose="02040503050406030204" pitchFamily="18" charset="0"/>
                <a:ea typeface="Cambria" panose="02040503050406030204" pitchFamily="18" charset="0"/>
              </a:rPr>
              <a:t>0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C, 0,2</a:t>
            </a:r>
            <a:r>
              <a:rPr lang="en-US" sz="2100" baseline="30000" dirty="0" smtClean="0">
                <a:latin typeface="Cambria" panose="02040503050406030204" pitchFamily="18" charset="0"/>
                <a:ea typeface="Cambria" panose="02040503050406030204" pitchFamily="18" charset="0"/>
              </a:rPr>
              <a:t>0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C </a:t>
            </a:r>
            <a:r>
              <a:rPr lang="en-US" sz="21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0,4</a:t>
            </a:r>
            <a:r>
              <a:rPr lang="en-US" sz="2100" baseline="30000" dirty="0" smtClean="0">
                <a:latin typeface="Cambria" panose="02040503050406030204" pitchFamily="18" charset="0"/>
                <a:ea typeface="Cambria" panose="02040503050406030204" pitchFamily="18" charset="0"/>
              </a:rPr>
              <a:t>0</a:t>
            </a:r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C.</a:t>
            </a:r>
            <a:endParaRPr lang="vi-VN" sz="21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-</a:t>
            </a:r>
            <a:r>
              <a:rPr lang="vi-VN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100" dirty="0">
                <a:latin typeface="Cambria" panose="02040503050406030204" pitchFamily="18" charset="0"/>
                <a:ea typeface="Cambria" panose="02040503050406030204" pitchFamily="18" charset="0"/>
              </a:rPr>
              <a:t>Số ngày nắng nóng tăng từ 3-5 </a:t>
            </a:r>
            <a:r>
              <a:rPr lang="vi-VN" sz="2100" dirty="0" smtClean="0">
                <a:latin typeface="Cambria" panose="02040503050406030204" pitchFamily="18" charset="0"/>
                <a:ea typeface="Cambria" panose="02040503050406030204" pitchFamily="18" charset="0"/>
              </a:rPr>
              <a:t>ngày/thập </a:t>
            </a:r>
            <a:r>
              <a:rPr lang="vi-VN" sz="2100" dirty="0">
                <a:latin typeface="Cambria" panose="02040503050406030204" pitchFamily="18" charset="0"/>
                <a:ea typeface="Cambria" panose="02040503050406030204" pitchFamily="18" charset="0"/>
              </a:rPr>
              <a:t>kỉ.</a:t>
            </a: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04147" y="3757456"/>
            <a:ext cx="3525986" cy="2414744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a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khí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hậu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5" name="TextBox 34"/>
          <p:cNvSpPr txBox="1"/>
          <p:nvPr/>
        </p:nvSpPr>
        <p:spPr>
          <a:xfrm>
            <a:off x="5433373" y="6248400"/>
            <a:ext cx="327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Nắng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nóng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ở TPHCM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36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TÁC ĐỘNG CỦA BIẾN ĐỔI KHÍ HẬU ĐỐI VỚI </a:t>
            </a:r>
          </a:p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KHÍ HẬU VÀ THỦY VĂN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5326316" y="1191460"/>
            <a:ext cx="3519057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vi-VN" sz="1500" b="1" dirty="0">
                <a:latin typeface="Cambria" pitchFamily="18" charset="0"/>
                <a:ea typeface="Cambria" pitchFamily="18" charset="0"/>
              </a:rPr>
              <a:t>Mức chênh lệch nhiệt độ trung bình của từng giai </a:t>
            </a:r>
            <a:r>
              <a:rPr lang="vi-VN" sz="1500" b="1" dirty="0" smtClean="0">
                <a:latin typeface="Cambria" pitchFamily="18" charset="0"/>
                <a:ea typeface="Cambria" pitchFamily="18" charset="0"/>
              </a:rPr>
              <a:t>đoạn</a:t>
            </a:r>
            <a:r>
              <a:rPr lang="en-US" sz="1500" b="1" dirty="0" smtClean="0">
                <a:latin typeface="Cambria" pitchFamily="18" charset="0"/>
                <a:ea typeface="Cambria" pitchFamily="18" charset="0"/>
              </a:rPr>
              <a:t> s</a:t>
            </a:r>
            <a:r>
              <a:rPr lang="vi-VN" sz="1500" b="1" dirty="0" smtClean="0">
                <a:latin typeface="Cambria" pitchFamily="18" charset="0"/>
                <a:ea typeface="Cambria" pitchFamily="18" charset="0"/>
              </a:rPr>
              <a:t>o </a:t>
            </a:r>
            <a:r>
              <a:rPr lang="vi-VN" sz="1500" b="1" dirty="0">
                <a:latin typeface="Cambria" pitchFamily="18" charset="0"/>
                <a:ea typeface="Cambria" pitchFamily="18" charset="0"/>
              </a:rPr>
              <a:t>với trung bình 60 năm (1958 – 2018) ở Việt Nam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5257800" y="2965450"/>
            <a:ext cx="4495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Ghi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chú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: </a:t>
            </a:r>
          </a:p>
          <a:p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Giá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trị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âm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(-):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mức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thấp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hơn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trung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bình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60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năm</a:t>
            </a:r>
            <a:endParaRPr lang="en-US" sz="1200" b="1" dirty="0" smtClean="0">
              <a:latin typeface="Cambria" pitchFamily="18" charset="0"/>
              <a:ea typeface="Cambria" pitchFamily="18" charset="0"/>
            </a:endParaRPr>
          </a:p>
          <a:p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Giá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trị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dương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(+):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mức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cao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hơn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trung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bình</a:t>
            </a:r>
            <a:r>
              <a:rPr lang="en-US" sz="1200" b="1" dirty="0" smtClean="0">
                <a:latin typeface="Cambria" pitchFamily="18" charset="0"/>
                <a:ea typeface="Cambria" pitchFamily="18" charset="0"/>
              </a:rPr>
              <a:t> 60 </a:t>
            </a:r>
            <a:r>
              <a:rPr lang="en-US" sz="1200" b="1" dirty="0" err="1" smtClean="0">
                <a:latin typeface="Cambria" pitchFamily="18" charset="0"/>
                <a:ea typeface="Cambria" pitchFamily="18" charset="0"/>
              </a:rPr>
              <a:t>năm</a:t>
            </a:r>
            <a:endParaRPr lang="vi-VN" sz="1200" b="1" dirty="0">
              <a:latin typeface="Cambria" pitchFamily="18" charset="0"/>
              <a:ea typeface="Cambria" pitchFamily="18" charset="0"/>
            </a:endParaRPr>
          </a:p>
        </p:txBody>
      </p:sp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04148" y="1981200"/>
            <a:ext cx="3525986" cy="984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052998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3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6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4" dur="500"/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9" dur="500"/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32" grpId="0" animBg="1"/>
      <p:bldP spid="35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2934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523999" y="1905000"/>
            <a:ext cx="3657601" cy="1785104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Quan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sát</a:t>
            </a:r>
            <a:r>
              <a:rPr lang="en-US" sz="22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các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hình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ả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kênh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chữ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SGK,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biết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b</a:t>
            </a:r>
            <a:r>
              <a:rPr lang="vi-VN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iến đổi khí </a:t>
            </a:r>
            <a:r>
              <a:rPr lang="vi-VN" sz="22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hậu </a:t>
            </a:r>
            <a:r>
              <a:rPr lang="vi-VN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tác </a:t>
            </a:r>
            <a:r>
              <a:rPr lang="vi-VN" sz="22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động đến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lượng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mưa</a:t>
            </a:r>
            <a:r>
              <a:rPr lang="en-US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2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nước </a:t>
            </a:r>
            <a:r>
              <a:rPr lang="vi-VN" sz="22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ta như thế nào?</a:t>
            </a: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5033" y="2201920"/>
            <a:ext cx="1167904" cy="1227080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15" name="Group 14"/>
          <p:cNvGrpSpPr/>
          <p:nvPr/>
        </p:nvGrpSpPr>
        <p:grpSpPr>
          <a:xfrm>
            <a:off x="286339" y="4706979"/>
            <a:ext cx="1256547" cy="1160421"/>
            <a:chOff x="328593" y="3259179"/>
            <a:chExt cx="1256547" cy="1465221"/>
          </a:xfrm>
        </p:grpSpPr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383619"/>
              <a:ext cx="1167903" cy="134078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8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9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a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khí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hậu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0" y="4038600"/>
            <a:ext cx="3429000" cy="2221468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0" y="1311232"/>
            <a:ext cx="3429000" cy="2205635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7" name="TextBox 26"/>
          <p:cNvSpPr txBox="1"/>
          <p:nvPr/>
        </p:nvSpPr>
        <p:spPr>
          <a:xfrm>
            <a:off x="5410200" y="3516868"/>
            <a:ext cx="327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Mưa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lớn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gây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ngập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lụt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34" name="TextBox 33"/>
          <p:cNvSpPr txBox="1"/>
          <p:nvPr/>
        </p:nvSpPr>
        <p:spPr>
          <a:xfrm>
            <a:off x="5433373" y="6260068"/>
            <a:ext cx="327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Hạn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hán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vào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mùa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khô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35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TÁC ĐỘNG CỦA BIẾN ĐỔI KHÍ HẬU ĐỐI VỚI </a:t>
            </a:r>
          </a:p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KHÍ HẬU VÀ THỦY VĂN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graphicFrame>
        <p:nvGraphicFramePr>
          <p:cNvPr id="31" name="Diagram 30"/>
          <p:cNvGraphicFramePr/>
          <p:nvPr>
            <p:extLst>
              <p:ext uri="{D42A27DB-BD31-4B8C-83A1-F6EECF244321}">
                <p14:modId xmlns:p14="http://schemas.microsoft.com/office/powerpoint/2010/main" val="867900003"/>
              </p:ext>
            </p:extLst>
          </p:nvPr>
        </p:nvGraphicFramePr>
        <p:xfrm>
          <a:off x="1443238" y="3429000"/>
          <a:ext cx="3780146" cy="352106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2" r:lo="rId13" r:qs="rId14" r:cs="rId15"/>
          </a:graphicData>
        </a:graphic>
      </p:graphicFrame>
    </p:spTree>
    <p:extLst>
      <p:ext uri="{BB962C8B-B14F-4D97-AF65-F5344CB8AC3E}">
        <p14:creationId xmlns:p14="http://schemas.microsoft.com/office/powerpoint/2010/main" val="15221763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8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30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27" grpId="0"/>
      <p:bldP spid="34" grpId="0"/>
      <p:bldGraphic spid="31" grpId="0">
        <p:bldAsOne/>
      </p:bldGraphic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523999" y="1905000"/>
            <a:ext cx="3657601" cy="1708160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Quan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sát</a:t>
            </a:r>
            <a:r>
              <a:rPr lang="en-US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các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hình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ả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kênh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chữ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SGK,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biết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b</a:t>
            </a:r>
            <a:r>
              <a:rPr lang="vi-VN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iến đổi khí </a:t>
            </a:r>
            <a:r>
              <a:rPr lang="vi-VN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hậu </a:t>
            </a:r>
            <a:r>
              <a:rPr lang="vi-VN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tác </a:t>
            </a:r>
            <a:r>
              <a:rPr lang="vi-VN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động đến tác động đến các hiện tượng thời tiết nước ta như thế nào?</a:t>
            </a: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339" y="2201920"/>
            <a:ext cx="1167904" cy="1227080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15" name="Group 14"/>
          <p:cNvGrpSpPr/>
          <p:nvPr/>
        </p:nvGrpSpPr>
        <p:grpSpPr>
          <a:xfrm>
            <a:off x="286339" y="4478379"/>
            <a:ext cx="1256547" cy="1160421"/>
            <a:chOff x="328593" y="3259179"/>
            <a:chExt cx="1256547" cy="1465221"/>
          </a:xfrm>
        </p:grpSpPr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383619"/>
              <a:ext cx="1167903" cy="134078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8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9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a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khí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hậu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20113" y="1280753"/>
            <a:ext cx="3519088" cy="2236115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0" name="Picture 4" descr="Đợt rét đậm rét hại ở Bắc Bộ và Trung Bộ kéo dài đến bao giờ?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20219" y="3931307"/>
            <a:ext cx="3518982" cy="2328761"/>
          </a:xfrm>
          <a:prstGeom prst="rect">
            <a:avLst/>
          </a:prstGeom>
          <a:noFill/>
          <a:ln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7" name="TextBox 26"/>
          <p:cNvSpPr txBox="1"/>
          <p:nvPr/>
        </p:nvSpPr>
        <p:spPr>
          <a:xfrm>
            <a:off x="5410200" y="3516868"/>
            <a:ext cx="327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Bão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chồng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bão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năm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2020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34" name="TextBox 33"/>
          <p:cNvSpPr txBox="1"/>
          <p:nvPr/>
        </p:nvSpPr>
        <p:spPr>
          <a:xfrm>
            <a:off x="5433373" y="6260068"/>
            <a:ext cx="327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Rét</a:t>
            </a:r>
            <a:r>
              <a:rPr lang="en-US" dirty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đậm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,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rét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hại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ở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miền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Bắc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35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TÁC ĐỘNG CỦA BIẾN ĐỔI KHÍ HẬU ĐỐI VỚI </a:t>
            </a:r>
          </a:p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KHÍ HẬU VÀ THỦY VĂN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graphicFrame>
        <p:nvGraphicFramePr>
          <p:cNvPr id="31" name="Diagram 30"/>
          <p:cNvGraphicFramePr/>
          <p:nvPr>
            <p:extLst>
              <p:ext uri="{D42A27DB-BD31-4B8C-83A1-F6EECF244321}">
                <p14:modId xmlns:p14="http://schemas.microsoft.com/office/powerpoint/2010/main" val="3090665622"/>
              </p:ext>
            </p:extLst>
          </p:nvPr>
        </p:nvGraphicFramePr>
        <p:xfrm>
          <a:off x="1066799" y="3701534"/>
          <a:ext cx="4495801" cy="292786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2" r:lo="rId13" r:qs="rId14" r:cs="rId15"/>
          </a:graphicData>
        </a:graphic>
      </p:graphicFrame>
    </p:spTree>
    <p:extLst>
      <p:ext uri="{BB962C8B-B14F-4D97-AF65-F5344CB8AC3E}">
        <p14:creationId xmlns:p14="http://schemas.microsoft.com/office/powerpoint/2010/main" val="27228746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8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41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27" grpId="0"/>
      <p:bldP spid="34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200" y="106681"/>
            <a:ext cx="9296400" cy="838199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Quan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sát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video clip,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hãy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cho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biết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rét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đậm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,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rét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hại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gây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ra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hậu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quả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gì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cho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miền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Bắc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nước</a:t>
            </a:r>
            <a:r>
              <a:rPr lang="en-US" sz="2100" i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 ta?</a:t>
            </a:r>
            <a:endParaRPr lang="en-US" sz="2100" i="1" dirty="0">
              <a:solidFill>
                <a:srgbClr val="FF0000"/>
              </a:solidFill>
              <a:latin typeface="Cambria" pitchFamily="18" charset="0"/>
              <a:ea typeface="Cambria" pitchFamily="18" charset="0"/>
            </a:endParaRPr>
          </a:p>
        </p:txBody>
      </p:sp>
      <p:sp>
        <p:nvSpPr>
          <p:cNvPr id="4" name="Content Placeholder 2"/>
          <p:cNvSpPr txBox="1">
            <a:spLocks/>
          </p:cNvSpPr>
          <p:nvPr/>
        </p:nvSpPr>
        <p:spPr>
          <a:xfrm>
            <a:off x="0" y="6324601"/>
            <a:ext cx="9296400" cy="83819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just">
              <a:buNone/>
            </a:pPr>
            <a:r>
              <a:rPr lang="en-US" sz="2200" dirty="0" smtClean="0">
                <a:latin typeface="Cambria" pitchFamily="18" charset="0"/>
                <a:ea typeface="Cambria" pitchFamily="18" charset="0"/>
              </a:rPr>
              <a:t>=&gt;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Nhiều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địa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phương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cho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học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sinh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nghỉ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học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,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thiệt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hại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về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gia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súc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và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hoa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2200" dirty="0" err="1" smtClean="0">
                <a:latin typeface="Cambria" pitchFamily="18" charset="0"/>
                <a:ea typeface="Cambria" pitchFamily="18" charset="0"/>
              </a:rPr>
              <a:t>màu</a:t>
            </a:r>
            <a:r>
              <a:rPr lang="en-US" sz="2200" dirty="0" smtClean="0">
                <a:latin typeface="Cambria" pitchFamily="18" charset="0"/>
                <a:ea typeface="Cambria" pitchFamily="18" charset="0"/>
              </a:rPr>
              <a:t>.</a:t>
            </a:r>
            <a:endParaRPr lang="en-US" sz="2200" dirty="0">
              <a:latin typeface="Cambria" pitchFamily="18" charset="0"/>
              <a:ea typeface="Cambria" pitchFamily="18" charset="0"/>
            </a:endParaRPr>
          </a:p>
        </p:txBody>
      </p:sp>
      <p:pic>
        <p:nvPicPr>
          <p:cNvPr id="6" name="Bai 9 - 2">
            <a:hlinkClick r:id="" action="ppaction://media"/>
            <a:extLst>
              <a:ext uri="{FF2B5EF4-FFF2-40B4-BE49-F238E27FC236}">
                <a16:creationId xmlns:a16="http://schemas.microsoft.com/office/drawing/2014/main" id="{7DBD8B17-7178-EF97-CFA6-76E5CC37DA76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81000" y="990600"/>
            <a:ext cx="8382000" cy="5257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07793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8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  <p:bldLst>
      <p:bldP spid="3" grpId="0" build="p"/>
      <p:bldP spid="4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a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khí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hậu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35" name="Picture 10" descr="http://thumbs.dreamstime.com/z/%E6%9C%89%E7%99%BD%E8%89%B2%E6%B3%A1%E5%BD%B1%E7%9A%84thinking%E6%95%99%E6%8E%88-36777654.jpg"/>
          <p:cNvPicPr>
            <a:picLocks noChangeAspect="1" noChangeArrowheads="1"/>
          </p:cNvPicPr>
          <p:nvPr/>
        </p:nvPicPr>
        <p:blipFill rotWithShape="1"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9" t="20400" r="8351" b="19564"/>
          <a:stretch/>
        </p:blipFill>
        <p:spPr bwMode="auto">
          <a:xfrm>
            <a:off x="6948424" y="4422043"/>
            <a:ext cx="2019364" cy="22533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6" name="Rounded Rectangular Callout 35"/>
          <p:cNvSpPr/>
          <p:nvPr/>
        </p:nvSpPr>
        <p:spPr>
          <a:xfrm>
            <a:off x="446490" y="1981200"/>
            <a:ext cx="6792509" cy="3567511"/>
          </a:xfrm>
          <a:prstGeom prst="wedgeRoundRectCallout">
            <a:avLst>
              <a:gd name="adj1" fmla="val 47893"/>
              <a:gd name="adj2" fmla="val 57486"/>
              <a:gd name="adj3" fmla="val 16667"/>
            </a:avLst>
          </a:prstGeom>
          <a:ln>
            <a:solidFill>
              <a:schemeClr val="accent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endParaRPr lang="en-US" dirty="0">
              <a:effectLst/>
            </a:endParaRPr>
          </a:p>
        </p:txBody>
      </p:sp>
      <p:pic>
        <p:nvPicPr>
          <p:cNvPr id="37" name="Picture 12" descr="http://previews.123rf.com/images/mistac/mistac1207/mistac120700017/14524015-A-cartoon-boy-with-a-good-idea-Stock-Vector-thinking.jpg"/>
          <p:cNvPicPr>
            <a:picLocks noChangeAspect="1" noChangeArrowheads="1"/>
          </p:cNvPicPr>
          <p:nvPr/>
        </p:nvPicPr>
        <p:blipFill rotWithShape="1"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065" r="45098" b="81605"/>
          <a:stretch/>
        </p:blipFill>
        <p:spPr bwMode="auto">
          <a:xfrm rot="1019582">
            <a:off x="7778141" y="3732296"/>
            <a:ext cx="990752" cy="7980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8" name="Rectangle 37"/>
          <p:cNvSpPr/>
          <p:nvPr/>
        </p:nvSpPr>
        <p:spPr>
          <a:xfrm>
            <a:off x="609600" y="2118479"/>
            <a:ext cx="6553198" cy="31393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vi-VN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- Thay đổi về nhiệt độ:</a:t>
            </a:r>
          </a:p>
          <a:p>
            <a:pPr algn="just"/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+ Nhiệt độ trung bình năm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tăng 0,89</a:t>
            </a:r>
            <a:r>
              <a:rPr lang="vi-VN" sz="2200" baseline="30000" dirty="0" smtClean="0">
                <a:latin typeface="Cambria" panose="02040503050406030204" pitchFamily="18" charset="0"/>
                <a:ea typeface="Cambria" panose="02040503050406030204" pitchFamily="18" charset="0"/>
              </a:rPr>
              <a:t>0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C (giai đoạn 1958 – 2018).</a:t>
            </a:r>
          </a:p>
          <a:p>
            <a:pPr algn="just"/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+ Số ngày nắng nóng tăng từ 3-5 ngày/thập kỉ.</a:t>
            </a:r>
          </a:p>
          <a:p>
            <a:pPr algn="just"/>
            <a:r>
              <a:rPr lang="vi-VN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- Thay đổi về lượng mưa:</a:t>
            </a:r>
          </a:p>
          <a:p>
            <a:pPr algn="just"/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+ Lượng mưa trung bình năm có nhiều biến động.</a:t>
            </a:r>
          </a:p>
          <a:p>
            <a:pPr algn="just"/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+ Thời gian mùa mưa và mùa khô có sự thay đổi.</a:t>
            </a:r>
          </a:p>
          <a:p>
            <a:pPr algn="just"/>
            <a:r>
              <a:rPr lang="vi-VN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- Gia tăng các hiện tượng thời tiết cực đoan</a:t>
            </a:r>
            <a:r>
              <a:rPr lang="en-US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: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bão, hạn hán, lũ lụt, rét đậm, rét hại,…</a:t>
            </a:r>
            <a:endParaRPr lang="vi-V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39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TÁC ĐỘNG CỦA BIẾN ĐỔI KHÍ HẬU ĐỐI VỚI </a:t>
            </a:r>
          </a:p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KHÍ HẬU VÀ THỦY VĂN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7227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2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12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3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14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5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6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4" dur="500"/>
                                        <p:tgtEl>
                                          <p:spTgt spid="3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9" dur="500"/>
                                        <p:tgtEl>
                                          <p:spTgt spid="3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4" dur="500"/>
                                        <p:tgtEl>
                                          <p:spTgt spid="3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9" dur="500"/>
                                        <p:tgtEl>
                                          <p:spTgt spid="3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4" dur="500"/>
                                        <p:tgtEl>
                                          <p:spTgt spid="3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9" dur="500"/>
                                        <p:tgtEl>
                                          <p:spTgt spid="3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" grpId="0" animBg="1"/>
      <p:bldP spid="38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2934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523999" y="1905000"/>
            <a:ext cx="3657601" cy="1261884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Quan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sát</a:t>
            </a:r>
            <a:r>
              <a:rPr lang="en-US" sz="19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các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hình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ả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kênh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chữ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SGK,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biết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b</a:t>
            </a:r>
            <a:r>
              <a:rPr lang="vi-VN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iến đổi khí </a:t>
            </a:r>
            <a:r>
              <a:rPr lang="vi-VN" sz="19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hậu </a:t>
            </a:r>
            <a:r>
              <a:rPr lang="vi-VN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tác </a:t>
            </a:r>
            <a:r>
              <a:rPr lang="vi-VN" sz="19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động đến tác động đến sông ngòi nước ta như thế nào?</a:t>
            </a: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5033" y="1973320"/>
            <a:ext cx="1167904" cy="1227080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15" name="Group 14"/>
          <p:cNvGrpSpPr/>
          <p:nvPr/>
        </p:nvGrpSpPr>
        <p:grpSpPr>
          <a:xfrm>
            <a:off x="286339" y="4343400"/>
            <a:ext cx="1256547" cy="1160421"/>
            <a:chOff x="328593" y="3259179"/>
            <a:chExt cx="1256547" cy="1465221"/>
          </a:xfrm>
        </p:grpSpPr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383619"/>
              <a:ext cx="1167903" cy="134078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8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9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2" name="Rectangle 31"/>
          <p:cNvSpPr/>
          <p:nvPr/>
        </p:nvSpPr>
        <p:spPr>
          <a:xfrm>
            <a:off x="1524000" y="3276600"/>
            <a:ext cx="3657601" cy="3308598"/>
          </a:xfrm>
          <a:prstGeom prst="rect">
            <a:avLst/>
          </a:prstGeom>
          <a:solidFill>
            <a:srgbClr val="FFCCFF"/>
          </a:solidFill>
          <a:ln w="12700">
            <a:solidFill>
              <a:srgbClr val="0070C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- C</a:t>
            </a:r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hế </a:t>
            </a:r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độ nước sông thay đổi thất thường.</a:t>
            </a:r>
          </a:p>
          <a:p>
            <a:pPr algn="just"/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- Vào mùa lũ, lượng nước tăng </a:t>
            </a:r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nhanh, </a:t>
            </a:r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gây sạt lở lớn hai bên bờ sông và ngập úng trên diện </a:t>
            </a:r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rộng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(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ví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dụ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trên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sông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Hồng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).</a:t>
            </a:r>
            <a:endParaRPr lang="vi-VN" sz="19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- Vào mùa cạn, lượng nước </a:t>
            </a:r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giảm </a:t>
            </a:r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từ 3 – 10%, mực nước sông giảm mạnh, gây xâm nhập mặn sâu và thời gian kéo </a:t>
            </a:r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dài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(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ví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dụ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tại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Đồng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bằng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sông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Cửu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Long).</a:t>
            </a:r>
            <a:endParaRPr lang="vi-VN" sz="19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văn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5334000" y="3516868"/>
            <a:ext cx="342899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Lũ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gây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ngập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úng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trên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sông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Hồng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pic>
        <p:nvPicPr>
          <p:cNvPr id="7172" name="Picture 4" descr="https://www.most.gov.vn/Images/Attachments/08a084ed27c84d68b65060982f7a16b7-c1.jpg"/>
          <p:cNvPicPr>
            <a:picLocks noChangeAspect="1" noChangeArrowheads="1"/>
          </p:cNvPicPr>
          <p:nvPr/>
        </p:nvPicPr>
        <p:blipFill>
          <a:blip r:embed="rId10">
            <a:extLst>
              <a:ext uri="{BEBA8EAE-BF5A-486C-A8C5-ECC9F3942E4B}">
                <a14:imgProps xmlns:a14="http://schemas.microsoft.com/office/drawing/2010/main">
                  <a14:imgLayer r:embed="rId11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11074" y="3931306"/>
            <a:ext cx="3528125" cy="2668535"/>
          </a:xfrm>
          <a:prstGeom prst="rect">
            <a:avLst/>
          </a:prstGeom>
          <a:noFill/>
          <a:ln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4" name="Picture 6" descr="Lũ sông Hồng đột ngột dâng cao, nhấn chìm hoa màu của dân | Báo Dân trí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26315" y="1295398"/>
            <a:ext cx="3512884" cy="2221469"/>
          </a:xfrm>
          <a:prstGeom prst="rect">
            <a:avLst/>
          </a:prstGeom>
          <a:noFill/>
          <a:ln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5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TÁC ĐỘNG CỦA BIẾN ĐỔI KHÍ HẬU ĐỐI VỚI </a:t>
            </a:r>
          </a:p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KHÍ HẬU VÀ THỦY VĂN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97988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0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3" dur="500"/>
                                        <p:tgtEl>
                                          <p:spTgt spid="71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6" dur="500"/>
                                        <p:tgtEl>
                                          <p:spTgt spid="71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4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9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4" dur="500"/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9" dur="500"/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32" grpId="0" animBg="1"/>
      <p:bldP spid="26" grpId="0" animBg="1"/>
      <p:bldP spid="2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2934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523999" y="1981200"/>
            <a:ext cx="3657601" cy="1384995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Quan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sát</a:t>
            </a:r>
            <a:r>
              <a:rPr lang="en-US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các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hình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ả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kênh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chữ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SGK,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biết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b</a:t>
            </a:r>
            <a:r>
              <a:rPr lang="vi-VN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iến đổi khí </a:t>
            </a:r>
            <a:r>
              <a:rPr lang="vi-VN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hậu </a:t>
            </a:r>
            <a:r>
              <a:rPr lang="vi-VN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tác </a:t>
            </a:r>
            <a:r>
              <a:rPr lang="vi-VN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động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đến</a:t>
            </a:r>
            <a:r>
              <a:rPr lang="vi-VN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hồ đầm và nước </a:t>
            </a:r>
            <a:r>
              <a:rPr lang="vi-VN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ngầm</a:t>
            </a:r>
            <a:r>
              <a:rPr lang="en-US" sz="21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như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thế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nào</a:t>
            </a:r>
            <a:r>
              <a:rPr lang="en-US" sz="21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?</a:t>
            </a:r>
            <a:endParaRPr lang="vi-VN" sz="2100" i="1" dirty="0">
              <a:solidFill>
                <a:srgbClr val="FF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5033" y="2057400"/>
            <a:ext cx="1167904" cy="1227080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15" name="Group 14"/>
          <p:cNvGrpSpPr/>
          <p:nvPr/>
        </p:nvGrpSpPr>
        <p:grpSpPr>
          <a:xfrm>
            <a:off x="286339" y="4478379"/>
            <a:ext cx="1256547" cy="1160421"/>
            <a:chOff x="328593" y="3259179"/>
            <a:chExt cx="1256547" cy="1465221"/>
          </a:xfrm>
        </p:grpSpPr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383619"/>
              <a:ext cx="1167903" cy="134078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8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9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32" name="Rectangle 31"/>
          <p:cNvSpPr/>
          <p:nvPr/>
        </p:nvSpPr>
        <p:spPr>
          <a:xfrm>
            <a:off x="1556423" y="3657600"/>
            <a:ext cx="3657601" cy="2800767"/>
          </a:xfrm>
          <a:prstGeom prst="rect">
            <a:avLst/>
          </a:prstGeom>
          <a:solidFill>
            <a:srgbClr val="FFCCFF"/>
          </a:solidFill>
          <a:ln w="12700">
            <a:solidFill>
              <a:srgbClr val="0070C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S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ự </a:t>
            </a:r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gia tăng của số ngày hạn hán đã làm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:</a:t>
            </a:r>
          </a:p>
          <a:p>
            <a:pPr algn="just"/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- M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ực nước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các </a:t>
            </a:r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hồ đầm xuống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thấp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(</a:t>
            </a: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ví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dụ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hồ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Trị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An).</a:t>
            </a:r>
          </a:p>
          <a:p>
            <a:pPr algn="just"/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- M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ực </a:t>
            </a:r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nước ngầm cũng hạ thấp hơn nhiều so với trung bình nhiều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năm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(</a:t>
            </a: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ví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dụ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ở </a:t>
            </a: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miền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Trung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).</a:t>
            </a:r>
            <a:endParaRPr lang="vi-V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văn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5410199" y="3440668"/>
            <a:ext cx="342899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Cạn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nước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ở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hồ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Trị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An (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Đồng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Nai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)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pic>
        <p:nvPicPr>
          <p:cNvPr id="9218" name="Picture 2" descr="Nắng nóng khiến nguồn nước ở miền Trung xuống thấp ở mức báo động | VTV.VN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11074" y="3962400"/>
            <a:ext cx="3528125" cy="2133600"/>
          </a:xfrm>
          <a:prstGeom prst="rect">
            <a:avLst/>
          </a:prstGeom>
          <a:noFill/>
          <a:ln>
            <a:solidFill>
              <a:srgbClr val="FF00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4" name="TextBox 33"/>
          <p:cNvSpPr txBox="1"/>
          <p:nvPr/>
        </p:nvSpPr>
        <p:spPr>
          <a:xfrm>
            <a:off x="5410200" y="6096000"/>
            <a:ext cx="32766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/>
              <a:t>Mực</a:t>
            </a:r>
            <a:r>
              <a:rPr lang="en-US" sz="1600" dirty="0" smtClean="0"/>
              <a:t> </a:t>
            </a:r>
            <a:r>
              <a:rPr lang="en-US" sz="1600" dirty="0" err="1" smtClean="0"/>
              <a:t>nước</a:t>
            </a:r>
            <a:r>
              <a:rPr lang="en-US" sz="1600" dirty="0" smtClean="0"/>
              <a:t> </a:t>
            </a:r>
            <a:r>
              <a:rPr lang="en-US" sz="1600" dirty="0" err="1" smtClean="0"/>
              <a:t>ngầm</a:t>
            </a:r>
            <a:r>
              <a:rPr lang="en-US" sz="1600" dirty="0" smtClean="0"/>
              <a:t> </a:t>
            </a:r>
            <a:r>
              <a:rPr lang="en-US" sz="1600" dirty="0" err="1" smtClean="0"/>
              <a:t>xuống</a:t>
            </a:r>
            <a:r>
              <a:rPr lang="en-US" sz="1600" dirty="0" smtClean="0"/>
              <a:t> </a:t>
            </a:r>
            <a:r>
              <a:rPr lang="en-US" sz="1600" dirty="0" err="1" smtClean="0"/>
              <a:t>thấp</a:t>
            </a:r>
            <a:r>
              <a:rPr lang="en-US" sz="1600" dirty="0" smtClean="0"/>
              <a:t> </a:t>
            </a:r>
            <a:r>
              <a:rPr lang="en-US" sz="1600" dirty="0" err="1" smtClean="0"/>
              <a:t>báo</a:t>
            </a:r>
            <a:r>
              <a:rPr lang="en-US" sz="1600" dirty="0" smtClean="0"/>
              <a:t> </a:t>
            </a:r>
            <a:r>
              <a:rPr lang="en-US" sz="1600" dirty="0" err="1" smtClean="0"/>
              <a:t>động</a:t>
            </a:r>
            <a:r>
              <a:rPr lang="en-US" sz="1600" dirty="0" smtClean="0"/>
              <a:t> ở </a:t>
            </a:r>
            <a:r>
              <a:rPr lang="en-US" sz="1600" dirty="0" err="1" smtClean="0"/>
              <a:t>miền</a:t>
            </a:r>
            <a:r>
              <a:rPr lang="en-US" sz="1600" dirty="0" smtClean="0"/>
              <a:t> </a:t>
            </a:r>
            <a:r>
              <a:rPr lang="en-US" sz="1600" dirty="0" err="1" smtClean="0"/>
              <a:t>Trung</a:t>
            </a:r>
            <a:endParaRPr lang="en-US" sz="1600" dirty="0"/>
          </a:p>
        </p:txBody>
      </p:sp>
      <p:pic>
        <p:nvPicPr>
          <p:cNvPr id="9219" name="Picture 3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2999" y="1306371"/>
            <a:ext cx="3484864" cy="2122629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5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TÁC ĐỘNG CỦA BIẾN ĐỔI KHÍ HẬU ĐỐI VỚI </a:t>
            </a:r>
          </a:p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KHÍ HẬU VÀ THỦY VĂN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928358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10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92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8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92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2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7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2" dur="500"/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7" dur="500"/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32" grpId="0" animBg="1"/>
      <p:bldP spid="27" grpId="0"/>
      <p:bldP spid="34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1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Đối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văn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35" name="Picture 10" descr="http://thumbs.dreamstime.com/z/%E6%9C%89%E7%99%BD%E8%89%B2%E6%B3%A1%E5%BD%B1%E7%9A%84thinking%E6%95%99%E6%8E%88-36777654.jpg"/>
          <p:cNvPicPr>
            <a:picLocks noChangeAspect="1" noChangeArrowheads="1"/>
          </p:cNvPicPr>
          <p:nvPr/>
        </p:nvPicPr>
        <p:blipFill rotWithShape="1"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9" t="20400" r="8351" b="19564"/>
          <a:stretch/>
        </p:blipFill>
        <p:spPr bwMode="auto">
          <a:xfrm>
            <a:off x="6948424" y="4422043"/>
            <a:ext cx="2019364" cy="22533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6" name="Rounded Rectangular Callout 35"/>
          <p:cNvSpPr/>
          <p:nvPr/>
        </p:nvSpPr>
        <p:spPr>
          <a:xfrm>
            <a:off x="446490" y="2209801"/>
            <a:ext cx="6792509" cy="2895600"/>
          </a:xfrm>
          <a:prstGeom prst="wedgeRoundRectCallout">
            <a:avLst>
              <a:gd name="adj1" fmla="val 48162"/>
              <a:gd name="adj2" fmla="val 73275"/>
              <a:gd name="adj3" fmla="val 16667"/>
            </a:avLst>
          </a:prstGeom>
          <a:ln>
            <a:solidFill>
              <a:schemeClr val="accent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endParaRPr lang="en-US" dirty="0">
              <a:effectLst/>
            </a:endParaRPr>
          </a:p>
        </p:txBody>
      </p:sp>
      <p:pic>
        <p:nvPicPr>
          <p:cNvPr id="37" name="Picture 12" descr="http://previews.123rf.com/images/mistac/mistac1207/mistac120700017/14524015-A-cartoon-boy-with-a-good-idea-Stock-Vector-thinking.jpg"/>
          <p:cNvPicPr>
            <a:picLocks noChangeAspect="1" noChangeArrowheads="1"/>
          </p:cNvPicPr>
          <p:nvPr/>
        </p:nvPicPr>
        <p:blipFill rotWithShape="1"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065" r="45098" b="81605"/>
          <a:stretch/>
        </p:blipFill>
        <p:spPr bwMode="auto">
          <a:xfrm rot="1019582">
            <a:off x="7778141" y="3732296"/>
            <a:ext cx="990752" cy="7980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8" name="Rectangle 37"/>
          <p:cNvSpPr/>
          <p:nvPr/>
        </p:nvSpPr>
        <p:spPr>
          <a:xfrm>
            <a:off x="566145" y="2492276"/>
            <a:ext cx="6553198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vi-VN" sz="2400" b="1" dirty="0">
                <a:latin typeface="Cambria" panose="02040503050406030204" pitchFamily="18" charset="0"/>
                <a:ea typeface="Cambria" panose="02040503050406030204" pitchFamily="18" charset="0"/>
              </a:rPr>
              <a:t>- Tác động đến sông ngòi: </a:t>
            </a:r>
            <a:r>
              <a:rPr lang="vi-VN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chế </a:t>
            </a:r>
            <a:r>
              <a:rPr lang="vi-VN" sz="2400" dirty="0">
                <a:latin typeface="Cambria" panose="02040503050406030204" pitchFamily="18" charset="0"/>
                <a:ea typeface="Cambria" panose="02040503050406030204" pitchFamily="18" charset="0"/>
              </a:rPr>
              <a:t>độ nước sông thay đổi thất </a:t>
            </a:r>
            <a:r>
              <a:rPr lang="vi-VN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thường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mùa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lũ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lượng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nước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tăng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nhanh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mùa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cạn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lượng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nước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giảm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4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mạnh</a:t>
            </a:r>
            <a:r>
              <a:rPr lang="en-US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.</a:t>
            </a:r>
            <a:endParaRPr lang="vi-VN" sz="24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vi-VN" sz="2400" b="1" dirty="0">
                <a:latin typeface="Cambria" panose="02040503050406030204" pitchFamily="18" charset="0"/>
                <a:ea typeface="Cambria" panose="02040503050406030204" pitchFamily="18" charset="0"/>
              </a:rPr>
              <a:t>- Tác động tới hồ đầm và nước ngầm: </a:t>
            </a:r>
            <a:r>
              <a:rPr lang="vi-VN" sz="2400" dirty="0">
                <a:latin typeface="Cambria" panose="02040503050406030204" pitchFamily="18" charset="0"/>
                <a:ea typeface="Cambria" panose="02040503050406030204" pitchFamily="18" charset="0"/>
              </a:rPr>
              <a:t>mực </a:t>
            </a:r>
            <a:r>
              <a:rPr lang="vi-VN" sz="2400" dirty="0" smtClean="0">
                <a:latin typeface="Cambria" panose="02040503050406030204" pitchFamily="18" charset="0"/>
                <a:ea typeface="Cambria" panose="02040503050406030204" pitchFamily="18" charset="0"/>
              </a:rPr>
              <a:t>nước </a:t>
            </a:r>
            <a:r>
              <a:rPr lang="vi-VN" sz="2400" dirty="0">
                <a:latin typeface="Cambria" panose="02040503050406030204" pitchFamily="18" charset="0"/>
                <a:ea typeface="Cambria" panose="02040503050406030204" pitchFamily="18" charset="0"/>
              </a:rPr>
              <a:t>các hồ đầm xuống thấp, mực nước ngầm thấp hơn so với trung bình nhiều năm.</a:t>
            </a:r>
          </a:p>
        </p:txBody>
      </p:sp>
      <p:sp>
        <p:nvSpPr>
          <p:cNvPr id="21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TÁC ĐỘNG CỦA BIẾN ĐỔI KHÍ HẬU ĐỐI VỚI </a:t>
            </a:r>
          </a:p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KHÍ HẬU VÀ THỦY VĂN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007600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2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12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3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14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5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6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4" dur="500"/>
                                        <p:tgtEl>
                                          <p:spTgt spid="3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" grpId="0" animBg="1"/>
      <p:bldP spid="38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2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1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GIẢI PHÁP ỨNG PHÓ VỚI BIẾN ĐỔI KHÍ HẬU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228600" y="1290221"/>
            <a:ext cx="3998335" cy="5055230"/>
          </a:xfrm>
          <a:prstGeom prst="rect">
            <a:avLst/>
          </a:prstGeom>
          <a:solidFill>
            <a:srgbClr val="BCFCD4"/>
          </a:solidFill>
          <a:ln>
            <a:solidFill>
              <a:srgbClr val="00B050"/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en-US" sz="2150" b="1" dirty="0" smtClean="0">
                <a:solidFill>
                  <a:srgbClr val="00B05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HOẠT ĐỘNG NHÓM</a:t>
            </a:r>
          </a:p>
          <a:p>
            <a:pPr algn="ctr"/>
            <a:r>
              <a:rPr lang="en-US" sz="2150" b="1" dirty="0" err="1" smtClean="0">
                <a:solidFill>
                  <a:srgbClr val="00B05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Thời</a:t>
            </a:r>
            <a:r>
              <a:rPr lang="en-US" sz="2150" b="1" dirty="0" smtClean="0">
                <a:solidFill>
                  <a:srgbClr val="00B05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b="1" dirty="0" err="1" smtClean="0">
                <a:solidFill>
                  <a:srgbClr val="00B05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gian</a:t>
            </a:r>
            <a:r>
              <a:rPr lang="en-US" sz="2150" b="1" dirty="0" smtClean="0">
                <a:solidFill>
                  <a:srgbClr val="00B05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: 5 </a:t>
            </a:r>
            <a:r>
              <a:rPr lang="en-US" sz="2150" b="1" dirty="0" err="1" smtClean="0">
                <a:solidFill>
                  <a:srgbClr val="00B05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phút</a:t>
            </a:r>
            <a:endParaRPr lang="en-US" sz="2150" b="1" dirty="0">
              <a:solidFill>
                <a:srgbClr val="00B05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ctr"/>
            <a:r>
              <a:rPr lang="en-US" sz="2150" b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NHIỆM VỤ</a:t>
            </a:r>
          </a:p>
          <a:p>
            <a:pPr algn="just"/>
            <a:r>
              <a:rPr lang="en-US" sz="2150" b="1" dirty="0" smtClean="0">
                <a:solidFill>
                  <a:srgbClr val="00B05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* NHÓM 1, 2, 3 VÀ 4: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Quan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sát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các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hình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ảnh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kênh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chữ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SGK,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biết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giảm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nhẹ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biến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đổi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khí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hậu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là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gì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? </a:t>
            </a:r>
            <a:r>
              <a:rPr lang="vi-VN" sz="21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Nêu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một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số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giải </a:t>
            </a:r>
            <a:r>
              <a:rPr lang="vi-VN" sz="21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pháp giảm nhẹ biến đổi khí hậu ở nước </a:t>
            </a:r>
            <a:r>
              <a:rPr lang="vi-VN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ta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cho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ví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dụ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cụ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thể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.</a:t>
            </a:r>
          </a:p>
          <a:p>
            <a:pPr algn="just"/>
            <a:r>
              <a:rPr lang="en-US" sz="2150" b="1" dirty="0" smtClean="0">
                <a:solidFill>
                  <a:srgbClr val="00B05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* NHÓM 5, 6, 7 VÀ 8: </a:t>
            </a:r>
            <a:r>
              <a:rPr lang="vi-VN" sz="21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Quan sát các hình ảnh và kênh chữ SGK, cho biết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thích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ứng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với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biến </a:t>
            </a:r>
            <a:r>
              <a:rPr lang="vi-VN" sz="21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đổi khí hậu là gì? Nêu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một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15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số</a:t>
            </a:r>
            <a:r>
              <a:rPr lang="vi-VN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1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giải pháp thích ứng </a:t>
            </a:r>
            <a:r>
              <a:rPr lang="vi-VN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với</a:t>
            </a:r>
            <a:r>
              <a:rPr lang="en-US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biến </a:t>
            </a:r>
            <a:r>
              <a:rPr lang="vi-VN" sz="21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đổi khí hậu ở nước ta và cho </a:t>
            </a:r>
            <a:r>
              <a:rPr lang="vi-VN" sz="215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ví </a:t>
            </a:r>
            <a:r>
              <a:rPr lang="vi-VN" sz="215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dụ cụ thể.</a:t>
            </a:r>
          </a:p>
        </p:txBody>
      </p:sp>
      <p:pic>
        <p:nvPicPr>
          <p:cNvPr id="23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1" y="1371600"/>
            <a:ext cx="645534" cy="871942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" name="TextBox 23"/>
          <p:cNvSpPr txBox="1"/>
          <p:nvPr/>
        </p:nvSpPr>
        <p:spPr>
          <a:xfrm>
            <a:off x="4267200" y="3352800"/>
            <a:ext cx="228207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Nhà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máy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>
                <a:latin typeface="Cambria" pitchFamily="18" charset="0"/>
                <a:ea typeface="Cambria" pitchFamily="18" charset="0"/>
              </a:rPr>
              <a:t>đ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iện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gió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,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điện</a:t>
            </a:r>
            <a:r>
              <a:rPr lang="en-US" sz="1600" dirty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Mặt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Trời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ở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Ninh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Thuận</a:t>
            </a:r>
            <a:endParaRPr lang="en-US" sz="1600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6553200" y="3352800"/>
            <a:ext cx="2362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Trồng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mới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538 ha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rừng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ở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Thuận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Châu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,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Sơn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La</a:t>
            </a:r>
            <a:endParaRPr lang="en-US" sz="1600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4478338" y="6096000"/>
            <a:ext cx="184626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Kênh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nước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ngọt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ở Ba Tri,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Bến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Tre</a:t>
            </a:r>
            <a:endParaRPr lang="en-US" sz="1600" dirty="0">
              <a:latin typeface="Cambria" pitchFamily="18" charset="0"/>
              <a:ea typeface="Cambria" pitchFamily="18" charset="0"/>
            </a:endParaRPr>
          </a:p>
        </p:txBody>
      </p:sp>
      <p:pic>
        <p:nvPicPr>
          <p:cNvPr id="12293" name="Picture 5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51252" y="1299019"/>
            <a:ext cx="2125747" cy="2053781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2297" name="Picture 9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9401" y="1290221"/>
            <a:ext cx="2209800" cy="2062579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2298" name="Picture 10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51252" y="4038600"/>
            <a:ext cx="2163454" cy="2057400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2299" name="Picture 11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37361" y="4018960"/>
            <a:ext cx="2201840" cy="2077039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0" name="TextBox 39"/>
          <p:cNvSpPr txBox="1"/>
          <p:nvPr/>
        </p:nvSpPr>
        <p:spPr>
          <a:xfrm>
            <a:off x="6324600" y="6096000"/>
            <a:ext cx="2743199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Giống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lúa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TBR97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cho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</a:p>
          <a:p>
            <a:pPr algn="ctr"/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năng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suất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cao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ở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Quảng</a:t>
            </a:r>
            <a:r>
              <a:rPr lang="en-US" sz="1600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sz="1600" dirty="0" err="1" smtClean="0">
                <a:latin typeface="Cambria" pitchFamily="18" charset="0"/>
                <a:ea typeface="Cambria" pitchFamily="18" charset="0"/>
              </a:rPr>
              <a:t>Ngãi</a:t>
            </a:r>
            <a:endParaRPr lang="en-US" sz="1600" dirty="0">
              <a:latin typeface="Cambria" pitchFamily="18" charset="0"/>
              <a:ea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613754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8" dur="500"/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3" dur="500"/>
                                        <p:tgtEl>
                                          <p:spTgt spid="2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8" dur="500"/>
                                        <p:tgtEl>
                                          <p:spTgt spid="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3" dur="500"/>
                                        <p:tgtEl>
                                          <p:spTgt spid="122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6" dur="500"/>
                                        <p:tgtEl>
                                          <p:spTgt spid="122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2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5" dur="500"/>
                                        <p:tgtEl>
                                          <p:spTgt spid="122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8" dur="500"/>
                                        <p:tgtEl>
                                          <p:spTgt spid="122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1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4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9" dur="500"/>
                                        <p:tgtEl>
                                          <p:spTgt spid="2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" grpId="0" animBg="1"/>
      <p:bldP spid="24" grpId="0"/>
      <p:bldP spid="25" grpId="0"/>
      <p:bldP spid="27" grpId="0"/>
      <p:bldP spid="40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2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1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GIẢI PHÁP ỨNG PHÓ VỚI BIẾN ĐỔI KHÍ HẬU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graphicFrame>
        <p:nvGraphicFramePr>
          <p:cNvPr id="2" name="Diagram 1"/>
          <p:cNvGraphicFramePr/>
          <p:nvPr>
            <p:extLst>
              <p:ext uri="{D42A27DB-BD31-4B8C-83A1-F6EECF244321}">
                <p14:modId xmlns:p14="http://schemas.microsoft.com/office/powerpoint/2010/main" val="534533828"/>
              </p:ext>
            </p:extLst>
          </p:nvPr>
        </p:nvGraphicFramePr>
        <p:xfrm>
          <a:off x="1524000" y="1397000"/>
          <a:ext cx="7315200" cy="51562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  <p:pic>
        <p:nvPicPr>
          <p:cNvPr id="20" name="Picture 19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5233" y="3477371"/>
            <a:ext cx="1357904" cy="1018429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" name="TextBox 2"/>
          <p:cNvSpPr txBox="1"/>
          <p:nvPr/>
        </p:nvSpPr>
        <p:spPr>
          <a:xfrm>
            <a:off x="807709" y="3618276"/>
            <a:ext cx="64313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4000" b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1</a:t>
            </a:r>
            <a:endParaRPr lang="en-US" sz="4000" b="1" dirty="0">
              <a:solidFill>
                <a:srgbClr val="FF0000"/>
              </a:solidFill>
              <a:latin typeface="Cambria" pitchFamily="18" charset="0"/>
              <a:ea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831891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2" grpId="0">
        <p:bldAsOne/>
      </p:bldGraphic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2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1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GIẢI PHÁP ỨNG PHÓ VỚI BIẾN ĐỔI KHÍ HẬU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graphicFrame>
        <p:nvGraphicFramePr>
          <p:cNvPr id="2" name="Diagram 1"/>
          <p:cNvGraphicFramePr/>
          <p:nvPr>
            <p:extLst>
              <p:ext uri="{D42A27DB-BD31-4B8C-83A1-F6EECF244321}">
                <p14:modId xmlns:p14="http://schemas.microsoft.com/office/powerpoint/2010/main" val="2948389390"/>
              </p:ext>
            </p:extLst>
          </p:nvPr>
        </p:nvGraphicFramePr>
        <p:xfrm>
          <a:off x="1524000" y="1397000"/>
          <a:ext cx="7315200" cy="51562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5" r:lo="rId6" r:qs="rId7" r:cs="rId8"/>
          </a:graphicData>
        </a:graphic>
      </p:graphicFrame>
      <p:pic>
        <p:nvPicPr>
          <p:cNvPr id="20" name="Picture 19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425" y="3477371"/>
            <a:ext cx="1357904" cy="1018429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" name="TextBox 2"/>
          <p:cNvSpPr txBox="1"/>
          <p:nvPr/>
        </p:nvSpPr>
        <p:spPr>
          <a:xfrm>
            <a:off x="819901" y="3618276"/>
            <a:ext cx="64313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4000" b="1" dirty="0" smtClean="0">
                <a:solidFill>
                  <a:srgbClr val="FF0000"/>
                </a:solidFill>
                <a:latin typeface="Cambria" pitchFamily="18" charset="0"/>
                <a:ea typeface="Cambria" pitchFamily="18" charset="0"/>
              </a:rPr>
              <a:t>5</a:t>
            </a:r>
            <a:endParaRPr lang="en-US" sz="4000" b="1" dirty="0">
              <a:solidFill>
                <a:srgbClr val="FF0000"/>
              </a:solidFill>
              <a:latin typeface="Cambria" pitchFamily="18" charset="0"/>
              <a:ea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073658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2" grpId="0">
        <p:bldAsOne/>
      </p:bldGraphic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2</a:t>
            </a:r>
            <a:endParaRPr lang="en-US" sz="3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pic>
        <p:nvPicPr>
          <p:cNvPr id="35" name="Picture 10" descr="http://thumbs.dreamstime.com/z/%E6%9C%89%E7%99%BD%E8%89%B2%E6%B3%A1%E5%BD%B1%E7%9A%84thinking%E6%95%99%E6%8E%88-36777654.jpg"/>
          <p:cNvPicPr>
            <a:picLocks noChangeAspect="1" noChangeArrowheads="1"/>
          </p:cNvPicPr>
          <p:nvPr/>
        </p:nvPicPr>
        <p:blipFill rotWithShape="1"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9" t="20400" r="8351" b="19564"/>
          <a:stretch/>
        </p:blipFill>
        <p:spPr bwMode="auto">
          <a:xfrm>
            <a:off x="6948424" y="4422043"/>
            <a:ext cx="2019364" cy="22533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6" name="Rounded Rectangular Callout 35"/>
          <p:cNvSpPr/>
          <p:nvPr/>
        </p:nvSpPr>
        <p:spPr>
          <a:xfrm>
            <a:off x="446490" y="1600199"/>
            <a:ext cx="6792509" cy="3276601"/>
          </a:xfrm>
          <a:prstGeom prst="wedgeRoundRectCallout">
            <a:avLst>
              <a:gd name="adj1" fmla="val 47624"/>
              <a:gd name="adj2" fmla="val 77957"/>
              <a:gd name="adj3" fmla="val 16667"/>
            </a:avLst>
          </a:prstGeom>
          <a:ln>
            <a:solidFill>
              <a:schemeClr val="accent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endParaRPr lang="en-US" dirty="0">
              <a:effectLst/>
            </a:endParaRPr>
          </a:p>
        </p:txBody>
      </p:sp>
      <p:pic>
        <p:nvPicPr>
          <p:cNvPr id="37" name="Picture 12" descr="http://previews.123rf.com/images/mistac/mistac1207/mistac120700017/14524015-A-cartoon-boy-with-a-good-idea-Stock-Vector-thinking.jpg"/>
          <p:cNvPicPr>
            <a:picLocks noChangeAspect="1" noChangeArrowheads="1"/>
          </p:cNvPicPr>
          <p:nvPr/>
        </p:nvPicPr>
        <p:blipFill rotWithShape="1"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065" r="45098" b="81605"/>
          <a:stretch/>
        </p:blipFill>
        <p:spPr bwMode="auto">
          <a:xfrm rot="1019582">
            <a:off x="7778141" y="3732296"/>
            <a:ext cx="990752" cy="7980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8" name="Rectangle 37"/>
          <p:cNvSpPr/>
          <p:nvPr/>
        </p:nvSpPr>
        <p:spPr>
          <a:xfrm>
            <a:off x="685801" y="1805851"/>
            <a:ext cx="6553198" cy="3170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vi-VN" sz="2200" b="1" dirty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en-US" sz="2200" b="1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Một</a:t>
            </a:r>
            <a:r>
              <a:rPr lang="en-US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b="1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số</a:t>
            </a:r>
            <a:r>
              <a:rPr lang="vi-VN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200" b="1" dirty="0">
                <a:latin typeface="Cambria" panose="02040503050406030204" pitchFamily="18" charset="0"/>
                <a:ea typeface="Cambria" panose="02040503050406030204" pitchFamily="18" charset="0"/>
              </a:rPr>
              <a:t>giải pháp giảm nhẹ biến đổi khí hậu: </a:t>
            </a:r>
          </a:p>
          <a:p>
            <a:pPr algn="just"/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+ Kiểm soát và giảm thiểu lượng khí thải nhà kính.</a:t>
            </a:r>
          </a:p>
          <a:p>
            <a:pPr algn="just"/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+ Khai thác hợp lí và bảo vệ tự nhiên.</a:t>
            </a:r>
          </a:p>
          <a:p>
            <a:pPr algn="just"/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+ Sử dụng tiết kiệm năng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lượng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,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…</a:t>
            </a:r>
            <a:endParaRPr lang="vi-V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vi-VN" sz="2200" b="1" dirty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en-US" sz="2200" b="1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Một</a:t>
            </a:r>
            <a:r>
              <a:rPr lang="en-US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b="1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số</a:t>
            </a:r>
            <a:r>
              <a:rPr lang="vi-VN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200" b="1" dirty="0">
                <a:latin typeface="Cambria" panose="02040503050406030204" pitchFamily="18" charset="0"/>
                <a:ea typeface="Cambria" panose="02040503050406030204" pitchFamily="18" charset="0"/>
              </a:rPr>
              <a:t>giải pháp thích ứng với biến đổi khí </a:t>
            </a:r>
            <a:r>
              <a:rPr lang="vi-VN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hậu</a:t>
            </a:r>
            <a:r>
              <a:rPr lang="en-US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: </a:t>
            </a:r>
          </a:p>
          <a:p>
            <a:pPr algn="just"/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+ Bảo vệ, trồng rừng,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chuy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ể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n </a:t>
            </a:r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đổi tập quán canh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tác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.</a:t>
            </a:r>
            <a:endParaRPr lang="vi-V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+ Trồng cây phù hợp, nâng cao nhận thức người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dân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.</a:t>
            </a:r>
            <a:endParaRPr lang="vi-V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vi-VN" sz="2200" dirty="0">
                <a:latin typeface="Cambria" panose="02040503050406030204" pitchFamily="18" charset="0"/>
                <a:ea typeface="Cambria" panose="02040503050406030204" pitchFamily="18" charset="0"/>
              </a:rPr>
              <a:t>+ Xây dựng kè biển, kênh </a:t>
            </a:r>
            <a:r>
              <a:rPr lang="vi-VN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mương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,…</a:t>
            </a:r>
            <a:endParaRPr lang="vi-V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endParaRPr lang="vi-VN" sz="24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21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>
                <a:solidFill>
                  <a:srgbClr val="0D30DD"/>
                </a:solidFill>
                <a:latin typeface="Cambria" pitchFamily="18" charset="0"/>
              </a:rPr>
              <a:t>GIẢI PHÁP ỨNG PHÓ VỚI BIẾN ĐỔI KHÍ HẬU</a:t>
            </a:r>
          </a:p>
        </p:txBody>
      </p:sp>
    </p:spTree>
    <p:extLst>
      <p:ext uri="{BB962C8B-B14F-4D97-AF65-F5344CB8AC3E}">
        <p14:creationId xmlns:p14="http://schemas.microsoft.com/office/powerpoint/2010/main" val="9307684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2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12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3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14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5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6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4" dur="500"/>
                                        <p:tgtEl>
                                          <p:spTgt spid="3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9" dur="500"/>
                                        <p:tgtEl>
                                          <p:spTgt spid="3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4" dur="500"/>
                                        <p:tgtEl>
                                          <p:spTgt spid="3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9" dur="500"/>
                                        <p:tgtEl>
                                          <p:spTgt spid="3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4" dur="500"/>
                                        <p:tgtEl>
                                          <p:spTgt spid="3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9" dur="500"/>
                                        <p:tgtEl>
                                          <p:spTgt spid="3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64" dur="500"/>
                                        <p:tgtEl>
                                          <p:spTgt spid="3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" grpId="0" animBg="1"/>
      <p:bldP spid="38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pic>
        <p:nvPicPr>
          <p:cNvPr id="35" name="Picture 10" descr="http://thumbs.dreamstime.com/z/%E6%9C%89%E7%99%BD%E8%89%B2%E6%B3%A1%E5%BD%B1%E7%9A%84thinking%E6%95%99%E6%8E%88-36777654.jpg"/>
          <p:cNvPicPr>
            <a:picLocks noChangeAspect="1" noChangeArrowheads="1"/>
          </p:cNvPicPr>
          <p:nvPr/>
        </p:nvPicPr>
        <p:blipFill rotWithShape="1"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9" t="20400" r="8351" b="19564"/>
          <a:stretch/>
        </p:blipFill>
        <p:spPr bwMode="auto">
          <a:xfrm>
            <a:off x="6948424" y="4422043"/>
            <a:ext cx="2019364" cy="22533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7" name="Picture 12" descr="http://previews.123rf.com/images/mistac/mistac1207/mistac120700017/14524015-A-cartoon-boy-with-a-good-idea-Stock-Vector-thinking.jpg"/>
          <p:cNvPicPr>
            <a:picLocks noChangeAspect="1" noChangeArrowheads="1"/>
          </p:cNvPicPr>
          <p:nvPr/>
        </p:nvPicPr>
        <p:blipFill rotWithShape="1">
          <a:blip r:embed="rId6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065" r="45098" b="81605"/>
          <a:stretch/>
        </p:blipFill>
        <p:spPr bwMode="auto">
          <a:xfrm rot="1019582">
            <a:off x="7778141" y="3732296"/>
            <a:ext cx="990752" cy="7980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0" name="Title 1"/>
          <p:cNvSpPr txBox="1">
            <a:spLocks/>
          </p:cNvSpPr>
          <p:nvPr/>
        </p:nvSpPr>
        <p:spPr>
          <a:xfrm>
            <a:off x="1766052" y="2286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FF0000"/>
                </a:solidFill>
                <a:latin typeface="Cambria" pitchFamily="18" charset="0"/>
              </a:rPr>
              <a:t>EM CÓ BIẾT?</a:t>
            </a:r>
            <a:endParaRPr lang="en-US" sz="2400" b="1" dirty="0">
              <a:solidFill>
                <a:srgbClr val="FF0000"/>
              </a:solidFill>
              <a:latin typeface="Cambria" pitchFamily="18" charset="0"/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446490" y="1174790"/>
            <a:ext cx="6259110" cy="30162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vi-VN" sz="1900" dirty="0">
                <a:solidFill>
                  <a:srgbClr val="0000FF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Trong tháng 10 - 11/2020, 7 cơn bão liên tiếp đổ bộ vào khu vực miền Trung gây ra mưa lớn chưa từng có </a:t>
            </a:r>
            <a:r>
              <a:rPr lang="en-US" sz="1900" dirty="0" err="1" smtClean="0">
                <a:solidFill>
                  <a:srgbClr val="0000FF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làm</a:t>
            </a:r>
            <a:r>
              <a:rPr lang="en-US" sz="1900" dirty="0" smtClean="0">
                <a:solidFill>
                  <a:srgbClr val="0000FF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1900" dirty="0" smtClean="0">
                <a:solidFill>
                  <a:srgbClr val="0000FF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ngập </a:t>
            </a:r>
            <a:r>
              <a:rPr lang="vi-VN" sz="1900" dirty="0">
                <a:solidFill>
                  <a:srgbClr val="0000FF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lụt trên diện rộng, làm 249 người chết, mất tích; khoảng 50.000 ha lúa, hoa màu bị thiệt hại</a:t>
            </a:r>
            <a:r>
              <a:rPr lang="vi-VN" sz="1900" dirty="0" smtClean="0">
                <a:solidFill>
                  <a:srgbClr val="0000FF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; nhiều </a:t>
            </a:r>
            <a:r>
              <a:rPr lang="vi-VN" sz="1900" dirty="0">
                <a:solidFill>
                  <a:srgbClr val="0000FF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cơ sở hạ tầng và công trình dân sinh bị hư hỏng. Đặc biệt, lũ dữ, sạt lở kinh hoàng tại Thủy điện Rào Trăng 3 (Thừa Thiên - Huế); Nam Trà My và Phước Sơn (Quảng Nam), Hướng Hóa (Quảng Trị) khiến nhiều người chết, mất tích, gây thiệt hại nặng nề cho các địa phương này.</a:t>
            </a:r>
          </a:p>
          <a:p>
            <a:pPr algn="just"/>
            <a:endParaRPr lang="en-US" sz="1900" dirty="0">
              <a:solidFill>
                <a:srgbClr val="0000FF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pic>
        <p:nvPicPr>
          <p:cNvPr id="23" name="Picture 4" descr="https://images.hcmcpv.org.vn/res/news/2020/11/01-11-2020-lu-chong-lu-bao-chong-bao-mien-trung-huy-dong-tong-luc-de-ung-pho-1F592CBF-details.jpg?vs=01112020084546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3962400"/>
            <a:ext cx="6096000" cy="2567810"/>
          </a:xfrm>
          <a:prstGeom prst="rect">
            <a:avLst/>
          </a:prstGeom>
          <a:noFill/>
          <a:ln>
            <a:solidFill>
              <a:srgbClr val="00FF00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493309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32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12" dur="1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3" dur="200" fill="hold">
                                          <p:stCondLst>
                                            <p:cond delay="2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240000">
                                      <p:cBhvr>
                                        <p:cTn id="14" dur="200" fill="hold">
                                          <p:stCondLst>
                                            <p:cond delay="4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-240000">
                                      <p:cBhvr>
                                        <p:cTn id="15" dur="200" fill="hold">
                                          <p:stCondLst>
                                            <p:cond delay="6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  <p:animRot by="120000">
                                      <p:cBhvr>
                                        <p:cTn id="16" dur="200" fill="hold">
                                          <p:stCondLst>
                                            <p:cond delay="80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3</a:t>
            </a: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a</a:t>
            </a:r>
            <a:r>
              <a:rPr lang="en-US" sz="2400" b="1" dirty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Luyện</a:t>
            </a: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tập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9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LUYỆN TẬP VÀ VẬN DỤNG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1443238" y="1905000"/>
            <a:ext cx="7239001" cy="707886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20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Dựa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vào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kiến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thức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đã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học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r>
              <a:rPr lang="en-US" sz="20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hãy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l</a:t>
            </a:r>
            <a:r>
              <a:rPr lang="vi-VN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ập </a:t>
            </a:r>
            <a:r>
              <a:rPr lang="vi-VN" sz="20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bảng thống kê những tác động của biến đổi khí hậu đối với khí hậu và thuỷ văn Việt Nam.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endParaRPr lang="vi-VN" sz="2000" i="1" dirty="0">
              <a:solidFill>
                <a:srgbClr val="FF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pic>
        <p:nvPicPr>
          <p:cNvPr id="22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30" y="1843600"/>
            <a:ext cx="819919" cy="861463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23" name="Group 22"/>
          <p:cNvGrpSpPr/>
          <p:nvPr/>
        </p:nvGrpSpPr>
        <p:grpSpPr>
          <a:xfrm>
            <a:off x="402898" y="4343399"/>
            <a:ext cx="951368" cy="818167"/>
            <a:chOff x="328593" y="3144943"/>
            <a:chExt cx="1256547" cy="1340780"/>
          </a:xfrm>
        </p:grpSpPr>
        <p:pic>
          <p:nvPicPr>
            <p:cNvPr id="24" name="Picture 4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144943"/>
              <a:ext cx="1167903" cy="1340780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5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9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60115309"/>
              </p:ext>
            </p:extLst>
          </p:nvPr>
        </p:nvGraphicFramePr>
        <p:xfrm>
          <a:off x="1454243" y="2819400"/>
          <a:ext cx="7232557" cy="363652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136557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60960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440324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Đối</a:t>
                      </a:r>
                      <a:r>
                        <a:rPr lang="en-US" sz="1600" b="1" baseline="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="1" baseline="0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tượng</a:t>
                      </a:r>
                      <a:endParaRPr lang="en-US" sz="1600" b="1" dirty="0">
                        <a:latin typeface="Cambria" pitchFamily="18" charset="0"/>
                        <a:ea typeface="Cambria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Tác</a:t>
                      </a:r>
                      <a:r>
                        <a:rPr lang="en-US" sz="1600" baseline="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aseline="0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động</a:t>
                      </a:r>
                      <a:r>
                        <a:rPr lang="en-US" sz="1600" baseline="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aseline="0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của</a:t>
                      </a:r>
                      <a:r>
                        <a:rPr lang="en-US" sz="1600" baseline="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aseline="0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biến</a:t>
                      </a:r>
                      <a:r>
                        <a:rPr lang="en-US" sz="1600" baseline="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aseline="0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đổi</a:t>
                      </a:r>
                      <a:r>
                        <a:rPr lang="en-US" sz="1600" baseline="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aseline="0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khí</a:t>
                      </a:r>
                      <a:r>
                        <a:rPr lang="en-US" sz="1600" baseline="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aseline="0" dirty="0" err="1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hậu</a:t>
                      </a:r>
                      <a:endParaRPr lang="en-US" sz="1600" dirty="0">
                        <a:latin typeface="Cambria" pitchFamily="18" charset="0"/>
                        <a:ea typeface="Cambria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074276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 err="1" smtClean="0">
                          <a:solidFill>
                            <a:srgbClr val="0D30DD"/>
                          </a:solidFill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Khí</a:t>
                      </a:r>
                      <a:r>
                        <a:rPr lang="en-US" sz="1600" b="1" baseline="0" dirty="0" smtClean="0">
                          <a:solidFill>
                            <a:srgbClr val="0D30DD"/>
                          </a:solidFill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="1" baseline="0" dirty="0" err="1" smtClean="0">
                          <a:solidFill>
                            <a:srgbClr val="0D30DD"/>
                          </a:solidFill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hậu</a:t>
                      </a:r>
                      <a:endParaRPr lang="en-US" sz="1600" b="1" dirty="0">
                        <a:solidFill>
                          <a:srgbClr val="0D30DD"/>
                        </a:solidFill>
                        <a:latin typeface="Cambria" pitchFamily="18" charset="0"/>
                        <a:ea typeface="Cambria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just"/>
                      <a:r>
                        <a:rPr lang="vi-VN" sz="1600" b="1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- Thay đổi về nhiệt độ:</a:t>
                      </a:r>
                    </a:p>
                    <a:p>
                      <a:pPr algn="just"/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+ Nhiệt độ trung bình năm có tăng 0,89</a:t>
                      </a:r>
                      <a:r>
                        <a:rPr lang="vi-VN" sz="1600" baseline="300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0</a:t>
                      </a:r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C (giai đoạn 1958 – 2018).</a:t>
                      </a:r>
                    </a:p>
                    <a:p>
                      <a:pPr algn="just"/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+ Số ngày nắng nóng tăng từ 3-5 ngày/thập kỉ.</a:t>
                      </a:r>
                    </a:p>
                    <a:p>
                      <a:pPr algn="just"/>
                      <a:r>
                        <a:rPr lang="vi-VN" sz="1600" b="1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- Thay đổi về lượng mưa:</a:t>
                      </a:r>
                    </a:p>
                    <a:p>
                      <a:pPr algn="just"/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+ Lượng mưa trung bình năm có nhiều biến động.</a:t>
                      </a:r>
                    </a:p>
                    <a:p>
                      <a:pPr algn="just"/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+ Thời gian mùa mưa và mùa khô có sự thay đổi.</a:t>
                      </a:r>
                      <a:endParaRPr lang="en-US" sz="1600" dirty="0" smtClean="0">
                        <a:latin typeface="Cambria" pitchFamily="18" charset="0"/>
                        <a:ea typeface="Cambria" pitchFamily="18" charset="0"/>
                        <a:cs typeface="Times New Roman" pitchFamily="18" charset="0"/>
                      </a:endParaRPr>
                    </a:p>
                    <a:p>
                      <a:pPr algn="just"/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vi-VN" sz="1600" b="1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- Gia tăng các hiện tượng thời tiết cực đoan: </a:t>
                      </a:r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bão, hạn hán, lũ lụt, rét đậm, rét hại,…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121922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 err="1" smtClean="0">
                          <a:solidFill>
                            <a:srgbClr val="0D30DD"/>
                          </a:solidFill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Thủy</a:t>
                      </a:r>
                      <a:r>
                        <a:rPr lang="en-US" sz="1600" b="1" baseline="0" dirty="0" smtClean="0">
                          <a:solidFill>
                            <a:srgbClr val="0D30DD"/>
                          </a:solidFill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1600" b="1" baseline="0" dirty="0" err="1" smtClean="0">
                          <a:solidFill>
                            <a:srgbClr val="0D30DD"/>
                          </a:solidFill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văn</a:t>
                      </a:r>
                      <a:endParaRPr lang="en-US" sz="1600" b="1" dirty="0">
                        <a:solidFill>
                          <a:srgbClr val="0D30DD"/>
                        </a:solidFill>
                        <a:latin typeface="Cambria" pitchFamily="18" charset="0"/>
                        <a:ea typeface="Cambria" pitchFamily="18" charset="0"/>
                        <a:cs typeface="Times New Roman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just"/>
                      <a:r>
                        <a:rPr lang="vi-VN" sz="1600" b="1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- Tác động đến sông ngòi: </a:t>
                      </a:r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chế độ nước sông thay đổi thất thường, mùa lũ lượng nước tăng nhanh, mùa cạn lượng nước giảm mạnh.</a:t>
                      </a:r>
                    </a:p>
                    <a:p>
                      <a:pPr algn="just"/>
                      <a:r>
                        <a:rPr lang="vi-VN" sz="1600" b="1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- Tác động tới hồ đầm và nước ngầm: </a:t>
                      </a:r>
                      <a:r>
                        <a:rPr lang="vi-VN" sz="1600" dirty="0" smtClean="0">
                          <a:latin typeface="Cambria" pitchFamily="18" charset="0"/>
                          <a:ea typeface="Cambria" pitchFamily="18" charset="0"/>
                          <a:cs typeface="Times New Roman" pitchFamily="18" charset="0"/>
                        </a:rPr>
                        <a:t>mực nước các hồ đầm xuống thấp, mực nước ngầm thấp hơn so với trung bình nhiều năm.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6819509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3</a:t>
            </a: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Luyện</a:t>
            </a: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tập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9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LUYỆN TẬP VÀ VẬN DỤNG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1523999" y="1981200"/>
            <a:ext cx="3657601" cy="1261884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Dựa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vào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các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hình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ảnh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kiến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thức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đã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học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r>
              <a:rPr lang="en-US" sz="1900" i="1" dirty="0" err="1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hãy</a:t>
            </a:r>
            <a:r>
              <a:rPr lang="en-US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19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kể </a:t>
            </a:r>
            <a:r>
              <a:rPr lang="vi-VN" sz="19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các hành động mà em đã làm để giảm nhẹ hoặc thích ứng với biến đổi khí hậu.</a:t>
            </a:r>
          </a:p>
        </p:txBody>
      </p:sp>
      <p:pic>
        <p:nvPicPr>
          <p:cNvPr id="22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339" y="2049520"/>
            <a:ext cx="1167904" cy="1227080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23" name="Group 22"/>
          <p:cNvGrpSpPr/>
          <p:nvPr/>
        </p:nvGrpSpPr>
        <p:grpSpPr>
          <a:xfrm>
            <a:off x="286339" y="4402179"/>
            <a:ext cx="1256547" cy="1160421"/>
            <a:chOff x="328593" y="3259179"/>
            <a:chExt cx="1256547" cy="1465221"/>
          </a:xfrm>
        </p:grpSpPr>
        <p:pic>
          <p:nvPicPr>
            <p:cNvPr id="24" name="Picture 4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383619"/>
              <a:ext cx="1167903" cy="134078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25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9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7" name="Rectangle 26"/>
          <p:cNvSpPr/>
          <p:nvPr/>
        </p:nvSpPr>
        <p:spPr>
          <a:xfrm>
            <a:off x="1513838" y="3460790"/>
            <a:ext cx="3657601" cy="3016210"/>
          </a:xfrm>
          <a:prstGeom prst="rect">
            <a:avLst/>
          </a:prstGeom>
          <a:solidFill>
            <a:srgbClr val="FFCCFF"/>
          </a:solidFill>
          <a:ln w="12700">
            <a:solidFill>
              <a:srgbClr val="0070C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Trồng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và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bảo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vệ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cây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xanh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.</a:t>
            </a:r>
          </a:p>
          <a:p>
            <a:pPr algn="just"/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- Tăng cường sử dụng phương tiện công </a:t>
            </a:r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cộng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(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ví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dụ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chạy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xe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19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đạp</a:t>
            </a:r>
            <a:r>
              <a:rPr lang="en-US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)</a:t>
            </a:r>
            <a:endParaRPr lang="vi-VN" sz="19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Tắt các thiết bị điện khi không sử dụng.</a:t>
            </a:r>
          </a:p>
          <a:p>
            <a:pPr algn="just"/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- Sử dụng điều hòa ở mức nhiệt độ hợp lí, tiết kiệm điện.</a:t>
            </a:r>
          </a:p>
          <a:p>
            <a:pPr algn="just"/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- </a:t>
            </a:r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Sử dụng nước tiết kiệm.</a:t>
            </a:r>
          </a:p>
          <a:p>
            <a:pPr algn="just"/>
            <a:r>
              <a:rPr lang="vi-VN" sz="1900" dirty="0">
                <a:latin typeface="Cambria" panose="02040503050406030204" pitchFamily="18" charset="0"/>
                <a:ea typeface="Cambria" panose="02040503050406030204" pitchFamily="18" charset="0"/>
              </a:rPr>
              <a:t>- Hạn chế tối đa việc sử dụng túi ni lông</a:t>
            </a:r>
            <a:r>
              <a:rPr lang="vi-VN" sz="1900" dirty="0" smtClean="0">
                <a:latin typeface="Cambria" panose="02040503050406030204" pitchFamily="18" charset="0"/>
                <a:ea typeface="Cambria" panose="02040503050406030204" pitchFamily="18" charset="0"/>
              </a:rPr>
              <a:t>.</a:t>
            </a:r>
            <a:endParaRPr lang="vi-VN" sz="19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57266" y="3931306"/>
            <a:ext cx="3457550" cy="2317093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66410" y="1311233"/>
            <a:ext cx="3472790" cy="2117767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867400" y="3429000"/>
            <a:ext cx="2667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Trồng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cây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xanh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  <p:sp>
        <p:nvSpPr>
          <p:cNvPr id="28" name="TextBox 27"/>
          <p:cNvSpPr txBox="1"/>
          <p:nvPr/>
        </p:nvSpPr>
        <p:spPr>
          <a:xfrm>
            <a:off x="5791200" y="6260068"/>
            <a:ext cx="2667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Chạy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xe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đạp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716703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8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4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2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7" dur="500"/>
                                        <p:tgtEl>
                                          <p:spTgt spid="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2" dur="500"/>
                                        <p:tgtEl>
                                          <p:spTgt spid="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7" dur="500"/>
                                        <p:tgtEl>
                                          <p:spTgt spid="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2" dur="500"/>
                                        <p:tgtEl>
                                          <p:spTgt spid="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57" dur="500"/>
                                        <p:tgtEl>
                                          <p:spTgt spid="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62" dur="500"/>
                                        <p:tgtEl>
                                          <p:spTgt spid="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  <p:bldP spid="27" grpId="0" animBg="1"/>
      <p:bldP spid="2" grpId="0"/>
      <p:bldP spid="28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53328" y="1080815"/>
            <a:ext cx="9018464" cy="5700985"/>
          </a:xfrm>
          <a:prstGeom prst="roundRect">
            <a:avLst>
              <a:gd name="adj" fmla="val 233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909" b="7677"/>
          <a:stretch/>
        </p:blipFill>
        <p:spPr bwMode="auto">
          <a:xfrm>
            <a:off x="141061" y="1143000"/>
            <a:ext cx="8827479" cy="55323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6" name="Rounded Rectangle 5"/>
          <p:cNvSpPr/>
          <p:nvPr/>
        </p:nvSpPr>
        <p:spPr>
          <a:xfrm>
            <a:off x="45344" y="52392"/>
            <a:ext cx="9022456" cy="938208"/>
          </a:xfrm>
          <a:prstGeom prst="roundRect">
            <a:avLst>
              <a:gd name="adj" fmla="val 7378"/>
            </a:avLst>
          </a:prstGeom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003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7" name="Picture 8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33160" y="126812"/>
            <a:ext cx="1210078" cy="793885"/>
          </a:xfrm>
          <a:prstGeom prst="roundRect">
            <a:avLst>
              <a:gd name="adj" fmla="val 4572"/>
            </a:avLst>
          </a:prstGeom>
          <a:noFill/>
          <a:ln w="19050"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Rounded Rectangle 7"/>
          <p:cNvSpPr/>
          <p:nvPr/>
        </p:nvSpPr>
        <p:spPr>
          <a:xfrm>
            <a:off x="141288" y="127000"/>
            <a:ext cx="1382711" cy="793697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76200" y="126812"/>
            <a:ext cx="1447799" cy="79388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smtClean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00B050"/>
                </a:solidFill>
                <a:effectLst>
                  <a:glow rad="76200">
                    <a:srgbClr val="1F497D">
                      <a:lumMod val="75000"/>
                    </a:srgbClr>
                  </a:glow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  <a:latin typeface="Cambria" pitchFamily="18" charset="0"/>
              </a:rPr>
              <a:t>BÀI 9</a:t>
            </a:r>
            <a:endParaRPr lang="en-US" sz="2800" dirty="0">
              <a:ln w="18415" cmpd="sng">
                <a:solidFill>
                  <a:srgbClr val="FFFFFF"/>
                </a:solidFill>
                <a:prstDash val="solid"/>
              </a:ln>
              <a:solidFill>
                <a:srgbClr val="00B050"/>
              </a:solidFill>
              <a:effectLst>
                <a:glow rad="76200">
                  <a:srgbClr val="1F497D">
                    <a:lumMod val="75000"/>
                  </a:srgbClr>
                </a:glow>
                <a:outerShdw blurRad="63500" dir="3600000" algn="tl" rotWithShape="0">
                  <a:srgbClr val="000000">
                    <a:alpha val="70000"/>
                  </a:srgbClr>
                </a:outerShdw>
              </a:effectLst>
              <a:latin typeface="Cambria" pitchFamily="18" charset="0"/>
            </a:endParaRPr>
          </a:p>
        </p:txBody>
      </p:sp>
      <p:sp>
        <p:nvSpPr>
          <p:cNvPr id="13" name="Rounded Rectangle 12"/>
          <p:cNvSpPr/>
          <p:nvPr/>
        </p:nvSpPr>
        <p:spPr>
          <a:xfrm>
            <a:off x="141288" y="1143000"/>
            <a:ext cx="8826500" cy="5548313"/>
          </a:xfrm>
          <a:prstGeom prst="roundRect">
            <a:avLst>
              <a:gd name="adj" fmla="val 2047"/>
            </a:avLst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pic>
        <p:nvPicPr>
          <p:cNvPr id="3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" t="35554" r="1701" b="51835"/>
          <a:stretch/>
        </p:blipFill>
        <p:spPr bwMode="auto">
          <a:xfrm flipV="1">
            <a:off x="1622590" y="133916"/>
            <a:ext cx="7376971" cy="786780"/>
          </a:xfrm>
          <a:prstGeom prst="roundRect">
            <a:avLst>
              <a:gd name="adj" fmla="val 2792"/>
            </a:avLst>
          </a:prstGeom>
          <a:blipFill>
            <a:blip r:embed="rId3"/>
            <a:stretch>
              <a:fillRect/>
            </a:stretch>
          </a:blipFill>
          <a:ln>
            <a:noFill/>
          </a:ln>
          <a:effectLst/>
        </p:spPr>
      </p:pic>
      <p:sp>
        <p:nvSpPr>
          <p:cNvPr id="29" name="Rounded Rectangle 28"/>
          <p:cNvSpPr/>
          <p:nvPr/>
        </p:nvSpPr>
        <p:spPr>
          <a:xfrm>
            <a:off x="1608735" y="133917"/>
            <a:ext cx="7390825" cy="786780"/>
          </a:xfrm>
          <a:prstGeom prst="roundRect">
            <a:avLst>
              <a:gd name="adj" fmla="val 6422"/>
            </a:avLst>
          </a:prstGeom>
          <a:noFill/>
          <a:ln>
            <a:solidFill>
              <a:schemeClr val="tx1"/>
            </a:solidFill>
          </a:ln>
          <a:effectLst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33" name="Rounded Rectangle 32"/>
          <p:cNvSpPr/>
          <p:nvPr/>
        </p:nvSpPr>
        <p:spPr>
          <a:xfrm>
            <a:off x="1720089" y="202779"/>
            <a:ext cx="489711" cy="635421"/>
          </a:xfrm>
          <a:prstGeom prst="roundRect">
            <a:avLst>
              <a:gd name="adj" fmla="val 9487"/>
            </a:avLst>
          </a:prstGeom>
          <a:solidFill>
            <a:srgbClr val="002060"/>
          </a:solidFill>
          <a:ln>
            <a:solidFill>
              <a:srgbClr val="002060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mbria" pitchFamily="18" charset="0"/>
              </a:rPr>
              <a:t>3</a:t>
            </a:r>
          </a:p>
        </p:txBody>
      </p:sp>
      <p:sp>
        <p:nvSpPr>
          <p:cNvPr id="9" name="Oval 8"/>
          <p:cNvSpPr/>
          <p:nvPr/>
        </p:nvSpPr>
        <p:spPr>
          <a:xfrm rot="7538023">
            <a:off x="178847" y="651633"/>
            <a:ext cx="220832" cy="228600"/>
          </a:xfrm>
          <a:prstGeom prst="ellipse">
            <a:avLst/>
          </a:prstGeom>
          <a:solidFill>
            <a:schemeClr val="bg1"/>
          </a:solidFill>
          <a:ln>
            <a:noFill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white"/>
              </a:solidFill>
            </a:endParaRPr>
          </a:p>
        </p:txBody>
      </p:sp>
      <p:sp>
        <p:nvSpPr>
          <p:cNvPr id="10" name="Oval 9"/>
          <p:cNvSpPr/>
          <p:nvPr/>
        </p:nvSpPr>
        <p:spPr>
          <a:xfrm rot="11180550">
            <a:off x="204617" y="1184719"/>
            <a:ext cx="220832" cy="228600"/>
          </a:xfrm>
          <a:prstGeom prst="ellipse">
            <a:avLst/>
          </a:prstGeom>
          <a:ln>
            <a:noFill/>
          </a:ln>
          <a:effectLst>
            <a:innerShdw blurRad="63500" dist="50800" dir="13500000">
              <a:prstClr val="black">
                <a:alpha val="50000"/>
              </a:prstClr>
            </a:innerShdw>
          </a:effectLst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11" name="Block Arc 10"/>
          <p:cNvSpPr/>
          <p:nvPr/>
        </p:nvSpPr>
        <p:spPr>
          <a:xfrm rot="16200000">
            <a:off x="-26887" y="922161"/>
            <a:ext cx="545300" cy="232843"/>
          </a:xfrm>
          <a:prstGeom prst="blockArc">
            <a:avLst>
              <a:gd name="adj1" fmla="val 10259821"/>
              <a:gd name="adj2" fmla="val 387255"/>
              <a:gd name="adj3" fmla="val 0"/>
            </a:avLst>
          </a:prstGeom>
          <a:ln w="76200"/>
          <a:scene3d>
            <a:camera prst="perspectiveBelow"/>
            <a:lightRig rig="threePt" dir="t"/>
          </a:scene3d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solidFill>
                <a:prstClr val="black"/>
              </a:solidFill>
            </a:endParaRPr>
          </a:p>
        </p:txBody>
      </p:sp>
      <p:sp>
        <p:nvSpPr>
          <p:cNvPr id="26" name="Text Box 9"/>
          <p:cNvSpPr txBox="1">
            <a:spLocks noChangeArrowheads="1"/>
          </p:cNvSpPr>
          <p:nvPr/>
        </p:nvSpPr>
        <p:spPr bwMode="auto">
          <a:xfrm>
            <a:off x="452586" y="1295399"/>
            <a:ext cx="4729013" cy="461665"/>
          </a:xfrm>
          <a:prstGeom prst="rect">
            <a:avLst/>
          </a:prstGeom>
          <a:solidFill>
            <a:srgbClr val="FFFF00"/>
          </a:solidFill>
          <a:ln w="28575">
            <a:solidFill>
              <a:srgbClr val="FF0000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Vận</a:t>
            </a:r>
            <a:r>
              <a:rPr lang="en-US" sz="2400" b="1" dirty="0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b="1" dirty="0" err="1" smtClean="0">
                <a:solidFill>
                  <a:srgbClr val="CC0000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endParaRPr lang="en-US" sz="2400" b="1" dirty="0">
              <a:solidFill>
                <a:srgbClr val="CC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9" name="Title 1"/>
          <p:cNvSpPr txBox="1">
            <a:spLocks/>
          </p:cNvSpPr>
          <p:nvPr/>
        </p:nvSpPr>
        <p:spPr>
          <a:xfrm>
            <a:off x="2299452" y="266700"/>
            <a:ext cx="7377948" cy="5715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just"/>
            <a:r>
              <a:rPr lang="en-US" sz="2400" b="1" dirty="0" smtClean="0">
                <a:solidFill>
                  <a:srgbClr val="0D30DD"/>
                </a:solidFill>
                <a:latin typeface="Cambria" pitchFamily="18" charset="0"/>
              </a:rPr>
              <a:t>LUYỆN TẬP VÀ VẬN DỤNG</a:t>
            </a:r>
            <a:endParaRPr lang="en-US" sz="2400" b="1" dirty="0">
              <a:solidFill>
                <a:srgbClr val="0D30DD"/>
              </a:solidFill>
              <a:latin typeface="Cambria" pitchFamily="18" charset="0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1443238" y="1905000"/>
            <a:ext cx="7239001" cy="1015663"/>
          </a:xfrm>
          <a:prstGeom prst="rect">
            <a:avLst/>
          </a:prstGeom>
          <a:solidFill>
            <a:srgbClr val="BCFCD4"/>
          </a:solidFill>
          <a:ln w="12700">
            <a:solidFill>
              <a:srgbClr val="009900"/>
            </a:solidFill>
          </a:ln>
        </p:spPr>
        <p:txBody>
          <a:bodyPr wrap="square">
            <a:spAutoFit/>
          </a:bodyPr>
          <a:lstStyle/>
          <a:p>
            <a:pPr algn="just"/>
            <a:r>
              <a:rPr lang="vi-VN" sz="20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Hãy cùng các bạn trong lớp thiết kế tờ rơi thể hiện các hành động phù hợp mà các em có thể làm đề thích ứng hoặc giảm </a:t>
            </a:r>
            <a:r>
              <a:rPr lang="vi-VN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nhẹ</a:t>
            </a:r>
            <a:r>
              <a:rPr lang="en-US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        </a:t>
            </a:r>
            <a:r>
              <a:rPr lang="vi-VN" sz="2000" i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vi-VN" sz="2000" i="1" dirty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biến đổi khí hậu.</a:t>
            </a:r>
          </a:p>
        </p:txBody>
      </p:sp>
      <p:pic>
        <p:nvPicPr>
          <p:cNvPr id="22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50000"/>
                    </a14:imgEffect>
                    <a14:imgEffect>
                      <a14:saturation sat="400000"/>
                    </a14:imgEffect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826" y="2021229"/>
            <a:ext cx="819919" cy="861463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3239" y="3124200"/>
            <a:ext cx="7239000" cy="3053777"/>
          </a:xfrm>
          <a:prstGeom prst="rect">
            <a:avLst/>
          </a:prstGeom>
          <a:noFill/>
          <a:ln w="9525">
            <a:solidFill>
              <a:srgbClr val="FF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pSp>
        <p:nvGrpSpPr>
          <p:cNvPr id="27" name="Group 26"/>
          <p:cNvGrpSpPr/>
          <p:nvPr/>
        </p:nvGrpSpPr>
        <p:grpSpPr>
          <a:xfrm>
            <a:off x="375429" y="4191000"/>
            <a:ext cx="1004711" cy="977375"/>
            <a:chOff x="328593" y="3259179"/>
            <a:chExt cx="1256547" cy="1465221"/>
          </a:xfrm>
        </p:grpSpPr>
        <p:pic>
          <p:nvPicPr>
            <p:cNvPr id="28" name="Picture 4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BEBA8EAE-BF5A-486C-A8C5-ECC9F3942E4B}">
                  <a14:imgProps xmlns:a14="http://schemas.microsoft.com/office/drawing/2010/main">
                    <a14:imgLayer r:embed="rId9">
                      <a14:imgEffect>
                        <a14:artisticMarker/>
                      </a14:imgEffect>
                      <a14:imgEffect>
                        <a14:sharpenSoften amount="50000"/>
                      </a14:imgEffect>
                      <a14:imgEffect>
                        <a14:colorTemperature colorTemp="11200"/>
                      </a14:imgEffect>
                      <a14:imgEffect>
                        <a14:brightnessContrast contras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28593" y="3383619"/>
              <a:ext cx="1167903" cy="134078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pic>
        <p:pic>
          <p:nvPicPr>
            <p:cNvPr id="31" name="Picture 12" descr="http://previews.123rf.com/images/mistac/mistac1207/mistac120700017/14524015-A-cartoon-boy-with-a-good-idea-Stock-Vector-thinking.jpg"/>
            <p:cNvPicPr>
              <a:picLocks noChangeAspect="1" noChangeArrowheads="1"/>
            </p:cNvPicPr>
            <p:nvPr/>
          </p:nvPicPr>
          <p:blipFill rotWithShape="1">
            <a:blip r:embed="rId10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2065" r="45098" b="81605"/>
            <a:stretch/>
          </p:blipFill>
          <p:spPr bwMode="auto">
            <a:xfrm rot="1019582">
              <a:off x="1011253" y="3259179"/>
              <a:ext cx="573887" cy="462251"/>
            </a:xfrm>
            <a:prstGeom prst="rect">
              <a:avLst/>
            </a:prstGeom>
            <a:ln>
              <a:noFill/>
            </a:ln>
            <a:effectLst>
              <a:reflection blurRad="12700" stA="30000" endPos="30000" dist="5000" dir="5400000" sy="-100000" algn="bl" rotWithShape="0"/>
            </a:effectLst>
            <a:scene3d>
              <a:camera prst="perspectiveContrastingLeftFacing">
                <a:rot lat="300000" lon="19800000" rev="0"/>
              </a:camera>
              <a:lightRig rig="threePt" dir="t">
                <a:rot lat="0" lon="0" rev="2700000"/>
              </a:lightRig>
            </a:scene3d>
            <a:sp3d>
              <a:bevelT w="63500" h="50800"/>
            </a:sp3d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sp>
        <p:nvSpPr>
          <p:cNvPr id="2" name="TextBox 1"/>
          <p:cNvSpPr txBox="1"/>
          <p:nvPr/>
        </p:nvSpPr>
        <p:spPr>
          <a:xfrm>
            <a:off x="2667000" y="6248400"/>
            <a:ext cx="4648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err="1" smtClean="0">
                <a:latin typeface="Cambria" pitchFamily="18" charset="0"/>
                <a:ea typeface="Cambria" pitchFamily="18" charset="0"/>
              </a:rPr>
              <a:t>Học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sinh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có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thể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thiết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kế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theo</a:t>
            </a:r>
            <a:r>
              <a:rPr lang="en-US" dirty="0" smtClean="0">
                <a:latin typeface="Cambria" pitchFamily="18" charset="0"/>
                <a:ea typeface="Cambria" pitchFamily="18" charset="0"/>
              </a:rPr>
              <a:t> </a:t>
            </a:r>
            <a:r>
              <a:rPr lang="en-US" dirty="0" err="1" smtClean="0">
                <a:latin typeface="Cambria" pitchFamily="18" charset="0"/>
                <a:ea typeface="Cambria" pitchFamily="18" charset="0"/>
              </a:rPr>
              <a:t>mẫu</a:t>
            </a:r>
            <a:endParaRPr lang="en-US" dirty="0">
              <a:latin typeface="Cambria" pitchFamily="18" charset="0"/>
              <a:ea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944480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5420</TotalTime>
  <Words>1996</Words>
  <Application>Microsoft Office PowerPoint</Application>
  <PresentationFormat>On-screen Show (4:3)</PresentationFormat>
  <Paragraphs>190</Paragraphs>
  <Slides>20</Slides>
  <Notes>3</Notes>
  <HiddenSlides>0</HiddenSlides>
  <MMClips>2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5" baseType="lpstr">
      <vt:lpstr>Arial</vt:lpstr>
      <vt:lpstr>Calibri</vt:lpstr>
      <vt:lpstr>Cambria</vt:lpstr>
      <vt:lpstr>Times New Roman</vt:lpstr>
      <vt:lpstr>Office Theme</vt:lpstr>
      <vt:lpstr>KHỞI ĐỘNG</vt:lpstr>
      <vt:lpstr>TÁC ĐỘNG CỦA BIẾN ĐỔI  KHÍ HẬU ĐỐI VỚI KHÍ HẬU  VÀ THỦY VĂN VIỆT NAM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THỜI TIẾT, KHÍ HẬU</dc:title>
  <dc:creator>ASUSS</dc:creator>
  <cp:lastModifiedBy>Anh Võ</cp:lastModifiedBy>
  <cp:revision>399</cp:revision>
  <dcterms:created xsi:type="dcterms:W3CDTF">2016-02-15T14:28:12Z</dcterms:created>
  <dcterms:modified xsi:type="dcterms:W3CDTF">2024-10-20T08:09:18Z</dcterms:modified>
</cp:coreProperties>
</file>