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76" r:id="rId4"/>
    <p:sldId id="260" r:id="rId5"/>
    <p:sldId id="278" r:id="rId6"/>
    <p:sldId id="282" r:id="rId7"/>
    <p:sldId id="280" r:id="rId8"/>
    <p:sldId id="281" r:id="rId9"/>
    <p:sldId id="283" r:id="rId10"/>
    <p:sldId id="284" r:id="rId11"/>
    <p:sldId id="272" r:id="rId12"/>
    <p:sldId id="273" r:id="rId13"/>
    <p:sldId id="275" r:id="rId14"/>
    <p:sldId id="257" r:id="rId15"/>
    <p:sldId id="285" r:id="rId16"/>
    <p:sldId id="258"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25" autoAdjust="0"/>
  </p:normalViewPr>
  <p:slideViewPr>
    <p:cSldViewPr>
      <p:cViewPr varScale="1">
        <p:scale>
          <a:sx n="84" d="100"/>
          <a:sy n="84" d="100"/>
        </p:scale>
        <p:origin x="-88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8/7/2024</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2202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2" y="209550"/>
            <a:ext cx="6248400" cy="3416320"/>
          </a:xfrm>
          <a:prstGeom prst="rect">
            <a:avLst/>
          </a:prstGeom>
          <a:noFill/>
        </p:spPr>
        <p:txBody>
          <a:bodyPr wrap="square" rtlCol="0">
            <a:spAutoFit/>
          </a:bodyPr>
          <a:lstStyle/>
          <a:p>
            <a:pPr algn="ctr"/>
            <a:r>
              <a:rPr lang="vi-VN" sz="3600" b="1" dirty="0">
                <a:solidFill>
                  <a:srgbClr val="FF0000"/>
                </a:solidFill>
                <a:latin typeface="+mj-lt"/>
              </a:rPr>
              <a:t>Bài 4</a:t>
            </a:r>
          </a:p>
          <a:p>
            <a:pPr algn="ctr"/>
            <a:r>
              <a:rPr lang="vi-VN" sz="3600" b="1" dirty="0">
                <a:solidFill>
                  <a:srgbClr val="FF0000"/>
                </a:solidFill>
                <a:latin typeface="+mj-lt"/>
              </a:rPr>
              <a:t>CON NGƯỜI </a:t>
            </a:r>
            <a:endParaRPr lang="en-US" sz="3600" b="1" dirty="0" smtClean="0">
              <a:solidFill>
                <a:srgbClr val="FF0000"/>
              </a:solidFill>
              <a:latin typeface="+mj-lt"/>
            </a:endParaRPr>
          </a:p>
          <a:p>
            <a:pPr algn="ctr"/>
            <a:r>
              <a:rPr lang="vi-VN" sz="3600" b="1" dirty="0" smtClean="0">
                <a:solidFill>
                  <a:srgbClr val="FF0000"/>
                </a:solidFill>
                <a:latin typeface="+mj-lt"/>
              </a:rPr>
              <a:t>TRONG </a:t>
            </a:r>
            <a:r>
              <a:rPr lang="vi-VN" sz="3600" b="1" dirty="0">
                <a:solidFill>
                  <a:srgbClr val="FF0000"/>
                </a:solidFill>
                <a:latin typeface="+mj-lt"/>
              </a:rPr>
              <a:t>THẾ GIỚI KÌ ẢO</a:t>
            </a:r>
          </a:p>
          <a:p>
            <a:pPr algn="ctr"/>
            <a:r>
              <a:rPr lang="vi-VN" sz="3600" b="1" dirty="0">
                <a:solidFill>
                  <a:srgbClr val="FF0000"/>
                </a:solidFill>
                <a:latin typeface="+mj-lt"/>
              </a:rPr>
              <a:t>Đọc kết nối chủ </a:t>
            </a:r>
            <a:r>
              <a:rPr lang="vi-VN" sz="3600" b="1" dirty="0" smtClean="0">
                <a:solidFill>
                  <a:srgbClr val="FF0000"/>
                </a:solidFill>
                <a:latin typeface="+mj-lt"/>
              </a:rPr>
              <a:t>điểm</a:t>
            </a:r>
            <a:r>
              <a:rPr lang="en-US" sz="3600" b="1" dirty="0" smtClean="0">
                <a:solidFill>
                  <a:srgbClr val="FF0000"/>
                </a:solidFill>
                <a:latin typeface="+mj-lt"/>
              </a:rPr>
              <a:t>: </a:t>
            </a:r>
          </a:p>
          <a:p>
            <a:pPr algn="ctr"/>
            <a:r>
              <a:rPr lang="vi-VN" sz="3600" b="1" dirty="0" smtClean="0">
                <a:solidFill>
                  <a:srgbClr val="FF0000"/>
                </a:solidFill>
                <a:latin typeface="+mj-lt"/>
              </a:rPr>
              <a:t>SƠN </a:t>
            </a:r>
            <a:r>
              <a:rPr lang="vi-VN" sz="3600" b="1" dirty="0">
                <a:solidFill>
                  <a:srgbClr val="FF0000"/>
                </a:solidFill>
                <a:latin typeface="+mj-lt"/>
              </a:rPr>
              <a:t>TINH, THUỶ TINH </a:t>
            </a:r>
            <a:endParaRPr lang="en-US" sz="3600" b="1" dirty="0" smtClean="0">
              <a:solidFill>
                <a:srgbClr val="FF0000"/>
              </a:solidFill>
              <a:latin typeface="+mj-lt"/>
            </a:endParaRPr>
          </a:p>
          <a:p>
            <a:pPr algn="ctr"/>
            <a:r>
              <a:rPr lang="vi-VN" sz="3600" b="1" dirty="0" smtClean="0">
                <a:solidFill>
                  <a:srgbClr val="FF0000"/>
                </a:solidFill>
                <a:latin typeface="+mj-lt"/>
              </a:rPr>
              <a:t>(</a:t>
            </a:r>
            <a:r>
              <a:rPr lang="vi-VN" sz="3600" b="1" dirty="0">
                <a:solidFill>
                  <a:srgbClr val="FF0000"/>
                </a:solidFill>
                <a:latin typeface="+mj-lt"/>
              </a:rPr>
              <a:t>Nguyễn Nhược Pháp )</a:t>
            </a:r>
          </a:p>
        </p:txBody>
      </p:sp>
    </p:spTree>
    <p:extLst>
      <p:ext uri="{BB962C8B-B14F-4D97-AF65-F5344CB8AC3E}">
        <p14:creationId xmlns:p14="http://schemas.microsoft.com/office/powerpoint/2010/main" val="343668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086350"/>
          </a:xfrm>
          <a:solidFill>
            <a:schemeClr val="accent6">
              <a:lumMod val="20000"/>
              <a:lumOff val="80000"/>
            </a:schemeClr>
          </a:solidFill>
        </p:spPr>
        <p:txBody>
          <a:bodyPr/>
          <a:lstStyle/>
          <a:p>
            <a:pPr marL="0" indent="0">
              <a:buNone/>
            </a:pPr>
            <a:endParaRPr lang="en-US" dirty="0"/>
          </a:p>
        </p:txBody>
      </p:sp>
      <p:sp>
        <p:nvSpPr>
          <p:cNvPr id="4" name="Oval 3"/>
          <p:cNvSpPr/>
          <p:nvPr/>
        </p:nvSpPr>
        <p:spPr>
          <a:xfrm>
            <a:off x="0" y="0"/>
            <a:ext cx="9144000" cy="990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dirty="0">
                <a:solidFill>
                  <a:srgbClr val="FF0000"/>
                </a:solidFill>
                <a:latin typeface="Times New Roman" pitchFamily="18" charset="0"/>
                <a:cs typeface="Times New Roman" pitchFamily="18" charset="0"/>
              </a:rPr>
              <a:t>3. Chủ đề, cảm hứng chủ đạo của văn bản:</a:t>
            </a:r>
            <a:endParaRPr lang="vi-VN" sz="2400" b="1" dirty="0">
              <a:solidFill>
                <a:srgbClr val="FF0000"/>
              </a:solidFill>
              <a:latin typeface="Times New Roman" pitchFamily="18" charset="0"/>
              <a:cs typeface="Times New Roman" pitchFamily="18" charset="0"/>
            </a:endParaRPr>
          </a:p>
        </p:txBody>
      </p:sp>
      <p:sp>
        <p:nvSpPr>
          <p:cNvPr id="6" name="Rounded Rectangle 5"/>
          <p:cNvSpPr/>
          <p:nvPr/>
        </p:nvSpPr>
        <p:spPr>
          <a:xfrm>
            <a:off x="0" y="1200150"/>
            <a:ext cx="4495800" cy="381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lvl="0"/>
            <a:r>
              <a:rPr lang="vi-VN" sz="2400" dirty="0">
                <a:solidFill>
                  <a:prstClr val="black"/>
                </a:solidFill>
                <a:latin typeface="Times New Roman" pitchFamily="18" charset="0"/>
                <a:cs typeface="Times New Roman" pitchFamily="18" charset="0"/>
              </a:rPr>
              <a:t>a. Chủ đề của văn bản: </a:t>
            </a:r>
          </a:p>
          <a:p>
            <a:pPr marL="1588" lvl="0" indent="339725">
              <a:buFontTx/>
              <a:buChar char="-"/>
            </a:pPr>
            <a:r>
              <a:rPr lang="vi-VN" sz="2400" dirty="0">
                <a:solidFill>
                  <a:prstClr val="black"/>
                </a:solidFill>
                <a:latin typeface="Times New Roman" pitchFamily="18" charset="0"/>
                <a:cs typeface="Times New Roman" pitchFamily="18" charset="0"/>
              </a:rPr>
              <a:t>Vua Hùng kén rể.</a:t>
            </a:r>
          </a:p>
          <a:p>
            <a:pPr marL="1588" lvl="0" indent="339725">
              <a:buFontTx/>
              <a:buChar char="-"/>
            </a:pPr>
            <a:r>
              <a:rPr lang="vi-VN" sz="2400" dirty="0">
                <a:solidFill>
                  <a:prstClr val="black"/>
                </a:solidFill>
                <a:latin typeface="Times New Roman" pitchFamily="18" charset="0"/>
                <a:cs typeface="Times New Roman" pitchFamily="18" charset="0"/>
              </a:rPr>
              <a:t>Cuộc thi tài hỏi vợ và tranh chấp Mị Nương của hai vị thần Sơn Tinh, Thủy Tinh.</a:t>
            </a:r>
          </a:p>
          <a:p>
            <a:pPr marL="1588" lvl="0" indent="339725">
              <a:buFontTx/>
              <a:buChar char="-"/>
            </a:pPr>
            <a:r>
              <a:rPr lang="vi-VN" sz="2400" dirty="0">
                <a:solidFill>
                  <a:prstClr val="black"/>
                </a:solidFill>
                <a:latin typeface="Times New Roman" pitchFamily="18" charset="0"/>
                <a:cs typeface="Times New Roman" pitchFamily="18" charset="0"/>
              </a:rPr>
              <a:t>Thông qua cuộc thi tài của hai vị thần Sơn Tinh, Thuỷ Tinh, tác giả lí giải hiện tượng lũ lụt theo quan niệm dân gian.</a:t>
            </a:r>
            <a:endParaRPr lang="vi-VN" sz="2400" dirty="0">
              <a:solidFill>
                <a:prstClr val="black"/>
              </a:solidFill>
              <a:latin typeface="Times New Roman" pitchFamily="18" charset="0"/>
              <a:cs typeface="Times New Roman" pitchFamily="18" charset="0"/>
            </a:endParaRPr>
          </a:p>
        </p:txBody>
      </p:sp>
      <p:sp>
        <p:nvSpPr>
          <p:cNvPr id="7" name="Rounded Rectangle 6"/>
          <p:cNvSpPr/>
          <p:nvPr/>
        </p:nvSpPr>
        <p:spPr>
          <a:xfrm>
            <a:off x="4648200" y="1200150"/>
            <a:ext cx="4495800" cy="381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lvl="0"/>
            <a:r>
              <a:rPr lang="vi-VN" sz="2400" dirty="0">
                <a:solidFill>
                  <a:prstClr val="black"/>
                </a:solidFill>
                <a:latin typeface="Times New Roman" pitchFamily="18" charset="0"/>
                <a:cs typeface="Times New Roman" pitchFamily="18" charset="0"/>
              </a:rPr>
              <a:t>b.Cảm hứng chủ đạo của văn bản: </a:t>
            </a:r>
          </a:p>
          <a:p>
            <a:pPr marL="1588" lvl="0" indent="339725">
              <a:buFontTx/>
              <a:buChar char="-"/>
            </a:pPr>
            <a:r>
              <a:rPr lang="vi-VN" sz="2400" dirty="0">
                <a:solidFill>
                  <a:prstClr val="black"/>
                </a:solidFill>
                <a:latin typeface="Times New Roman" pitchFamily="18" charset="0"/>
                <a:cs typeface="Times New Roman" pitchFamily="18" charset="0"/>
              </a:rPr>
              <a:t>Ngợi ca việc vua Hùng chọn rể hiền tài, tài năng, tinh thần thượng võ của Sơn Tinh, bày tỏ niềm ngạc nhiên trước việc thần linh đi hỏi vợ, hờn ghen chẳng khác gì người trần gian.</a:t>
            </a:r>
            <a:endParaRPr lang="vi-VN"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5098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518846"/>
            <a:ext cx="9139084" cy="1200329"/>
          </a:xfrm>
          <a:prstGeom prst="rect">
            <a:avLst/>
          </a:prstGeom>
          <a:noFill/>
        </p:spPr>
        <p:txBody>
          <a:bodyPr wrap="square" rtlCol="0">
            <a:spAutoFit/>
          </a:bodyPr>
          <a:lstStyle/>
          <a:p>
            <a:r>
              <a:rPr lang="vi-VN" sz="2400" dirty="0" smtClean="0">
                <a:latin typeface="Times New Roman" pitchFamily="18" charset="0"/>
                <a:cs typeface="Times New Roman" pitchFamily="18" charset="0"/>
              </a:rPr>
              <a:t>Tìm </a:t>
            </a:r>
            <a:r>
              <a:rPr lang="vi-VN" sz="2400" dirty="0">
                <a:latin typeface="Times New Roman" pitchFamily="18" charset="0"/>
                <a:cs typeface="Times New Roman" pitchFamily="18" charset="0"/>
              </a:rPr>
              <a:t>một số chi tiết cho thấy sự khác biệt về cách miêu tả nhân vật trong văn bản Sơn Tinh, Thuỷ Tinh (thơ Nguyễn Nhược Pháp) và văn bản Sơn Tinh, Thuỷ Tinh (truyền thuyết</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88702210"/>
              </p:ext>
            </p:extLst>
          </p:nvPr>
        </p:nvGraphicFramePr>
        <p:xfrm>
          <a:off x="76200" y="1809750"/>
          <a:ext cx="9061374" cy="3196971"/>
        </p:xfrm>
        <a:graphic>
          <a:graphicData uri="http://schemas.openxmlformats.org/drawingml/2006/table">
            <a:tbl>
              <a:tblPr firstRow="1" firstCol="1" bandRow="1"/>
              <a:tblGrid>
                <a:gridCol w="2203372"/>
                <a:gridCol w="3124201"/>
                <a:gridCol w="3733801"/>
              </a:tblGrid>
              <a:tr h="1215771">
                <a:tc>
                  <a:txBody>
                    <a:bodyPr/>
                    <a:lstStyle/>
                    <a:p>
                      <a:pPr indent="270510">
                        <a:lnSpc>
                          <a:spcPct val="115000"/>
                        </a:lnSpc>
                        <a:spcAft>
                          <a:spcPts val="0"/>
                        </a:spcAft>
                      </a:pPr>
                      <a:r>
                        <a:rPr lang="en-US" sz="2000" b="1" dirty="0" err="1">
                          <a:solidFill>
                            <a:srgbClr val="0070C0"/>
                          </a:solidFill>
                          <a:effectLst/>
                          <a:latin typeface="Times New Roman" pitchFamily="18" charset="0"/>
                          <a:ea typeface="Times New Roman"/>
                          <a:cs typeface="Times New Roman" pitchFamily="18" charset="0"/>
                        </a:rPr>
                        <a:t>Nhân</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vật</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được</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miêu</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tả</a:t>
                      </a:r>
                      <a:endParaRPr lang="en-US" sz="2000" b="1"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70510">
                        <a:lnSpc>
                          <a:spcPct val="115000"/>
                        </a:lnSpc>
                        <a:spcAft>
                          <a:spcPts val="0"/>
                        </a:spcAft>
                      </a:pPr>
                      <a:r>
                        <a:rPr lang="en-US" sz="2000" b="1" dirty="0">
                          <a:solidFill>
                            <a:srgbClr val="0070C0"/>
                          </a:solidFill>
                          <a:effectLst/>
                          <a:latin typeface="Times New Roman" pitchFamily="18" charset="0"/>
                          <a:ea typeface="Times New Roman"/>
                          <a:cs typeface="Times New Roman" pitchFamily="18" charset="0"/>
                        </a:rPr>
                        <a:t>Chi </a:t>
                      </a:r>
                      <a:r>
                        <a:rPr lang="en-US" sz="2000" b="1" dirty="0" err="1">
                          <a:solidFill>
                            <a:srgbClr val="0070C0"/>
                          </a:solidFill>
                          <a:effectLst/>
                          <a:latin typeface="Times New Roman" pitchFamily="18" charset="0"/>
                          <a:ea typeface="Times New Roman"/>
                          <a:cs typeface="Times New Roman" pitchFamily="18" charset="0"/>
                        </a:rPr>
                        <a:t>tiết</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trong</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Sơn</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Tinh</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Thuỷ</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Tinh</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thơ</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Nguyễn</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Nhược</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Pháp</a:t>
                      </a:r>
                      <a:r>
                        <a:rPr lang="en-US" sz="2000" b="1" dirty="0">
                          <a:solidFill>
                            <a:srgbClr val="0070C0"/>
                          </a:solidFill>
                          <a:effectLst/>
                          <a:latin typeface="Times New Roman" pitchFamily="18" charset="0"/>
                          <a:ea typeface="Times New Roman"/>
                          <a:cs typeface="Times New Roman" pitchFamily="18" charset="0"/>
                        </a:rPr>
                        <a:t>)</a:t>
                      </a:r>
                      <a:endParaRPr lang="en-US" sz="2000" b="1"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70510">
                        <a:lnSpc>
                          <a:spcPct val="115000"/>
                        </a:lnSpc>
                        <a:spcAft>
                          <a:spcPts val="0"/>
                        </a:spcAft>
                      </a:pPr>
                      <a:r>
                        <a:rPr lang="en-US" sz="2000" b="1" dirty="0">
                          <a:solidFill>
                            <a:srgbClr val="0070C0"/>
                          </a:solidFill>
                          <a:effectLst/>
                          <a:latin typeface="Times New Roman" pitchFamily="18" charset="0"/>
                          <a:ea typeface="Times New Roman"/>
                          <a:cs typeface="Times New Roman" pitchFamily="18" charset="0"/>
                        </a:rPr>
                        <a:t>Chi </a:t>
                      </a:r>
                      <a:r>
                        <a:rPr lang="en-US" sz="2000" b="1" dirty="0" err="1">
                          <a:solidFill>
                            <a:srgbClr val="0070C0"/>
                          </a:solidFill>
                          <a:effectLst/>
                          <a:latin typeface="Times New Roman" pitchFamily="18" charset="0"/>
                          <a:ea typeface="Times New Roman"/>
                          <a:cs typeface="Times New Roman" pitchFamily="18" charset="0"/>
                        </a:rPr>
                        <a:t>tiết</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trong</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Sơn</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Tinh</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Thuỷ</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Tinh</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truyền</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thuyết</a:t>
                      </a:r>
                      <a:r>
                        <a:rPr lang="en-US" sz="2000" b="1" dirty="0">
                          <a:solidFill>
                            <a:srgbClr val="0070C0"/>
                          </a:solidFill>
                          <a:effectLst/>
                          <a:latin typeface="Times New Roman" pitchFamily="18" charset="0"/>
                          <a:ea typeface="Times New Roman"/>
                          <a:cs typeface="Times New Roman" pitchFamily="18" charset="0"/>
                        </a:rPr>
                        <a:t>)</a:t>
                      </a:r>
                      <a:endParaRPr lang="en-US" sz="2000" b="1"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838200">
                <a:tc>
                  <a:txBody>
                    <a:bodyPr/>
                    <a:lstStyle/>
                    <a:p>
                      <a:pPr indent="270510">
                        <a:lnSpc>
                          <a:spcPct val="115000"/>
                        </a:lnSpc>
                        <a:spcAft>
                          <a:spcPts val="0"/>
                        </a:spcAft>
                      </a:pPr>
                      <a:r>
                        <a:rPr lang="en-US" sz="2000" b="1" dirty="0" err="1">
                          <a:solidFill>
                            <a:srgbClr val="0070C0"/>
                          </a:solidFill>
                          <a:effectLst/>
                          <a:latin typeface="Times New Roman" pitchFamily="18" charset="0"/>
                          <a:ea typeface="Times New Roman"/>
                          <a:cs typeface="Times New Roman" pitchFamily="18" charset="0"/>
                        </a:rPr>
                        <a:t>Nhân</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vật</a:t>
                      </a:r>
                      <a:r>
                        <a:rPr lang="en-US" sz="2000" b="1" dirty="0">
                          <a:solidFill>
                            <a:srgbClr val="0070C0"/>
                          </a:solidFill>
                          <a:effectLst/>
                          <a:latin typeface="Times New Roman" pitchFamily="18" charset="0"/>
                          <a:ea typeface="Times New Roman"/>
                          <a:cs typeface="Times New Roman" pitchFamily="18" charset="0"/>
                        </a:rPr>
                        <a:t> </a:t>
                      </a:r>
                      <a:endParaRPr lang="en-US" sz="2000" b="1" dirty="0" smtClean="0">
                        <a:solidFill>
                          <a:srgbClr val="0070C0"/>
                        </a:solidFill>
                        <a:effectLst/>
                        <a:latin typeface="Times New Roman" pitchFamily="18" charset="0"/>
                        <a:ea typeface="Times New Roman"/>
                        <a:cs typeface="Times New Roman" pitchFamily="18" charset="0"/>
                      </a:endParaRPr>
                    </a:p>
                    <a:p>
                      <a:pPr indent="270510">
                        <a:lnSpc>
                          <a:spcPct val="115000"/>
                        </a:lnSpc>
                        <a:spcAft>
                          <a:spcPts val="0"/>
                        </a:spcAft>
                      </a:pPr>
                      <a:r>
                        <a:rPr lang="en-US" sz="2000" b="1" dirty="0" err="1" smtClean="0">
                          <a:solidFill>
                            <a:srgbClr val="0070C0"/>
                          </a:solidFill>
                          <a:effectLst/>
                          <a:latin typeface="Times New Roman" pitchFamily="18" charset="0"/>
                          <a:ea typeface="Times New Roman"/>
                          <a:cs typeface="Times New Roman" pitchFamily="18" charset="0"/>
                        </a:rPr>
                        <a:t>Sơn</a:t>
                      </a:r>
                      <a:r>
                        <a:rPr lang="en-US" sz="2000" b="1" dirty="0" smtClean="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Tinh</a:t>
                      </a:r>
                      <a:endParaRPr lang="en-US" sz="2000" b="1"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70510">
                        <a:lnSpc>
                          <a:spcPct val="115000"/>
                        </a:lnSpc>
                        <a:spcAft>
                          <a:spcPts val="0"/>
                        </a:spcAft>
                      </a:pPr>
                      <a:r>
                        <a:rPr lang="en-US" sz="2000" b="1" dirty="0">
                          <a:effectLst/>
                          <a:latin typeface="Times New Roman" pitchFamily="18" charset="0"/>
                          <a:ea typeface="Times New Roman"/>
                          <a:cs typeface="Times New Roman" pitchFamily="18" charset="0"/>
                        </a:rPr>
                        <a:t> </a:t>
                      </a:r>
                      <a:endParaRPr lang="en-US" sz="2000" b="1" dirty="0">
                        <a:effectLst/>
                        <a:latin typeface="Times New Roman" pitchFamily="18" charset="0"/>
                        <a:ea typeface="Calibri"/>
                        <a:cs typeface="Times New Roman" pitchFamily="18" charset="0"/>
                      </a:endParaRPr>
                    </a:p>
                    <a:p>
                      <a:pPr indent="270510">
                        <a:lnSpc>
                          <a:spcPct val="115000"/>
                        </a:lnSpc>
                        <a:spcAft>
                          <a:spcPts val="0"/>
                        </a:spcAft>
                      </a:pPr>
                      <a:r>
                        <a:rPr lang="en-US" sz="2000" b="1" dirty="0">
                          <a:effectLst/>
                          <a:latin typeface="Times New Roman" pitchFamily="18" charset="0"/>
                          <a:ea typeface="Times New Roman"/>
                          <a:cs typeface="Times New Roman" pitchFamily="18" charset="0"/>
                        </a:rPr>
                        <a:t> </a:t>
                      </a:r>
                      <a:endParaRPr lang="en-US" sz="2000" b="1" dirty="0">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nSpc>
                          <a:spcPct val="115000"/>
                        </a:lnSpc>
                        <a:spcAft>
                          <a:spcPts val="0"/>
                        </a:spcAft>
                      </a:pPr>
                      <a:r>
                        <a:rPr lang="en-US" sz="2000" b="1" dirty="0">
                          <a:effectLst/>
                          <a:latin typeface="Times New Roman" pitchFamily="18" charset="0"/>
                          <a:ea typeface="Times New Roman"/>
                          <a:cs typeface="Times New Roman" pitchFamily="18" charset="0"/>
                        </a:rPr>
                        <a:t> </a:t>
                      </a:r>
                      <a:endParaRPr lang="en-US" sz="2000" b="1" dirty="0">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000">
                <a:tc>
                  <a:txBody>
                    <a:bodyPr/>
                    <a:lstStyle/>
                    <a:p>
                      <a:pPr indent="270510">
                        <a:lnSpc>
                          <a:spcPct val="115000"/>
                        </a:lnSpc>
                        <a:spcAft>
                          <a:spcPts val="0"/>
                        </a:spcAft>
                      </a:pPr>
                      <a:r>
                        <a:rPr lang="en-US" sz="2000" b="1" dirty="0" err="1">
                          <a:solidFill>
                            <a:srgbClr val="0070C0"/>
                          </a:solidFill>
                          <a:effectLst/>
                          <a:latin typeface="Times New Roman" pitchFamily="18" charset="0"/>
                          <a:ea typeface="Times New Roman"/>
                          <a:cs typeface="Times New Roman" pitchFamily="18" charset="0"/>
                        </a:rPr>
                        <a:t>Nhân</a:t>
                      </a:r>
                      <a:r>
                        <a:rPr lang="en-US" sz="2000" b="1" dirty="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vật</a:t>
                      </a:r>
                      <a:r>
                        <a:rPr lang="en-US" sz="2000" b="1" dirty="0">
                          <a:solidFill>
                            <a:srgbClr val="0070C0"/>
                          </a:solidFill>
                          <a:effectLst/>
                          <a:latin typeface="Times New Roman" pitchFamily="18" charset="0"/>
                          <a:ea typeface="Times New Roman"/>
                          <a:cs typeface="Times New Roman" pitchFamily="18" charset="0"/>
                        </a:rPr>
                        <a:t> </a:t>
                      </a:r>
                      <a:endParaRPr lang="en-US" sz="2000" b="1" dirty="0" smtClean="0">
                        <a:solidFill>
                          <a:srgbClr val="0070C0"/>
                        </a:solidFill>
                        <a:effectLst/>
                        <a:latin typeface="Times New Roman" pitchFamily="18" charset="0"/>
                        <a:ea typeface="Times New Roman"/>
                        <a:cs typeface="Times New Roman" pitchFamily="18" charset="0"/>
                      </a:endParaRPr>
                    </a:p>
                    <a:p>
                      <a:pPr indent="270510">
                        <a:lnSpc>
                          <a:spcPct val="115000"/>
                        </a:lnSpc>
                        <a:spcAft>
                          <a:spcPts val="0"/>
                        </a:spcAft>
                      </a:pPr>
                      <a:r>
                        <a:rPr lang="en-US" sz="2000" b="1" dirty="0" err="1" smtClean="0">
                          <a:solidFill>
                            <a:srgbClr val="0070C0"/>
                          </a:solidFill>
                          <a:effectLst/>
                          <a:latin typeface="Times New Roman" pitchFamily="18" charset="0"/>
                          <a:ea typeface="Times New Roman"/>
                          <a:cs typeface="Times New Roman" pitchFamily="18" charset="0"/>
                        </a:rPr>
                        <a:t>Thuỷ</a:t>
                      </a:r>
                      <a:r>
                        <a:rPr lang="en-US" sz="2000" b="1" dirty="0" smtClean="0">
                          <a:solidFill>
                            <a:srgbClr val="0070C0"/>
                          </a:solidFill>
                          <a:effectLst/>
                          <a:latin typeface="Times New Roman" pitchFamily="18" charset="0"/>
                          <a:ea typeface="Times New Roman"/>
                          <a:cs typeface="Times New Roman" pitchFamily="18" charset="0"/>
                        </a:rPr>
                        <a:t> </a:t>
                      </a:r>
                      <a:r>
                        <a:rPr lang="en-US" sz="2000" b="1" dirty="0" err="1">
                          <a:solidFill>
                            <a:srgbClr val="0070C0"/>
                          </a:solidFill>
                          <a:effectLst/>
                          <a:latin typeface="Times New Roman" pitchFamily="18" charset="0"/>
                          <a:ea typeface="Times New Roman"/>
                          <a:cs typeface="Times New Roman" pitchFamily="18" charset="0"/>
                        </a:rPr>
                        <a:t>Tinh</a:t>
                      </a:r>
                      <a:endParaRPr lang="en-US" sz="2000" b="1"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70510">
                        <a:lnSpc>
                          <a:spcPct val="115000"/>
                        </a:lnSpc>
                        <a:spcAft>
                          <a:spcPts val="0"/>
                        </a:spcAft>
                      </a:pPr>
                      <a:r>
                        <a:rPr lang="en-US" sz="2000" b="1" dirty="0">
                          <a:effectLst/>
                          <a:latin typeface="Times New Roman" pitchFamily="18" charset="0"/>
                          <a:ea typeface="Times New Roman"/>
                          <a:cs typeface="Times New Roman" pitchFamily="18" charset="0"/>
                        </a:rPr>
                        <a:t> </a:t>
                      </a:r>
                      <a:endParaRPr lang="en-US" sz="2000" b="1" dirty="0">
                        <a:effectLst/>
                        <a:latin typeface="Times New Roman" pitchFamily="18" charset="0"/>
                        <a:ea typeface="Calibri"/>
                        <a:cs typeface="Times New Roman" pitchFamily="18" charset="0"/>
                      </a:endParaRPr>
                    </a:p>
                    <a:p>
                      <a:pPr indent="270510">
                        <a:lnSpc>
                          <a:spcPct val="115000"/>
                        </a:lnSpc>
                        <a:spcAft>
                          <a:spcPts val="0"/>
                        </a:spcAft>
                      </a:pPr>
                      <a:endParaRPr lang="en-US" sz="2000" b="1" dirty="0">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nSpc>
                          <a:spcPct val="115000"/>
                        </a:lnSpc>
                        <a:spcAft>
                          <a:spcPts val="0"/>
                        </a:spcAft>
                      </a:pPr>
                      <a:r>
                        <a:rPr lang="en-US" sz="2000" b="1" dirty="0">
                          <a:effectLst/>
                          <a:latin typeface="Times New Roman" pitchFamily="18" charset="0"/>
                          <a:ea typeface="Times New Roman"/>
                          <a:cs typeface="Times New Roman" pitchFamily="18" charset="0"/>
                        </a:rPr>
                        <a:t> </a:t>
                      </a:r>
                      <a:endParaRPr lang="en-US" sz="2000" b="1" dirty="0">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Google Shape;136;p4"/>
          <p:cNvSpPr/>
          <p:nvPr/>
        </p:nvSpPr>
        <p:spPr>
          <a:xfrm>
            <a:off x="4917" y="-45218"/>
            <a:ext cx="9139083" cy="636192"/>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lgn="ctr"/>
            <a:r>
              <a:rPr lang="en-US" sz="2800" b="1" dirty="0">
                <a:solidFill>
                  <a:srgbClr val="0070C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6867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5122"/>
                                        </p:tgtEl>
                                      </p:cBhvr>
                                    </p:animEffect>
                                    <p:set>
                                      <p:cBhvr>
                                        <p:cTn id="12" dur="1" fill="hold">
                                          <p:stCondLst>
                                            <p:cond delay="1999"/>
                                          </p:stCondLst>
                                        </p:cTn>
                                        <p:tgtEl>
                                          <p:spTgt spid="51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0855268"/>
              </p:ext>
            </p:extLst>
          </p:nvPr>
        </p:nvGraphicFramePr>
        <p:xfrm>
          <a:off x="0" y="57151"/>
          <a:ext cx="9144002" cy="5029199"/>
        </p:xfrm>
        <a:graphic>
          <a:graphicData uri="http://schemas.openxmlformats.org/drawingml/2006/table">
            <a:tbl>
              <a:tblPr firstRow="1" firstCol="1" bandRow="1"/>
              <a:tblGrid>
                <a:gridCol w="1295401"/>
                <a:gridCol w="4800601"/>
                <a:gridCol w="3048000"/>
              </a:tblGrid>
              <a:tr h="1219199">
                <a:tc>
                  <a:txBody>
                    <a:bodyPr/>
                    <a:lstStyle/>
                    <a:p>
                      <a:pPr indent="270510">
                        <a:lnSpc>
                          <a:spcPct val="115000"/>
                        </a:lnSpc>
                        <a:spcAft>
                          <a:spcPts val="0"/>
                        </a:spcAft>
                      </a:pPr>
                      <a:r>
                        <a:rPr lang="en-US" sz="1800" b="1" dirty="0" err="1">
                          <a:solidFill>
                            <a:srgbClr val="0070C0"/>
                          </a:solidFill>
                          <a:effectLst/>
                          <a:latin typeface="Times New Roman" pitchFamily="18" charset="0"/>
                          <a:ea typeface="Times New Roman"/>
                          <a:cs typeface="Times New Roman" pitchFamily="18" charset="0"/>
                        </a:rPr>
                        <a:t>Nhân</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vật</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được</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miêu</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tả</a:t>
                      </a:r>
                      <a:endParaRPr lang="en-US" sz="1800"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70510">
                        <a:lnSpc>
                          <a:spcPct val="115000"/>
                        </a:lnSpc>
                        <a:spcAft>
                          <a:spcPts val="0"/>
                        </a:spcAft>
                      </a:pPr>
                      <a:r>
                        <a:rPr lang="en-US" sz="1800" b="1" dirty="0">
                          <a:solidFill>
                            <a:srgbClr val="0070C0"/>
                          </a:solidFill>
                          <a:effectLst/>
                          <a:latin typeface="Times New Roman" pitchFamily="18" charset="0"/>
                          <a:ea typeface="Times New Roman"/>
                          <a:cs typeface="Times New Roman" pitchFamily="18" charset="0"/>
                        </a:rPr>
                        <a:t>Chi </a:t>
                      </a:r>
                      <a:r>
                        <a:rPr lang="en-US" sz="1800" b="1" dirty="0" err="1">
                          <a:solidFill>
                            <a:srgbClr val="0070C0"/>
                          </a:solidFill>
                          <a:effectLst/>
                          <a:latin typeface="Times New Roman" pitchFamily="18" charset="0"/>
                          <a:ea typeface="Times New Roman"/>
                          <a:cs typeface="Times New Roman" pitchFamily="18" charset="0"/>
                        </a:rPr>
                        <a:t>tiết</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trong</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Sơn</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Tinh</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Thuỷ</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Tinh</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thơ</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Nguyễn</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Nhược</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Pháp</a:t>
                      </a:r>
                      <a:r>
                        <a:rPr lang="en-US" sz="1800" b="1" dirty="0">
                          <a:solidFill>
                            <a:srgbClr val="0070C0"/>
                          </a:solidFill>
                          <a:effectLst/>
                          <a:latin typeface="Times New Roman" pitchFamily="18" charset="0"/>
                          <a:ea typeface="Times New Roman"/>
                          <a:cs typeface="Times New Roman" pitchFamily="18" charset="0"/>
                        </a:rPr>
                        <a:t>)</a:t>
                      </a:r>
                      <a:endParaRPr lang="en-US" sz="1800"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70510">
                        <a:lnSpc>
                          <a:spcPct val="115000"/>
                        </a:lnSpc>
                        <a:spcAft>
                          <a:spcPts val="0"/>
                        </a:spcAft>
                      </a:pPr>
                      <a:r>
                        <a:rPr lang="en-US" sz="1800" b="1" dirty="0">
                          <a:solidFill>
                            <a:srgbClr val="0070C0"/>
                          </a:solidFill>
                          <a:effectLst/>
                          <a:latin typeface="Times New Roman" pitchFamily="18" charset="0"/>
                          <a:ea typeface="Times New Roman"/>
                          <a:cs typeface="Times New Roman" pitchFamily="18" charset="0"/>
                        </a:rPr>
                        <a:t>Chi </a:t>
                      </a:r>
                      <a:r>
                        <a:rPr lang="en-US" sz="1800" b="1" dirty="0" err="1">
                          <a:solidFill>
                            <a:srgbClr val="0070C0"/>
                          </a:solidFill>
                          <a:effectLst/>
                          <a:latin typeface="Times New Roman" pitchFamily="18" charset="0"/>
                          <a:ea typeface="Times New Roman"/>
                          <a:cs typeface="Times New Roman" pitchFamily="18" charset="0"/>
                        </a:rPr>
                        <a:t>tiết</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trong</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Sơn</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Tinh</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Thuỷ</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Tinh</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truyền</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thuyết</a:t>
                      </a:r>
                      <a:r>
                        <a:rPr lang="en-US" sz="1800" b="1" dirty="0">
                          <a:solidFill>
                            <a:srgbClr val="0070C0"/>
                          </a:solidFill>
                          <a:effectLst/>
                          <a:latin typeface="Times New Roman" pitchFamily="18" charset="0"/>
                          <a:ea typeface="Times New Roman"/>
                          <a:cs typeface="Times New Roman" pitchFamily="18" charset="0"/>
                        </a:rPr>
                        <a:t>)</a:t>
                      </a:r>
                      <a:endParaRPr lang="en-US" sz="1800"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752600">
                <a:tc>
                  <a:txBody>
                    <a:bodyPr/>
                    <a:lstStyle/>
                    <a:p>
                      <a:pPr indent="270510">
                        <a:lnSpc>
                          <a:spcPct val="115000"/>
                        </a:lnSpc>
                        <a:spcAft>
                          <a:spcPts val="0"/>
                        </a:spcAft>
                      </a:pPr>
                      <a:r>
                        <a:rPr lang="en-US" sz="1800" b="1" dirty="0" err="1">
                          <a:solidFill>
                            <a:srgbClr val="0070C0"/>
                          </a:solidFill>
                          <a:effectLst/>
                          <a:latin typeface="Times New Roman" pitchFamily="18" charset="0"/>
                          <a:ea typeface="Times New Roman"/>
                          <a:cs typeface="Times New Roman" pitchFamily="18" charset="0"/>
                        </a:rPr>
                        <a:t>Nhân</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vật</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Sơn</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Tinh</a:t>
                      </a:r>
                      <a:endParaRPr lang="en-US" sz="1800" b="1"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70510">
                        <a:lnSpc>
                          <a:spcPct val="115000"/>
                        </a:lnSpc>
                        <a:spcAft>
                          <a:spcPts val="0"/>
                        </a:spcAft>
                      </a:pPr>
                      <a:endParaRPr lang="en-US" sz="1800" b="1" dirty="0">
                        <a:solidFill>
                          <a:srgbClr val="7030A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nSpc>
                          <a:spcPct val="115000"/>
                        </a:lnSpc>
                        <a:spcAft>
                          <a:spcPts val="0"/>
                        </a:spcAft>
                      </a:pPr>
                      <a:endParaRPr lang="en-US" sz="1800" b="1" dirty="0">
                        <a:solidFill>
                          <a:srgbClr val="7030A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00">
                <a:tc>
                  <a:txBody>
                    <a:bodyPr/>
                    <a:lstStyle/>
                    <a:p>
                      <a:pPr indent="270510">
                        <a:lnSpc>
                          <a:spcPct val="115000"/>
                        </a:lnSpc>
                        <a:spcAft>
                          <a:spcPts val="0"/>
                        </a:spcAft>
                      </a:pPr>
                      <a:r>
                        <a:rPr lang="en-US" sz="1800" b="1" dirty="0" err="1">
                          <a:solidFill>
                            <a:srgbClr val="0070C0"/>
                          </a:solidFill>
                          <a:effectLst/>
                          <a:latin typeface="Times New Roman" pitchFamily="18" charset="0"/>
                          <a:ea typeface="Times New Roman"/>
                          <a:cs typeface="Times New Roman" pitchFamily="18" charset="0"/>
                        </a:rPr>
                        <a:t>Nhân</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vật</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Thuỷ</a:t>
                      </a:r>
                      <a:r>
                        <a:rPr lang="en-US" sz="1800" b="1" dirty="0">
                          <a:solidFill>
                            <a:srgbClr val="0070C0"/>
                          </a:solidFill>
                          <a:effectLst/>
                          <a:latin typeface="Times New Roman" pitchFamily="18" charset="0"/>
                          <a:ea typeface="Times New Roman"/>
                          <a:cs typeface="Times New Roman" pitchFamily="18" charset="0"/>
                        </a:rPr>
                        <a:t> </a:t>
                      </a:r>
                      <a:r>
                        <a:rPr lang="en-US" sz="1800" b="1" dirty="0" err="1">
                          <a:solidFill>
                            <a:srgbClr val="0070C0"/>
                          </a:solidFill>
                          <a:effectLst/>
                          <a:latin typeface="Times New Roman" pitchFamily="18" charset="0"/>
                          <a:ea typeface="Times New Roman"/>
                          <a:cs typeface="Times New Roman" pitchFamily="18" charset="0"/>
                        </a:rPr>
                        <a:t>Tinh</a:t>
                      </a:r>
                      <a:endParaRPr lang="en-US" sz="1800" b="1" dirty="0">
                        <a:solidFill>
                          <a:srgbClr val="0070C0"/>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270510">
                        <a:lnSpc>
                          <a:spcPct val="115000"/>
                        </a:lnSpc>
                        <a:spcAft>
                          <a:spcPts val="0"/>
                        </a:spcAft>
                      </a:pPr>
                      <a:endParaRPr lang="en-US" sz="1800" b="1" dirty="0">
                        <a:solidFill>
                          <a:schemeClr val="accent6">
                            <a:lumMod val="50000"/>
                          </a:schemeClr>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70510">
                        <a:lnSpc>
                          <a:spcPct val="115000"/>
                        </a:lnSpc>
                        <a:spcAft>
                          <a:spcPts val="0"/>
                        </a:spcAft>
                      </a:pPr>
                      <a:endParaRPr lang="en-US" sz="1800" b="1" dirty="0">
                        <a:solidFill>
                          <a:schemeClr val="accent6">
                            <a:lumMod val="50000"/>
                          </a:schemeClr>
                        </a:solidFill>
                        <a:effectLst/>
                        <a:latin typeface="Times New Roman" pitchFamily="18" charset="0"/>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295400" y="1276350"/>
            <a:ext cx="4800600" cy="1477328"/>
          </a:xfrm>
          <a:prstGeom prst="rect">
            <a:avLst/>
          </a:prstGeom>
          <a:noFill/>
        </p:spPr>
        <p:txBody>
          <a:bodyPr wrap="square" rtlCol="0">
            <a:spAutoFit/>
          </a:bodyPr>
          <a:lstStyle/>
          <a:p>
            <a:r>
              <a:rPr lang="vi-VN" b="1" dirty="0">
                <a:solidFill>
                  <a:srgbClr val="7030A0"/>
                </a:solidFill>
                <a:latin typeface="+mj-lt"/>
              </a:rPr>
              <a:t>Có nhiều chi tiết miêu tả ngoại hình, hành vi, lời nói, giống con người.</a:t>
            </a:r>
          </a:p>
          <a:p>
            <a:r>
              <a:rPr lang="vi-VN" b="1" dirty="0">
                <a:solidFill>
                  <a:srgbClr val="7030A0"/>
                </a:solidFill>
                <a:latin typeface="+mj-lt"/>
              </a:rPr>
              <a:t>Ví dụ: Sơn Tinh ngồi Bạch hổ đi đầu/ Mình phủ áo bào hồng ngọc dát/ Tay ghì cương hổ tay cầm lau.</a:t>
            </a:r>
          </a:p>
        </p:txBody>
      </p:sp>
      <p:sp>
        <p:nvSpPr>
          <p:cNvPr id="6" name="TextBox 5"/>
          <p:cNvSpPr txBox="1"/>
          <p:nvPr/>
        </p:nvSpPr>
        <p:spPr>
          <a:xfrm>
            <a:off x="6172200" y="1276350"/>
            <a:ext cx="2971800" cy="1341008"/>
          </a:xfrm>
          <a:prstGeom prst="rect">
            <a:avLst/>
          </a:prstGeom>
          <a:noFill/>
        </p:spPr>
        <p:txBody>
          <a:bodyPr wrap="square" rtlCol="0">
            <a:spAutoFit/>
          </a:bodyPr>
          <a:lstStyle/>
          <a:p>
            <a:pPr lvl="0" indent="270510">
              <a:lnSpc>
                <a:spcPct val="115000"/>
              </a:lnSpc>
            </a:pPr>
            <a:r>
              <a:rPr lang="en-US" b="1" dirty="0" err="1">
                <a:solidFill>
                  <a:srgbClr val="7030A0"/>
                </a:solidFill>
                <a:latin typeface="Times New Roman" pitchFamily="18" charset="0"/>
                <a:ea typeface="Times New Roman"/>
                <a:cs typeface="Times New Roman" pitchFamily="18" charset="0"/>
              </a:rPr>
              <a:t>Chỉ</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có</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lời</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kể</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hành</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động</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sự</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việc</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hầu</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như</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không</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có</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các</a:t>
            </a:r>
            <a:r>
              <a:rPr lang="en-US" b="1" dirty="0">
                <a:solidFill>
                  <a:srgbClr val="7030A0"/>
                </a:solidFill>
                <a:latin typeface="Times New Roman" pitchFamily="18" charset="0"/>
                <a:ea typeface="Times New Roman"/>
                <a:cs typeface="Times New Roman" pitchFamily="18" charset="0"/>
              </a:rPr>
              <a:t> chi </a:t>
            </a:r>
            <a:r>
              <a:rPr lang="en-US" b="1" dirty="0" err="1">
                <a:solidFill>
                  <a:srgbClr val="7030A0"/>
                </a:solidFill>
                <a:latin typeface="Times New Roman" pitchFamily="18" charset="0"/>
                <a:ea typeface="Times New Roman"/>
                <a:cs typeface="Times New Roman" pitchFamily="18" charset="0"/>
              </a:rPr>
              <a:t>tiết</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miêu</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tả</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ngoại</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hình</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hành</a:t>
            </a:r>
            <a:r>
              <a:rPr lang="en-US" b="1" dirty="0">
                <a:solidFill>
                  <a:srgbClr val="7030A0"/>
                </a:solidFill>
                <a:latin typeface="Times New Roman" pitchFamily="18" charset="0"/>
                <a:ea typeface="Times New Roman"/>
                <a:cs typeface="Times New Roman" pitchFamily="18" charset="0"/>
              </a:rPr>
              <a:t> vi, </a:t>
            </a:r>
            <a:r>
              <a:rPr lang="en-US" b="1" dirty="0" err="1">
                <a:solidFill>
                  <a:srgbClr val="7030A0"/>
                </a:solidFill>
                <a:latin typeface="Times New Roman" pitchFamily="18" charset="0"/>
                <a:ea typeface="Times New Roman"/>
                <a:cs typeface="Times New Roman" pitchFamily="18" charset="0"/>
              </a:rPr>
              <a:t>lời</a:t>
            </a:r>
            <a:r>
              <a:rPr lang="en-US" b="1" dirty="0">
                <a:solidFill>
                  <a:srgbClr val="7030A0"/>
                </a:solidFill>
                <a:latin typeface="Times New Roman" pitchFamily="18" charset="0"/>
                <a:ea typeface="Times New Roman"/>
                <a:cs typeface="Times New Roman" pitchFamily="18" charset="0"/>
              </a:rPr>
              <a:t> </a:t>
            </a:r>
            <a:r>
              <a:rPr lang="en-US" b="1" dirty="0" err="1">
                <a:solidFill>
                  <a:srgbClr val="7030A0"/>
                </a:solidFill>
                <a:latin typeface="Times New Roman" pitchFamily="18" charset="0"/>
                <a:ea typeface="Times New Roman"/>
                <a:cs typeface="Times New Roman" pitchFamily="18" charset="0"/>
              </a:rPr>
              <a:t>nói</a:t>
            </a:r>
            <a:r>
              <a:rPr lang="en-US" b="1" dirty="0">
                <a:solidFill>
                  <a:srgbClr val="7030A0"/>
                </a:solidFill>
                <a:latin typeface="Times New Roman" pitchFamily="18" charset="0"/>
                <a:ea typeface="Times New Roman"/>
                <a:cs typeface="Times New Roman" pitchFamily="18" charset="0"/>
              </a:rPr>
              <a:t>.</a:t>
            </a:r>
            <a:endParaRPr lang="en-US" b="1" dirty="0">
              <a:solidFill>
                <a:srgbClr val="7030A0"/>
              </a:solidFill>
              <a:latin typeface="Times New Roman" pitchFamily="18" charset="0"/>
              <a:ea typeface="Calibri"/>
              <a:cs typeface="Times New Roman" pitchFamily="18" charset="0"/>
            </a:endParaRPr>
          </a:p>
        </p:txBody>
      </p:sp>
      <p:sp>
        <p:nvSpPr>
          <p:cNvPr id="7" name="TextBox 6"/>
          <p:cNvSpPr txBox="1"/>
          <p:nvPr/>
        </p:nvSpPr>
        <p:spPr>
          <a:xfrm>
            <a:off x="1295400" y="3105150"/>
            <a:ext cx="4800600" cy="1659557"/>
          </a:xfrm>
          <a:prstGeom prst="rect">
            <a:avLst/>
          </a:prstGeom>
          <a:noFill/>
        </p:spPr>
        <p:txBody>
          <a:bodyPr wrap="square" rtlCol="0">
            <a:spAutoFit/>
          </a:bodyPr>
          <a:lstStyle/>
          <a:p>
            <a:pPr lvl="0" indent="270510">
              <a:lnSpc>
                <a:spcPct val="115000"/>
              </a:lnSpc>
            </a:pPr>
            <a:r>
              <a:rPr lang="en-US" b="1" dirty="0" err="1">
                <a:solidFill>
                  <a:srgbClr val="F79646">
                    <a:lumMod val="50000"/>
                  </a:srgbClr>
                </a:solidFill>
                <a:latin typeface="Times New Roman" pitchFamily="18" charset="0"/>
                <a:ea typeface="Times New Roman"/>
                <a:cs typeface="Times New Roman" pitchFamily="18" charset="0"/>
              </a:rPr>
              <a:t>Có</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nhiều</a:t>
            </a:r>
            <a:r>
              <a:rPr lang="en-US" b="1" dirty="0">
                <a:solidFill>
                  <a:srgbClr val="F79646">
                    <a:lumMod val="50000"/>
                  </a:srgbClr>
                </a:solidFill>
                <a:latin typeface="Times New Roman" pitchFamily="18" charset="0"/>
                <a:ea typeface="Times New Roman"/>
                <a:cs typeface="Times New Roman" pitchFamily="18" charset="0"/>
              </a:rPr>
              <a:t> chi </a:t>
            </a:r>
            <a:r>
              <a:rPr lang="en-US" b="1" dirty="0" err="1">
                <a:solidFill>
                  <a:srgbClr val="F79646">
                    <a:lumMod val="50000"/>
                  </a:srgbClr>
                </a:solidFill>
                <a:latin typeface="Times New Roman" pitchFamily="18" charset="0"/>
                <a:ea typeface="Times New Roman"/>
                <a:cs typeface="Times New Roman" pitchFamily="18" charset="0"/>
              </a:rPr>
              <a:t>tiết</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miêu</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tả</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ngoại</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hình</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hành</a:t>
            </a:r>
            <a:r>
              <a:rPr lang="en-US" b="1" dirty="0">
                <a:solidFill>
                  <a:srgbClr val="F79646">
                    <a:lumMod val="50000"/>
                  </a:srgbClr>
                </a:solidFill>
                <a:latin typeface="Times New Roman" pitchFamily="18" charset="0"/>
                <a:ea typeface="Times New Roman"/>
                <a:cs typeface="Times New Roman" pitchFamily="18" charset="0"/>
              </a:rPr>
              <a:t> vi, </a:t>
            </a:r>
            <a:r>
              <a:rPr lang="en-US" b="1" dirty="0" err="1">
                <a:solidFill>
                  <a:srgbClr val="F79646">
                    <a:lumMod val="50000"/>
                  </a:srgbClr>
                </a:solidFill>
                <a:latin typeface="Times New Roman" pitchFamily="18" charset="0"/>
                <a:ea typeface="Times New Roman"/>
                <a:cs typeface="Times New Roman" pitchFamily="18" charset="0"/>
              </a:rPr>
              <a:t>lời</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nói</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giống</a:t>
            </a:r>
            <a:r>
              <a:rPr lang="en-US" b="1" dirty="0">
                <a:solidFill>
                  <a:srgbClr val="F79646">
                    <a:lumMod val="50000"/>
                  </a:srgbClr>
                </a:solidFill>
                <a:latin typeface="Times New Roman" pitchFamily="18" charset="0"/>
                <a:ea typeface="Times New Roman"/>
                <a:cs typeface="Times New Roman" pitchFamily="18" charset="0"/>
              </a:rPr>
              <a:t> con </a:t>
            </a:r>
            <a:r>
              <a:rPr lang="en-US" b="1" dirty="0" err="1">
                <a:solidFill>
                  <a:srgbClr val="F79646">
                    <a:lumMod val="50000"/>
                  </a:srgbClr>
                </a:solidFill>
                <a:latin typeface="Times New Roman" pitchFamily="18" charset="0"/>
                <a:ea typeface="Times New Roman"/>
                <a:cs typeface="Times New Roman" pitchFamily="18" charset="0"/>
              </a:rPr>
              <a:t>người</a:t>
            </a:r>
            <a:r>
              <a:rPr lang="en-US" b="1" dirty="0">
                <a:solidFill>
                  <a:srgbClr val="F79646">
                    <a:lumMod val="50000"/>
                  </a:srgbClr>
                </a:solidFill>
                <a:latin typeface="Times New Roman" pitchFamily="18" charset="0"/>
                <a:ea typeface="Times New Roman"/>
                <a:cs typeface="Times New Roman" pitchFamily="18" charset="0"/>
              </a:rPr>
              <a:t>.</a:t>
            </a:r>
            <a:endParaRPr lang="en-US" b="1" dirty="0">
              <a:solidFill>
                <a:srgbClr val="F79646">
                  <a:lumMod val="50000"/>
                </a:srgbClr>
              </a:solidFill>
              <a:latin typeface="Times New Roman" pitchFamily="18" charset="0"/>
              <a:ea typeface="Calibri"/>
              <a:cs typeface="Times New Roman" pitchFamily="18" charset="0"/>
            </a:endParaRPr>
          </a:p>
          <a:p>
            <a:pPr lvl="0" indent="270510">
              <a:lnSpc>
                <a:spcPct val="115000"/>
              </a:lnSpc>
            </a:pPr>
            <a:r>
              <a:rPr lang="en-US" b="1" dirty="0" err="1">
                <a:solidFill>
                  <a:srgbClr val="F79646">
                    <a:lumMod val="50000"/>
                  </a:srgbClr>
                </a:solidFill>
                <a:latin typeface="Times New Roman" pitchFamily="18" charset="0"/>
                <a:ea typeface="Times New Roman"/>
                <a:cs typeface="Times New Roman" pitchFamily="18" charset="0"/>
              </a:rPr>
              <a:t>Ví</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dụ</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Thủy</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Tinh</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ngồi</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trên</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lựng</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rồng</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vàng</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Yên</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gấm</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tung</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dài</a:t>
            </a:r>
            <a:r>
              <a:rPr lang="en-US" b="1" dirty="0">
                <a:solidFill>
                  <a:srgbClr val="F79646">
                    <a:lumMod val="50000"/>
                  </a:srgbClr>
                </a:solidFill>
                <a:latin typeface="Times New Roman" pitchFamily="18" charset="0"/>
                <a:ea typeface="Times New Roman"/>
                <a:cs typeface="Times New Roman" pitchFamily="18" charset="0"/>
              </a:rPr>
              <a:t> bay </a:t>
            </a:r>
            <a:r>
              <a:rPr lang="en-US" b="1" dirty="0" err="1">
                <a:solidFill>
                  <a:srgbClr val="F79646">
                    <a:lumMod val="50000"/>
                  </a:srgbClr>
                </a:solidFill>
                <a:latin typeface="Times New Roman" pitchFamily="18" charset="0"/>
                <a:ea typeface="Times New Roman"/>
                <a:cs typeface="Times New Roman" pitchFamily="18" charset="0"/>
              </a:rPr>
              <a:t>đỏ</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chóe</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Mình</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khoác</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bào</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xanh</a:t>
            </a:r>
            <a:r>
              <a:rPr lang="en-US" b="1" dirty="0">
                <a:solidFill>
                  <a:srgbClr val="F79646">
                    <a:lumMod val="50000"/>
                  </a:srgbClr>
                </a:solidFill>
                <a:latin typeface="Times New Roman" pitchFamily="18" charset="0"/>
                <a:ea typeface="Times New Roman"/>
                <a:cs typeface="Times New Roman" pitchFamily="18" charset="0"/>
              </a:rPr>
              <a:t> da </a:t>
            </a:r>
            <a:r>
              <a:rPr lang="en-US" b="1" dirty="0" err="1">
                <a:solidFill>
                  <a:srgbClr val="F79646">
                    <a:lumMod val="50000"/>
                  </a:srgbClr>
                </a:solidFill>
                <a:latin typeface="Times New Roman" pitchFamily="18" charset="0"/>
                <a:ea typeface="Times New Roman"/>
                <a:cs typeface="Times New Roman" pitchFamily="18" charset="0"/>
              </a:rPr>
              <a:t>trời</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quang</a:t>
            </a:r>
            <a:endParaRPr lang="en-US" b="1" dirty="0">
              <a:solidFill>
                <a:srgbClr val="F79646">
                  <a:lumMod val="50000"/>
                </a:srgbClr>
              </a:solidFill>
              <a:latin typeface="Times New Roman" pitchFamily="18" charset="0"/>
              <a:ea typeface="Calibri"/>
              <a:cs typeface="Times New Roman" pitchFamily="18" charset="0"/>
            </a:endParaRPr>
          </a:p>
        </p:txBody>
      </p:sp>
      <p:sp>
        <p:nvSpPr>
          <p:cNvPr id="8" name="TextBox 7"/>
          <p:cNvSpPr txBox="1"/>
          <p:nvPr/>
        </p:nvSpPr>
        <p:spPr>
          <a:xfrm>
            <a:off x="6096000" y="3105150"/>
            <a:ext cx="2971800" cy="1366528"/>
          </a:xfrm>
          <a:prstGeom prst="rect">
            <a:avLst/>
          </a:prstGeom>
          <a:noFill/>
        </p:spPr>
        <p:txBody>
          <a:bodyPr wrap="square" rtlCol="0">
            <a:spAutoFit/>
          </a:bodyPr>
          <a:lstStyle/>
          <a:p>
            <a:pPr lvl="0" indent="270510">
              <a:lnSpc>
                <a:spcPct val="115000"/>
              </a:lnSpc>
            </a:pPr>
            <a:r>
              <a:rPr lang="en-US" b="1" dirty="0" err="1">
                <a:solidFill>
                  <a:srgbClr val="F79646">
                    <a:lumMod val="50000"/>
                  </a:srgbClr>
                </a:solidFill>
                <a:latin typeface="Times New Roman" pitchFamily="18" charset="0"/>
                <a:ea typeface="Times New Roman"/>
                <a:cs typeface="Times New Roman" pitchFamily="18" charset="0"/>
              </a:rPr>
              <a:t>Chỉ</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có</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lời</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kể</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hành</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động</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sự</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việc</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hầu</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như</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không</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có</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các</a:t>
            </a:r>
            <a:r>
              <a:rPr lang="en-US" b="1" dirty="0">
                <a:solidFill>
                  <a:srgbClr val="F79646">
                    <a:lumMod val="50000"/>
                  </a:srgbClr>
                </a:solidFill>
                <a:latin typeface="Times New Roman" pitchFamily="18" charset="0"/>
                <a:ea typeface="Times New Roman"/>
                <a:cs typeface="Times New Roman" pitchFamily="18" charset="0"/>
              </a:rPr>
              <a:t> chi </a:t>
            </a:r>
            <a:r>
              <a:rPr lang="en-US" b="1" dirty="0" err="1">
                <a:solidFill>
                  <a:srgbClr val="F79646">
                    <a:lumMod val="50000"/>
                  </a:srgbClr>
                </a:solidFill>
                <a:latin typeface="Times New Roman" pitchFamily="18" charset="0"/>
                <a:ea typeface="Times New Roman"/>
                <a:cs typeface="Times New Roman" pitchFamily="18" charset="0"/>
              </a:rPr>
              <a:t>tiết</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miêu</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tả</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ngoại</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hình</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hành</a:t>
            </a:r>
            <a:r>
              <a:rPr lang="en-US" b="1" dirty="0">
                <a:solidFill>
                  <a:srgbClr val="F79646">
                    <a:lumMod val="50000"/>
                  </a:srgbClr>
                </a:solidFill>
                <a:latin typeface="Times New Roman" pitchFamily="18" charset="0"/>
                <a:ea typeface="Times New Roman"/>
                <a:cs typeface="Times New Roman" pitchFamily="18" charset="0"/>
              </a:rPr>
              <a:t> vi, </a:t>
            </a:r>
            <a:r>
              <a:rPr lang="en-US" b="1" dirty="0" err="1">
                <a:solidFill>
                  <a:srgbClr val="F79646">
                    <a:lumMod val="50000"/>
                  </a:srgbClr>
                </a:solidFill>
                <a:latin typeface="Times New Roman" pitchFamily="18" charset="0"/>
                <a:ea typeface="Times New Roman"/>
                <a:cs typeface="Times New Roman" pitchFamily="18" charset="0"/>
              </a:rPr>
              <a:t>lời</a:t>
            </a:r>
            <a:r>
              <a:rPr lang="en-US" b="1" dirty="0">
                <a:solidFill>
                  <a:srgbClr val="F79646">
                    <a:lumMod val="50000"/>
                  </a:srgbClr>
                </a:solidFill>
                <a:latin typeface="Times New Roman" pitchFamily="18" charset="0"/>
                <a:ea typeface="Times New Roman"/>
                <a:cs typeface="Times New Roman" pitchFamily="18" charset="0"/>
              </a:rPr>
              <a:t> </a:t>
            </a:r>
            <a:r>
              <a:rPr lang="en-US" b="1" dirty="0" err="1">
                <a:solidFill>
                  <a:srgbClr val="F79646">
                    <a:lumMod val="50000"/>
                  </a:srgbClr>
                </a:solidFill>
                <a:latin typeface="Times New Roman" pitchFamily="18" charset="0"/>
                <a:ea typeface="Times New Roman"/>
                <a:cs typeface="Times New Roman" pitchFamily="18" charset="0"/>
              </a:rPr>
              <a:t>nói</a:t>
            </a:r>
            <a:r>
              <a:rPr lang="en-US" b="1" dirty="0">
                <a:solidFill>
                  <a:srgbClr val="F79646">
                    <a:lumMod val="50000"/>
                  </a:srgbClr>
                </a:solidFill>
                <a:latin typeface="Times New Roman" pitchFamily="18" charset="0"/>
                <a:ea typeface="Times New Roman"/>
                <a:cs typeface="Times New Roman" pitchFamily="18" charset="0"/>
              </a:rPr>
              <a:t>.</a:t>
            </a:r>
            <a:endParaRPr lang="en-US" b="1" dirty="0">
              <a:solidFill>
                <a:srgbClr val="F79646">
                  <a:lumMod val="50000"/>
                </a:srgbClr>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64507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 y="608069"/>
            <a:ext cx="8844116" cy="467436"/>
          </a:xfrm>
          <a:prstGeom prst="rect">
            <a:avLst/>
          </a:prstGeom>
          <a:noFill/>
        </p:spPr>
        <p:txBody>
          <a:bodyPr wrap="square" rtlCol="0">
            <a:spAutoFit/>
          </a:bodyPr>
          <a:lstStyle/>
          <a:p>
            <a:r>
              <a:rPr lang="vi-VN" sz="2400" b="1" dirty="0">
                <a:solidFill>
                  <a:srgbClr val="FF0000"/>
                </a:solidFill>
                <a:latin typeface="Times New Roman" pitchFamily="18" charset="0"/>
                <a:cs typeface="Times New Roman" pitchFamily="18" charset="0"/>
              </a:rPr>
              <a:t>Vẽ tranh thể hiện một hình ảnh thơ mà em ấn tượng nhất.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 y="1200151"/>
            <a:ext cx="9144000" cy="394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Google Shape;136;p4"/>
          <p:cNvSpPr/>
          <p:nvPr/>
        </p:nvSpPr>
        <p:spPr>
          <a:xfrm>
            <a:off x="4917" y="-45218"/>
            <a:ext cx="9139083" cy="636192"/>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algn="ctr"/>
            <a:r>
              <a:rPr lang="vi-VN" sz="2800" b="1" dirty="0">
                <a:solidFill>
                  <a:srgbClr val="0070C0"/>
                </a:solidFill>
                <a:latin typeface="Times New Roman"/>
              </a:rPr>
              <a:t>VẬN DỤNG</a:t>
            </a:r>
            <a:endParaRPr lang="en-US" sz="2800" b="1" dirty="0">
              <a:solidFill>
                <a:srgbClr val="0070C0"/>
              </a:solidFill>
            </a:endParaRPr>
          </a:p>
        </p:txBody>
      </p:sp>
    </p:spTree>
    <p:extLst>
      <p:ext uri="{BB962C8B-B14F-4D97-AF65-F5344CB8AC3E}">
        <p14:creationId xmlns:p14="http://schemas.microsoft.com/office/powerpoint/2010/main" val="20868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122"/>
                                        </p:tgtEl>
                                      </p:cBhvr>
                                    </p:animEffect>
                                    <p:set>
                                      <p:cBhvr>
                                        <p:cTn id="7" dur="1" fill="hold">
                                          <p:stCondLst>
                                            <p:cond delay="1999"/>
                                          </p:stCondLst>
                                        </p:cTn>
                                        <p:tgtEl>
                                          <p:spTgt spid="51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72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086350"/>
          </a:xfrm>
          <a:solidFill>
            <a:schemeClr val="accent6">
              <a:lumMod val="20000"/>
              <a:lumOff val="80000"/>
            </a:schemeClr>
          </a:solidFill>
        </p:spPr>
        <p:txBody>
          <a:bodyPr/>
          <a:lstStyle/>
          <a:p>
            <a:pPr marL="0" indent="0">
              <a:buNone/>
            </a:pPr>
            <a:endParaRPr lang="en-US" dirty="0"/>
          </a:p>
        </p:txBody>
      </p:sp>
      <p:sp>
        <p:nvSpPr>
          <p:cNvPr id="4" name="Oval 3"/>
          <p:cNvSpPr/>
          <p:nvPr/>
        </p:nvSpPr>
        <p:spPr>
          <a:xfrm>
            <a:off x="0" y="0"/>
            <a:ext cx="9144000" cy="990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vi-VN" sz="2800" b="1" dirty="0">
                <a:solidFill>
                  <a:srgbClr val="FF0000"/>
                </a:solidFill>
                <a:latin typeface="Times New Roman"/>
              </a:rPr>
              <a:t>4. </a:t>
            </a:r>
            <a:r>
              <a:rPr lang="vi-VN" sz="3200" b="1" dirty="0">
                <a:solidFill>
                  <a:srgbClr val="FF0000"/>
                </a:solidFill>
                <a:latin typeface="Times New Roman"/>
              </a:rPr>
              <a:t>Nhận xét, dặn dò:</a:t>
            </a:r>
            <a:endParaRPr lang="vi-VN" sz="3200" b="1" dirty="0">
              <a:solidFill>
                <a:srgbClr val="FF0000"/>
              </a:solidFill>
              <a:latin typeface="Times New Roman"/>
            </a:endParaRPr>
          </a:p>
        </p:txBody>
      </p:sp>
      <p:sp>
        <p:nvSpPr>
          <p:cNvPr id="6" name="Rounded Rectangle 5"/>
          <p:cNvSpPr/>
          <p:nvPr/>
        </p:nvSpPr>
        <p:spPr>
          <a:xfrm>
            <a:off x="0" y="1200150"/>
            <a:ext cx="4495800" cy="381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vi-VN" sz="3200" b="1" dirty="0">
                <a:solidFill>
                  <a:srgbClr val="FF0000"/>
                </a:solidFill>
                <a:latin typeface="Times New Roman"/>
              </a:rPr>
              <a:t>* </a:t>
            </a:r>
            <a:r>
              <a:rPr lang="vi-VN" sz="2800" b="1" dirty="0">
                <a:solidFill>
                  <a:srgbClr val="FF0000"/>
                </a:solidFill>
                <a:latin typeface="Times New Roman"/>
              </a:rPr>
              <a:t>Đối với tiết học này:</a:t>
            </a:r>
          </a:p>
          <a:p>
            <a:pPr lvl="0">
              <a:spcBef>
                <a:spcPct val="20000"/>
              </a:spcBef>
            </a:pPr>
            <a:r>
              <a:rPr lang="vi-VN" sz="2800" b="1" dirty="0">
                <a:solidFill>
                  <a:srgbClr val="0070C0"/>
                </a:solidFill>
                <a:latin typeface="Times New Roman"/>
              </a:rPr>
              <a:t>Liên hệ kết nối với văn bản “Chuyện người con gái Nam Xương” và “Truyện lạ nhà thuyền chài” để hiểu hơn về chủ điểm “Con người trong thế giới kỳ ảo”.</a:t>
            </a:r>
            <a:endParaRPr lang="vi-VN" sz="2800" b="1" dirty="0">
              <a:solidFill>
                <a:srgbClr val="0070C0"/>
              </a:solidFill>
              <a:latin typeface="Times New Roman"/>
            </a:endParaRPr>
          </a:p>
        </p:txBody>
      </p:sp>
      <p:sp>
        <p:nvSpPr>
          <p:cNvPr id="7" name="Rounded Rectangle 6"/>
          <p:cNvSpPr/>
          <p:nvPr/>
        </p:nvSpPr>
        <p:spPr>
          <a:xfrm>
            <a:off x="4648200" y="1200150"/>
            <a:ext cx="4495800" cy="381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vi-VN" sz="2800" b="1" dirty="0">
                <a:solidFill>
                  <a:srgbClr val="FF0000"/>
                </a:solidFill>
                <a:latin typeface="Times New Roman"/>
              </a:rPr>
              <a:t>* Đối với tiết sau:</a:t>
            </a:r>
          </a:p>
          <a:p>
            <a:pPr lvl="0">
              <a:spcBef>
                <a:spcPct val="20000"/>
              </a:spcBef>
            </a:pPr>
            <a:r>
              <a:rPr lang="vi-VN" sz="2800" b="1" dirty="0">
                <a:solidFill>
                  <a:srgbClr val="0070C0"/>
                </a:solidFill>
                <a:latin typeface="Times New Roman"/>
              </a:rPr>
              <a:t>Thực hành tiếng Việt:</a:t>
            </a:r>
          </a:p>
          <a:p>
            <a:pPr lvl="0">
              <a:spcBef>
                <a:spcPct val="20000"/>
              </a:spcBef>
            </a:pPr>
            <a:r>
              <a:rPr lang="vi-VN" sz="2800" b="1" dirty="0">
                <a:solidFill>
                  <a:srgbClr val="0070C0"/>
                </a:solidFill>
                <a:latin typeface="Times New Roman"/>
              </a:rPr>
              <a:t>Nhận biết và phân tích được sự khác nhau giữa cách dẫn trực tiếp và cách dẫn gián tiếp; cách dùng dấu câu khi dẫn trực tiếp và gián tiếp.</a:t>
            </a:r>
            <a:endParaRPr lang="vi-VN" sz="2800" b="1" dirty="0">
              <a:solidFill>
                <a:srgbClr val="0070C0"/>
              </a:solidFill>
              <a:latin typeface="Times New Roman"/>
            </a:endParaRPr>
          </a:p>
        </p:txBody>
      </p:sp>
    </p:spTree>
    <p:extLst>
      <p:ext uri="{BB962C8B-B14F-4D97-AF65-F5344CB8AC3E}">
        <p14:creationId xmlns:p14="http://schemas.microsoft.com/office/powerpoint/2010/main" val="34001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2"/>
            <a:ext cx="9143998"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696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203" y="2495550"/>
            <a:ext cx="4748745" cy="369332"/>
          </a:xfrm>
          <a:prstGeom prst="rect">
            <a:avLst/>
          </a:prstGeom>
          <a:noFill/>
        </p:spPr>
        <p:txBody>
          <a:bodyPr wrap="square" rtlCol="0">
            <a:spAutoFit/>
          </a:bodyPr>
          <a:lstStyle/>
          <a:p>
            <a:pPr algn="ctr"/>
            <a:r>
              <a:rPr lang="en-US" b="1" dirty="0" err="1">
                <a:latin typeface="Times New Roman"/>
                <a:ea typeface="Times New Roman"/>
              </a:rPr>
              <a:t>Sơn</a:t>
            </a:r>
            <a:r>
              <a:rPr lang="en-US" b="1" dirty="0">
                <a:latin typeface="Times New Roman"/>
                <a:ea typeface="Times New Roman"/>
              </a:rPr>
              <a:t> </a:t>
            </a:r>
            <a:r>
              <a:rPr lang="en-US" b="1" dirty="0" err="1">
                <a:latin typeface="Times New Roman"/>
                <a:ea typeface="Times New Roman"/>
              </a:rPr>
              <a:t>Tinh</a:t>
            </a:r>
            <a:r>
              <a:rPr lang="en-US" b="1" dirty="0">
                <a:latin typeface="Times New Roman"/>
                <a:ea typeface="Times New Roman"/>
              </a:rPr>
              <a:t>, </a:t>
            </a:r>
            <a:r>
              <a:rPr lang="en-US" b="1" dirty="0" err="1">
                <a:latin typeface="Times New Roman"/>
                <a:ea typeface="Times New Roman"/>
              </a:rPr>
              <a:t>Thủy</a:t>
            </a:r>
            <a:r>
              <a:rPr lang="en-US" b="1" dirty="0">
                <a:latin typeface="Times New Roman"/>
                <a:ea typeface="Times New Roman"/>
              </a:rPr>
              <a:t> </a:t>
            </a:r>
            <a:r>
              <a:rPr lang="en-US" b="1" dirty="0" err="1">
                <a:latin typeface="Times New Roman"/>
                <a:ea typeface="Times New Roman"/>
              </a:rPr>
              <a:t>Tinh</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84776"/>
            <a:ext cx="4414684" cy="191077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12863" y="2478194"/>
            <a:ext cx="4331138" cy="369332"/>
          </a:xfrm>
          <a:prstGeom prst="rect">
            <a:avLst/>
          </a:prstGeom>
          <a:noFill/>
        </p:spPr>
        <p:txBody>
          <a:bodyPr wrap="square" rtlCol="0">
            <a:spAutoFit/>
          </a:bodyPr>
          <a:lstStyle/>
          <a:p>
            <a:pPr algn="ctr"/>
            <a:r>
              <a:rPr lang="en-US" b="1" dirty="0">
                <a:latin typeface="Times New Roman"/>
                <a:ea typeface="Times New Roman"/>
              </a:rPr>
              <a:t>Con </a:t>
            </a:r>
            <a:r>
              <a:rPr lang="en-US" b="1" dirty="0" err="1">
                <a:latin typeface="Times New Roman"/>
                <a:ea typeface="Times New Roman"/>
              </a:rPr>
              <a:t>Rồng</a:t>
            </a:r>
            <a:r>
              <a:rPr lang="en-US" b="1" dirty="0">
                <a:latin typeface="Times New Roman"/>
                <a:ea typeface="Times New Roman"/>
              </a:rPr>
              <a:t> </a:t>
            </a:r>
            <a:r>
              <a:rPr lang="en-US" b="1" dirty="0" err="1">
                <a:latin typeface="Times New Roman"/>
                <a:ea typeface="Times New Roman"/>
              </a:rPr>
              <a:t>cháu</a:t>
            </a:r>
            <a:r>
              <a:rPr lang="en-US" b="1" dirty="0">
                <a:latin typeface="Times New Roman"/>
                <a:ea typeface="Times New Roman"/>
              </a:rPr>
              <a:t> </a:t>
            </a:r>
            <a:r>
              <a:rPr lang="en-US" b="1" dirty="0" err="1">
                <a:latin typeface="Times New Roman"/>
                <a:ea typeface="Times New Roman"/>
              </a:rPr>
              <a:t>Tiên</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2" y="2847526"/>
            <a:ext cx="4665198" cy="18578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202" y="4705350"/>
            <a:ext cx="4665198" cy="369332"/>
          </a:xfrm>
          <a:prstGeom prst="rect">
            <a:avLst/>
          </a:prstGeom>
          <a:noFill/>
        </p:spPr>
        <p:txBody>
          <a:bodyPr wrap="square" rtlCol="0">
            <a:spAutoFit/>
          </a:bodyPr>
          <a:lstStyle/>
          <a:p>
            <a:pPr algn="ctr"/>
            <a:r>
              <a:rPr lang="en-US" b="1" dirty="0" err="1">
                <a:latin typeface="Times New Roman"/>
                <a:ea typeface="Times New Roman"/>
              </a:rPr>
              <a:t>Thánh</a:t>
            </a:r>
            <a:r>
              <a:rPr lang="en-US" b="1" dirty="0">
                <a:latin typeface="Times New Roman"/>
                <a:ea typeface="Times New Roman"/>
              </a:rPr>
              <a:t> </a:t>
            </a:r>
            <a:r>
              <a:rPr lang="en-US" b="1" dirty="0" err="1">
                <a:latin typeface="Times New Roman"/>
                <a:ea typeface="Times New Roman"/>
              </a:rPr>
              <a:t>Gióng</a:t>
            </a:r>
            <a:endParaRPr lang="en-US"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47526"/>
            <a:ext cx="4414684" cy="18578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24400" y="4705350"/>
            <a:ext cx="4414684" cy="369332"/>
          </a:xfrm>
          <a:prstGeom prst="rect">
            <a:avLst/>
          </a:prstGeom>
          <a:noFill/>
        </p:spPr>
        <p:txBody>
          <a:bodyPr wrap="square" rtlCol="0">
            <a:spAutoFit/>
          </a:bodyPr>
          <a:lstStyle/>
          <a:p>
            <a:pPr algn="ctr"/>
            <a:r>
              <a:rPr lang="en-US" b="1" dirty="0" err="1">
                <a:latin typeface="Times New Roman"/>
                <a:ea typeface="Times New Roman"/>
              </a:rPr>
              <a:t>Trọng</a:t>
            </a:r>
            <a:r>
              <a:rPr lang="en-US" b="1" dirty="0">
                <a:latin typeface="Times New Roman"/>
                <a:ea typeface="Times New Roman"/>
              </a:rPr>
              <a:t> </a:t>
            </a:r>
            <a:r>
              <a:rPr lang="en-US" b="1" dirty="0" err="1">
                <a:latin typeface="Times New Roman"/>
                <a:ea typeface="Times New Roman"/>
              </a:rPr>
              <a:t>Thủy</a:t>
            </a:r>
            <a:r>
              <a:rPr lang="en-US" b="1" dirty="0">
                <a:latin typeface="Times New Roman"/>
                <a:ea typeface="Times New Roman"/>
              </a:rPr>
              <a:t> </a:t>
            </a:r>
            <a:r>
              <a:rPr lang="en-US" b="1" dirty="0" err="1">
                <a:latin typeface="Times New Roman"/>
                <a:ea typeface="Times New Roman"/>
              </a:rPr>
              <a:t>Mỵ</a:t>
            </a:r>
            <a:r>
              <a:rPr lang="en-US" b="1" dirty="0">
                <a:latin typeface="Times New Roman"/>
                <a:ea typeface="Times New Roman"/>
              </a:rPr>
              <a:t> </a:t>
            </a:r>
            <a:r>
              <a:rPr lang="en-US" b="1" dirty="0" err="1">
                <a:latin typeface="Times New Roman"/>
                <a:ea typeface="Times New Roman"/>
              </a:rPr>
              <a:t>Châu</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 y="570019"/>
            <a:ext cx="4681537" cy="190817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Google Shape;136;p4"/>
          <p:cNvSpPr>
            <a:spLocks noGrp="1"/>
          </p:cNvSpPr>
          <p:nvPr>
            <p:ph type="title"/>
          </p:nvPr>
        </p:nvSpPr>
        <p:spPr>
          <a:xfrm>
            <a:off x="561821" y="0"/>
            <a:ext cx="8229600" cy="584776"/>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lvl="0">
              <a:spcBef>
                <a:spcPts val="0"/>
              </a:spcBef>
            </a:pPr>
            <a:r>
              <a:rPr lang="en-US" sz="3200" b="1" dirty="0">
                <a:solidFill>
                  <a:srgbClr val="FF0000"/>
                </a:solidFill>
                <a:latin typeface="Times New Roman" pitchFamily="18" charset="0"/>
                <a:ea typeface="+mn-ea"/>
                <a:cs typeface="Times New Roman" pitchFamily="18" charset="0"/>
              </a:rPr>
              <a:t>KHỞI ĐỘNG</a:t>
            </a:r>
          </a:p>
        </p:txBody>
      </p:sp>
      <p:sp>
        <p:nvSpPr>
          <p:cNvPr id="2" name="Oval 1"/>
          <p:cNvSpPr/>
          <p:nvPr/>
        </p:nvSpPr>
        <p:spPr>
          <a:xfrm>
            <a:off x="59202" y="564305"/>
            <a:ext cx="533400" cy="45098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1</a:t>
            </a:r>
            <a:endParaRPr lang="en-US" dirty="0">
              <a:solidFill>
                <a:schemeClr val="tx1"/>
              </a:solidFill>
              <a:latin typeface="Times New Roman" pitchFamily="18" charset="0"/>
              <a:cs typeface="Times New Roman" pitchFamily="18" charset="0"/>
            </a:endParaRPr>
          </a:p>
        </p:txBody>
      </p:sp>
      <p:sp>
        <p:nvSpPr>
          <p:cNvPr id="12" name="Oval 11"/>
          <p:cNvSpPr/>
          <p:nvPr/>
        </p:nvSpPr>
        <p:spPr>
          <a:xfrm>
            <a:off x="4953000" y="519010"/>
            <a:ext cx="533400" cy="45098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2</a:t>
            </a:r>
            <a:endParaRPr lang="en-US" dirty="0">
              <a:solidFill>
                <a:schemeClr val="tx1"/>
              </a:solidFill>
              <a:latin typeface="Times New Roman" pitchFamily="18" charset="0"/>
              <a:cs typeface="Times New Roman" pitchFamily="18" charset="0"/>
            </a:endParaRPr>
          </a:p>
        </p:txBody>
      </p:sp>
      <p:sp>
        <p:nvSpPr>
          <p:cNvPr id="13" name="Oval 12"/>
          <p:cNvSpPr/>
          <p:nvPr/>
        </p:nvSpPr>
        <p:spPr>
          <a:xfrm>
            <a:off x="59203" y="2835810"/>
            <a:ext cx="533400" cy="45098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3</a:t>
            </a:r>
            <a:endParaRPr lang="en-US" dirty="0">
              <a:solidFill>
                <a:schemeClr val="tx1"/>
              </a:solidFill>
              <a:latin typeface="Times New Roman" pitchFamily="18" charset="0"/>
              <a:cs typeface="Times New Roman" pitchFamily="18" charset="0"/>
            </a:endParaRPr>
          </a:p>
        </p:txBody>
      </p:sp>
      <p:sp>
        <p:nvSpPr>
          <p:cNvPr id="14" name="Oval 13"/>
          <p:cNvSpPr/>
          <p:nvPr/>
        </p:nvSpPr>
        <p:spPr>
          <a:xfrm>
            <a:off x="5105400" y="2690938"/>
            <a:ext cx="533400" cy="45098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4</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6934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1" y="0"/>
            <a:ext cx="9139084" cy="6247864"/>
          </a:xfrm>
          <a:prstGeom prst="rect">
            <a:avLst/>
          </a:prstGeom>
          <a:solidFill>
            <a:schemeClr val="accent6">
              <a:lumMod val="40000"/>
              <a:lumOff val="60000"/>
            </a:schemeClr>
          </a:solidFill>
        </p:spPr>
        <p:txBody>
          <a:bodyPr wrap="square" rtlCol="0">
            <a:spAutoFit/>
          </a:bodyPr>
          <a:lstStyle/>
          <a:p>
            <a:endParaRPr lang="en-US" sz="2800" b="1" dirty="0" smtClean="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smtClean="0">
              <a:solidFill>
                <a:srgbClr val="FF0000"/>
              </a:solidFill>
              <a:latin typeface="Times New Roman" pitchFamily="18" charset="0"/>
              <a:cs typeface="Times New Roman" pitchFamily="18" charset="0"/>
            </a:endParaRPr>
          </a:p>
          <a:p>
            <a:endParaRPr lang="en-US" sz="2800" b="1" dirty="0" smtClean="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smtClean="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smtClean="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smtClean="0">
              <a:solidFill>
                <a:srgbClr val="FF0000"/>
              </a:solidFill>
              <a:latin typeface="Times New Roman" pitchFamily="18" charset="0"/>
              <a:cs typeface="Times New Roman" pitchFamily="18" charset="0"/>
            </a:endParaRPr>
          </a:p>
          <a:p>
            <a:endParaRPr lang="en-US" dirty="0" smtClean="0">
              <a:solidFill>
                <a:prstClr val="black"/>
              </a:solidFill>
            </a:endParaRPr>
          </a:p>
          <a:p>
            <a:endParaRPr lang="en-US" dirty="0">
              <a:solidFill>
                <a:prstClr val="black"/>
              </a:solidFill>
            </a:endParaRPr>
          </a:p>
        </p:txBody>
      </p:sp>
      <p:sp>
        <p:nvSpPr>
          <p:cNvPr id="16" name="Google Shape;136;p4"/>
          <p:cNvSpPr/>
          <p:nvPr/>
        </p:nvSpPr>
        <p:spPr>
          <a:xfrm>
            <a:off x="4917" y="-45218"/>
            <a:ext cx="9139083" cy="1092968"/>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algn="ctr"/>
            <a:endParaRPr lang="en-US" sz="2800" b="1" dirty="0" smtClean="0">
              <a:solidFill>
                <a:srgbClr val="0070C0"/>
              </a:solidFill>
              <a:latin typeface="Times New Roman"/>
            </a:endParaRPr>
          </a:p>
          <a:p>
            <a:pPr algn="ctr"/>
            <a:r>
              <a:rPr lang="en-US" sz="2800" b="1" dirty="0" smtClean="0">
                <a:solidFill>
                  <a:srgbClr val="0070C0"/>
                </a:solidFill>
                <a:latin typeface="Times New Roman"/>
              </a:rPr>
              <a:t>ĐKNCĐ</a:t>
            </a:r>
            <a:r>
              <a:rPr lang="vi-VN" sz="2800" b="1" dirty="0">
                <a:solidFill>
                  <a:srgbClr val="0070C0"/>
                </a:solidFill>
                <a:latin typeface="Times New Roman"/>
              </a:rPr>
              <a:t>: SƠN TINH, THUỶ TINH</a:t>
            </a:r>
            <a:endParaRPr lang="en-US" dirty="0">
              <a:solidFill>
                <a:srgbClr val="0070C0"/>
              </a:solidFill>
            </a:endParaRPr>
          </a:p>
        </p:txBody>
      </p:sp>
      <p:sp>
        <p:nvSpPr>
          <p:cNvPr id="6" name="Flowchart: Stored Data 5"/>
          <p:cNvSpPr/>
          <p:nvPr/>
        </p:nvSpPr>
        <p:spPr>
          <a:xfrm>
            <a:off x="4917" y="1885950"/>
            <a:ext cx="1135951" cy="838200"/>
          </a:xfrm>
          <a:prstGeom prst="flowChartOnlineStorag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F79646">
                    <a:lumMod val="50000"/>
                  </a:srgbClr>
                </a:solidFill>
                <a:latin typeface="Times New Roman" pitchFamily="18" charset="0"/>
                <a:cs typeface="Times New Roman" pitchFamily="18" charset="0"/>
              </a:rPr>
              <a:t>I</a:t>
            </a:r>
          </a:p>
        </p:txBody>
      </p:sp>
      <p:sp>
        <p:nvSpPr>
          <p:cNvPr id="17" name="Rectangle 16"/>
          <p:cNvSpPr/>
          <p:nvPr/>
        </p:nvSpPr>
        <p:spPr>
          <a:xfrm>
            <a:off x="914400" y="1885950"/>
            <a:ext cx="8221633" cy="838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rgbClr val="FF0000"/>
                </a:solidFill>
                <a:latin typeface="Times New Roman" pitchFamily="18" charset="0"/>
                <a:cs typeface="Times New Roman" pitchFamily="18" charset="0"/>
              </a:rPr>
              <a:t>TRẢI NGHIỆM CÙNG VĂN BẢN:</a:t>
            </a:r>
          </a:p>
        </p:txBody>
      </p:sp>
      <p:sp>
        <p:nvSpPr>
          <p:cNvPr id="18" name="Flowchart: Stored Data 17"/>
          <p:cNvSpPr/>
          <p:nvPr/>
        </p:nvSpPr>
        <p:spPr>
          <a:xfrm>
            <a:off x="754964" y="2724150"/>
            <a:ext cx="1135951" cy="838200"/>
          </a:xfrm>
          <a:prstGeom prst="flowChartOnlineStorag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rgbClr val="F79646">
                    <a:lumMod val="50000"/>
                  </a:srgbClr>
                </a:solidFill>
                <a:latin typeface="Times New Roman" pitchFamily="18" charset="0"/>
                <a:cs typeface="Times New Roman" pitchFamily="18" charset="0"/>
              </a:rPr>
              <a:t>1</a:t>
            </a:r>
          </a:p>
        </p:txBody>
      </p:sp>
      <p:sp>
        <p:nvSpPr>
          <p:cNvPr id="19" name="Rectangle 18"/>
          <p:cNvSpPr/>
          <p:nvPr/>
        </p:nvSpPr>
        <p:spPr>
          <a:xfrm>
            <a:off x="1676399" y="2724150"/>
            <a:ext cx="7459634" cy="838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a:t>
            </a:r>
            <a:endParaRPr lang="en-US" dirty="0"/>
          </a:p>
        </p:txBody>
      </p:sp>
      <p:sp>
        <p:nvSpPr>
          <p:cNvPr id="20" name="Flowchart: Stored Data 19"/>
          <p:cNvSpPr/>
          <p:nvPr/>
        </p:nvSpPr>
        <p:spPr>
          <a:xfrm>
            <a:off x="1523999" y="3566252"/>
            <a:ext cx="1135951" cy="838200"/>
          </a:xfrm>
          <a:prstGeom prst="flowChartOnlineStorag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rgbClr val="F79646">
                    <a:lumMod val="50000"/>
                  </a:srgbClr>
                </a:solidFill>
                <a:latin typeface="Times New Roman" pitchFamily="18" charset="0"/>
                <a:cs typeface="Times New Roman" pitchFamily="18" charset="0"/>
              </a:rPr>
              <a:t>2</a:t>
            </a:r>
          </a:p>
        </p:txBody>
      </p:sp>
      <p:sp>
        <p:nvSpPr>
          <p:cNvPr id="21" name="Rectangle 20"/>
          <p:cNvSpPr/>
          <p:nvPr/>
        </p:nvSpPr>
        <p:spPr>
          <a:xfrm>
            <a:off x="2385169" y="3566252"/>
            <a:ext cx="6750864" cy="838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chung</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8165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7" y="0"/>
            <a:ext cx="9139084" cy="3231654"/>
          </a:xfrm>
          <a:prstGeom prst="rect">
            <a:avLst/>
          </a:prstGeom>
          <a:noFill/>
        </p:spPr>
        <p:txBody>
          <a:bodyPr wrap="square" rtlCol="0">
            <a:spAutoFit/>
          </a:bodyPr>
          <a:lstStyle/>
          <a:p>
            <a:endParaRPr lang="en-US" sz="2800" b="1" dirty="0" smtClean="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smtClean="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p:txBody>
      </p:sp>
      <p:sp>
        <p:nvSpPr>
          <p:cNvPr id="11" name="Rounded Rectangle 10"/>
          <p:cNvSpPr/>
          <p:nvPr/>
        </p:nvSpPr>
        <p:spPr>
          <a:xfrm>
            <a:off x="2590799" y="1352550"/>
            <a:ext cx="3200401" cy="3819410"/>
          </a:xfrm>
          <a:prstGeom prst="roundRect">
            <a:avLst>
              <a:gd name="adj" fmla="val 174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dirty="0">
                <a:solidFill>
                  <a:prstClr val="black"/>
                </a:solidFill>
                <a:latin typeface="Times New Roman" pitchFamily="18" charset="0"/>
                <a:cs typeface="Times New Roman" pitchFamily="18" charset="0"/>
              </a:rPr>
              <a:t>Tác giả Nguyễn Nhược Pháp (1914 - 1938) quê ở Hà Nội. Sáng tác của ông thuộc nhiều thể loại, nổi bật nhất là thơ.</a:t>
            </a:r>
            <a:endParaRPr lang="en-US" sz="2800" dirty="0">
              <a:solidFill>
                <a:prstClr val="black"/>
              </a:solidFill>
              <a:latin typeface="Times New Roman" pitchFamily="18" charset="0"/>
              <a:cs typeface="Times New Roman" pitchFamily="18" charset="0"/>
            </a:endParaRPr>
          </a:p>
        </p:txBody>
      </p:sp>
      <p:sp>
        <p:nvSpPr>
          <p:cNvPr id="13" name="Rounded Rectangle 12"/>
          <p:cNvSpPr/>
          <p:nvPr/>
        </p:nvSpPr>
        <p:spPr>
          <a:xfrm>
            <a:off x="5943599" y="1352551"/>
            <a:ext cx="3200401" cy="37909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prstClr val="black"/>
                </a:solidFill>
                <a:latin typeface="Times New Roman" pitchFamily="18" charset="0"/>
                <a:cs typeface="Times New Roman" pitchFamily="18" charset="0"/>
              </a:rPr>
              <a:t>Sơn Tinh - Thuỷ Tinh được đánh giá là một trong những bài thơ đặc sắc nhất của Nguyễn Nhược Pháp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6" y="1352550"/>
            <a:ext cx="2493963" cy="3819410"/>
          </a:xfrm>
          <a:prstGeom prst="flowChartAlternate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838200" y="361950"/>
            <a:ext cx="7543800" cy="838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1095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solidFill>
            <a:schemeClr val="accent6">
              <a:lumMod val="60000"/>
              <a:lumOff val="40000"/>
            </a:schemeClr>
          </a:solidFill>
        </p:spPr>
        <p:txBody>
          <a:bodyPr/>
          <a:lstStyle/>
          <a:p>
            <a:pPr marL="0" indent="0">
              <a:buNone/>
            </a:pPr>
            <a:endParaRPr lang="en-US" dirty="0"/>
          </a:p>
        </p:txBody>
      </p:sp>
      <p:sp>
        <p:nvSpPr>
          <p:cNvPr id="5" name="Google Shape;136;p4"/>
          <p:cNvSpPr txBox="1">
            <a:spLocks/>
          </p:cNvSpPr>
          <p:nvPr/>
        </p:nvSpPr>
        <p:spPr>
          <a:xfrm>
            <a:off x="0" y="0"/>
            <a:ext cx="9144000" cy="819150"/>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2">
              <a:alphaModFix/>
            </a:blip>
            <a:stretch>
              <a:fillRect/>
            </a:stretch>
          </a:blip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smtClean="0">
                <a:solidFill>
                  <a:srgbClr val="0070C0"/>
                </a:solidFill>
                <a:latin typeface="Times New Roman"/>
              </a:rPr>
              <a:t>ĐKNCĐ</a:t>
            </a:r>
            <a:r>
              <a:rPr lang="vi-VN" sz="2800" b="1" smtClean="0">
                <a:solidFill>
                  <a:srgbClr val="0070C0"/>
                </a:solidFill>
                <a:latin typeface="Times New Roman"/>
              </a:rPr>
              <a:t>: SƠN TINH, THUỶ TINH</a:t>
            </a:r>
            <a:endParaRPr lang="en-US" dirty="0">
              <a:solidFill>
                <a:srgbClr val="0070C0"/>
              </a:solidFill>
            </a:endParaRPr>
          </a:p>
        </p:txBody>
      </p:sp>
      <p:sp>
        <p:nvSpPr>
          <p:cNvPr id="6" name="Flowchart: Alternate Process 5"/>
          <p:cNvSpPr/>
          <p:nvPr/>
        </p:nvSpPr>
        <p:spPr>
          <a:xfrm>
            <a:off x="4917" y="895350"/>
            <a:ext cx="9139083" cy="914400"/>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rgbClr val="FF0000"/>
                </a:solidFill>
                <a:latin typeface="Times New Roman" pitchFamily="18" charset="0"/>
                <a:cs typeface="Times New Roman" pitchFamily="18" charset="0"/>
              </a:rPr>
              <a:t>II. SUY NGẪM VÀ PHẢN HỒI.</a:t>
            </a:r>
          </a:p>
        </p:txBody>
      </p:sp>
      <p:sp>
        <p:nvSpPr>
          <p:cNvPr id="7" name="Flowchart: Alternate Process 6"/>
          <p:cNvSpPr/>
          <p:nvPr/>
        </p:nvSpPr>
        <p:spPr>
          <a:xfrm>
            <a:off x="-5644" y="1785056"/>
            <a:ext cx="9139083" cy="892419"/>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0" indent="466725">
              <a:buFontTx/>
              <a:buAutoNum type="arabicPeriod"/>
              <a:tabLst>
                <a:tab pos="1597025" algn="l"/>
              </a:tabLst>
            </a:pPr>
            <a:r>
              <a:rPr lang="vi-VN" sz="2800" b="1" dirty="0">
                <a:solidFill>
                  <a:srgbClr val="FF0000"/>
                </a:solidFill>
                <a:latin typeface="Times New Roman" pitchFamily="18" charset="0"/>
                <a:cs typeface="Times New Roman" pitchFamily="18" charset="0"/>
              </a:rPr>
              <a:t>Một số chỉ tiết kì ảo trong văn bản:</a:t>
            </a:r>
            <a:endParaRPr lang="en-US" sz="2800" b="1" dirty="0">
              <a:solidFill>
                <a:srgbClr val="FF0000"/>
              </a:solidFill>
              <a:latin typeface="Times New Roman" pitchFamily="18" charset="0"/>
              <a:cs typeface="Times New Roman" pitchFamily="18" charset="0"/>
            </a:endParaRPr>
          </a:p>
        </p:txBody>
      </p:sp>
      <p:sp>
        <p:nvSpPr>
          <p:cNvPr id="9" name="Flowchart: Alternate Process 8"/>
          <p:cNvSpPr/>
          <p:nvPr/>
        </p:nvSpPr>
        <p:spPr>
          <a:xfrm>
            <a:off x="22578" y="2677475"/>
            <a:ext cx="9209421" cy="914400"/>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lvl="0" indent="176213"/>
            <a:r>
              <a:rPr lang="vi-VN" sz="2800" b="1" dirty="0">
                <a:solidFill>
                  <a:srgbClr val="FF0000"/>
                </a:solidFill>
                <a:latin typeface="Times New Roman" pitchFamily="18" charset="0"/>
                <a:cs typeface="Times New Roman" pitchFamily="18" charset="0"/>
              </a:rPr>
              <a:t>a. Một số chỉ tiết kì ảo trong văn bản:</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596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lvl="0"/>
            <a:r>
              <a:rPr lang="vi-VN" sz="2800" b="1" dirty="0">
                <a:solidFill>
                  <a:srgbClr val="FF0000"/>
                </a:solidFill>
                <a:latin typeface="Times New Roman" pitchFamily="18" charset="0"/>
                <a:cs typeface="Times New Roman" pitchFamily="18" charset="0"/>
              </a:rPr>
              <a:t>a. Một số chỉ tiết kì ảo trong văn bản:</a:t>
            </a:r>
            <a:endParaRPr lang="en-US" sz="2800" b="1" dirty="0">
              <a:solidFill>
                <a:srgbClr val="FF0000"/>
              </a:solidFill>
              <a:latin typeface="Times New Roman" pitchFamily="18" charset="0"/>
              <a:cs typeface="Times New Roman" pitchFamily="18" charset="0"/>
            </a:endParaRPr>
          </a:p>
        </p:txBody>
      </p:sp>
      <p:sp>
        <p:nvSpPr>
          <p:cNvPr id="5" name="Rounded Rectangle 4"/>
          <p:cNvSpPr/>
          <p:nvPr/>
        </p:nvSpPr>
        <p:spPr>
          <a:xfrm>
            <a:off x="76200" y="1123950"/>
            <a:ext cx="4267200" cy="40195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dirty="0">
                <a:solidFill>
                  <a:prstClr val="black"/>
                </a:solidFill>
                <a:latin typeface="Times New Roman"/>
              </a:rPr>
              <a:t>Thuỷ Tinh ngồi trên lưng rồng vàng,</a:t>
            </a:r>
          </a:p>
          <a:p>
            <a:pPr lvl="0">
              <a:defRPr/>
            </a:pPr>
            <a:r>
              <a:rPr lang="vi-VN" sz="2400" dirty="0">
                <a:solidFill>
                  <a:prstClr val="black"/>
                </a:solidFill>
                <a:latin typeface="Times New Roman"/>
              </a:rPr>
              <a:t>Yên gấm tung dài bay đỏ choé,</a:t>
            </a:r>
          </a:p>
          <a:p>
            <a:pPr lvl="0">
              <a:defRPr/>
            </a:pPr>
            <a:r>
              <a:rPr lang="vi-VN" sz="2400" dirty="0">
                <a:solidFill>
                  <a:prstClr val="black"/>
                </a:solidFill>
                <a:latin typeface="Times New Roman"/>
              </a:rPr>
              <a:t>Mình khoác bào xanh da giời quang.</a:t>
            </a:r>
          </a:p>
          <a:p>
            <a:pPr lvl="0">
              <a:defRPr/>
            </a:pPr>
            <a:r>
              <a:rPr lang="vi-VN" sz="2400" dirty="0">
                <a:solidFill>
                  <a:prstClr val="black"/>
                </a:solidFill>
                <a:latin typeface="Times New Roman"/>
              </a:rPr>
              <a:t>Theo sau cua đỏ và tôm cá,</a:t>
            </a:r>
          </a:p>
          <a:p>
            <a:pPr lvl="0">
              <a:defRPr/>
            </a:pPr>
            <a:r>
              <a:rPr lang="vi-VN" sz="2400" dirty="0">
                <a:solidFill>
                  <a:prstClr val="black"/>
                </a:solidFill>
                <a:latin typeface="Times New Roman"/>
              </a:rPr>
              <a:t>Chia đội năm mươi hòm ngọc trai.</a:t>
            </a:r>
          </a:p>
        </p:txBody>
      </p:sp>
      <p:sp>
        <p:nvSpPr>
          <p:cNvPr id="6" name="Content Placeholder 5"/>
          <p:cNvSpPr>
            <a:spLocks noGrp="1"/>
          </p:cNvSpPr>
          <p:nvPr>
            <p:ph idx="1"/>
          </p:nvPr>
        </p:nvSpPr>
        <p:spPr>
          <a:xfrm>
            <a:off x="4572000" y="1200150"/>
            <a:ext cx="4495800" cy="38861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spcBef>
                <a:spcPts val="0"/>
              </a:spcBef>
              <a:buNone/>
              <a:defRPr/>
            </a:pPr>
            <a:r>
              <a:rPr lang="vi-VN" sz="2400" dirty="0">
                <a:solidFill>
                  <a:prstClr val="black"/>
                </a:solidFill>
                <a:latin typeface="Times New Roman"/>
              </a:rPr>
              <a:t>Thuỷ T</a:t>
            </a:r>
            <a:r>
              <a:rPr lang="en-US" sz="2400" dirty="0">
                <a:solidFill>
                  <a:prstClr val="black"/>
                </a:solidFill>
                <a:latin typeface="Times New Roman"/>
              </a:rPr>
              <a:t>i</a:t>
            </a:r>
            <a:r>
              <a:rPr lang="vi-VN" sz="2400" dirty="0">
                <a:solidFill>
                  <a:prstClr val="black"/>
                </a:solidFill>
                <a:latin typeface="Times New Roman"/>
              </a:rPr>
              <a:t>nh thúc rồng đau kêu rú</a:t>
            </a:r>
          </a:p>
          <a:p>
            <a:pPr marL="0" lvl="0" indent="0">
              <a:spcBef>
                <a:spcPts val="0"/>
              </a:spcBef>
              <a:buNone/>
              <a:defRPr/>
            </a:pPr>
            <a:r>
              <a:rPr lang="vi-VN" sz="2400" dirty="0">
                <a:solidFill>
                  <a:prstClr val="black"/>
                </a:solidFill>
                <a:latin typeface="Times New Roman"/>
              </a:rPr>
              <a:t>Tức thời nước sủi reo như thác,</a:t>
            </a:r>
          </a:p>
          <a:p>
            <a:pPr marL="0" lvl="0" indent="0">
              <a:spcBef>
                <a:spcPts val="0"/>
              </a:spcBef>
              <a:buNone/>
              <a:defRPr/>
            </a:pPr>
            <a:r>
              <a:rPr lang="vi-VN" sz="2400" dirty="0">
                <a:solidFill>
                  <a:prstClr val="black"/>
                </a:solidFill>
                <a:latin typeface="Times New Roman"/>
              </a:rPr>
              <a:t>Tôm cá quăng ngọc trai mà hoa!.</a:t>
            </a:r>
          </a:p>
          <a:p>
            <a:pPr marL="0" lvl="0" indent="0">
              <a:spcBef>
                <a:spcPts val="0"/>
              </a:spcBef>
              <a:buNone/>
              <a:defRPr/>
            </a:pPr>
            <a:r>
              <a:rPr lang="vi-VN" sz="2400" dirty="0">
                <a:solidFill>
                  <a:prstClr val="black"/>
                </a:solidFill>
                <a:latin typeface="Times New Roman"/>
              </a:rPr>
              <a:t>Sóng cả gầm reo lăn như chớp,</a:t>
            </a:r>
          </a:p>
          <a:p>
            <a:pPr marL="0" lvl="0" indent="0">
              <a:spcBef>
                <a:spcPts val="0"/>
              </a:spcBef>
              <a:buNone/>
              <a:defRPr/>
            </a:pPr>
            <a:r>
              <a:rPr lang="vi-VN" sz="2400" dirty="0">
                <a:solidFill>
                  <a:prstClr val="black"/>
                </a:solidFill>
                <a:latin typeface="Times New Roman"/>
              </a:rPr>
              <a:t>Thu</a:t>
            </a:r>
            <a:r>
              <a:rPr lang="en-US" sz="2400" dirty="0">
                <a:solidFill>
                  <a:prstClr val="black"/>
                </a:solidFill>
                <a:latin typeface="Times New Roman"/>
              </a:rPr>
              <a:t>ỷ</a:t>
            </a:r>
            <a:r>
              <a:rPr lang="vi-VN" sz="2400" dirty="0">
                <a:solidFill>
                  <a:prstClr val="black"/>
                </a:solidFill>
                <a:latin typeface="Times New Roman"/>
              </a:rPr>
              <a:t> T</a:t>
            </a:r>
            <a:r>
              <a:rPr lang="en-US" sz="2400" dirty="0">
                <a:solidFill>
                  <a:prstClr val="black"/>
                </a:solidFill>
                <a:latin typeface="Times New Roman"/>
              </a:rPr>
              <a:t>i</a:t>
            </a:r>
            <a:r>
              <a:rPr lang="vi-VN" sz="2400" dirty="0">
                <a:solidFill>
                  <a:prstClr val="black"/>
                </a:solidFill>
                <a:latin typeface="Times New Roman"/>
              </a:rPr>
              <a:t>nh cưỡi lưng rồng hung hăng.</a:t>
            </a:r>
          </a:p>
          <a:p>
            <a:pPr marL="0" lvl="0" indent="0">
              <a:spcBef>
                <a:spcPts val="0"/>
              </a:spcBef>
              <a:buNone/>
              <a:defRPr/>
            </a:pPr>
            <a:r>
              <a:rPr lang="vi-VN" sz="2400" dirty="0">
                <a:solidFill>
                  <a:prstClr val="black"/>
                </a:solidFill>
                <a:latin typeface="Times New Roman"/>
              </a:rPr>
              <a:t>Thu</a:t>
            </a:r>
            <a:r>
              <a:rPr lang="en-US" sz="2400" dirty="0">
                <a:solidFill>
                  <a:prstClr val="black"/>
                </a:solidFill>
                <a:latin typeface="Times New Roman"/>
              </a:rPr>
              <a:t>ỷ</a:t>
            </a:r>
            <a:r>
              <a:rPr lang="vi-VN" sz="2400" dirty="0">
                <a:solidFill>
                  <a:prstClr val="black"/>
                </a:solidFill>
                <a:latin typeface="Times New Roman"/>
              </a:rPr>
              <a:t> T</a:t>
            </a:r>
            <a:r>
              <a:rPr lang="en-US" sz="2400" dirty="0">
                <a:solidFill>
                  <a:prstClr val="black"/>
                </a:solidFill>
                <a:latin typeface="Times New Roman"/>
              </a:rPr>
              <a:t>i</a:t>
            </a:r>
            <a:r>
              <a:rPr lang="vi-VN" sz="2400" dirty="0">
                <a:solidFill>
                  <a:prstClr val="black"/>
                </a:solidFill>
                <a:latin typeface="Times New Roman"/>
              </a:rPr>
              <a:t>nh năm năm dâng nước bể,</a:t>
            </a:r>
          </a:p>
          <a:p>
            <a:pPr marL="0" lvl="0" indent="0">
              <a:spcBef>
                <a:spcPts val="0"/>
              </a:spcBef>
              <a:buNone/>
              <a:defRPr/>
            </a:pPr>
            <a:r>
              <a:rPr lang="vi-VN" sz="2400" dirty="0">
                <a:solidFill>
                  <a:prstClr val="black"/>
                </a:solidFill>
                <a:latin typeface="Times New Roman"/>
              </a:rPr>
              <a:t>Đục núi hò reo đòi Mỵ Nương</a:t>
            </a:r>
            <a:r>
              <a:rPr lang="vi-VN" sz="2400" dirty="0" smtClean="0">
                <a:solidFill>
                  <a:prstClr val="black"/>
                </a:solidFill>
                <a:latin typeface="Times New Roman"/>
              </a:rPr>
              <a:t>.</a:t>
            </a:r>
            <a:endParaRPr lang="vi-VN" sz="2400" dirty="0">
              <a:solidFill>
                <a:prstClr val="black"/>
              </a:solidFill>
              <a:latin typeface="Times New Roman"/>
            </a:endParaRPr>
          </a:p>
        </p:txBody>
      </p:sp>
    </p:spTree>
    <p:extLst>
      <p:ext uri="{BB962C8B-B14F-4D97-AF65-F5344CB8AC3E}">
        <p14:creationId xmlns:p14="http://schemas.microsoft.com/office/powerpoint/2010/main" val="281070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heel(1)">
                                      <p:cBhvr>
                                        <p:cTn id="21" dur="2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heel(1)">
                                      <p:cBhvr>
                                        <p:cTn id="26" dur="2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heel(1)">
                                      <p:cBhvr>
                                        <p:cTn id="31" dur="20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heel(1)">
                                      <p:cBhvr>
                                        <p:cTn id="36" dur="20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heel(1)">
                                      <p:cBhvr>
                                        <p:cTn id="41" dur="20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heel(1)">
                                      <p:cBhvr>
                                        <p:cTn id="46"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724150"/>
          </a:xfrm>
        </p:spPr>
        <p:txBody>
          <a:bodyPr/>
          <a:lstStyle/>
          <a:p>
            <a:pPr marL="0" indent="0">
              <a:buNone/>
            </a:pPr>
            <a:endParaRPr lang="en-US" dirty="0"/>
          </a:p>
        </p:txBody>
      </p:sp>
      <p:sp>
        <p:nvSpPr>
          <p:cNvPr id="5" name="Oval 4"/>
          <p:cNvSpPr/>
          <p:nvPr/>
        </p:nvSpPr>
        <p:spPr>
          <a:xfrm>
            <a:off x="0" y="0"/>
            <a:ext cx="9144000" cy="990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Tác</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p>
        </p:txBody>
      </p:sp>
      <p:sp>
        <p:nvSpPr>
          <p:cNvPr id="6" name="Flowchart: Alternate Process 5"/>
          <p:cNvSpPr/>
          <p:nvPr/>
        </p:nvSpPr>
        <p:spPr>
          <a:xfrm>
            <a:off x="990600" y="1047750"/>
            <a:ext cx="7010400" cy="3810000"/>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dirty="0">
                <a:solidFill>
                  <a:prstClr val="black"/>
                </a:solidFill>
                <a:latin typeface="Times New Roman"/>
              </a:rPr>
              <a:t>Tạo ra hình ảnh huyền bí, tượng trưng cho sức mạnh phi thường và vị thế quyền lực của cả Sơn Tinh và Thuỷ Tinh trong thế giới tưởng tượng. Đồng thời tác giả dân gian muốn giải thích hiện tượng lũ lụt, thể hiện sức mạnh, mong ước của người Việt cổ muốn chế ngự thiện tai.</a:t>
            </a:r>
            <a:endParaRPr lang="en-US" dirty="0">
              <a:solidFill>
                <a:prstClr val="black"/>
              </a:solidFill>
            </a:endParaRPr>
          </a:p>
        </p:txBody>
      </p:sp>
    </p:spTree>
    <p:extLst>
      <p:ext uri="{BB962C8B-B14F-4D97-AF65-F5344CB8AC3E}">
        <p14:creationId xmlns:p14="http://schemas.microsoft.com/office/powerpoint/2010/main" val="412707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086350"/>
          </a:xfrm>
          <a:solidFill>
            <a:schemeClr val="accent6">
              <a:lumMod val="20000"/>
              <a:lumOff val="80000"/>
            </a:schemeClr>
          </a:solidFill>
        </p:spPr>
        <p:txBody>
          <a:bodyPr/>
          <a:lstStyle/>
          <a:p>
            <a:pPr marL="0" indent="0">
              <a:buNone/>
            </a:pPr>
            <a:endParaRPr lang="en-US" dirty="0"/>
          </a:p>
        </p:txBody>
      </p:sp>
      <p:sp>
        <p:nvSpPr>
          <p:cNvPr id="4" name="Oval 3"/>
          <p:cNvSpPr/>
          <p:nvPr/>
        </p:nvSpPr>
        <p:spPr>
          <a:xfrm>
            <a:off x="0" y="0"/>
            <a:ext cx="9144000" cy="990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dirty="0">
                <a:solidFill>
                  <a:srgbClr val="FF0000"/>
                </a:solidFill>
                <a:latin typeface="Times New Roman" pitchFamily="18" charset="0"/>
                <a:cs typeface="Times New Roman" pitchFamily="18" charset="0"/>
              </a:rPr>
              <a:t>2. Khung cảnh cuộc sống “ngày xưa” hoặc nét văn hoá cổ truyền của người Việt Nam</a:t>
            </a:r>
            <a:r>
              <a:rPr lang="en-US" sz="2400" b="1" dirty="0">
                <a:solidFill>
                  <a:srgbClr val="FF0000"/>
                </a:solidFill>
                <a:latin typeface="Times New Roman" pitchFamily="18" charset="0"/>
                <a:cs typeface="Times New Roman" pitchFamily="18" charset="0"/>
              </a:rPr>
              <a:t>:</a:t>
            </a:r>
          </a:p>
        </p:txBody>
      </p:sp>
      <p:sp>
        <p:nvSpPr>
          <p:cNvPr id="6" name="Rounded Rectangle 5"/>
          <p:cNvSpPr/>
          <p:nvPr/>
        </p:nvSpPr>
        <p:spPr>
          <a:xfrm>
            <a:off x="0" y="1200150"/>
            <a:ext cx="6096000" cy="381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dirty="0">
                <a:solidFill>
                  <a:prstClr val="black"/>
                </a:solidFill>
                <a:latin typeface="Times New Roman" pitchFamily="18" charset="0"/>
                <a:cs typeface="Times New Roman" pitchFamily="18" charset="0"/>
              </a:rPr>
              <a:t>M</a:t>
            </a:r>
            <a:r>
              <a:rPr lang="en-US" sz="2400" dirty="0">
                <a:solidFill>
                  <a:prstClr val="black"/>
                </a:solidFill>
                <a:latin typeface="Times New Roman" pitchFamily="18" charset="0"/>
                <a:cs typeface="Times New Roman" pitchFamily="18" charset="0"/>
              </a:rPr>
              <a:t>ỵ</a:t>
            </a:r>
            <a:r>
              <a:rPr lang="vi-VN" sz="2400" dirty="0">
                <a:solidFill>
                  <a:prstClr val="black"/>
                </a:solidFill>
                <a:latin typeface="Times New Roman" pitchFamily="18" charset="0"/>
                <a:cs typeface="Times New Roman" pitchFamily="18" charset="0"/>
              </a:rPr>
              <a:t> Nương bên lầu son tựa cửa/ Rèm ngọc lơ thơ phủ áo hồng -&gt; xưa kia con của vua (công chúa) ở trong lầu son, là biểu tượng của sự giàu có và quý phái. Hình ảnh này thường gắn liền với cuộc sống thượng lưu và sang trọng. Rèm ngọc lơ và áo hồng là những chi tiết trang trí tinh tế, thường chỉ xuất hiện trong những không gian sang trọng và dành cho những người có địa vị cao. Màu áo hồng thường được liên kết với sự dịu dàng và nữ tính.</a:t>
            </a:r>
            <a:endParaRPr lang="en-US" dirty="0">
              <a:solidFill>
                <a:prstClr val="black"/>
              </a:solidFill>
            </a:endParaRPr>
          </a:p>
        </p:txBody>
      </p:sp>
      <p:sp>
        <p:nvSpPr>
          <p:cNvPr id="8" name="Rounded Rectangle 7"/>
          <p:cNvSpPr/>
          <p:nvPr/>
        </p:nvSpPr>
        <p:spPr>
          <a:xfrm>
            <a:off x="6096000" y="1200150"/>
            <a:ext cx="3200400" cy="39433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lvl="0" indent="339725">
              <a:buFontTx/>
              <a:buChar char="-"/>
            </a:pPr>
            <a:r>
              <a:rPr lang="vi-VN" sz="2400" dirty="0">
                <a:solidFill>
                  <a:prstClr val="black"/>
                </a:solidFill>
                <a:latin typeface="Times New Roman" pitchFamily="18" charset="0"/>
                <a:cs typeface="Times New Roman" pitchFamily="18" charset="0"/>
              </a:rPr>
              <a:t>Sơn Tinh đến lạy chào bên cửa,/ Vua thân ngự đón nàng Mỵ Nương -&gt; Sơn Tinh đến hỏi cưới Mị Nương, kính chào trước vua</a:t>
            </a:r>
            <a:r>
              <a:rPr lang="en-US" sz="2400" dirty="0">
                <a:solidFill>
                  <a:prstClr val="black"/>
                </a:solidFill>
                <a:latin typeface="Times New Roman" pitchFamily="18" charset="0"/>
                <a:cs typeface="Times New Roman" pitchFamily="18" charset="0"/>
              </a:rPr>
              <a:t>.</a:t>
            </a:r>
          </a:p>
          <a:p>
            <a:pPr marL="1588" lvl="0" indent="339725">
              <a:buFontTx/>
              <a:buChar char="-"/>
            </a:pPr>
            <a:r>
              <a:rPr lang="vi-VN" sz="2400" dirty="0">
                <a:solidFill>
                  <a:prstClr val="black"/>
                </a:solidFill>
                <a:latin typeface="Times New Roman" pitchFamily="18" charset="0"/>
                <a:cs typeface="Times New Roman" pitchFamily="18" charset="0"/>
              </a:rPr>
              <a:t>Kiệu nhỏ đưa nàng đi thoăn thoắt</a:t>
            </a:r>
            <a:r>
              <a:rPr lang="en-US" sz="2400" dirty="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a:t>
            </a:r>
            <a:endParaRPr lang="en-US" dirty="0">
              <a:solidFill>
                <a:prstClr val="black"/>
              </a:solidFill>
            </a:endParaRPr>
          </a:p>
        </p:txBody>
      </p:sp>
    </p:spTree>
    <p:extLst>
      <p:ext uri="{BB962C8B-B14F-4D97-AF65-F5344CB8AC3E}">
        <p14:creationId xmlns:p14="http://schemas.microsoft.com/office/powerpoint/2010/main" val="130560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086350"/>
          </a:xfrm>
          <a:solidFill>
            <a:schemeClr val="accent6">
              <a:lumMod val="20000"/>
              <a:lumOff val="80000"/>
            </a:schemeClr>
          </a:solidFill>
        </p:spPr>
        <p:txBody>
          <a:bodyPr/>
          <a:lstStyle/>
          <a:p>
            <a:pPr marL="0" indent="0">
              <a:buNone/>
            </a:pPr>
            <a:endParaRPr lang="en-US" dirty="0"/>
          </a:p>
        </p:txBody>
      </p:sp>
      <p:sp>
        <p:nvSpPr>
          <p:cNvPr id="4" name="Oval 3"/>
          <p:cNvSpPr/>
          <p:nvPr/>
        </p:nvSpPr>
        <p:spPr>
          <a:xfrm>
            <a:off x="0" y="0"/>
            <a:ext cx="9144000" cy="990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dirty="0">
                <a:solidFill>
                  <a:srgbClr val="FF0000"/>
                </a:solidFill>
                <a:latin typeface="Times New Roman" pitchFamily="18" charset="0"/>
                <a:cs typeface="Times New Roman" pitchFamily="18" charset="0"/>
              </a:rPr>
              <a:t>2. Khung cảnh cuộc sống “ngày xưa” hoặc nét văn hoá cổ truyền của người Việt Nam</a:t>
            </a:r>
            <a:r>
              <a:rPr lang="en-US" sz="2400" b="1" dirty="0">
                <a:solidFill>
                  <a:srgbClr val="FF0000"/>
                </a:solidFill>
                <a:latin typeface="Times New Roman" pitchFamily="18" charset="0"/>
                <a:cs typeface="Times New Roman" pitchFamily="18" charset="0"/>
              </a:rPr>
              <a:t>:</a:t>
            </a:r>
          </a:p>
        </p:txBody>
      </p:sp>
      <p:sp>
        <p:nvSpPr>
          <p:cNvPr id="6" name="Rounded Rectangle 5"/>
          <p:cNvSpPr/>
          <p:nvPr/>
        </p:nvSpPr>
        <p:spPr>
          <a:xfrm>
            <a:off x="0" y="1200150"/>
            <a:ext cx="4495800" cy="381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dirty="0">
                <a:solidFill>
                  <a:prstClr val="black"/>
                </a:solidFill>
                <a:latin typeface="Times New Roman" pitchFamily="18" charset="0"/>
                <a:cs typeface="Times New Roman" pitchFamily="18" charset="0"/>
              </a:rPr>
              <a:t>Lễ cưới của công chúa không chỉ là việc lớn của hoàng gia, mà còn là chuyện hệ trọng của cung đình, đất nước. Khi kiệu hoa tới trước cửa, công chúa bước ra, bên trong, phò mã đã chờ sẵn bên kiệu, tự tay vén màn mời công chúa lên. Như vậy, theo tục lệ xưa, công chúa xưa kia khi được cưới về, thường có kiệu rước dâu.</a:t>
            </a:r>
            <a:endParaRPr lang="en-US" dirty="0">
              <a:solidFill>
                <a:prstClr val="black"/>
              </a:solidFill>
            </a:endParaRPr>
          </a:p>
        </p:txBody>
      </p:sp>
      <p:sp>
        <p:nvSpPr>
          <p:cNvPr id="7" name="Rounded Rectangle 6"/>
          <p:cNvSpPr/>
          <p:nvPr/>
        </p:nvSpPr>
        <p:spPr>
          <a:xfrm>
            <a:off x="4648200" y="1200150"/>
            <a:ext cx="4495800" cy="381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dirty="0">
                <a:solidFill>
                  <a:prstClr val="black"/>
                </a:solidFill>
                <a:latin typeface="Times New Roman" pitchFamily="18" charset="0"/>
                <a:cs typeface="Times New Roman" pitchFamily="18" charset="0"/>
              </a:rPr>
              <a:t>Một số chi tiết phản ánh tục thi tài kén rể, cảnh dẫn lễ vật, tình cảnh lưu luyến, bịn rịn của cô dâu – bố, mẹ cô dâu, cảnh rước dâu,... Nhờ các chi tiết đó, bài thơ đã làm sống dậy khung cảnh cuộc sống ngày xưa và nét văn hoá cổ truyền của người Việt Nam</a:t>
            </a:r>
            <a:endParaRPr lang="en-US" dirty="0">
              <a:solidFill>
                <a:prstClr val="black"/>
              </a:solidFill>
            </a:endParaRPr>
          </a:p>
        </p:txBody>
      </p:sp>
    </p:spTree>
    <p:extLst>
      <p:ext uri="{BB962C8B-B14F-4D97-AF65-F5344CB8AC3E}">
        <p14:creationId xmlns:p14="http://schemas.microsoft.com/office/powerpoint/2010/main" val="23143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1186</Words>
  <Application>Microsoft Office PowerPoint</Application>
  <PresentationFormat>On-screen Show (16:9)</PresentationFormat>
  <Paragraphs>111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KHỞI ĐỘNG</vt:lpstr>
      <vt:lpstr>PowerPoint Presentation</vt:lpstr>
      <vt:lpstr>PowerPoint Presentation</vt:lpstr>
      <vt:lpstr>PowerPoint Presentation</vt:lpstr>
      <vt:lpstr>a. Một số chỉ tiết kì ảo trong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86</cp:revision>
  <dcterms:created xsi:type="dcterms:W3CDTF">2006-08-16T00:00:00Z</dcterms:created>
  <dcterms:modified xsi:type="dcterms:W3CDTF">2024-07-08T02:23:38Z</dcterms:modified>
</cp:coreProperties>
</file>