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D304-F9FE-4101-A701-6F130E9CA1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B606D-B51A-459E-816E-F8A91A605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1200" b="1" kern="1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BÀI 8: CÔNG CỤ HỖ TRỢ TÍNH TOÁN</a:t>
            </a:r>
            <a:endParaRPr lang="vi-VN" sz="1200" b="1" kern="1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1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6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4BAAE-DBE1-4C16-93E3-AB68CB262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4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85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0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1419-595D-4960-B38B-15EA643020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0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9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4BAAE-DBE1-4C16-93E3-AB68CB262A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7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859F-C88B-48F2-B33C-B51832C04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DFFB0-B311-44F0-B5B2-35034F81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87E37-FAFF-41DD-8CCB-6D9AA632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38E6A-ACD5-4F43-88E9-41B2CA0D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2CB1-FBF0-41AD-BFC4-827FCBD7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2E34-B782-4A53-86EA-BFE6D2C1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7E58B-5803-4CDB-AE38-27E1F7F09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FB29F-C2A4-4C0E-9442-68D351DD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0236-63DD-4CAA-A43B-C2FE6ADF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6392-C66C-4DF6-87F6-AE79C36A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D5E40-3384-4C07-9476-0084BF1D1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B26DC-E22E-484F-9811-0A80BDDC3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363A2-AFA4-4A32-B68C-42105318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6C4CD-1082-4AEE-B2AC-DAA9E189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076E2-2137-4F37-8861-FC69FE8E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 defTabSz="914377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 defTabSz="914377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 defTabSz="914377">
              <a:defRPr/>
            </a:pPr>
            <a:fld id="{07EC96F2-A01F-4C39-96B0-18E365CDDE79}" type="slidenum">
              <a:rPr lang="en-US" sz="1800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2C1F-B994-4BAD-8C17-4786D345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97446-126E-40A7-9638-07CC0FFE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49ED-D01B-41F3-83D8-023E2671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EE81-E1E0-4F4A-9B63-53E92EFC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A1F9-DB97-4A07-B046-4D0E2AEA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6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48EF-15B5-4347-862A-FFF001FD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1F60A-54BE-448F-806C-8E92C71CB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D5D5A-996C-4878-8511-165BCD37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0CA1-0137-4291-843C-E855F60B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993D-4CFD-4B8B-ACCB-C2EFA224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4599-E6CB-4760-BB95-3322272B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10EA4-DBC0-456A-9BB9-20B4E1F5D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A5754-59F6-4635-9417-BE2DFAA62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99184-36B8-4295-8DA9-AC96C65E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5594C-B234-4F6B-B7AA-A42792D3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771F8-8FEF-4633-857E-7A1A63B8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8312-ACDB-4B4B-9345-822AC36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8B55-CEA2-420D-8F9F-848994A2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B8C4-0DF2-4C0C-A169-EE022D797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CAD0C-C405-4E8A-BF85-27748C5C5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464B9-1394-47F4-9154-C05137D97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E2CCA-27D1-4D80-A7B2-9178C0C9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FF56F-3937-446B-8D0A-68881835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82FB7-6215-4281-9C07-BFF23104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FE07-3F68-4A5B-951E-C419C774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619AA-89C4-468B-8212-BBCB2DF5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25875-9FC6-4D6F-BC64-CA9D6FAA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3399C-9109-4ACF-8818-5D265A86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4F7BE-8907-4905-ACC5-498A78B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954A3-6E6F-4B6E-92C9-DDA7A85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6665A-B093-43C5-BAF8-1B2ADB63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6C77-8FE6-49F4-8BDC-37D5EF4D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D2F0A-20D3-4F60-BE13-BFC52C2B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2C29-EE60-4175-9E60-9A80B7CEC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35F4F-439B-451C-BB84-42EE297E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FE3B6-FC56-404E-B9B3-BC0B0109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9F9E5-ABBC-42F8-87D6-9938166D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F294-A726-474B-BD93-22BBB577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4B394-D5B9-4297-8D0F-B385B42E6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49079-BCD0-4D2E-97D0-80DA27AA7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137C5-2230-46F9-BD04-6F0F6A0C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27816-990F-4619-8D4F-02247C87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C668E-2AE7-4021-B71E-3DB1843D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7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6964A-A9BA-4E5F-92A5-81C2A6E0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CB1B-B325-4F0C-A240-F7658C81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99EC8-5727-4EE9-885A-C429A0DF8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A92E-14DD-4839-8A4B-A39EDE8B33A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48FA-B685-479F-90C9-7CDB44B2C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374C-356E-4FE3-A893-45CD9CFD1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7240-6FE5-4AD6-9A74-AA85F5683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gif"/><Relationship Id="rId7" Type="http://schemas.microsoft.com/office/2007/relationships/hdphoto" Target="../media/hdphoto4.wdp"/><Relationship Id="rId12" Type="http://schemas.openxmlformats.org/officeDocument/2006/relationships/slide" Target="slide23.xml"/><Relationship Id="rId17" Type="http://schemas.openxmlformats.org/officeDocument/2006/relationships/image" Target="../media/image24.png"/><Relationship Id="rId2" Type="http://schemas.openxmlformats.org/officeDocument/2006/relationships/slide" Target="slide19.xml"/><Relationship Id="rId16" Type="http://schemas.openxmlformats.org/officeDocument/2006/relationships/image" Target="../media/image23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" Target="slide18.xml"/><Relationship Id="rId15" Type="http://schemas.openxmlformats.org/officeDocument/2006/relationships/image" Target="../media/image22.png"/><Relationship Id="rId10" Type="http://schemas.openxmlformats.org/officeDocument/2006/relationships/slide" Target="slide21.xml"/><Relationship Id="rId19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openxmlformats.org/officeDocument/2006/relationships/image" Target="../media/image19.png"/><Relationship Id="rId14" Type="http://schemas.openxmlformats.org/officeDocument/2006/relationships/slide" Target="slide22.xml"/><Relationship Id="rId22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5" Type="http://schemas.openxmlformats.org/officeDocument/2006/relationships/image" Target="../media/image39.png"/><Relationship Id="rId10" Type="http://schemas.openxmlformats.org/officeDocument/2006/relationships/image" Target="../media/image35.gif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6.gif"/><Relationship Id="rId17" Type="http://schemas.openxmlformats.org/officeDocument/2006/relationships/slide" Target="slide17.xml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microsoft.com/office/2007/relationships/hdphoto" Target="../media/hdphoto7.wdp"/><Relationship Id="rId15" Type="http://schemas.openxmlformats.org/officeDocument/2006/relationships/image" Target="../media/image41.png"/><Relationship Id="rId10" Type="http://schemas.openxmlformats.org/officeDocument/2006/relationships/image" Target="../media/image34.png"/><Relationship Id="rId19" Type="http://schemas.microsoft.com/office/2007/relationships/hdphoto" Target="../media/hdphoto6.wdp"/><Relationship Id="rId4" Type="http://schemas.openxmlformats.org/officeDocument/2006/relationships/image" Target="../media/image40.png"/><Relationship Id="rId9" Type="http://schemas.openxmlformats.org/officeDocument/2006/relationships/image" Target="../media/image33.png"/><Relationship Id="rId1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5" Type="http://schemas.openxmlformats.org/officeDocument/2006/relationships/slide" Target="slide17.xml"/><Relationship Id="rId10" Type="http://schemas.openxmlformats.org/officeDocument/2006/relationships/image" Target="../media/image35.gif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5" Type="http://schemas.openxmlformats.org/officeDocument/2006/relationships/slide" Target="slide17.xml"/><Relationship Id="rId10" Type="http://schemas.openxmlformats.org/officeDocument/2006/relationships/image" Target="../media/image35.gif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5" Type="http://schemas.openxmlformats.org/officeDocument/2006/relationships/slide" Target="slide17.xml"/><Relationship Id="rId10" Type="http://schemas.openxmlformats.org/officeDocument/2006/relationships/image" Target="../media/image35.gif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4.jpe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5" Type="http://schemas.openxmlformats.org/officeDocument/2006/relationships/image" Target="../media/image39.png"/><Relationship Id="rId10" Type="http://schemas.openxmlformats.org/officeDocument/2006/relationships/image" Target="../media/image35.gif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625601" y="2717800"/>
            <a:ext cx="8906727" cy="2061072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3600" b="1" kern="1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XỬ LÝ ĐỒ HỌA </a:t>
            </a:r>
          </a:p>
          <a:p>
            <a:pPr algn="ctr">
              <a:lnSpc>
                <a:spcPct val="110000"/>
              </a:lnSpc>
            </a:pPr>
            <a:r>
              <a:rPr lang="en-US" sz="3600" b="1" kern="1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VĂN BẢN</a:t>
            </a:r>
            <a:endParaRPr lang="vi-VN" sz="36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7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7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và xử lý hình vẽ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369511"/>
            <a:ext cx="10885704" cy="23901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3733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Lệnh </a:t>
            </a:r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r>
              <a:rPr lang="en-US" sz="3733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dải lệnh </a:t>
            </a:r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en-US" sz="3733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chèn hình vào văn bản</a:t>
            </a:r>
          </a:p>
          <a:p>
            <a:pPr algn="just"/>
            <a:r>
              <a:rPr lang="en-US" sz="3733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Dải lệnh </a:t>
            </a:r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Tools\format </a:t>
            </a:r>
            <a:r>
              <a:rPr lang="en-US" sz="3733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các lệnh cho phép hiệu chỉnh màu nền, vị trí, kích thước hình vẽ.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2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41061" b="15978"/>
          <a:stretch/>
        </p:blipFill>
        <p:spPr>
          <a:xfrm>
            <a:off x="921709" y="1713150"/>
            <a:ext cx="10355892" cy="48158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9771" y="321698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>
                  <a:defRPr/>
                </a:pPr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>
                  <a:defRPr/>
                </a:pPr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>
                  <a:defRPr/>
                </a:pPr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 ảnh và hiệu chỉnh ảnh trong văn bản</a:t>
              </a:r>
              <a:r>
                <a:rPr lang="en-US" sz="3733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135137"/>
            <a:ext cx="10885704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170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dưới và nêu các bước chèn ảnh vào văn bản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32605" y="1885651"/>
            <a:ext cx="718595" cy="260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67751" y="2145697"/>
            <a:ext cx="573075" cy="488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78705" y="3643535"/>
            <a:ext cx="961313" cy="917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00312" y="1672425"/>
            <a:ext cx="6040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75757" y="2051817"/>
            <a:ext cx="6040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3938" y="3753647"/>
            <a:ext cx="6040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6964" y="5721787"/>
            <a:ext cx="5297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026400" y="6070600"/>
            <a:ext cx="1117600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5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9" grpId="0" animBg="1"/>
      <p:bldP spid="33" grpId="0"/>
      <p:bldP spid="34" grpId="0"/>
      <p:bldP spid="35" grpId="0"/>
      <p:bldP spid="36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8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 ảnh và hiệu chỉnh ảnh trong văn bản</a:t>
              </a:r>
              <a:r>
                <a:rPr lang="en-US" sz="3733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36286" y="1227695"/>
            <a:ext cx="11536108" cy="4880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chèn ảnh vào văn bản</a:t>
            </a:r>
            <a:endParaRPr lang="en-US" sz="3733">
              <a:latin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+ Bước 1: Đặt trỏ chuột tại vị trí cần chèn hình ảnh</a:t>
            </a:r>
          </a:p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+ Bước 2: Nháy chuột vào dải lệnh Insert&gt;         .  Xuất hiện hộp thoại </a:t>
            </a:r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Insert Picture</a:t>
            </a:r>
          </a:p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+ Bước 3: Chọn ổ đĩa chứa tệp ảnh chứa trong thư mục ảnh </a:t>
            </a:r>
          </a:p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+ Bước 4: Click chuột chọn Insert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2921001"/>
            <a:ext cx="812800" cy="981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7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8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>
                  <a:defRPr/>
                </a:pPr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>
                  <a:defRPr/>
                </a:pPr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>
                  <a:defRPr/>
                </a:pPr>
                <a:endParaRPr lang="en-US" alt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>
                  <a:defRPr/>
                </a:pPr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7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733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999562"/>
            <a:ext cx="1111339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170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dưới và nêu các bước cắt xén ảnh trong văn bản</a:t>
            </a:r>
          </a:p>
        </p:txBody>
      </p:sp>
      <p:pic>
        <p:nvPicPr>
          <p:cNvPr id="26" name="Picture 25"/>
          <p:cNvPicPr/>
          <p:nvPr/>
        </p:nvPicPr>
        <p:blipFill rotWithShape="1">
          <a:blip r:embed="rId5"/>
          <a:srcRect l="26000" t="31188" r="26685" b="31977"/>
          <a:stretch/>
        </p:blipFill>
        <p:spPr bwMode="auto">
          <a:xfrm>
            <a:off x="840171" y="1545482"/>
            <a:ext cx="10360256" cy="4931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7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8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 ảnh và hiệu chỉnh ảnh trong văn bản</a:t>
              </a:r>
              <a:r>
                <a:rPr lang="en-US" sz="3733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59907" y="1227695"/>
            <a:ext cx="10812487" cy="550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cắt xén ảnh trong văn bản</a:t>
            </a:r>
            <a:endParaRPr lang="en-US" sz="3733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+ Bước 1: Chọn hình ảnh cần cắt xén &gt; Click chuột vào lệnh Crop trên dải lệnh </a:t>
            </a:r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Format.</a:t>
            </a:r>
          </a:p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+ Bước 2: Di chuyển chuột đến vị trí gạch đen xung quanh hình và kéo thả cắt xén hình</a:t>
            </a:r>
          </a:p>
          <a:p>
            <a:pPr algn="just">
              <a:lnSpc>
                <a:spcPct val="127000"/>
              </a:lnSpc>
              <a:spcBef>
                <a:spcPts val="400"/>
              </a:spcBef>
              <a:spcAft>
                <a:spcPts val="400"/>
              </a:spcAft>
              <a:tabLst>
                <a:tab pos="750128" algn="l"/>
              </a:tabLs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+ Bước 3: Nháy chuột tại vùng trống để hoàn thành việc cắt xén ảnh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0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8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 ảnh và hiệu chỉnh ảnh trong văn bản</a:t>
              </a:r>
              <a:r>
                <a:rPr lang="en-US" sz="3733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59907" y="1227695"/>
            <a:ext cx="1081248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Picture trên dãi lệnh Insert cho phép chèn hình vào văn bản</a:t>
            </a:r>
          </a:p>
          <a:p>
            <a:pPr algn="just"/>
            <a:r>
              <a:rPr lang="en-US" sz="3733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Dãi lệnh Picture Tools\ format chứa các lệnh cho phép hiệu chỉnh kích thước, đường viền và cắt xén ảnh….</a:t>
            </a:r>
            <a:endParaRPr lang="en-US" sz="3733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5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602BE7-B43A-4522-BDAA-1B164A903373}"/>
              </a:ext>
            </a:extLst>
          </p:cNvPr>
          <p:cNvGrpSpPr/>
          <p:nvPr/>
        </p:nvGrpSpPr>
        <p:grpSpPr>
          <a:xfrm>
            <a:off x="7019837" y="-1271492"/>
            <a:ext cx="4876800" cy="3327635"/>
            <a:chOff x="224590" y="-1549398"/>
            <a:chExt cx="4876800" cy="3327635"/>
          </a:xfrm>
        </p:grpSpPr>
        <p:pic>
          <p:nvPicPr>
            <p:cNvPr id="1026" name="Picture 2" descr="C:\Users\ADMIN\Desktop\Tai nguyen thiet ke tro choi\Bảng gỗ\imag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19"/>
            <a:stretch/>
          </p:blipFill>
          <p:spPr bwMode="auto">
            <a:xfrm>
              <a:off x="224590" y="-1549398"/>
              <a:ext cx="4876800" cy="3327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12800" y="177801"/>
              <a:ext cx="3251200" cy="1600436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 defTabSz="914377">
                <a:defRPr/>
              </a:pPr>
              <a:r>
                <a:rPr lang="en-US" sz="48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48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Đua</a:t>
              </a:r>
              <a:endPara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377">
                <a:defRPr/>
              </a:pPr>
              <a:r>
                <a:rPr lang="en-US" sz="48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Kỳ</a:t>
              </a:r>
              <a:r>
                <a:rPr lang="en-US" sz="48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endPara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618" y="57163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98400" y="5702963"/>
            <a:ext cx="812800" cy="812800"/>
          </a:xfrm>
          <a:prstGeom prst="rect">
            <a:avLst/>
          </a:prstGeom>
        </p:spPr>
      </p:pic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2311735" y="2163534"/>
            <a:ext cx="912628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được chia thành 4 nhóm, mỗi nhóm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377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377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của đội mình sẽ di chuyển lên phía trước 1 đoạn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xe đội nào gần vạch đính nhất sẽ dành chiến thắng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ahoot answers. Kahoot Hack &amp;amp; kahoot ninja – Need To Know About Kahoot Hack  &amp;amp; Auto Answer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224590" y="2423281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F646555-535E-4C7B-B003-8A0983442B99}"/>
              </a:ext>
            </a:extLst>
          </p:cNvPr>
          <p:cNvGrpSpPr/>
          <p:nvPr/>
        </p:nvGrpSpPr>
        <p:grpSpPr>
          <a:xfrm>
            <a:off x="0" y="-1"/>
            <a:ext cx="6382871" cy="1030941"/>
            <a:chOff x="4437529" y="2414066"/>
            <a:chExt cx="6382871" cy="1071281"/>
          </a:xfrm>
        </p:grpSpPr>
        <p:sp>
          <p:nvSpPr>
            <p:cNvPr id="10" name="Sun 9">
              <a:extLst>
                <a:ext uri="{FF2B5EF4-FFF2-40B4-BE49-F238E27FC236}">
                  <a16:creationId xmlns:a16="http://schemas.microsoft.com/office/drawing/2014/main" id="{F5A7011E-4BC5-4DD3-B054-6D1994E34FF5}"/>
                </a:ext>
              </a:extLst>
            </p:cNvPr>
            <p:cNvSpPr/>
            <p:nvPr/>
          </p:nvSpPr>
          <p:spPr>
            <a:xfrm>
              <a:off x="4437529" y="2414066"/>
              <a:ext cx="1887071" cy="1071281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514B1C-F51D-43E9-8600-9DC3D8672B99}"/>
                </a:ext>
              </a:extLst>
            </p:cNvPr>
            <p:cNvSpPr txBox="1"/>
            <p:nvPr/>
          </p:nvSpPr>
          <p:spPr>
            <a:xfrm>
              <a:off x="6324600" y="2541657"/>
              <a:ext cx="4495800" cy="86351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LUYỆN TẬP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3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10" y="374598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3" y="503413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23" y="304729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14" y="499464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074" y="283895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81" y="506730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37" y="1133255"/>
            <a:ext cx="1591657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42" y="2533612"/>
            <a:ext cx="1499743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1" y="3977896"/>
            <a:ext cx="1860979" cy="1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529657"/>
            <a:ext cx="1320797" cy="12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166187" y="25980"/>
            <a:ext cx="8040011" cy="1600432"/>
          </a:xfrm>
          <a:prstGeom prst="rect">
            <a:avLst/>
          </a:prstGeom>
          <a:noFill/>
        </p:spPr>
        <p:txBody>
          <a:bodyPr wrap="none" lIns="121915" tIns="60957" rIns="121915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10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82" y="254382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2" y="243670"/>
            <a:ext cx="6350000" cy="60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166187" y="44031"/>
            <a:ext cx="8040011" cy="1600432"/>
          </a:xfrm>
          <a:prstGeom prst="rect">
            <a:avLst/>
          </a:prstGeom>
          <a:noFill/>
        </p:spPr>
        <p:txBody>
          <a:bodyPr wrap="none" lIns="121915" tIns="60957" rIns="121915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10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27" y="2550546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8" y="250392"/>
            <a:ext cx="6350000" cy="62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166187" y="30988"/>
            <a:ext cx="8040011" cy="1600432"/>
          </a:xfrm>
          <a:prstGeom prst="rect">
            <a:avLst/>
          </a:prstGeom>
          <a:noFill/>
        </p:spPr>
        <p:txBody>
          <a:bodyPr wrap="none" lIns="121915" tIns="60957" rIns="121915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10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62" y="2555554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7" y="268736"/>
            <a:ext cx="6350000" cy="60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166187" y="25271"/>
            <a:ext cx="8040011" cy="1600432"/>
          </a:xfrm>
          <a:prstGeom prst="rect">
            <a:avLst/>
          </a:prstGeom>
          <a:noFill/>
        </p:spPr>
        <p:txBody>
          <a:bodyPr wrap="none" lIns="121915" tIns="60957" rIns="121915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10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51" y="2568389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4" y="255864"/>
            <a:ext cx="6350000" cy="59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8742947" y="6336633"/>
            <a:ext cx="1892000" cy="753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13672 0.004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72 0.00486 L 0.31015 -7.40741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15 -7.40741E-7 L 0.46302 -0.0006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9 L 0.61627 -0.003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76 -7.40741E-7 L 0.73541 -0.003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1 -0.00324 L 0.88203 -0.0155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14831 -0.0025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31 -0.00254 L 0.3224 0.0039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27 -4.44444E-6 L 0.47279 0.0009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57 -4.44444E-6 L 0.62409 -0.0013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01 -4.44444E-6 L 0.75612 0.0039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12 0.00394 L 0.89219 0.0097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4687 0.0090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8 0.00903 L 0.32279 0.0020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58 1.85185E-6 L 0.47839 0.0020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79 1.85185E-6 L 0.61784 -0.0004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93 1.85185E-6 L 0.74909 0.00903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909 0.00903 L 0.89141 0.009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4179 -0.0027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79 -0.00278 L 0.32448 0.0009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92 -1.48148E-6 L 0.47721 -0.00648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3 -1.48148E-6 L 0.62994 0.0009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122 -1.48148E-6 L 0.74597 -0.00278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596 -0.00278 L 0.89088 -0.00139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5" y="95875"/>
            <a:ext cx="12192000" cy="6858000"/>
          </a:xfrm>
          <a:prstGeom prst="rect">
            <a:avLst/>
          </a:prstGeom>
        </p:spPr>
      </p:pic>
      <p:pic>
        <p:nvPicPr>
          <p:cNvPr id="25618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3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8" descr="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37" y="3124201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1" descr="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33" y="3211553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6684963" y="5656263"/>
            <a:ext cx="1727200" cy="844370"/>
            <a:chOff x="3832" y="3312"/>
            <a:chExt cx="908" cy="846"/>
          </a:xfrm>
        </p:grpSpPr>
        <p:pic>
          <p:nvPicPr>
            <p:cNvPr id="40" name="Picture 104" descr="Lamla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0000FF"/>
                  </a:solidFill>
                  <a:latin typeface="Times New Roman"/>
                </a:rPr>
                <a:t>Làm</a:t>
              </a:r>
              <a:r>
                <a:rPr lang="en-US" sz="2000" b="1" dirty="0">
                  <a:solidFill>
                    <a:srgbClr val="0000FF"/>
                  </a:solidFill>
                  <a:latin typeface="Times New Roman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/>
                </a:rPr>
                <a:t>lại</a:t>
              </a:r>
              <a:endParaRPr lang="en-US" sz="2000" b="1" dirty="0">
                <a:solidFill>
                  <a:srgbClr val="0000FF"/>
                </a:solidFill>
                <a:latin typeface="Times New Roman"/>
              </a:endParaRPr>
            </a:p>
          </p:txBody>
        </p:sp>
      </p:grpSp>
      <p:grpSp>
        <p:nvGrpSpPr>
          <p:cNvPr id="42" name="Group 106"/>
          <p:cNvGrpSpPr>
            <a:grpSpLocks/>
          </p:cNvGrpSpPr>
          <p:nvPr/>
        </p:nvGrpSpPr>
        <p:grpSpPr bwMode="auto">
          <a:xfrm>
            <a:off x="8430685" y="5469515"/>
            <a:ext cx="1727200" cy="1037174"/>
            <a:chOff x="4875" y="3187"/>
            <a:chExt cx="885" cy="695"/>
          </a:xfrm>
        </p:grpSpPr>
        <p:pic>
          <p:nvPicPr>
            <p:cNvPr id="43" name="Picture 107" descr="Ketqu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08"/>
            <p:cNvSpPr txBox="1">
              <a:spLocks noChangeArrowheads="1"/>
            </p:cNvSpPr>
            <p:nvPr/>
          </p:nvSpPr>
          <p:spPr bwMode="auto">
            <a:xfrm>
              <a:off x="4875" y="3614"/>
              <a:ext cx="88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0000FF"/>
                  </a:solidFill>
                  <a:latin typeface="Times New Roman"/>
                </a:rPr>
                <a:t>Đáp</a:t>
              </a:r>
              <a:r>
                <a:rPr lang="en-US" sz="2000" b="1" dirty="0">
                  <a:solidFill>
                    <a:srgbClr val="0000FF"/>
                  </a:solidFill>
                  <a:latin typeface="Times New Roman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/>
                </a:rPr>
                <a:t>án</a:t>
              </a:r>
              <a:endParaRPr lang="en-US" sz="2000" b="1" dirty="0">
                <a:solidFill>
                  <a:srgbClr val="0000FF"/>
                </a:solidFill>
                <a:latin typeface="Times New Roman"/>
              </a:endParaRPr>
            </a:p>
          </p:txBody>
        </p:sp>
      </p:grpSp>
      <p:pic>
        <p:nvPicPr>
          <p:cNvPr id="45" name="Picture 109" descr="V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73" y="3868345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0" descr="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8" y="3958059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2" descr="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65" y="2294522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3" descr="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44" y="2375491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4" descr="V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14" y="4602163"/>
            <a:ext cx="603249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5" descr="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8" y="4683125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119"/>
          <p:cNvGrpSpPr>
            <a:grpSpLocks/>
          </p:cNvGrpSpPr>
          <p:nvPr/>
        </p:nvGrpSpPr>
        <p:grpSpPr bwMode="auto">
          <a:xfrm>
            <a:off x="654051" y="5287963"/>
            <a:ext cx="7776635" cy="1065212"/>
            <a:chOff x="204" y="3475"/>
            <a:chExt cx="3674" cy="671"/>
          </a:xfrm>
        </p:grpSpPr>
        <p:pic>
          <p:nvPicPr>
            <p:cNvPr id="52" name="Picture 120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Tiếc quá …! Bạn chọn sai rồi !</a:t>
              </a:r>
            </a:p>
          </p:txBody>
        </p:sp>
      </p:grpSp>
      <p:grpSp>
        <p:nvGrpSpPr>
          <p:cNvPr id="54" name="Group 122" descr="D"/>
          <p:cNvGrpSpPr>
            <a:grpSpLocks/>
          </p:cNvGrpSpPr>
          <p:nvPr/>
        </p:nvGrpSpPr>
        <p:grpSpPr bwMode="auto">
          <a:xfrm>
            <a:off x="468314" y="5248275"/>
            <a:ext cx="7708903" cy="1176339"/>
            <a:chOff x="240" y="3531"/>
            <a:chExt cx="3642" cy="741"/>
          </a:xfrm>
        </p:grpSpPr>
        <p:pic>
          <p:nvPicPr>
            <p:cNvPr id="55" name="Picture 117" descr="Hoacuoi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118"/>
            <p:cNvSpPr txBox="1">
              <a:spLocks noChangeArrowheads="1"/>
            </p:cNvSpPr>
            <p:nvPr/>
          </p:nvSpPr>
          <p:spPr bwMode="auto">
            <a:xfrm>
              <a:off x="934" y="3769"/>
              <a:ext cx="29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66"/>
                  </a:solidFill>
                  <a:latin typeface="Times New Roman"/>
                </a:rPr>
                <a:t>Hoan</a:t>
              </a:r>
              <a:r>
                <a:rPr lang="en-US" sz="2400" b="1" dirty="0">
                  <a:solidFill>
                    <a:srgbClr val="FF0066"/>
                  </a:solidFill>
                  <a:latin typeface="Times New Roman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Times New Roman"/>
                </a:rPr>
                <a:t>hô</a:t>
              </a:r>
              <a:r>
                <a:rPr lang="en-US" sz="2400" b="1" dirty="0">
                  <a:solidFill>
                    <a:srgbClr val="FF0066"/>
                  </a:solidFill>
                  <a:latin typeface="Times New Roman"/>
                </a:rPr>
                <a:t> . </a:t>
              </a:r>
              <a:r>
                <a:rPr lang="en-US" sz="2400" b="1" dirty="0" err="1">
                  <a:solidFill>
                    <a:srgbClr val="FF0066"/>
                  </a:solidFill>
                  <a:latin typeface="Times New Roman"/>
                </a:rPr>
                <a:t>Bạn</a:t>
              </a:r>
              <a:r>
                <a:rPr lang="en-US" sz="2400" b="1" dirty="0">
                  <a:solidFill>
                    <a:srgbClr val="FF0066"/>
                  </a:solidFill>
                  <a:latin typeface="Times New Roman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Times New Roman"/>
                </a:rPr>
                <a:t>chọn</a:t>
              </a:r>
              <a:r>
                <a:rPr lang="en-US" b="1" dirty="0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Times New Roman"/>
                </a:rPr>
                <a:t>đúng</a:t>
              </a:r>
              <a:r>
                <a:rPr lang="en-US" sz="2400" b="1" dirty="0">
                  <a:solidFill>
                    <a:srgbClr val="FF0066"/>
                  </a:solidFill>
                  <a:latin typeface="Times New Roman"/>
                </a:rPr>
                <a:t> </a:t>
              </a:r>
              <a:r>
                <a:rPr lang="en-US" sz="2400" b="1" dirty="0" err="1">
                  <a:solidFill>
                    <a:srgbClr val="FF0066"/>
                  </a:solidFill>
                  <a:latin typeface="Times New Roman"/>
                </a:rPr>
                <a:t>rồi</a:t>
              </a:r>
              <a:r>
                <a:rPr lang="en-US" sz="2400" b="1" dirty="0">
                  <a:solidFill>
                    <a:srgbClr val="FF0066"/>
                  </a:solidFill>
                  <a:latin typeface="Times New Roman"/>
                </a:rPr>
                <a:t> !</a:t>
              </a:r>
            </a:p>
          </p:txBody>
        </p:sp>
      </p:grp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2070007" y="2083970"/>
            <a:ext cx="8647643" cy="89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914377">
              <a:spcBef>
                <a:spcPct val="50000"/>
              </a:spcBef>
              <a:buClr>
                <a:srgbClr val="FF0000"/>
              </a:buClr>
            </a:pPr>
            <a:r>
              <a:rPr lang="en-US" sz="2667">
                <a:solidFill>
                  <a:schemeClr val="accent1">
                    <a:lumMod val="75000"/>
                  </a:schemeClr>
                </a:solidFill>
              </a:rPr>
              <a:t>Nên tạo vùng vẽ và vẽ trong đó để các hình vẽ  bị di chuyển sai lệch so với bố cục hình vẽ  mà ta đã thể hiện </a:t>
            </a:r>
            <a:endParaRPr lang="en-US" sz="2667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166" descr="tn_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272089"/>
            <a:ext cx="115358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74"/>
          <p:cNvSpPr txBox="1">
            <a:spLocks noChangeArrowheads="1"/>
          </p:cNvSpPr>
          <p:nvPr/>
        </p:nvSpPr>
        <p:spPr bwMode="auto">
          <a:xfrm>
            <a:off x="733917" y="1167019"/>
            <a:ext cx="11537951" cy="6667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33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 các câu sau câu nào sai?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56" descr="Picture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77" y="1336947"/>
            <a:ext cx="924984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102963" y="3137391"/>
            <a:ext cx="10478687" cy="61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667">
                <a:solidFill>
                  <a:schemeClr val="accent1">
                    <a:lumMod val="75000"/>
                  </a:schemeClr>
                </a:solidFill>
              </a:rPr>
              <a:t>Có thể xóa được các hình cơ bản sau khi chèn vào  khung vẽ.</a:t>
            </a:r>
          </a:p>
        </p:txBody>
      </p:sp>
      <p:sp>
        <p:nvSpPr>
          <p:cNvPr id="3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"/>
            <a:ext cx="12192000" cy="80021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>
              <a:lnSpc>
                <a:spcPct val="115000"/>
              </a:lnSpc>
              <a:spcBef>
                <a:spcPts val="600"/>
              </a:spcBef>
            </a:pP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Làm quen với bảng tính điện tử</a:t>
            </a:r>
            <a:endParaRPr lang="vi-VN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6365" y="689960"/>
            <a:ext cx="12175635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/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140231" y="4396762"/>
            <a:ext cx="8647640" cy="86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667">
                <a:solidFill>
                  <a:schemeClr val="accent1">
                    <a:lumMod val="75000"/>
                  </a:schemeClr>
                </a:solidFill>
              </a:rPr>
              <a:t>Có thể chèn được ảnh vào trong khung vẽ  để kết hợp với các hình cơ bản  tạo được hình như mong muốn.</a:t>
            </a:r>
          </a:p>
        </p:txBody>
      </p:sp>
      <p:pic>
        <p:nvPicPr>
          <p:cNvPr id="68" name="Picture 2" descr="C:\Users\ADMIN\Desktop\Tai nguyen thiet ke tro choi\Bảng gỗ\1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43" y="5656264"/>
            <a:ext cx="2240492" cy="7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2056781" y="3813637"/>
            <a:ext cx="9952568" cy="5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667">
                <a:solidFill>
                  <a:schemeClr val="accent1">
                    <a:lumMod val="75000"/>
                  </a:schemeClr>
                </a:solidFill>
              </a:rPr>
              <a:t>Sau khi chèn một hình cơ bản thì không thể thay đổi hình dạng của nó</a:t>
            </a:r>
          </a:p>
        </p:txBody>
      </p:sp>
    </p:spTree>
    <p:extLst>
      <p:ext uri="{BB962C8B-B14F-4D97-AF65-F5344CB8AC3E}">
        <p14:creationId xmlns:p14="http://schemas.microsoft.com/office/powerpoint/2010/main" val="365522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8" y="76200"/>
            <a:ext cx="12192000" cy="6858000"/>
          </a:xfrm>
          <a:prstGeom prst="rect">
            <a:avLst/>
          </a:prstGeom>
        </p:spPr>
      </p:pic>
      <p:pic>
        <p:nvPicPr>
          <p:cNvPr id="25618" name="Picture 173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3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8" descr="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37" y="2979374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1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33" y="3066726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6684963" y="5656263"/>
            <a:ext cx="1727200" cy="844370"/>
            <a:chOff x="3832" y="3312"/>
            <a:chExt cx="908" cy="846"/>
          </a:xfrm>
        </p:grpSpPr>
        <p:pic>
          <p:nvPicPr>
            <p:cNvPr id="40" name="Picture 104" descr="Lamla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Làm lại</a:t>
              </a:r>
            </a:p>
          </p:txBody>
        </p:sp>
      </p:grpSp>
      <p:grpSp>
        <p:nvGrpSpPr>
          <p:cNvPr id="42" name="Group 106"/>
          <p:cNvGrpSpPr>
            <a:grpSpLocks/>
          </p:cNvGrpSpPr>
          <p:nvPr/>
        </p:nvGrpSpPr>
        <p:grpSpPr bwMode="auto">
          <a:xfrm>
            <a:off x="8430685" y="5469515"/>
            <a:ext cx="1727200" cy="1037174"/>
            <a:chOff x="4875" y="3187"/>
            <a:chExt cx="885" cy="695"/>
          </a:xfrm>
        </p:grpSpPr>
        <p:pic>
          <p:nvPicPr>
            <p:cNvPr id="43" name="Picture 107" descr="Ketqu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08"/>
            <p:cNvSpPr txBox="1">
              <a:spLocks noChangeArrowheads="1"/>
            </p:cNvSpPr>
            <p:nvPr/>
          </p:nvSpPr>
          <p:spPr bwMode="auto">
            <a:xfrm>
              <a:off x="4875" y="3614"/>
              <a:ext cx="88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Đáp án</a:t>
              </a:r>
            </a:p>
          </p:txBody>
        </p:sp>
      </p:grpSp>
      <p:pic>
        <p:nvPicPr>
          <p:cNvPr id="45" name="Picture 109" descr="V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37" y="2248954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0" descr="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53" y="2338669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2" descr="V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5" y="3649946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3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85" y="3730917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4" descr="V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14" y="4369056"/>
            <a:ext cx="603249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5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8" y="4450018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119"/>
          <p:cNvGrpSpPr>
            <a:grpSpLocks/>
          </p:cNvGrpSpPr>
          <p:nvPr/>
        </p:nvGrpSpPr>
        <p:grpSpPr bwMode="auto">
          <a:xfrm>
            <a:off x="654051" y="5287963"/>
            <a:ext cx="7776635" cy="1065212"/>
            <a:chOff x="204" y="3475"/>
            <a:chExt cx="3674" cy="671"/>
          </a:xfrm>
        </p:grpSpPr>
        <p:pic>
          <p:nvPicPr>
            <p:cNvPr id="52" name="Picture 120" descr="Hoabuon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Tiếc quá …! Bạn chọn sai rồi !</a:t>
              </a:r>
            </a:p>
          </p:txBody>
        </p:sp>
      </p:grpSp>
      <p:grpSp>
        <p:nvGrpSpPr>
          <p:cNvPr id="54" name="Group 122" descr="D"/>
          <p:cNvGrpSpPr>
            <a:grpSpLocks/>
          </p:cNvGrpSpPr>
          <p:nvPr/>
        </p:nvGrpSpPr>
        <p:grpSpPr bwMode="auto">
          <a:xfrm>
            <a:off x="468314" y="5248275"/>
            <a:ext cx="7708903" cy="1176339"/>
            <a:chOff x="240" y="3531"/>
            <a:chExt cx="3642" cy="741"/>
          </a:xfrm>
        </p:grpSpPr>
        <p:pic>
          <p:nvPicPr>
            <p:cNvPr id="55" name="Picture 117" descr="Hoacuoi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118"/>
            <p:cNvSpPr txBox="1">
              <a:spLocks noChangeArrowheads="1"/>
            </p:cNvSpPr>
            <p:nvPr/>
          </p:nvSpPr>
          <p:spPr bwMode="auto">
            <a:xfrm>
              <a:off x="934" y="3769"/>
              <a:ext cx="29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Hoan hô . Bạn chọn</a:t>
              </a:r>
              <a:r>
                <a:rPr lang="en-US" b="1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đúng rồi !</a:t>
              </a:r>
            </a:p>
          </p:txBody>
        </p:sp>
      </p:grp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2123289" y="2204138"/>
            <a:ext cx="8647643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/>
              <a:t>Tạo vùng vẽ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166" descr="tn_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272089"/>
            <a:ext cx="115358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3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74"/>
          <p:cNvSpPr txBox="1">
            <a:spLocks noChangeArrowheads="1"/>
          </p:cNvSpPr>
          <p:nvPr/>
        </p:nvSpPr>
        <p:spPr bwMode="auto">
          <a:xfrm>
            <a:off x="733917" y="1167019"/>
            <a:ext cx="11334960" cy="91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667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667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>
                <a:solidFill>
                  <a:srgbClr val="FFFF00"/>
                </a:solidFill>
              </a:rPr>
              <a:t>Nháy chuột vào lệnh Shapes trên dãi lệnh Insert, nháy chuột vào lệnh New Drawing Canvas để làm gì?</a:t>
            </a:r>
          </a:p>
        </p:txBody>
      </p:sp>
      <p:pic>
        <p:nvPicPr>
          <p:cNvPr id="62" name="Picture 56" descr="Picture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77" y="1336947"/>
            <a:ext cx="924984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2116308" y="2906636"/>
            <a:ext cx="9952568" cy="5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</a:rPr>
              <a:t>T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ạo hình vẽ mới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123290" y="3679141"/>
            <a:ext cx="10478687" cy="61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Chèn ảnh mới 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163736" y="4304978"/>
            <a:ext cx="8647640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 đổi màu nền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"/>
            <a:ext cx="12192000" cy="80021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>
              <a:lnSpc>
                <a:spcPct val="115000"/>
              </a:lnSpc>
              <a:spcBef>
                <a:spcPts val="600"/>
              </a:spcBef>
            </a:pP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Làm quen với bảng tính điện tử</a:t>
            </a:r>
            <a:endParaRPr lang="vi-VN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6365" y="689960"/>
            <a:ext cx="12175635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/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Tập hợp 500+ món đồ chơi robot xe ô tô điều khiển từ xa cho bé cao cấp giá  rẻ tphcm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3" y="2214841"/>
            <a:ext cx="3843867" cy="286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 descr="C:\Users\ADMIN\Desktop\Tai nguyen thiet ke tro choi\Bảng gỗ\1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43" y="5656264"/>
            <a:ext cx="2240492" cy="7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32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53"/>
          <p:cNvSpPr/>
          <p:nvPr/>
        </p:nvSpPr>
        <p:spPr>
          <a:xfrm flipH="1">
            <a:off x="3435560" y="6774742"/>
            <a:ext cx="172109" cy="59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75" t="19606" r="14392" b="24633"/>
          <a:stretch/>
        </p:blipFill>
        <p:spPr>
          <a:xfrm>
            <a:off x="6481531" y="3576919"/>
            <a:ext cx="5505819" cy="314704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21" y="1"/>
            <a:ext cx="5505819" cy="35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341" t="14388" r="39114" b="8112"/>
          <a:stretch/>
        </p:blipFill>
        <p:spPr>
          <a:xfrm>
            <a:off x="561698" y="2349246"/>
            <a:ext cx="5248923" cy="44553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9633F8-306C-4C62-8853-86F25903CAC7}"/>
              </a:ext>
            </a:extLst>
          </p:cNvPr>
          <p:cNvGrpSpPr/>
          <p:nvPr/>
        </p:nvGrpSpPr>
        <p:grpSpPr>
          <a:xfrm>
            <a:off x="0" y="-1"/>
            <a:ext cx="6382871" cy="1030941"/>
            <a:chOff x="4437529" y="2414066"/>
            <a:chExt cx="6382871" cy="1071281"/>
          </a:xfrm>
        </p:grpSpPr>
        <p:sp>
          <p:nvSpPr>
            <p:cNvPr id="10" name="Sun 9">
              <a:extLst>
                <a:ext uri="{FF2B5EF4-FFF2-40B4-BE49-F238E27FC236}">
                  <a16:creationId xmlns:a16="http://schemas.microsoft.com/office/drawing/2014/main" id="{F1DBA271-84BF-4E38-B129-19B019569A79}"/>
                </a:ext>
              </a:extLst>
            </p:cNvPr>
            <p:cNvSpPr/>
            <p:nvPr/>
          </p:nvSpPr>
          <p:spPr>
            <a:xfrm>
              <a:off x="4437529" y="2414066"/>
              <a:ext cx="1887071" cy="1071281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9AB364-98C2-47DE-A08B-7BA8C60E7134}"/>
                </a:ext>
              </a:extLst>
            </p:cNvPr>
            <p:cNvSpPr txBox="1"/>
            <p:nvPr/>
          </p:nvSpPr>
          <p:spPr>
            <a:xfrm>
              <a:off x="6324600" y="2541657"/>
              <a:ext cx="4495800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KHỞI ĐỘNG</a:t>
              </a:r>
              <a:endParaRPr lang="en-US" sz="48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994C173-9B34-4084-9C23-BCFC68649D9A}"/>
              </a:ext>
            </a:extLst>
          </p:cNvPr>
          <p:cNvSpPr/>
          <p:nvPr/>
        </p:nvSpPr>
        <p:spPr>
          <a:xfrm>
            <a:off x="627529" y="1030940"/>
            <a:ext cx="5854002" cy="11385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F8AE5-16DE-48B0-B928-8B37DE004907}"/>
              </a:ext>
            </a:extLst>
          </p:cNvPr>
          <p:cNvSpPr txBox="1"/>
          <p:nvPr/>
        </p:nvSpPr>
        <p:spPr>
          <a:xfrm>
            <a:off x="657598" y="1210727"/>
            <a:ext cx="557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2400" dirty="0" err="1">
                <a:latin typeface="Times New Roman"/>
              </a:rPr>
              <a:t>Em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hãy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trình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bày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một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số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ví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dụ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trong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thực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tế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các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văn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bản</a:t>
            </a:r>
            <a:r>
              <a:rPr lang="en-US" sz="2400" dirty="0">
                <a:latin typeface="Times New Roman"/>
              </a:rPr>
              <a:t>  </a:t>
            </a:r>
            <a:r>
              <a:rPr lang="en-US" sz="2400" dirty="0" err="1">
                <a:latin typeface="Times New Roman"/>
              </a:rPr>
              <a:t>có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sử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dụng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dạng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bảng</a:t>
            </a:r>
            <a:r>
              <a:rPr lang="en-US" sz="2400" dirty="0">
                <a:latin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76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" y="0"/>
            <a:ext cx="12192000" cy="6858000"/>
          </a:xfrm>
          <a:prstGeom prst="rect">
            <a:avLst/>
          </a:prstGeom>
        </p:spPr>
      </p:pic>
      <p:pic>
        <p:nvPicPr>
          <p:cNvPr id="25618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3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8" descr="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37" y="2979374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1" descr="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33" y="3066726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6684963" y="5656263"/>
            <a:ext cx="1727200" cy="844370"/>
            <a:chOff x="3832" y="3312"/>
            <a:chExt cx="908" cy="846"/>
          </a:xfrm>
        </p:grpSpPr>
        <p:pic>
          <p:nvPicPr>
            <p:cNvPr id="40" name="Picture 104" descr="Lamla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Làm lại</a:t>
              </a:r>
            </a:p>
          </p:txBody>
        </p:sp>
      </p:grpSp>
      <p:grpSp>
        <p:nvGrpSpPr>
          <p:cNvPr id="42" name="Group 106"/>
          <p:cNvGrpSpPr>
            <a:grpSpLocks/>
          </p:cNvGrpSpPr>
          <p:nvPr/>
        </p:nvGrpSpPr>
        <p:grpSpPr bwMode="auto">
          <a:xfrm>
            <a:off x="8430685" y="5469515"/>
            <a:ext cx="1727200" cy="1037174"/>
            <a:chOff x="4875" y="3187"/>
            <a:chExt cx="885" cy="695"/>
          </a:xfrm>
        </p:grpSpPr>
        <p:pic>
          <p:nvPicPr>
            <p:cNvPr id="43" name="Picture 107" descr="Ketqu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08"/>
            <p:cNvSpPr txBox="1">
              <a:spLocks noChangeArrowheads="1"/>
            </p:cNvSpPr>
            <p:nvPr/>
          </p:nvSpPr>
          <p:spPr bwMode="auto">
            <a:xfrm>
              <a:off x="4875" y="3614"/>
              <a:ext cx="88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Đáp án</a:t>
              </a:r>
            </a:p>
          </p:txBody>
        </p:sp>
      </p:grpSp>
      <p:pic>
        <p:nvPicPr>
          <p:cNvPr id="45" name="Picture 109" descr="V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0" y="3677507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0" descr="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79" y="3701725"/>
            <a:ext cx="456856" cy="3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2" descr="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0" y="4371618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3" descr="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29" y="4452589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4" descr="V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98" y="2285812"/>
            <a:ext cx="603249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5" descr="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72" y="2366775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119"/>
          <p:cNvGrpSpPr>
            <a:grpSpLocks/>
          </p:cNvGrpSpPr>
          <p:nvPr/>
        </p:nvGrpSpPr>
        <p:grpSpPr bwMode="auto">
          <a:xfrm>
            <a:off x="654051" y="5287963"/>
            <a:ext cx="7776635" cy="1065212"/>
            <a:chOff x="204" y="3475"/>
            <a:chExt cx="3674" cy="671"/>
          </a:xfrm>
        </p:grpSpPr>
        <p:pic>
          <p:nvPicPr>
            <p:cNvPr id="52" name="Picture 120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Tiếc quá …! Bạn chọn sai rồi !</a:t>
              </a:r>
            </a:p>
          </p:txBody>
        </p:sp>
      </p:grpSp>
      <p:grpSp>
        <p:nvGrpSpPr>
          <p:cNvPr id="54" name="Group 122" descr="D"/>
          <p:cNvGrpSpPr>
            <a:grpSpLocks/>
          </p:cNvGrpSpPr>
          <p:nvPr/>
        </p:nvGrpSpPr>
        <p:grpSpPr bwMode="auto">
          <a:xfrm>
            <a:off x="468314" y="5248275"/>
            <a:ext cx="7708903" cy="1176339"/>
            <a:chOff x="240" y="3531"/>
            <a:chExt cx="3642" cy="741"/>
          </a:xfrm>
        </p:grpSpPr>
        <p:pic>
          <p:nvPicPr>
            <p:cNvPr id="55" name="Picture 117" descr="Hoacuoi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118"/>
            <p:cNvSpPr txBox="1">
              <a:spLocks noChangeArrowheads="1"/>
            </p:cNvSpPr>
            <p:nvPr/>
          </p:nvSpPr>
          <p:spPr bwMode="auto">
            <a:xfrm>
              <a:off x="934" y="3769"/>
              <a:ext cx="29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Hoan hô . Bạn chọn</a:t>
              </a:r>
              <a:r>
                <a:rPr lang="en-US" b="1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đúng rồi !</a:t>
              </a:r>
            </a:p>
          </p:txBody>
        </p:sp>
      </p:grp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2123289" y="2204138"/>
            <a:ext cx="8647643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</a:rPr>
              <a:t>S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hape style </a:t>
            </a:r>
            <a:r>
              <a:rPr lang="vi-VN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166" descr="tn_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272089"/>
            <a:ext cx="115358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74"/>
          <p:cNvSpPr txBox="1">
            <a:spLocks noChangeArrowheads="1"/>
          </p:cNvSpPr>
          <p:nvPr/>
        </p:nvSpPr>
        <p:spPr bwMode="auto">
          <a:xfrm>
            <a:off x="733917" y="1167019"/>
            <a:ext cx="11334960" cy="9131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667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67">
                <a:solidFill>
                  <a:srgbClr val="FFFF00"/>
                </a:solidFill>
              </a:rPr>
              <a:t>Đặt màu nền cho hình vẽ em nháy vào nút lệnh nào trên dãi lệnh Drawing Tools\Format</a:t>
            </a:r>
          </a:p>
        </p:txBody>
      </p:sp>
      <p:pic>
        <p:nvPicPr>
          <p:cNvPr id="62" name="Picture 56" descr="Picture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77" y="1336947"/>
            <a:ext cx="924984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"/>
            <a:ext cx="12192000" cy="80021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>
              <a:lnSpc>
                <a:spcPct val="115000"/>
              </a:lnSpc>
              <a:spcBef>
                <a:spcPts val="600"/>
              </a:spcBef>
            </a:pP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Làm quen với bảng tính điện tử</a:t>
            </a:r>
            <a:endParaRPr lang="vi-VN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6365" y="689960"/>
            <a:ext cx="12175635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/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Thể thao xe đua xe ô tô Tường phim Hoạt hình - Giao Thông Vận Tải,X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850" y="2219390"/>
            <a:ext cx="2911751" cy="289583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163737" y="4304978"/>
            <a:ext cx="9494865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shape outline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123290" y="3679141"/>
            <a:ext cx="10478687" cy="61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Shape fill</a:t>
            </a:r>
            <a:r>
              <a:rPr lang="vi-VN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2116308" y="2906636"/>
            <a:ext cx="9952568" cy="5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</a:rPr>
              <a:t>S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hape effects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C:\Users\ADMIN\Desktop\Tai nguyen thiet ke tro choi\Bảng gỗ\1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43" y="5656264"/>
            <a:ext cx="2240492" cy="7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02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618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3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8" descr="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37" y="2979374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1" descr="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33" y="3066726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6684963" y="5656263"/>
            <a:ext cx="1727200" cy="844370"/>
            <a:chOff x="3832" y="3312"/>
            <a:chExt cx="908" cy="846"/>
          </a:xfrm>
        </p:grpSpPr>
        <p:pic>
          <p:nvPicPr>
            <p:cNvPr id="40" name="Picture 104" descr="Lamla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Làm lại</a:t>
              </a:r>
            </a:p>
          </p:txBody>
        </p:sp>
      </p:grpSp>
      <p:grpSp>
        <p:nvGrpSpPr>
          <p:cNvPr id="42" name="Group 106"/>
          <p:cNvGrpSpPr>
            <a:grpSpLocks/>
          </p:cNvGrpSpPr>
          <p:nvPr/>
        </p:nvGrpSpPr>
        <p:grpSpPr bwMode="auto">
          <a:xfrm>
            <a:off x="8430685" y="5469515"/>
            <a:ext cx="1727200" cy="1037174"/>
            <a:chOff x="4875" y="3187"/>
            <a:chExt cx="885" cy="695"/>
          </a:xfrm>
        </p:grpSpPr>
        <p:pic>
          <p:nvPicPr>
            <p:cNvPr id="43" name="Picture 107" descr="Ketqu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08"/>
            <p:cNvSpPr txBox="1">
              <a:spLocks noChangeArrowheads="1"/>
            </p:cNvSpPr>
            <p:nvPr/>
          </p:nvSpPr>
          <p:spPr bwMode="auto">
            <a:xfrm>
              <a:off x="4875" y="3614"/>
              <a:ext cx="88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Đáp án</a:t>
              </a:r>
            </a:p>
          </p:txBody>
        </p:sp>
      </p:grpSp>
      <p:pic>
        <p:nvPicPr>
          <p:cNvPr id="45" name="Picture 109" descr="V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13" y="4356545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0" descr="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41" y="4380763"/>
            <a:ext cx="456856" cy="3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2" descr="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5" y="3649946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3" descr="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85" y="3730917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4" descr="V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98" y="2285812"/>
            <a:ext cx="603249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5" descr="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72" y="2366775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119"/>
          <p:cNvGrpSpPr>
            <a:grpSpLocks/>
          </p:cNvGrpSpPr>
          <p:nvPr/>
        </p:nvGrpSpPr>
        <p:grpSpPr bwMode="auto">
          <a:xfrm>
            <a:off x="654051" y="5287963"/>
            <a:ext cx="7776635" cy="1065212"/>
            <a:chOff x="204" y="3475"/>
            <a:chExt cx="3674" cy="671"/>
          </a:xfrm>
        </p:grpSpPr>
        <p:pic>
          <p:nvPicPr>
            <p:cNvPr id="52" name="Picture 120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Tiếc quá …! Bạn chọn sai rồi !</a:t>
              </a:r>
            </a:p>
          </p:txBody>
        </p:sp>
      </p:grpSp>
      <p:grpSp>
        <p:nvGrpSpPr>
          <p:cNvPr id="54" name="Group 122" descr="D"/>
          <p:cNvGrpSpPr>
            <a:grpSpLocks/>
          </p:cNvGrpSpPr>
          <p:nvPr/>
        </p:nvGrpSpPr>
        <p:grpSpPr bwMode="auto">
          <a:xfrm>
            <a:off x="468314" y="5248275"/>
            <a:ext cx="7708903" cy="1176339"/>
            <a:chOff x="240" y="3531"/>
            <a:chExt cx="3642" cy="741"/>
          </a:xfrm>
        </p:grpSpPr>
        <p:pic>
          <p:nvPicPr>
            <p:cNvPr id="55" name="Picture 117" descr="Hoacuoi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118"/>
            <p:cNvSpPr txBox="1">
              <a:spLocks noChangeArrowheads="1"/>
            </p:cNvSpPr>
            <p:nvPr/>
          </p:nvSpPr>
          <p:spPr bwMode="auto">
            <a:xfrm>
              <a:off x="934" y="3769"/>
              <a:ext cx="29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Hoan hô . Bạn chọn</a:t>
              </a:r>
              <a:r>
                <a:rPr lang="en-US" b="1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đúng rồi !</a:t>
              </a:r>
            </a:p>
          </p:txBody>
        </p:sp>
      </p:grpSp>
      <p:pic>
        <p:nvPicPr>
          <p:cNvPr id="58" name="Picture 166" descr="tn_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272089"/>
            <a:ext cx="115358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74"/>
          <p:cNvSpPr txBox="1">
            <a:spLocks noChangeArrowheads="1"/>
          </p:cNvSpPr>
          <p:nvPr/>
        </p:nvSpPr>
        <p:spPr bwMode="auto">
          <a:xfrm>
            <a:off x="733917" y="1167019"/>
            <a:ext cx="1133496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hèn ảnh vào văn bản em nhấn vào nút lệnh nào trên dãi lệnh Insert?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56" descr="Picture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77" y="1336947"/>
            <a:ext cx="924984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"/>
            <a:ext cx="12192000" cy="80021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>
              <a:lnSpc>
                <a:spcPct val="115000"/>
              </a:lnSpc>
              <a:spcBef>
                <a:spcPts val="600"/>
              </a:spcBef>
            </a:pP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Làm quen với bảng tính điện tử</a:t>
            </a:r>
            <a:endParaRPr lang="vi-VN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6365" y="689960"/>
            <a:ext cx="12175635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/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Thể thao xe đua xe ô tô Tường phim Hoạt hình - Giao Thông Vận Tải,X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480007"/>
            <a:ext cx="6273800" cy="25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Tai nguyen thiet ke tro choi\Bảng gỗ\1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43" y="5656264"/>
            <a:ext cx="2240492" cy="7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123290" y="3679141"/>
            <a:ext cx="10478687" cy="61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Chart</a:t>
            </a:r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2116308" y="2906636"/>
            <a:ext cx="9952568" cy="5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Table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2123289" y="2204138"/>
            <a:ext cx="8647643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</a:rPr>
              <a:t>S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hape 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163737" y="4304978"/>
            <a:ext cx="9494865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Picture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59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" y="-3893"/>
            <a:ext cx="12192000" cy="6858000"/>
          </a:xfrm>
          <a:prstGeom prst="rect">
            <a:avLst/>
          </a:prstGeom>
        </p:spPr>
      </p:pic>
      <p:pic>
        <p:nvPicPr>
          <p:cNvPr id="25618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3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8" descr="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37" y="2979374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1" descr="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33" y="3066726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6684963" y="5656263"/>
            <a:ext cx="1727200" cy="844370"/>
            <a:chOff x="3832" y="3312"/>
            <a:chExt cx="908" cy="846"/>
          </a:xfrm>
        </p:grpSpPr>
        <p:pic>
          <p:nvPicPr>
            <p:cNvPr id="40" name="Picture 104" descr="Lamla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Làm lại</a:t>
              </a:r>
            </a:p>
          </p:txBody>
        </p:sp>
      </p:grpSp>
      <p:grpSp>
        <p:nvGrpSpPr>
          <p:cNvPr id="42" name="Group 106"/>
          <p:cNvGrpSpPr>
            <a:grpSpLocks/>
          </p:cNvGrpSpPr>
          <p:nvPr/>
        </p:nvGrpSpPr>
        <p:grpSpPr bwMode="auto">
          <a:xfrm>
            <a:off x="8430685" y="5469515"/>
            <a:ext cx="1727200" cy="1037174"/>
            <a:chOff x="4875" y="3187"/>
            <a:chExt cx="885" cy="695"/>
          </a:xfrm>
        </p:grpSpPr>
        <p:pic>
          <p:nvPicPr>
            <p:cNvPr id="43" name="Picture 107" descr="Ketqu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08"/>
            <p:cNvSpPr txBox="1">
              <a:spLocks noChangeArrowheads="1"/>
            </p:cNvSpPr>
            <p:nvPr/>
          </p:nvSpPr>
          <p:spPr bwMode="auto">
            <a:xfrm>
              <a:off x="4875" y="3614"/>
              <a:ext cx="88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Đáp án</a:t>
              </a:r>
            </a:p>
          </p:txBody>
        </p:sp>
      </p:grpSp>
      <p:pic>
        <p:nvPicPr>
          <p:cNvPr id="45" name="Picture 109" descr="V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13" y="4356545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0" descr="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41" y="4380763"/>
            <a:ext cx="456856" cy="3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2" descr="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5" y="3649946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3" descr="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85" y="3730917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4" descr="V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98" y="2285812"/>
            <a:ext cx="603249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5" descr="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72" y="2366775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119"/>
          <p:cNvGrpSpPr>
            <a:grpSpLocks/>
          </p:cNvGrpSpPr>
          <p:nvPr/>
        </p:nvGrpSpPr>
        <p:grpSpPr bwMode="auto">
          <a:xfrm>
            <a:off x="654051" y="5287963"/>
            <a:ext cx="7776635" cy="1065212"/>
            <a:chOff x="204" y="3475"/>
            <a:chExt cx="3674" cy="671"/>
          </a:xfrm>
        </p:grpSpPr>
        <p:pic>
          <p:nvPicPr>
            <p:cNvPr id="52" name="Picture 120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Tiếc quá …! Bạn chọn sai rồi !</a:t>
              </a:r>
            </a:p>
          </p:txBody>
        </p:sp>
      </p:grpSp>
      <p:grpSp>
        <p:nvGrpSpPr>
          <p:cNvPr id="54" name="Group 122" descr="D"/>
          <p:cNvGrpSpPr>
            <a:grpSpLocks/>
          </p:cNvGrpSpPr>
          <p:nvPr/>
        </p:nvGrpSpPr>
        <p:grpSpPr bwMode="auto">
          <a:xfrm>
            <a:off x="468314" y="5248275"/>
            <a:ext cx="7708903" cy="1176339"/>
            <a:chOff x="240" y="3531"/>
            <a:chExt cx="3642" cy="741"/>
          </a:xfrm>
        </p:grpSpPr>
        <p:pic>
          <p:nvPicPr>
            <p:cNvPr id="55" name="Picture 117" descr="Hoacuoi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118"/>
            <p:cNvSpPr txBox="1">
              <a:spLocks noChangeArrowheads="1"/>
            </p:cNvSpPr>
            <p:nvPr/>
          </p:nvSpPr>
          <p:spPr bwMode="auto">
            <a:xfrm>
              <a:off x="934" y="3769"/>
              <a:ext cx="29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Hoan hô . Bạn chọn</a:t>
              </a:r>
              <a:r>
                <a:rPr lang="en-US" b="1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đúng rồi !</a:t>
              </a:r>
            </a:p>
          </p:txBody>
        </p:sp>
      </p:grp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2123289" y="2204138"/>
            <a:ext cx="8647643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Wrap Text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166" descr="tn_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272089"/>
            <a:ext cx="115358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74"/>
          <p:cNvSpPr txBox="1">
            <a:spLocks noChangeArrowheads="1"/>
          </p:cNvSpPr>
          <p:nvPr/>
        </p:nvSpPr>
        <p:spPr bwMode="auto">
          <a:xfrm>
            <a:off x="733916" y="1167019"/>
            <a:ext cx="1133496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200" dirty="0" err="1">
                <a:solidFill>
                  <a:srgbClr val="FFFF00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 5</a:t>
            </a:r>
            <a:r>
              <a:rPr lang="en-US" sz="320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en-US" sz="3200">
                <a:solidFill>
                  <a:srgbClr val="FFFF00"/>
                </a:solidFill>
              </a:rPr>
              <a:t>Để cắt xén ảnh em nhấn vào nút lệnh nào trên dãi lệnh Picture Tools\Format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2" name="Picture 56" descr="Picture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77" y="1336947"/>
            <a:ext cx="924984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123290" y="3679141"/>
            <a:ext cx="10478687" cy="61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Position</a:t>
            </a:r>
            <a:endParaRPr lang="en-US" sz="360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163737" y="4304978"/>
            <a:ext cx="9494865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Crop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"/>
            <a:ext cx="12192000" cy="80021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>
              <a:lnSpc>
                <a:spcPct val="115000"/>
              </a:lnSpc>
              <a:spcBef>
                <a:spcPts val="600"/>
              </a:spcBef>
            </a:pP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Làm quen với bảng tính điện tử</a:t>
            </a:r>
            <a:endParaRPr lang="vi-VN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6365" y="689960"/>
            <a:ext cx="12175635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/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" name="Picture 2" descr="Thể thao xe đua xe ô tô Tường phim Hoạt hình - Giao Thông Vận Tải,X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402871"/>
            <a:ext cx="5780288" cy="26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2116308" y="2906636"/>
            <a:ext cx="9952568" cy="5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</a:rPr>
              <a:t>S</a:t>
            </a:r>
            <a:r>
              <a:rPr lang="en-US" sz="3733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hape </a:t>
            </a: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2" descr="C:\Users\ADMIN\Desktop\Tai nguyen thiet ke tro choi\Bảng gỗ\1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43" y="5656264"/>
            <a:ext cx="2240492" cy="7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90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-97249"/>
            <a:ext cx="12192000" cy="6858000"/>
          </a:xfrm>
          <a:prstGeom prst="rect">
            <a:avLst/>
          </a:prstGeom>
        </p:spPr>
      </p:pic>
      <p:pic>
        <p:nvPicPr>
          <p:cNvPr id="25618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3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8" descr="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5" y="4349678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1" descr="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01" y="4437030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6684963" y="5656263"/>
            <a:ext cx="1727200" cy="844370"/>
            <a:chOff x="3832" y="3312"/>
            <a:chExt cx="908" cy="846"/>
          </a:xfrm>
        </p:grpSpPr>
        <p:pic>
          <p:nvPicPr>
            <p:cNvPr id="40" name="Picture 104" descr="Lamla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Làm lại</a:t>
              </a:r>
            </a:p>
          </p:txBody>
        </p:sp>
      </p:grpSp>
      <p:grpSp>
        <p:nvGrpSpPr>
          <p:cNvPr id="42" name="Group 106"/>
          <p:cNvGrpSpPr>
            <a:grpSpLocks/>
          </p:cNvGrpSpPr>
          <p:nvPr/>
        </p:nvGrpSpPr>
        <p:grpSpPr bwMode="auto">
          <a:xfrm>
            <a:off x="8430685" y="5469515"/>
            <a:ext cx="1727200" cy="1037174"/>
            <a:chOff x="4875" y="3187"/>
            <a:chExt cx="885" cy="695"/>
          </a:xfrm>
        </p:grpSpPr>
        <p:pic>
          <p:nvPicPr>
            <p:cNvPr id="43" name="Picture 107" descr="Ketqu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08"/>
            <p:cNvSpPr txBox="1">
              <a:spLocks noChangeArrowheads="1"/>
            </p:cNvSpPr>
            <p:nvPr/>
          </p:nvSpPr>
          <p:spPr bwMode="auto">
            <a:xfrm>
              <a:off x="4875" y="3614"/>
              <a:ext cx="88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/>
                </a:rPr>
                <a:t>Đáp án</a:t>
              </a:r>
            </a:p>
          </p:txBody>
        </p:sp>
      </p:grpSp>
      <p:pic>
        <p:nvPicPr>
          <p:cNvPr id="45" name="Picture 109" descr="V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98" y="2919365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0" descr="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27" y="2943583"/>
            <a:ext cx="456856" cy="3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2" descr="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5" y="3649946"/>
            <a:ext cx="603249" cy="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3" descr="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85" y="3730917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4" descr="V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98" y="2285812"/>
            <a:ext cx="603249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5" descr="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72" y="2366775"/>
            <a:ext cx="30268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119"/>
          <p:cNvGrpSpPr>
            <a:grpSpLocks/>
          </p:cNvGrpSpPr>
          <p:nvPr/>
        </p:nvGrpSpPr>
        <p:grpSpPr bwMode="auto">
          <a:xfrm>
            <a:off x="654051" y="5287963"/>
            <a:ext cx="7776635" cy="1065212"/>
            <a:chOff x="204" y="3475"/>
            <a:chExt cx="3674" cy="671"/>
          </a:xfrm>
        </p:grpSpPr>
        <p:pic>
          <p:nvPicPr>
            <p:cNvPr id="52" name="Picture 120" descr="Hoabuon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Tiếc quá …! Bạn chọn sai rồi !</a:t>
              </a:r>
            </a:p>
          </p:txBody>
        </p:sp>
      </p:grpSp>
      <p:grpSp>
        <p:nvGrpSpPr>
          <p:cNvPr id="54" name="Group 122" descr="D"/>
          <p:cNvGrpSpPr>
            <a:grpSpLocks/>
          </p:cNvGrpSpPr>
          <p:nvPr/>
        </p:nvGrpSpPr>
        <p:grpSpPr bwMode="auto">
          <a:xfrm>
            <a:off x="468314" y="5248275"/>
            <a:ext cx="7708903" cy="1176339"/>
            <a:chOff x="240" y="3531"/>
            <a:chExt cx="3642" cy="741"/>
          </a:xfrm>
        </p:grpSpPr>
        <p:pic>
          <p:nvPicPr>
            <p:cNvPr id="55" name="Picture 117" descr="Hoacuoi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118"/>
            <p:cNvSpPr txBox="1">
              <a:spLocks noChangeArrowheads="1"/>
            </p:cNvSpPr>
            <p:nvPr/>
          </p:nvSpPr>
          <p:spPr bwMode="auto">
            <a:xfrm>
              <a:off x="934" y="3769"/>
              <a:ext cx="29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7">
                <a:spcBef>
                  <a:spcPct val="50000"/>
                </a:spcBef>
              </a:pP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Hoan hô . Bạn chọn</a:t>
              </a:r>
              <a:r>
                <a:rPr lang="en-US" b="1">
                  <a:solidFill>
                    <a:prstClr val="black"/>
                  </a:solidFill>
                  <a:latin typeface="Times New Roman"/>
                </a:rPr>
                <a:t> </a:t>
              </a:r>
              <a:r>
                <a:rPr lang="en-US" sz="2400" b="1">
                  <a:solidFill>
                    <a:srgbClr val="FF0066"/>
                  </a:solidFill>
                  <a:latin typeface="Times New Roman"/>
                </a:rPr>
                <a:t>đúng rồi !</a:t>
              </a:r>
            </a:p>
          </p:txBody>
        </p:sp>
      </p:grp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2123289" y="2204138"/>
            <a:ext cx="8647643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</a:rPr>
              <a:t>E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nter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166" descr="tn_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5272089"/>
            <a:ext cx="115358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"/>
            <a:ext cx="128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74"/>
          <p:cNvSpPr txBox="1">
            <a:spLocks noChangeArrowheads="1"/>
          </p:cNvSpPr>
          <p:nvPr/>
        </p:nvSpPr>
        <p:spPr bwMode="auto">
          <a:xfrm>
            <a:off x="615177" y="1259525"/>
            <a:ext cx="11560455" cy="564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en-US" sz="3067" dirty="0" err="1">
                <a:solidFill>
                  <a:srgbClr val="FFFF00"/>
                </a:solidFill>
                <a:cs typeface="Times New Roman" pitchFamily="18" charset="0"/>
              </a:rPr>
              <a:t>Câu</a:t>
            </a:r>
            <a:r>
              <a:rPr lang="en-US" sz="3067" dirty="0">
                <a:solidFill>
                  <a:srgbClr val="FFFF00"/>
                </a:solidFill>
                <a:cs typeface="Times New Roman" pitchFamily="18" charset="0"/>
              </a:rPr>
              <a:t> 6</a:t>
            </a:r>
            <a:r>
              <a:rPr lang="en-US" sz="3067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en-US" sz="3067">
                <a:solidFill>
                  <a:srgbClr val="FFFF00"/>
                </a:solidFill>
              </a:rPr>
              <a:t>để  xóa bỏ hình ảnh em nhấn vào nút lệnh sau khi chọn hình ảnh</a:t>
            </a:r>
            <a:endParaRPr lang="en-US" sz="3733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2" name="Picture 56" descr="Picture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77" y="1336947"/>
            <a:ext cx="924984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2116308" y="2906636"/>
            <a:ext cx="9952568" cy="5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Delete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123290" y="3679141"/>
            <a:ext cx="10478687" cy="61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</a:rPr>
              <a:t>S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hift </a:t>
            </a:r>
            <a:endParaRPr lang="en-US" sz="3200">
              <a:solidFill>
                <a:prstClr val="black"/>
              </a:solidFill>
              <a:latin typeface="Times New Roman"/>
            </a:endParaRPr>
          </a:p>
          <a:p>
            <a:pPr defTabSz="914377"/>
            <a:endParaRPr lang="en-US" sz="320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163737" y="4304978"/>
            <a:ext cx="9494865" cy="5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>
              <a:spcBef>
                <a:spcPct val="50000"/>
              </a:spcBef>
              <a:buClr>
                <a:srgbClr val="FF0000"/>
              </a:buClr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Insert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"/>
            <a:ext cx="12192000" cy="80021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>
              <a:lnSpc>
                <a:spcPct val="115000"/>
              </a:lnSpc>
              <a:spcBef>
                <a:spcPts val="600"/>
              </a:spcBef>
            </a:pP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Làm quen với bảng tính điện tử</a:t>
            </a:r>
            <a:endParaRPr lang="vi-VN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-3" y="676391"/>
            <a:ext cx="12175635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914377"/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" name="Picture 2" descr="C:\Users\ADMIN\Desktop\Tai nguyen thiet ke tro choi\Bảng gỗ\1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43" y="5656264"/>
            <a:ext cx="2240492" cy="7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Thể thao xe đua xe ô tô Tường phim Hoạt hình - Giao Thông Vận Tải,X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60" y="2098866"/>
            <a:ext cx="5780288" cy="26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7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470" y="1021004"/>
            <a:ext cx="1168400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54000" y="2520019"/>
            <a:ext cx="106680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585" indent="-609585">
              <a:buFontTx/>
              <a:buChar char="-"/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vẽ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609585" indent="-609585">
              <a:buFontTx/>
              <a:buChar char="-"/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14093"/>
          <a:stretch/>
        </p:blipFill>
        <p:spPr>
          <a:xfrm>
            <a:off x="4870823" y="1594224"/>
            <a:ext cx="7166707" cy="548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FF128F-B5D5-4B2E-AD72-5E40541464CA}"/>
              </a:ext>
            </a:extLst>
          </p:cNvPr>
          <p:cNvGrpSpPr/>
          <p:nvPr/>
        </p:nvGrpSpPr>
        <p:grpSpPr>
          <a:xfrm>
            <a:off x="0" y="-1"/>
            <a:ext cx="6382871" cy="1030941"/>
            <a:chOff x="4437529" y="2414066"/>
            <a:chExt cx="6382871" cy="1071281"/>
          </a:xfrm>
        </p:grpSpPr>
        <p:sp>
          <p:nvSpPr>
            <p:cNvPr id="7" name="Sun 6">
              <a:extLst>
                <a:ext uri="{FF2B5EF4-FFF2-40B4-BE49-F238E27FC236}">
                  <a16:creationId xmlns:a16="http://schemas.microsoft.com/office/drawing/2014/main" id="{31676764-1B71-4682-AAC6-D166CDA7DD13}"/>
                </a:ext>
              </a:extLst>
            </p:cNvPr>
            <p:cNvSpPr/>
            <p:nvPr/>
          </p:nvSpPr>
          <p:spPr>
            <a:xfrm>
              <a:off x="4437529" y="2414066"/>
              <a:ext cx="1887071" cy="1071281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47BF82-9E8F-451C-9CFD-AA0337D6724A}"/>
                </a:ext>
              </a:extLst>
            </p:cNvPr>
            <p:cNvSpPr txBox="1"/>
            <p:nvPr/>
          </p:nvSpPr>
          <p:spPr>
            <a:xfrm>
              <a:off x="6324600" y="2541657"/>
              <a:ext cx="4495800" cy="86351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VẬN DỤNG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8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Frames PPT 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9" y="26988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35309" y="3785683"/>
            <a:ext cx="9913443" cy="1447800"/>
            <a:chOff x="1513656" y="2808834"/>
            <a:chExt cx="9164687" cy="1240333"/>
          </a:xfrm>
        </p:grpSpPr>
        <p:sp>
          <p:nvSpPr>
            <p:cNvPr id="18" name="Rectangle: Rounded Corners 25"/>
            <p:cNvSpPr/>
            <p:nvPr/>
          </p:nvSpPr>
          <p:spPr>
            <a:xfrm>
              <a:off x="1513656" y="2808834"/>
              <a:ext cx="1240333" cy="1240333"/>
            </a:xfrm>
            <a:prstGeom prst="roundRect">
              <a:avLst>
                <a:gd name="adj" fmla="val 1667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667"/>
            </a:p>
          </p:txBody>
        </p:sp>
        <p:grpSp>
          <p:nvGrpSpPr>
            <p:cNvPr id="5" name="Group 18"/>
            <p:cNvGrpSpPr/>
            <p:nvPr/>
          </p:nvGrpSpPr>
          <p:grpSpPr>
            <a:xfrm>
              <a:off x="2828410" y="2808834"/>
              <a:ext cx="7849933" cy="1240333"/>
              <a:chOff x="1799710" y="2854830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20" name="Rectangle: Rounded Corners 27"/>
              <p:cNvSpPr/>
              <p:nvPr/>
            </p:nvSpPr>
            <p:spPr>
              <a:xfrm>
                <a:off x="1799710" y="2854830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1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: Rounded Corners 5"/>
              <p:cNvSpPr txBox="1"/>
              <p:nvPr/>
            </p:nvSpPr>
            <p:spPr>
              <a:xfrm>
                <a:off x="1860269" y="2915389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8101" tIns="218101" rIns="218101" bIns="218101" spcCol="1270" anchor="ctr"/>
              <a:lstStyle/>
              <a:p>
                <a:pPr algn="just" defTabSz="1022325">
                  <a:lnSpc>
                    <a:spcPct val="130000"/>
                  </a:lnSpc>
                  <a:defRPr/>
                </a:pPr>
                <a:r>
                  <a:rPr lang="en-US" altLang="en-US" sz="320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altLang="en-US" sz="3200">
                    <a:latin typeface="Times New Roman" pitchFamily="18" charset="0"/>
                    <a:cs typeface="Times New Roman" pitchFamily="18" charset="0"/>
                  </a:rPr>
                  <a:t> bị bài: </a:t>
                </a:r>
                <a:r>
                  <a:rPr lang="en-US" altLang="en-US" sz="32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“Bài 2:Thực hành xử lý đồ họa trong văn bản”</a:t>
                </a:r>
                <a:endParaRPr lang="en-US" sz="32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859710" y="704128"/>
            <a:ext cx="6415987" cy="933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5467" b="1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5467" b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5467" b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5467" b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5467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978569" y="1982671"/>
            <a:ext cx="10108532" cy="1447800"/>
            <a:chOff x="978568" y="1771650"/>
            <a:chExt cx="10108532" cy="1447800"/>
          </a:xfrm>
        </p:grpSpPr>
        <p:grpSp>
          <p:nvGrpSpPr>
            <p:cNvPr id="7" name="Group 13"/>
            <p:cNvGrpSpPr/>
            <p:nvPr/>
          </p:nvGrpSpPr>
          <p:grpSpPr bwMode="auto">
            <a:xfrm>
              <a:off x="2573647" y="1771650"/>
              <a:ext cx="8513453" cy="1447800"/>
              <a:chOff x="1799710" y="1465656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15" name="Rectangle: Rounded Corners 22"/>
              <p:cNvSpPr/>
              <p:nvPr/>
            </p:nvSpPr>
            <p:spPr>
              <a:xfrm>
                <a:off x="1799710" y="1465656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: Rounded Corners 5"/>
              <p:cNvSpPr txBox="1"/>
              <p:nvPr/>
            </p:nvSpPr>
            <p:spPr>
              <a:xfrm>
                <a:off x="1860269" y="1526215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8101" tIns="218101" rIns="218101" bIns="218101" spcCol="1270" anchor="ctr"/>
              <a:lstStyle/>
              <a:p>
                <a:pPr algn="just" defTabSz="1022325">
                  <a:lnSpc>
                    <a:spcPct val="130000"/>
                  </a:lnSpc>
                  <a:defRPr/>
                </a:pPr>
                <a:r>
                  <a:rPr lang="en-US" altLang="vi-VN" sz="3200">
                    <a:latin typeface="Times New Roman" pitchFamily="18" charset="0"/>
                    <a:cs typeface="Times New Roman" pitchFamily="18" charset="0"/>
                  </a:rPr>
                  <a:t>Thực hành ND gv yêu cầu trong hđ vận dụng.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68" y="1826419"/>
              <a:ext cx="1558231" cy="13930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54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BC4C77-C6CB-4AE9-A4CB-327A5D594F77}"/>
              </a:ext>
            </a:extLst>
          </p:cNvPr>
          <p:cNvGrpSpPr/>
          <p:nvPr/>
        </p:nvGrpSpPr>
        <p:grpSpPr>
          <a:xfrm>
            <a:off x="3012142" y="2689411"/>
            <a:ext cx="6382871" cy="1030941"/>
            <a:chOff x="4437529" y="2414066"/>
            <a:chExt cx="6382871" cy="1071281"/>
          </a:xfrm>
        </p:grpSpPr>
        <p:sp>
          <p:nvSpPr>
            <p:cNvPr id="3" name="Sun 2">
              <a:extLst>
                <a:ext uri="{FF2B5EF4-FFF2-40B4-BE49-F238E27FC236}">
                  <a16:creationId xmlns:a16="http://schemas.microsoft.com/office/drawing/2014/main" id="{55381935-8907-49AA-A4CB-1C71B1E02216}"/>
                </a:ext>
              </a:extLst>
            </p:cNvPr>
            <p:cNvSpPr/>
            <p:nvPr/>
          </p:nvSpPr>
          <p:spPr>
            <a:xfrm>
              <a:off x="4437529" y="2414066"/>
              <a:ext cx="1887071" cy="1071281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33496A-4E90-41E3-AA06-7831463318DF}"/>
                </a:ext>
              </a:extLst>
            </p:cNvPr>
            <p:cNvSpPr txBox="1"/>
            <p:nvPr/>
          </p:nvSpPr>
          <p:spPr>
            <a:xfrm>
              <a:off x="6324600" y="2541657"/>
              <a:ext cx="4495800" cy="86351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THANK YOU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510988" y="216433"/>
            <a:ext cx="4117854" cy="2213002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56384" y="969058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4628842" y="154345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9502697" y="149552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FA5FF87-91E0-4673-A118-81B4B95C2379}"/>
              </a:ext>
            </a:extLst>
          </p:cNvPr>
          <p:cNvSpPr/>
          <p:nvPr/>
        </p:nvSpPr>
        <p:spPr>
          <a:xfrm>
            <a:off x="5495957" y="2720099"/>
            <a:ext cx="3343243" cy="1344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sz="2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F413E14-1735-4557-8627-6880E4D8F162}"/>
              </a:ext>
            </a:extLst>
          </p:cNvPr>
          <p:cNvSpPr/>
          <p:nvPr/>
        </p:nvSpPr>
        <p:spPr>
          <a:xfrm>
            <a:off x="5550338" y="4461948"/>
            <a:ext cx="6578909" cy="1344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C14EDC-4FF4-4C47-A7C6-AFC9226B5D59}"/>
              </a:ext>
            </a:extLst>
          </p:cNvPr>
          <p:cNvSpPr/>
          <p:nvPr/>
        </p:nvSpPr>
        <p:spPr>
          <a:xfrm>
            <a:off x="1201271" y="3263153"/>
            <a:ext cx="3343243" cy="1855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" grpId="0" animBg="1"/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7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endParaRPr lang="en-US" altLang="en-US" sz="3733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135137"/>
            <a:ext cx="10885704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dưới   và nêu quy trình chung để tạo hình vẽ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166" r="61605" b="4321"/>
          <a:stretch/>
        </p:blipFill>
        <p:spPr>
          <a:xfrm>
            <a:off x="769332" y="1740138"/>
            <a:ext cx="5050897" cy="48179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86429" y="1924701"/>
            <a:ext cx="645572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2779725" y="2108200"/>
            <a:ext cx="573075" cy="488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2779725" y="6334451"/>
            <a:ext cx="2706675" cy="244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r="28268" b="16826"/>
          <a:stretch/>
        </p:blipFill>
        <p:spPr>
          <a:xfrm>
            <a:off x="6136606" y="1759525"/>
            <a:ext cx="5914556" cy="492067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8780" y="1713149"/>
            <a:ext cx="6040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30574" y="2206485"/>
            <a:ext cx="6040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27764" y="6087237"/>
            <a:ext cx="6040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77544" y="1812971"/>
            <a:ext cx="6040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0018" y="2488217"/>
            <a:ext cx="6040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44083" y="4308557"/>
            <a:ext cx="7699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78706" y="2137230"/>
            <a:ext cx="990341" cy="627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tangle 39"/>
          <p:cNvSpPr/>
          <p:nvPr/>
        </p:nvSpPr>
        <p:spPr>
          <a:xfrm>
            <a:off x="8302173" y="3937001"/>
            <a:ext cx="3657600" cy="2653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9635046" y="1803400"/>
            <a:ext cx="728153" cy="481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5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9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7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và xử lý hình vẽ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135136"/>
            <a:ext cx="10885704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chung để tạo hình vẽ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0304" y="1972191"/>
            <a:ext cx="10943697" cy="37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B1: Đặt con trỏ tại vị trí cần chèn hình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B2:Nháy lệnh Shapes trên dãi lệnh INSERT nháy chuột vào New Drawing Canvas để tạo vùng vẽ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733">
                <a:latin typeface="Times New Roman" panose="02020603050405020304" pitchFamily="18" charset="0"/>
                <a:ea typeface="Times New Roman" panose="02020603050405020304" pitchFamily="18" charset="0"/>
              </a:rPr>
              <a:t>B3: Chọn 1 hình cần vẽ trong nhóm Insert Shapes  trên dãi Drawing Tools\Fomat. Nhấn giữ kéo rê được hình cần tạo thì thả chuột.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7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7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và xử lý hình vẽ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135137"/>
            <a:ext cx="10885704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 và nêu các bước hiệu chỉnh kích thước, vị trí khung vẽ ?</a:t>
            </a:r>
          </a:p>
        </p:txBody>
      </p:sp>
      <p:pic>
        <p:nvPicPr>
          <p:cNvPr id="31" name="Picture 30"/>
          <p:cNvPicPr/>
          <p:nvPr/>
        </p:nvPicPr>
        <p:blipFill rotWithShape="1">
          <a:blip r:embed="rId5"/>
          <a:srcRect l="27965" t="27962" r="28197" b="22298"/>
          <a:stretch/>
        </p:blipFill>
        <p:spPr bwMode="auto">
          <a:xfrm>
            <a:off x="672211" y="2212354"/>
            <a:ext cx="5964931" cy="43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Vertical Scroll 20"/>
          <p:cNvSpPr/>
          <p:nvPr/>
        </p:nvSpPr>
        <p:spPr>
          <a:xfrm>
            <a:off x="6361811" y="1828773"/>
            <a:ext cx="5830189" cy="454662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400">
                <a:latin typeface="Times New Roman" panose="02020603050405020304" pitchFamily="18" charset="0"/>
                <a:ea typeface="VNI-Times" pitchFamily="2" charset="0"/>
              </a:rPr>
              <a:t>-</a:t>
            </a:r>
            <a:r>
              <a:rPr lang="en-US" sz="2667">
                <a:latin typeface="Times New Roman" panose="02020603050405020304" pitchFamily="18" charset="0"/>
                <a:ea typeface="VNI-Times" pitchFamily="2" charset="0"/>
              </a:rPr>
              <a:t> Hiệu chỉnh kích thước khung vẽ em nháy chuột phải tại cạnh của khung vẽ chọn Fit để kích thước vừa đủ bao trọn khung vẽ </a:t>
            </a:r>
            <a:endParaRPr lang="en-US" sz="2667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667">
                <a:latin typeface="Times New Roman" panose="02020603050405020304" pitchFamily="18" charset="0"/>
                <a:ea typeface="VNI-Times" pitchFamily="2" charset="0"/>
              </a:rPr>
              <a:t>- Hiệu chỉnh vị trí của khung vẽ: Nháy chuột phải vào cạnh khung vẽ chọn Layout options chọn kiểu vị trí của khung vẽ.</a:t>
            </a:r>
            <a:endParaRPr lang="en-US" sz="2667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667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0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7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và xử lý hình vẽ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135137"/>
            <a:ext cx="10885704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 và nêu các bước hiệu chỉnh màu nền, nét vẽ và kích thươc hinh vẽ?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5"/>
          <a:srcRect l="25849" t="30113" r="26232" b="22029"/>
          <a:stretch/>
        </p:blipFill>
        <p:spPr bwMode="auto">
          <a:xfrm>
            <a:off x="642533" y="2212354"/>
            <a:ext cx="10915380" cy="4467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9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7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và xử lý hình vẽ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135137"/>
            <a:ext cx="10885704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 và nêu các bước hiệu chỉnh màu nền, nét vẽ và kích thươc hinh vẽ?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3077" y="2251966"/>
            <a:ext cx="10744836" cy="427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>
                <a:latin typeface="Times New Roman" panose="02020603050405020304" pitchFamily="18" charset="0"/>
                <a:ea typeface="VNI-Times" pitchFamily="2" charset="0"/>
              </a:rPr>
              <a:t>* Hiệu chỉnh kích thước hình vẽ: chọn hình vẽ xuất hiện 8 chấm tròn bao quanh hình chữ nhật, di chuyển chuột vào các nút tròn này cho đến khi trỏ chuột chuyển thành mũi tên 2 chiều, thực hiện kéo thả để chỉnh kích thước. </a:t>
            </a:r>
            <a:endParaRPr lang="en-US" sz="3067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>
                <a:latin typeface="Times New Roman" panose="02020603050405020304" pitchFamily="18" charset="0"/>
                <a:ea typeface="VNI-Times" pitchFamily="2" charset="0"/>
              </a:rPr>
              <a:t>* Thay đổi màu nền hình vẽ</a:t>
            </a:r>
            <a:endParaRPr lang="en-US" sz="3067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>
                <a:latin typeface="Times New Roman" panose="02020603050405020304" pitchFamily="18" charset="0"/>
                <a:ea typeface="VNI-Times" pitchFamily="2" charset="0"/>
              </a:rPr>
              <a:t>B1: chọn hình vẽ</a:t>
            </a:r>
            <a:endParaRPr lang="en-US" sz="3067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>
                <a:latin typeface="Times New Roman" panose="02020603050405020304" pitchFamily="18" charset="0"/>
                <a:ea typeface="VNI-Times" pitchFamily="2" charset="0"/>
              </a:rPr>
              <a:t>B2: Nháy nút lệnh Shape Fill trên dãi lệnh Drawing Tools/Format</a:t>
            </a:r>
            <a:endParaRPr lang="en-US" sz="3067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>
                <a:latin typeface="Times New Roman" panose="02020603050405020304" pitchFamily="18" charset="0"/>
                <a:ea typeface="VNI-Times" pitchFamily="2" charset="0"/>
              </a:rPr>
              <a:t>B3: Chọn màu phù hợp</a:t>
            </a:r>
            <a:endParaRPr lang="en-US" sz="3067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8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9771" y="321697"/>
            <a:ext cx="11972229" cy="7620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905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43" y="2708"/>
                <a:ext cx="25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và xử lý hình vẽ</a:t>
              </a:r>
              <a:endParaRPr lang="en-US" altLang="en-US" sz="3733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135137"/>
            <a:ext cx="10885704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tuyển thành viên CLB truyền thông theo cách trên có ưu điểm gì so với thông báo chỉ bằng văn bản?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399" y="2108200"/>
            <a:ext cx="5055515" cy="4749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0303" y="2819400"/>
            <a:ext cx="52500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Quy trình tuyển thành viên CLB truyền thông theo cách trên có ưu điểm trực quan và dễ hiểu hơn so với thông báo chỉ bằng văn bản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7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4: SỬ DỤNG CÁC HÀM ĐỂ TÍNH TOÁN"/>
  <p:tag name="ISPRING_SLIDE_INDENT_LEVEL" val="0"/>
  <p:tag name="ISPRING_SLIDE_ID_2" val="{868562D1-B3DB-417D-8342-CD23D8992048}"/>
  <p:tag name="GENSWF_ADVANCE_TIME" val="2.8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HƯỚNG DẪN VỀ NHÀ"/>
  <p:tag name="TIMING" val="|1.777|2.915|6.185|4.939"/>
  <p:tag name="GENSWF_ADVANCE_TIME" val="22.201"/>
  <p:tag name="ISPRING_SLIDE_ID_2" val="{51A8C3C4-36BC-4B59-A3A9-54347D2AEE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91BE6724A204F9B5D02BC7FB66501" ma:contentTypeVersion="10" ma:contentTypeDescription="Create a new document." ma:contentTypeScope="" ma:versionID="bd3a67df65820c79f297394d149cc3c0">
  <xsd:schema xmlns:xsd="http://www.w3.org/2001/XMLSchema" xmlns:xs="http://www.w3.org/2001/XMLSchema" xmlns:p="http://schemas.microsoft.com/office/2006/metadata/properties" xmlns:ns3="c6943a27-7f60-4dd4-ab74-ba7759323a94" targetNamespace="http://schemas.microsoft.com/office/2006/metadata/properties" ma:root="true" ma:fieldsID="d486e3234ad8dbc594d684719c918c56" ns3:_="">
    <xsd:import namespace="c6943a27-7f60-4dd4-ab74-ba7759323a9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43a27-7f60-4dd4-ab74-ba7759323a9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96A80A-B3F5-4853-8346-66C3973BB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943a27-7f60-4dd4-ab74-ba7759323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B1DF09-E1A6-432F-82FD-578C74056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E6582-65EE-47AE-90DF-AFF6D75A4EA8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c6943a27-7f60-4dd4-ab74-ba7759323a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1387</Words>
  <Application>Microsoft Office PowerPoint</Application>
  <PresentationFormat>Widescreen</PresentationFormat>
  <Paragraphs>205</Paragraphs>
  <Slides>26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UTM Ambrose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TRANG</dc:creator>
  <cp:lastModifiedBy>NGUYEN THI KIM TRANG</cp:lastModifiedBy>
  <cp:revision>2</cp:revision>
  <dcterms:created xsi:type="dcterms:W3CDTF">2024-11-25T20:35:57Z</dcterms:created>
  <dcterms:modified xsi:type="dcterms:W3CDTF">2024-11-25T20:45:43Z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0x010100E0791BE6724A204F9B5D02BC7FB66501</vt:lpwstr>
  </property>
</Properties>
</file>