
<file path=[Content_Types].xml><?xml version="1.0" encoding="utf-8"?>
<Types xmlns="http://schemas.openxmlformats.org/package/2006/content-types">
  <Default Extension="jpeg" ContentType="image/jpeg"/>
  <Default Extension="JPG" ContentType="image/.jpg"/>
  <Default Extension="gif" ContentType="image/gif"/>
  <Default Extension="png" ContentType="image/png"/>
  <Default Extension="wmf" ContentType="image/x-wmf"/>
  <Default Extension="rels" ContentType="application/vnd.openxmlformats-package.relationships+xml"/>
  <Default Extension="xml" ContentType="application/xml"/>
  <Override PartName="/docProps/app.xml" ContentType="application/vnd.openxmlformats-officedocument.extended-properties+xml"/>
  <Override PartName="/docProps/core.xml" ContentType="application/vnd.openxmlformats-package.core-properties+xml"/>
  <Override PartName="/docProps/custom.xml" ContentType="application/vnd.openxmlformats-officedocument.custom-properties+xml"/>
  <Override PartName="/ppt/fonts/font1.fntdata" ContentType="application/x-fontdata"/>
  <Override PartName="/ppt/fonts/font2.fntdata" ContentType="application/x-fontdata"/>
  <Override PartName="/ppt/fonts/font3.fntdata" ContentType="application/x-fontdata"/>
  <Override PartName="/ppt/fonts/font4.fntdata" ContentType="application/x-fontdata"/>
  <Override PartName="/ppt/fonts/font5.fntdata" ContentType="application/x-fontdata"/>
  <Override PartName="/ppt/fonts/font6.fntdata" ContentType="application/x-fontdata"/>
  <Override PartName="/ppt/fonts/font7.fntdata" ContentType="application/x-fontdata"/>
  <Override PartName="/ppt/fonts/font8.fntdata" ContentType="application/x-fontdata"/>
  <Override PartName="/ppt/notesMasters/notesMaster1.xml" ContentType="application/vnd.openxmlformats-officedocument.presentationml.notesMaster+xml"/>
  <Override PartName="/ppt/notesSlides/notesSlide1.xml" ContentType="application/vnd.openxmlformats-officedocument.presentationml.notesSlide+xml"/>
  <Override PartName="/ppt/presProps.xml" ContentType="application/vnd.openxmlformats-officedocument.presentationml.presProps+xml"/>
  <Override PartName="/ppt/presentation.xml" ContentType="application/vnd.openxmlformats-officedocument.presentationml.presentation.main+xml"/>
  <Override PartName="/ppt/slideLayouts/slideLayout1.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Masters/slideMaster1.xml" ContentType="application/vnd.openxmlformats-officedocument.presentationml.slideMaster+xml"/>
  <Override PartName="/ppt/slides/slide1.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xml" ContentType="application/vnd.openxmlformats-officedocument.presentationml.slide+xml"/>
  <Override PartName="/ppt/slides/slide70.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tableStyles.xml" ContentType="application/vnd.openxmlformats-officedocument.presentationml.tableStyles+xml"/>
  <Override PartName="/ppt/theme/theme1.xml" ContentType="application/vnd.openxmlformats-officedocument.theme+xml"/>
  <Override PartName="/ppt/theme/theme2.xml" ContentType="application/vnd.openxmlformats-officedocument.theme+xml"/>
  <Override PartName="/ppt/viewProps.xml" ContentType="application/vnd.openxmlformats-officedocument.presentationml.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 Id="rId4" Type="http://schemas.openxmlformats.org/package/2006/relationships/metadata/thumbnail" Target="docProps/thumbnail.jpeg"/><Relationship Id="rId3" Type="http://schemas.openxmlformats.org/package/2006/relationships/metadata/core-properties" Target="docProps/core.xml"/><Relationship Id="rId2" Type="http://schemas.openxmlformats.org/officeDocument/2006/relationships/extended-properties" Target="docProps/app.xml"/><Relationship Id="rId5"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embedTrueTypeFonts="1" saveSubsetFonts="1">
  <p:sldMasterIdLst>
    <p:sldMasterId id="2147483648" r:id="rId1"/>
  </p:sldMasterIdLst>
  <p:notesMasterIdLst>
    <p:notesMasterId r:id="rId33"/>
  </p:notesMasterIdLst>
  <p:sldIdLst>
    <p:sldId id="288" r:id="rId3"/>
    <p:sldId id="289" r:id="rId4"/>
    <p:sldId id="290" r:id="rId5"/>
    <p:sldId id="293" r:id="rId6"/>
    <p:sldId id="291" r:id="rId7"/>
    <p:sldId id="296" r:id="rId8"/>
    <p:sldId id="297" r:id="rId9"/>
    <p:sldId id="298" r:id="rId10"/>
    <p:sldId id="299" r:id="rId11"/>
    <p:sldId id="294" r:id="rId12"/>
    <p:sldId id="361" r:id="rId13"/>
    <p:sldId id="300" r:id="rId14"/>
    <p:sldId id="301" r:id="rId15"/>
    <p:sldId id="302" r:id="rId16"/>
    <p:sldId id="303" r:id="rId17"/>
    <p:sldId id="304" r:id="rId18"/>
    <p:sldId id="305" r:id="rId19"/>
    <p:sldId id="306" r:id="rId20"/>
    <p:sldId id="307" r:id="rId21"/>
    <p:sldId id="310" r:id="rId22"/>
    <p:sldId id="309" r:id="rId23"/>
    <p:sldId id="308" r:id="rId24"/>
    <p:sldId id="311" r:id="rId25"/>
    <p:sldId id="312" r:id="rId26"/>
    <p:sldId id="313" r:id="rId27"/>
    <p:sldId id="314" r:id="rId28"/>
    <p:sldId id="315" r:id="rId29"/>
    <p:sldId id="316" r:id="rId30"/>
    <p:sldId id="317" r:id="rId31"/>
    <p:sldId id="318" r:id="rId32"/>
    <p:sldId id="319" r:id="rId34"/>
    <p:sldId id="320" r:id="rId35"/>
    <p:sldId id="321" r:id="rId36"/>
    <p:sldId id="322" r:id="rId37"/>
    <p:sldId id="323" r:id="rId38"/>
    <p:sldId id="324" r:id="rId39"/>
    <p:sldId id="325" r:id="rId40"/>
    <p:sldId id="326" r:id="rId41"/>
    <p:sldId id="327" r:id="rId42"/>
    <p:sldId id="328" r:id="rId43"/>
    <p:sldId id="329" r:id="rId44"/>
    <p:sldId id="330" r:id="rId45"/>
    <p:sldId id="331" r:id="rId46"/>
    <p:sldId id="332" r:id="rId47"/>
    <p:sldId id="333" r:id="rId48"/>
    <p:sldId id="334" r:id="rId49"/>
    <p:sldId id="335" r:id="rId50"/>
    <p:sldId id="336" r:id="rId51"/>
    <p:sldId id="337" r:id="rId52"/>
    <p:sldId id="338" r:id="rId53"/>
    <p:sldId id="339" r:id="rId54"/>
    <p:sldId id="340" r:id="rId55"/>
    <p:sldId id="341" r:id="rId56"/>
    <p:sldId id="342" r:id="rId57"/>
    <p:sldId id="343" r:id="rId58"/>
    <p:sldId id="344" r:id="rId59"/>
    <p:sldId id="345" r:id="rId60"/>
    <p:sldId id="346" r:id="rId61"/>
    <p:sldId id="347" r:id="rId62"/>
    <p:sldId id="348" r:id="rId63"/>
    <p:sldId id="349" r:id="rId64"/>
    <p:sldId id="350" r:id="rId65"/>
    <p:sldId id="351" r:id="rId66"/>
    <p:sldId id="352" r:id="rId67"/>
    <p:sldId id="353" r:id="rId68"/>
    <p:sldId id="354" r:id="rId69"/>
    <p:sldId id="355" r:id="rId70"/>
    <p:sldId id="356" r:id="rId71"/>
    <p:sldId id="357" r:id="rId72"/>
    <p:sldId id="358" r:id="rId73"/>
  </p:sldIdLst>
  <p:sldSz cx="18288000" cy="10287000"/>
  <p:notesSz cx="6858000" cy="9144000"/>
  <p:embeddedFontLst>
    <p:embeddedFont>
      <p:font typeface="Times Neue Roman Bold" panose="00000800000000000000"/>
      <p:bold r:id="rId77"/>
    </p:embeddedFont>
    <p:embeddedFont>
      <p:font typeface="Algerian" panose="04020705040A02060702" pitchFamily="82" charset="0"/>
      <p:regular r:id="rId78"/>
    </p:embeddedFont>
    <p:embeddedFont>
      <p:font typeface="Times Neue Roman" panose="00000500000000000000" charset="0"/>
      <p:regular r:id="rId79"/>
    </p:embeddedFont>
    <p:embeddedFont>
      <p:font typeface="Times Neue Roman" panose="00000500000000000000"/>
      <p:regular r:id="rId80"/>
    </p:embeddedFont>
    <p:embeddedFont>
      <p:font typeface="Calibri" panose="020F0502020204030204" charset="0"/>
      <p:regular r:id="rId81"/>
      <p:bold r:id="rId82"/>
      <p:italic r:id="rId83"/>
      <p:boldItalic r:id="rId84"/>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288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autoAdjust="0"/>
    <p:restoredTop sz="94622" autoAdjust="0"/>
  </p:normalViewPr>
  <p:slideViewPr>
    <p:cSldViewPr>
      <p:cViewPr varScale="1">
        <p:scale>
          <a:sx n="43" d="100"/>
          <a:sy n="43" d="100"/>
        </p:scale>
        <p:origin x="936" y="54"/>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9" Type="http://schemas.openxmlformats.org/officeDocument/2006/relationships/slide" Target="slides/slide7.xml"/><Relationship Id="rId84" Type="http://schemas.openxmlformats.org/officeDocument/2006/relationships/font" Target="fonts/font8.fntdata"/><Relationship Id="rId83" Type="http://schemas.openxmlformats.org/officeDocument/2006/relationships/font" Target="fonts/font7.fntdata"/><Relationship Id="rId82" Type="http://schemas.openxmlformats.org/officeDocument/2006/relationships/font" Target="fonts/font6.fntdata"/><Relationship Id="rId81" Type="http://schemas.openxmlformats.org/officeDocument/2006/relationships/font" Target="fonts/font5.fntdata"/><Relationship Id="rId80" Type="http://schemas.openxmlformats.org/officeDocument/2006/relationships/font" Target="fonts/font4.fntdata"/><Relationship Id="rId8" Type="http://schemas.openxmlformats.org/officeDocument/2006/relationships/slide" Target="slides/slide6.xml"/><Relationship Id="rId79" Type="http://schemas.openxmlformats.org/officeDocument/2006/relationships/font" Target="fonts/font3.fntdata"/><Relationship Id="rId78" Type="http://schemas.openxmlformats.org/officeDocument/2006/relationships/font" Target="fonts/font2.fntdata"/><Relationship Id="rId77" Type="http://schemas.openxmlformats.org/officeDocument/2006/relationships/font" Target="fonts/font1.fntdata"/><Relationship Id="rId76" Type="http://schemas.openxmlformats.org/officeDocument/2006/relationships/tableStyles" Target="tableStyles.xml"/><Relationship Id="rId75" Type="http://schemas.openxmlformats.org/officeDocument/2006/relationships/viewProps" Target="viewProps.xml"/><Relationship Id="rId74" Type="http://schemas.openxmlformats.org/officeDocument/2006/relationships/presProps" Target="presProps.xml"/><Relationship Id="rId73" Type="http://schemas.openxmlformats.org/officeDocument/2006/relationships/slide" Target="slides/slide70.xml"/><Relationship Id="rId72" Type="http://schemas.openxmlformats.org/officeDocument/2006/relationships/slide" Target="slides/slide69.xml"/><Relationship Id="rId71" Type="http://schemas.openxmlformats.org/officeDocument/2006/relationships/slide" Target="slides/slide68.xml"/><Relationship Id="rId70" Type="http://schemas.openxmlformats.org/officeDocument/2006/relationships/slide" Target="slides/slide67.xml"/><Relationship Id="rId7" Type="http://schemas.openxmlformats.org/officeDocument/2006/relationships/slide" Target="slides/slide5.xml"/><Relationship Id="rId69" Type="http://schemas.openxmlformats.org/officeDocument/2006/relationships/slide" Target="slides/slide66.xml"/><Relationship Id="rId68" Type="http://schemas.openxmlformats.org/officeDocument/2006/relationships/slide" Target="slides/slide65.xml"/><Relationship Id="rId67" Type="http://schemas.openxmlformats.org/officeDocument/2006/relationships/slide" Target="slides/slide64.xml"/><Relationship Id="rId66" Type="http://schemas.openxmlformats.org/officeDocument/2006/relationships/slide" Target="slides/slide63.xml"/><Relationship Id="rId65" Type="http://schemas.openxmlformats.org/officeDocument/2006/relationships/slide" Target="slides/slide62.xml"/><Relationship Id="rId64" Type="http://schemas.openxmlformats.org/officeDocument/2006/relationships/slide" Target="slides/slide61.xml"/><Relationship Id="rId63" Type="http://schemas.openxmlformats.org/officeDocument/2006/relationships/slide" Target="slides/slide60.xml"/><Relationship Id="rId62" Type="http://schemas.openxmlformats.org/officeDocument/2006/relationships/slide" Target="slides/slide59.xml"/><Relationship Id="rId61" Type="http://schemas.openxmlformats.org/officeDocument/2006/relationships/slide" Target="slides/slide58.xml"/><Relationship Id="rId60" Type="http://schemas.openxmlformats.org/officeDocument/2006/relationships/slide" Target="slides/slide57.xml"/><Relationship Id="rId6" Type="http://schemas.openxmlformats.org/officeDocument/2006/relationships/slide" Target="slides/slide4.xml"/><Relationship Id="rId59" Type="http://schemas.openxmlformats.org/officeDocument/2006/relationships/slide" Target="slides/slide56.xml"/><Relationship Id="rId58" Type="http://schemas.openxmlformats.org/officeDocument/2006/relationships/slide" Target="slides/slide55.xml"/><Relationship Id="rId57" Type="http://schemas.openxmlformats.org/officeDocument/2006/relationships/slide" Target="slides/slide54.xml"/><Relationship Id="rId56" Type="http://schemas.openxmlformats.org/officeDocument/2006/relationships/slide" Target="slides/slide53.xml"/><Relationship Id="rId55" Type="http://schemas.openxmlformats.org/officeDocument/2006/relationships/slide" Target="slides/slide52.xml"/><Relationship Id="rId54" Type="http://schemas.openxmlformats.org/officeDocument/2006/relationships/slide" Target="slides/slide51.xml"/><Relationship Id="rId53" Type="http://schemas.openxmlformats.org/officeDocument/2006/relationships/slide" Target="slides/slide50.xml"/><Relationship Id="rId52" Type="http://schemas.openxmlformats.org/officeDocument/2006/relationships/slide" Target="slides/slide49.xml"/><Relationship Id="rId51" Type="http://schemas.openxmlformats.org/officeDocument/2006/relationships/slide" Target="slides/slide48.xml"/><Relationship Id="rId50" Type="http://schemas.openxmlformats.org/officeDocument/2006/relationships/slide" Target="slides/slide47.xml"/><Relationship Id="rId5" Type="http://schemas.openxmlformats.org/officeDocument/2006/relationships/slide" Target="slides/slide3.xml"/><Relationship Id="rId49" Type="http://schemas.openxmlformats.org/officeDocument/2006/relationships/slide" Target="slides/slide46.xml"/><Relationship Id="rId48" Type="http://schemas.openxmlformats.org/officeDocument/2006/relationships/slide" Target="slides/slide45.xml"/><Relationship Id="rId47" Type="http://schemas.openxmlformats.org/officeDocument/2006/relationships/slide" Target="slides/slide44.xml"/><Relationship Id="rId46" Type="http://schemas.openxmlformats.org/officeDocument/2006/relationships/slide" Target="slides/slide43.xml"/><Relationship Id="rId45" Type="http://schemas.openxmlformats.org/officeDocument/2006/relationships/slide" Target="slides/slide42.xml"/><Relationship Id="rId44" Type="http://schemas.openxmlformats.org/officeDocument/2006/relationships/slide" Target="slides/slide41.xml"/><Relationship Id="rId43" Type="http://schemas.openxmlformats.org/officeDocument/2006/relationships/slide" Target="slides/slide40.xml"/><Relationship Id="rId42" Type="http://schemas.openxmlformats.org/officeDocument/2006/relationships/slide" Target="slides/slide39.xml"/><Relationship Id="rId41" Type="http://schemas.openxmlformats.org/officeDocument/2006/relationships/slide" Target="slides/slide38.xml"/><Relationship Id="rId40" Type="http://schemas.openxmlformats.org/officeDocument/2006/relationships/slide" Target="slides/slide37.xml"/><Relationship Id="rId4" Type="http://schemas.openxmlformats.org/officeDocument/2006/relationships/slide" Target="slides/slide2.xml"/><Relationship Id="rId39" Type="http://schemas.openxmlformats.org/officeDocument/2006/relationships/slide" Target="slides/slide36.xml"/><Relationship Id="rId38" Type="http://schemas.openxmlformats.org/officeDocument/2006/relationships/slide" Target="slides/slide35.xml"/><Relationship Id="rId37" Type="http://schemas.openxmlformats.org/officeDocument/2006/relationships/slide" Target="slides/slide34.xml"/><Relationship Id="rId36" Type="http://schemas.openxmlformats.org/officeDocument/2006/relationships/slide" Target="slides/slide33.xml"/><Relationship Id="rId35" Type="http://schemas.openxmlformats.org/officeDocument/2006/relationships/slide" Target="slides/slide32.xml"/><Relationship Id="rId34" Type="http://schemas.openxmlformats.org/officeDocument/2006/relationships/slide" Target="slides/slide31.xml"/><Relationship Id="rId33" Type="http://schemas.openxmlformats.org/officeDocument/2006/relationships/notesMaster" Target="notesMasters/notesMaster1.xml"/><Relationship Id="rId32" Type="http://schemas.openxmlformats.org/officeDocument/2006/relationships/slide" Target="slides/slide30.xml"/><Relationship Id="rId31" Type="http://schemas.openxmlformats.org/officeDocument/2006/relationships/slide" Target="slides/slide29.xml"/><Relationship Id="rId30" Type="http://schemas.openxmlformats.org/officeDocument/2006/relationships/slide" Target="slides/slide28.xml"/><Relationship Id="rId3" Type="http://schemas.openxmlformats.org/officeDocument/2006/relationships/slide" Target="slides/slide1.xml"/><Relationship Id="rId29" Type="http://schemas.openxmlformats.org/officeDocument/2006/relationships/slide" Target="slides/slide27.xml"/><Relationship Id="rId28" Type="http://schemas.openxmlformats.org/officeDocument/2006/relationships/slide" Target="slides/slide26.xml"/><Relationship Id="rId27" Type="http://schemas.openxmlformats.org/officeDocument/2006/relationships/slide" Target="slides/slide25.xml"/><Relationship Id="rId26" Type="http://schemas.openxmlformats.org/officeDocument/2006/relationships/slide" Target="slides/slide24.xml"/><Relationship Id="rId25" Type="http://schemas.openxmlformats.org/officeDocument/2006/relationships/slide" Target="slides/slide23.xml"/><Relationship Id="rId24" Type="http://schemas.openxmlformats.org/officeDocument/2006/relationships/slide" Target="slides/slide22.xml"/><Relationship Id="rId23" Type="http://schemas.openxmlformats.org/officeDocument/2006/relationships/slide" Target="slides/slide21.xml"/><Relationship Id="rId22" Type="http://schemas.openxmlformats.org/officeDocument/2006/relationships/slide" Target="slides/slide20.xml"/><Relationship Id="rId21" Type="http://schemas.openxmlformats.org/officeDocument/2006/relationships/slide" Target="slides/slide19.xml"/><Relationship Id="rId20" Type="http://schemas.openxmlformats.org/officeDocument/2006/relationships/slide" Target="slides/slide18.xml"/><Relationship Id="rId2" Type="http://schemas.openxmlformats.org/officeDocument/2006/relationships/theme" Target="theme/theme1.xml"/><Relationship Id="rId19" Type="http://schemas.openxmlformats.org/officeDocument/2006/relationships/slide" Target="slides/slide17.xml"/><Relationship Id="rId18" Type="http://schemas.openxmlformats.org/officeDocument/2006/relationships/slide" Target="slides/slide16.xml"/><Relationship Id="rId17" Type="http://schemas.openxmlformats.org/officeDocument/2006/relationships/slide" Target="slides/slide15.xml"/><Relationship Id="rId16" Type="http://schemas.openxmlformats.org/officeDocument/2006/relationships/slide" Target="slides/slide14.xml"/><Relationship Id="rId15" Type="http://schemas.openxmlformats.org/officeDocument/2006/relationships/slide" Target="slides/slide13.xml"/><Relationship Id="rId14" Type="http://schemas.openxmlformats.org/officeDocument/2006/relationships/slide" Target="slides/slide12.xml"/><Relationship Id="rId13" Type="http://schemas.openxmlformats.org/officeDocument/2006/relationships/slide" Target="slides/slide11.xml"/><Relationship Id="rId12" Type="http://schemas.openxmlformats.org/officeDocument/2006/relationships/slide" Target="slides/slide10.xml"/><Relationship Id="rId11" Type="http://schemas.openxmlformats.org/officeDocument/2006/relationships/slide" Target="slides/slide9.xml"/><Relationship Id="rId10" Type="http://schemas.openxmlformats.org/officeDocument/2006/relationships/slide" Target="slides/slide8.xml"/><Relationship Id="rId1" Type="http://schemas.openxmlformats.org/officeDocument/2006/relationships/slideMaster" Target="slideMasters/slide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1E61A1C4-70AD-444B-AF3E-051352347062}" type="datetimeFigureOut">
              <a:rPr lang="en-US" smtClean="0"/>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7005F237-143C-431A-80A8-AA2C0EE6E455}" type="slidenum">
              <a:rPr lang="en-US" smtClean="0"/>
            </a:fld>
            <a:endParaRPr lang="en-US"/>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notesMaster" Target="../notesMasters/notesMaster1.xml"/><Relationship Id="rId1" Type="http://schemas.openxmlformats.org/officeDocument/2006/relationships/slide" Target="../slides/slide30.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005F237-143C-431A-80A8-AA2C0EE6E455}" type="slidenum">
              <a:rPr lang="en-US" smtClean="0"/>
            </a:fld>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a:p>
        </p:txBody>
      </p:sp>
      <p:sp>
        <p:nvSpPr>
          <p:cNvPr id="3" name="Content Placeholder 2"/>
          <p:cNvSpPr>
            <a:spLocks noGrp="1"/>
          </p:cNvSpPr>
          <p:nvPr>
            <p:ph idx="1"/>
          </p:nvPr>
        </p:nvSpPr>
        <p:spPr/>
        <p:txBody>
          <a:bodyPr/>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en-US"/>
          </a:p>
        </p:txBody>
      </p:sp>
      <p:sp>
        <p:nvSpPr>
          <p:cNvPr id="5" name="Date Placeholder 4"/>
          <p:cNvSpPr>
            <a:spLocks noGrp="1"/>
          </p:cNvSpPr>
          <p:nvPr>
            <p:ph type="dt" sz="half" idx="10"/>
          </p:nvPr>
        </p:nvSpPr>
        <p:spPr/>
        <p:txBody>
          <a:bodyPr/>
          <a:lstStyle/>
          <a:p>
            <a:fld id="{1D8BD707-D9CF-40AE-B4C6-C98DA3205C09}" type="datetimeFigureOut">
              <a:rPr lang="en-US" smtClean="0"/>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endParaRPr lang="en-US"/>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endParaRPr lang="en-US"/>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en-US"/>
          </a:p>
        </p:txBody>
      </p:sp>
      <p:sp>
        <p:nvSpPr>
          <p:cNvPr id="7" name="Date Placeholder 6"/>
          <p:cNvSpPr>
            <a:spLocks noGrp="1"/>
          </p:cNvSpPr>
          <p:nvPr>
            <p:ph type="dt" sz="half" idx="10"/>
          </p:nvPr>
        </p:nvSpPr>
        <p:spPr/>
        <p:txBody>
          <a:bodyPr/>
          <a:lstStyle/>
          <a:p>
            <a:fld id="{1D8BD707-D9CF-40AE-B4C6-C98DA3205C09}" type="datetimeFigureOut">
              <a:rPr lang="en-US" smtClean="0"/>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a:p>
        </p:txBody>
      </p:sp>
      <p:sp>
        <p:nvSpPr>
          <p:cNvPr id="3" name="Date Placeholder 2"/>
          <p:cNvSpPr>
            <a:spLocks noGrp="1"/>
          </p:cNvSpPr>
          <p:nvPr>
            <p:ph type="dt" sz="half" idx="10"/>
          </p:nvPr>
        </p:nvSpPr>
        <p:spPr/>
        <p:txBody>
          <a:bodyPr/>
          <a:lstStyle/>
          <a:p>
            <a:fld id="{1D8BD707-D9CF-40AE-B4C6-C98DA3205C09}" type="datetimeFigureOut">
              <a:rPr lang="en-US" smtClean="0"/>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endParaRPr lang="en-US"/>
          </a:p>
        </p:txBody>
      </p:sp>
      <p:sp>
        <p:nvSpPr>
          <p:cNvPr id="5" name="Date Placeholder 4"/>
          <p:cNvSpPr>
            <a:spLocks noGrp="1"/>
          </p:cNvSpPr>
          <p:nvPr>
            <p:ph type="dt" sz="half" idx="10"/>
          </p:nvPr>
        </p:nvSpPr>
        <p:spPr/>
        <p:txBody>
          <a:bodyPr/>
          <a:lstStyle/>
          <a:p>
            <a:fld id="{1D8BD707-D9CF-40AE-B4C6-C98DA3205C09}" type="datetimeFigureOut">
              <a:rPr lang="en-US" smtClean="0"/>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endParaRPr lang="en-US"/>
          </a:p>
        </p:txBody>
      </p:sp>
      <p:sp>
        <p:nvSpPr>
          <p:cNvPr id="5" name="Date Placeholder 4"/>
          <p:cNvSpPr>
            <a:spLocks noGrp="1"/>
          </p:cNvSpPr>
          <p:nvPr>
            <p:ph type="dt" sz="half" idx="10"/>
          </p:nvPr>
        </p:nvSpPr>
        <p:spPr/>
        <p:txBody>
          <a:bodyPr/>
          <a:lstStyle/>
          <a:p>
            <a:fld id="{1D8BD707-D9CF-40AE-B4C6-C98DA3205C09}" type="datetimeFigureOut">
              <a:rPr lang="en-US" smtClean="0"/>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9" Type="http://schemas.openxmlformats.org/officeDocument/2006/relationships/slideLayout" Target="../slideLayouts/slideLayout9.xml"/><Relationship Id="rId8" Type="http://schemas.openxmlformats.org/officeDocument/2006/relationships/slideLayout" Target="../slideLayouts/slideLayout8.xml"/><Relationship Id="rId7" Type="http://schemas.openxmlformats.org/officeDocument/2006/relationships/slideLayout" Target="../slideLayouts/slideLayout7.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3" Type="http://schemas.openxmlformats.org/officeDocument/2006/relationships/slideLayout" Target="../slideLayouts/slideLayout3.xml"/><Relationship Id="rId2" Type="http://schemas.openxmlformats.org/officeDocument/2006/relationships/slideLayout" Target="../slideLayouts/slideLayout2.xml"/><Relationship Id="rId12" Type="http://schemas.openxmlformats.org/officeDocument/2006/relationships/theme" Target="../theme/theme1.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 Type="http://schemas.openxmlformats.org/officeDocument/2006/relationships/slideLayout" Target="../slideLayouts/slideLayout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endParaRPr lang="en-US"/>
          </a:p>
          <a:p>
            <a:pPr lvl="1"/>
            <a:r>
              <a:rPr lang="en-US"/>
              <a:t>Second level</a:t>
            </a:r>
            <a:endParaRPr lang="en-US"/>
          </a:p>
          <a:p>
            <a:pPr lvl="2"/>
            <a:r>
              <a:rPr lang="en-US"/>
              <a:t>Third level</a:t>
            </a:r>
            <a:endParaRPr lang="en-US"/>
          </a:p>
          <a:p>
            <a:pPr lvl="3"/>
            <a:r>
              <a:rPr lang="en-US"/>
              <a:t>Fourth level</a:t>
            </a:r>
            <a:endParaRPr lang="en-US"/>
          </a:p>
          <a:p>
            <a:pPr lvl="4"/>
            <a:r>
              <a:rPr lang="en-US"/>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jpeg"/></Relationships>
</file>

<file path=ppt/slides/_rels/slide2.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2.jpeg"/></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image" Target="../media/image4.GIF"/><Relationship Id="rId1" Type="http://schemas.openxmlformats.org/officeDocument/2006/relationships/image" Target="../media/image3.wmf"/></Relationships>
</file>

<file path=ppt/slides/_rels/slide4.xml.rels><?xml version="1.0" encoding="UTF-8" standalone="yes"?>
<Relationships xmlns="http://schemas.openxmlformats.org/package/2006/relationships"><Relationship Id="rId4" Type="http://schemas.openxmlformats.org/officeDocument/2006/relationships/slideLayout" Target="../slideLayouts/slideLayout7.xml"/><Relationship Id="rId3" Type="http://schemas.openxmlformats.org/officeDocument/2006/relationships/image" Target="../media/image7.png"/><Relationship Id="rId2" Type="http://schemas.openxmlformats.org/officeDocument/2006/relationships/image" Target="../media/image6.png"/><Relationship Id="rId1" Type="http://schemas.openxmlformats.org/officeDocument/2006/relationships/image" Target="../media/image5.jpeg"/></Relationships>
</file>

<file path=ppt/slides/_rels/slide5.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8.png"/></Relationships>
</file>

<file path=ppt/slides/_rels/slide6.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9.png"/></Relationships>
</file>

<file path=ppt/slides/_rels/slide7.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9.png"/></Relationships>
</file>

<file path=ppt/slides/_rels/slide8.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9.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0.GIF"/></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1.png"/></Relationships>
</file>

<file path=ppt/slides/_rels/slide13.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2.png"/></Relationships>
</file>

<file path=ppt/slides/_rels/slide14.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2.png"/></Relationships>
</file>

<file path=ppt/slides/_rels/slide15.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3.png"/></Relationships>
</file>

<file path=ppt/slides/_rels/slide16.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4.png"/></Relationships>
</file>

<file path=ppt/slides/_rels/slide17.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4.png"/></Relationships>
</file>

<file path=ppt/slides/_rels/slide18.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image" Target="../media/image16.png"/><Relationship Id="rId1" Type="http://schemas.openxmlformats.org/officeDocument/2006/relationships/image" Target="../media/image15.png"/></Relationships>
</file>

<file path=ppt/slides/_rels/slide19.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7.png"/></Relationships>
</file>

<file path=ppt/slides/_rels/slide20.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7.png"/></Relationships>
</file>

<file path=ppt/slides/_rels/slide21.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7.png"/></Relationships>
</file>

<file path=ppt/slides/_rels/slide22.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0.GIF"/></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8.png"/></Relationships>
</file>

<file path=ppt/slides/_rels/slide25.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9.png"/></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4" Type="http://schemas.openxmlformats.org/officeDocument/2006/relationships/slideLayout" Target="../slideLayouts/slideLayout7.xml"/><Relationship Id="rId3" Type="http://schemas.openxmlformats.org/officeDocument/2006/relationships/image" Target="../media/image22.png"/><Relationship Id="rId2" Type="http://schemas.openxmlformats.org/officeDocument/2006/relationships/image" Target="../media/image21.png"/><Relationship Id="rId1" Type="http://schemas.openxmlformats.org/officeDocument/2006/relationships/image" Target="../media/image20.png"/></Relationships>
</file>

<file path=ppt/slides/_rels/slide28.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0.GIF"/></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4" Type="http://schemas.openxmlformats.org/officeDocument/2006/relationships/notesSlide" Target="../notesSlides/notesSlide1.xml"/><Relationship Id="rId3" Type="http://schemas.openxmlformats.org/officeDocument/2006/relationships/slideLayout" Target="../slideLayouts/slideLayout7.xml"/><Relationship Id="rId2" Type="http://schemas.openxmlformats.org/officeDocument/2006/relationships/image" Target="../media/image24.jpeg"/><Relationship Id="rId1" Type="http://schemas.openxmlformats.org/officeDocument/2006/relationships/image" Target="../media/image23.jpeg"/></Relationships>
</file>

<file path=ppt/slides/_rels/slide31.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0.GIF"/></Relationships>
</file>

<file path=ppt/slides/_rels/slide32.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25.png"/></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4.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26.png"/></Relationships>
</file>

<file path=ppt/slides/_rels/slide35.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10.GIF"/></Relationships>
</file>

<file path=ppt/slides/_rels/slide36.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27.png"/></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9.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28.png"/></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7.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29.png"/></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1.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30.png"/></Relationships>
</file>

<file path=ppt/slides/_rels/slide62.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image" Target="../media/image32.png"/><Relationship Id="rId1" Type="http://schemas.openxmlformats.org/officeDocument/2006/relationships/image" Target="../media/image31.png"/></Relationships>
</file>

<file path=ppt/slides/_rels/slide63.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33.png"/></Relationships>
</file>

<file path=ppt/slides/_rels/slide64.xml.rels><?xml version="1.0" encoding="UTF-8" standalone="yes"?>
<Relationships xmlns="http://schemas.openxmlformats.org/package/2006/relationships"><Relationship Id="rId4" Type="http://schemas.openxmlformats.org/officeDocument/2006/relationships/slideLayout" Target="../slideLayouts/slideLayout7.xml"/><Relationship Id="rId3" Type="http://schemas.openxmlformats.org/officeDocument/2006/relationships/image" Target="../media/image36.png"/><Relationship Id="rId2" Type="http://schemas.openxmlformats.org/officeDocument/2006/relationships/image" Target="../media/image35.png"/><Relationship Id="rId1" Type="http://schemas.openxmlformats.org/officeDocument/2006/relationships/image" Target="../media/image34.png"/></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7.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37.png"/></Relationships>
</file>

<file path=ppt/slides/_rels/slide68.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38.png"/></Relationships>
</file>

<file path=ppt/slides/_rels/slide69.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39.png"/></Relationships>
</file>

<file path=ppt/slides/_rels/slide70.xml.rels><?xml version="1.0" encoding="UTF-8" standalone="yes"?>
<Relationships xmlns="http://schemas.openxmlformats.org/package/2006/relationships"><Relationship Id="rId2" Type="http://schemas.openxmlformats.org/officeDocument/2006/relationships/slideLayout" Target="../slideLayouts/slideLayout7.xml"/><Relationship Id="rId1" Type="http://schemas.openxmlformats.org/officeDocument/2006/relationships/image" Target="../media/image40.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2" descr="Hình nền pp dễ thương"/>
          <p:cNvPicPr>
            <a:picLocks noChangeAspect="1" noChangeArrowheads="1"/>
          </p:cNvPicPr>
          <p:nvPr/>
        </p:nvPicPr>
        <p:blipFill>
          <a:blip r:embed="rId1">
            <a:extLst>
              <a:ext uri="{28A0092B-C50C-407E-A947-70E740481C1C}">
                <a14:useLocalDpi xmlns:a14="http://schemas.microsoft.com/office/drawing/2010/main" val="0"/>
              </a:ext>
            </a:extLst>
          </a:blip>
          <a:srcRect/>
          <a:stretch>
            <a:fillRect/>
          </a:stretch>
        </p:blipFill>
        <p:spPr bwMode="auto">
          <a:xfrm>
            <a:off x="0" y="0"/>
            <a:ext cx="18288000" cy="10287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Rectangle 6"/>
          <p:cNvSpPr/>
          <p:nvPr/>
        </p:nvSpPr>
        <p:spPr>
          <a:xfrm>
            <a:off x="3581400" y="4674140"/>
            <a:ext cx="9753600" cy="938719"/>
          </a:xfrm>
          <a:prstGeom prst="rect">
            <a:avLst/>
          </a:prstGeom>
        </p:spPr>
        <p:txBody>
          <a:bodyPr wrap="square">
            <a:spAutoFit/>
          </a:bodyPr>
          <a:lstStyle/>
          <a:p>
            <a:pPr lvl="0" algn="ctr">
              <a:defRPr/>
            </a:pPr>
            <a:r>
              <a:rPr lang="en-US" sz="3600" kern="10" dirty="0">
                <a:ln w="12700">
                  <a:solidFill>
                    <a:srgbClr val="00CC99"/>
                  </a:solidFill>
                  <a:round/>
                </a:ln>
                <a:gradFill rotWithShape="1">
                  <a:gsLst>
                    <a:gs pos="0">
                      <a:srgbClr val="A603AB"/>
                    </a:gs>
                    <a:gs pos="12000">
                      <a:srgbClr val="E81766"/>
                    </a:gs>
                    <a:gs pos="27000">
                      <a:srgbClr val="EE3F17"/>
                    </a:gs>
                    <a:gs pos="48000">
                      <a:srgbClr val="FFFF00"/>
                    </a:gs>
                    <a:gs pos="64999">
                      <a:srgbClr val="1A8D48"/>
                    </a:gs>
                    <a:gs pos="78999">
                      <a:srgbClr val="0819FB"/>
                    </a:gs>
                    <a:gs pos="100000">
                      <a:srgbClr val="A603AB"/>
                    </a:gs>
                  </a:gsLst>
                  <a:lin ang="0" scaled="1"/>
                </a:gradFill>
                <a:effectLst>
                  <a:outerShdw dist="35921" dir="2700000" sy="50000" kx="2115830" algn="bl" rotWithShape="0">
                    <a:srgbClr val="C0C0C0">
                      <a:alpha val="79999"/>
                    </a:srgbClr>
                  </a:outerShdw>
                </a:effectLst>
                <a:latin typeface="BigApple"/>
              </a:rPr>
              <a:t> </a:t>
            </a:r>
            <a:r>
              <a:rPr lang="en-US" sz="5500" b="1" i="1" kern="10" dirty="0">
                <a:ln w="12700">
                  <a:solidFill>
                    <a:srgbClr val="00CC99"/>
                  </a:solidFill>
                  <a:round/>
                </a:ln>
                <a:gradFill rotWithShape="1">
                  <a:gsLst>
                    <a:gs pos="0">
                      <a:srgbClr val="A603AB"/>
                    </a:gs>
                    <a:gs pos="12000">
                      <a:srgbClr val="E81766"/>
                    </a:gs>
                    <a:gs pos="27000">
                      <a:srgbClr val="EE3F17"/>
                    </a:gs>
                    <a:gs pos="48000">
                      <a:srgbClr val="FFFF00"/>
                    </a:gs>
                    <a:gs pos="64999">
                      <a:srgbClr val="1A8D48"/>
                    </a:gs>
                    <a:gs pos="78999">
                      <a:srgbClr val="0819FB"/>
                    </a:gs>
                    <a:gs pos="100000">
                      <a:srgbClr val="A603AB"/>
                    </a:gs>
                  </a:gsLst>
                  <a:lin ang="0" scaled="1"/>
                </a:gradFill>
                <a:effectLst>
                  <a:outerShdw dist="35921" dir="2700000" sy="50000" kx="2115830" algn="bl" rotWithShape="0">
                    <a:srgbClr val="C0C0C0">
                      <a:alpha val="79999"/>
                    </a:srgbClr>
                  </a:outerShdw>
                </a:effectLst>
                <a:latin typeface="Times New Roman" panose="02020603050405020304" pitchFamily="18" charset="0"/>
                <a:cs typeface="Times New Roman" panose="02020603050405020304" pitchFamily="18" charset="0"/>
              </a:rPr>
              <a:t>KHOA HỌC TỰ NHIÊN 7</a:t>
            </a:r>
            <a:endParaRPr lang="en-US" sz="5500" b="1" i="1" kern="10" dirty="0">
              <a:ln w="12700">
                <a:solidFill>
                  <a:srgbClr val="00CC99"/>
                </a:solidFill>
                <a:round/>
              </a:ln>
              <a:gradFill rotWithShape="1">
                <a:gsLst>
                  <a:gs pos="0">
                    <a:srgbClr val="A603AB"/>
                  </a:gs>
                  <a:gs pos="12000">
                    <a:srgbClr val="E81766"/>
                  </a:gs>
                  <a:gs pos="27000">
                    <a:srgbClr val="EE3F17"/>
                  </a:gs>
                  <a:gs pos="48000">
                    <a:srgbClr val="FFFF00"/>
                  </a:gs>
                  <a:gs pos="64999">
                    <a:srgbClr val="1A8D48"/>
                  </a:gs>
                  <a:gs pos="78999">
                    <a:srgbClr val="0819FB"/>
                  </a:gs>
                  <a:gs pos="100000">
                    <a:srgbClr val="A603AB"/>
                  </a:gs>
                </a:gsLst>
                <a:lin ang="0" scaled="1"/>
              </a:gradFill>
              <a:effectLst>
                <a:outerShdw dist="35921" dir="2700000" sy="50000" kx="2115830" algn="bl" rotWithShape="0">
                  <a:srgbClr val="C0C0C0">
                    <a:alpha val="79999"/>
                  </a:srgbClr>
                </a:outerShdw>
              </a:effectLst>
              <a:latin typeface="Times New Roman" panose="02020603050405020304" pitchFamily="18" charset="0"/>
              <a:cs typeface="Times New Roman" panose="02020603050405020304" pitchFamily="18" charset="0"/>
            </a:endParaRPr>
          </a:p>
        </p:txBody>
      </p:sp>
      <p:sp>
        <p:nvSpPr>
          <p:cNvPr id="8" name="Text Box 337"/>
          <p:cNvSpPr txBox="1">
            <a:spLocks noChangeArrowheads="1"/>
          </p:cNvSpPr>
          <p:nvPr/>
        </p:nvSpPr>
        <p:spPr bwMode="auto">
          <a:xfrm>
            <a:off x="2438400" y="2933700"/>
            <a:ext cx="14249400" cy="1015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a:spcBef>
                <a:spcPct val="50000"/>
              </a:spcBef>
            </a:pPr>
            <a:r>
              <a:rPr lang="en-US" altLang="en-US" sz="6000" b="1" dirty="0">
                <a:solidFill>
                  <a:srgbClr val="CC3300"/>
                </a:solidFill>
                <a:latin typeface="Times New Roman" panose="02020603050405020304" pitchFamily="18" charset="0"/>
                <a:cs typeface="Times New Roman" panose="02020603050405020304" pitchFamily="18" charset="0"/>
              </a:rPr>
              <a:t>CHÀO MỪNG CÁC EM ĐẾN VỚI MÔN</a:t>
            </a:r>
            <a:endParaRPr lang="en-US" altLang="en-US" sz="6000" b="1" dirty="0">
              <a:latin typeface="Times New Roman" panose="02020603050405020304" pitchFamily="18" charset="0"/>
              <a:cs typeface="Times New Roman" panose="02020603050405020304" pitchFamily="18" charset="0"/>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Google Shape;97;p3" descr="Các trò chơi khởi động cho một buổi sinh hoạt tập thể - Sinh Viên Công Giáo  Trung Chí"/>
          <p:cNvPicPr preferRelativeResize="0"/>
          <p:nvPr/>
        </p:nvPicPr>
        <p:blipFill rotWithShape="1">
          <a:blip r:embed="rId1"/>
          <a:srcRect/>
          <a:stretch>
            <a:fillRect/>
          </a:stretch>
        </p:blipFill>
        <p:spPr>
          <a:xfrm>
            <a:off x="1447800" y="419100"/>
            <a:ext cx="15412453" cy="9603206"/>
          </a:xfrm>
          <a:prstGeom prst="rect">
            <a:avLst/>
          </a:prstGeom>
          <a:noFill/>
          <a:ln>
            <a:noFill/>
          </a:ln>
        </p:spPr>
      </p:pic>
      <p:sp>
        <p:nvSpPr>
          <p:cNvPr id="3" name="Google Shape;98;p3"/>
          <p:cNvSpPr/>
          <p:nvPr/>
        </p:nvSpPr>
        <p:spPr>
          <a:xfrm>
            <a:off x="7848600" y="4000500"/>
            <a:ext cx="2819400" cy="1754326"/>
          </a:xfrm>
          <a:prstGeom prst="rect">
            <a:avLst/>
          </a:prstGeom>
          <a:noFill/>
          <a:ln>
            <a:noFill/>
          </a:ln>
        </p:spPr>
        <p:txBody>
          <a:bodyPr spcFirstLastPara="1" wrap="square" lIns="91425" tIns="45700" rIns="91425" bIns="45700" anchor="t" anchorCtr="0">
            <a:spAutoFit/>
          </a:bodyPr>
          <a:lstStyle/>
          <a:p>
            <a:pPr marL="0" marR="0" lvl="0" indent="0" algn="ctr" rtl="0">
              <a:spcBef>
                <a:spcPts val="0"/>
              </a:spcBef>
              <a:spcAft>
                <a:spcPts val="0"/>
              </a:spcAft>
              <a:buNone/>
            </a:pPr>
            <a:r>
              <a:rPr lang="en-US" sz="5400" b="1" i="0" u="none" strike="noStrike" cap="none" dirty="0" err="1">
                <a:solidFill>
                  <a:srgbClr val="8DA9DB"/>
                </a:solidFill>
                <a:latin typeface="Times New Roman" panose="02020603050405020304"/>
                <a:ea typeface="Times New Roman" panose="02020603050405020304"/>
                <a:cs typeface="Times New Roman" panose="02020603050405020304"/>
                <a:sym typeface="Times New Roman" panose="02020603050405020304"/>
              </a:rPr>
              <a:t>Khởi</a:t>
            </a:r>
            <a:r>
              <a:rPr lang="en-US" sz="5400" b="1" i="0" u="none" strike="noStrike" cap="none" dirty="0">
                <a:solidFill>
                  <a:srgbClr val="8DA9DB"/>
                </a:solidFill>
                <a:latin typeface="Times New Roman" panose="02020603050405020304"/>
                <a:ea typeface="Times New Roman" panose="02020603050405020304"/>
                <a:cs typeface="Times New Roman" panose="02020603050405020304"/>
                <a:sym typeface="Times New Roman" panose="02020603050405020304"/>
              </a:rPr>
              <a:t> </a:t>
            </a:r>
            <a:endParaRPr dirty="0"/>
          </a:p>
          <a:p>
            <a:pPr marL="0" marR="0" lvl="0" indent="0" algn="ctr" rtl="0">
              <a:spcBef>
                <a:spcPts val="0"/>
              </a:spcBef>
              <a:spcAft>
                <a:spcPts val="0"/>
              </a:spcAft>
              <a:buNone/>
            </a:pPr>
            <a:r>
              <a:rPr lang="en-US" sz="5400" b="1" i="0" u="none" strike="noStrike" cap="none" dirty="0" err="1">
                <a:solidFill>
                  <a:srgbClr val="8DA9DB"/>
                </a:solidFill>
                <a:latin typeface="Times New Roman" panose="02020603050405020304"/>
                <a:ea typeface="Times New Roman" panose="02020603050405020304"/>
                <a:cs typeface="Times New Roman" panose="02020603050405020304"/>
                <a:sym typeface="Times New Roman" panose="02020603050405020304"/>
              </a:rPr>
              <a:t>động</a:t>
            </a:r>
            <a:endParaRPr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8" presetClass="emph" presetSubtype="0" fill="hold" nodeType="withEffect">
                                  <p:stCondLst>
                                    <p:cond delay="0"/>
                                  </p:stCondLst>
                                  <p:childTnLst>
                                    <p:animRot by="-21600000">
                                      <p:cBhvr>
                                        <p:cTn id="6" dur="5000" fill="hold"/>
                                        <p:tgtEl>
                                          <p:spTgt spid="2"/>
                                        </p:tgtEl>
                                        <p:attrNameLst>
                                          <p:attrName>r</p:attrName>
                                        </p:attrNameLst>
                                      </p:cBhvr>
                                    </p:animRo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Box 20"/>
          <p:cNvSpPr txBox="1">
            <a:spLocks noChangeArrowheads="1"/>
          </p:cNvSpPr>
          <p:nvPr/>
        </p:nvSpPr>
        <p:spPr bwMode="auto">
          <a:xfrm>
            <a:off x="457199" y="3546764"/>
            <a:ext cx="17365173" cy="316928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eaLnBrk="1" hangingPunct="1">
              <a:spcBef>
                <a:spcPct val="50000"/>
              </a:spcBef>
              <a:defRPr/>
            </a:pPr>
            <a:r>
              <a:rPr lang="en-US" altLang="en-US" sz="4000" b="1" dirty="0" err="1">
                <a:latin typeface="Times New Roman" panose="02020603050405020304" pitchFamily="18" charset="0"/>
                <a:cs typeface="Times New Roman" panose="02020603050405020304" pitchFamily="18" charset="0"/>
              </a:rPr>
              <a:t>Khi</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nghiên</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cứa</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quy</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luật</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biến</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đổi</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tính</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chất</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của</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các</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nguyên</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tố</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các</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nhà</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khoa</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học</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đã</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tìm</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cách</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sắp</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xếp</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các</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nguyên</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tố</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vào</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một</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bảng</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theo</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nguyên</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tắc</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nhất</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định</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gọi</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là</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bảng</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tuần</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hoàn</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các</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nguyên</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tố</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hóa</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học</a:t>
            </a:r>
            <a:r>
              <a:rPr lang="en-US" altLang="en-US" sz="4000" b="1" dirty="0">
                <a:latin typeface="Times New Roman" panose="02020603050405020304" pitchFamily="18" charset="0"/>
                <a:cs typeface="Times New Roman" panose="02020603050405020304" pitchFamily="18" charset="0"/>
              </a:rPr>
              <a:t> . </a:t>
            </a:r>
            <a:r>
              <a:rPr lang="en-US" altLang="en-US" sz="4000" b="1" dirty="0" err="1">
                <a:latin typeface="Times New Roman" panose="02020603050405020304" pitchFamily="18" charset="0"/>
                <a:cs typeface="Times New Roman" panose="02020603050405020304" pitchFamily="18" charset="0"/>
              </a:rPr>
              <a:t>Các</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nguyên</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tố</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hóa</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học</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được</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sắp</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xếp</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theo</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nguyên</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tắc</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nào</a:t>
            </a:r>
            <a:r>
              <a:rPr lang="en-US" altLang="en-US" sz="4000" b="1" dirty="0">
                <a:latin typeface="Times New Roman" panose="02020603050405020304" pitchFamily="18" charset="0"/>
                <a:cs typeface="Times New Roman" panose="02020603050405020304" pitchFamily="18" charset="0"/>
              </a:rPr>
              <a:t> ? </a:t>
            </a:r>
            <a:r>
              <a:rPr lang="en-US" altLang="en-US" sz="4000" b="1" dirty="0" err="1">
                <a:latin typeface="Times New Roman" panose="02020603050405020304" pitchFamily="18" charset="0"/>
                <a:cs typeface="Times New Roman" panose="02020603050405020304" pitchFamily="18" charset="0"/>
              </a:rPr>
              <a:t>Chúng</a:t>
            </a:r>
            <a:r>
              <a:rPr lang="en-US" altLang="en-US" sz="4000" b="1" dirty="0">
                <a:latin typeface="Times New Roman" panose="02020603050405020304" pitchFamily="18" charset="0"/>
                <a:cs typeface="Times New Roman" panose="02020603050405020304" pitchFamily="18" charset="0"/>
              </a:rPr>
              <a:t> ta </a:t>
            </a:r>
            <a:r>
              <a:rPr lang="en-US" altLang="en-US" sz="4000" b="1" dirty="0" err="1">
                <a:latin typeface="Times New Roman" panose="02020603050405020304" pitchFamily="18" charset="0"/>
                <a:cs typeface="Times New Roman" panose="02020603050405020304" pitchFamily="18" charset="0"/>
              </a:rPr>
              <a:t>biết</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được</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thông</a:t>
            </a:r>
            <a:r>
              <a:rPr lang="en-US" altLang="en-US" sz="4000" b="1" dirty="0">
                <a:latin typeface="Times New Roman" panose="02020603050405020304" pitchFamily="18" charset="0"/>
                <a:cs typeface="Times New Roman" panose="02020603050405020304" pitchFamily="18" charset="0"/>
              </a:rPr>
              <a:t> tin </a:t>
            </a:r>
            <a:r>
              <a:rPr lang="en-US" altLang="en-US" sz="4000" b="1" dirty="0" err="1">
                <a:latin typeface="Times New Roman" panose="02020603050405020304" pitchFamily="18" charset="0"/>
                <a:cs typeface="Times New Roman" panose="02020603050405020304" pitchFamily="18" charset="0"/>
              </a:rPr>
              <a:t>gì</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từ</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bảng</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tuần</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hoàn</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các</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nguyên</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tố</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hóa</a:t>
            </a:r>
            <a:r>
              <a:rPr lang="en-US" altLang="en-US" sz="4000" b="1" dirty="0">
                <a:latin typeface="Times New Roman" panose="02020603050405020304" pitchFamily="18" charset="0"/>
                <a:cs typeface="Times New Roman" panose="02020603050405020304" pitchFamily="18" charset="0"/>
              </a:rPr>
              <a:t> </a:t>
            </a:r>
            <a:r>
              <a:rPr lang="en-US" altLang="en-US" sz="4000" b="1" dirty="0" err="1">
                <a:latin typeface="Times New Roman" panose="02020603050405020304" pitchFamily="18" charset="0"/>
                <a:cs typeface="Times New Roman" panose="02020603050405020304" pitchFamily="18" charset="0"/>
              </a:rPr>
              <a:t>học?</a:t>
            </a:r>
            <a:endParaRPr lang="en-US" altLang="en-US" sz="4000" b="1" dirty="0">
              <a:latin typeface="Times New Roman" panose="02020603050405020304" pitchFamily="18" charset="0"/>
              <a:cs typeface="Times New Roman" panose="02020603050405020304" pitchFamily="18" charset="0"/>
            </a:endParaRPr>
          </a:p>
        </p:txBody>
      </p:sp>
      <p:pic>
        <p:nvPicPr>
          <p:cNvPr id="3" name="Picture 10" descr="POINSET3"/>
          <p:cNvPicPr>
            <a:picLocks noChangeAspect="1" noChangeArrowheads="1"/>
          </p:cNvPicPr>
          <p:nvPr/>
        </p:nvPicPr>
        <p:blipFill>
          <a:blip r:embed="rId1" cstate="print">
            <a:extLst>
              <a:ext uri="{28A0092B-C50C-407E-A947-70E740481C1C}">
                <a14:useLocalDpi xmlns:a14="http://schemas.microsoft.com/office/drawing/2010/main" val="0"/>
              </a:ext>
            </a:extLst>
          </a:blip>
          <a:srcRect/>
          <a:stretch>
            <a:fillRect/>
          </a:stretch>
        </p:blipFill>
        <p:spPr bwMode="auto">
          <a:xfrm flipH="1" flipV="1">
            <a:off x="0" y="-76202"/>
            <a:ext cx="7620000" cy="361950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 name="Picture 26" descr="SS128x128P_6"/>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rot="1774454">
            <a:off x="14284362" y="6208641"/>
            <a:ext cx="2969649" cy="308705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bldLvl="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3"/>
          <p:cNvSpPr txBox="1"/>
          <p:nvPr/>
        </p:nvSpPr>
        <p:spPr>
          <a:xfrm>
            <a:off x="417081" y="672665"/>
            <a:ext cx="17137504" cy="1414170"/>
          </a:xfrm>
          <a:prstGeom prst="rect">
            <a:avLst/>
          </a:prstGeom>
        </p:spPr>
        <p:txBody>
          <a:bodyPr wrap="square" lIns="0" tIns="0" rIns="0" bIns="0" rtlCol="0" anchor="t">
            <a:spAutoFit/>
          </a:bodyPr>
          <a:lstStyle/>
          <a:p>
            <a:pPr algn="ctr">
              <a:lnSpc>
                <a:spcPts val="3500"/>
              </a:lnSpc>
            </a:pPr>
            <a:r>
              <a:rPr lang="en-US" sz="5000" b="1" dirty="0">
                <a:solidFill>
                  <a:srgbClr val="FF0000"/>
                </a:solidFill>
                <a:latin typeface="Times Neue Roman Bold" panose="00000800000000000000"/>
              </a:rPr>
              <a:t>BÀI 4: SƠ LƯỢC BẢNG TUẦN HOÀN CÁC NGUYÊN TỐ </a:t>
            </a:r>
            <a:endParaRPr lang="en-US" sz="5000" b="1" dirty="0">
              <a:solidFill>
                <a:srgbClr val="FF0000"/>
              </a:solidFill>
              <a:latin typeface="Times Neue Roman Bold" panose="00000800000000000000"/>
            </a:endParaRPr>
          </a:p>
          <a:p>
            <a:pPr algn="ctr">
              <a:lnSpc>
                <a:spcPts val="3500"/>
              </a:lnSpc>
            </a:pPr>
            <a:endParaRPr lang="en-US" sz="5000" b="1" dirty="0">
              <a:solidFill>
                <a:srgbClr val="FF0000"/>
              </a:solidFill>
              <a:latin typeface="Times Neue Roman Bold" panose="00000800000000000000"/>
            </a:endParaRPr>
          </a:p>
          <a:p>
            <a:pPr algn="ctr">
              <a:lnSpc>
                <a:spcPts val="3500"/>
              </a:lnSpc>
            </a:pPr>
            <a:r>
              <a:rPr lang="en-US" sz="5000" b="1" dirty="0">
                <a:solidFill>
                  <a:srgbClr val="FF0000"/>
                </a:solidFill>
                <a:latin typeface="Times Neue Roman Bold" panose="00000800000000000000"/>
              </a:rPr>
              <a:t>HÓA HỌC</a:t>
            </a:r>
            <a:endParaRPr lang="en-US" sz="5000" b="1" dirty="0">
              <a:solidFill>
                <a:srgbClr val="FF0000"/>
              </a:solidFill>
              <a:latin typeface="Times Neue Roman Bold" panose="00000800000000000000"/>
            </a:endParaRPr>
          </a:p>
        </p:txBody>
      </p:sp>
      <p:grpSp>
        <p:nvGrpSpPr>
          <p:cNvPr id="3" name="Group 2"/>
          <p:cNvGrpSpPr/>
          <p:nvPr/>
        </p:nvGrpSpPr>
        <p:grpSpPr>
          <a:xfrm>
            <a:off x="3472452" y="2168981"/>
            <a:ext cx="11343093" cy="809434"/>
            <a:chOff x="3011171" y="485211"/>
            <a:chExt cx="9180829" cy="809434"/>
          </a:xfrm>
        </p:grpSpPr>
        <p:sp>
          <p:nvSpPr>
            <p:cNvPr id="4" name="Rounded Rectangle 3"/>
            <p:cNvSpPr/>
            <p:nvPr/>
          </p:nvSpPr>
          <p:spPr>
            <a:xfrm>
              <a:off x="3011171" y="485211"/>
              <a:ext cx="8285018" cy="809434"/>
            </a:xfrm>
            <a:prstGeom prst="roundRect">
              <a:avLst/>
            </a:prstGeom>
            <a:blipFill>
              <a:blip r:embed="rId1"/>
              <a:tile tx="0" ty="0" sx="100000" sy="100000" flip="none" algn="tl"/>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TextBox 4"/>
            <p:cNvSpPr txBox="1"/>
            <p:nvPr/>
          </p:nvSpPr>
          <p:spPr>
            <a:xfrm>
              <a:off x="4134813" y="551889"/>
              <a:ext cx="6363963" cy="707886"/>
            </a:xfrm>
            <a:prstGeom prst="rect">
              <a:avLst/>
            </a:prstGeom>
            <a:solidFill>
              <a:srgbClr val="E76F51"/>
            </a:solidFill>
            <a:ln>
              <a:noFill/>
            </a:ln>
          </p:spPr>
          <p:txBody>
            <a:bodyPr wrap="square" rtlCol="0">
              <a:spAutoFit/>
            </a:bodyPr>
            <a:lstStyle/>
            <a:p>
              <a:r>
                <a:rPr lang="en-US" sz="4000" b="1" dirty="0">
                  <a:solidFill>
                    <a:srgbClr val="453863"/>
                  </a:solidFill>
                  <a:latin typeface="Algerian" panose="04020705040A02060702" pitchFamily="82" charset="0"/>
                </a:rPr>
                <a:t>      </a:t>
              </a:r>
              <a:r>
                <a:rPr lang="en-US" sz="4000" b="1" dirty="0">
                  <a:solidFill>
                    <a:srgbClr val="453863"/>
                  </a:solidFill>
                  <a:latin typeface="Times New Roman" panose="02020603050405020304" pitchFamily="18" charset="0"/>
                  <a:cs typeface="Times New Roman" panose="02020603050405020304" pitchFamily="18" charset="0"/>
                </a:rPr>
                <a:t>MỤC TIÊU BÀI HỌC</a:t>
              </a:r>
              <a:endParaRPr lang="en-US" sz="4000" b="1" dirty="0">
                <a:solidFill>
                  <a:srgbClr val="453863"/>
                </a:solidFill>
                <a:latin typeface="Times New Roman" panose="02020603050405020304" pitchFamily="18" charset="0"/>
                <a:cs typeface="Times New Roman" panose="02020603050405020304" pitchFamily="18" charset="0"/>
              </a:endParaRPr>
            </a:p>
          </p:txBody>
        </p:sp>
        <p:cxnSp>
          <p:nvCxnSpPr>
            <p:cNvPr id="6" name="Straight Connector 5"/>
            <p:cNvCxnSpPr/>
            <p:nvPr/>
          </p:nvCxnSpPr>
          <p:spPr>
            <a:xfrm>
              <a:off x="3906378" y="534613"/>
              <a:ext cx="8285622" cy="0"/>
            </a:xfrm>
            <a:prstGeom prst="line">
              <a:avLst/>
            </a:prstGeom>
            <a:ln w="38100">
              <a:noFill/>
            </a:ln>
          </p:spPr>
          <p:style>
            <a:lnRef idx="3">
              <a:schemeClr val="accent5"/>
            </a:lnRef>
            <a:fillRef idx="0">
              <a:schemeClr val="accent5"/>
            </a:fillRef>
            <a:effectRef idx="2">
              <a:schemeClr val="accent5"/>
            </a:effectRef>
            <a:fontRef idx="minor">
              <a:schemeClr val="tx1"/>
            </a:fontRef>
          </p:style>
        </p:cxnSp>
      </p:grpSp>
      <p:pic>
        <p:nvPicPr>
          <p:cNvPr id="7" name="Picture 4" descr="Ban hành Quy định về thanh tra, kiểm tra nội bộ của Trường Đại học Nguyễn  Tất Thành | Phòng Thanh Tra Giáo Dục"/>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472452" y="2086835"/>
            <a:ext cx="1137379" cy="856710"/>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2" descr="Bộ hình nền “Bảng xanh” chất lượng cao cho Powerpoint – Luong Diep Blo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17081" y="3210310"/>
            <a:ext cx="17566119" cy="6697066"/>
          </a:xfrm>
          <a:prstGeom prst="rect">
            <a:avLst/>
          </a:prstGeom>
          <a:noFill/>
          <a:extLst>
            <a:ext uri="{909E8E84-426E-40DD-AFC4-6F175D3DCCD1}">
              <a14:hiddenFill xmlns:a14="http://schemas.microsoft.com/office/drawing/2010/main">
                <a:solidFill>
                  <a:srgbClr val="FFFFFF"/>
                </a:solidFill>
              </a14:hiddenFill>
            </a:ext>
          </a:extLst>
        </p:spPr>
      </p:pic>
      <p:sp>
        <p:nvSpPr>
          <p:cNvPr id="9" name="TextBox 8"/>
          <p:cNvSpPr txBox="1"/>
          <p:nvPr/>
        </p:nvSpPr>
        <p:spPr>
          <a:xfrm>
            <a:off x="1276569" y="4101890"/>
            <a:ext cx="15982731" cy="4401205"/>
          </a:xfrm>
          <a:prstGeom prst="rect">
            <a:avLst/>
          </a:prstGeom>
          <a:noFill/>
        </p:spPr>
        <p:txBody>
          <a:bodyPr wrap="square" rtlCol="0">
            <a:spAutoFit/>
          </a:bodyPr>
          <a:lstStyle/>
          <a:p>
            <a:pPr marL="457200" indent="-457200">
              <a:buFont typeface="Wingdings" panose="05000000000000000000"/>
              <a:buChar char="ü"/>
            </a:pPr>
            <a:r>
              <a:rPr lang="en-US" sz="4000" dirty="0" err="1">
                <a:solidFill>
                  <a:schemeClr val="bg1"/>
                </a:solidFill>
                <a:latin typeface="Times New Roman" panose="02020603050405020304" pitchFamily="18" charset="0"/>
                <a:cs typeface="Times New Roman" panose="02020603050405020304" pitchFamily="18" charset="0"/>
              </a:rPr>
              <a:t>Nêu</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được</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các</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nguyên</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tắc</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xây</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dựng</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bảng</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tuần</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hoàn</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các</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nguyên</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tố</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hóa</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học</a:t>
            </a:r>
            <a:endParaRPr lang="en-US" sz="4000" dirty="0">
              <a:solidFill>
                <a:schemeClr val="bg1"/>
              </a:solidFill>
              <a:latin typeface="Times New Roman" panose="02020603050405020304" pitchFamily="18" charset="0"/>
              <a:cs typeface="Times New Roman" panose="02020603050405020304" pitchFamily="18" charset="0"/>
            </a:endParaRPr>
          </a:p>
          <a:p>
            <a:pPr marL="457200" indent="-457200">
              <a:buFont typeface="Wingdings" panose="05000000000000000000"/>
              <a:buChar char="ü"/>
            </a:pPr>
            <a:r>
              <a:rPr lang="en-US" sz="4000" dirty="0" err="1">
                <a:solidFill>
                  <a:schemeClr val="bg1"/>
                </a:solidFill>
                <a:latin typeface="Times New Roman" panose="02020603050405020304" pitchFamily="18" charset="0"/>
                <a:cs typeface="Times New Roman" panose="02020603050405020304" pitchFamily="18" charset="0"/>
              </a:rPr>
              <a:t>Mô</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tả</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được</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cấu</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tạo</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bảng</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tuần</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hoàn</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gồm</a:t>
            </a:r>
            <a:r>
              <a:rPr lang="en-US" sz="4000" dirty="0">
                <a:solidFill>
                  <a:schemeClr val="bg1"/>
                </a:solidFill>
                <a:latin typeface="Times New Roman" panose="02020603050405020304" pitchFamily="18" charset="0"/>
                <a:cs typeface="Times New Roman" panose="02020603050405020304" pitchFamily="18" charset="0"/>
              </a:rPr>
              <a:t>: Ô, </a:t>
            </a:r>
            <a:r>
              <a:rPr lang="en-US" sz="4000" dirty="0" err="1">
                <a:solidFill>
                  <a:schemeClr val="bg1"/>
                </a:solidFill>
                <a:latin typeface="Times New Roman" panose="02020603050405020304" pitchFamily="18" charset="0"/>
                <a:cs typeface="Times New Roman" panose="02020603050405020304" pitchFamily="18" charset="0"/>
              </a:rPr>
              <a:t>nhóm</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chu</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kì</a:t>
            </a:r>
            <a:endParaRPr lang="en-US" sz="4000" dirty="0">
              <a:solidFill>
                <a:schemeClr val="bg1"/>
              </a:solidFill>
              <a:latin typeface="Times New Roman" panose="02020603050405020304" pitchFamily="18" charset="0"/>
              <a:cs typeface="Times New Roman" panose="02020603050405020304" pitchFamily="18" charset="0"/>
            </a:endParaRPr>
          </a:p>
          <a:p>
            <a:pPr marL="457200" indent="-457200">
              <a:buFont typeface="Wingdings" panose="05000000000000000000"/>
              <a:buChar char="ü"/>
            </a:pPr>
            <a:r>
              <a:rPr lang="en-US" sz="4000" dirty="0" err="1">
                <a:solidFill>
                  <a:schemeClr val="bg1"/>
                </a:solidFill>
                <a:latin typeface="Times New Roman" panose="02020603050405020304" pitchFamily="18" charset="0"/>
                <a:cs typeface="Times New Roman" panose="02020603050405020304" pitchFamily="18" charset="0"/>
              </a:rPr>
              <a:t>Sử</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dụng</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được</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bảng</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tuần</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hoàn</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để</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chỉ</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ra</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các</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nhóm</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nguyên</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tố</a:t>
            </a:r>
            <a:r>
              <a:rPr lang="en-US" sz="4000" dirty="0">
                <a:solidFill>
                  <a:schemeClr val="bg1"/>
                </a:solidFill>
                <a:latin typeface="Times New Roman" panose="02020603050405020304" pitchFamily="18" charset="0"/>
                <a:cs typeface="Times New Roman" panose="02020603050405020304" pitchFamily="18" charset="0"/>
              </a:rPr>
              <a:t> / </a:t>
            </a:r>
            <a:r>
              <a:rPr lang="en-US" sz="4000" dirty="0" err="1">
                <a:solidFill>
                  <a:schemeClr val="bg1"/>
                </a:solidFill>
                <a:latin typeface="Times New Roman" panose="02020603050405020304" pitchFamily="18" charset="0"/>
                <a:cs typeface="Times New Roman" panose="02020603050405020304" pitchFamily="18" charset="0"/>
              </a:rPr>
              <a:t>nguyên</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tố</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kim</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loại</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các</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nhóm</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nguyên</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tố</a:t>
            </a:r>
            <a:r>
              <a:rPr lang="en-US" sz="4000" dirty="0">
                <a:solidFill>
                  <a:schemeClr val="bg1"/>
                </a:solidFill>
                <a:latin typeface="Times New Roman" panose="02020603050405020304" pitchFamily="18" charset="0"/>
                <a:cs typeface="Times New Roman" panose="02020603050405020304" pitchFamily="18" charset="0"/>
              </a:rPr>
              <a:t> / </a:t>
            </a:r>
            <a:r>
              <a:rPr lang="en-US" sz="4000" dirty="0" err="1">
                <a:solidFill>
                  <a:schemeClr val="bg1"/>
                </a:solidFill>
                <a:latin typeface="Times New Roman" panose="02020603050405020304" pitchFamily="18" charset="0"/>
                <a:cs typeface="Times New Roman" panose="02020603050405020304" pitchFamily="18" charset="0"/>
              </a:rPr>
              <a:t>nguyên</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tố</a:t>
            </a:r>
            <a:r>
              <a:rPr lang="en-US" sz="4000" dirty="0">
                <a:solidFill>
                  <a:schemeClr val="bg1"/>
                </a:solidFill>
                <a:latin typeface="Times New Roman" panose="02020603050405020304" pitchFamily="18" charset="0"/>
                <a:cs typeface="Times New Roman" panose="02020603050405020304" pitchFamily="18" charset="0"/>
              </a:rPr>
              <a:t> phi </a:t>
            </a:r>
            <a:r>
              <a:rPr lang="en-US" sz="4000" dirty="0" err="1">
                <a:solidFill>
                  <a:schemeClr val="bg1"/>
                </a:solidFill>
                <a:latin typeface="Times New Roman" panose="02020603050405020304" pitchFamily="18" charset="0"/>
                <a:cs typeface="Times New Roman" panose="02020603050405020304" pitchFamily="18" charset="0"/>
              </a:rPr>
              <a:t>kim</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nhóm</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nguyên</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tố</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khí</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hiếm</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trong</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bảng</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tuần</a:t>
            </a:r>
            <a:r>
              <a:rPr lang="en-US" sz="4000" dirty="0">
                <a:solidFill>
                  <a:schemeClr val="bg1"/>
                </a:solidFill>
                <a:latin typeface="Times New Roman" panose="02020603050405020304" pitchFamily="18" charset="0"/>
                <a:cs typeface="Times New Roman" panose="02020603050405020304" pitchFamily="18" charset="0"/>
              </a:rPr>
              <a:t> </a:t>
            </a:r>
            <a:r>
              <a:rPr lang="en-US" sz="4000" dirty="0" err="1">
                <a:solidFill>
                  <a:schemeClr val="bg1"/>
                </a:solidFill>
                <a:latin typeface="Times New Roman" panose="02020603050405020304" pitchFamily="18" charset="0"/>
                <a:cs typeface="Times New Roman" panose="02020603050405020304" pitchFamily="18" charset="0"/>
              </a:rPr>
              <a:t>hoàn</a:t>
            </a:r>
            <a:endParaRPr lang="en-US" sz="4000" dirty="0">
              <a:solidFill>
                <a:schemeClr val="bg1"/>
              </a:solidFill>
              <a:latin typeface="Times New Roman" panose="02020603050405020304" pitchFamily="18" charset="0"/>
              <a:cs typeface="Times New Roman" panose="02020603050405020304" pitchFamily="18" charset="0"/>
            </a:endParaRPr>
          </a:p>
          <a:p>
            <a:br>
              <a:rPr lang="en-US" sz="4000" dirty="0">
                <a:solidFill>
                  <a:schemeClr val="bg1"/>
                </a:solidFill>
                <a:latin typeface="Times New Roman" panose="02020603050405020304" pitchFamily="18" charset="0"/>
                <a:cs typeface="Times New Roman" panose="02020603050405020304" pitchFamily="18" charset="0"/>
              </a:rPr>
            </a:br>
            <a:endParaRPr lang="zh-CN" altLang="en-US" sz="4000" kern="0" noProof="1">
              <a:solidFill>
                <a:schemeClr val="bg1"/>
              </a:solidFill>
              <a:latin typeface="Times New Roman" panose="02020603050405020304" pitchFamily="18" charset="0"/>
              <a:cs typeface="Times New Roman" panose="02020603050405020304" pitchFamily="18" charset="0"/>
              <a:sym typeface="+mn-lt"/>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609600" y="647700"/>
            <a:ext cx="16611600" cy="707886"/>
          </a:xfrm>
          <a:prstGeom prst="rect">
            <a:avLst/>
          </a:prstGeom>
          <a:noFill/>
        </p:spPr>
        <p:txBody>
          <a:bodyPr wrap="square" rtlCol="0">
            <a:spAutoFit/>
          </a:bodyPr>
          <a:lstStyle/>
          <a:p>
            <a:r>
              <a:rPr lang="en-US" sz="4000" b="1" dirty="0">
                <a:solidFill>
                  <a:srgbClr val="FF0000"/>
                </a:solidFill>
                <a:latin typeface="Times Neue Roman" panose="00000500000000000000" charset="0"/>
              </a:rPr>
              <a:t>I/ </a:t>
            </a:r>
            <a:r>
              <a:rPr lang="en-US" sz="4000" b="1" dirty="0" err="1">
                <a:solidFill>
                  <a:srgbClr val="FF0000"/>
                </a:solidFill>
                <a:latin typeface="Times Neue Roman" panose="00000500000000000000" charset="0"/>
              </a:rPr>
              <a:t>Nguyên</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tắc</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xây</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dựng</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bảng</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tuần</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hoàn</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các</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nguyên</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tố</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hóa</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học</a:t>
            </a:r>
            <a:endParaRPr lang="en-US" sz="4000" b="1" dirty="0">
              <a:solidFill>
                <a:srgbClr val="FF0000"/>
              </a:solidFill>
              <a:latin typeface="Times Neue Roman" panose="00000500000000000000" charset="0"/>
            </a:endParaRPr>
          </a:p>
        </p:txBody>
      </p:sp>
      <p:pic>
        <p:nvPicPr>
          <p:cNvPr id="3" name="Picture 2"/>
          <p:cNvPicPr>
            <a:picLocks noChangeAspect="1"/>
          </p:cNvPicPr>
          <p:nvPr/>
        </p:nvPicPr>
        <p:blipFill>
          <a:blip r:embed="rId1"/>
          <a:stretch>
            <a:fillRect/>
          </a:stretch>
        </p:blipFill>
        <p:spPr>
          <a:xfrm>
            <a:off x="609600" y="4094796"/>
            <a:ext cx="17373600" cy="6192203"/>
          </a:xfrm>
          <a:prstGeom prst="rect">
            <a:avLst/>
          </a:prstGeom>
        </p:spPr>
      </p:pic>
      <p:sp>
        <p:nvSpPr>
          <p:cNvPr id="4" name="Rectangle 3"/>
          <p:cNvSpPr/>
          <p:nvPr/>
        </p:nvSpPr>
        <p:spPr>
          <a:xfrm>
            <a:off x="609600" y="1355586"/>
            <a:ext cx="17373600" cy="2631490"/>
          </a:xfrm>
          <a:prstGeom prst="rect">
            <a:avLst/>
          </a:prstGeom>
        </p:spPr>
        <p:txBody>
          <a:bodyPr wrap="square">
            <a:spAutoFit/>
          </a:bodyPr>
          <a:lstStyle/>
          <a:p>
            <a:pPr algn="just"/>
            <a:r>
              <a:rPr lang="vi-VN" sz="3300" dirty="0">
                <a:solidFill>
                  <a:srgbClr val="222222"/>
                </a:solidFill>
                <a:latin typeface="+mj-lt"/>
              </a:rPr>
              <a:t>Cơ sở chính để sắp xếp các nguyên tố hóa học vào bảng tuần hoàn các nguyên tố hóa học (gọi tắt là bảng tuần hoàn) là dựa vào điện tích hạt nhân nguyên tử.</a:t>
            </a:r>
            <a:endParaRPr lang="vi-VN" sz="3300" dirty="0">
              <a:solidFill>
                <a:srgbClr val="222222"/>
              </a:solidFill>
              <a:latin typeface="+mj-lt"/>
            </a:endParaRPr>
          </a:p>
          <a:p>
            <a:pPr algn="just"/>
            <a:r>
              <a:rPr lang="vi-VN" sz="3300" dirty="0">
                <a:solidFill>
                  <a:srgbClr val="222222"/>
                </a:solidFill>
                <a:latin typeface="+mj-lt"/>
              </a:rPr>
              <a:t>- Nguyên tắc sắp xếp các nguyên tố hóa học trong bảng tuần hoàn:</a:t>
            </a:r>
            <a:endParaRPr lang="vi-VN" sz="3300" dirty="0">
              <a:solidFill>
                <a:srgbClr val="222222"/>
              </a:solidFill>
              <a:latin typeface="+mj-lt"/>
            </a:endParaRPr>
          </a:p>
          <a:p>
            <a:pPr algn="just"/>
            <a:r>
              <a:rPr lang="vi-VN" sz="3300" dirty="0">
                <a:solidFill>
                  <a:srgbClr val="222222"/>
                </a:solidFill>
                <a:latin typeface="+mj-lt"/>
              </a:rPr>
              <a:t>+ Các nguyên tố hóa học được sắp xếp theo chiều tăng dần điện tích hạt nhân của nguyên tử.</a:t>
            </a:r>
            <a:endParaRPr lang="vi-VN" sz="3300" dirty="0">
              <a:solidFill>
                <a:srgbClr val="222222"/>
              </a:solidFill>
              <a:latin typeface="+mj-lt"/>
            </a:endParaRPr>
          </a:p>
          <a:p>
            <a:pPr algn="just"/>
            <a:r>
              <a:rPr lang="vi-VN" sz="3300" dirty="0">
                <a:solidFill>
                  <a:srgbClr val="222222"/>
                </a:solidFill>
                <a:latin typeface="+mj-lt"/>
              </a:rPr>
              <a:t>+ Các nguyên tố hóa học có cùng số lớp electron trong nguyên tử được xếp thành một hàng.</a:t>
            </a:r>
            <a:endParaRPr lang="vi-VN" sz="3300" b="0" i="0" dirty="0">
              <a:solidFill>
                <a:srgbClr val="222222"/>
              </a:solidFill>
              <a:effectLst/>
              <a:latin typeface="+mj-lt"/>
            </a:endParaRP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8"/>
          <p:cNvPicPr>
            <a:picLocks noChangeAspect="1"/>
          </p:cNvPicPr>
          <p:nvPr/>
        </p:nvPicPr>
        <p:blipFill>
          <a:blip r:embed="rId1"/>
          <a:srcRect l="1452" t="1297" r="3516" b="5594"/>
          <a:stretch>
            <a:fillRect/>
          </a:stretch>
        </p:blipFill>
        <p:spPr>
          <a:xfrm>
            <a:off x="34634" y="48490"/>
            <a:ext cx="18253365" cy="7936496"/>
          </a:xfrm>
          <a:prstGeom prst="rect">
            <a:avLst/>
          </a:prstGeom>
        </p:spPr>
      </p:pic>
      <p:sp>
        <p:nvSpPr>
          <p:cNvPr id="3" name="Rectangle 2"/>
          <p:cNvSpPr/>
          <p:nvPr/>
        </p:nvSpPr>
        <p:spPr>
          <a:xfrm>
            <a:off x="717884" y="8267700"/>
            <a:ext cx="16078200" cy="707886"/>
          </a:xfrm>
          <a:prstGeom prst="rect">
            <a:avLst/>
          </a:prstGeom>
        </p:spPr>
        <p:txBody>
          <a:bodyPr wrap="square">
            <a:spAutoFit/>
          </a:bodyPr>
          <a:lstStyle/>
          <a:p>
            <a:pPr>
              <a:lnSpc>
                <a:spcPts val="4760"/>
              </a:lnSpc>
            </a:pPr>
            <a:r>
              <a:rPr lang="en-US" sz="4000" dirty="0">
                <a:solidFill>
                  <a:srgbClr val="000000"/>
                </a:solidFill>
                <a:latin typeface="Times Neue Roman" panose="00000500000000000000" charset="0"/>
              </a:rPr>
              <a:t>a) </a:t>
            </a:r>
            <a:r>
              <a:rPr lang="en-US" sz="4000" dirty="0" err="1">
                <a:solidFill>
                  <a:srgbClr val="000000"/>
                </a:solidFill>
                <a:latin typeface="Times Neue Roman" panose="00000500000000000000" charset="0"/>
              </a:rPr>
              <a:t>Cơ</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sở</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sắp</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xếp</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các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nguyên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tố</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dựa</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vào</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điện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tích</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hạt</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nào</a:t>
            </a:r>
            <a:r>
              <a:rPr lang="en-US" sz="4000" dirty="0">
                <a:solidFill>
                  <a:srgbClr val="000000"/>
                </a:solidFill>
                <a:latin typeface="Times Neue Roman" panose="00000500000000000000" charset="0"/>
              </a:rPr>
              <a:t> ?</a:t>
            </a:r>
            <a:endParaRPr lang="en-US" sz="4000" dirty="0">
              <a:solidFill>
                <a:srgbClr val="FFFFFF"/>
              </a:solidFill>
              <a:latin typeface="Times Neue Roman" panose="00000500000000000000" charset="0"/>
            </a:endParaRPr>
          </a:p>
        </p:txBody>
      </p:sp>
      <p:sp>
        <p:nvSpPr>
          <p:cNvPr id="4" name="Rectangle 3"/>
          <p:cNvSpPr/>
          <p:nvPr/>
        </p:nvSpPr>
        <p:spPr>
          <a:xfrm>
            <a:off x="685800" y="9258300"/>
            <a:ext cx="13716000" cy="707886"/>
          </a:xfrm>
          <a:prstGeom prst="rect">
            <a:avLst/>
          </a:prstGeom>
        </p:spPr>
        <p:txBody>
          <a:bodyPr wrap="square">
            <a:spAutoFit/>
          </a:bodyPr>
          <a:lstStyle/>
          <a:p>
            <a:pPr>
              <a:lnSpc>
                <a:spcPts val="4760"/>
              </a:lnSpc>
            </a:pPr>
            <a:r>
              <a:rPr lang="en-US" sz="4000" dirty="0">
                <a:solidFill>
                  <a:srgbClr val="000000"/>
                </a:solidFill>
                <a:latin typeface="Times Neue Roman" panose="00000500000000000000" charset="0"/>
              </a:rPr>
              <a:t>=&gt; </a:t>
            </a:r>
            <a:r>
              <a:rPr lang="en-US" sz="4000" dirty="0" err="1">
                <a:solidFill>
                  <a:srgbClr val="000000"/>
                </a:solidFill>
                <a:latin typeface="Times Neue Roman" panose="00000500000000000000" charset="0"/>
              </a:rPr>
              <a:t>Dựa</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vào</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sự</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tăng</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dần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điện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tích</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hạt</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nhân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nguyên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tử</a:t>
            </a:r>
            <a:endParaRPr lang="en-US" sz="4000" dirty="0">
              <a:solidFill>
                <a:srgbClr val="FFFFFF"/>
              </a:solidFill>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8"/>
          <p:cNvPicPr>
            <a:picLocks noChangeAspect="1"/>
          </p:cNvPicPr>
          <p:nvPr/>
        </p:nvPicPr>
        <p:blipFill>
          <a:blip r:embed="rId1"/>
          <a:srcRect l="1452" t="1297" r="3516" b="5594"/>
          <a:stretch>
            <a:fillRect/>
          </a:stretch>
        </p:blipFill>
        <p:spPr>
          <a:xfrm>
            <a:off x="0" y="348095"/>
            <a:ext cx="18253365" cy="5633605"/>
          </a:xfrm>
          <a:prstGeom prst="rect">
            <a:avLst/>
          </a:prstGeom>
        </p:spPr>
      </p:pic>
      <p:sp>
        <p:nvSpPr>
          <p:cNvPr id="3" name="Rectangle 2"/>
          <p:cNvSpPr/>
          <p:nvPr/>
        </p:nvSpPr>
        <p:spPr>
          <a:xfrm>
            <a:off x="280736" y="5892946"/>
            <a:ext cx="16559463" cy="707886"/>
          </a:xfrm>
          <a:prstGeom prst="rect">
            <a:avLst/>
          </a:prstGeom>
        </p:spPr>
        <p:txBody>
          <a:bodyPr wrap="square">
            <a:spAutoFit/>
          </a:bodyPr>
          <a:lstStyle/>
          <a:p>
            <a:pPr>
              <a:lnSpc>
                <a:spcPts val="4760"/>
              </a:lnSpc>
            </a:pPr>
            <a:r>
              <a:rPr lang="en-US" sz="2400" dirty="0">
                <a:solidFill>
                  <a:srgbClr val="000000"/>
                </a:solidFill>
                <a:latin typeface="Times Neue Roman" panose="00000500000000000000" charset="0"/>
              </a:rPr>
              <a:t>b</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Nguyên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tử</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của</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những</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nguyên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tố</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nào</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có</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cùng</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số</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lớp</a:t>
            </a:r>
            <a:r>
              <a:rPr lang="en-US" sz="4000" dirty="0">
                <a:solidFill>
                  <a:srgbClr val="000000"/>
                </a:solidFill>
                <a:latin typeface="Times Neue Roman" panose="00000500000000000000" charset="0"/>
              </a:rPr>
              <a:t> electron?</a:t>
            </a:r>
            <a:r>
              <a:rPr lang="en-US" sz="4000" dirty="0">
                <a:solidFill>
                  <a:srgbClr val="FFFFFF"/>
                </a:solidFill>
                <a:latin typeface="Times Neue Roman" panose="00000500000000000000" charset="0"/>
              </a:rPr>
              <a:t> </a:t>
            </a:r>
            <a:endParaRPr lang="en-US" sz="4000" dirty="0">
              <a:solidFill>
                <a:srgbClr val="FFFFFF"/>
              </a:solidFill>
              <a:latin typeface="Times Neue Roman" panose="00000500000000000000" charset="0"/>
            </a:endParaRPr>
          </a:p>
        </p:txBody>
      </p:sp>
      <p:sp>
        <p:nvSpPr>
          <p:cNvPr id="4" name="Rectangle 3"/>
          <p:cNvSpPr/>
          <p:nvPr/>
        </p:nvSpPr>
        <p:spPr>
          <a:xfrm>
            <a:off x="280736" y="6532938"/>
            <a:ext cx="9220200" cy="3785652"/>
          </a:xfrm>
          <a:prstGeom prst="rect">
            <a:avLst/>
          </a:prstGeom>
        </p:spPr>
        <p:txBody>
          <a:bodyPr wrap="square">
            <a:spAutoFit/>
          </a:bodyPr>
          <a:lstStyle/>
          <a:p>
            <a:pPr marL="319405" lvl="1"/>
            <a:r>
              <a:rPr lang="en-US" sz="4000" dirty="0">
                <a:latin typeface="Times Neue Roman" panose="00000500000000000000" charset="0"/>
              </a:rPr>
              <a:t>=&gt;</a:t>
            </a:r>
            <a:r>
              <a:rPr lang="en-US" sz="4000" dirty="0" err="1">
                <a:latin typeface="Times Neue Roman" panose="00000500000000000000" charset="0"/>
              </a:rPr>
              <a:t>Các</a:t>
            </a:r>
            <a:r>
              <a:rPr lang="en-US" sz="4000" dirty="0">
                <a:latin typeface="Times Neue Roman" panose="00000500000000000000" charset="0"/>
              </a:rPr>
              <a:t> </a:t>
            </a:r>
            <a:r>
              <a:rPr lang="en-US" sz="4000" dirty="0" err="1">
                <a:latin typeface="Times Neue Roman" panose="00000500000000000000" charset="0"/>
              </a:rPr>
              <a:t>nguyên</a:t>
            </a:r>
            <a:r>
              <a:rPr lang="en-US" sz="4000" dirty="0">
                <a:latin typeface="Times Neue Roman" panose="00000500000000000000" charset="0"/>
              </a:rPr>
              <a:t> </a:t>
            </a:r>
            <a:r>
              <a:rPr lang="en-US" sz="4000" dirty="0" err="1">
                <a:latin typeface="Times Neue Roman" panose="00000500000000000000" charset="0"/>
              </a:rPr>
              <a:t>tử</a:t>
            </a:r>
            <a:r>
              <a:rPr lang="en-US" sz="4000" dirty="0">
                <a:latin typeface="Times Neue Roman" panose="00000500000000000000" charset="0"/>
              </a:rPr>
              <a:t> </a:t>
            </a:r>
            <a:r>
              <a:rPr lang="en-US" sz="4000" dirty="0" err="1">
                <a:latin typeface="Times Neue Roman" panose="00000500000000000000" charset="0"/>
              </a:rPr>
              <a:t>của</a:t>
            </a:r>
            <a:r>
              <a:rPr lang="en-US" sz="4000" dirty="0">
                <a:latin typeface="Times Neue Roman" panose="00000500000000000000" charset="0"/>
              </a:rPr>
              <a:t> </a:t>
            </a:r>
            <a:r>
              <a:rPr lang="en-US" sz="4000" dirty="0" err="1">
                <a:latin typeface="Times Neue Roman" panose="00000500000000000000" charset="0"/>
              </a:rPr>
              <a:t>các</a:t>
            </a:r>
            <a:r>
              <a:rPr lang="en-US" sz="4000" dirty="0">
                <a:latin typeface="Times Neue Roman" panose="00000500000000000000" charset="0"/>
              </a:rPr>
              <a:t> </a:t>
            </a:r>
            <a:r>
              <a:rPr lang="en-US" sz="4000" dirty="0" err="1">
                <a:latin typeface="Times Neue Roman" panose="00000500000000000000" charset="0"/>
              </a:rPr>
              <a:t>nguyên</a:t>
            </a:r>
            <a:r>
              <a:rPr lang="en-US" sz="4000" dirty="0">
                <a:latin typeface="Times Neue Roman" panose="00000500000000000000" charset="0"/>
              </a:rPr>
              <a:t> </a:t>
            </a:r>
            <a:r>
              <a:rPr lang="en-US" sz="4000" dirty="0" err="1">
                <a:latin typeface="Times Neue Roman" panose="00000500000000000000" charset="0"/>
              </a:rPr>
              <a:t>tố</a:t>
            </a:r>
            <a:r>
              <a:rPr lang="en-US" sz="4000" dirty="0">
                <a:latin typeface="Times Neue Roman" panose="00000500000000000000" charset="0"/>
              </a:rPr>
              <a:t> </a:t>
            </a:r>
            <a:r>
              <a:rPr lang="en-US" sz="4000" dirty="0" err="1">
                <a:latin typeface="Times Neue Roman" panose="00000500000000000000" charset="0"/>
              </a:rPr>
              <a:t>có</a:t>
            </a:r>
            <a:r>
              <a:rPr lang="en-US" sz="4000" dirty="0">
                <a:latin typeface="Times Neue Roman" panose="00000500000000000000" charset="0"/>
              </a:rPr>
              <a:t> </a:t>
            </a:r>
            <a:r>
              <a:rPr lang="en-US" sz="4000" dirty="0" err="1">
                <a:latin typeface="Times Neue Roman" panose="00000500000000000000" charset="0"/>
              </a:rPr>
              <a:t>cùng</a:t>
            </a:r>
            <a:r>
              <a:rPr lang="en-US" sz="4000" dirty="0">
                <a:latin typeface="Times Neue Roman" panose="00000500000000000000" charset="0"/>
              </a:rPr>
              <a:t> </a:t>
            </a:r>
            <a:r>
              <a:rPr lang="en-US" sz="4000" dirty="0" err="1">
                <a:latin typeface="Times Neue Roman" panose="00000500000000000000" charset="0"/>
              </a:rPr>
              <a:t>số</a:t>
            </a:r>
            <a:r>
              <a:rPr lang="en-US" sz="4000" dirty="0">
                <a:latin typeface="Times Neue Roman" panose="00000500000000000000" charset="0"/>
              </a:rPr>
              <a:t> </a:t>
            </a:r>
            <a:r>
              <a:rPr lang="en-US" sz="4000" dirty="0" err="1">
                <a:latin typeface="Times Neue Roman" panose="00000500000000000000" charset="0"/>
              </a:rPr>
              <a:t>lớp</a:t>
            </a:r>
            <a:r>
              <a:rPr lang="en-US" sz="4000" dirty="0">
                <a:latin typeface="Times Neue Roman" panose="00000500000000000000" charset="0"/>
              </a:rPr>
              <a:t> electron </a:t>
            </a:r>
            <a:r>
              <a:rPr lang="en-US" sz="4000" dirty="0" err="1">
                <a:latin typeface="Times Neue Roman" panose="00000500000000000000" charset="0"/>
              </a:rPr>
              <a:t>là</a:t>
            </a:r>
            <a:r>
              <a:rPr lang="en-US" sz="4000" dirty="0">
                <a:latin typeface="Times Neue Roman" panose="00000500000000000000" charset="0"/>
              </a:rPr>
              <a:t>:</a:t>
            </a:r>
            <a:endParaRPr lang="en-US" sz="4000" dirty="0">
              <a:latin typeface="Times Neue Roman" panose="00000500000000000000" charset="0"/>
            </a:endParaRPr>
          </a:p>
          <a:p>
            <a:pPr marL="639445" lvl="1" indent="-319405">
              <a:buFont typeface="Arial" panose="020B0604020202020204"/>
              <a:buChar char="•"/>
            </a:pPr>
            <a:r>
              <a:rPr lang="en-US" sz="4000" dirty="0">
                <a:solidFill>
                  <a:srgbClr val="0066FF"/>
                </a:solidFill>
                <a:latin typeface="Times Neue Roman" panose="00000500000000000000" charset="0"/>
              </a:rPr>
              <a:t>1 </a:t>
            </a:r>
            <a:r>
              <a:rPr lang="en-US" sz="4000" dirty="0" err="1">
                <a:solidFill>
                  <a:srgbClr val="0066FF"/>
                </a:solidFill>
                <a:latin typeface="Times Neue Roman" panose="00000500000000000000" charset="0"/>
              </a:rPr>
              <a:t>lớp</a:t>
            </a:r>
            <a:r>
              <a:rPr lang="en-US" sz="4000" dirty="0">
                <a:solidFill>
                  <a:srgbClr val="0066FF"/>
                </a:solidFill>
                <a:latin typeface="Times Neue Roman" panose="00000500000000000000" charset="0"/>
              </a:rPr>
              <a:t>: H, He</a:t>
            </a:r>
            <a:endParaRPr lang="en-US" sz="4000" dirty="0">
              <a:solidFill>
                <a:srgbClr val="0066FF"/>
              </a:solidFill>
              <a:latin typeface="Times Neue Roman" panose="00000500000000000000" charset="0"/>
            </a:endParaRPr>
          </a:p>
          <a:p>
            <a:pPr marL="639445" lvl="1" indent="-319405">
              <a:buFont typeface="Arial" panose="020B0604020202020204"/>
              <a:buChar char="•"/>
            </a:pPr>
            <a:r>
              <a:rPr lang="en-US" sz="4000" dirty="0">
                <a:latin typeface="Times Neue Roman" panose="00000500000000000000" charset="0"/>
              </a:rPr>
              <a:t>2 </a:t>
            </a:r>
            <a:r>
              <a:rPr lang="en-US" sz="4000" dirty="0" err="1">
                <a:latin typeface="Times Neue Roman" panose="00000500000000000000" charset="0"/>
              </a:rPr>
              <a:t>lớp</a:t>
            </a:r>
            <a:r>
              <a:rPr lang="en-US" sz="4000" dirty="0">
                <a:latin typeface="Times Neue Roman" panose="00000500000000000000" charset="0"/>
              </a:rPr>
              <a:t>: Li, Be, B, C, N, O, F, Ne</a:t>
            </a:r>
            <a:endParaRPr lang="en-US" sz="4000" dirty="0">
              <a:latin typeface="Times Neue Roman" panose="00000500000000000000" charset="0"/>
            </a:endParaRPr>
          </a:p>
          <a:p>
            <a:pPr marL="639445" lvl="1" indent="-319405">
              <a:buFont typeface="Arial" panose="020B0604020202020204"/>
              <a:buChar char="•"/>
            </a:pPr>
            <a:r>
              <a:rPr lang="en-US" sz="4000" dirty="0">
                <a:solidFill>
                  <a:srgbClr val="0066FF"/>
                </a:solidFill>
                <a:latin typeface="Times Neue Roman" panose="00000500000000000000" charset="0"/>
              </a:rPr>
              <a:t>3 </a:t>
            </a:r>
            <a:r>
              <a:rPr lang="en-US" sz="4000" dirty="0" err="1">
                <a:solidFill>
                  <a:srgbClr val="0066FF"/>
                </a:solidFill>
                <a:latin typeface="Times Neue Roman" panose="00000500000000000000" charset="0"/>
              </a:rPr>
              <a:t>lớp</a:t>
            </a:r>
            <a:r>
              <a:rPr lang="en-US" sz="4000" dirty="0">
                <a:solidFill>
                  <a:srgbClr val="0066FF"/>
                </a:solidFill>
                <a:latin typeface="Times Neue Roman" panose="00000500000000000000" charset="0"/>
              </a:rPr>
              <a:t>: Na, Mg, Al, Si, P, S, </a:t>
            </a:r>
            <a:r>
              <a:rPr lang="en-US" sz="4000" dirty="0" err="1">
                <a:solidFill>
                  <a:srgbClr val="0066FF"/>
                </a:solidFill>
                <a:latin typeface="Times Neue Roman" panose="00000500000000000000" charset="0"/>
              </a:rPr>
              <a:t>Cl</a:t>
            </a:r>
            <a:r>
              <a:rPr lang="en-US" sz="4000" dirty="0">
                <a:solidFill>
                  <a:srgbClr val="0066FF"/>
                </a:solidFill>
                <a:latin typeface="Times Neue Roman" panose="00000500000000000000" charset="0"/>
              </a:rPr>
              <a:t>, </a:t>
            </a:r>
            <a:r>
              <a:rPr lang="en-US" sz="4000" dirty="0" err="1">
                <a:solidFill>
                  <a:srgbClr val="0066FF"/>
                </a:solidFill>
                <a:latin typeface="Times Neue Roman" panose="00000500000000000000" charset="0"/>
              </a:rPr>
              <a:t>Ar</a:t>
            </a:r>
            <a:endParaRPr lang="en-US" sz="4000" dirty="0">
              <a:solidFill>
                <a:srgbClr val="0066FF"/>
              </a:solidFill>
              <a:latin typeface="Times Neue Roman" panose="00000500000000000000" charset="0"/>
            </a:endParaRPr>
          </a:p>
          <a:p>
            <a:pPr marL="639445" lvl="1" indent="-319405">
              <a:buFont typeface="Arial" panose="020B0604020202020204"/>
              <a:buChar char="•"/>
            </a:pPr>
            <a:r>
              <a:rPr lang="en-US" sz="4000" dirty="0">
                <a:latin typeface="Times Neue Roman" panose="00000500000000000000" charset="0"/>
              </a:rPr>
              <a:t>4 </a:t>
            </a:r>
            <a:r>
              <a:rPr lang="en-US" sz="4000" dirty="0" err="1">
                <a:latin typeface="Times Neue Roman" panose="00000500000000000000" charset="0"/>
              </a:rPr>
              <a:t>lớp</a:t>
            </a:r>
            <a:r>
              <a:rPr lang="en-US" sz="4000" dirty="0">
                <a:latin typeface="Times Neue Roman" panose="00000500000000000000" charset="0"/>
              </a:rPr>
              <a:t>: </a:t>
            </a:r>
            <a:r>
              <a:rPr lang="en-US" sz="4000" dirty="0" err="1">
                <a:latin typeface="Times Neue Roman" panose="00000500000000000000" charset="0"/>
              </a:rPr>
              <a:t>K,Ca</a:t>
            </a:r>
            <a:endParaRPr lang="en-US" sz="4000" dirty="0">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8"/>
          <p:cNvPicPr>
            <a:picLocks noChangeAspect="1"/>
          </p:cNvPicPr>
          <p:nvPr/>
        </p:nvPicPr>
        <p:blipFill>
          <a:blip r:embed="rId1"/>
          <a:srcRect l="1452" t="1297" r="3516" b="5594"/>
          <a:stretch>
            <a:fillRect/>
          </a:stretch>
        </p:blipFill>
        <p:spPr>
          <a:xfrm>
            <a:off x="0" y="285933"/>
            <a:ext cx="18253365" cy="5939296"/>
          </a:xfrm>
          <a:prstGeom prst="rect">
            <a:avLst/>
          </a:prstGeom>
        </p:spPr>
      </p:pic>
      <p:sp>
        <p:nvSpPr>
          <p:cNvPr id="3" name="TextBox 11"/>
          <p:cNvSpPr txBox="1"/>
          <p:nvPr/>
        </p:nvSpPr>
        <p:spPr>
          <a:xfrm>
            <a:off x="507423" y="6225229"/>
            <a:ext cx="17238518" cy="615553"/>
          </a:xfrm>
          <a:prstGeom prst="rect">
            <a:avLst/>
          </a:prstGeom>
        </p:spPr>
        <p:txBody>
          <a:bodyPr wrap="square" lIns="0" tIns="0" rIns="0" bIns="0" rtlCol="0" anchor="t">
            <a:spAutoFit/>
          </a:bodyPr>
          <a:lstStyle/>
          <a:p>
            <a:r>
              <a:rPr lang="en-US" sz="2400" dirty="0">
                <a:solidFill>
                  <a:srgbClr val="000000"/>
                </a:solidFill>
                <a:latin typeface="Times Neue Roman" panose="00000500000000000000"/>
              </a:rPr>
              <a:t>c</a:t>
            </a:r>
            <a:r>
              <a:rPr lang="en-US" sz="4000" dirty="0">
                <a:solidFill>
                  <a:srgbClr val="000000"/>
                </a:solidFill>
                <a:latin typeface="Times Neue Roman" panose="00000500000000000000"/>
              </a:rPr>
              <a:t>) </a:t>
            </a:r>
            <a:r>
              <a:rPr lang="en-US" sz="4000" dirty="0" err="1">
                <a:solidFill>
                  <a:srgbClr val="000000"/>
                </a:solidFill>
                <a:latin typeface="Times Neue Roman" panose="00000500000000000000"/>
              </a:rPr>
              <a:t>Nguyên</a:t>
            </a:r>
            <a:r>
              <a:rPr lang="en-US" sz="4000" dirty="0">
                <a:solidFill>
                  <a:srgbClr val="000000"/>
                </a:solidFill>
                <a:latin typeface="Times Neue Roman" panose="00000500000000000000"/>
              </a:rPr>
              <a:t> </a:t>
            </a:r>
            <a:r>
              <a:rPr lang="en-US" sz="4000" dirty="0" err="1">
                <a:solidFill>
                  <a:srgbClr val="000000"/>
                </a:solidFill>
                <a:latin typeface="Times Neue Roman" panose="00000500000000000000"/>
              </a:rPr>
              <a:t>tử</a:t>
            </a:r>
            <a:r>
              <a:rPr lang="en-US" sz="4000" dirty="0">
                <a:solidFill>
                  <a:srgbClr val="000000"/>
                </a:solidFill>
                <a:latin typeface="Times Neue Roman" panose="00000500000000000000"/>
              </a:rPr>
              <a:t> </a:t>
            </a:r>
            <a:r>
              <a:rPr lang="en-US" sz="4000" dirty="0" err="1">
                <a:solidFill>
                  <a:srgbClr val="000000"/>
                </a:solidFill>
                <a:latin typeface="Times Neue Roman" panose="00000500000000000000"/>
              </a:rPr>
              <a:t>của</a:t>
            </a:r>
            <a:r>
              <a:rPr lang="en-US" sz="4000" dirty="0">
                <a:solidFill>
                  <a:srgbClr val="000000"/>
                </a:solidFill>
                <a:latin typeface="Times Neue Roman" panose="00000500000000000000"/>
              </a:rPr>
              <a:t> </a:t>
            </a:r>
            <a:r>
              <a:rPr lang="en-US" sz="4000" dirty="0" err="1">
                <a:solidFill>
                  <a:srgbClr val="000000"/>
                </a:solidFill>
                <a:latin typeface="Times Neue Roman" panose="00000500000000000000"/>
              </a:rPr>
              <a:t>những</a:t>
            </a:r>
            <a:r>
              <a:rPr lang="en-US" sz="4000" dirty="0">
                <a:solidFill>
                  <a:srgbClr val="000000"/>
                </a:solidFill>
                <a:latin typeface="Times Neue Roman" panose="00000500000000000000"/>
              </a:rPr>
              <a:t> </a:t>
            </a:r>
            <a:r>
              <a:rPr lang="en-US" sz="4000" dirty="0" err="1">
                <a:solidFill>
                  <a:srgbClr val="000000"/>
                </a:solidFill>
                <a:latin typeface="Times Neue Roman" panose="00000500000000000000"/>
              </a:rPr>
              <a:t>nguyên</a:t>
            </a:r>
            <a:r>
              <a:rPr lang="en-US" sz="4000" dirty="0">
                <a:solidFill>
                  <a:srgbClr val="000000"/>
                </a:solidFill>
                <a:latin typeface="Times Neue Roman" panose="00000500000000000000"/>
              </a:rPr>
              <a:t> </a:t>
            </a:r>
            <a:r>
              <a:rPr lang="en-US" sz="4000" dirty="0" err="1">
                <a:solidFill>
                  <a:srgbClr val="000000"/>
                </a:solidFill>
                <a:latin typeface="Times Neue Roman" panose="00000500000000000000"/>
              </a:rPr>
              <a:t>tố</a:t>
            </a:r>
            <a:r>
              <a:rPr lang="en-US" sz="4000" dirty="0">
                <a:solidFill>
                  <a:srgbClr val="000000"/>
                </a:solidFill>
                <a:latin typeface="Times Neue Roman" panose="00000500000000000000"/>
              </a:rPr>
              <a:t> </a:t>
            </a:r>
            <a:r>
              <a:rPr lang="en-US" sz="4000" dirty="0" err="1">
                <a:solidFill>
                  <a:srgbClr val="000000"/>
                </a:solidFill>
                <a:latin typeface="Times Neue Roman" panose="00000500000000000000"/>
              </a:rPr>
              <a:t>nào</a:t>
            </a:r>
            <a:r>
              <a:rPr lang="en-US" sz="4000" dirty="0">
                <a:solidFill>
                  <a:srgbClr val="000000"/>
                </a:solidFill>
                <a:latin typeface="Times Neue Roman" panose="00000500000000000000"/>
              </a:rPr>
              <a:t> </a:t>
            </a:r>
            <a:r>
              <a:rPr lang="en-US" sz="4000" dirty="0" err="1">
                <a:solidFill>
                  <a:srgbClr val="000000"/>
                </a:solidFill>
                <a:latin typeface="Times Neue Roman" panose="00000500000000000000"/>
              </a:rPr>
              <a:t>có</a:t>
            </a:r>
            <a:r>
              <a:rPr lang="en-US" sz="4000" dirty="0">
                <a:solidFill>
                  <a:srgbClr val="000000"/>
                </a:solidFill>
                <a:latin typeface="Times Neue Roman" panose="00000500000000000000"/>
              </a:rPr>
              <a:t> </a:t>
            </a:r>
            <a:r>
              <a:rPr lang="en-US" sz="4000" dirty="0" err="1">
                <a:solidFill>
                  <a:srgbClr val="000000"/>
                </a:solidFill>
                <a:latin typeface="Times Neue Roman" panose="00000500000000000000"/>
              </a:rPr>
              <a:t>số</a:t>
            </a:r>
            <a:r>
              <a:rPr lang="en-US" sz="4000" dirty="0">
                <a:solidFill>
                  <a:srgbClr val="000000"/>
                </a:solidFill>
                <a:latin typeface="Times Neue Roman" panose="00000500000000000000"/>
              </a:rPr>
              <a:t> electron ở </a:t>
            </a:r>
            <a:r>
              <a:rPr lang="en-US" sz="4000" dirty="0" err="1">
                <a:solidFill>
                  <a:srgbClr val="000000"/>
                </a:solidFill>
                <a:latin typeface="Times Neue Roman" panose="00000500000000000000"/>
              </a:rPr>
              <a:t>lớp</a:t>
            </a:r>
            <a:r>
              <a:rPr lang="en-US" sz="4000" dirty="0">
                <a:solidFill>
                  <a:srgbClr val="000000"/>
                </a:solidFill>
                <a:latin typeface="Times Neue Roman" panose="00000500000000000000"/>
              </a:rPr>
              <a:t> </a:t>
            </a:r>
            <a:r>
              <a:rPr lang="en-US" sz="4000" dirty="0" err="1">
                <a:solidFill>
                  <a:srgbClr val="000000"/>
                </a:solidFill>
                <a:latin typeface="Times Neue Roman" panose="00000500000000000000"/>
              </a:rPr>
              <a:t>ngoài</a:t>
            </a:r>
            <a:r>
              <a:rPr lang="en-US" sz="4000" dirty="0">
                <a:solidFill>
                  <a:srgbClr val="000000"/>
                </a:solidFill>
                <a:latin typeface="Times Neue Roman" panose="00000500000000000000"/>
              </a:rPr>
              <a:t> </a:t>
            </a:r>
            <a:r>
              <a:rPr lang="en-US" sz="4000" dirty="0" err="1">
                <a:solidFill>
                  <a:srgbClr val="000000"/>
                </a:solidFill>
                <a:latin typeface="Times Neue Roman" panose="00000500000000000000"/>
              </a:rPr>
              <a:t>cùng</a:t>
            </a:r>
            <a:r>
              <a:rPr lang="en-US" sz="4000" dirty="0">
                <a:solidFill>
                  <a:srgbClr val="000000"/>
                </a:solidFill>
                <a:latin typeface="Times Neue Roman" panose="00000500000000000000"/>
              </a:rPr>
              <a:t> </a:t>
            </a:r>
            <a:r>
              <a:rPr lang="en-US" sz="4000" dirty="0" err="1">
                <a:solidFill>
                  <a:srgbClr val="000000"/>
                </a:solidFill>
                <a:latin typeface="Times Neue Roman" panose="00000500000000000000"/>
              </a:rPr>
              <a:t>bằng</a:t>
            </a:r>
            <a:r>
              <a:rPr lang="en-US" sz="4000" dirty="0">
                <a:solidFill>
                  <a:srgbClr val="000000"/>
                </a:solidFill>
                <a:latin typeface="Times Neue Roman" panose="00000500000000000000"/>
              </a:rPr>
              <a:t> </a:t>
            </a:r>
            <a:r>
              <a:rPr lang="en-US" sz="4000" dirty="0" err="1">
                <a:solidFill>
                  <a:srgbClr val="000000"/>
                </a:solidFill>
                <a:latin typeface="Times Neue Roman" panose="00000500000000000000"/>
              </a:rPr>
              <a:t>nhau</a:t>
            </a:r>
            <a:r>
              <a:rPr lang="en-US" sz="4000" dirty="0">
                <a:solidFill>
                  <a:srgbClr val="000000"/>
                </a:solidFill>
                <a:latin typeface="Times Neue Roman" panose="00000500000000000000"/>
              </a:rPr>
              <a:t>?</a:t>
            </a:r>
            <a:endParaRPr lang="en-US" sz="4000" dirty="0">
              <a:solidFill>
                <a:srgbClr val="000000"/>
              </a:solidFill>
              <a:latin typeface="Times Neue Roman" panose="00000500000000000000"/>
            </a:endParaRPr>
          </a:p>
        </p:txBody>
      </p:sp>
      <p:sp>
        <p:nvSpPr>
          <p:cNvPr id="4" name="Rectangle 3"/>
          <p:cNvSpPr/>
          <p:nvPr/>
        </p:nvSpPr>
        <p:spPr>
          <a:xfrm>
            <a:off x="517358" y="6962117"/>
            <a:ext cx="17449800" cy="1938992"/>
          </a:xfrm>
          <a:prstGeom prst="rect">
            <a:avLst/>
          </a:prstGeom>
        </p:spPr>
        <p:txBody>
          <a:bodyPr wrap="square">
            <a:spAutoFit/>
          </a:bodyPr>
          <a:lstStyle/>
          <a:p>
            <a:pPr algn="just"/>
            <a:r>
              <a:rPr lang="en-US" sz="2000" dirty="0">
                <a:latin typeface="Times Neue Roman" panose="00000500000000000000" charset="0"/>
              </a:rPr>
              <a:t>*</a:t>
            </a:r>
            <a:r>
              <a:rPr lang="en-US" sz="4000" dirty="0" err="1">
                <a:latin typeface="Times Neue Roman" panose="00000500000000000000" charset="0"/>
              </a:rPr>
              <a:t>Nguyên</a:t>
            </a:r>
            <a:r>
              <a:rPr lang="en-US" sz="4000" dirty="0">
                <a:latin typeface="Times Neue Roman" panose="00000500000000000000" charset="0"/>
              </a:rPr>
              <a:t> </a:t>
            </a:r>
            <a:r>
              <a:rPr lang="en-US" sz="4000" dirty="0" err="1">
                <a:latin typeface="Times Neue Roman" panose="00000500000000000000" charset="0"/>
              </a:rPr>
              <a:t>tử</a:t>
            </a:r>
            <a:r>
              <a:rPr lang="en-US" sz="4000" dirty="0">
                <a:latin typeface="Times Neue Roman" panose="00000500000000000000" charset="0"/>
              </a:rPr>
              <a:t> </a:t>
            </a:r>
            <a:r>
              <a:rPr lang="en-US" sz="4000" dirty="0" err="1">
                <a:latin typeface="Times Neue Roman" panose="00000500000000000000" charset="0"/>
              </a:rPr>
              <a:t>các</a:t>
            </a:r>
            <a:r>
              <a:rPr lang="en-US" sz="4000" dirty="0">
                <a:latin typeface="Times Neue Roman" panose="00000500000000000000" charset="0"/>
              </a:rPr>
              <a:t> </a:t>
            </a:r>
            <a:r>
              <a:rPr lang="en-US" sz="4000" dirty="0" err="1">
                <a:latin typeface="Times Neue Roman" panose="00000500000000000000" charset="0"/>
              </a:rPr>
              <a:t>nguyên</a:t>
            </a:r>
            <a:r>
              <a:rPr lang="en-US" sz="4000" dirty="0">
                <a:latin typeface="Times Neue Roman" panose="00000500000000000000" charset="0"/>
              </a:rPr>
              <a:t> </a:t>
            </a:r>
            <a:r>
              <a:rPr lang="en-US" sz="4000" dirty="0" err="1">
                <a:latin typeface="Times Neue Roman" panose="00000500000000000000" charset="0"/>
              </a:rPr>
              <a:t>tố</a:t>
            </a:r>
            <a:r>
              <a:rPr lang="en-US" sz="4000" dirty="0">
                <a:latin typeface="Times Neue Roman" panose="00000500000000000000" charset="0"/>
              </a:rPr>
              <a:t> </a:t>
            </a:r>
            <a:r>
              <a:rPr lang="en-US" sz="4000" dirty="0" err="1">
                <a:latin typeface="Times Neue Roman" panose="00000500000000000000" charset="0"/>
              </a:rPr>
              <a:t>có</a:t>
            </a:r>
            <a:r>
              <a:rPr lang="en-US" sz="4000" dirty="0">
                <a:latin typeface="Times Neue Roman" panose="00000500000000000000" charset="0"/>
              </a:rPr>
              <a:t> </a:t>
            </a:r>
            <a:r>
              <a:rPr lang="en-US" sz="4000" dirty="0" err="1">
                <a:latin typeface="Times Neue Roman" panose="00000500000000000000" charset="0"/>
              </a:rPr>
              <a:t>số</a:t>
            </a:r>
            <a:r>
              <a:rPr lang="en-US" sz="4000" dirty="0">
                <a:latin typeface="Times Neue Roman" panose="00000500000000000000" charset="0"/>
              </a:rPr>
              <a:t> </a:t>
            </a:r>
            <a:r>
              <a:rPr lang="en-US" sz="4000" dirty="0" err="1">
                <a:latin typeface="Times Neue Roman" panose="00000500000000000000" charset="0"/>
              </a:rPr>
              <a:t>lớp</a:t>
            </a:r>
            <a:r>
              <a:rPr lang="en-US" sz="4000" dirty="0">
                <a:latin typeface="Times Neue Roman" panose="00000500000000000000" charset="0"/>
              </a:rPr>
              <a:t> electron </a:t>
            </a:r>
            <a:r>
              <a:rPr lang="en-US" sz="4000" dirty="0" err="1">
                <a:latin typeface="Times Neue Roman" panose="00000500000000000000" charset="0"/>
              </a:rPr>
              <a:t>lớp</a:t>
            </a:r>
            <a:r>
              <a:rPr lang="en-US" sz="4000" dirty="0">
                <a:latin typeface="Times Neue Roman" panose="00000500000000000000" charset="0"/>
              </a:rPr>
              <a:t> </a:t>
            </a:r>
            <a:r>
              <a:rPr lang="en-US" sz="4000" dirty="0" err="1">
                <a:latin typeface="Times Neue Roman" panose="00000500000000000000" charset="0"/>
              </a:rPr>
              <a:t>ngoài</a:t>
            </a:r>
            <a:r>
              <a:rPr lang="en-US" sz="4000" dirty="0">
                <a:latin typeface="Times Neue Roman" panose="00000500000000000000" charset="0"/>
              </a:rPr>
              <a:t> </a:t>
            </a:r>
            <a:r>
              <a:rPr lang="en-US" sz="4000" dirty="0" err="1">
                <a:latin typeface="Times Neue Roman" panose="00000500000000000000" charset="0"/>
              </a:rPr>
              <a:t>cùng</a:t>
            </a:r>
            <a:r>
              <a:rPr lang="en-US" sz="4000" dirty="0">
                <a:latin typeface="Times Neue Roman" panose="00000500000000000000" charset="0"/>
              </a:rPr>
              <a:t> </a:t>
            </a:r>
            <a:r>
              <a:rPr lang="en-US" sz="4000" dirty="0" err="1">
                <a:latin typeface="Times Neue Roman" panose="00000500000000000000" charset="0"/>
              </a:rPr>
              <a:t>bằng</a:t>
            </a:r>
            <a:r>
              <a:rPr lang="en-US" sz="4000" dirty="0">
                <a:latin typeface="Times Neue Roman" panose="00000500000000000000" charset="0"/>
              </a:rPr>
              <a:t> </a:t>
            </a:r>
            <a:r>
              <a:rPr lang="en-US" sz="4000" dirty="0" err="1">
                <a:latin typeface="Times Neue Roman" panose="00000500000000000000" charset="0"/>
              </a:rPr>
              <a:t>nhau</a:t>
            </a:r>
            <a:r>
              <a:rPr lang="en-US" sz="4000" dirty="0">
                <a:latin typeface="Times Neue Roman" panose="00000500000000000000" charset="0"/>
              </a:rPr>
              <a:t>:</a:t>
            </a:r>
            <a:endParaRPr lang="en-US" sz="4000" dirty="0">
              <a:latin typeface="Times Neue Roman" panose="00000500000000000000" charset="0"/>
            </a:endParaRPr>
          </a:p>
          <a:p>
            <a:pPr algn="just"/>
            <a:r>
              <a:rPr lang="en-US" sz="4000" dirty="0">
                <a:solidFill>
                  <a:srgbClr val="3333FF"/>
                </a:solidFill>
                <a:latin typeface="Times Neue Roman" panose="00000500000000000000" charset="0"/>
              </a:rPr>
              <a:t>+ 1 electron: H, Li, Na, K      </a:t>
            </a:r>
            <a:r>
              <a:rPr lang="en-US" sz="4000" dirty="0">
                <a:latin typeface="Times Neue Roman" panose="00000500000000000000" charset="0"/>
              </a:rPr>
              <a:t>+  2 electron: Be, Mg, </a:t>
            </a:r>
            <a:r>
              <a:rPr lang="en-US" sz="4000" dirty="0" err="1">
                <a:latin typeface="Times Neue Roman" panose="00000500000000000000" charset="0"/>
              </a:rPr>
              <a:t>Ca</a:t>
            </a:r>
            <a:r>
              <a:rPr lang="en-US" sz="4000" dirty="0">
                <a:latin typeface="Times Neue Roman" panose="00000500000000000000" charset="0"/>
              </a:rPr>
              <a:t>, He</a:t>
            </a:r>
            <a:endParaRPr lang="en-US" sz="4000" dirty="0">
              <a:latin typeface="Times Neue Roman" panose="00000500000000000000" charset="0"/>
            </a:endParaRPr>
          </a:p>
          <a:p>
            <a:pPr algn="just"/>
            <a:r>
              <a:rPr lang="en-US" sz="4000" dirty="0">
                <a:latin typeface="Times Neue Roman" panose="00000500000000000000" charset="0"/>
              </a:rPr>
              <a:t>+ 3 electron: B, Al                 </a:t>
            </a:r>
            <a:r>
              <a:rPr lang="en-US" sz="4000" dirty="0">
                <a:solidFill>
                  <a:srgbClr val="3333FF"/>
                </a:solidFill>
                <a:latin typeface="Times Neue Roman" panose="00000500000000000000" charset="0"/>
              </a:rPr>
              <a:t>+ 4 electron: C, Si</a:t>
            </a:r>
            <a:endParaRPr lang="en-US" sz="4000" dirty="0">
              <a:solidFill>
                <a:srgbClr val="3333FF"/>
              </a:solidFill>
              <a:latin typeface="Times Neue Roman" panose="00000500000000000000" charset="0"/>
            </a:endParaRPr>
          </a:p>
        </p:txBody>
      </p:sp>
      <p:sp>
        <p:nvSpPr>
          <p:cNvPr id="5" name="Rectangle 4"/>
          <p:cNvSpPr/>
          <p:nvPr/>
        </p:nvSpPr>
        <p:spPr>
          <a:xfrm>
            <a:off x="537411" y="9143778"/>
            <a:ext cx="17445789" cy="707886"/>
          </a:xfrm>
          <a:prstGeom prst="rect">
            <a:avLst/>
          </a:prstGeom>
        </p:spPr>
        <p:txBody>
          <a:bodyPr wrap="square">
            <a:spAutoFit/>
          </a:bodyPr>
          <a:lstStyle/>
          <a:p>
            <a:r>
              <a:rPr lang="en-US" sz="4000" b="1" dirty="0">
                <a:solidFill>
                  <a:schemeClr val="accent2">
                    <a:lumMod val="75000"/>
                  </a:schemeClr>
                </a:solidFill>
                <a:latin typeface="Times Neue Roman" panose="00000500000000000000" charset="0"/>
              </a:rPr>
              <a:t>+ </a:t>
            </a:r>
            <a:r>
              <a:rPr lang="en-US" sz="4000" b="1" dirty="0" err="1">
                <a:solidFill>
                  <a:schemeClr val="accent2">
                    <a:lumMod val="75000"/>
                  </a:schemeClr>
                </a:solidFill>
                <a:latin typeface="Times Neue Roman" panose="00000500000000000000" charset="0"/>
              </a:rPr>
              <a:t>Riêng</a:t>
            </a:r>
            <a:r>
              <a:rPr lang="en-US" sz="4000" b="1" dirty="0">
                <a:solidFill>
                  <a:schemeClr val="accent2">
                    <a:lumMod val="75000"/>
                  </a:schemeClr>
                </a:solidFill>
                <a:latin typeface="Times Neue Roman" panose="00000500000000000000" charset="0"/>
              </a:rPr>
              <a:t> He </a:t>
            </a:r>
            <a:r>
              <a:rPr lang="en-US" sz="4000" b="1" dirty="0" err="1">
                <a:solidFill>
                  <a:schemeClr val="accent2">
                    <a:lumMod val="75000"/>
                  </a:schemeClr>
                </a:solidFill>
                <a:latin typeface="Times Neue Roman" panose="00000500000000000000" charset="0"/>
              </a:rPr>
              <a:t>chỉ</a:t>
            </a:r>
            <a:r>
              <a:rPr lang="en-US" sz="4000" b="1" dirty="0">
                <a:solidFill>
                  <a:schemeClr val="accent2">
                    <a:lumMod val="75000"/>
                  </a:schemeClr>
                </a:solidFill>
                <a:latin typeface="Times Neue Roman" panose="00000500000000000000" charset="0"/>
              </a:rPr>
              <a:t> </a:t>
            </a:r>
            <a:r>
              <a:rPr lang="en-US" sz="4000" b="1" dirty="0" err="1">
                <a:solidFill>
                  <a:schemeClr val="accent2">
                    <a:lumMod val="75000"/>
                  </a:schemeClr>
                </a:solidFill>
                <a:latin typeface="Times Neue Roman" panose="00000500000000000000" charset="0"/>
              </a:rPr>
              <a:t>có</a:t>
            </a:r>
            <a:r>
              <a:rPr lang="en-US" sz="4000" b="1" dirty="0">
                <a:solidFill>
                  <a:schemeClr val="accent2">
                    <a:lumMod val="75000"/>
                  </a:schemeClr>
                </a:solidFill>
                <a:latin typeface="Times Neue Roman" panose="00000500000000000000" charset="0"/>
              </a:rPr>
              <a:t> 2 electron ở </a:t>
            </a:r>
            <a:r>
              <a:rPr lang="en-US" sz="4000" b="1" dirty="0" err="1">
                <a:solidFill>
                  <a:schemeClr val="accent2">
                    <a:lumMod val="75000"/>
                  </a:schemeClr>
                </a:solidFill>
                <a:latin typeface="Times Neue Roman" panose="00000500000000000000" charset="0"/>
              </a:rPr>
              <a:t>lớp</a:t>
            </a:r>
            <a:r>
              <a:rPr lang="en-US" sz="4000" b="1" dirty="0">
                <a:solidFill>
                  <a:schemeClr val="accent2">
                    <a:lumMod val="75000"/>
                  </a:schemeClr>
                </a:solidFill>
                <a:latin typeface="Times Neue Roman" panose="00000500000000000000" charset="0"/>
              </a:rPr>
              <a:t> </a:t>
            </a:r>
            <a:r>
              <a:rPr lang="en-US" sz="4000" b="1" dirty="0" err="1">
                <a:solidFill>
                  <a:schemeClr val="accent2">
                    <a:lumMod val="75000"/>
                  </a:schemeClr>
                </a:solidFill>
                <a:latin typeface="Times Neue Roman" panose="00000500000000000000" charset="0"/>
              </a:rPr>
              <a:t>ngoài</a:t>
            </a:r>
            <a:r>
              <a:rPr lang="en-US" sz="4000" b="1" dirty="0">
                <a:solidFill>
                  <a:schemeClr val="accent2">
                    <a:lumMod val="75000"/>
                  </a:schemeClr>
                </a:solidFill>
                <a:latin typeface="Times Neue Roman" panose="00000500000000000000" charset="0"/>
              </a:rPr>
              <a:t> </a:t>
            </a:r>
            <a:r>
              <a:rPr lang="en-US" sz="4000" b="1" dirty="0" err="1">
                <a:solidFill>
                  <a:schemeClr val="accent2">
                    <a:lumMod val="75000"/>
                  </a:schemeClr>
                </a:solidFill>
                <a:latin typeface="Times Neue Roman" panose="00000500000000000000" charset="0"/>
              </a:rPr>
              <a:t>cùng</a:t>
            </a:r>
            <a:r>
              <a:rPr lang="en-US" sz="4000" b="1" dirty="0">
                <a:solidFill>
                  <a:schemeClr val="accent2">
                    <a:lumMod val="75000"/>
                  </a:schemeClr>
                </a:solidFill>
                <a:latin typeface="Times Neue Roman" panose="00000500000000000000" charset="0"/>
              </a:rPr>
              <a:t>, </a:t>
            </a:r>
            <a:r>
              <a:rPr lang="en-US" sz="4000" b="1" dirty="0" err="1">
                <a:solidFill>
                  <a:schemeClr val="accent2">
                    <a:lumMod val="75000"/>
                  </a:schemeClr>
                </a:solidFill>
                <a:latin typeface="Times Neue Roman" panose="00000500000000000000" charset="0"/>
              </a:rPr>
              <a:t>lại</a:t>
            </a:r>
            <a:r>
              <a:rPr lang="en-US" sz="4000" b="1" dirty="0">
                <a:solidFill>
                  <a:schemeClr val="accent2">
                    <a:lumMod val="75000"/>
                  </a:schemeClr>
                </a:solidFill>
                <a:latin typeface="Times Neue Roman" panose="00000500000000000000" charset="0"/>
              </a:rPr>
              <a:t> </a:t>
            </a:r>
            <a:r>
              <a:rPr lang="en-US" sz="4000" b="1" dirty="0" err="1">
                <a:solidFill>
                  <a:schemeClr val="accent2">
                    <a:lumMod val="75000"/>
                  </a:schemeClr>
                </a:solidFill>
                <a:latin typeface="Times Neue Roman" panose="00000500000000000000" charset="0"/>
              </a:rPr>
              <a:t>được</a:t>
            </a:r>
            <a:r>
              <a:rPr lang="en-US" sz="4000" b="1" dirty="0">
                <a:solidFill>
                  <a:schemeClr val="accent2">
                    <a:lumMod val="75000"/>
                  </a:schemeClr>
                </a:solidFill>
                <a:latin typeface="Times Neue Roman" panose="00000500000000000000" charset="0"/>
              </a:rPr>
              <a:t> </a:t>
            </a:r>
            <a:r>
              <a:rPr lang="en-US" sz="4000" b="1" dirty="0" err="1">
                <a:solidFill>
                  <a:schemeClr val="accent2">
                    <a:lumMod val="75000"/>
                  </a:schemeClr>
                </a:solidFill>
                <a:latin typeface="Times Neue Roman" panose="00000500000000000000" charset="0"/>
              </a:rPr>
              <a:t>xếp</a:t>
            </a:r>
            <a:r>
              <a:rPr lang="en-US" sz="4000" b="1" dirty="0">
                <a:solidFill>
                  <a:schemeClr val="accent2">
                    <a:lumMod val="75000"/>
                  </a:schemeClr>
                </a:solidFill>
                <a:latin typeface="Times Neue Roman" panose="00000500000000000000" charset="0"/>
              </a:rPr>
              <a:t> </a:t>
            </a:r>
            <a:r>
              <a:rPr lang="en-US" sz="4000" b="1" dirty="0" err="1">
                <a:solidFill>
                  <a:schemeClr val="accent2">
                    <a:lumMod val="75000"/>
                  </a:schemeClr>
                </a:solidFill>
                <a:latin typeface="Times Neue Roman" panose="00000500000000000000" charset="0"/>
              </a:rPr>
              <a:t>vào</a:t>
            </a:r>
            <a:r>
              <a:rPr lang="en-US" sz="4000" b="1" dirty="0">
                <a:solidFill>
                  <a:schemeClr val="accent2">
                    <a:lumMod val="75000"/>
                  </a:schemeClr>
                </a:solidFill>
                <a:latin typeface="Times Neue Roman" panose="00000500000000000000" charset="0"/>
              </a:rPr>
              <a:t> </a:t>
            </a:r>
            <a:r>
              <a:rPr lang="en-US" sz="4000" b="1" dirty="0" err="1">
                <a:solidFill>
                  <a:schemeClr val="accent2">
                    <a:lumMod val="75000"/>
                  </a:schemeClr>
                </a:solidFill>
                <a:latin typeface="Times Neue Roman" panose="00000500000000000000" charset="0"/>
              </a:rPr>
              <a:t>nhóm</a:t>
            </a:r>
            <a:r>
              <a:rPr lang="en-US" sz="4000" b="1" dirty="0">
                <a:solidFill>
                  <a:schemeClr val="accent2">
                    <a:lumMod val="75000"/>
                  </a:schemeClr>
                </a:solidFill>
                <a:latin typeface="Times Neue Roman" panose="00000500000000000000" charset="0"/>
              </a:rPr>
              <a:t> VIIIA</a:t>
            </a:r>
            <a:endParaRPr lang="en-US" sz="4000" b="1" dirty="0">
              <a:solidFill>
                <a:schemeClr val="accent2">
                  <a:lumMod val="75000"/>
                </a:schemeClr>
              </a:solidFill>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1000"/>
                                        <p:tgtEl>
                                          <p:spTgt spid="4"/>
                                        </p:tgtEl>
                                      </p:cBhvr>
                                    </p:animEffect>
                                    <p:anim calcmode="lin" valueType="num">
                                      <p:cBhvr>
                                        <p:cTn id="8" dur="1000" fill="hold"/>
                                        <p:tgtEl>
                                          <p:spTgt spid="4"/>
                                        </p:tgtEl>
                                        <p:attrNameLst>
                                          <p:attrName>ppt_x</p:attrName>
                                        </p:attrNameLst>
                                      </p:cBhvr>
                                      <p:tavLst>
                                        <p:tav tm="0">
                                          <p:val>
                                            <p:strVal val="#ppt_x"/>
                                          </p:val>
                                        </p:tav>
                                        <p:tav tm="100000">
                                          <p:val>
                                            <p:strVal val="#ppt_x"/>
                                          </p:val>
                                        </p:tav>
                                      </p:tavLst>
                                    </p:anim>
                                    <p:anim calcmode="lin" valueType="num">
                                      <p:cBhvr>
                                        <p:cTn id="9" dur="1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grpId="0" nodeType="clickEffect">
                                  <p:stCondLst>
                                    <p:cond delay="0"/>
                                  </p:stCondLst>
                                  <p:childTnLst>
                                    <p:set>
                                      <p:cBhvr>
                                        <p:cTn id="13" dur="1" fill="hold">
                                          <p:stCondLst>
                                            <p:cond delay="0"/>
                                          </p:stCondLst>
                                        </p:cTn>
                                        <p:tgtEl>
                                          <p:spTgt spid="5"/>
                                        </p:tgtEl>
                                        <p:attrNameLst>
                                          <p:attrName>style.visibility</p:attrName>
                                        </p:attrNameLst>
                                      </p:cBhvr>
                                      <p:to>
                                        <p:strVal val="visible"/>
                                      </p:to>
                                    </p:set>
                                    <p:animEffect transition="in" filter="barn(inVertical)">
                                      <p:cBhvr>
                                        <p:cTn id="14"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609600" y="609600"/>
            <a:ext cx="14935200" cy="1014730"/>
          </a:xfrm>
          <a:prstGeom prst="rect">
            <a:avLst/>
          </a:prstGeom>
        </p:spPr>
        <p:txBody>
          <a:bodyPr wrap="square">
            <a:spAutoFit/>
          </a:bodyPr>
          <a:lstStyle/>
          <a:p>
            <a:r>
              <a:rPr lang="en-US" sz="6000" dirty="0" err="1">
                <a:solidFill>
                  <a:srgbClr val="FF0000"/>
                </a:solidFill>
                <a:latin typeface="Times New Roman" panose="02020603050405020304" pitchFamily="18" charset="0"/>
                <a:cs typeface="Times New Roman" panose="02020603050405020304" pitchFamily="18" charset="0"/>
              </a:rPr>
              <a:t>Điền</a:t>
            </a:r>
            <a:r>
              <a:rPr lang="en-US" sz="6000" dirty="0">
                <a:solidFill>
                  <a:srgbClr val="FF0000"/>
                </a:solidFill>
                <a:latin typeface="Times New Roman" panose="02020603050405020304" pitchFamily="18" charset="0"/>
                <a:cs typeface="Times New Roman" panose="02020603050405020304" pitchFamily="18" charset="0"/>
              </a:rPr>
              <a:t> </a:t>
            </a:r>
            <a:r>
              <a:rPr lang="en-US" sz="6000" dirty="0" err="1">
                <a:solidFill>
                  <a:srgbClr val="FF0000"/>
                </a:solidFill>
                <a:latin typeface="Times New Roman" panose="02020603050405020304" pitchFamily="18" charset="0"/>
                <a:cs typeface="Times New Roman" panose="02020603050405020304" pitchFamily="18" charset="0"/>
              </a:rPr>
              <a:t>vào</a:t>
            </a:r>
            <a:r>
              <a:rPr lang="en-US" sz="6000" dirty="0">
                <a:solidFill>
                  <a:srgbClr val="FF0000"/>
                </a:solidFill>
                <a:latin typeface="Times New Roman" panose="02020603050405020304" pitchFamily="18" charset="0"/>
                <a:cs typeface="Times New Roman" panose="02020603050405020304" pitchFamily="18" charset="0"/>
              </a:rPr>
              <a:t> </a:t>
            </a:r>
            <a:r>
              <a:rPr lang="en-US" sz="6000" dirty="0" err="1">
                <a:solidFill>
                  <a:srgbClr val="FF0000"/>
                </a:solidFill>
                <a:latin typeface="Times New Roman" panose="02020603050405020304" pitchFamily="18" charset="0"/>
                <a:cs typeface="Times New Roman" panose="02020603050405020304" pitchFamily="18" charset="0"/>
              </a:rPr>
              <a:t>chỗ</a:t>
            </a:r>
            <a:r>
              <a:rPr lang="en-US" sz="6000" dirty="0">
                <a:solidFill>
                  <a:srgbClr val="FF0000"/>
                </a:solidFill>
                <a:latin typeface="Times New Roman" panose="02020603050405020304" pitchFamily="18" charset="0"/>
                <a:cs typeface="Times New Roman" panose="02020603050405020304" pitchFamily="18" charset="0"/>
              </a:rPr>
              <a:t> </a:t>
            </a:r>
            <a:r>
              <a:rPr lang="en-US" sz="6000" dirty="0" err="1">
                <a:solidFill>
                  <a:srgbClr val="FF0000"/>
                </a:solidFill>
                <a:latin typeface="Times New Roman" panose="02020603050405020304" pitchFamily="18" charset="0"/>
                <a:cs typeface="Times New Roman" panose="02020603050405020304" pitchFamily="18" charset="0"/>
              </a:rPr>
              <a:t>trống</a:t>
            </a:r>
            <a:r>
              <a:rPr lang="en-US" sz="6000" dirty="0">
                <a:solidFill>
                  <a:srgbClr val="FF0000"/>
                </a:solidFill>
                <a:latin typeface="Times New Roman" panose="02020603050405020304" pitchFamily="18" charset="0"/>
                <a:cs typeface="Times New Roman" panose="02020603050405020304" pitchFamily="18" charset="0"/>
              </a:rPr>
              <a:t> </a:t>
            </a:r>
            <a:r>
              <a:rPr lang="en-US" sz="6000" dirty="0" err="1">
                <a:solidFill>
                  <a:srgbClr val="FF0000"/>
                </a:solidFill>
                <a:latin typeface="Times New Roman" panose="02020603050405020304" pitchFamily="18" charset="0"/>
                <a:cs typeface="Times New Roman" panose="02020603050405020304" pitchFamily="18" charset="0"/>
              </a:rPr>
              <a:t>các</a:t>
            </a:r>
            <a:r>
              <a:rPr lang="en-US" sz="6000" dirty="0">
                <a:solidFill>
                  <a:srgbClr val="FF0000"/>
                </a:solidFill>
                <a:latin typeface="Times New Roman" panose="02020603050405020304" pitchFamily="18" charset="0"/>
                <a:cs typeface="Times New Roman" panose="02020603050405020304" pitchFamily="18" charset="0"/>
              </a:rPr>
              <a:t> </a:t>
            </a:r>
            <a:r>
              <a:rPr lang="en-US" sz="6000" dirty="0" err="1">
                <a:solidFill>
                  <a:srgbClr val="FF0000"/>
                </a:solidFill>
                <a:latin typeface="Times New Roman" panose="02020603050405020304" pitchFamily="18" charset="0"/>
                <a:cs typeface="Times New Roman" panose="02020603050405020304" pitchFamily="18" charset="0"/>
              </a:rPr>
              <a:t>kết</a:t>
            </a:r>
            <a:r>
              <a:rPr lang="en-US" sz="6000" dirty="0">
                <a:solidFill>
                  <a:srgbClr val="FF0000"/>
                </a:solidFill>
                <a:latin typeface="Times New Roman" panose="02020603050405020304" pitchFamily="18" charset="0"/>
                <a:cs typeface="Times New Roman" panose="02020603050405020304" pitchFamily="18" charset="0"/>
              </a:rPr>
              <a:t> </a:t>
            </a:r>
            <a:r>
              <a:rPr lang="en-US" sz="6000" dirty="0" err="1">
                <a:solidFill>
                  <a:srgbClr val="FF0000"/>
                </a:solidFill>
                <a:latin typeface="Times New Roman" panose="02020603050405020304" pitchFamily="18" charset="0"/>
                <a:cs typeface="Times New Roman" panose="02020603050405020304" pitchFamily="18" charset="0"/>
              </a:rPr>
              <a:t>luận</a:t>
            </a:r>
            <a:r>
              <a:rPr lang="en-US" sz="6000" dirty="0">
                <a:solidFill>
                  <a:srgbClr val="FF0000"/>
                </a:solidFill>
                <a:latin typeface="Times New Roman" panose="02020603050405020304" pitchFamily="18" charset="0"/>
                <a:cs typeface="Times New Roman" panose="02020603050405020304" pitchFamily="18" charset="0"/>
              </a:rPr>
              <a:t> </a:t>
            </a:r>
            <a:r>
              <a:rPr lang="en-US" sz="6000" dirty="0" err="1">
                <a:solidFill>
                  <a:srgbClr val="FF0000"/>
                </a:solidFill>
                <a:latin typeface="Times New Roman" panose="02020603050405020304" pitchFamily="18" charset="0"/>
                <a:cs typeface="Times New Roman" panose="02020603050405020304" pitchFamily="18" charset="0"/>
              </a:rPr>
              <a:t>sau</a:t>
            </a:r>
            <a:r>
              <a:rPr lang="en-US" sz="6000" dirty="0">
                <a:solidFill>
                  <a:srgbClr val="FF0000"/>
                </a:solidFill>
                <a:latin typeface="Times New Roman" panose="02020603050405020304" pitchFamily="18" charset="0"/>
                <a:cs typeface="Times New Roman" panose="02020603050405020304" pitchFamily="18" charset="0"/>
              </a:rPr>
              <a:t>: </a:t>
            </a:r>
            <a:endParaRPr lang="en-US" sz="6000" dirty="0">
              <a:solidFill>
                <a:srgbClr val="FF0000"/>
              </a:solidFill>
            </a:endParaRPr>
          </a:p>
        </p:txBody>
      </p:sp>
      <p:sp>
        <p:nvSpPr>
          <p:cNvPr id="3" name="Rectangle 2"/>
          <p:cNvSpPr/>
          <p:nvPr/>
        </p:nvSpPr>
        <p:spPr>
          <a:xfrm>
            <a:off x="214562" y="1993611"/>
            <a:ext cx="17540036" cy="1323439"/>
          </a:xfrm>
          <a:prstGeom prst="rect">
            <a:avLst/>
          </a:prstGeom>
        </p:spPr>
        <p:txBody>
          <a:bodyPr wrap="square">
            <a:spAutoFit/>
          </a:bodyPr>
          <a:lstStyle/>
          <a:p>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Các</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nguyên</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tố</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hóa</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học</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trong</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bảng</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tuần</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hoàn</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được</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sắp</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xếp</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theo</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chiều</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tăng</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dần</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của</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nguyên</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tử</a:t>
            </a:r>
            <a:endParaRPr lang="en-US" sz="4000" dirty="0"/>
          </a:p>
        </p:txBody>
      </p:sp>
      <p:sp>
        <p:nvSpPr>
          <p:cNvPr id="4" name="Rectangle 3"/>
          <p:cNvSpPr/>
          <p:nvPr/>
        </p:nvSpPr>
        <p:spPr>
          <a:xfrm>
            <a:off x="320675" y="4647565"/>
            <a:ext cx="17433925" cy="1322070"/>
          </a:xfrm>
          <a:prstGeom prst="rect">
            <a:avLst/>
          </a:prstGeom>
        </p:spPr>
        <p:txBody>
          <a:bodyPr wrap="square">
            <a:spAutoFit/>
          </a:bodyPr>
          <a:lstStyle/>
          <a:p>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Các</a:t>
            </a:r>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nguyên</a:t>
            </a:r>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tố</a:t>
            </a:r>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hóa</a:t>
            </a:r>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học</a:t>
            </a:r>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có</a:t>
            </a:r>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cùng</a:t>
            </a:r>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số</a:t>
            </a:r>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lớp</a:t>
            </a:r>
            <a:r>
              <a:rPr lang="en-US" sz="4000" dirty="0">
                <a:solidFill>
                  <a:schemeClr val="tx1"/>
                </a:solidFill>
                <a:latin typeface="Times New Roman" panose="02020603050405020304" pitchFamily="18" charset="0"/>
                <a:cs typeface="Times New Roman" panose="02020603050405020304" pitchFamily="18" charset="0"/>
              </a:rPr>
              <a:t> ………..    </a:t>
            </a:r>
            <a:r>
              <a:rPr lang="en-US" sz="4000" dirty="0" err="1">
                <a:solidFill>
                  <a:schemeClr val="tx1"/>
                </a:solidFill>
                <a:latin typeface="Times New Roman" panose="02020603050405020304" pitchFamily="18" charset="0"/>
                <a:cs typeface="Times New Roman" panose="02020603050405020304" pitchFamily="18" charset="0"/>
              </a:rPr>
              <a:t>trong</a:t>
            </a:r>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nguyên</a:t>
            </a:r>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tử</a:t>
            </a:r>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được</a:t>
            </a:r>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xếp</a:t>
            </a:r>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thành</a:t>
            </a:r>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một</a:t>
            </a:r>
            <a:r>
              <a:rPr lang="en-US" sz="4000" dirty="0">
                <a:solidFill>
                  <a:schemeClr val="tx1"/>
                </a:solidFill>
                <a:latin typeface="Times New Roman" panose="02020603050405020304" pitchFamily="18" charset="0"/>
                <a:cs typeface="Times New Roman" panose="02020603050405020304" pitchFamily="18" charset="0"/>
              </a:rPr>
              <a:t> </a:t>
            </a:r>
            <a:r>
              <a:rPr lang="en-US" sz="4000" dirty="0" err="1">
                <a:solidFill>
                  <a:schemeClr val="tx1"/>
                </a:solidFill>
                <a:latin typeface="Times New Roman" panose="02020603050405020304" pitchFamily="18" charset="0"/>
                <a:cs typeface="Times New Roman" panose="02020603050405020304" pitchFamily="18" charset="0"/>
              </a:rPr>
              <a:t>hàng</a:t>
            </a:r>
            <a:endParaRPr lang="en-US" sz="4000" dirty="0" err="1">
              <a:solidFill>
                <a:schemeClr val="tx1"/>
              </a:solidFill>
              <a:latin typeface="Times New Roman" panose="02020603050405020304" pitchFamily="18" charset="0"/>
              <a:cs typeface="Times New Roman" panose="02020603050405020304" pitchFamily="18" charset="0"/>
            </a:endParaRPr>
          </a:p>
        </p:txBody>
      </p:sp>
      <p:sp>
        <p:nvSpPr>
          <p:cNvPr id="5" name="Rectangle 4"/>
          <p:cNvSpPr/>
          <p:nvPr/>
        </p:nvSpPr>
        <p:spPr>
          <a:xfrm>
            <a:off x="585536" y="7962900"/>
            <a:ext cx="17169063" cy="1323439"/>
          </a:xfrm>
          <a:prstGeom prst="rect">
            <a:avLst/>
          </a:prstGeom>
        </p:spPr>
        <p:txBody>
          <a:bodyPr wrap="square">
            <a:spAutoFit/>
          </a:bodyPr>
          <a:lstStyle/>
          <a:p>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Các</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nguyên</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tố</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có</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tính</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chất</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hóa</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học</a:t>
            </a:r>
            <a:r>
              <a:rPr lang="en-US" sz="4000" dirty="0">
                <a:latin typeface="Times New Roman" panose="02020603050405020304" pitchFamily="18" charset="0"/>
                <a:cs typeface="Times New Roman" panose="02020603050405020304" pitchFamily="18" charset="0"/>
              </a:rPr>
              <a:t> ………………..  </a:t>
            </a:r>
            <a:r>
              <a:rPr lang="en-US" sz="4000" dirty="0" err="1">
                <a:latin typeface="Times New Roman" panose="02020603050405020304" pitchFamily="18" charset="0"/>
                <a:cs typeface="Times New Roman" panose="02020603050405020304" pitchFamily="18" charset="0"/>
              </a:rPr>
              <a:t>nhau</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được</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xếp</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thành</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một</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cột</a:t>
            </a:r>
            <a:endParaRPr lang="en-US" sz="4000" dirty="0">
              <a:latin typeface="Times New Roman" panose="02020603050405020304" pitchFamily="18" charset="0"/>
              <a:cs typeface="Times New Roman" panose="02020603050405020304" pitchFamily="18" charset="0"/>
            </a:endParaRPr>
          </a:p>
        </p:txBody>
      </p:sp>
      <p:sp>
        <p:nvSpPr>
          <p:cNvPr id="6" name="Rectangle 5"/>
          <p:cNvSpPr/>
          <p:nvPr/>
        </p:nvSpPr>
        <p:spPr>
          <a:xfrm>
            <a:off x="1219500" y="2552649"/>
            <a:ext cx="4247515" cy="706755"/>
          </a:xfrm>
          <a:prstGeom prst="rect">
            <a:avLst/>
          </a:prstGeom>
        </p:spPr>
        <p:txBody>
          <a:bodyPr wrap="none">
            <a:spAutoFit/>
          </a:bodyPr>
          <a:lstStyle/>
          <a:p>
            <a:r>
              <a:rPr lang="en-US" sz="4000" b="1" dirty="0" err="1">
                <a:solidFill>
                  <a:srgbClr val="FF0000"/>
                </a:solidFill>
                <a:latin typeface="Times New Roman" panose="02020603050405020304" pitchFamily="18" charset="0"/>
                <a:cs typeface="Times New Roman" panose="02020603050405020304" pitchFamily="18" charset="0"/>
              </a:rPr>
              <a:t>điện</a:t>
            </a:r>
            <a:r>
              <a:rPr lang="en-US" sz="4000" b="1" dirty="0">
                <a:solidFill>
                  <a:srgbClr val="FF0000"/>
                </a:solidFill>
                <a:latin typeface="Times New Roman" panose="02020603050405020304" pitchFamily="18" charset="0"/>
                <a:cs typeface="Times New Roman" panose="02020603050405020304" pitchFamily="18" charset="0"/>
              </a:rPr>
              <a:t> </a:t>
            </a:r>
            <a:r>
              <a:rPr lang="en-US" sz="4000" b="1" dirty="0" err="1">
                <a:solidFill>
                  <a:srgbClr val="FF0000"/>
                </a:solidFill>
                <a:latin typeface="Times New Roman" panose="02020603050405020304" pitchFamily="18" charset="0"/>
                <a:cs typeface="Times New Roman" panose="02020603050405020304" pitchFamily="18" charset="0"/>
              </a:rPr>
              <a:t>tích</a:t>
            </a:r>
            <a:r>
              <a:rPr lang="en-US" sz="4000" b="1" dirty="0">
                <a:solidFill>
                  <a:srgbClr val="FF0000"/>
                </a:solidFill>
                <a:latin typeface="Times New Roman" panose="02020603050405020304" pitchFamily="18" charset="0"/>
                <a:cs typeface="Times New Roman" panose="02020603050405020304" pitchFamily="18" charset="0"/>
              </a:rPr>
              <a:t> </a:t>
            </a:r>
            <a:r>
              <a:rPr lang="en-US" sz="4000" b="1" dirty="0" err="1">
                <a:solidFill>
                  <a:srgbClr val="FF0000"/>
                </a:solidFill>
                <a:latin typeface="Times New Roman" panose="02020603050405020304" pitchFamily="18" charset="0"/>
                <a:cs typeface="Times New Roman" panose="02020603050405020304" pitchFamily="18" charset="0"/>
              </a:rPr>
              <a:t>hạt</a:t>
            </a:r>
            <a:r>
              <a:rPr lang="en-US" sz="4000" b="1" dirty="0">
                <a:solidFill>
                  <a:srgbClr val="FF0000"/>
                </a:solidFill>
                <a:latin typeface="Times New Roman" panose="02020603050405020304" pitchFamily="18" charset="0"/>
                <a:cs typeface="Times New Roman" panose="02020603050405020304" pitchFamily="18" charset="0"/>
              </a:rPr>
              <a:t> </a:t>
            </a:r>
            <a:r>
              <a:rPr lang="en-US" sz="4000" b="1" dirty="0" err="1">
                <a:solidFill>
                  <a:srgbClr val="FF0000"/>
                </a:solidFill>
                <a:latin typeface="Times New Roman" panose="02020603050405020304" pitchFamily="18" charset="0"/>
                <a:cs typeface="Times New Roman" panose="02020603050405020304" pitchFamily="18" charset="0"/>
              </a:rPr>
              <a:t>nhân</a:t>
            </a:r>
            <a:r>
              <a:rPr lang="en-US" sz="4000" b="1" dirty="0">
                <a:solidFill>
                  <a:srgbClr val="FF0000"/>
                </a:solidFill>
                <a:latin typeface="Times New Roman" panose="02020603050405020304" pitchFamily="18" charset="0"/>
                <a:cs typeface="Times New Roman" panose="02020603050405020304" pitchFamily="18" charset="0"/>
              </a:rPr>
              <a:t> </a:t>
            </a:r>
            <a:endParaRPr lang="en-US" sz="4000" b="1" dirty="0">
              <a:solidFill>
                <a:srgbClr val="FF0000"/>
              </a:solidFill>
            </a:endParaRPr>
          </a:p>
        </p:txBody>
      </p:sp>
      <p:sp>
        <p:nvSpPr>
          <p:cNvPr id="7" name="Rectangle 6"/>
          <p:cNvSpPr/>
          <p:nvPr/>
        </p:nvSpPr>
        <p:spPr>
          <a:xfrm>
            <a:off x="8915432" y="4533731"/>
            <a:ext cx="1921510" cy="706755"/>
          </a:xfrm>
          <a:prstGeom prst="rect">
            <a:avLst/>
          </a:prstGeom>
        </p:spPr>
        <p:txBody>
          <a:bodyPr wrap="none">
            <a:spAutoFit/>
          </a:bodyPr>
          <a:lstStyle/>
          <a:p>
            <a:r>
              <a:rPr lang="en-US" sz="4000" b="1" dirty="0">
                <a:solidFill>
                  <a:srgbClr val="FF0000"/>
                </a:solidFill>
                <a:latin typeface="Times New Roman" panose="02020603050405020304" pitchFamily="18" charset="0"/>
                <a:cs typeface="Times New Roman" panose="02020603050405020304" pitchFamily="18" charset="0"/>
              </a:rPr>
              <a:t>electron</a:t>
            </a:r>
            <a:endParaRPr lang="en-US" sz="4000" b="1" dirty="0">
              <a:solidFill>
                <a:srgbClr val="FF0000"/>
              </a:solidFill>
              <a:latin typeface="Times New Roman" panose="02020603050405020304" pitchFamily="18" charset="0"/>
              <a:cs typeface="Times New Roman" panose="02020603050405020304" pitchFamily="18" charset="0"/>
            </a:endParaRPr>
          </a:p>
        </p:txBody>
      </p:sp>
      <p:sp>
        <p:nvSpPr>
          <p:cNvPr id="8" name="Rectangle 7"/>
          <p:cNvSpPr/>
          <p:nvPr/>
        </p:nvSpPr>
        <p:spPr>
          <a:xfrm>
            <a:off x="8915400" y="7734300"/>
            <a:ext cx="2214880" cy="706755"/>
          </a:xfrm>
          <a:prstGeom prst="rect">
            <a:avLst/>
          </a:prstGeom>
        </p:spPr>
        <p:txBody>
          <a:bodyPr wrap="square">
            <a:spAutoFit/>
          </a:bodyPr>
          <a:lstStyle/>
          <a:p>
            <a:r>
              <a:rPr lang="en-US" sz="4000" b="1" dirty="0" err="1">
                <a:solidFill>
                  <a:srgbClr val="FF0000"/>
                </a:solidFill>
                <a:latin typeface="Times New Roman" panose="02020603050405020304" pitchFamily="18" charset="0"/>
                <a:cs typeface="Times New Roman" panose="02020603050405020304" pitchFamily="18" charset="0"/>
              </a:rPr>
              <a:t>tương</a:t>
            </a:r>
            <a:r>
              <a:rPr lang="en-US" sz="4000" b="1" dirty="0">
                <a:solidFill>
                  <a:srgbClr val="FF0000"/>
                </a:solidFill>
                <a:latin typeface="Times New Roman" panose="02020603050405020304" pitchFamily="18" charset="0"/>
                <a:cs typeface="Times New Roman" panose="02020603050405020304" pitchFamily="18" charset="0"/>
              </a:rPr>
              <a:t> </a:t>
            </a:r>
            <a:r>
              <a:rPr lang="en-US" sz="4000" b="1" dirty="0" err="1">
                <a:solidFill>
                  <a:srgbClr val="FF0000"/>
                </a:solidFill>
                <a:latin typeface="Times New Roman" panose="02020603050405020304" pitchFamily="18" charset="0"/>
                <a:cs typeface="Times New Roman" panose="02020603050405020304" pitchFamily="18" charset="0"/>
              </a:rPr>
              <a:t>tự</a:t>
            </a:r>
            <a:r>
              <a:rPr lang="en-US" sz="4000" b="1" dirty="0">
                <a:solidFill>
                  <a:srgbClr val="FF0000"/>
                </a:solidFill>
                <a:latin typeface="Times New Roman" panose="02020603050405020304" pitchFamily="18" charset="0"/>
                <a:cs typeface="Times New Roman" panose="02020603050405020304" pitchFamily="18" charset="0"/>
              </a:rPr>
              <a:t> </a:t>
            </a:r>
            <a:endParaRPr lang="en-US" sz="4000" b="1" dirty="0">
              <a:solidFill>
                <a:srgbClr val="FF0000"/>
              </a:solidFil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grpId="0" nodeType="clickEffect">
                                  <p:stCondLst>
                                    <p:cond delay="0"/>
                                  </p:stCondLst>
                                  <p:childTnLst>
                                    <p:set>
                                      <p:cBhvr>
                                        <p:cTn id="13" dur="1" fill="hold">
                                          <p:stCondLst>
                                            <p:cond delay="0"/>
                                          </p:stCondLst>
                                        </p:cTn>
                                        <p:tgtEl>
                                          <p:spTgt spid="7"/>
                                        </p:tgtEl>
                                        <p:attrNameLst>
                                          <p:attrName>style.visibility</p:attrName>
                                        </p:attrNameLst>
                                      </p:cBhvr>
                                      <p:to>
                                        <p:strVal val="visible"/>
                                      </p:to>
                                    </p:set>
                                    <p:animEffect transition="in" filter="barn(inVertical)">
                                      <p:cBhvr>
                                        <p:cTn id="14" dur="500"/>
                                        <p:tgtEl>
                                          <p:spTgt spid="7"/>
                                        </p:tgtEl>
                                      </p:cBhvr>
                                    </p:animEffect>
                                  </p:childTnLst>
                                </p:cTn>
                              </p:par>
                            </p:childTnLst>
                          </p:cTn>
                        </p:par>
                      </p:childTnLst>
                    </p:cTn>
                  </p:par>
                  <p:par>
                    <p:cTn id="15" fill="hold">
                      <p:stCondLst>
                        <p:cond delay="indefinite"/>
                      </p:stCondLst>
                      <p:childTnLst>
                        <p:par>
                          <p:cTn id="16" fill="hold">
                            <p:stCondLst>
                              <p:cond delay="0"/>
                            </p:stCondLst>
                            <p:childTnLst>
                              <p:par>
                                <p:cTn id="17" presetID="16" presetClass="entr" presetSubtype="21" fill="hold" grpId="0" nodeType="clickEffect">
                                  <p:stCondLst>
                                    <p:cond delay="0"/>
                                  </p:stCondLst>
                                  <p:childTnLst>
                                    <p:set>
                                      <p:cBhvr>
                                        <p:cTn id="18" dur="1" fill="hold">
                                          <p:stCondLst>
                                            <p:cond delay="0"/>
                                          </p:stCondLst>
                                        </p:cTn>
                                        <p:tgtEl>
                                          <p:spTgt spid="8"/>
                                        </p:tgtEl>
                                        <p:attrNameLst>
                                          <p:attrName>style.visibility</p:attrName>
                                        </p:attrNameLst>
                                      </p:cBhvr>
                                      <p:to>
                                        <p:strVal val="visible"/>
                                      </p:to>
                                    </p:set>
                                    <p:animEffect transition="in" filter="barn(inVertical)">
                                      <p:cBhvr>
                                        <p:cTn id="19"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7" grpId="0"/>
      <p:bldP spid="8"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609600" y="647700"/>
            <a:ext cx="16611600" cy="861774"/>
          </a:xfrm>
          <a:prstGeom prst="rect">
            <a:avLst/>
          </a:prstGeom>
          <a:noFill/>
        </p:spPr>
        <p:txBody>
          <a:bodyPr wrap="square" rtlCol="0">
            <a:spAutoFit/>
          </a:bodyPr>
          <a:lstStyle/>
          <a:p>
            <a:r>
              <a:rPr lang="en-US" sz="5000" dirty="0">
                <a:solidFill>
                  <a:srgbClr val="C00000"/>
                </a:solidFill>
                <a:latin typeface="Times Neue Roman" panose="00000500000000000000" charset="0"/>
              </a:rPr>
              <a:t>I</a:t>
            </a:r>
            <a:r>
              <a:rPr lang="en-US" sz="5000" b="1" dirty="0">
                <a:solidFill>
                  <a:srgbClr val="C00000"/>
                </a:solidFill>
                <a:latin typeface="Times Neue Roman" panose="00000500000000000000" charset="0"/>
              </a:rPr>
              <a:t>/ </a:t>
            </a:r>
            <a:r>
              <a:rPr lang="en-US" sz="5000" b="1" dirty="0" err="1">
                <a:solidFill>
                  <a:srgbClr val="C00000"/>
                </a:solidFill>
                <a:latin typeface="Times Neue Roman" panose="00000500000000000000" charset="0"/>
              </a:rPr>
              <a:t>Nguyên</a:t>
            </a:r>
            <a:r>
              <a:rPr lang="en-US" sz="5000" b="1" dirty="0">
                <a:solidFill>
                  <a:srgbClr val="C00000"/>
                </a:solidFill>
                <a:latin typeface="Times Neue Roman" panose="00000500000000000000" charset="0"/>
              </a:rPr>
              <a:t> </a:t>
            </a:r>
            <a:r>
              <a:rPr lang="en-US" sz="5000" b="1" dirty="0" err="1">
                <a:solidFill>
                  <a:srgbClr val="C00000"/>
                </a:solidFill>
                <a:latin typeface="Times Neue Roman" panose="00000500000000000000" charset="0"/>
              </a:rPr>
              <a:t>tắc</a:t>
            </a:r>
            <a:r>
              <a:rPr lang="en-US" sz="5000" b="1" dirty="0">
                <a:solidFill>
                  <a:srgbClr val="C00000"/>
                </a:solidFill>
                <a:latin typeface="Times Neue Roman" panose="00000500000000000000" charset="0"/>
              </a:rPr>
              <a:t> </a:t>
            </a:r>
            <a:r>
              <a:rPr lang="en-US" sz="5000" b="1" dirty="0" err="1">
                <a:solidFill>
                  <a:srgbClr val="C00000"/>
                </a:solidFill>
                <a:latin typeface="Times Neue Roman" panose="00000500000000000000" charset="0"/>
              </a:rPr>
              <a:t>xây</a:t>
            </a:r>
            <a:r>
              <a:rPr lang="en-US" sz="5000" b="1" dirty="0">
                <a:solidFill>
                  <a:srgbClr val="C00000"/>
                </a:solidFill>
                <a:latin typeface="Times Neue Roman" panose="00000500000000000000" charset="0"/>
              </a:rPr>
              <a:t> </a:t>
            </a:r>
            <a:r>
              <a:rPr lang="en-US" sz="5000" b="1" dirty="0" err="1">
                <a:solidFill>
                  <a:srgbClr val="C00000"/>
                </a:solidFill>
                <a:latin typeface="Times Neue Roman" panose="00000500000000000000" charset="0"/>
              </a:rPr>
              <a:t>dựng</a:t>
            </a:r>
            <a:r>
              <a:rPr lang="en-US" sz="5000" b="1" dirty="0">
                <a:solidFill>
                  <a:srgbClr val="C00000"/>
                </a:solidFill>
                <a:latin typeface="Times Neue Roman" panose="00000500000000000000" charset="0"/>
              </a:rPr>
              <a:t> </a:t>
            </a:r>
            <a:r>
              <a:rPr lang="en-US" sz="5000" b="1" dirty="0" err="1">
                <a:solidFill>
                  <a:srgbClr val="C00000"/>
                </a:solidFill>
                <a:latin typeface="Times Neue Roman" panose="00000500000000000000" charset="0"/>
              </a:rPr>
              <a:t>bảng</a:t>
            </a:r>
            <a:r>
              <a:rPr lang="en-US" sz="5000" b="1" dirty="0">
                <a:solidFill>
                  <a:srgbClr val="C00000"/>
                </a:solidFill>
                <a:latin typeface="Times Neue Roman" panose="00000500000000000000" charset="0"/>
              </a:rPr>
              <a:t> </a:t>
            </a:r>
            <a:r>
              <a:rPr lang="en-US" sz="5000" b="1" dirty="0" err="1">
                <a:solidFill>
                  <a:srgbClr val="C00000"/>
                </a:solidFill>
                <a:latin typeface="Times Neue Roman" panose="00000500000000000000" charset="0"/>
              </a:rPr>
              <a:t>tuần</a:t>
            </a:r>
            <a:r>
              <a:rPr lang="en-US" sz="5000" b="1" dirty="0">
                <a:solidFill>
                  <a:srgbClr val="C00000"/>
                </a:solidFill>
                <a:latin typeface="Times Neue Roman" panose="00000500000000000000" charset="0"/>
              </a:rPr>
              <a:t> </a:t>
            </a:r>
            <a:r>
              <a:rPr lang="en-US" sz="5000" b="1" dirty="0" err="1">
                <a:solidFill>
                  <a:srgbClr val="C00000"/>
                </a:solidFill>
                <a:latin typeface="Times Neue Roman" panose="00000500000000000000" charset="0"/>
              </a:rPr>
              <a:t>hoàn</a:t>
            </a:r>
            <a:r>
              <a:rPr lang="en-US" sz="5000" b="1" dirty="0">
                <a:solidFill>
                  <a:srgbClr val="C00000"/>
                </a:solidFill>
                <a:latin typeface="Times Neue Roman" panose="00000500000000000000" charset="0"/>
              </a:rPr>
              <a:t> </a:t>
            </a:r>
            <a:r>
              <a:rPr lang="en-US" sz="5000" b="1" dirty="0" err="1">
                <a:solidFill>
                  <a:srgbClr val="C00000"/>
                </a:solidFill>
                <a:latin typeface="Times Neue Roman" panose="00000500000000000000" charset="0"/>
              </a:rPr>
              <a:t>các</a:t>
            </a:r>
            <a:r>
              <a:rPr lang="en-US" sz="5000" b="1" dirty="0">
                <a:solidFill>
                  <a:srgbClr val="C00000"/>
                </a:solidFill>
                <a:latin typeface="Times Neue Roman" panose="00000500000000000000" charset="0"/>
              </a:rPr>
              <a:t> </a:t>
            </a:r>
            <a:r>
              <a:rPr lang="en-US" sz="5000" b="1" dirty="0" err="1">
                <a:solidFill>
                  <a:srgbClr val="C00000"/>
                </a:solidFill>
                <a:latin typeface="Times Neue Roman" panose="00000500000000000000" charset="0"/>
              </a:rPr>
              <a:t>nguyên</a:t>
            </a:r>
            <a:r>
              <a:rPr lang="en-US" sz="5000" b="1" dirty="0">
                <a:solidFill>
                  <a:srgbClr val="C00000"/>
                </a:solidFill>
                <a:latin typeface="Times Neue Roman" panose="00000500000000000000" charset="0"/>
              </a:rPr>
              <a:t> </a:t>
            </a:r>
            <a:r>
              <a:rPr lang="en-US" sz="5000" b="1" dirty="0" err="1">
                <a:solidFill>
                  <a:srgbClr val="C00000"/>
                </a:solidFill>
                <a:latin typeface="Times Neue Roman" panose="00000500000000000000" charset="0"/>
              </a:rPr>
              <a:t>tố</a:t>
            </a:r>
            <a:r>
              <a:rPr lang="en-US" sz="5000" b="1" dirty="0">
                <a:solidFill>
                  <a:srgbClr val="C00000"/>
                </a:solidFill>
                <a:latin typeface="Times Neue Roman" panose="00000500000000000000" charset="0"/>
              </a:rPr>
              <a:t> </a:t>
            </a:r>
            <a:r>
              <a:rPr lang="en-US" sz="5000" b="1" dirty="0" err="1">
                <a:solidFill>
                  <a:srgbClr val="C00000"/>
                </a:solidFill>
                <a:latin typeface="Times Neue Roman" panose="00000500000000000000" charset="0"/>
              </a:rPr>
              <a:t>hóa</a:t>
            </a:r>
            <a:r>
              <a:rPr lang="en-US" sz="5000" b="1" dirty="0">
                <a:solidFill>
                  <a:srgbClr val="C00000"/>
                </a:solidFill>
                <a:latin typeface="Times Neue Roman" panose="00000500000000000000" charset="0"/>
              </a:rPr>
              <a:t> </a:t>
            </a:r>
            <a:r>
              <a:rPr lang="en-US" sz="5000" b="1" dirty="0" err="1">
                <a:solidFill>
                  <a:srgbClr val="C00000"/>
                </a:solidFill>
                <a:latin typeface="Times Neue Roman" panose="00000500000000000000" charset="0"/>
              </a:rPr>
              <a:t>học</a:t>
            </a:r>
            <a:endParaRPr lang="en-US" sz="5000" b="1" dirty="0">
              <a:solidFill>
                <a:srgbClr val="C00000"/>
              </a:solidFill>
              <a:latin typeface="Times Neue Roman" panose="00000500000000000000" charset="0"/>
            </a:endParaRPr>
          </a:p>
        </p:txBody>
      </p:sp>
      <p:sp>
        <p:nvSpPr>
          <p:cNvPr id="5" name="TextBox 4"/>
          <p:cNvSpPr txBox="1"/>
          <p:nvPr/>
        </p:nvSpPr>
        <p:spPr>
          <a:xfrm>
            <a:off x="609600" y="2411039"/>
            <a:ext cx="17145000" cy="5478423"/>
          </a:xfrm>
          <a:prstGeom prst="rect">
            <a:avLst/>
          </a:prstGeom>
          <a:noFill/>
        </p:spPr>
        <p:txBody>
          <a:bodyPr wrap="square" rtlCol="0">
            <a:spAutoFit/>
          </a:bodyPr>
          <a:lstStyle/>
          <a:p>
            <a:r>
              <a:rPr lang="en-US" sz="5000" b="1" dirty="0" err="1">
                <a:solidFill>
                  <a:srgbClr val="002060"/>
                </a:solidFill>
                <a:latin typeface="Times Neue Roman" panose="00000500000000000000" charset="0"/>
              </a:rPr>
              <a:t>Nguyên</a:t>
            </a:r>
            <a:r>
              <a:rPr lang="en-US" sz="5000" b="1" dirty="0">
                <a:solidFill>
                  <a:srgbClr val="002060"/>
                </a:solidFill>
                <a:latin typeface="Times Neue Roman" panose="00000500000000000000" charset="0"/>
              </a:rPr>
              <a:t> </a:t>
            </a:r>
            <a:r>
              <a:rPr lang="en-US" sz="5000" b="1" dirty="0" err="1">
                <a:solidFill>
                  <a:srgbClr val="002060"/>
                </a:solidFill>
                <a:latin typeface="Times Neue Roman" panose="00000500000000000000" charset="0"/>
              </a:rPr>
              <a:t>tắc</a:t>
            </a:r>
            <a:r>
              <a:rPr lang="en-US" sz="5000" b="1" dirty="0">
                <a:solidFill>
                  <a:srgbClr val="002060"/>
                </a:solidFill>
                <a:latin typeface="Times Neue Roman" panose="00000500000000000000" charset="0"/>
              </a:rPr>
              <a:t> </a:t>
            </a:r>
            <a:r>
              <a:rPr lang="en-US" sz="5000" b="1" dirty="0" err="1">
                <a:solidFill>
                  <a:srgbClr val="002060"/>
                </a:solidFill>
                <a:latin typeface="Times Neue Roman" panose="00000500000000000000" charset="0"/>
              </a:rPr>
              <a:t>sắp</a:t>
            </a:r>
            <a:r>
              <a:rPr lang="en-US" sz="5000" b="1" dirty="0">
                <a:solidFill>
                  <a:srgbClr val="002060"/>
                </a:solidFill>
                <a:latin typeface="Times Neue Roman" panose="00000500000000000000" charset="0"/>
              </a:rPr>
              <a:t> </a:t>
            </a:r>
            <a:r>
              <a:rPr lang="en-US" sz="5000" b="1" dirty="0" err="1">
                <a:solidFill>
                  <a:srgbClr val="002060"/>
                </a:solidFill>
                <a:latin typeface="Times Neue Roman" panose="00000500000000000000" charset="0"/>
              </a:rPr>
              <a:t>xếp</a:t>
            </a:r>
            <a:r>
              <a:rPr lang="en-US" sz="5000" b="1" dirty="0">
                <a:solidFill>
                  <a:srgbClr val="002060"/>
                </a:solidFill>
                <a:latin typeface="Times Neue Roman" panose="00000500000000000000" charset="0"/>
              </a:rPr>
              <a:t> </a:t>
            </a:r>
            <a:r>
              <a:rPr lang="en-US" sz="5000" b="1" dirty="0" err="1">
                <a:solidFill>
                  <a:srgbClr val="002060"/>
                </a:solidFill>
                <a:latin typeface="Times Neue Roman" panose="00000500000000000000" charset="0"/>
              </a:rPr>
              <a:t>các</a:t>
            </a:r>
            <a:r>
              <a:rPr lang="en-US" sz="5000" b="1" dirty="0">
                <a:solidFill>
                  <a:srgbClr val="002060"/>
                </a:solidFill>
                <a:latin typeface="Times Neue Roman" panose="00000500000000000000" charset="0"/>
              </a:rPr>
              <a:t> </a:t>
            </a:r>
            <a:r>
              <a:rPr lang="en-US" sz="5000" b="1" dirty="0" err="1">
                <a:solidFill>
                  <a:srgbClr val="002060"/>
                </a:solidFill>
                <a:latin typeface="Times Neue Roman" panose="00000500000000000000" charset="0"/>
              </a:rPr>
              <a:t>nguyên</a:t>
            </a:r>
            <a:r>
              <a:rPr lang="en-US" sz="5000" b="1" dirty="0">
                <a:solidFill>
                  <a:srgbClr val="002060"/>
                </a:solidFill>
                <a:latin typeface="Times Neue Roman" panose="00000500000000000000" charset="0"/>
              </a:rPr>
              <a:t> </a:t>
            </a:r>
            <a:r>
              <a:rPr lang="en-US" sz="5000" b="1" dirty="0" err="1">
                <a:solidFill>
                  <a:srgbClr val="002060"/>
                </a:solidFill>
                <a:latin typeface="Times Neue Roman" panose="00000500000000000000" charset="0"/>
              </a:rPr>
              <a:t>tố</a:t>
            </a:r>
            <a:r>
              <a:rPr lang="en-US" sz="5000" b="1" dirty="0">
                <a:solidFill>
                  <a:srgbClr val="002060"/>
                </a:solidFill>
                <a:latin typeface="Times Neue Roman" panose="00000500000000000000" charset="0"/>
              </a:rPr>
              <a:t> </a:t>
            </a:r>
            <a:r>
              <a:rPr lang="en-US" sz="5000" b="1" dirty="0" err="1">
                <a:solidFill>
                  <a:srgbClr val="002060"/>
                </a:solidFill>
                <a:latin typeface="Times Neue Roman" panose="00000500000000000000" charset="0"/>
              </a:rPr>
              <a:t>hóa</a:t>
            </a:r>
            <a:r>
              <a:rPr lang="en-US" sz="5000" b="1" dirty="0">
                <a:solidFill>
                  <a:srgbClr val="002060"/>
                </a:solidFill>
                <a:latin typeface="Times Neue Roman" panose="00000500000000000000" charset="0"/>
              </a:rPr>
              <a:t> </a:t>
            </a:r>
            <a:r>
              <a:rPr lang="en-US" sz="5000" b="1" dirty="0" err="1">
                <a:solidFill>
                  <a:srgbClr val="002060"/>
                </a:solidFill>
                <a:latin typeface="Times Neue Roman" panose="00000500000000000000" charset="0"/>
              </a:rPr>
              <a:t>học</a:t>
            </a:r>
            <a:r>
              <a:rPr lang="en-US" sz="5000" b="1" dirty="0">
                <a:solidFill>
                  <a:srgbClr val="002060"/>
                </a:solidFill>
                <a:latin typeface="Times Neue Roman" panose="00000500000000000000" charset="0"/>
              </a:rPr>
              <a:t> </a:t>
            </a:r>
            <a:r>
              <a:rPr lang="en-US" sz="5000" b="1" dirty="0" err="1">
                <a:solidFill>
                  <a:srgbClr val="002060"/>
                </a:solidFill>
                <a:latin typeface="Times Neue Roman" panose="00000500000000000000" charset="0"/>
              </a:rPr>
              <a:t>trong</a:t>
            </a:r>
            <a:r>
              <a:rPr lang="en-US" sz="5000" b="1" dirty="0">
                <a:solidFill>
                  <a:srgbClr val="002060"/>
                </a:solidFill>
                <a:latin typeface="Times Neue Roman" panose="00000500000000000000" charset="0"/>
              </a:rPr>
              <a:t> </a:t>
            </a:r>
            <a:r>
              <a:rPr lang="en-US" sz="5000" b="1" dirty="0" err="1">
                <a:solidFill>
                  <a:srgbClr val="002060"/>
                </a:solidFill>
                <a:latin typeface="Times Neue Roman" panose="00000500000000000000" charset="0"/>
              </a:rPr>
              <a:t>bảng</a:t>
            </a:r>
            <a:r>
              <a:rPr lang="en-US" sz="5000" b="1" dirty="0">
                <a:solidFill>
                  <a:srgbClr val="002060"/>
                </a:solidFill>
                <a:latin typeface="Times Neue Roman" panose="00000500000000000000" charset="0"/>
              </a:rPr>
              <a:t> </a:t>
            </a:r>
            <a:r>
              <a:rPr lang="en-US" sz="5000" b="1" dirty="0" err="1">
                <a:solidFill>
                  <a:srgbClr val="002060"/>
                </a:solidFill>
                <a:latin typeface="Times Neue Roman" panose="00000500000000000000" charset="0"/>
              </a:rPr>
              <a:t>tuần</a:t>
            </a:r>
            <a:r>
              <a:rPr lang="en-US" sz="5000" b="1" dirty="0">
                <a:solidFill>
                  <a:srgbClr val="002060"/>
                </a:solidFill>
                <a:latin typeface="Times Neue Roman" panose="00000500000000000000" charset="0"/>
              </a:rPr>
              <a:t> </a:t>
            </a:r>
            <a:r>
              <a:rPr lang="en-US" sz="5000" b="1" dirty="0" err="1">
                <a:solidFill>
                  <a:srgbClr val="002060"/>
                </a:solidFill>
                <a:latin typeface="Times Neue Roman" panose="00000500000000000000" charset="0"/>
              </a:rPr>
              <a:t>hoàn</a:t>
            </a:r>
            <a:r>
              <a:rPr lang="en-US" sz="5000" b="1" dirty="0">
                <a:solidFill>
                  <a:srgbClr val="002060"/>
                </a:solidFill>
                <a:latin typeface="Times Neue Roman" panose="00000500000000000000" charset="0"/>
              </a:rPr>
              <a:t>:</a:t>
            </a:r>
            <a:endParaRPr lang="en-US" sz="5000" b="1" dirty="0">
              <a:solidFill>
                <a:srgbClr val="002060"/>
              </a:solidFill>
              <a:latin typeface="Times Neue Roman" panose="00000500000000000000" charset="0"/>
            </a:endParaRPr>
          </a:p>
          <a:p>
            <a:r>
              <a:rPr lang="en-US" sz="5000" dirty="0">
                <a:latin typeface="Times Neue Roman" panose="00000500000000000000" charset="0"/>
              </a:rPr>
              <a:t>+ </a:t>
            </a:r>
            <a:r>
              <a:rPr lang="en-US" sz="5000" dirty="0" err="1">
                <a:latin typeface="Times Neue Roman" panose="00000500000000000000" charset="0"/>
              </a:rPr>
              <a:t>Các</a:t>
            </a:r>
            <a:r>
              <a:rPr lang="en-US" sz="5000" dirty="0">
                <a:latin typeface="Times Neue Roman" panose="00000500000000000000" charset="0"/>
              </a:rPr>
              <a:t> </a:t>
            </a:r>
            <a:r>
              <a:rPr lang="en-US" sz="5000" dirty="0" err="1">
                <a:latin typeface="Times Neue Roman" panose="00000500000000000000" charset="0"/>
              </a:rPr>
              <a:t>nguyên</a:t>
            </a:r>
            <a:r>
              <a:rPr lang="en-US" sz="5000" dirty="0">
                <a:latin typeface="Times Neue Roman" panose="00000500000000000000" charset="0"/>
              </a:rPr>
              <a:t> </a:t>
            </a:r>
            <a:r>
              <a:rPr lang="en-US" sz="5000" dirty="0" err="1">
                <a:latin typeface="Times Neue Roman" panose="00000500000000000000" charset="0"/>
              </a:rPr>
              <a:t>tố</a:t>
            </a:r>
            <a:r>
              <a:rPr lang="en-US" sz="5000" dirty="0">
                <a:latin typeface="Times Neue Roman" panose="00000500000000000000" charset="0"/>
              </a:rPr>
              <a:t> </a:t>
            </a:r>
            <a:r>
              <a:rPr lang="en-US" sz="5000" dirty="0" err="1">
                <a:latin typeface="Times Neue Roman" panose="00000500000000000000" charset="0"/>
              </a:rPr>
              <a:t>hóa</a:t>
            </a:r>
            <a:r>
              <a:rPr lang="en-US" sz="5000" dirty="0">
                <a:latin typeface="Times Neue Roman" panose="00000500000000000000" charset="0"/>
              </a:rPr>
              <a:t> </a:t>
            </a:r>
            <a:r>
              <a:rPr lang="en-US" sz="5000" dirty="0" err="1">
                <a:latin typeface="Times Neue Roman" panose="00000500000000000000" charset="0"/>
              </a:rPr>
              <a:t>học</a:t>
            </a:r>
            <a:r>
              <a:rPr lang="en-US" sz="5000" dirty="0">
                <a:latin typeface="Times Neue Roman" panose="00000500000000000000" charset="0"/>
              </a:rPr>
              <a:t> </a:t>
            </a:r>
            <a:r>
              <a:rPr lang="en-US" sz="5000" dirty="0" err="1">
                <a:latin typeface="Times Neue Roman" panose="00000500000000000000" charset="0"/>
              </a:rPr>
              <a:t>trong</a:t>
            </a:r>
            <a:r>
              <a:rPr lang="en-US" sz="5000" dirty="0">
                <a:latin typeface="Times Neue Roman" panose="00000500000000000000" charset="0"/>
              </a:rPr>
              <a:t> </a:t>
            </a:r>
            <a:r>
              <a:rPr lang="en-US" sz="5000" dirty="0" err="1">
                <a:latin typeface="Times Neue Roman" panose="00000500000000000000" charset="0"/>
              </a:rPr>
              <a:t>bảng</a:t>
            </a:r>
            <a:r>
              <a:rPr lang="en-US" sz="5000" dirty="0">
                <a:latin typeface="Times Neue Roman" panose="00000500000000000000" charset="0"/>
              </a:rPr>
              <a:t> </a:t>
            </a:r>
            <a:r>
              <a:rPr lang="en-US" sz="5000" dirty="0" err="1">
                <a:latin typeface="Times Neue Roman" panose="00000500000000000000" charset="0"/>
              </a:rPr>
              <a:t>tuần</a:t>
            </a:r>
            <a:r>
              <a:rPr lang="en-US" sz="5000" dirty="0">
                <a:latin typeface="Times Neue Roman" panose="00000500000000000000" charset="0"/>
              </a:rPr>
              <a:t> </a:t>
            </a:r>
            <a:r>
              <a:rPr lang="en-US" sz="5000" dirty="0" err="1">
                <a:latin typeface="Times Neue Roman" panose="00000500000000000000" charset="0"/>
              </a:rPr>
              <a:t>hoàn</a:t>
            </a:r>
            <a:r>
              <a:rPr lang="en-US" sz="5000" dirty="0">
                <a:latin typeface="Times Neue Roman" panose="00000500000000000000" charset="0"/>
              </a:rPr>
              <a:t> </a:t>
            </a:r>
            <a:r>
              <a:rPr lang="en-US" sz="5000" dirty="0" err="1">
                <a:latin typeface="Times Neue Roman" panose="00000500000000000000" charset="0"/>
              </a:rPr>
              <a:t>được</a:t>
            </a:r>
            <a:r>
              <a:rPr lang="en-US" sz="5000" dirty="0">
                <a:latin typeface="Times Neue Roman" panose="00000500000000000000" charset="0"/>
              </a:rPr>
              <a:t> </a:t>
            </a:r>
            <a:r>
              <a:rPr lang="en-US" sz="5000" dirty="0" err="1">
                <a:latin typeface="Times Neue Roman" panose="00000500000000000000" charset="0"/>
              </a:rPr>
              <a:t>sắp</a:t>
            </a:r>
            <a:r>
              <a:rPr lang="en-US" sz="5000" dirty="0">
                <a:latin typeface="Times Neue Roman" panose="00000500000000000000" charset="0"/>
              </a:rPr>
              <a:t> </a:t>
            </a:r>
            <a:r>
              <a:rPr lang="en-US" sz="5000" dirty="0" err="1">
                <a:latin typeface="Times Neue Roman" panose="00000500000000000000" charset="0"/>
              </a:rPr>
              <a:t>xếp</a:t>
            </a:r>
            <a:r>
              <a:rPr lang="en-US" sz="5000" dirty="0">
                <a:latin typeface="Times Neue Roman" panose="00000500000000000000" charset="0"/>
              </a:rPr>
              <a:t> </a:t>
            </a:r>
            <a:r>
              <a:rPr lang="en-US" sz="5000" dirty="0" err="1">
                <a:latin typeface="Times Neue Roman" panose="00000500000000000000" charset="0"/>
              </a:rPr>
              <a:t>theo</a:t>
            </a:r>
            <a:r>
              <a:rPr lang="en-US" sz="5000" dirty="0">
                <a:latin typeface="Times Neue Roman" panose="00000500000000000000" charset="0"/>
              </a:rPr>
              <a:t> </a:t>
            </a:r>
            <a:r>
              <a:rPr lang="en-US" sz="5000" dirty="0" err="1">
                <a:latin typeface="Times Neue Roman" panose="00000500000000000000" charset="0"/>
              </a:rPr>
              <a:t>chiều</a:t>
            </a:r>
            <a:r>
              <a:rPr lang="en-US" sz="5000" dirty="0">
                <a:latin typeface="Times Neue Roman" panose="00000500000000000000" charset="0"/>
              </a:rPr>
              <a:t> </a:t>
            </a:r>
            <a:r>
              <a:rPr lang="en-US" sz="5000" dirty="0" err="1">
                <a:latin typeface="Times Neue Roman" panose="00000500000000000000" charset="0"/>
              </a:rPr>
              <a:t>tăng</a:t>
            </a:r>
            <a:r>
              <a:rPr lang="en-US" sz="5000" dirty="0">
                <a:latin typeface="Times Neue Roman" panose="00000500000000000000" charset="0"/>
              </a:rPr>
              <a:t> </a:t>
            </a:r>
            <a:r>
              <a:rPr lang="en-US" sz="5000" dirty="0" err="1">
                <a:latin typeface="Times Neue Roman" panose="00000500000000000000" charset="0"/>
              </a:rPr>
              <a:t>dần</a:t>
            </a:r>
            <a:r>
              <a:rPr lang="en-US" sz="5000" dirty="0">
                <a:latin typeface="Times Neue Roman" panose="00000500000000000000" charset="0"/>
              </a:rPr>
              <a:t> </a:t>
            </a:r>
            <a:r>
              <a:rPr lang="en-US" sz="5000" dirty="0" err="1">
                <a:latin typeface="Times Neue Roman" panose="00000500000000000000" charset="0"/>
              </a:rPr>
              <a:t>điện</a:t>
            </a:r>
            <a:r>
              <a:rPr lang="en-US" sz="5000" dirty="0">
                <a:latin typeface="Times Neue Roman" panose="00000500000000000000" charset="0"/>
              </a:rPr>
              <a:t> </a:t>
            </a:r>
            <a:r>
              <a:rPr lang="en-US" sz="5000" dirty="0" err="1">
                <a:latin typeface="Times Neue Roman" panose="00000500000000000000" charset="0"/>
              </a:rPr>
              <a:t>tích</a:t>
            </a:r>
            <a:r>
              <a:rPr lang="en-US" sz="5000" dirty="0">
                <a:latin typeface="Times Neue Roman" panose="00000500000000000000" charset="0"/>
              </a:rPr>
              <a:t> </a:t>
            </a:r>
            <a:r>
              <a:rPr lang="en-US" sz="5000" dirty="0" err="1">
                <a:latin typeface="Times Neue Roman" panose="00000500000000000000" charset="0"/>
              </a:rPr>
              <a:t>hạt</a:t>
            </a:r>
            <a:r>
              <a:rPr lang="en-US" sz="5000" dirty="0">
                <a:latin typeface="Times Neue Roman" panose="00000500000000000000" charset="0"/>
              </a:rPr>
              <a:t> </a:t>
            </a:r>
            <a:r>
              <a:rPr lang="en-US" sz="5000" dirty="0" err="1">
                <a:latin typeface="Times Neue Roman" panose="00000500000000000000" charset="0"/>
              </a:rPr>
              <a:t>nhân</a:t>
            </a:r>
            <a:r>
              <a:rPr lang="en-US" sz="5000" dirty="0">
                <a:latin typeface="Times Neue Roman" panose="00000500000000000000" charset="0"/>
              </a:rPr>
              <a:t> </a:t>
            </a:r>
            <a:r>
              <a:rPr lang="en-US" sz="5000" dirty="0" err="1">
                <a:latin typeface="Times Neue Roman" panose="00000500000000000000" charset="0"/>
              </a:rPr>
              <a:t>của</a:t>
            </a:r>
            <a:r>
              <a:rPr lang="en-US" sz="5000" dirty="0">
                <a:latin typeface="Times Neue Roman" panose="00000500000000000000" charset="0"/>
              </a:rPr>
              <a:t> </a:t>
            </a:r>
            <a:r>
              <a:rPr lang="en-US" sz="5000" dirty="0" err="1">
                <a:latin typeface="Times Neue Roman" panose="00000500000000000000" charset="0"/>
              </a:rPr>
              <a:t>nguyên</a:t>
            </a:r>
            <a:r>
              <a:rPr lang="en-US" sz="5000" dirty="0">
                <a:latin typeface="Times Neue Roman" panose="00000500000000000000" charset="0"/>
              </a:rPr>
              <a:t> </a:t>
            </a:r>
            <a:r>
              <a:rPr lang="en-US" sz="5000" dirty="0" err="1">
                <a:latin typeface="Times Neue Roman" panose="00000500000000000000" charset="0"/>
              </a:rPr>
              <a:t>tử</a:t>
            </a:r>
            <a:r>
              <a:rPr lang="en-US" sz="5000" dirty="0">
                <a:latin typeface="Times Neue Roman" panose="00000500000000000000" charset="0"/>
              </a:rPr>
              <a:t>.</a:t>
            </a:r>
            <a:endParaRPr lang="en-US" sz="5000" dirty="0">
              <a:latin typeface="Times Neue Roman" panose="00000500000000000000" charset="0"/>
            </a:endParaRPr>
          </a:p>
          <a:p>
            <a:r>
              <a:rPr lang="en-US" sz="5000" dirty="0">
                <a:latin typeface="Times Neue Roman" panose="00000500000000000000" charset="0"/>
              </a:rPr>
              <a:t>+ </a:t>
            </a:r>
            <a:r>
              <a:rPr lang="en-US" sz="5000" dirty="0" err="1">
                <a:latin typeface="Times Neue Roman" panose="00000500000000000000" charset="0"/>
              </a:rPr>
              <a:t>Các</a:t>
            </a:r>
            <a:r>
              <a:rPr lang="en-US" sz="5000" dirty="0">
                <a:latin typeface="Times Neue Roman" panose="00000500000000000000" charset="0"/>
              </a:rPr>
              <a:t> </a:t>
            </a:r>
            <a:r>
              <a:rPr lang="en-US" sz="5000" dirty="0" err="1">
                <a:latin typeface="Times Neue Roman" panose="00000500000000000000" charset="0"/>
              </a:rPr>
              <a:t>nguyên</a:t>
            </a:r>
            <a:r>
              <a:rPr lang="en-US" sz="5000" dirty="0">
                <a:latin typeface="Times Neue Roman" panose="00000500000000000000" charset="0"/>
              </a:rPr>
              <a:t> </a:t>
            </a:r>
            <a:r>
              <a:rPr lang="en-US" sz="5000" dirty="0" err="1">
                <a:latin typeface="Times Neue Roman" panose="00000500000000000000" charset="0"/>
              </a:rPr>
              <a:t>tố</a:t>
            </a:r>
            <a:r>
              <a:rPr lang="en-US" sz="5000" dirty="0">
                <a:latin typeface="Times Neue Roman" panose="00000500000000000000" charset="0"/>
              </a:rPr>
              <a:t> </a:t>
            </a:r>
            <a:r>
              <a:rPr lang="en-US" sz="5000" dirty="0" err="1">
                <a:latin typeface="Times Neue Roman" panose="00000500000000000000" charset="0"/>
              </a:rPr>
              <a:t>hóa</a:t>
            </a:r>
            <a:r>
              <a:rPr lang="en-US" sz="5000" dirty="0">
                <a:latin typeface="Times Neue Roman" panose="00000500000000000000" charset="0"/>
              </a:rPr>
              <a:t> </a:t>
            </a:r>
            <a:r>
              <a:rPr lang="en-US" sz="5000" dirty="0" err="1">
                <a:latin typeface="Times Neue Roman" panose="00000500000000000000" charset="0"/>
              </a:rPr>
              <a:t>học</a:t>
            </a:r>
            <a:r>
              <a:rPr lang="en-US" sz="5000" dirty="0">
                <a:latin typeface="Times Neue Roman" panose="00000500000000000000" charset="0"/>
              </a:rPr>
              <a:t> </a:t>
            </a:r>
            <a:r>
              <a:rPr lang="en-US" sz="5000" dirty="0" err="1">
                <a:latin typeface="Times Neue Roman" panose="00000500000000000000" charset="0"/>
              </a:rPr>
              <a:t>có</a:t>
            </a:r>
            <a:r>
              <a:rPr lang="en-US" sz="5000" dirty="0">
                <a:latin typeface="Times Neue Roman" panose="00000500000000000000" charset="0"/>
              </a:rPr>
              <a:t> </a:t>
            </a:r>
            <a:r>
              <a:rPr lang="en-US" sz="5000" dirty="0" err="1">
                <a:latin typeface="Times Neue Roman" panose="00000500000000000000" charset="0"/>
              </a:rPr>
              <a:t>cùng</a:t>
            </a:r>
            <a:r>
              <a:rPr lang="en-US" sz="5000" dirty="0">
                <a:latin typeface="Times Neue Roman" panose="00000500000000000000" charset="0"/>
              </a:rPr>
              <a:t> </a:t>
            </a:r>
            <a:r>
              <a:rPr lang="en-US" sz="5000" dirty="0" err="1">
                <a:latin typeface="Times Neue Roman" panose="00000500000000000000" charset="0"/>
              </a:rPr>
              <a:t>số</a:t>
            </a:r>
            <a:r>
              <a:rPr lang="en-US" sz="5000" dirty="0">
                <a:latin typeface="Times Neue Roman" panose="00000500000000000000" charset="0"/>
              </a:rPr>
              <a:t> </a:t>
            </a:r>
            <a:r>
              <a:rPr lang="en-US" sz="5000" dirty="0" err="1">
                <a:latin typeface="Times Neue Roman" panose="00000500000000000000" charset="0"/>
              </a:rPr>
              <a:t>lớp</a:t>
            </a:r>
            <a:r>
              <a:rPr lang="en-US" sz="5000" dirty="0">
                <a:latin typeface="Times Neue Roman" panose="00000500000000000000" charset="0"/>
              </a:rPr>
              <a:t> electron </a:t>
            </a:r>
            <a:r>
              <a:rPr lang="en-US" sz="5000" dirty="0" err="1">
                <a:latin typeface="Times Neue Roman" panose="00000500000000000000" charset="0"/>
              </a:rPr>
              <a:t>trong</a:t>
            </a:r>
            <a:r>
              <a:rPr lang="en-US" sz="5000" dirty="0">
                <a:latin typeface="Times Neue Roman" panose="00000500000000000000" charset="0"/>
              </a:rPr>
              <a:t> </a:t>
            </a:r>
            <a:r>
              <a:rPr lang="en-US" sz="5000" dirty="0" err="1">
                <a:latin typeface="Times Neue Roman" panose="00000500000000000000" charset="0"/>
              </a:rPr>
              <a:t>nguyên</a:t>
            </a:r>
            <a:r>
              <a:rPr lang="en-US" sz="5000" dirty="0">
                <a:latin typeface="Times Neue Roman" panose="00000500000000000000" charset="0"/>
              </a:rPr>
              <a:t> </a:t>
            </a:r>
            <a:r>
              <a:rPr lang="en-US" sz="5000" dirty="0" err="1">
                <a:latin typeface="Times Neue Roman" panose="00000500000000000000" charset="0"/>
              </a:rPr>
              <a:t>tử</a:t>
            </a:r>
            <a:r>
              <a:rPr lang="en-US" sz="5000" dirty="0">
                <a:latin typeface="Times Neue Roman" panose="00000500000000000000" charset="0"/>
              </a:rPr>
              <a:t> </a:t>
            </a:r>
            <a:r>
              <a:rPr lang="en-US" sz="5000" dirty="0" err="1">
                <a:latin typeface="Times Neue Roman" panose="00000500000000000000" charset="0"/>
              </a:rPr>
              <a:t>được</a:t>
            </a:r>
            <a:r>
              <a:rPr lang="en-US" sz="5000" dirty="0">
                <a:latin typeface="Times Neue Roman" panose="00000500000000000000" charset="0"/>
              </a:rPr>
              <a:t> </a:t>
            </a:r>
            <a:r>
              <a:rPr lang="en-US" sz="5000" dirty="0" err="1">
                <a:latin typeface="Times Neue Roman" panose="00000500000000000000" charset="0"/>
              </a:rPr>
              <a:t>xếp</a:t>
            </a:r>
            <a:r>
              <a:rPr lang="en-US" sz="5000" dirty="0">
                <a:latin typeface="Times Neue Roman" panose="00000500000000000000" charset="0"/>
              </a:rPr>
              <a:t> </a:t>
            </a:r>
            <a:r>
              <a:rPr lang="en-US" sz="5000" dirty="0" err="1">
                <a:latin typeface="Times Neue Roman" panose="00000500000000000000" charset="0"/>
              </a:rPr>
              <a:t>thành</a:t>
            </a:r>
            <a:r>
              <a:rPr lang="en-US" sz="5000" dirty="0">
                <a:latin typeface="Times Neue Roman" panose="00000500000000000000" charset="0"/>
              </a:rPr>
              <a:t> </a:t>
            </a:r>
            <a:r>
              <a:rPr lang="en-US" sz="5000" dirty="0" err="1">
                <a:latin typeface="Times Neue Roman" panose="00000500000000000000" charset="0"/>
              </a:rPr>
              <a:t>một</a:t>
            </a:r>
            <a:r>
              <a:rPr lang="en-US" sz="5000" dirty="0">
                <a:latin typeface="Times Neue Roman" panose="00000500000000000000" charset="0"/>
              </a:rPr>
              <a:t> </a:t>
            </a:r>
            <a:r>
              <a:rPr lang="en-US" sz="5000">
                <a:latin typeface="Times Neue Roman" panose="00000500000000000000" charset="0"/>
              </a:rPr>
              <a:t>hàng</a:t>
            </a:r>
            <a:r>
              <a:rPr lang="en-US" sz="5000" dirty="0">
                <a:latin typeface="Times Neue Roman" panose="00000500000000000000" charset="0"/>
              </a:rPr>
              <a:t>.</a:t>
            </a:r>
            <a:endParaRPr lang="en-US" sz="5000" dirty="0">
              <a:latin typeface="Times Neue Roman" panose="00000500000000000000" charset="0"/>
            </a:endParaRPr>
          </a:p>
          <a:p>
            <a:r>
              <a:rPr lang="en-US" sz="5000" dirty="0">
                <a:latin typeface="Times Neue Roman" panose="00000500000000000000" charset="0"/>
              </a:rPr>
              <a:t>+ </a:t>
            </a:r>
            <a:r>
              <a:rPr lang="en-US" sz="5000" dirty="0" err="1">
                <a:latin typeface="Times Neue Roman" panose="00000500000000000000" charset="0"/>
              </a:rPr>
              <a:t>Các</a:t>
            </a:r>
            <a:r>
              <a:rPr lang="en-US" sz="5000" dirty="0">
                <a:latin typeface="Times Neue Roman" panose="00000500000000000000" charset="0"/>
              </a:rPr>
              <a:t> </a:t>
            </a:r>
            <a:r>
              <a:rPr lang="en-US" sz="5000" dirty="0" err="1">
                <a:latin typeface="Times Neue Roman" panose="00000500000000000000" charset="0"/>
              </a:rPr>
              <a:t>nguyên</a:t>
            </a:r>
            <a:r>
              <a:rPr lang="en-US" sz="5000" dirty="0">
                <a:latin typeface="Times Neue Roman" panose="00000500000000000000" charset="0"/>
              </a:rPr>
              <a:t> </a:t>
            </a:r>
            <a:r>
              <a:rPr lang="en-US" sz="5000" dirty="0" err="1">
                <a:latin typeface="Times Neue Roman" panose="00000500000000000000" charset="0"/>
              </a:rPr>
              <a:t>tố</a:t>
            </a:r>
            <a:r>
              <a:rPr lang="en-US" sz="5000" dirty="0">
                <a:latin typeface="Times Neue Roman" panose="00000500000000000000" charset="0"/>
              </a:rPr>
              <a:t> </a:t>
            </a:r>
            <a:r>
              <a:rPr lang="en-US" sz="5000" dirty="0" err="1">
                <a:latin typeface="Times Neue Roman" panose="00000500000000000000" charset="0"/>
              </a:rPr>
              <a:t>có</a:t>
            </a:r>
            <a:r>
              <a:rPr lang="en-US" sz="5000" dirty="0">
                <a:latin typeface="Times Neue Roman" panose="00000500000000000000" charset="0"/>
              </a:rPr>
              <a:t> </a:t>
            </a:r>
            <a:r>
              <a:rPr lang="en-US" sz="5000" dirty="0" err="1">
                <a:latin typeface="Times Neue Roman" panose="00000500000000000000" charset="0"/>
              </a:rPr>
              <a:t>tính</a:t>
            </a:r>
            <a:r>
              <a:rPr lang="en-US" sz="5000" dirty="0">
                <a:latin typeface="Times Neue Roman" panose="00000500000000000000" charset="0"/>
              </a:rPr>
              <a:t> </a:t>
            </a:r>
            <a:r>
              <a:rPr lang="en-US" sz="5000" dirty="0" err="1">
                <a:latin typeface="Times Neue Roman" panose="00000500000000000000" charset="0"/>
              </a:rPr>
              <a:t>chất</a:t>
            </a:r>
            <a:r>
              <a:rPr lang="en-US" sz="5000" dirty="0">
                <a:latin typeface="Times Neue Roman" panose="00000500000000000000" charset="0"/>
              </a:rPr>
              <a:t> </a:t>
            </a:r>
            <a:r>
              <a:rPr lang="en-US" sz="5000" dirty="0" err="1">
                <a:latin typeface="Times Neue Roman" panose="00000500000000000000" charset="0"/>
              </a:rPr>
              <a:t>hóa</a:t>
            </a:r>
            <a:r>
              <a:rPr lang="en-US" sz="5000" dirty="0">
                <a:latin typeface="Times Neue Roman" panose="00000500000000000000" charset="0"/>
              </a:rPr>
              <a:t> </a:t>
            </a:r>
            <a:r>
              <a:rPr lang="en-US" sz="5000" dirty="0" err="1">
                <a:latin typeface="Times Neue Roman" panose="00000500000000000000" charset="0"/>
              </a:rPr>
              <a:t>học</a:t>
            </a:r>
            <a:r>
              <a:rPr lang="en-US" sz="5000" dirty="0">
                <a:latin typeface="Times Neue Roman" panose="00000500000000000000" charset="0"/>
              </a:rPr>
              <a:t> </a:t>
            </a:r>
            <a:r>
              <a:rPr lang="en-US" sz="5000" dirty="0" err="1">
                <a:latin typeface="Times Neue Roman" panose="00000500000000000000" charset="0"/>
              </a:rPr>
              <a:t>tương</a:t>
            </a:r>
            <a:r>
              <a:rPr lang="en-US" sz="5000" dirty="0">
                <a:latin typeface="Times Neue Roman" panose="00000500000000000000" charset="0"/>
              </a:rPr>
              <a:t> </a:t>
            </a:r>
            <a:r>
              <a:rPr lang="en-US" sz="5000" dirty="0" err="1">
                <a:latin typeface="Times Neue Roman" panose="00000500000000000000" charset="0"/>
              </a:rPr>
              <a:t>tự</a:t>
            </a:r>
            <a:r>
              <a:rPr lang="en-US" sz="5000" dirty="0">
                <a:latin typeface="Times Neue Roman" panose="00000500000000000000" charset="0"/>
              </a:rPr>
              <a:t> </a:t>
            </a:r>
            <a:r>
              <a:rPr lang="en-US" sz="5000" dirty="0" err="1">
                <a:latin typeface="Times Neue Roman" panose="00000500000000000000" charset="0"/>
              </a:rPr>
              <a:t>như</a:t>
            </a:r>
            <a:r>
              <a:rPr lang="en-US" sz="5000" dirty="0">
                <a:latin typeface="Times Neue Roman" panose="00000500000000000000" charset="0"/>
              </a:rPr>
              <a:t> </a:t>
            </a:r>
            <a:r>
              <a:rPr lang="en-US" sz="5000" dirty="0" err="1">
                <a:latin typeface="Times Neue Roman" panose="00000500000000000000" charset="0"/>
              </a:rPr>
              <a:t>nhau</a:t>
            </a:r>
            <a:r>
              <a:rPr lang="en-US" sz="5000" dirty="0">
                <a:latin typeface="Times Neue Roman" panose="00000500000000000000" charset="0"/>
              </a:rPr>
              <a:t> </a:t>
            </a:r>
            <a:r>
              <a:rPr lang="en-US" sz="5000" dirty="0" err="1">
                <a:latin typeface="Times Neue Roman" panose="00000500000000000000" charset="0"/>
              </a:rPr>
              <a:t>được</a:t>
            </a:r>
            <a:r>
              <a:rPr lang="en-US" sz="5000" dirty="0">
                <a:latin typeface="Times Neue Roman" panose="00000500000000000000" charset="0"/>
              </a:rPr>
              <a:t> </a:t>
            </a:r>
            <a:r>
              <a:rPr lang="en-US" sz="5000" dirty="0" err="1">
                <a:latin typeface="Times Neue Roman" panose="00000500000000000000" charset="0"/>
              </a:rPr>
              <a:t>xếp</a:t>
            </a:r>
            <a:r>
              <a:rPr lang="en-US" sz="5000" dirty="0">
                <a:latin typeface="Times Neue Roman" panose="00000500000000000000" charset="0"/>
              </a:rPr>
              <a:t> </a:t>
            </a:r>
            <a:r>
              <a:rPr lang="en-US" sz="5000" dirty="0" err="1">
                <a:latin typeface="Times Neue Roman" panose="00000500000000000000" charset="0"/>
              </a:rPr>
              <a:t>thành</a:t>
            </a:r>
            <a:r>
              <a:rPr lang="en-US" sz="5000" dirty="0">
                <a:latin typeface="Times Neue Roman" panose="00000500000000000000" charset="0"/>
              </a:rPr>
              <a:t> </a:t>
            </a:r>
            <a:r>
              <a:rPr lang="en-US" sz="5000" dirty="0" err="1">
                <a:latin typeface="Times Neue Roman" panose="00000500000000000000" charset="0"/>
              </a:rPr>
              <a:t>một</a:t>
            </a:r>
            <a:r>
              <a:rPr lang="en-US" sz="5000" dirty="0">
                <a:latin typeface="Times Neue Roman" panose="00000500000000000000" charset="0"/>
              </a:rPr>
              <a:t> </a:t>
            </a:r>
            <a:r>
              <a:rPr lang="en-US" sz="5000" dirty="0" err="1">
                <a:latin typeface="Times Neue Roman" panose="00000500000000000000" charset="0"/>
              </a:rPr>
              <a:t>cột</a:t>
            </a:r>
            <a:endParaRPr lang="en-US" sz="5000" dirty="0">
              <a:latin typeface="Times Neue Roman" panose="00000500000000000000" charset="0"/>
            </a:endParaRPr>
          </a:p>
        </p:txBody>
      </p:sp>
      <p:sp>
        <p:nvSpPr>
          <p:cNvPr id="2" name="TextBox 1"/>
          <p:cNvSpPr txBox="1"/>
          <p:nvPr/>
        </p:nvSpPr>
        <p:spPr>
          <a:xfrm>
            <a:off x="900544" y="8963561"/>
            <a:ext cx="15177655" cy="784830"/>
          </a:xfrm>
          <a:prstGeom prst="rect">
            <a:avLst/>
          </a:prstGeom>
          <a:noFill/>
        </p:spPr>
        <p:txBody>
          <a:bodyPr wrap="square" rtlCol="0">
            <a:spAutoFit/>
          </a:bodyPr>
          <a:lstStyle/>
          <a:p>
            <a:r>
              <a:rPr lang="en-US" sz="4500" dirty="0">
                <a:solidFill>
                  <a:srgbClr val="002060"/>
                </a:solidFill>
                <a:latin typeface="Times Neue Roman" panose="00000500000000000000" charset="0"/>
              </a:rPr>
              <a:t>1</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Mô</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tả</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cấu</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tạo</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của</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bảng</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tuần</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hoàn</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các</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nguyên</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tố</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hóa</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học</a:t>
            </a:r>
            <a:endParaRPr lang="en-US" sz="4500" b="1" dirty="0">
              <a:solidFill>
                <a:srgbClr val="002060"/>
              </a:solidFill>
              <a:latin typeface="Times Neue Roman" panose="00000500000000000000" charset="0"/>
            </a:endParaRPr>
          </a:p>
        </p:txBody>
      </p:sp>
      <p:pic>
        <p:nvPicPr>
          <p:cNvPr id="6" name="Picture 21" descr="Tay viÕt "/>
          <p:cNvPicPr>
            <a:picLocks noChangeAspect="1" noChangeArrowheads="1" noCrop="1"/>
          </p:cNvPicPr>
          <p:nvPr/>
        </p:nvPicPr>
        <p:blipFill>
          <a:blip r:embed="rId1">
            <a:extLst>
              <a:ext uri="{28A0092B-C50C-407E-A947-70E740481C1C}">
                <a14:useLocalDpi xmlns:a14="http://schemas.microsoft.com/office/drawing/2010/main" val="0"/>
              </a:ext>
            </a:extLst>
          </a:blip>
          <a:srcRect/>
          <a:stretch>
            <a:fillRect/>
          </a:stretch>
        </p:blipFill>
        <p:spPr bwMode="auto">
          <a:xfrm>
            <a:off x="609600" y="1385659"/>
            <a:ext cx="990600" cy="1008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p:sp>
        <p:nvSpPr>
          <p:cNvPr id="4" name="Rectangle 3"/>
          <p:cNvSpPr/>
          <p:nvPr/>
        </p:nvSpPr>
        <p:spPr>
          <a:xfrm>
            <a:off x="609600" y="266553"/>
            <a:ext cx="14554200" cy="830997"/>
          </a:xfrm>
          <a:prstGeom prst="rect">
            <a:avLst/>
          </a:prstGeom>
        </p:spPr>
        <p:txBody>
          <a:bodyPr wrap="square">
            <a:spAutoFit/>
          </a:bodyPr>
          <a:p>
            <a:r>
              <a:rPr lang="en-US" sz="4800" b="1" u="sng" dirty="0" err="1">
                <a:solidFill>
                  <a:srgbClr val="FF0000"/>
                </a:solidFill>
                <a:latin typeface="Times New Roman" panose="02020603050405020304" pitchFamily="18" charset="0"/>
                <a:cs typeface="Times New Roman" panose="02020603050405020304" pitchFamily="18" charset="0"/>
              </a:rPr>
              <a:t>II.Cấu</a:t>
            </a:r>
            <a:r>
              <a:rPr lang="en-US" sz="4800" b="1" u="sng" dirty="0">
                <a:solidFill>
                  <a:srgbClr val="FF0000"/>
                </a:solidFill>
                <a:latin typeface="Times New Roman" panose="02020603050405020304" pitchFamily="18" charset="0"/>
                <a:cs typeface="Times New Roman" panose="02020603050405020304" pitchFamily="18" charset="0"/>
              </a:rPr>
              <a:t> </a:t>
            </a:r>
            <a:r>
              <a:rPr lang="en-US" sz="4800" b="1" u="sng" dirty="0" err="1">
                <a:solidFill>
                  <a:srgbClr val="FF0000"/>
                </a:solidFill>
                <a:latin typeface="Times New Roman" panose="02020603050405020304" pitchFamily="18" charset="0"/>
                <a:cs typeface="Times New Roman" panose="02020603050405020304" pitchFamily="18" charset="0"/>
              </a:rPr>
              <a:t>tạo</a:t>
            </a:r>
            <a:r>
              <a:rPr lang="en-US" sz="4800" b="1" u="sng" dirty="0">
                <a:solidFill>
                  <a:srgbClr val="FF0000"/>
                </a:solidFill>
                <a:latin typeface="Times New Roman" panose="02020603050405020304" pitchFamily="18" charset="0"/>
                <a:cs typeface="Times New Roman" panose="02020603050405020304" pitchFamily="18" charset="0"/>
              </a:rPr>
              <a:t> </a:t>
            </a:r>
            <a:r>
              <a:rPr lang="en-US" sz="4800" b="1" u="sng" dirty="0" err="1">
                <a:solidFill>
                  <a:srgbClr val="FF0000"/>
                </a:solidFill>
                <a:latin typeface="Times New Roman" panose="02020603050405020304" pitchFamily="18" charset="0"/>
                <a:cs typeface="Times New Roman" panose="02020603050405020304" pitchFamily="18" charset="0"/>
              </a:rPr>
              <a:t>bảng</a:t>
            </a:r>
            <a:r>
              <a:rPr lang="en-US" sz="4800" b="1" u="sng" dirty="0">
                <a:solidFill>
                  <a:srgbClr val="FF0000"/>
                </a:solidFill>
                <a:latin typeface="Times New Roman" panose="02020603050405020304" pitchFamily="18" charset="0"/>
                <a:cs typeface="Times New Roman" panose="02020603050405020304" pitchFamily="18" charset="0"/>
              </a:rPr>
              <a:t> </a:t>
            </a:r>
            <a:r>
              <a:rPr lang="en-US" sz="4800" b="1" u="sng" dirty="0" err="1">
                <a:solidFill>
                  <a:srgbClr val="FF0000"/>
                </a:solidFill>
                <a:latin typeface="Times New Roman" panose="02020603050405020304" pitchFamily="18" charset="0"/>
                <a:cs typeface="Times New Roman" panose="02020603050405020304" pitchFamily="18" charset="0"/>
              </a:rPr>
              <a:t>tuần</a:t>
            </a:r>
            <a:r>
              <a:rPr lang="en-US" sz="4800" b="1" u="sng" dirty="0">
                <a:solidFill>
                  <a:srgbClr val="FF0000"/>
                </a:solidFill>
                <a:latin typeface="Times New Roman" panose="02020603050405020304" pitchFamily="18" charset="0"/>
                <a:cs typeface="Times New Roman" panose="02020603050405020304" pitchFamily="18" charset="0"/>
              </a:rPr>
              <a:t> </a:t>
            </a:r>
            <a:r>
              <a:rPr lang="en-US" sz="4800" b="1" u="sng" dirty="0" err="1">
                <a:solidFill>
                  <a:srgbClr val="FF0000"/>
                </a:solidFill>
                <a:latin typeface="Times New Roman" panose="02020603050405020304" pitchFamily="18" charset="0"/>
                <a:cs typeface="Times New Roman" panose="02020603050405020304" pitchFamily="18" charset="0"/>
              </a:rPr>
              <a:t>hoàn</a:t>
            </a:r>
            <a:r>
              <a:rPr lang="en-US" sz="4800" b="1" u="sng" dirty="0">
                <a:solidFill>
                  <a:srgbClr val="FF0000"/>
                </a:solidFill>
                <a:latin typeface="Times New Roman" panose="02020603050405020304" pitchFamily="18" charset="0"/>
                <a:cs typeface="Times New Roman" panose="02020603050405020304" pitchFamily="18" charset="0"/>
              </a:rPr>
              <a:t> </a:t>
            </a:r>
            <a:r>
              <a:rPr lang="en-US" sz="4800" b="1" u="sng" dirty="0" err="1">
                <a:solidFill>
                  <a:srgbClr val="FF0000"/>
                </a:solidFill>
                <a:latin typeface="Times New Roman" panose="02020603050405020304" pitchFamily="18" charset="0"/>
                <a:cs typeface="Times New Roman" panose="02020603050405020304" pitchFamily="18" charset="0"/>
              </a:rPr>
              <a:t>các</a:t>
            </a:r>
            <a:r>
              <a:rPr lang="en-US" sz="4800" b="1" u="sng" dirty="0">
                <a:solidFill>
                  <a:srgbClr val="FF0000"/>
                </a:solidFill>
                <a:latin typeface="Times New Roman" panose="02020603050405020304" pitchFamily="18" charset="0"/>
                <a:cs typeface="Times New Roman" panose="02020603050405020304" pitchFamily="18" charset="0"/>
              </a:rPr>
              <a:t> </a:t>
            </a:r>
            <a:r>
              <a:rPr lang="en-US" sz="4800" b="1" u="sng" dirty="0" err="1">
                <a:solidFill>
                  <a:srgbClr val="FF0000"/>
                </a:solidFill>
                <a:latin typeface="Times New Roman" panose="02020603050405020304" pitchFamily="18" charset="0"/>
                <a:cs typeface="Times New Roman" panose="02020603050405020304" pitchFamily="18" charset="0"/>
              </a:rPr>
              <a:t>nguyên</a:t>
            </a:r>
            <a:r>
              <a:rPr lang="en-US" sz="4800" b="1" u="sng" dirty="0">
                <a:solidFill>
                  <a:srgbClr val="FF0000"/>
                </a:solidFill>
                <a:latin typeface="Times New Roman" panose="02020603050405020304" pitchFamily="18" charset="0"/>
                <a:cs typeface="Times New Roman" panose="02020603050405020304" pitchFamily="18" charset="0"/>
              </a:rPr>
              <a:t> </a:t>
            </a:r>
            <a:r>
              <a:rPr lang="en-US" sz="4800" b="1" u="sng" dirty="0" err="1">
                <a:solidFill>
                  <a:srgbClr val="FF0000"/>
                </a:solidFill>
                <a:latin typeface="Times New Roman" panose="02020603050405020304" pitchFamily="18" charset="0"/>
                <a:cs typeface="Times New Roman" panose="02020603050405020304" pitchFamily="18" charset="0"/>
              </a:rPr>
              <a:t>tố</a:t>
            </a:r>
            <a:r>
              <a:rPr lang="en-US" sz="4800" b="1" u="sng" dirty="0">
                <a:solidFill>
                  <a:srgbClr val="FF0000"/>
                </a:solidFill>
                <a:latin typeface="Times New Roman" panose="02020603050405020304" pitchFamily="18" charset="0"/>
                <a:cs typeface="Times New Roman" panose="02020603050405020304" pitchFamily="18" charset="0"/>
              </a:rPr>
              <a:t> </a:t>
            </a:r>
            <a:r>
              <a:rPr lang="en-US" sz="4800" b="1" u="sng" dirty="0" err="1">
                <a:solidFill>
                  <a:srgbClr val="FF0000"/>
                </a:solidFill>
                <a:latin typeface="Times New Roman" panose="02020603050405020304" pitchFamily="18" charset="0"/>
                <a:cs typeface="Times New Roman" panose="02020603050405020304" pitchFamily="18" charset="0"/>
              </a:rPr>
              <a:t>hóa</a:t>
            </a:r>
            <a:r>
              <a:rPr lang="en-US" sz="4800" b="1" u="sng" dirty="0">
                <a:solidFill>
                  <a:srgbClr val="FF0000"/>
                </a:solidFill>
                <a:latin typeface="Times New Roman" panose="02020603050405020304" pitchFamily="18" charset="0"/>
                <a:cs typeface="Times New Roman" panose="02020603050405020304" pitchFamily="18" charset="0"/>
              </a:rPr>
              <a:t> </a:t>
            </a:r>
            <a:r>
              <a:rPr lang="en-US" sz="4800" b="1" u="sng" dirty="0" err="1">
                <a:solidFill>
                  <a:srgbClr val="FF0000"/>
                </a:solidFill>
                <a:latin typeface="Times New Roman" panose="02020603050405020304" pitchFamily="18" charset="0"/>
                <a:cs typeface="Times New Roman" panose="02020603050405020304" pitchFamily="18" charset="0"/>
              </a:rPr>
              <a:t>học</a:t>
            </a:r>
            <a:endParaRPr lang="en-US" sz="4800" b="1" u="sng" dirty="0">
              <a:solidFill>
                <a:srgbClr val="FF0000"/>
              </a:solidFill>
              <a:latin typeface="Times New Roman" panose="02020603050405020304" pitchFamily="18" charset="0"/>
              <a:cs typeface="Times New Roman" panose="02020603050405020304" pitchFamily="18" charset="0"/>
            </a:endParaRPr>
          </a:p>
        </p:txBody>
      </p:sp>
      <p:sp>
        <p:nvSpPr>
          <p:cNvPr id="2" name="TextBox 1"/>
          <p:cNvSpPr txBox="1"/>
          <p:nvPr/>
        </p:nvSpPr>
        <p:spPr>
          <a:xfrm>
            <a:off x="762114" y="1714401"/>
            <a:ext cx="15177655" cy="784830"/>
          </a:xfrm>
          <a:prstGeom prst="rect">
            <a:avLst/>
          </a:prstGeom>
          <a:noFill/>
        </p:spPr>
        <p:txBody>
          <a:bodyPr wrap="square" rtlCol="0">
            <a:spAutoFit/>
          </a:bodyPr>
          <a:p>
            <a:r>
              <a:rPr lang="en-US" sz="4500" dirty="0">
                <a:solidFill>
                  <a:srgbClr val="002060"/>
                </a:solidFill>
                <a:latin typeface="Times Neue Roman" panose="00000500000000000000" charset="0"/>
              </a:rPr>
              <a:t>1</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Mô</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tả</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cấu</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tạo</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của</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bảng</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tuần</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hoàn</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các</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nguyên</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tố</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hóa</a:t>
            </a:r>
            <a:r>
              <a:rPr lang="en-US" sz="4500" b="1" dirty="0">
                <a:solidFill>
                  <a:srgbClr val="002060"/>
                </a:solidFill>
                <a:latin typeface="Times Neue Roman" panose="00000500000000000000" charset="0"/>
              </a:rPr>
              <a:t> </a:t>
            </a:r>
            <a:r>
              <a:rPr lang="en-US" sz="4500" b="1" dirty="0" err="1">
                <a:solidFill>
                  <a:srgbClr val="002060"/>
                </a:solidFill>
                <a:latin typeface="Times Neue Roman" panose="00000500000000000000" charset="0"/>
              </a:rPr>
              <a:t>học</a:t>
            </a:r>
            <a:endParaRPr lang="en-US" sz="4500" b="1" dirty="0">
              <a:solidFill>
                <a:srgbClr val="002060"/>
              </a:solidFill>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2"/>
                                        </p:tgtEl>
                                        <p:attrNameLst>
                                          <p:attrName>style.visibility</p:attrName>
                                        </p:attrNameLst>
                                      </p:cBhvr>
                                      <p:to>
                                        <p:strVal val="visible"/>
                                      </p:to>
                                    </p:set>
                                    <p:animEffect transition="in" filter="barn(inVertical)">
                                      <p:cBhvr>
                                        <p:cTn id="12"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2"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7"/>
          <p:cNvPicPr>
            <a:picLocks noChangeAspect="1"/>
          </p:cNvPicPr>
          <p:nvPr/>
        </p:nvPicPr>
        <p:blipFill>
          <a:blip r:embed="rId1"/>
          <a:srcRect/>
          <a:stretch>
            <a:fillRect/>
          </a:stretch>
        </p:blipFill>
        <p:spPr>
          <a:xfrm>
            <a:off x="0" y="571500"/>
            <a:ext cx="17678400" cy="8991600"/>
          </a:xfrm>
          <a:prstGeom prst="rect">
            <a:avLst/>
          </a:prstGeom>
        </p:spPr>
      </p:pic>
      <p:sp>
        <p:nvSpPr>
          <p:cNvPr id="3" name="TextBox 13"/>
          <p:cNvSpPr txBox="1"/>
          <p:nvPr/>
        </p:nvSpPr>
        <p:spPr>
          <a:xfrm>
            <a:off x="762000" y="9821647"/>
            <a:ext cx="17145000" cy="364908"/>
          </a:xfrm>
          <a:prstGeom prst="rect">
            <a:avLst/>
          </a:prstGeom>
        </p:spPr>
        <p:txBody>
          <a:bodyPr wrap="square" lIns="0" tIns="0" rIns="0" bIns="0" rtlCol="0" anchor="t">
            <a:spAutoFit/>
          </a:bodyPr>
          <a:lstStyle/>
          <a:p>
            <a:pPr>
              <a:lnSpc>
                <a:spcPts val="2665"/>
              </a:lnSpc>
            </a:pPr>
            <a:r>
              <a:rPr lang="en-US" sz="3500" b="1" dirty="0" err="1">
                <a:solidFill>
                  <a:srgbClr val="C00000"/>
                </a:solidFill>
                <a:latin typeface="Times New Roman" panose="02020603050405020304" pitchFamily="18" charset="0"/>
                <a:cs typeface="Times New Roman" panose="02020603050405020304" pitchFamily="18" charset="0"/>
              </a:rPr>
              <a:t>Quan</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sát</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bảng</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tuần</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hoàn</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các</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nguyên</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tố</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hóa</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học</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cho</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biết</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cấu</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tạo</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của</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bảng</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như</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thế</a:t>
            </a:r>
            <a:r>
              <a:rPr lang="en-US" sz="3500" b="1" dirty="0">
                <a:solidFill>
                  <a:srgbClr val="C00000"/>
                </a:solidFill>
                <a:latin typeface="Times New Roman" panose="02020603050405020304" pitchFamily="18" charset="0"/>
                <a:cs typeface="Times New Roman" panose="02020603050405020304" pitchFamily="18" charset="0"/>
              </a:rPr>
              <a:t> </a:t>
            </a:r>
            <a:r>
              <a:rPr lang="en-US" sz="3500" b="1" dirty="0" err="1">
                <a:solidFill>
                  <a:srgbClr val="C00000"/>
                </a:solidFill>
                <a:latin typeface="Times New Roman" panose="02020603050405020304" pitchFamily="18" charset="0"/>
                <a:cs typeface="Times New Roman" panose="02020603050405020304" pitchFamily="18" charset="0"/>
              </a:rPr>
              <a:t>nào</a:t>
            </a:r>
            <a:r>
              <a:rPr lang="en-US" sz="3500" b="1" dirty="0">
                <a:solidFill>
                  <a:srgbClr val="C00000"/>
                </a:solidFill>
                <a:latin typeface="Times New Roman" panose="02020603050405020304" pitchFamily="18" charset="0"/>
                <a:cs typeface="Times New Roman" panose="02020603050405020304" pitchFamily="18" charset="0"/>
              </a:rPr>
              <a:t>?</a:t>
            </a:r>
            <a:endParaRPr lang="en-US" sz="3500" b="1" dirty="0">
              <a:solidFill>
                <a:srgbClr val="C00000"/>
              </a:solidFill>
              <a:latin typeface="Times New Roman" panose="02020603050405020304" pitchFamily="18" charset="0"/>
              <a:cs typeface="Times New Roman" panose="02020603050405020304" pitchFamily="18" charset="0"/>
            </a:endParaRP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457200" y="571500"/>
            <a:ext cx="17297400" cy="1168400"/>
          </a:xfrm>
          <a:prstGeom prst="rect">
            <a:avLst/>
          </a:prstGeom>
        </p:spPr>
        <p:txBody>
          <a:bodyPr wrap="square">
            <a:spAutoFit/>
          </a:bodyPr>
          <a:lstStyle/>
          <a:p>
            <a:r>
              <a:rPr lang="en-US" sz="2800" b="1" dirty="0">
                <a:solidFill>
                  <a:srgbClr val="7030A0"/>
                </a:solidFill>
                <a:latin typeface="Times New Roman" panose="02020603050405020304" pitchFamily="18" charset="0"/>
                <a:cs typeface="Times New Roman" panose="02020603050405020304" pitchFamily="18" charset="0"/>
              </a:rPr>
              <a:t> </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Bảng</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tuần</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hoàn</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gồm</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các</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nguyên</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tố</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hóa</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học</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mà</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vị</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trí</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được</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đặc</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trưng</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bởi</a:t>
            </a:r>
            <a:r>
              <a:rPr lang="en-US" sz="3500" b="1" dirty="0">
                <a:solidFill>
                  <a:srgbClr val="7030A0"/>
                </a:solidFill>
                <a:latin typeface="Times New Roman" panose="02020603050405020304" pitchFamily="18" charset="0"/>
                <a:cs typeface="Times New Roman" panose="02020603050405020304" pitchFamily="18" charset="0"/>
              </a:rPr>
              <a:t> ô </a:t>
            </a:r>
            <a:r>
              <a:rPr lang="en-US" sz="3500" b="1" dirty="0" err="1">
                <a:solidFill>
                  <a:srgbClr val="7030A0"/>
                </a:solidFill>
                <a:latin typeface="Times New Roman" panose="02020603050405020304" pitchFamily="18" charset="0"/>
                <a:cs typeface="Times New Roman" panose="02020603050405020304" pitchFamily="18" charset="0"/>
              </a:rPr>
              <a:t>nguyên</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tố</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chu</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kì</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và</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nhóm</a:t>
            </a:r>
            <a:endParaRPr lang="en-US" sz="3500" b="1" dirty="0">
              <a:solidFill>
                <a:srgbClr val="7030A0"/>
              </a:solidFill>
              <a:latin typeface="Times New Roman" panose="02020603050405020304" pitchFamily="18" charset="0"/>
              <a:cs typeface="Times New Roman" panose="02020603050405020304" pitchFamily="18" charset="0"/>
            </a:endParaRPr>
          </a:p>
        </p:txBody>
      </p:sp>
      <p:sp>
        <p:nvSpPr>
          <p:cNvPr id="3" name="Rectangle 2"/>
          <p:cNvSpPr/>
          <p:nvPr/>
        </p:nvSpPr>
        <p:spPr>
          <a:xfrm>
            <a:off x="457200" y="2003425"/>
            <a:ext cx="17373600" cy="1168400"/>
          </a:xfrm>
          <a:prstGeom prst="rect">
            <a:avLst/>
          </a:prstGeom>
        </p:spPr>
        <p:txBody>
          <a:bodyPr wrap="square">
            <a:spAutoFit/>
          </a:bodyPr>
          <a:lstStyle/>
          <a:p>
            <a:r>
              <a:rPr lang="en-US" sz="3500" b="1" dirty="0">
                <a:solidFill>
                  <a:srgbClr val="7030A0"/>
                </a:solidFill>
                <a:latin typeface="Times New Roman" panose="02020603050405020304" pitchFamily="18" charset="0"/>
                <a:cs typeface="Times New Roman" panose="02020603050405020304" pitchFamily="18" charset="0"/>
              </a:rPr>
              <a:t>+</a:t>
            </a:r>
            <a:r>
              <a:rPr lang="en-US" sz="3500" b="1" dirty="0" err="1">
                <a:solidFill>
                  <a:srgbClr val="7030A0"/>
                </a:solidFill>
                <a:latin typeface="Times New Roman" panose="02020603050405020304" pitchFamily="18" charset="0"/>
                <a:cs typeface="Times New Roman" panose="02020603050405020304" pitchFamily="18" charset="0"/>
              </a:rPr>
              <a:t>Các</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nguyên</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tố</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họ</a:t>
            </a:r>
            <a:r>
              <a:rPr lang="en-US" sz="3500" b="1" dirty="0">
                <a:solidFill>
                  <a:srgbClr val="7030A0"/>
                </a:solidFill>
                <a:latin typeface="Times New Roman" panose="02020603050405020304" pitchFamily="18" charset="0"/>
                <a:cs typeface="Times New Roman" panose="02020603050405020304" pitchFamily="18" charset="0"/>
              </a:rPr>
              <a:t> lanthanide </a:t>
            </a:r>
            <a:r>
              <a:rPr lang="en-US" sz="3500" b="1" dirty="0" err="1">
                <a:solidFill>
                  <a:srgbClr val="7030A0"/>
                </a:solidFill>
                <a:latin typeface="Times New Roman" panose="02020603050405020304" pitchFamily="18" charset="0"/>
                <a:cs typeface="Times New Roman" panose="02020603050405020304" pitchFamily="18" charset="0"/>
              </a:rPr>
              <a:t>và</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họ</a:t>
            </a:r>
            <a:r>
              <a:rPr lang="en-US" sz="3500" b="1" dirty="0">
                <a:solidFill>
                  <a:srgbClr val="7030A0"/>
                </a:solidFill>
                <a:latin typeface="Times New Roman" panose="02020603050405020304" pitchFamily="18" charset="0"/>
                <a:cs typeface="Times New Roman" panose="02020603050405020304" pitchFamily="18" charset="0"/>
              </a:rPr>
              <a:t> actinide </a:t>
            </a:r>
            <a:r>
              <a:rPr lang="en-US" sz="3500" b="1" dirty="0" err="1">
                <a:solidFill>
                  <a:srgbClr val="7030A0"/>
                </a:solidFill>
                <a:latin typeface="Times New Roman" panose="02020603050405020304" pitchFamily="18" charset="0"/>
                <a:cs typeface="Times New Roman" panose="02020603050405020304" pitchFamily="18" charset="0"/>
              </a:rPr>
              <a:t>được</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xếp</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riêng</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thành</a:t>
            </a:r>
            <a:r>
              <a:rPr lang="en-US" sz="3500" b="1" dirty="0">
                <a:solidFill>
                  <a:srgbClr val="7030A0"/>
                </a:solidFill>
                <a:latin typeface="Times New Roman" panose="02020603050405020304" pitchFamily="18" charset="0"/>
                <a:cs typeface="Times New Roman" panose="02020603050405020304" pitchFamily="18" charset="0"/>
              </a:rPr>
              <a:t> 2 </a:t>
            </a:r>
            <a:r>
              <a:rPr lang="en-US" sz="3500" b="1" dirty="0" err="1">
                <a:solidFill>
                  <a:srgbClr val="7030A0"/>
                </a:solidFill>
                <a:latin typeface="Times New Roman" panose="02020603050405020304" pitchFamily="18" charset="0"/>
                <a:cs typeface="Times New Roman" panose="02020603050405020304" pitchFamily="18" charset="0"/>
              </a:rPr>
              <a:t>hàng</a:t>
            </a:r>
            <a:r>
              <a:rPr lang="en-US" sz="3500" b="1" dirty="0">
                <a:solidFill>
                  <a:srgbClr val="7030A0"/>
                </a:solidFill>
                <a:latin typeface="Times New Roman" panose="02020603050405020304" pitchFamily="18" charset="0"/>
                <a:cs typeface="Times New Roman" panose="02020603050405020304" pitchFamily="18" charset="0"/>
              </a:rPr>
              <a:t> ở </a:t>
            </a:r>
            <a:r>
              <a:rPr lang="en-US" sz="3500" b="1" dirty="0" err="1">
                <a:solidFill>
                  <a:srgbClr val="7030A0"/>
                </a:solidFill>
                <a:latin typeface="Times New Roman" panose="02020603050405020304" pitchFamily="18" charset="0"/>
                <a:cs typeface="Times New Roman" panose="02020603050405020304" pitchFamily="18" charset="0"/>
              </a:rPr>
              <a:t>cuối</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bảng</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tuần</a:t>
            </a:r>
            <a:r>
              <a:rPr lang="en-US" sz="3500" b="1" dirty="0">
                <a:solidFill>
                  <a:srgbClr val="7030A0"/>
                </a:solidFill>
                <a:latin typeface="Times New Roman" panose="02020603050405020304" pitchFamily="18" charset="0"/>
                <a:cs typeface="Times New Roman" panose="02020603050405020304" pitchFamily="18" charset="0"/>
              </a:rPr>
              <a:t> </a:t>
            </a:r>
            <a:r>
              <a:rPr lang="en-US" sz="3500" b="1" dirty="0" err="1">
                <a:solidFill>
                  <a:srgbClr val="7030A0"/>
                </a:solidFill>
                <a:latin typeface="Times New Roman" panose="02020603050405020304" pitchFamily="18" charset="0"/>
                <a:cs typeface="Times New Roman" panose="02020603050405020304" pitchFamily="18" charset="0"/>
              </a:rPr>
              <a:t>hoàn</a:t>
            </a:r>
            <a:endParaRPr lang="en-US" sz="3500" b="1" dirty="0">
              <a:solidFill>
                <a:srgbClr val="7030A0"/>
              </a:solidFill>
              <a:latin typeface="Times New Roman" panose="02020603050405020304" pitchFamily="18" charset="0"/>
              <a:cs typeface="Times New Roman" panose="02020603050405020304" pitchFamily="18" charset="0"/>
            </a:endParaRPr>
          </a:p>
        </p:txBody>
      </p:sp>
      <p:sp>
        <p:nvSpPr>
          <p:cNvPr id="4" name="Rectangle 3"/>
          <p:cNvSpPr/>
          <p:nvPr/>
        </p:nvSpPr>
        <p:spPr>
          <a:xfrm>
            <a:off x="457200" y="3202305"/>
            <a:ext cx="15430500" cy="706755"/>
          </a:xfrm>
          <a:prstGeom prst="rect">
            <a:avLst/>
          </a:prstGeom>
        </p:spPr>
        <p:txBody>
          <a:bodyPr wrap="square">
            <a:spAutoFit/>
          </a:bodyPr>
          <a:lstStyle/>
          <a:p>
            <a:r>
              <a:rPr lang="en-US" sz="4000" b="1" dirty="0">
                <a:solidFill>
                  <a:srgbClr val="C00000"/>
                </a:solidFill>
                <a:latin typeface="Times Neue Roman" panose="00000500000000000000"/>
              </a:rPr>
              <a:t>2</a:t>
            </a:r>
            <a:r>
              <a:rPr lang="en-US" sz="4000" b="1" u="sng" dirty="0">
                <a:solidFill>
                  <a:srgbClr val="C00000"/>
                </a:solidFill>
                <a:latin typeface="Times Neue Roman" panose="00000500000000000000"/>
              </a:rPr>
              <a:t>/ </a:t>
            </a:r>
            <a:r>
              <a:rPr lang="en-US" sz="4000" b="1" u="sng" dirty="0" err="1">
                <a:solidFill>
                  <a:srgbClr val="C00000"/>
                </a:solidFill>
                <a:latin typeface="Times Neue Roman" panose="00000500000000000000"/>
              </a:rPr>
              <a:t>Tìm</a:t>
            </a:r>
            <a:r>
              <a:rPr lang="en-US" sz="4000" b="1" u="sng" dirty="0">
                <a:solidFill>
                  <a:srgbClr val="C00000"/>
                </a:solidFill>
                <a:latin typeface="Times Neue Roman" panose="00000500000000000000"/>
              </a:rPr>
              <a:t> </a:t>
            </a:r>
            <a:r>
              <a:rPr lang="en-US" sz="4000" b="1" u="sng" dirty="0" err="1">
                <a:solidFill>
                  <a:srgbClr val="C00000"/>
                </a:solidFill>
                <a:latin typeface="Times Neue Roman" panose="00000500000000000000"/>
              </a:rPr>
              <a:t>hiểu</a:t>
            </a:r>
            <a:r>
              <a:rPr lang="en-US" sz="4000" b="1" u="sng" dirty="0">
                <a:solidFill>
                  <a:srgbClr val="C00000"/>
                </a:solidFill>
                <a:latin typeface="Times Neue Roman" panose="00000500000000000000"/>
              </a:rPr>
              <a:t> ô </a:t>
            </a:r>
            <a:r>
              <a:rPr lang="en-US" sz="4000" b="1" u="sng" dirty="0" err="1">
                <a:solidFill>
                  <a:srgbClr val="C00000"/>
                </a:solidFill>
                <a:latin typeface="Times Neue Roman" panose="00000500000000000000"/>
              </a:rPr>
              <a:t>nguyên</a:t>
            </a:r>
            <a:r>
              <a:rPr lang="en-US" sz="4000" b="1" u="sng" dirty="0">
                <a:solidFill>
                  <a:srgbClr val="C00000"/>
                </a:solidFill>
                <a:latin typeface="Times Neue Roman" panose="00000500000000000000"/>
              </a:rPr>
              <a:t> </a:t>
            </a:r>
            <a:r>
              <a:rPr lang="en-US" sz="4000" b="1" u="sng" dirty="0" err="1">
                <a:solidFill>
                  <a:srgbClr val="C00000"/>
                </a:solidFill>
                <a:latin typeface="Times Neue Roman" panose="00000500000000000000"/>
              </a:rPr>
              <a:t>tố</a:t>
            </a:r>
            <a:r>
              <a:rPr lang="en-US" sz="4000" b="1" u="sng" dirty="0">
                <a:solidFill>
                  <a:srgbClr val="C00000"/>
                </a:solidFill>
                <a:latin typeface="Times Neue Roman" panose="00000500000000000000"/>
              </a:rPr>
              <a:t> </a:t>
            </a:r>
            <a:r>
              <a:rPr lang="en-US" sz="4000" b="1" u="sng" dirty="0" err="1">
                <a:solidFill>
                  <a:srgbClr val="C00000"/>
                </a:solidFill>
                <a:latin typeface="Times Neue Roman" panose="00000500000000000000"/>
              </a:rPr>
              <a:t>trrong</a:t>
            </a:r>
            <a:r>
              <a:rPr lang="en-US" sz="4000" b="1" u="sng" dirty="0">
                <a:solidFill>
                  <a:srgbClr val="C00000"/>
                </a:solidFill>
                <a:latin typeface="Times Neue Roman" panose="00000500000000000000"/>
              </a:rPr>
              <a:t> </a:t>
            </a:r>
            <a:r>
              <a:rPr lang="en-US" sz="4000" b="1" u="sng" dirty="0" err="1">
                <a:solidFill>
                  <a:srgbClr val="C00000"/>
                </a:solidFill>
                <a:latin typeface="Times Neue Roman" panose="00000500000000000000"/>
              </a:rPr>
              <a:t>bảng</a:t>
            </a:r>
            <a:r>
              <a:rPr lang="en-US" sz="4000" b="1" u="sng" dirty="0">
                <a:solidFill>
                  <a:srgbClr val="C00000"/>
                </a:solidFill>
                <a:latin typeface="Times Neue Roman" panose="00000500000000000000"/>
              </a:rPr>
              <a:t> </a:t>
            </a:r>
            <a:r>
              <a:rPr lang="en-US" sz="4000" b="1" u="sng" dirty="0" err="1">
                <a:solidFill>
                  <a:srgbClr val="C00000"/>
                </a:solidFill>
                <a:latin typeface="Times Neue Roman" panose="00000500000000000000"/>
              </a:rPr>
              <a:t>tuần</a:t>
            </a:r>
            <a:r>
              <a:rPr lang="en-US" sz="4000" b="1" u="sng" dirty="0">
                <a:solidFill>
                  <a:srgbClr val="C00000"/>
                </a:solidFill>
                <a:latin typeface="Times Neue Roman" panose="00000500000000000000"/>
              </a:rPr>
              <a:t> </a:t>
            </a:r>
            <a:r>
              <a:rPr lang="en-US" sz="4000" b="1" u="sng" dirty="0" err="1">
                <a:solidFill>
                  <a:srgbClr val="C00000"/>
                </a:solidFill>
                <a:latin typeface="Times Neue Roman" panose="00000500000000000000"/>
              </a:rPr>
              <a:t>hoàn</a:t>
            </a:r>
            <a:r>
              <a:rPr lang="en-US" sz="4000" b="1" u="sng" dirty="0">
                <a:solidFill>
                  <a:srgbClr val="C00000"/>
                </a:solidFill>
                <a:latin typeface="Times Neue Roman" panose="00000500000000000000"/>
              </a:rPr>
              <a:t> </a:t>
            </a:r>
            <a:r>
              <a:rPr lang="en-US" sz="4000" b="1" u="sng" dirty="0" err="1">
                <a:solidFill>
                  <a:srgbClr val="C00000"/>
                </a:solidFill>
                <a:latin typeface="Times Neue Roman" panose="00000500000000000000"/>
              </a:rPr>
              <a:t>các</a:t>
            </a:r>
            <a:r>
              <a:rPr lang="en-US" sz="4000" b="1" u="sng" dirty="0">
                <a:solidFill>
                  <a:srgbClr val="C00000"/>
                </a:solidFill>
                <a:latin typeface="Times Neue Roman" panose="00000500000000000000"/>
              </a:rPr>
              <a:t> </a:t>
            </a:r>
            <a:r>
              <a:rPr lang="en-US" sz="4000" b="1" u="sng" dirty="0" err="1">
                <a:solidFill>
                  <a:srgbClr val="C00000"/>
                </a:solidFill>
                <a:latin typeface="Times Neue Roman" panose="00000500000000000000"/>
              </a:rPr>
              <a:t>nguyên</a:t>
            </a:r>
            <a:r>
              <a:rPr lang="en-US" sz="4000" b="1" u="sng" dirty="0">
                <a:solidFill>
                  <a:srgbClr val="C00000"/>
                </a:solidFill>
                <a:latin typeface="Times Neue Roman" panose="00000500000000000000"/>
              </a:rPr>
              <a:t> </a:t>
            </a:r>
            <a:r>
              <a:rPr lang="en-US" sz="4000" b="1" u="sng" dirty="0" err="1">
                <a:solidFill>
                  <a:srgbClr val="C00000"/>
                </a:solidFill>
                <a:latin typeface="Times Neue Roman" panose="00000500000000000000"/>
              </a:rPr>
              <a:t>tố</a:t>
            </a:r>
            <a:r>
              <a:rPr lang="en-US" sz="4000" b="1" u="sng" dirty="0">
                <a:solidFill>
                  <a:srgbClr val="C00000"/>
                </a:solidFill>
                <a:latin typeface="Times Neue Roman" panose="00000500000000000000"/>
              </a:rPr>
              <a:t> </a:t>
            </a:r>
            <a:r>
              <a:rPr lang="en-US" sz="4000" b="1" u="sng" dirty="0" err="1">
                <a:solidFill>
                  <a:srgbClr val="C00000"/>
                </a:solidFill>
                <a:latin typeface="Times Neue Roman" panose="00000500000000000000"/>
              </a:rPr>
              <a:t>hóa</a:t>
            </a:r>
            <a:r>
              <a:rPr lang="en-US" sz="4000" b="1" u="sng" dirty="0">
                <a:solidFill>
                  <a:srgbClr val="C00000"/>
                </a:solidFill>
                <a:latin typeface="Times Neue Roman" panose="00000500000000000000"/>
              </a:rPr>
              <a:t> </a:t>
            </a:r>
            <a:r>
              <a:rPr lang="en-US" sz="4000" b="1" u="sng" dirty="0" err="1">
                <a:solidFill>
                  <a:srgbClr val="C00000"/>
                </a:solidFill>
                <a:latin typeface="Times Neue Roman" panose="00000500000000000000"/>
              </a:rPr>
              <a:t>học</a:t>
            </a:r>
            <a:endParaRPr lang="en-US" sz="4000" b="1" u="sng" dirty="0" err="1">
              <a:solidFill>
                <a:srgbClr val="C00000"/>
              </a:solidFill>
              <a:latin typeface="Times Neue Roman" panose="00000500000000000000"/>
            </a:endParaRPr>
          </a:p>
        </p:txBody>
      </p:sp>
      <p:sp>
        <p:nvSpPr>
          <p:cNvPr id="5" name="Rectangle 4"/>
          <p:cNvSpPr/>
          <p:nvPr/>
        </p:nvSpPr>
        <p:spPr>
          <a:xfrm>
            <a:off x="38042" y="4000198"/>
            <a:ext cx="17640300" cy="1168400"/>
          </a:xfrm>
          <a:prstGeom prst="rect">
            <a:avLst/>
          </a:prstGeom>
        </p:spPr>
        <p:txBody>
          <a:bodyPr wrap="square">
            <a:spAutoFit/>
          </a:bodyPr>
          <a:lstStyle/>
          <a:p>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Trong</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bảng</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tuần</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hoàn,mỗi</a:t>
            </a:r>
            <a:r>
              <a:rPr lang="en-US" sz="3500" dirty="0">
                <a:latin typeface="Times New Roman" panose="02020603050405020304" pitchFamily="18" charset="0"/>
                <a:cs typeface="Times New Roman" panose="02020603050405020304" pitchFamily="18" charset="0"/>
              </a:rPr>
              <a:t> ô </a:t>
            </a:r>
            <a:r>
              <a:rPr lang="en-US" sz="3500" dirty="0" err="1">
                <a:latin typeface="Times New Roman" panose="02020603050405020304" pitchFamily="18" charset="0"/>
                <a:cs typeface="Times New Roman" panose="02020603050405020304" pitchFamily="18" charset="0"/>
              </a:rPr>
              <a:t>nguyên</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tố</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trong</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bảng</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tuần</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hoàn</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cho</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biết</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các</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thông</a:t>
            </a:r>
            <a:r>
              <a:rPr lang="en-US" sz="3500" dirty="0">
                <a:latin typeface="Times New Roman" panose="02020603050405020304" pitchFamily="18" charset="0"/>
                <a:cs typeface="Times New Roman" panose="02020603050405020304" pitchFamily="18" charset="0"/>
              </a:rPr>
              <a:t> tin </a:t>
            </a:r>
            <a:r>
              <a:rPr lang="en-US" sz="3500" dirty="0" err="1">
                <a:latin typeface="Times New Roman" panose="02020603050405020304" pitchFamily="18" charset="0"/>
                <a:cs typeface="Times New Roman" panose="02020603050405020304" pitchFamily="18" charset="0"/>
              </a:rPr>
              <a:t>cần</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thiết</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về</a:t>
            </a:r>
            <a:r>
              <a:rPr lang="en-US" sz="3500" dirty="0">
                <a:latin typeface="Times New Roman" panose="02020603050405020304" pitchFamily="18" charset="0"/>
                <a:cs typeface="Times New Roman" panose="02020603050405020304" pitchFamily="18" charset="0"/>
              </a:rPr>
              <a:t> 1 </a:t>
            </a:r>
            <a:r>
              <a:rPr lang="en-US" sz="3500" dirty="0" err="1">
                <a:latin typeface="Times New Roman" panose="02020603050405020304" pitchFamily="18" charset="0"/>
                <a:cs typeface="Times New Roman" panose="02020603050405020304" pitchFamily="18" charset="0"/>
              </a:rPr>
              <a:t>nguyên</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tố</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hóa</a:t>
            </a:r>
            <a:r>
              <a:rPr lang="en-US" sz="3500" dirty="0">
                <a:latin typeface="Times New Roman" panose="02020603050405020304" pitchFamily="18" charset="0"/>
                <a:cs typeface="Times New Roman" panose="02020603050405020304" pitchFamily="18" charset="0"/>
              </a:rPr>
              <a:t> </a:t>
            </a:r>
            <a:r>
              <a:rPr lang="en-US" sz="3500" dirty="0" err="1">
                <a:latin typeface="Times New Roman" panose="02020603050405020304" pitchFamily="18" charset="0"/>
                <a:cs typeface="Times New Roman" panose="02020603050405020304" pitchFamily="18" charset="0"/>
              </a:rPr>
              <a:t>học</a:t>
            </a:r>
            <a:endParaRPr lang="en-US" sz="3500" dirty="0">
              <a:latin typeface="Times New Roman" panose="02020603050405020304" pitchFamily="18" charset="0"/>
              <a:cs typeface="Times New Roman" panose="02020603050405020304" pitchFamily="18" charset="0"/>
            </a:endParaRPr>
          </a:p>
        </p:txBody>
      </p:sp>
      <p:sp>
        <p:nvSpPr>
          <p:cNvPr id="6" name="Rectangle 5"/>
          <p:cNvSpPr/>
          <p:nvPr/>
        </p:nvSpPr>
        <p:spPr>
          <a:xfrm>
            <a:off x="380884" y="5676856"/>
            <a:ext cx="8139545" cy="707886"/>
          </a:xfrm>
          <a:prstGeom prst="rect">
            <a:avLst/>
          </a:prstGeom>
        </p:spPr>
        <p:txBody>
          <a:bodyPr wrap="square">
            <a:spAutoFit/>
          </a:bodyPr>
          <a:lstStyle/>
          <a:p>
            <a:r>
              <a:rPr lang="en-US" sz="4000" u="sng" dirty="0" err="1">
                <a:latin typeface="Times New Roman" panose="02020603050405020304" pitchFamily="18" charset="0"/>
                <a:cs typeface="Times New Roman" panose="02020603050405020304" pitchFamily="18" charset="0"/>
              </a:rPr>
              <a:t>Thí</a:t>
            </a:r>
            <a:r>
              <a:rPr lang="en-US" sz="4000" u="sng" dirty="0">
                <a:latin typeface="Times New Roman" panose="02020603050405020304" pitchFamily="18" charset="0"/>
                <a:cs typeface="Times New Roman" panose="02020603050405020304" pitchFamily="18" charset="0"/>
              </a:rPr>
              <a:t> </a:t>
            </a:r>
            <a:r>
              <a:rPr lang="en-US" sz="4000" u="sng" dirty="0" err="1">
                <a:latin typeface="Times New Roman" panose="02020603050405020304" pitchFamily="18" charset="0"/>
                <a:cs typeface="Times New Roman" panose="02020603050405020304" pitchFamily="18" charset="0"/>
              </a:rPr>
              <a:t>dụ</a:t>
            </a:r>
            <a:r>
              <a:rPr lang="en-US" sz="4000" u="sng" dirty="0">
                <a:latin typeface="Times New Roman" panose="02020603050405020304" pitchFamily="18" charset="0"/>
                <a:cs typeface="Times New Roman" panose="02020603050405020304" pitchFamily="18" charset="0"/>
              </a:rPr>
              <a:t> </a:t>
            </a:r>
            <a:r>
              <a:rPr lang="en-US" sz="4000" dirty="0">
                <a:latin typeface="Times New Roman" panose="02020603050405020304" pitchFamily="18" charset="0"/>
                <a:cs typeface="Times New Roman" panose="02020603050405020304" pitchFamily="18" charset="0"/>
              </a:rPr>
              <a:t>: </a:t>
            </a:r>
            <a:r>
              <a:rPr lang="en-US" sz="4000" dirty="0">
                <a:solidFill>
                  <a:srgbClr val="FF0000"/>
                </a:solidFill>
                <a:latin typeface="Times New Roman" panose="02020603050405020304" pitchFamily="18" charset="0"/>
                <a:cs typeface="Times New Roman" panose="02020603050405020304" pitchFamily="18" charset="0"/>
              </a:rPr>
              <a:t>ô </a:t>
            </a:r>
            <a:r>
              <a:rPr lang="en-US" sz="4000" dirty="0" err="1">
                <a:solidFill>
                  <a:srgbClr val="FF0000"/>
                </a:solidFill>
                <a:latin typeface="Times New Roman" panose="02020603050405020304" pitchFamily="18" charset="0"/>
                <a:cs typeface="Times New Roman" panose="02020603050405020304" pitchFamily="18" charset="0"/>
              </a:rPr>
              <a:t>nguyên</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tố</a:t>
            </a:r>
            <a:r>
              <a:rPr lang="en-US" sz="4000" dirty="0">
                <a:solidFill>
                  <a:srgbClr val="FF0000"/>
                </a:solidFill>
                <a:latin typeface="Times New Roman" panose="02020603050405020304" pitchFamily="18" charset="0"/>
                <a:cs typeface="Times New Roman" panose="02020603050405020304" pitchFamily="18" charset="0"/>
              </a:rPr>
              <a:t> hydrogen</a:t>
            </a:r>
            <a:endParaRPr lang="en-US" sz="4000" dirty="0">
              <a:solidFill>
                <a:srgbClr val="FF0000"/>
              </a:solidFill>
              <a:latin typeface="Times New Roman" panose="02020603050405020304" pitchFamily="18" charset="0"/>
              <a:cs typeface="Times New Roman" panose="02020603050405020304" pitchFamily="18" charset="0"/>
            </a:endParaRPr>
          </a:p>
        </p:txBody>
      </p:sp>
      <p:pic>
        <p:nvPicPr>
          <p:cNvPr id="7" name="Picture 7"/>
          <p:cNvPicPr>
            <a:picLocks noChangeAspect="1"/>
          </p:cNvPicPr>
          <p:nvPr/>
        </p:nvPicPr>
        <p:blipFill>
          <a:blip r:embed="rId1"/>
          <a:srcRect/>
          <a:stretch>
            <a:fillRect/>
          </a:stretch>
        </p:blipFill>
        <p:spPr>
          <a:xfrm>
            <a:off x="9906000" y="5296046"/>
            <a:ext cx="7204364" cy="4951937"/>
          </a:xfrm>
          <a:prstGeom prst="rect">
            <a:avLst/>
          </a:prstGeom>
        </p:spPr>
      </p:pic>
      <p:sp>
        <p:nvSpPr>
          <p:cNvPr id="8" name="Rectangle 7"/>
          <p:cNvSpPr/>
          <p:nvPr/>
        </p:nvSpPr>
        <p:spPr>
          <a:xfrm>
            <a:off x="152284" y="7048763"/>
            <a:ext cx="8901546" cy="1169551"/>
          </a:xfrm>
          <a:prstGeom prst="rect">
            <a:avLst/>
          </a:prstGeom>
        </p:spPr>
        <p:txBody>
          <a:bodyPr wrap="square">
            <a:spAutoFit/>
          </a:bodyPr>
          <a:lstStyle/>
          <a:p>
            <a:r>
              <a:rPr lang="en-US" sz="3500" dirty="0">
                <a:solidFill>
                  <a:srgbClr val="FF0000"/>
                </a:solidFill>
                <a:latin typeface="Times Neue Roman" panose="00000500000000000000"/>
              </a:rPr>
              <a:t>C3/ </a:t>
            </a:r>
            <a:r>
              <a:rPr lang="en-US" sz="3500" dirty="0" err="1">
                <a:solidFill>
                  <a:srgbClr val="FF0000"/>
                </a:solidFill>
                <a:latin typeface="Times Neue Roman" panose="00000500000000000000"/>
              </a:rPr>
              <a:t>Số</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hiệu</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nguyên</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tử</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của</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một</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nguyên</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tố</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hóa</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học</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cho</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biết</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những</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thông</a:t>
            </a:r>
            <a:r>
              <a:rPr lang="en-US" sz="3500" dirty="0">
                <a:solidFill>
                  <a:srgbClr val="FF0000"/>
                </a:solidFill>
                <a:latin typeface="Times Neue Roman" panose="00000500000000000000"/>
              </a:rPr>
              <a:t> tin </a:t>
            </a:r>
            <a:r>
              <a:rPr lang="en-US" sz="3500" dirty="0" err="1">
                <a:solidFill>
                  <a:srgbClr val="FF0000"/>
                </a:solidFill>
                <a:latin typeface="Times Neue Roman" panose="00000500000000000000"/>
              </a:rPr>
              <a:t>gì</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về</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nguyên</a:t>
            </a:r>
            <a:r>
              <a:rPr lang="en-US" sz="3500" dirty="0">
                <a:solidFill>
                  <a:srgbClr val="FF0000"/>
                </a:solidFill>
                <a:latin typeface="Times Neue Roman" panose="00000500000000000000"/>
              </a:rPr>
              <a:t> </a:t>
            </a:r>
            <a:r>
              <a:rPr lang="en-US" sz="3500" dirty="0" err="1">
                <a:solidFill>
                  <a:srgbClr val="FF0000"/>
                </a:solidFill>
                <a:latin typeface="Times Neue Roman" panose="00000500000000000000"/>
              </a:rPr>
              <a:t>tố</a:t>
            </a:r>
            <a:r>
              <a:rPr lang="en-US" sz="3500" dirty="0">
                <a:solidFill>
                  <a:srgbClr val="FF0000"/>
                </a:solidFill>
                <a:latin typeface="Times Neue Roman" panose="00000500000000000000"/>
              </a:rPr>
              <a:t> </a:t>
            </a:r>
            <a:endParaRPr lang="en-US" sz="3500" dirty="0">
              <a:solidFill>
                <a:srgbClr val="FF0000"/>
              </a:solidFil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6" presetClass="entr" presetSubtype="21" fill="hold" grpId="0" nodeType="clickEffect">
                                  <p:stCondLst>
                                    <p:cond delay="0"/>
                                  </p:stCondLst>
                                  <p:childTnLst>
                                    <p:set>
                                      <p:cBhvr>
                                        <p:cTn id="12" dur="1" fill="hold">
                                          <p:stCondLst>
                                            <p:cond delay="0"/>
                                          </p:stCondLst>
                                        </p:cTn>
                                        <p:tgtEl>
                                          <p:spTgt spid="3"/>
                                        </p:tgtEl>
                                        <p:attrNameLst>
                                          <p:attrName>style.visibility</p:attrName>
                                        </p:attrNameLst>
                                      </p:cBhvr>
                                      <p:to>
                                        <p:strVal val="visible"/>
                                      </p:to>
                                    </p:set>
                                    <p:animEffect transition="in" filter="barn(inVertical)">
                                      <p:cBhvr>
                                        <p:cTn id="13" dur="500"/>
                                        <p:tgtEl>
                                          <p:spTgt spid="3"/>
                                        </p:tgtEl>
                                      </p:cBhvr>
                                    </p:animEffect>
                                  </p:childTnLst>
                                </p:cTn>
                              </p:par>
                            </p:childTnLst>
                          </p:cTn>
                        </p:par>
                      </p:childTnLst>
                    </p:cTn>
                  </p:par>
                  <p:par>
                    <p:cTn id="14" fill="hold">
                      <p:stCondLst>
                        <p:cond delay="indefinite"/>
                      </p:stCondLst>
                      <p:childTnLst>
                        <p:par>
                          <p:cTn id="15" fill="hold">
                            <p:stCondLst>
                              <p:cond delay="0"/>
                            </p:stCondLst>
                            <p:childTnLst>
                              <p:par>
                                <p:cTn id="16" presetID="2" presetClass="entr" presetSubtype="4" fill="hold" grpId="0" nodeType="clickEffect">
                                  <p:stCondLst>
                                    <p:cond delay="0"/>
                                  </p:stCondLst>
                                  <p:childTnLst>
                                    <p:set>
                                      <p:cBhvr>
                                        <p:cTn id="17" dur="1" fill="hold">
                                          <p:stCondLst>
                                            <p:cond delay="0"/>
                                          </p:stCondLst>
                                        </p:cTn>
                                        <p:tgtEl>
                                          <p:spTgt spid="4"/>
                                        </p:tgtEl>
                                        <p:attrNameLst>
                                          <p:attrName>style.visibility</p:attrName>
                                        </p:attrNameLst>
                                      </p:cBhvr>
                                      <p:to>
                                        <p:strVal val="visible"/>
                                      </p:to>
                                    </p:set>
                                    <p:anim calcmode="lin" valueType="num">
                                      <p:cBhvr additive="base">
                                        <p:cTn id="18" dur="500" fill="hold"/>
                                        <p:tgtEl>
                                          <p:spTgt spid="4"/>
                                        </p:tgtEl>
                                        <p:attrNameLst>
                                          <p:attrName>ppt_x</p:attrName>
                                        </p:attrNameLst>
                                      </p:cBhvr>
                                      <p:tavLst>
                                        <p:tav tm="0">
                                          <p:val>
                                            <p:strVal val="#ppt_x"/>
                                          </p:val>
                                        </p:tav>
                                        <p:tav tm="100000">
                                          <p:val>
                                            <p:strVal val="#ppt_x"/>
                                          </p:val>
                                        </p:tav>
                                      </p:tavLst>
                                    </p:anim>
                                    <p:anim calcmode="lin" valueType="num">
                                      <p:cBhvr additive="base">
                                        <p:cTn id="19" dur="500" fill="hold"/>
                                        <p:tgtEl>
                                          <p:spTgt spid="4"/>
                                        </p:tgtEl>
                                        <p:attrNameLst>
                                          <p:attrName>ppt_y</p:attrName>
                                        </p:attrNameLst>
                                      </p:cBhvr>
                                      <p:tavLst>
                                        <p:tav tm="0">
                                          <p:val>
                                            <p:strVal val="1+#ppt_h/2"/>
                                          </p:val>
                                        </p:tav>
                                        <p:tav tm="100000">
                                          <p:val>
                                            <p:strVal val="#ppt_y"/>
                                          </p:val>
                                        </p:tav>
                                      </p:tavLst>
                                    </p:anim>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grpId="0" nodeType="clickEffect">
                                  <p:stCondLst>
                                    <p:cond delay="0"/>
                                  </p:stCondLst>
                                  <p:childTnLst>
                                    <p:set>
                                      <p:cBhvr>
                                        <p:cTn id="23" dur="1" fill="hold">
                                          <p:stCondLst>
                                            <p:cond delay="0"/>
                                          </p:stCondLst>
                                        </p:cTn>
                                        <p:tgtEl>
                                          <p:spTgt spid="5"/>
                                        </p:tgtEl>
                                        <p:attrNameLst>
                                          <p:attrName>style.visibility</p:attrName>
                                        </p:attrNameLst>
                                      </p:cBhvr>
                                      <p:to>
                                        <p:strVal val="visible"/>
                                      </p:to>
                                    </p:set>
                                    <p:animEffect transition="in" filter="barn(inVertical)">
                                      <p:cBhvr>
                                        <p:cTn id="24" dur="500"/>
                                        <p:tgtEl>
                                          <p:spTgt spid="5"/>
                                        </p:tgtEl>
                                      </p:cBhvr>
                                    </p:animEffect>
                                  </p:childTnLst>
                                </p:cTn>
                              </p:par>
                            </p:childTnLst>
                          </p:cTn>
                        </p:par>
                      </p:childTnLst>
                    </p:cTn>
                  </p:par>
                  <p:par>
                    <p:cTn id="25" fill="hold">
                      <p:stCondLst>
                        <p:cond delay="indefinite"/>
                      </p:stCondLst>
                      <p:childTnLst>
                        <p:par>
                          <p:cTn id="26" fill="hold">
                            <p:stCondLst>
                              <p:cond delay="0"/>
                            </p:stCondLst>
                            <p:childTnLst>
                              <p:par>
                                <p:cTn id="27" presetID="16" presetClass="entr" presetSubtype="21" fill="hold" grpId="0" nodeType="clickEffect">
                                  <p:stCondLst>
                                    <p:cond delay="0"/>
                                  </p:stCondLst>
                                  <p:childTnLst>
                                    <p:set>
                                      <p:cBhvr>
                                        <p:cTn id="28" dur="1" fill="hold">
                                          <p:stCondLst>
                                            <p:cond delay="0"/>
                                          </p:stCondLst>
                                        </p:cTn>
                                        <p:tgtEl>
                                          <p:spTgt spid="6"/>
                                        </p:tgtEl>
                                        <p:attrNameLst>
                                          <p:attrName>style.visibility</p:attrName>
                                        </p:attrNameLst>
                                      </p:cBhvr>
                                      <p:to>
                                        <p:strVal val="visible"/>
                                      </p:to>
                                    </p:set>
                                    <p:animEffect transition="in" filter="barn(inVertical)">
                                      <p:cBhvr>
                                        <p:cTn id="29" dur="500"/>
                                        <p:tgtEl>
                                          <p:spTgt spid="6"/>
                                        </p:tgtEl>
                                      </p:cBhvr>
                                    </p:animEffect>
                                  </p:childTnLst>
                                </p:cTn>
                              </p:par>
                            </p:childTnLst>
                          </p:cTn>
                        </p:par>
                      </p:childTnLst>
                    </p:cTn>
                  </p:par>
                  <p:par>
                    <p:cTn id="30" fill="hold">
                      <p:stCondLst>
                        <p:cond delay="indefinite"/>
                      </p:stCondLst>
                      <p:childTnLst>
                        <p:par>
                          <p:cTn id="31" fill="hold">
                            <p:stCondLst>
                              <p:cond delay="0"/>
                            </p:stCondLst>
                            <p:childTnLst>
                              <p:par>
                                <p:cTn id="32" presetID="2" presetClass="entr" presetSubtype="4" fill="hold" nodeType="clickEffect">
                                  <p:stCondLst>
                                    <p:cond delay="0"/>
                                  </p:stCondLst>
                                  <p:childTnLst>
                                    <p:set>
                                      <p:cBhvr>
                                        <p:cTn id="33" dur="1" fill="hold">
                                          <p:stCondLst>
                                            <p:cond delay="0"/>
                                          </p:stCondLst>
                                        </p:cTn>
                                        <p:tgtEl>
                                          <p:spTgt spid="7"/>
                                        </p:tgtEl>
                                        <p:attrNameLst>
                                          <p:attrName>style.visibility</p:attrName>
                                        </p:attrNameLst>
                                      </p:cBhvr>
                                      <p:to>
                                        <p:strVal val="visible"/>
                                      </p:to>
                                    </p:set>
                                    <p:anim calcmode="lin" valueType="num">
                                      <p:cBhvr additive="base">
                                        <p:cTn id="34" dur="500" fill="hold"/>
                                        <p:tgtEl>
                                          <p:spTgt spid="7"/>
                                        </p:tgtEl>
                                        <p:attrNameLst>
                                          <p:attrName>ppt_x</p:attrName>
                                        </p:attrNameLst>
                                      </p:cBhvr>
                                      <p:tavLst>
                                        <p:tav tm="0">
                                          <p:val>
                                            <p:strVal val="#ppt_x"/>
                                          </p:val>
                                        </p:tav>
                                        <p:tav tm="100000">
                                          <p:val>
                                            <p:strVal val="#ppt_x"/>
                                          </p:val>
                                        </p:tav>
                                      </p:tavLst>
                                    </p:anim>
                                    <p:anim calcmode="lin" valueType="num">
                                      <p:cBhvr additive="base">
                                        <p:cTn id="35" dur="500" fill="hold"/>
                                        <p:tgtEl>
                                          <p:spTgt spid="7"/>
                                        </p:tgtEl>
                                        <p:attrNameLst>
                                          <p:attrName>ppt_y</p:attrName>
                                        </p:attrNameLst>
                                      </p:cBhvr>
                                      <p:tavLst>
                                        <p:tav tm="0">
                                          <p:val>
                                            <p:strVal val="1+#ppt_h/2"/>
                                          </p:val>
                                        </p:tav>
                                        <p:tav tm="100000">
                                          <p:val>
                                            <p:strVal val="#ppt_y"/>
                                          </p:val>
                                        </p:tav>
                                      </p:tavLst>
                                    </p:anim>
                                  </p:childTnLst>
                                </p:cTn>
                              </p:par>
                            </p:childTnLst>
                          </p:cTn>
                        </p:par>
                      </p:childTnLst>
                    </p:cTn>
                  </p:par>
                  <p:par>
                    <p:cTn id="36" fill="hold">
                      <p:stCondLst>
                        <p:cond delay="indefinite"/>
                      </p:stCondLst>
                      <p:childTnLst>
                        <p:par>
                          <p:cTn id="37" fill="hold">
                            <p:stCondLst>
                              <p:cond delay="0"/>
                            </p:stCondLst>
                            <p:childTnLst>
                              <p:par>
                                <p:cTn id="38" presetID="16" presetClass="entr" presetSubtype="21" fill="hold" grpId="0" nodeType="clickEffect">
                                  <p:stCondLst>
                                    <p:cond delay="0"/>
                                  </p:stCondLst>
                                  <p:childTnLst>
                                    <p:set>
                                      <p:cBhvr>
                                        <p:cTn id="39" dur="1" fill="hold">
                                          <p:stCondLst>
                                            <p:cond delay="0"/>
                                          </p:stCondLst>
                                        </p:cTn>
                                        <p:tgtEl>
                                          <p:spTgt spid="8"/>
                                        </p:tgtEl>
                                        <p:attrNameLst>
                                          <p:attrName>style.visibility</p:attrName>
                                        </p:attrNameLst>
                                      </p:cBhvr>
                                      <p:to>
                                        <p:strVal val="visible"/>
                                      </p:to>
                                    </p:set>
                                    <p:animEffect transition="in" filter="barn(inVertical)">
                                      <p:cBhvr>
                                        <p:cTn id="40"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p:bldP spid="4" grpId="0"/>
      <p:bldP spid="5" grpId="0"/>
      <p:bldP spid="6" grpId="0"/>
      <p:bldP spid="8"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7"/>
          <p:cNvPicPr>
            <a:picLocks noChangeAspect="1"/>
          </p:cNvPicPr>
          <p:nvPr/>
        </p:nvPicPr>
        <p:blipFill>
          <a:blip r:embed="rId1"/>
          <a:srcRect/>
          <a:stretch>
            <a:fillRect/>
          </a:stretch>
        </p:blipFill>
        <p:spPr>
          <a:xfrm>
            <a:off x="4191000" y="2019300"/>
            <a:ext cx="8534400" cy="3657600"/>
          </a:xfrm>
          <a:prstGeom prst="rect">
            <a:avLst/>
          </a:prstGeom>
        </p:spPr>
      </p:pic>
      <p:sp>
        <p:nvSpPr>
          <p:cNvPr id="4" name="Text Box 3"/>
          <p:cNvSpPr txBox="1"/>
          <p:nvPr/>
        </p:nvSpPr>
        <p:spPr>
          <a:xfrm>
            <a:off x="1252855" y="6667500"/>
            <a:ext cx="15782925" cy="2306955"/>
          </a:xfrm>
          <a:prstGeom prst="rect">
            <a:avLst/>
          </a:prstGeom>
          <a:noFill/>
        </p:spPr>
        <p:txBody>
          <a:bodyPr wrap="square" rtlCol="0">
            <a:spAutoFit/>
          </a:bodyPr>
          <a:p>
            <a:pPr marL="571500" indent="-571500">
              <a:buFont typeface="Wingdings" panose="05000000000000000000" charset="0"/>
              <a:buChar char="Ø"/>
            </a:pPr>
            <a:r>
              <a:rPr lang="en-US" sz="3600" b="1">
                <a:latin typeface="Times New Roman" panose="02020603050405020304" pitchFamily="18" charset="0"/>
                <a:cs typeface="Times New Roman" panose="02020603050405020304" pitchFamily="18" charset="0"/>
              </a:rPr>
              <a:t>Số hiệu nguyên tử bằng số đơn vị điện tích hạt nhân bằng số proton và bằng số electron trong nguyên tử. số hiệu nguyên tử cũng là số thứ tự của nguyên tố trong bảng tuần hoàn. </a:t>
            </a:r>
            <a:endParaRPr lang="en-US" sz="3600" b="1">
              <a:latin typeface="Times New Roman" panose="02020603050405020304" pitchFamily="18" charset="0"/>
              <a:cs typeface="Times New Roman" panose="02020603050405020304" pitchFamily="18" charset="0"/>
            </a:endParaRPr>
          </a:p>
          <a:p>
            <a:pPr indent="0">
              <a:buFont typeface="Wingdings" panose="05000000000000000000" charset="0"/>
              <a:buNone/>
            </a:pPr>
            <a:endParaRPr lang="en-US" sz="3600" b="1">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3"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100"/>
                                        <p:tgtEl>
                                          <p:spTgt spid="4"/>
                                        </p:tgtEl>
                                      </p:cBhvr>
                                    </p:animEffect>
                                    <p:anim calcmode="lin" valueType="num">
                                      <p:cBhvr>
                                        <p:cTn id="8" dur="400" fill="hold"/>
                                        <p:tgtEl>
                                          <p:spTgt spid="4"/>
                                        </p:tgtEl>
                                        <p:attrNameLst>
                                          <p:attrName>ppt_x</p:attrName>
                                        </p:attrNameLst>
                                      </p:cBhvr>
                                      <p:tavLst>
                                        <p:tav tm="0">
                                          <p:val>
                                            <p:strVal val="#ppt_x"/>
                                          </p:val>
                                        </p:tav>
                                        <p:tav tm="100000">
                                          <p:val>
                                            <p:strVal val="#ppt_x"/>
                                          </p:val>
                                        </p:tav>
                                      </p:tavLst>
                                    </p:anim>
                                    <p:anim calcmode="lin" valueType="num">
                                      <p:cBhvr>
                                        <p:cTn id="9" dur="400" fill="hold"/>
                                        <p:tgtEl>
                                          <p:spTgt spid="4"/>
                                        </p:tgtEl>
                                        <p:attrNameLst>
                                          <p:attrName>ppt_y</p:attrName>
                                        </p:attrNameLst>
                                      </p:cBhvr>
                                      <p:tavLst>
                                        <p:tav tm="0">
                                          <p:val>
                                            <p:strVal val="#ppt_y+0.31"/>
                                          </p:val>
                                        </p:tav>
                                        <p:tav tm="100000">
                                          <p:val>
                                            <p:strVal val="#ppt_y+0.31"/>
                                          </p:val>
                                        </p:tav>
                                      </p:tavLst>
                                    </p:anim>
                                    <p:anim calcmode="lin" valueType="num">
                                      <p:cBhvr>
                                        <p:cTn id="10" dur="600" decel="50000" fill="hold">
                                          <p:stCondLst>
                                            <p:cond delay="400"/>
                                          </p:stCondLst>
                                        </p:cTn>
                                        <p:tgtEl>
                                          <p:spTgt spid="4"/>
                                        </p:tgtEl>
                                        <p:attrNameLst>
                                          <p:attrName>ppt_x</p:attrName>
                                        </p:attrNameLst>
                                      </p:cBhvr>
                                      <p:tavLst>
                                        <p:tav tm="0">
                                          <p:val>
                                            <p:strVal val="#ppt_x"/>
                                          </p:val>
                                        </p:tav>
                                        <p:tav tm="5000">
                                          <p:val>
                                            <p:strVal val="#ppt_x+0.0242"/>
                                          </p:val>
                                        </p:tav>
                                        <p:tav tm="10000">
                                          <p:val>
                                            <p:strVal val="#ppt_x+0.0479"/>
                                          </p:val>
                                        </p:tav>
                                        <p:tav tm="15000">
                                          <p:val>
                                            <p:strVal val="#ppt_x+0.0704"/>
                                          </p:val>
                                        </p:tav>
                                        <p:tav tm="20000">
                                          <p:val>
                                            <p:strVal val="#ppt_x+0.0911"/>
                                          </p:val>
                                        </p:tav>
                                        <p:tav tm="25000">
                                          <p:val>
                                            <p:strVal val="#ppt_x+0.1096"/>
                                          </p:val>
                                        </p:tav>
                                        <p:tav tm="30000">
                                          <p:val>
                                            <p:strVal val="#ppt_x+0.1254"/>
                                          </p:val>
                                        </p:tav>
                                        <p:tav tm="35000">
                                          <p:val>
                                            <p:strVal val="#ppt_x+0.1381"/>
                                          </p:val>
                                        </p:tav>
                                        <p:tav tm="40000">
                                          <p:val>
                                            <p:strVal val="#ppt_x+0.1474"/>
                                          </p:val>
                                        </p:tav>
                                        <p:tav tm="45000">
                                          <p:val>
                                            <p:strVal val="#ppt_x+0.1531"/>
                                          </p:val>
                                        </p:tav>
                                        <p:tav tm="50000">
                                          <p:val>
                                            <p:strVal val="#ppt_x+0.1550"/>
                                          </p:val>
                                        </p:tav>
                                        <p:tav tm="55000">
                                          <p:val>
                                            <p:strVal val="#ppt_x+0.1531"/>
                                          </p:val>
                                        </p:tav>
                                        <p:tav tm="60000">
                                          <p:val>
                                            <p:strVal val="#ppt_x+0.1474"/>
                                          </p:val>
                                        </p:tav>
                                        <p:tav tm="65000">
                                          <p:val>
                                            <p:strVal val="#ppt_x+0.1381"/>
                                          </p:val>
                                        </p:tav>
                                        <p:tav tm="70000">
                                          <p:val>
                                            <p:strVal val="#ppt_x+0.1254"/>
                                          </p:val>
                                        </p:tav>
                                        <p:tav tm="75000">
                                          <p:val>
                                            <p:strVal val="#ppt_x+0.1096"/>
                                          </p:val>
                                        </p:tav>
                                        <p:tav tm="80000">
                                          <p:val>
                                            <p:strVal val="#ppt_x+0.0911"/>
                                          </p:val>
                                        </p:tav>
                                        <p:tav tm="85000">
                                          <p:val>
                                            <p:strVal val="#ppt_x+0.0704"/>
                                          </p:val>
                                        </p:tav>
                                        <p:tav tm="90000">
                                          <p:val>
                                            <p:strVal val="#ppt_x+0.0479"/>
                                          </p:val>
                                        </p:tav>
                                        <p:tav tm="95000">
                                          <p:val>
                                            <p:strVal val="#ppt_x+0.0242"/>
                                          </p:val>
                                        </p:tav>
                                        <p:tav tm="100000">
                                          <p:val>
                                            <p:strVal val="#ppt_x"/>
                                          </p:val>
                                        </p:tav>
                                      </p:tavLst>
                                    </p:anim>
                                    <p:anim calcmode="lin" valueType="num">
                                      <p:cBhvr>
                                        <p:cTn id="11" dur="600" decel="50000" fill="hold">
                                          <p:stCondLst>
                                            <p:cond delay="400"/>
                                          </p:stCondLst>
                                        </p:cTn>
                                        <p:tgtEl>
                                          <p:spTgt spid="4"/>
                                        </p:tgtEl>
                                        <p:attrNameLst>
                                          <p:attrName>ppt_y</p:attrName>
                                        </p:attrNameLst>
                                      </p:cBhvr>
                                      <p:tavLst>
                                        <p:tav tm="0">
                                          <p:val>
                                            <p:strVal val="#ppt_y+0.31"/>
                                          </p:val>
                                        </p:tav>
                                        <p:tav tm="5000">
                                          <p:val>
                                            <p:strVal val="#ppt_y+0.308"/>
                                          </p:val>
                                        </p:tav>
                                        <p:tav tm="10000">
                                          <p:val>
                                            <p:strVal val="#ppt_y+0.3024"/>
                                          </p:val>
                                        </p:tav>
                                        <p:tav tm="15000">
                                          <p:val>
                                            <p:strVal val="#ppt_y+0.2931"/>
                                          </p:val>
                                        </p:tav>
                                        <p:tav tm="20000">
                                          <p:val>
                                            <p:strVal val="#ppt_y+0.2804"/>
                                          </p:val>
                                        </p:tav>
                                        <p:tav tm="25000">
                                          <p:val>
                                            <p:strVal val="#ppt_y+0.2646"/>
                                          </p:val>
                                        </p:tav>
                                        <p:tav tm="30000">
                                          <p:val>
                                            <p:strVal val="#ppt_y+0.2461"/>
                                          </p:val>
                                        </p:tav>
                                        <p:tav tm="35000">
                                          <p:val>
                                            <p:strVal val="#ppt_y+0.2253"/>
                                          </p:val>
                                        </p:tav>
                                        <p:tav tm="40000">
                                          <p:val>
                                            <p:strVal val="#ppt_y+0.2029"/>
                                          </p:val>
                                        </p:tav>
                                        <p:tav tm="45000">
                                          <p:val>
                                            <p:strVal val="#ppt_y+0.1792"/>
                                          </p:val>
                                        </p:tav>
                                        <p:tav tm="50000">
                                          <p:val>
                                            <p:strVal val="#ppt_y+0.155"/>
                                          </p:val>
                                        </p:tav>
                                        <p:tav tm="55000">
                                          <p:val>
                                            <p:strVal val="#ppt_y+0.1307"/>
                                          </p:val>
                                        </p:tav>
                                        <p:tav tm="60000">
                                          <p:val>
                                            <p:strVal val="#ppt_y+0.1071"/>
                                          </p:val>
                                        </p:tav>
                                        <p:tav tm="65000">
                                          <p:val>
                                            <p:strVal val="#ppt_y+0.0846"/>
                                          </p:val>
                                        </p:tav>
                                        <p:tav tm="70000">
                                          <p:val>
                                            <p:strVal val="#ppt_y+0.0639"/>
                                          </p:val>
                                        </p:tav>
                                        <p:tav tm="75000">
                                          <p:val>
                                            <p:strVal val="#ppt_y+0.0454"/>
                                          </p:val>
                                        </p:tav>
                                        <p:tav tm="80000">
                                          <p:val>
                                            <p:strVal val="#ppt_y+0.0296"/>
                                          </p:val>
                                        </p:tav>
                                        <p:tav tm="85000">
                                          <p:val>
                                            <p:strVal val="#ppt_y+0.0169"/>
                                          </p:val>
                                        </p:tav>
                                        <p:tav tm="90000">
                                          <p:val>
                                            <p:strVal val="#ppt_y+0.0076"/>
                                          </p:val>
                                        </p:tav>
                                        <p:tav tm="95000">
                                          <p:val>
                                            <p:strVal val="#ppt_y+0.0019"/>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4" grpId="1"/>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7"/>
          <p:cNvPicPr>
            <a:picLocks noChangeAspect="1"/>
          </p:cNvPicPr>
          <p:nvPr/>
        </p:nvPicPr>
        <p:blipFill>
          <a:blip r:embed="rId1"/>
          <a:srcRect t="8041" r="17447" b="7154"/>
          <a:stretch>
            <a:fillRect/>
          </a:stretch>
        </p:blipFill>
        <p:spPr>
          <a:xfrm>
            <a:off x="990601" y="2095500"/>
            <a:ext cx="4495800" cy="4724400"/>
          </a:xfrm>
          <a:prstGeom prst="rect">
            <a:avLst/>
          </a:prstGeom>
        </p:spPr>
      </p:pic>
      <p:sp>
        <p:nvSpPr>
          <p:cNvPr id="4" name="Rectangle 3"/>
          <p:cNvSpPr/>
          <p:nvPr/>
        </p:nvSpPr>
        <p:spPr>
          <a:xfrm>
            <a:off x="6629400" y="2999509"/>
            <a:ext cx="11506200" cy="3554819"/>
          </a:xfrm>
          <a:prstGeom prst="rect">
            <a:avLst/>
          </a:prstGeom>
        </p:spPr>
        <p:txBody>
          <a:bodyPr wrap="square">
            <a:spAutoFit/>
          </a:bodyPr>
          <a:lstStyle/>
          <a:p>
            <a:pPr algn="ctr"/>
            <a:r>
              <a:rPr lang="en-US" sz="28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Những</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thông</a:t>
            </a:r>
            <a:r>
              <a:rPr lang="en-US" sz="4500" dirty="0">
                <a:solidFill>
                  <a:srgbClr val="0066FF"/>
                </a:solidFill>
                <a:latin typeface="Times New Roman" panose="02020603050405020304" pitchFamily="18" charset="0"/>
                <a:cs typeface="Times New Roman" panose="02020603050405020304" pitchFamily="18" charset="0"/>
              </a:rPr>
              <a:t> tin </a:t>
            </a:r>
            <a:r>
              <a:rPr lang="en-US" sz="4500" dirty="0" err="1">
                <a:solidFill>
                  <a:srgbClr val="0066FF"/>
                </a:solidFill>
                <a:latin typeface="Times New Roman" panose="02020603050405020304" pitchFamily="18" charset="0"/>
                <a:cs typeface="Times New Roman" panose="02020603050405020304" pitchFamily="18" charset="0"/>
              </a:rPr>
              <a:t>cơ</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bản</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về</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nguyên</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tố</a:t>
            </a:r>
            <a:r>
              <a:rPr lang="en-US" sz="4500" dirty="0">
                <a:solidFill>
                  <a:srgbClr val="0066FF"/>
                </a:solidFill>
                <a:latin typeface="Times New Roman" panose="02020603050405020304" pitchFamily="18" charset="0"/>
                <a:cs typeface="Times New Roman" panose="02020603050405020304" pitchFamily="18" charset="0"/>
              </a:rPr>
              <a:t> Oxygen:</a:t>
            </a:r>
            <a:endParaRPr lang="en-US" sz="4500" dirty="0">
              <a:solidFill>
                <a:srgbClr val="0066FF"/>
              </a:solidFill>
              <a:latin typeface="Times New Roman" panose="02020603050405020304" pitchFamily="18" charset="0"/>
              <a:cs typeface="Times New Roman" panose="02020603050405020304" pitchFamily="18" charset="0"/>
            </a:endParaRPr>
          </a:p>
          <a:p>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Số</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hiệu</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nguyên</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tử</a:t>
            </a:r>
            <a:r>
              <a:rPr lang="en-US" sz="4500" dirty="0">
                <a:solidFill>
                  <a:srgbClr val="0066FF"/>
                </a:solidFill>
                <a:latin typeface="Times New Roman" panose="02020603050405020304" pitchFamily="18" charset="0"/>
                <a:cs typeface="Times New Roman" panose="02020603050405020304" pitchFamily="18" charset="0"/>
              </a:rPr>
              <a:t>: 8</a:t>
            </a:r>
            <a:endParaRPr lang="en-US" sz="4500" dirty="0">
              <a:solidFill>
                <a:srgbClr val="0066FF"/>
              </a:solidFill>
              <a:latin typeface="Times New Roman" panose="02020603050405020304" pitchFamily="18" charset="0"/>
              <a:cs typeface="Times New Roman" panose="02020603050405020304" pitchFamily="18" charset="0"/>
            </a:endParaRPr>
          </a:p>
          <a:p>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Kí</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hiệu</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nguyên</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tố</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hóa</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học</a:t>
            </a:r>
            <a:r>
              <a:rPr lang="en-US" sz="4500" dirty="0">
                <a:solidFill>
                  <a:srgbClr val="0066FF"/>
                </a:solidFill>
                <a:latin typeface="Times New Roman" panose="02020603050405020304" pitchFamily="18" charset="0"/>
                <a:cs typeface="Times New Roman" panose="02020603050405020304" pitchFamily="18" charset="0"/>
              </a:rPr>
              <a:t>: O</a:t>
            </a:r>
            <a:endParaRPr lang="en-US" sz="4500" dirty="0">
              <a:solidFill>
                <a:srgbClr val="0066FF"/>
              </a:solidFill>
              <a:latin typeface="Times New Roman" panose="02020603050405020304" pitchFamily="18" charset="0"/>
              <a:cs typeface="Times New Roman" panose="02020603050405020304" pitchFamily="18" charset="0"/>
            </a:endParaRPr>
          </a:p>
          <a:p>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Tên</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nguyên</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tố</a:t>
            </a:r>
            <a:r>
              <a:rPr lang="en-US" sz="4500" dirty="0">
                <a:solidFill>
                  <a:srgbClr val="0066FF"/>
                </a:solidFill>
                <a:latin typeface="Times New Roman" panose="02020603050405020304" pitchFamily="18" charset="0"/>
                <a:cs typeface="Times New Roman" panose="02020603050405020304" pitchFamily="18" charset="0"/>
              </a:rPr>
              <a:t>: oxygen</a:t>
            </a:r>
            <a:endParaRPr lang="en-US" sz="4500" dirty="0">
              <a:solidFill>
                <a:srgbClr val="0066FF"/>
              </a:solidFill>
              <a:latin typeface="Times New Roman" panose="02020603050405020304" pitchFamily="18" charset="0"/>
              <a:cs typeface="Times New Roman" panose="02020603050405020304" pitchFamily="18" charset="0"/>
            </a:endParaRPr>
          </a:p>
          <a:p>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Khối</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lượng</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nguyên</a:t>
            </a:r>
            <a:r>
              <a:rPr lang="en-US" sz="4500" dirty="0">
                <a:solidFill>
                  <a:srgbClr val="0066FF"/>
                </a:solidFill>
                <a:latin typeface="Times New Roman" panose="02020603050405020304" pitchFamily="18" charset="0"/>
                <a:cs typeface="Times New Roman" panose="02020603050405020304" pitchFamily="18" charset="0"/>
              </a:rPr>
              <a:t> </a:t>
            </a:r>
            <a:r>
              <a:rPr lang="en-US" sz="4500" dirty="0" err="1">
                <a:solidFill>
                  <a:srgbClr val="0066FF"/>
                </a:solidFill>
                <a:latin typeface="Times New Roman" panose="02020603050405020304" pitchFamily="18" charset="0"/>
                <a:cs typeface="Times New Roman" panose="02020603050405020304" pitchFamily="18" charset="0"/>
              </a:rPr>
              <a:t>tử</a:t>
            </a:r>
            <a:r>
              <a:rPr lang="en-US" sz="4500" dirty="0">
                <a:solidFill>
                  <a:srgbClr val="0066FF"/>
                </a:solidFill>
                <a:latin typeface="Times New Roman" panose="02020603050405020304" pitchFamily="18" charset="0"/>
                <a:cs typeface="Times New Roman" panose="02020603050405020304" pitchFamily="18" charset="0"/>
              </a:rPr>
              <a:t>: 16</a:t>
            </a:r>
            <a:endParaRPr lang="en-US" sz="4500" dirty="0">
              <a:solidFill>
                <a:srgbClr val="0066FF"/>
              </a:solidFill>
              <a:latin typeface="Times New Roman" panose="02020603050405020304" pitchFamily="18" charset="0"/>
              <a:cs typeface="Times New Roman" panose="02020603050405020304" pitchFamily="18" charset="0"/>
            </a:endParaRPr>
          </a:p>
        </p:txBody>
      </p:sp>
      <p:sp>
        <p:nvSpPr>
          <p:cNvPr id="5" name="Text Box 4"/>
          <p:cNvSpPr txBox="1"/>
          <p:nvPr/>
        </p:nvSpPr>
        <p:spPr>
          <a:xfrm>
            <a:off x="304800" y="342900"/>
            <a:ext cx="10391140" cy="1076325"/>
          </a:xfrm>
          <a:prstGeom prst="rect">
            <a:avLst/>
          </a:prstGeom>
          <a:noFill/>
        </p:spPr>
        <p:txBody>
          <a:bodyPr wrap="square" rtlCol="0">
            <a:spAutoFit/>
          </a:bodyPr>
          <a:p>
            <a:r>
              <a:rPr lang="en-US" sz="3200" b="1" i="1">
                <a:solidFill>
                  <a:srgbClr val="C00000"/>
                </a:solidFill>
                <a:latin typeface="Times New Roman" panose="02020603050405020304" pitchFamily="18" charset="0"/>
                <a:cs typeface="Times New Roman" panose="02020603050405020304" pitchFamily="18" charset="0"/>
              </a:rPr>
              <a:t>Cho biết những thông tin cơ bản về nguyên tố hóa học cho dưới đây?</a:t>
            </a:r>
            <a:endParaRPr lang="en-US" sz="3200" b="1" i="1">
              <a:solidFill>
                <a:srgbClr val="C00000"/>
              </a:solidFill>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7"/>
          <p:cNvSpPr txBox="1"/>
          <p:nvPr/>
        </p:nvSpPr>
        <p:spPr>
          <a:xfrm>
            <a:off x="228600" y="495300"/>
            <a:ext cx="16461378" cy="347980"/>
          </a:xfrm>
          <a:prstGeom prst="rect">
            <a:avLst/>
          </a:prstGeom>
        </p:spPr>
        <p:txBody>
          <a:bodyPr wrap="square" lIns="0" tIns="0" rIns="0" bIns="0" rtlCol="0" anchor="t">
            <a:spAutoFit/>
          </a:bodyPr>
          <a:lstStyle/>
          <a:p>
            <a:pPr>
              <a:lnSpc>
                <a:spcPts val="2715"/>
              </a:lnSpc>
            </a:pPr>
            <a:r>
              <a:rPr lang="en-US" sz="2800" b="1" dirty="0">
                <a:solidFill>
                  <a:srgbClr val="C00000"/>
                </a:solidFill>
                <a:latin typeface="Times Neue Roman" panose="00000500000000000000"/>
              </a:rPr>
              <a:t> </a:t>
            </a:r>
            <a:r>
              <a:rPr lang="en-US" sz="4500" b="1" dirty="0">
                <a:solidFill>
                  <a:srgbClr val="C00000"/>
                </a:solidFill>
                <a:latin typeface="Times Neue Roman" panose="00000500000000000000"/>
              </a:rPr>
              <a:t>3/ </a:t>
            </a:r>
            <a:r>
              <a:rPr lang="en-US" sz="4500" b="1" dirty="0" err="1">
                <a:solidFill>
                  <a:srgbClr val="C00000"/>
                </a:solidFill>
                <a:latin typeface="Times Neue Roman" panose="00000500000000000000"/>
              </a:rPr>
              <a:t>Tìm</a:t>
            </a:r>
            <a:r>
              <a:rPr lang="en-US" sz="4500" b="1" dirty="0">
                <a:solidFill>
                  <a:srgbClr val="C00000"/>
                </a:solidFill>
                <a:latin typeface="Times Neue Roman" panose="00000500000000000000"/>
              </a:rPr>
              <a:t> </a:t>
            </a:r>
            <a:r>
              <a:rPr lang="en-US" sz="4500" b="1" dirty="0" err="1">
                <a:solidFill>
                  <a:srgbClr val="C00000"/>
                </a:solidFill>
                <a:latin typeface="Times Neue Roman" panose="00000500000000000000"/>
              </a:rPr>
              <a:t>hiểu</a:t>
            </a:r>
            <a:r>
              <a:rPr lang="en-US" sz="4500" b="1" dirty="0">
                <a:solidFill>
                  <a:srgbClr val="C00000"/>
                </a:solidFill>
                <a:latin typeface="Times Neue Roman" panose="00000500000000000000"/>
              </a:rPr>
              <a:t> </a:t>
            </a:r>
            <a:r>
              <a:rPr lang="en-US" sz="4500" b="1" dirty="0" err="1">
                <a:solidFill>
                  <a:srgbClr val="C00000"/>
                </a:solidFill>
                <a:latin typeface="Times Neue Roman" panose="00000500000000000000"/>
              </a:rPr>
              <a:t>về</a:t>
            </a:r>
            <a:r>
              <a:rPr lang="en-US" sz="4500" b="1" dirty="0">
                <a:solidFill>
                  <a:srgbClr val="C00000"/>
                </a:solidFill>
                <a:latin typeface="Times Neue Roman" panose="00000500000000000000"/>
              </a:rPr>
              <a:t> </a:t>
            </a:r>
            <a:r>
              <a:rPr lang="en-US" sz="4500" b="1" dirty="0" err="1">
                <a:solidFill>
                  <a:srgbClr val="C00000"/>
                </a:solidFill>
                <a:latin typeface="Times Neue Roman" panose="00000500000000000000"/>
              </a:rPr>
              <a:t>chu</a:t>
            </a:r>
            <a:r>
              <a:rPr lang="en-US" sz="4500" b="1" dirty="0">
                <a:solidFill>
                  <a:srgbClr val="C00000"/>
                </a:solidFill>
                <a:latin typeface="Times Neue Roman" panose="00000500000000000000"/>
              </a:rPr>
              <a:t> </a:t>
            </a:r>
            <a:r>
              <a:rPr lang="en-US" sz="4500" b="1" dirty="0" err="1">
                <a:solidFill>
                  <a:srgbClr val="C00000"/>
                </a:solidFill>
                <a:latin typeface="Times Neue Roman" panose="00000500000000000000"/>
              </a:rPr>
              <a:t>kì</a:t>
            </a:r>
            <a:r>
              <a:rPr lang="en-US" sz="4500" b="1" dirty="0">
                <a:solidFill>
                  <a:srgbClr val="C00000"/>
                </a:solidFill>
                <a:latin typeface="Times Neue Roman" panose="00000500000000000000"/>
              </a:rPr>
              <a:t> </a:t>
            </a:r>
            <a:r>
              <a:rPr lang="en-US" sz="4500" b="1" dirty="0" err="1">
                <a:solidFill>
                  <a:srgbClr val="C00000"/>
                </a:solidFill>
                <a:latin typeface="Times Neue Roman" panose="00000500000000000000"/>
              </a:rPr>
              <a:t>trong</a:t>
            </a:r>
            <a:r>
              <a:rPr lang="en-US" sz="4500" b="1" dirty="0">
                <a:solidFill>
                  <a:srgbClr val="C00000"/>
                </a:solidFill>
                <a:latin typeface="Times Neue Roman" panose="00000500000000000000"/>
              </a:rPr>
              <a:t> </a:t>
            </a:r>
            <a:r>
              <a:rPr lang="en-US" sz="4500" b="1" dirty="0" err="1">
                <a:solidFill>
                  <a:srgbClr val="C00000"/>
                </a:solidFill>
                <a:latin typeface="Times Neue Roman" panose="00000500000000000000"/>
              </a:rPr>
              <a:t>bảng</a:t>
            </a:r>
            <a:r>
              <a:rPr lang="en-US" sz="4500" b="1" dirty="0">
                <a:solidFill>
                  <a:srgbClr val="C00000"/>
                </a:solidFill>
                <a:latin typeface="Times Neue Roman" panose="00000500000000000000"/>
              </a:rPr>
              <a:t> </a:t>
            </a:r>
            <a:r>
              <a:rPr lang="en-US" sz="4500" b="1" dirty="0" err="1">
                <a:solidFill>
                  <a:srgbClr val="C00000"/>
                </a:solidFill>
                <a:latin typeface="Times Neue Roman" panose="00000500000000000000"/>
              </a:rPr>
              <a:t>tuần</a:t>
            </a:r>
            <a:r>
              <a:rPr lang="en-US" sz="4500" b="1" dirty="0">
                <a:solidFill>
                  <a:srgbClr val="C00000"/>
                </a:solidFill>
                <a:latin typeface="Times Neue Roman" panose="00000500000000000000"/>
              </a:rPr>
              <a:t> </a:t>
            </a:r>
            <a:r>
              <a:rPr lang="en-US" sz="4500" b="1" dirty="0" err="1">
                <a:solidFill>
                  <a:srgbClr val="C00000"/>
                </a:solidFill>
                <a:latin typeface="Times Neue Roman" panose="00000500000000000000"/>
              </a:rPr>
              <a:t>hoàn</a:t>
            </a:r>
            <a:r>
              <a:rPr lang="en-US" sz="4500" b="1" dirty="0">
                <a:solidFill>
                  <a:srgbClr val="C00000"/>
                </a:solidFill>
                <a:latin typeface="Times Neue Roman" panose="00000500000000000000"/>
              </a:rPr>
              <a:t> </a:t>
            </a:r>
            <a:r>
              <a:rPr lang="en-US" sz="4500" b="1" dirty="0" err="1">
                <a:solidFill>
                  <a:srgbClr val="C00000"/>
                </a:solidFill>
                <a:latin typeface="Times Neue Roman" panose="00000500000000000000"/>
              </a:rPr>
              <a:t>các</a:t>
            </a:r>
            <a:r>
              <a:rPr lang="en-US" sz="4500" b="1" dirty="0">
                <a:solidFill>
                  <a:srgbClr val="C00000"/>
                </a:solidFill>
                <a:latin typeface="Times Neue Roman" panose="00000500000000000000"/>
              </a:rPr>
              <a:t> </a:t>
            </a:r>
            <a:r>
              <a:rPr lang="en-US" sz="4500" b="1" dirty="0" err="1">
                <a:solidFill>
                  <a:srgbClr val="C00000"/>
                </a:solidFill>
                <a:latin typeface="Times Neue Roman" panose="00000500000000000000"/>
              </a:rPr>
              <a:t>nguyên</a:t>
            </a:r>
            <a:r>
              <a:rPr lang="en-US" sz="4500" b="1" dirty="0">
                <a:solidFill>
                  <a:srgbClr val="C00000"/>
                </a:solidFill>
                <a:latin typeface="Times Neue Roman" panose="00000500000000000000"/>
              </a:rPr>
              <a:t> </a:t>
            </a:r>
            <a:r>
              <a:rPr lang="en-US" sz="4500" b="1" dirty="0" err="1">
                <a:solidFill>
                  <a:srgbClr val="C00000"/>
                </a:solidFill>
                <a:latin typeface="Times Neue Roman" panose="00000500000000000000"/>
              </a:rPr>
              <a:t>tố</a:t>
            </a:r>
            <a:r>
              <a:rPr lang="en-US" sz="4500" b="1" dirty="0">
                <a:solidFill>
                  <a:srgbClr val="C00000"/>
                </a:solidFill>
                <a:latin typeface="Times Neue Roman" panose="00000500000000000000"/>
              </a:rPr>
              <a:t> </a:t>
            </a:r>
            <a:r>
              <a:rPr lang="en-US" sz="4500" b="1" dirty="0" err="1">
                <a:solidFill>
                  <a:srgbClr val="C00000"/>
                </a:solidFill>
                <a:latin typeface="Times Neue Roman" panose="00000500000000000000"/>
              </a:rPr>
              <a:t>hóa</a:t>
            </a:r>
            <a:r>
              <a:rPr lang="en-US" sz="4500" b="1" dirty="0">
                <a:solidFill>
                  <a:srgbClr val="C00000"/>
                </a:solidFill>
                <a:latin typeface="Times Neue Roman" panose="00000500000000000000"/>
              </a:rPr>
              <a:t> </a:t>
            </a:r>
            <a:r>
              <a:rPr lang="en-US" sz="4500" b="1" dirty="0" err="1">
                <a:solidFill>
                  <a:srgbClr val="C00000"/>
                </a:solidFill>
                <a:latin typeface="Times Neue Roman" panose="00000500000000000000"/>
              </a:rPr>
              <a:t>học</a:t>
            </a:r>
            <a:endParaRPr lang="en-US" sz="4500" b="1" dirty="0" err="1">
              <a:solidFill>
                <a:srgbClr val="C00000"/>
              </a:solidFill>
              <a:latin typeface="Times Neue Roman" panose="00000500000000000000"/>
            </a:endParaRPr>
          </a:p>
        </p:txBody>
      </p:sp>
      <p:pic>
        <p:nvPicPr>
          <p:cNvPr id="3" name="Picture 7"/>
          <p:cNvPicPr>
            <a:picLocks noChangeAspect="1"/>
          </p:cNvPicPr>
          <p:nvPr/>
        </p:nvPicPr>
        <p:blipFill>
          <a:blip r:embed="rId1"/>
          <a:srcRect t="4138" r="6324" b="4138"/>
          <a:stretch>
            <a:fillRect/>
          </a:stretch>
        </p:blipFill>
        <p:spPr>
          <a:xfrm>
            <a:off x="838200" y="1485900"/>
            <a:ext cx="16306800" cy="5105400"/>
          </a:xfrm>
          <a:prstGeom prst="rect">
            <a:avLst/>
          </a:prstGeom>
        </p:spPr>
      </p:pic>
      <p:sp>
        <p:nvSpPr>
          <p:cNvPr id="4" name="TextBox 18"/>
          <p:cNvSpPr txBox="1"/>
          <p:nvPr/>
        </p:nvSpPr>
        <p:spPr>
          <a:xfrm>
            <a:off x="865909" y="6824514"/>
            <a:ext cx="17068800" cy="3462486"/>
          </a:xfrm>
          <a:prstGeom prst="rect">
            <a:avLst/>
          </a:prstGeom>
        </p:spPr>
        <p:txBody>
          <a:bodyPr wrap="square" lIns="0" tIns="0" rIns="0" bIns="0" rtlCol="0" anchor="t">
            <a:spAutoFit/>
          </a:bodyPr>
          <a:lstStyle/>
          <a:p>
            <a:r>
              <a:rPr lang="en-US" sz="4500" dirty="0" err="1">
                <a:latin typeface="Times New Roman" panose="02020603050405020304" pitchFamily="18" charset="0"/>
                <a:cs typeface="Times New Roman" panose="02020603050405020304" pitchFamily="18" charset="0"/>
              </a:rPr>
              <a:t>Quan</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sát</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hình</a:t>
            </a:r>
            <a:r>
              <a:rPr lang="en-US" sz="4500" dirty="0">
                <a:latin typeface="Times New Roman" panose="02020603050405020304" pitchFamily="18" charset="0"/>
                <a:cs typeface="Times New Roman" panose="02020603050405020304" pitchFamily="18" charset="0"/>
              </a:rPr>
              <a:t> 4.4 </a:t>
            </a:r>
            <a:r>
              <a:rPr lang="en-US" sz="4500" dirty="0" err="1">
                <a:latin typeface="Times New Roman" panose="02020603050405020304" pitchFamily="18" charset="0"/>
                <a:cs typeface="Times New Roman" panose="02020603050405020304" pitchFamily="18" charset="0"/>
              </a:rPr>
              <a:t>trả</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lời</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câu</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hỏi</a:t>
            </a:r>
            <a:r>
              <a:rPr lang="en-US" sz="4500" dirty="0">
                <a:latin typeface="Times New Roman" panose="02020603050405020304" pitchFamily="18" charset="0"/>
                <a:cs typeface="Times New Roman" panose="02020603050405020304" pitchFamily="18" charset="0"/>
              </a:rPr>
              <a:t> </a:t>
            </a:r>
            <a:endParaRPr lang="en-US" sz="4500" dirty="0">
              <a:latin typeface="Times New Roman" panose="02020603050405020304" pitchFamily="18" charset="0"/>
              <a:cs typeface="Times New Roman" panose="02020603050405020304" pitchFamily="18" charset="0"/>
            </a:endParaRPr>
          </a:p>
          <a:p>
            <a:r>
              <a:rPr lang="en-US" sz="4500" u="sng" dirty="0" err="1">
                <a:latin typeface="Times New Roman" panose="02020603050405020304" pitchFamily="18" charset="0"/>
                <a:cs typeface="Times New Roman" panose="02020603050405020304" pitchFamily="18" charset="0"/>
              </a:rPr>
              <a:t>Câu</a:t>
            </a:r>
            <a:r>
              <a:rPr lang="en-US" sz="4500" u="sng" dirty="0">
                <a:latin typeface="Times New Roman" panose="02020603050405020304" pitchFamily="18" charset="0"/>
                <a:cs typeface="Times New Roman" panose="02020603050405020304" pitchFamily="18" charset="0"/>
              </a:rPr>
              <a:t> 1</a:t>
            </a:r>
            <a:r>
              <a:rPr lang="en-US" sz="4500" dirty="0">
                <a:latin typeface="Times New Roman" panose="02020603050405020304" pitchFamily="18" charset="0"/>
                <a:cs typeface="Times New Roman" panose="02020603050405020304" pitchFamily="18" charset="0"/>
              </a:rPr>
              <a:t>. Chu </a:t>
            </a:r>
            <a:r>
              <a:rPr lang="en-US" sz="4500" dirty="0" err="1">
                <a:latin typeface="Times New Roman" panose="02020603050405020304" pitchFamily="18" charset="0"/>
                <a:cs typeface="Times New Roman" panose="02020603050405020304" pitchFamily="18" charset="0"/>
              </a:rPr>
              <a:t>kì</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là</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gì</a:t>
            </a:r>
            <a:r>
              <a:rPr lang="en-US" sz="4500" dirty="0">
                <a:latin typeface="Times New Roman" panose="02020603050405020304" pitchFamily="18" charset="0"/>
                <a:cs typeface="Times New Roman" panose="02020603050405020304" pitchFamily="18" charset="0"/>
              </a:rPr>
              <a:t> ?</a:t>
            </a:r>
            <a:endParaRPr lang="en-US" sz="4500" dirty="0">
              <a:latin typeface="Times New Roman" panose="02020603050405020304" pitchFamily="18" charset="0"/>
              <a:cs typeface="Times New Roman" panose="02020603050405020304" pitchFamily="18" charset="0"/>
            </a:endParaRPr>
          </a:p>
          <a:p>
            <a:r>
              <a:rPr lang="en-US" sz="4500" u="sng" dirty="0" err="1">
                <a:latin typeface="Times New Roman" panose="02020603050405020304" pitchFamily="18" charset="0"/>
                <a:cs typeface="Times New Roman" panose="02020603050405020304" pitchFamily="18" charset="0"/>
              </a:rPr>
              <a:t>Câu</a:t>
            </a:r>
            <a:r>
              <a:rPr lang="en-US" sz="4500" u="sng" dirty="0">
                <a:latin typeface="Times New Roman" panose="02020603050405020304" pitchFamily="18" charset="0"/>
                <a:cs typeface="Times New Roman" panose="02020603050405020304" pitchFamily="18" charset="0"/>
              </a:rPr>
              <a:t> 2</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Mỗi</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chu</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kì</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bắt</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đầu</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từ</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nhóm</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nào</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và</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kết</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thúc</a:t>
            </a:r>
            <a:r>
              <a:rPr lang="en-US" sz="4500" dirty="0">
                <a:latin typeface="Times New Roman" panose="02020603050405020304" pitchFamily="18" charset="0"/>
                <a:cs typeface="Times New Roman" panose="02020603050405020304" pitchFamily="18" charset="0"/>
              </a:rPr>
              <a:t> ở </a:t>
            </a:r>
            <a:r>
              <a:rPr lang="en-US" sz="4500" dirty="0" err="1">
                <a:latin typeface="Times New Roman" panose="02020603050405020304" pitchFamily="18" charset="0"/>
                <a:cs typeface="Times New Roman" panose="02020603050405020304" pitchFamily="18" charset="0"/>
              </a:rPr>
              <a:t>nhóm</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nào</a:t>
            </a:r>
            <a:r>
              <a:rPr lang="en-US" sz="4500" dirty="0">
                <a:latin typeface="Times New Roman" panose="02020603050405020304" pitchFamily="18" charset="0"/>
                <a:cs typeface="Times New Roman" panose="02020603050405020304" pitchFamily="18" charset="0"/>
              </a:rPr>
              <a:t>?</a:t>
            </a:r>
            <a:endParaRPr lang="en-US" sz="4500" dirty="0">
              <a:latin typeface="Times New Roman" panose="02020603050405020304" pitchFamily="18" charset="0"/>
              <a:cs typeface="Times New Roman" panose="02020603050405020304" pitchFamily="18" charset="0"/>
            </a:endParaRPr>
          </a:p>
          <a:p>
            <a:r>
              <a:rPr lang="en-US" sz="4500" u="sng" dirty="0" err="1">
                <a:latin typeface="Times New Roman" panose="02020603050405020304" pitchFamily="18" charset="0"/>
                <a:cs typeface="Times New Roman" panose="02020603050405020304" pitchFamily="18" charset="0"/>
              </a:rPr>
              <a:t>Câu</a:t>
            </a:r>
            <a:r>
              <a:rPr lang="en-US" sz="4500" u="sng" dirty="0">
                <a:latin typeface="Times New Roman" panose="02020603050405020304" pitchFamily="18" charset="0"/>
                <a:cs typeface="Times New Roman" panose="02020603050405020304" pitchFamily="18" charset="0"/>
              </a:rPr>
              <a:t> 3</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Em</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hãy</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chỉ</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sự</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tuần</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hoàn</a:t>
            </a:r>
            <a:r>
              <a:rPr lang="en-US" sz="4500" dirty="0">
                <a:latin typeface="Times New Roman" panose="02020603050405020304" pitchFamily="18" charset="0"/>
                <a:cs typeface="Times New Roman" panose="02020603050405020304" pitchFamily="18" charset="0"/>
              </a:rPr>
              <a:t> ở </a:t>
            </a:r>
            <a:r>
              <a:rPr lang="en-US" sz="4500" dirty="0" err="1">
                <a:latin typeface="Times New Roman" panose="02020603050405020304" pitchFamily="18" charset="0"/>
                <a:cs typeface="Times New Roman" panose="02020603050405020304" pitchFamily="18" charset="0"/>
              </a:rPr>
              <a:t>mỗi</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chu</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kì</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trong</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bảng</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tuần</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hoàn</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các</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nguyên</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tố</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hóa</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học</a:t>
            </a:r>
            <a:r>
              <a:rPr lang="en-US" sz="4500" dirty="0">
                <a:latin typeface="Times New Roman" panose="02020603050405020304" pitchFamily="18" charset="0"/>
                <a:cs typeface="Times New Roman" panose="02020603050405020304" pitchFamily="18" charset="0"/>
              </a:rPr>
              <a:t>?</a:t>
            </a:r>
            <a:endParaRPr lang="en-US" sz="4500" dirty="0">
              <a:latin typeface="Times New Roman" panose="02020603050405020304" pitchFamily="18" charset="0"/>
              <a:cs typeface="Times New Roman" panose="02020603050405020304" pitchFamily="18" charset="0"/>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7"/>
          <p:cNvPicPr>
            <a:picLocks noChangeAspect="1"/>
          </p:cNvPicPr>
          <p:nvPr/>
        </p:nvPicPr>
        <p:blipFill>
          <a:blip r:embed="rId1"/>
          <a:srcRect t="4138" r="6324" b="4138"/>
          <a:stretch>
            <a:fillRect/>
          </a:stretch>
        </p:blipFill>
        <p:spPr>
          <a:xfrm>
            <a:off x="34636" y="723900"/>
            <a:ext cx="17907000" cy="4876800"/>
          </a:xfrm>
          <a:prstGeom prst="rect">
            <a:avLst/>
          </a:prstGeom>
        </p:spPr>
      </p:pic>
      <p:sp>
        <p:nvSpPr>
          <p:cNvPr id="3" name="Rectangle 2"/>
          <p:cNvSpPr/>
          <p:nvPr/>
        </p:nvSpPr>
        <p:spPr>
          <a:xfrm>
            <a:off x="838200" y="5638800"/>
            <a:ext cx="17103436" cy="1323439"/>
          </a:xfrm>
          <a:prstGeom prst="rect">
            <a:avLst/>
          </a:prstGeom>
        </p:spPr>
        <p:txBody>
          <a:bodyPr wrap="square">
            <a:spAutoFit/>
          </a:bodyPr>
          <a:lstStyle/>
          <a:p>
            <a:r>
              <a:rPr lang="en-US" sz="4000" dirty="0">
                <a:solidFill>
                  <a:srgbClr val="3333FF"/>
                </a:solidFill>
                <a:latin typeface="Times New Roman" panose="02020603050405020304" pitchFamily="18" charset="0"/>
                <a:cs typeface="Times New Roman" panose="02020603050405020304" pitchFamily="18" charset="0"/>
              </a:rPr>
              <a:t>*  Chu </a:t>
            </a:r>
            <a:r>
              <a:rPr lang="en-US" sz="4000" dirty="0" err="1">
                <a:solidFill>
                  <a:srgbClr val="3333FF"/>
                </a:solidFill>
                <a:latin typeface="Times New Roman" panose="02020603050405020304" pitchFamily="18" charset="0"/>
                <a:cs typeface="Times New Roman" panose="02020603050405020304" pitchFamily="18" charset="0"/>
              </a:rPr>
              <a:t>kì</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là</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tập</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hợp</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các</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nguyên</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tố</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hóa</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học</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có</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cùng</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số</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lớp</a:t>
            </a:r>
            <a:r>
              <a:rPr lang="en-US" sz="4000" dirty="0">
                <a:solidFill>
                  <a:srgbClr val="3333FF"/>
                </a:solidFill>
                <a:latin typeface="Times New Roman" panose="02020603050405020304" pitchFamily="18" charset="0"/>
                <a:cs typeface="Times New Roman" panose="02020603050405020304" pitchFamily="18" charset="0"/>
              </a:rPr>
              <a:t> electron </a:t>
            </a:r>
            <a:r>
              <a:rPr lang="en-US" sz="4000" dirty="0" err="1">
                <a:solidFill>
                  <a:srgbClr val="3333FF"/>
                </a:solidFill>
                <a:latin typeface="Times New Roman" panose="02020603050405020304" pitchFamily="18" charset="0"/>
                <a:cs typeface="Times New Roman" panose="02020603050405020304" pitchFamily="18" charset="0"/>
              </a:rPr>
              <a:t>trong</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nguyên</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tử</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theo</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hàng</a:t>
            </a:r>
            <a:r>
              <a:rPr lang="en-US" sz="4000" dirty="0">
                <a:solidFill>
                  <a:srgbClr val="3333FF"/>
                </a:solidFill>
                <a:latin typeface="Times New Roman" panose="02020603050405020304" pitchFamily="18" charset="0"/>
                <a:cs typeface="Times New Roman" panose="02020603050405020304" pitchFamily="18" charset="0"/>
              </a:rPr>
              <a:t> </a:t>
            </a:r>
            <a:r>
              <a:rPr lang="en-US" sz="4000" dirty="0" err="1">
                <a:solidFill>
                  <a:srgbClr val="3333FF"/>
                </a:solidFill>
                <a:latin typeface="Times New Roman" panose="02020603050405020304" pitchFamily="18" charset="0"/>
                <a:cs typeface="Times New Roman" panose="02020603050405020304" pitchFamily="18" charset="0"/>
              </a:rPr>
              <a:t>ngang</a:t>
            </a:r>
            <a:endParaRPr lang="en-US" sz="4000" dirty="0">
              <a:solidFill>
                <a:srgbClr val="3333FF"/>
              </a:solidFill>
              <a:latin typeface="Times New Roman" panose="02020603050405020304" pitchFamily="18" charset="0"/>
              <a:cs typeface="Times New Roman" panose="02020603050405020304" pitchFamily="18" charset="0"/>
            </a:endParaRPr>
          </a:p>
        </p:txBody>
      </p:sp>
      <p:sp>
        <p:nvSpPr>
          <p:cNvPr id="4" name="Rectangle 3"/>
          <p:cNvSpPr/>
          <p:nvPr/>
        </p:nvSpPr>
        <p:spPr>
          <a:xfrm>
            <a:off x="765462" y="6962239"/>
            <a:ext cx="13102937" cy="707886"/>
          </a:xfrm>
          <a:prstGeom prst="rect">
            <a:avLst/>
          </a:prstGeom>
        </p:spPr>
        <p:txBody>
          <a:bodyPr wrap="square">
            <a:spAutoFit/>
          </a:bodyPr>
          <a:lstStyle/>
          <a:p>
            <a:pPr>
              <a:spcBef>
                <a:spcPct val="0"/>
              </a:spcBef>
            </a:pPr>
            <a:r>
              <a:rPr lang="en-US" sz="4000" dirty="0">
                <a:latin typeface="Times New Roman" panose="02020603050405020304" pitchFamily="18" charset="0"/>
                <a:cs typeface="Times New Roman" panose="02020603050405020304" pitchFamily="18" charset="0"/>
              </a:rPr>
              <a:t>a/  </a:t>
            </a:r>
            <a:r>
              <a:rPr lang="en-US" sz="4000" dirty="0" err="1">
                <a:latin typeface="Times New Roman" panose="02020603050405020304" pitchFamily="18" charset="0"/>
                <a:cs typeface="Times New Roman" panose="02020603050405020304" pitchFamily="18" charset="0"/>
              </a:rPr>
              <a:t>Mỗi</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chu</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kì</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bắt</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đầu</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từ</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nhóm</a:t>
            </a:r>
            <a:r>
              <a:rPr lang="en-US" sz="4000" dirty="0">
                <a:latin typeface="Times New Roman" panose="02020603050405020304" pitchFamily="18" charset="0"/>
                <a:cs typeface="Times New Roman" panose="02020603050405020304" pitchFamily="18" charset="0"/>
              </a:rPr>
              <a:t> IA </a:t>
            </a:r>
            <a:r>
              <a:rPr lang="en-US" sz="4000" dirty="0" err="1">
                <a:latin typeface="Times New Roman" panose="02020603050405020304" pitchFamily="18" charset="0"/>
                <a:cs typeface="Times New Roman" panose="02020603050405020304" pitchFamily="18" charset="0"/>
              </a:rPr>
              <a:t>và</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kết</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thúc</a:t>
            </a:r>
            <a:r>
              <a:rPr lang="en-US" sz="4000" dirty="0">
                <a:latin typeface="Times New Roman" panose="02020603050405020304" pitchFamily="18" charset="0"/>
                <a:cs typeface="Times New Roman" panose="02020603050405020304" pitchFamily="18" charset="0"/>
              </a:rPr>
              <a:t> ở </a:t>
            </a:r>
            <a:r>
              <a:rPr lang="en-US" sz="4000" dirty="0" err="1">
                <a:latin typeface="Times New Roman" panose="02020603050405020304" pitchFamily="18" charset="0"/>
                <a:cs typeface="Times New Roman" panose="02020603050405020304" pitchFamily="18" charset="0"/>
              </a:rPr>
              <a:t>nhóm</a:t>
            </a:r>
            <a:r>
              <a:rPr lang="en-US" sz="4000" dirty="0">
                <a:latin typeface="Times New Roman" panose="02020603050405020304" pitchFamily="18" charset="0"/>
                <a:cs typeface="Times New Roman" panose="02020603050405020304" pitchFamily="18" charset="0"/>
              </a:rPr>
              <a:t> VIIIA</a:t>
            </a:r>
            <a:endParaRPr lang="en-US" sz="4000" dirty="0">
              <a:latin typeface="Times New Roman" panose="02020603050405020304" pitchFamily="18" charset="0"/>
              <a:cs typeface="Times New Roman" panose="02020603050405020304" pitchFamily="18" charset="0"/>
            </a:endParaRPr>
          </a:p>
        </p:txBody>
      </p:sp>
      <p:sp>
        <p:nvSpPr>
          <p:cNvPr id="6" name="Rectangle 5"/>
          <p:cNvSpPr/>
          <p:nvPr/>
        </p:nvSpPr>
        <p:spPr>
          <a:xfrm>
            <a:off x="765462" y="7754391"/>
            <a:ext cx="17016847" cy="2554545"/>
          </a:xfrm>
          <a:prstGeom prst="rect">
            <a:avLst/>
          </a:prstGeom>
        </p:spPr>
        <p:txBody>
          <a:bodyPr wrap="square">
            <a:spAutoFit/>
          </a:bodyPr>
          <a:lstStyle/>
          <a:p>
            <a:pPr algn="just"/>
            <a:r>
              <a:rPr lang="en-US" sz="4000" dirty="0">
                <a:solidFill>
                  <a:srgbClr val="000000"/>
                </a:solidFill>
                <a:latin typeface="Times Neue Roman" panose="00000500000000000000" charset="0"/>
              </a:rPr>
              <a:t>b</a:t>
            </a:r>
            <a:r>
              <a:rPr lang="en-US" dirty="0">
                <a:solidFill>
                  <a:srgbClr val="000000"/>
                </a:solidFill>
                <a:latin typeface="Open Sans"/>
              </a:rPr>
              <a:t>/</a:t>
            </a:r>
            <a:r>
              <a:rPr lang="vi-VN" sz="4000" dirty="0">
                <a:solidFill>
                  <a:srgbClr val="000000"/>
                </a:solidFill>
                <a:latin typeface="+mj-lt"/>
              </a:rPr>
              <a:t> Các nguyên tố trong chu kì được sắp xếp theo chiều tăng dần điện tích hạt nhân. </a:t>
            </a:r>
            <a:endParaRPr lang="vi-VN" sz="4000" dirty="0">
              <a:solidFill>
                <a:srgbClr val="000000"/>
              </a:solidFill>
              <a:latin typeface="+mj-lt"/>
            </a:endParaRPr>
          </a:p>
          <a:p>
            <a:pPr algn="just"/>
            <a:r>
              <a:rPr lang="vi-VN" sz="4000" dirty="0">
                <a:solidFill>
                  <a:srgbClr val="000000"/>
                </a:solidFill>
                <a:latin typeface="+mj-lt"/>
              </a:rPr>
              <a:t>Bắt đầu mỗi chu kì là các nguyên tố kim loại kiềm (nhóm IA) trừ chu kì 1, kết thúc chu kì là nguyên tố khí hiếm (nhóm VIIIA)</a:t>
            </a:r>
            <a:endParaRPr lang="vi-VN" sz="4000" b="0" i="0" dirty="0">
              <a:solidFill>
                <a:srgbClr val="000000"/>
              </a:solidFill>
              <a:effectLst/>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arn(inVertical)">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barn(inVertical)">
                                      <p:cBhvr>
                                        <p:cTn id="12" dur="500"/>
                                        <p:tgtEl>
                                          <p:spTgt spid="4"/>
                                        </p:tgtEl>
                                      </p:cBhvr>
                                    </p:animEffect>
                                  </p:childTnLst>
                                </p:cTn>
                              </p:par>
                            </p:childTnLst>
                          </p:cTn>
                        </p:par>
                      </p:childTnLst>
                    </p:cTn>
                  </p:par>
                  <p:par>
                    <p:cTn id="13" fill="hold">
                      <p:stCondLst>
                        <p:cond delay="indefinite"/>
                      </p:stCondLst>
                      <p:childTnLst>
                        <p:par>
                          <p:cTn id="14" fill="hold">
                            <p:stCondLst>
                              <p:cond delay="0"/>
                            </p:stCondLst>
                            <p:childTnLst>
                              <p:par>
                                <p:cTn id="15" presetID="2" presetClass="entr" presetSubtype="4" fill="hold" grpId="0" nodeType="clickEffect">
                                  <p:stCondLst>
                                    <p:cond delay="0"/>
                                  </p:stCondLst>
                                  <p:childTnLst>
                                    <p:set>
                                      <p:cBhvr>
                                        <p:cTn id="16" dur="1" fill="hold">
                                          <p:stCondLst>
                                            <p:cond delay="0"/>
                                          </p:stCondLst>
                                        </p:cTn>
                                        <p:tgtEl>
                                          <p:spTgt spid="6"/>
                                        </p:tgtEl>
                                        <p:attrNameLst>
                                          <p:attrName>style.visibility</p:attrName>
                                        </p:attrNameLst>
                                      </p:cBhvr>
                                      <p:to>
                                        <p:strVal val="visible"/>
                                      </p:to>
                                    </p:set>
                                    <p:anim calcmode="lin" valueType="num">
                                      <p:cBhvr additive="base">
                                        <p:cTn id="17" dur="500" fill="hold"/>
                                        <p:tgtEl>
                                          <p:spTgt spid="6"/>
                                        </p:tgtEl>
                                        <p:attrNameLst>
                                          <p:attrName>ppt_x</p:attrName>
                                        </p:attrNameLst>
                                      </p:cBhvr>
                                      <p:tavLst>
                                        <p:tav tm="0">
                                          <p:val>
                                            <p:strVal val="#ppt_x"/>
                                          </p:val>
                                        </p:tav>
                                        <p:tav tm="100000">
                                          <p:val>
                                            <p:strVal val="#ppt_x"/>
                                          </p:val>
                                        </p:tav>
                                      </p:tavLst>
                                    </p:anim>
                                    <p:anim calcmode="lin" valueType="num">
                                      <p:cBhvr additive="base">
                                        <p:cTn id="18" dur="500" fill="hold"/>
                                        <p:tgtEl>
                                          <p:spTgt spid="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p:bldP spid="6"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2"/>
          <p:cNvPicPr>
            <a:picLocks noChangeAspect="1" noChangeArrowheads="1"/>
          </p:cNvPicPr>
          <p:nvPr/>
        </p:nvPicPr>
        <p:blipFill>
          <a:blip r:embed="rId1">
            <a:extLst>
              <a:ext uri="{28A0092B-C50C-407E-A947-70E740481C1C}">
                <a14:useLocalDpi xmlns:a14="http://schemas.microsoft.com/office/drawing/2010/main" val="0"/>
              </a:ext>
            </a:extLst>
          </a:blip>
          <a:srcRect/>
          <a:stretch>
            <a:fillRect/>
          </a:stretch>
        </p:blipFill>
        <p:spPr bwMode="auto">
          <a:xfrm>
            <a:off x="152400" y="495300"/>
            <a:ext cx="18135600" cy="5791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85800" y="6591300"/>
            <a:ext cx="17297400" cy="3429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152400" y="419100"/>
            <a:ext cx="15087600" cy="706755"/>
          </a:xfrm>
          <a:prstGeom prst="rect">
            <a:avLst/>
          </a:prstGeom>
        </p:spPr>
        <p:txBody>
          <a:bodyPr wrap="square">
            <a:spAutoFit/>
          </a:bodyPr>
          <a:lstStyle/>
          <a:p>
            <a:r>
              <a:rPr lang="en-US" sz="2800" b="1" dirty="0">
                <a:solidFill>
                  <a:srgbClr val="C00000"/>
                </a:solidFill>
                <a:latin typeface="Times Neue Roman" panose="00000500000000000000"/>
              </a:rPr>
              <a:t> </a:t>
            </a:r>
            <a:r>
              <a:rPr lang="en-US" sz="4000" b="1" dirty="0">
                <a:solidFill>
                  <a:srgbClr val="C00000"/>
                </a:solidFill>
                <a:latin typeface="Times Neue Roman" panose="00000500000000000000"/>
              </a:rPr>
              <a:t>4/ </a:t>
            </a:r>
            <a:r>
              <a:rPr lang="en-US" sz="4000" b="1" dirty="0" err="1">
                <a:solidFill>
                  <a:srgbClr val="C00000"/>
                </a:solidFill>
                <a:latin typeface="Times Neue Roman" panose="00000500000000000000"/>
              </a:rPr>
              <a:t>Tìm</a:t>
            </a:r>
            <a:r>
              <a:rPr lang="en-US" sz="4000" b="1" dirty="0">
                <a:solidFill>
                  <a:srgbClr val="C00000"/>
                </a:solidFill>
                <a:latin typeface="Times Neue Roman" panose="00000500000000000000"/>
              </a:rPr>
              <a:t> </a:t>
            </a:r>
            <a:r>
              <a:rPr lang="en-US" sz="4000" b="1" dirty="0" err="1">
                <a:solidFill>
                  <a:srgbClr val="C00000"/>
                </a:solidFill>
                <a:latin typeface="Times Neue Roman" panose="00000500000000000000"/>
              </a:rPr>
              <a:t>hiểu</a:t>
            </a:r>
            <a:r>
              <a:rPr lang="en-US" sz="4000" b="1" dirty="0">
                <a:solidFill>
                  <a:srgbClr val="C00000"/>
                </a:solidFill>
                <a:latin typeface="Times Neue Roman" panose="00000500000000000000"/>
              </a:rPr>
              <a:t> </a:t>
            </a:r>
            <a:r>
              <a:rPr lang="en-US" sz="4000" b="1" dirty="0" err="1">
                <a:solidFill>
                  <a:srgbClr val="C00000"/>
                </a:solidFill>
                <a:latin typeface="Times Neue Roman" panose="00000500000000000000"/>
              </a:rPr>
              <a:t>về</a:t>
            </a:r>
            <a:r>
              <a:rPr lang="en-US" sz="4000" b="1" dirty="0">
                <a:solidFill>
                  <a:srgbClr val="C00000"/>
                </a:solidFill>
                <a:latin typeface="Times Neue Roman" panose="00000500000000000000"/>
              </a:rPr>
              <a:t> </a:t>
            </a:r>
            <a:r>
              <a:rPr lang="en-US" sz="4000" b="1" dirty="0" err="1">
                <a:solidFill>
                  <a:srgbClr val="C00000"/>
                </a:solidFill>
                <a:latin typeface="Times Neue Roman" panose="00000500000000000000"/>
              </a:rPr>
              <a:t>nhóm</a:t>
            </a:r>
            <a:r>
              <a:rPr lang="en-US" sz="4000" b="1" dirty="0">
                <a:solidFill>
                  <a:srgbClr val="C00000"/>
                </a:solidFill>
                <a:latin typeface="Times Neue Roman" panose="00000500000000000000"/>
              </a:rPr>
              <a:t> </a:t>
            </a:r>
            <a:r>
              <a:rPr lang="en-US" sz="4000" b="1" dirty="0" err="1">
                <a:solidFill>
                  <a:srgbClr val="C00000"/>
                </a:solidFill>
                <a:latin typeface="Times Neue Roman" panose="00000500000000000000"/>
              </a:rPr>
              <a:t>trong</a:t>
            </a:r>
            <a:r>
              <a:rPr lang="en-US" sz="4000" b="1" dirty="0">
                <a:solidFill>
                  <a:srgbClr val="C00000"/>
                </a:solidFill>
                <a:latin typeface="Times Neue Roman" panose="00000500000000000000"/>
              </a:rPr>
              <a:t> </a:t>
            </a:r>
            <a:r>
              <a:rPr lang="en-US" sz="4000" b="1" dirty="0" err="1">
                <a:solidFill>
                  <a:srgbClr val="C00000"/>
                </a:solidFill>
                <a:latin typeface="Times Neue Roman" panose="00000500000000000000"/>
              </a:rPr>
              <a:t>bảng</a:t>
            </a:r>
            <a:r>
              <a:rPr lang="en-US" sz="4000" b="1" dirty="0">
                <a:solidFill>
                  <a:srgbClr val="C00000"/>
                </a:solidFill>
                <a:latin typeface="Times Neue Roman" panose="00000500000000000000"/>
              </a:rPr>
              <a:t> </a:t>
            </a:r>
            <a:r>
              <a:rPr lang="en-US" sz="4000" b="1" dirty="0" err="1">
                <a:solidFill>
                  <a:srgbClr val="C00000"/>
                </a:solidFill>
                <a:latin typeface="Times Neue Roman" panose="00000500000000000000"/>
              </a:rPr>
              <a:t>tuần</a:t>
            </a:r>
            <a:r>
              <a:rPr lang="en-US" sz="4000" b="1" dirty="0">
                <a:solidFill>
                  <a:srgbClr val="C00000"/>
                </a:solidFill>
                <a:latin typeface="Times Neue Roman" panose="00000500000000000000"/>
              </a:rPr>
              <a:t> </a:t>
            </a:r>
            <a:r>
              <a:rPr lang="en-US" sz="4000" b="1" dirty="0" err="1">
                <a:solidFill>
                  <a:srgbClr val="C00000"/>
                </a:solidFill>
                <a:latin typeface="Times Neue Roman" panose="00000500000000000000"/>
              </a:rPr>
              <a:t>hoàn</a:t>
            </a:r>
            <a:r>
              <a:rPr lang="en-US" sz="4000" b="1" dirty="0">
                <a:solidFill>
                  <a:srgbClr val="C00000"/>
                </a:solidFill>
                <a:latin typeface="Times Neue Roman" panose="00000500000000000000"/>
              </a:rPr>
              <a:t> </a:t>
            </a:r>
            <a:r>
              <a:rPr lang="en-US" sz="4000" b="1" dirty="0" err="1">
                <a:solidFill>
                  <a:srgbClr val="C00000"/>
                </a:solidFill>
                <a:latin typeface="Times Neue Roman" panose="00000500000000000000"/>
              </a:rPr>
              <a:t>hoàn</a:t>
            </a:r>
            <a:r>
              <a:rPr lang="en-US" sz="4000" b="1" dirty="0">
                <a:solidFill>
                  <a:srgbClr val="C00000"/>
                </a:solidFill>
                <a:latin typeface="Times Neue Roman" panose="00000500000000000000"/>
              </a:rPr>
              <a:t> </a:t>
            </a:r>
            <a:r>
              <a:rPr lang="en-US" sz="4000" b="1" dirty="0" err="1">
                <a:solidFill>
                  <a:srgbClr val="C00000"/>
                </a:solidFill>
                <a:latin typeface="Times Neue Roman" panose="00000500000000000000"/>
              </a:rPr>
              <a:t>các</a:t>
            </a:r>
            <a:r>
              <a:rPr lang="en-US" sz="4000" b="1" dirty="0">
                <a:solidFill>
                  <a:srgbClr val="C00000"/>
                </a:solidFill>
                <a:latin typeface="Times Neue Roman" panose="00000500000000000000"/>
              </a:rPr>
              <a:t> </a:t>
            </a:r>
            <a:r>
              <a:rPr lang="en-US" sz="4000" b="1" dirty="0" err="1">
                <a:solidFill>
                  <a:srgbClr val="C00000"/>
                </a:solidFill>
                <a:latin typeface="Times Neue Roman" panose="00000500000000000000"/>
              </a:rPr>
              <a:t>nguyên</a:t>
            </a:r>
            <a:r>
              <a:rPr lang="en-US" sz="4000" b="1" dirty="0">
                <a:solidFill>
                  <a:srgbClr val="C00000"/>
                </a:solidFill>
                <a:latin typeface="Times Neue Roman" panose="00000500000000000000"/>
              </a:rPr>
              <a:t> </a:t>
            </a:r>
            <a:r>
              <a:rPr lang="en-US" sz="4000" b="1" dirty="0" err="1">
                <a:solidFill>
                  <a:srgbClr val="C00000"/>
                </a:solidFill>
                <a:latin typeface="Times Neue Roman" panose="00000500000000000000"/>
              </a:rPr>
              <a:t>tố</a:t>
            </a:r>
            <a:r>
              <a:rPr lang="en-US" sz="4000" b="1" dirty="0">
                <a:solidFill>
                  <a:srgbClr val="C00000"/>
                </a:solidFill>
                <a:latin typeface="Times Neue Roman" panose="00000500000000000000"/>
              </a:rPr>
              <a:t> </a:t>
            </a:r>
            <a:r>
              <a:rPr lang="en-US" sz="4000" b="1" dirty="0" err="1">
                <a:solidFill>
                  <a:srgbClr val="C00000"/>
                </a:solidFill>
                <a:latin typeface="Times Neue Roman" panose="00000500000000000000"/>
              </a:rPr>
              <a:t>hóa</a:t>
            </a:r>
            <a:r>
              <a:rPr lang="en-US" sz="4000" b="1" dirty="0">
                <a:solidFill>
                  <a:srgbClr val="C00000"/>
                </a:solidFill>
                <a:latin typeface="Times Neue Roman" panose="00000500000000000000"/>
              </a:rPr>
              <a:t> </a:t>
            </a:r>
            <a:r>
              <a:rPr lang="en-US" sz="4000" b="1" dirty="0" err="1">
                <a:solidFill>
                  <a:srgbClr val="C00000"/>
                </a:solidFill>
                <a:latin typeface="Times Neue Roman" panose="00000500000000000000"/>
              </a:rPr>
              <a:t>học</a:t>
            </a:r>
            <a:endParaRPr lang="en-US" sz="4000" b="1" dirty="0" err="1">
              <a:solidFill>
                <a:srgbClr val="C00000"/>
              </a:solidFill>
              <a:latin typeface="Times Neue Roman" panose="00000500000000000000"/>
            </a:endParaRPr>
          </a:p>
        </p:txBody>
      </p:sp>
      <p:pic>
        <p:nvPicPr>
          <p:cNvPr id="4" name="Picture 7"/>
          <p:cNvPicPr>
            <a:picLocks noChangeAspect="1"/>
          </p:cNvPicPr>
          <p:nvPr/>
        </p:nvPicPr>
        <p:blipFill>
          <a:blip r:embed="rId1"/>
          <a:srcRect l="4603" r="4603"/>
          <a:stretch>
            <a:fillRect/>
          </a:stretch>
        </p:blipFill>
        <p:spPr>
          <a:xfrm>
            <a:off x="159327" y="1409700"/>
            <a:ext cx="8534400" cy="8610600"/>
          </a:xfrm>
          <a:prstGeom prst="rect">
            <a:avLst/>
          </a:prstGeom>
        </p:spPr>
      </p:pic>
      <p:sp>
        <p:nvSpPr>
          <p:cNvPr id="8" name="Rectangle 7"/>
          <p:cNvSpPr/>
          <p:nvPr/>
        </p:nvSpPr>
        <p:spPr>
          <a:xfrm>
            <a:off x="9296400" y="1427018"/>
            <a:ext cx="8382000" cy="3170099"/>
          </a:xfrm>
          <a:prstGeom prst="rect">
            <a:avLst/>
          </a:prstGeom>
        </p:spPr>
        <p:txBody>
          <a:bodyPr wrap="square">
            <a:spAutoFit/>
          </a:bodyPr>
          <a:lstStyle/>
          <a:p>
            <a:pPr>
              <a:spcBef>
                <a:spcPct val="0"/>
              </a:spcBef>
            </a:pP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Những</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nguyên</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tố</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có</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tính</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chất</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tương</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tự</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nhau</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là</a:t>
            </a:r>
            <a:r>
              <a:rPr lang="en-US" sz="4000" dirty="0">
                <a:solidFill>
                  <a:srgbClr val="FF0000"/>
                </a:solidFill>
                <a:latin typeface="Times New Roman" panose="02020603050405020304" pitchFamily="18" charset="0"/>
                <a:cs typeface="Times New Roman" panose="02020603050405020304" pitchFamily="18" charset="0"/>
              </a:rPr>
              <a:t>:</a:t>
            </a:r>
            <a:endParaRPr lang="en-US" sz="4000" dirty="0">
              <a:solidFill>
                <a:srgbClr val="FF0000"/>
              </a:solidFill>
              <a:latin typeface="Times New Roman" panose="02020603050405020304" pitchFamily="18" charset="0"/>
              <a:cs typeface="Times New Roman" panose="02020603050405020304" pitchFamily="18" charset="0"/>
            </a:endParaRPr>
          </a:p>
          <a:p>
            <a:pPr marL="734060" lvl="1" indent="-367030">
              <a:buFont typeface="Arial" panose="020B0604020202020204"/>
              <a:buChar char="•"/>
            </a:pPr>
            <a:r>
              <a:rPr lang="en-US" sz="4000" dirty="0">
                <a:latin typeface="Times New Roman" panose="02020603050405020304" pitchFamily="18" charset="0"/>
                <a:cs typeface="Times New Roman" panose="02020603050405020304" pitchFamily="18" charset="0"/>
              </a:rPr>
              <a:t>H, Li, Na, K, </a:t>
            </a:r>
            <a:r>
              <a:rPr lang="en-US" sz="4000" dirty="0" err="1">
                <a:latin typeface="Times New Roman" panose="02020603050405020304" pitchFamily="18" charset="0"/>
                <a:cs typeface="Times New Roman" panose="02020603050405020304" pitchFamily="18" charset="0"/>
              </a:rPr>
              <a:t>Rb</a:t>
            </a:r>
            <a:r>
              <a:rPr lang="en-US" sz="4000" dirty="0">
                <a:latin typeface="Times New Roman" panose="02020603050405020304" pitchFamily="18" charset="0"/>
                <a:cs typeface="Times New Roman" panose="02020603050405020304" pitchFamily="18" charset="0"/>
              </a:rPr>
              <a:t>, Cs, </a:t>
            </a:r>
            <a:r>
              <a:rPr lang="en-US" sz="4000" dirty="0" err="1">
                <a:latin typeface="Times New Roman" panose="02020603050405020304" pitchFamily="18" charset="0"/>
                <a:cs typeface="Times New Roman" panose="02020603050405020304" pitchFamily="18" charset="0"/>
              </a:rPr>
              <a:t>Fr</a:t>
            </a:r>
            <a:endParaRPr lang="en-US" sz="4000" dirty="0">
              <a:latin typeface="Times New Roman" panose="02020603050405020304" pitchFamily="18" charset="0"/>
              <a:cs typeface="Times New Roman" panose="02020603050405020304" pitchFamily="18" charset="0"/>
            </a:endParaRPr>
          </a:p>
          <a:p>
            <a:pPr marL="734060" lvl="1" indent="-367030">
              <a:buFont typeface="Arial" panose="020B0604020202020204"/>
              <a:buChar char="•"/>
            </a:pPr>
            <a:r>
              <a:rPr lang="en-US" sz="4000" dirty="0">
                <a:latin typeface="Times New Roman" panose="02020603050405020304" pitchFamily="18" charset="0"/>
                <a:cs typeface="Times New Roman" panose="02020603050405020304" pitchFamily="18" charset="0"/>
              </a:rPr>
              <a:t>F, </a:t>
            </a:r>
            <a:r>
              <a:rPr lang="en-US" sz="4000" dirty="0" err="1">
                <a:latin typeface="Times New Roman" panose="02020603050405020304" pitchFamily="18" charset="0"/>
                <a:cs typeface="Times New Roman" panose="02020603050405020304" pitchFamily="18" charset="0"/>
              </a:rPr>
              <a:t>Cl</a:t>
            </a:r>
            <a:r>
              <a:rPr lang="en-US" sz="4000" dirty="0">
                <a:latin typeface="Times New Roman" panose="02020603050405020304" pitchFamily="18" charset="0"/>
                <a:cs typeface="Times New Roman" panose="02020603050405020304" pitchFamily="18" charset="0"/>
              </a:rPr>
              <a:t>, Br, I, At, </a:t>
            </a:r>
            <a:r>
              <a:rPr lang="en-US" sz="4000" dirty="0" err="1">
                <a:latin typeface="Times New Roman" panose="02020603050405020304" pitchFamily="18" charset="0"/>
                <a:cs typeface="Times New Roman" panose="02020603050405020304" pitchFamily="18" charset="0"/>
              </a:rPr>
              <a:t>Ts</a:t>
            </a:r>
            <a:endParaRPr lang="en-US" sz="4000" dirty="0">
              <a:latin typeface="Times New Roman" panose="02020603050405020304" pitchFamily="18" charset="0"/>
              <a:cs typeface="Times New Roman" panose="02020603050405020304" pitchFamily="18" charset="0"/>
            </a:endParaRPr>
          </a:p>
          <a:p>
            <a:pPr marL="734060" lvl="1" indent="-367030">
              <a:buFont typeface="Arial" panose="020B0604020202020204"/>
              <a:buChar char="•"/>
            </a:pPr>
            <a:r>
              <a:rPr lang="en-US" sz="4000" dirty="0">
                <a:latin typeface="Times New Roman" panose="02020603050405020304" pitchFamily="18" charset="0"/>
                <a:cs typeface="Times New Roman" panose="02020603050405020304" pitchFamily="18" charset="0"/>
              </a:rPr>
              <a:t>He, Ne, </a:t>
            </a:r>
            <a:r>
              <a:rPr lang="en-US" sz="4000" dirty="0" err="1">
                <a:latin typeface="Times New Roman" panose="02020603050405020304" pitchFamily="18" charset="0"/>
                <a:cs typeface="Times New Roman" panose="02020603050405020304" pitchFamily="18" charset="0"/>
              </a:rPr>
              <a:t>Ar</a:t>
            </a:r>
            <a:r>
              <a:rPr lang="en-US" sz="4000" dirty="0">
                <a:latin typeface="Times New Roman" panose="02020603050405020304" pitchFamily="18" charset="0"/>
                <a:cs typeface="Times New Roman" panose="02020603050405020304" pitchFamily="18" charset="0"/>
              </a:rPr>
              <a:t>, Kr, </a:t>
            </a:r>
            <a:r>
              <a:rPr lang="en-US" sz="4000" dirty="0" err="1">
                <a:latin typeface="Times New Roman" panose="02020603050405020304" pitchFamily="18" charset="0"/>
                <a:cs typeface="Times New Roman" panose="02020603050405020304" pitchFamily="18" charset="0"/>
              </a:rPr>
              <a:t>Xe</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Rn</a:t>
            </a:r>
            <a:r>
              <a:rPr lang="en-US" sz="4000" dirty="0">
                <a:latin typeface="Times New Roman" panose="02020603050405020304" pitchFamily="18" charset="0"/>
                <a:cs typeface="Times New Roman" panose="02020603050405020304" pitchFamily="18" charset="0"/>
              </a:rPr>
              <a:t>, </a:t>
            </a:r>
            <a:r>
              <a:rPr lang="en-US" sz="4000" dirty="0" err="1">
                <a:latin typeface="Times New Roman" panose="02020603050405020304" pitchFamily="18" charset="0"/>
                <a:cs typeface="Times New Roman" panose="02020603050405020304" pitchFamily="18" charset="0"/>
              </a:rPr>
              <a:t>Og</a:t>
            </a:r>
            <a:endParaRPr lang="en-US" sz="4000" dirty="0">
              <a:latin typeface="Times New Roman" panose="02020603050405020304" pitchFamily="18" charset="0"/>
              <a:cs typeface="Times New Roman" panose="02020603050405020304" pitchFamily="18" charset="0"/>
            </a:endParaRPr>
          </a:p>
        </p:txBody>
      </p:sp>
      <p:sp>
        <p:nvSpPr>
          <p:cNvPr id="9" name="Rectangle 8"/>
          <p:cNvSpPr/>
          <p:nvPr/>
        </p:nvSpPr>
        <p:spPr>
          <a:xfrm>
            <a:off x="8229600" y="4607508"/>
            <a:ext cx="9753599" cy="5632311"/>
          </a:xfrm>
          <a:prstGeom prst="rect">
            <a:avLst/>
          </a:prstGeom>
        </p:spPr>
        <p:txBody>
          <a:bodyPr wrap="square">
            <a:spAutoFit/>
          </a:bodyPr>
          <a:lstStyle/>
          <a:p>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Nhóm</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là</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tập</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hợp</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các</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nguyên</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tố</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hóa</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học</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theo</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cột</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dọc</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có</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tính</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chất</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hóa</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học</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tương</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tự</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nhau</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và</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sắp</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xếp</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theo</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chiều</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tăng</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dần</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về</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điện</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tích</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hạt</a:t>
            </a:r>
            <a:r>
              <a:rPr lang="en-US" sz="4500" b="1" dirty="0">
                <a:solidFill>
                  <a:schemeClr val="accent6">
                    <a:lumMod val="50000"/>
                  </a:schemeClr>
                </a:solidFill>
                <a:latin typeface="Times New Roman" panose="02020603050405020304" pitchFamily="18" charset="0"/>
                <a:cs typeface="Times New Roman" panose="02020603050405020304" pitchFamily="18" charset="0"/>
              </a:rPr>
              <a:t> </a:t>
            </a:r>
            <a:r>
              <a:rPr lang="en-US" sz="4500" b="1" dirty="0" err="1">
                <a:solidFill>
                  <a:schemeClr val="accent6">
                    <a:lumMod val="50000"/>
                  </a:schemeClr>
                </a:solidFill>
                <a:latin typeface="Times New Roman" panose="02020603050405020304" pitchFamily="18" charset="0"/>
                <a:cs typeface="Times New Roman" panose="02020603050405020304" pitchFamily="18" charset="0"/>
              </a:rPr>
              <a:t>nhân</a:t>
            </a:r>
            <a:endParaRPr lang="en-US" sz="4500" b="1" dirty="0">
              <a:solidFill>
                <a:schemeClr val="accent6">
                  <a:lumMod val="50000"/>
                </a:schemeClr>
              </a:solidFill>
              <a:latin typeface="Times New Roman" panose="02020603050405020304" pitchFamily="18" charset="0"/>
              <a:cs typeface="Times New Roman" panose="02020603050405020304" pitchFamily="18" charset="0"/>
            </a:endParaRPr>
          </a:p>
          <a:p>
            <a:r>
              <a:rPr lang="en-US" sz="4500" dirty="0" err="1">
                <a:latin typeface="Times New Roman" panose="02020603050405020304" pitchFamily="18" charset="0"/>
                <a:cs typeface="Times New Roman" panose="02020603050405020304" pitchFamily="18" charset="0"/>
              </a:rPr>
              <a:t>Dựa</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vào</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đây</a:t>
            </a:r>
            <a:r>
              <a:rPr lang="en-US" sz="4500" dirty="0">
                <a:latin typeface="Times New Roman" panose="02020603050405020304" pitchFamily="18" charset="0"/>
                <a:cs typeface="Times New Roman" panose="02020603050405020304" pitchFamily="18" charset="0"/>
              </a:rPr>
              <a:t> , </a:t>
            </a:r>
            <a:r>
              <a:rPr lang="en-US" sz="4500" dirty="0" err="1">
                <a:latin typeface="Times New Roman" panose="02020603050405020304" pitchFamily="18" charset="0"/>
                <a:cs typeface="Times New Roman" panose="02020603050405020304" pitchFamily="18" charset="0"/>
              </a:rPr>
              <a:t>người</a:t>
            </a:r>
            <a:r>
              <a:rPr lang="en-US" sz="4500" dirty="0">
                <a:latin typeface="Times New Roman" panose="02020603050405020304" pitchFamily="18" charset="0"/>
                <a:cs typeface="Times New Roman" panose="02020603050405020304" pitchFamily="18" charset="0"/>
              </a:rPr>
              <a:t> ta </a:t>
            </a:r>
            <a:r>
              <a:rPr lang="en-US" sz="4500" dirty="0" err="1">
                <a:latin typeface="Times New Roman" panose="02020603050405020304" pitchFamily="18" charset="0"/>
                <a:cs typeface="Times New Roman" panose="02020603050405020304" pitchFamily="18" charset="0"/>
              </a:rPr>
              <a:t>xếp</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các</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nguyên</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tố</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hóa</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học</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vào</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từng</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nhóm</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được</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kí</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hiệu</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bởi</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các</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chữ</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số</a:t>
            </a:r>
            <a:r>
              <a:rPr lang="en-US" sz="4500" dirty="0">
                <a:latin typeface="Times New Roman" panose="02020603050405020304" pitchFamily="18" charset="0"/>
                <a:cs typeface="Times New Roman" panose="02020603050405020304" pitchFamily="18" charset="0"/>
              </a:rPr>
              <a:t> La </a:t>
            </a:r>
            <a:r>
              <a:rPr lang="en-US" sz="4500" dirty="0" err="1">
                <a:latin typeface="Times New Roman" panose="02020603050405020304" pitchFamily="18" charset="0"/>
                <a:cs typeface="Times New Roman" panose="02020603050405020304" pitchFamily="18" charset="0"/>
              </a:rPr>
              <a:t>Mã</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từ</a:t>
            </a:r>
            <a:r>
              <a:rPr lang="en-US" sz="4500" dirty="0">
                <a:latin typeface="Times New Roman" panose="02020603050405020304" pitchFamily="18" charset="0"/>
                <a:cs typeface="Times New Roman" panose="02020603050405020304" pitchFamily="18" charset="0"/>
              </a:rPr>
              <a:t> I </a:t>
            </a:r>
            <a:r>
              <a:rPr lang="en-US" sz="4500" dirty="0" err="1">
                <a:latin typeface="Times New Roman" panose="02020603050405020304" pitchFamily="18" charset="0"/>
                <a:cs typeface="Times New Roman" panose="02020603050405020304" pitchFamily="18" charset="0"/>
              </a:rPr>
              <a:t>đến</a:t>
            </a:r>
            <a:r>
              <a:rPr lang="en-US" sz="4500" dirty="0">
                <a:latin typeface="Times New Roman" panose="02020603050405020304" pitchFamily="18" charset="0"/>
                <a:cs typeface="Times New Roman" panose="02020603050405020304" pitchFamily="18" charset="0"/>
              </a:rPr>
              <a:t> VIII) </a:t>
            </a:r>
            <a:r>
              <a:rPr lang="en-US" sz="4500" dirty="0" err="1">
                <a:latin typeface="Times New Roman" panose="02020603050405020304" pitchFamily="18" charset="0"/>
                <a:cs typeface="Times New Roman" panose="02020603050405020304" pitchFamily="18" charset="0"/>
              </a:rPr>
              <a:t>trong</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bảng</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tuần</a:t>
            </a:r>
            <a:r>
              <a:rPr lang="en-US" sz="4500" dirty="0">
                <a:latin typeface="Times New Roman" panose="02020603050405020304" pitchFamily="18" charset="0"/>
                <a:cs typeface="Times New Roman" panose="02020603050405020304" pitchFamily="18" charset="0"/>
              </a:rPr>
              <a:t> </a:t>
            </a:r>
            <a:r>
              <a:rPr lang="en-US" sz="4500" dirty="0" err="1">
                <a:latin typeface="Times New Roman" panose="02020603050405020304" pitchFamily="18" charset="0"/>
                <a:cs typeface="Times New Roman" panose="02020603050405020304" pitchFamily="18" charset="0"/>
              </a:rPr>
              <a:t>hoàn</a:t>
            </a:r>
            <a:r>
              <a:rPr lang="en-US" sz="4500" dirty="0">
                <a:latin typeface="Times New Roman" panose="02020603050405020304" pitchFamily="18" charset="0"/>
                <a:cs typeface="Times New Roman" panose="02020603050405020304" pitchFamily="18" charset="0"/>
              </a:rPr>
              <a:t>.</a:t>
            </a:r>
            <a:endParaRPr lang="en-US" sz="4500" dirty="0">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fade">
                                      <p:cBhvr>
                                        <p:cTn id="7" dur="500"/>
                                        <p:tgtEl>
                                          <p:spTgt spid="8"/>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9"/>
                                        </p:tgtEl>
                                        <p:attrNameLst>
                                          <p:attrName>style.visibility</p:attrName>
                                        </p:attrNameLst>
                                      </p:cBhvr>
                                      <p:to>
                                        <p:strVal val="visible"/>
                                      </p:to>
                                    </p:set>
                                    <p:animEffect transition="in" filter="barn(inVertical)">
                                      <p:cBhvr>
                                        <p:cTn id="12"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9"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7"/>
          <p:cNvPicPr>
            <a:picLocks noChangeAspect="1"/>
          </p:cNvPicPr>
          <p:nvPr/>
        </p:nvPicPr>
        <p:blipFill>
          <a:blip r:embed="rId1"/>
          <a:srcRect l="4603" r="4603"/>
          <a:stretch>
            <a:fillRect/>
          </a:stretch>
        </p:blipFill>
        <p:spPr>
          <a:xfrm>
            <a:off x="457200" y="723900"/>
            <a:ext cx="8534400" cy="8610600"/>
          </a:xfrm>
          <a:prstGeom prst="rect">
            <a:avLst/>
          </a:prstGeom>
        </p:spPr>
      </p:pic>
      <p:sp>
        <p:nvSpPr>
          <p:cNvPr id="4" name="TextBox 3"/>
          <p:cNvSpPr txBox="1"/>
          <p:nvPr/>
        </p:nvSpPr>
        <p:spPr>
          <a:xfrm>
            <a:off x="9448800" y="1181100"/>
            <a:ext cx="8534400" cy="8094524"/>
          </a:xfrm>
          <a:prstGeom prst="rect">
            <a:avLst/>
          </a:prstGeom>
          <a:noFill/>
        </p:spPr>
        <p:txBody>
          <a:bodyPr wrap="square" rtlCol="0">
            <a:spAutoFit/>
          </a:bodyPr>
          <a:lstStyle/>
          <a:p>
            <a:r>
              <a:rPr lang="en-US" sz="4000" b="1" dirty="0" err="1">
                <a:solidFill>
                  <a:srgbClr val="FF0000"/>
                </a:solidFill>
                <a:latin typeface="Times Neue Roman" panose="00000500000000000000" charset="0"/>
              </a:rPr>
              <a:t>Vd</a:t>
            </a:r>
            <a:r>
              <a:rPr lang="en-US" sz="4000" b="1" dirty="0">
                <a:solidFill>
                  <a:srgbClr val="FF0000"/>
                </a:solidFill>
                <a:latin typeface="Times Neue Roman" panose="00000500000000000000" charset="0"/>
              </a:rPr>
              <a:t> 2: </a:t>
            </a:r>
            <a:r>
              <a:rPr lang="en-US" sz="4000" b="1" dirty="0" err="1">
                <a:solidFill>
                  <a:srgbClr val="FF0000"/>
                </a:solidFill>
                <a:latin typeface="Times Neue Roman" panose="00000500000000000000" charset="0"/>
              </a:rPr>
              <a:t>Quan</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sát</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bảng</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tuần</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hoàn</a:t>
            </a:r>
            <a:r>
              <a:rPr lang="en-US" sz="4000" b="1" dirty="0">
                <a:solidFill>
                  <a:srgbClr val="FF0000"/>
                </a:solidFill>
                <a:latin typeface="Times Neue Roman" panose="00000500000000000000" charset="0"/>
              </a:rPr>
              <a:t>, ta </a:t>
            </a:r>
            <a:r>
              <a:rPr lang="en-US" sz="4000" b="1" dirty="0" err="1">
                <a:solidFill>
                  <a:srgbClr val="FF0000"/>
                </a:solidFill>
                <a:latin typeface="Times Neue Roman" panose="00000500000000000000" charset="0"/>
              </a:rPr>
              <a:t>thấy</a:t>
            </a:r>
            <a:r>
              <a:rPr lang="en-US" sz="4000" b="1" dirty="0">
                <a:solidFill>
                  <a:srgbClr val="FF0000"/>
                </a:solidFill>
                <a:latin typeface="Times Neue Roman" panose="00000500000000000000" charset="0"/>
              </a:rPr>
              <a:t>:</a:t>
            </a:r>
            <a:endParaRPr lang="en-US" sz="4000" b="1" dirty="0">
              <a:solidFill>
                <a:srgbClr val="FF0000"/>
              </a:solidFill>
              <a:latin typeface="Times Neue Roman" panose="00000500000000000000" charset="0"/>
            </a:endParaRPr>
          </a:p>
          <a:p>
            <a:endParaRPr lang="en-US" sz="4000" dirty="0">
              <a:latin typeface="Times Neue Roman" panose="00000500000000000000" charset="0"/>
            </a:endParaRPr>
          </a:p>
          <a:p>
            <a:r>
              <a:rPr lang="en-US" sz="4000" dirty="0">
                <a:latin typeface="Times Neue Roman" panose="00000500000000000000" charset="0"/>
              </a:rPr>
              <a:t>+ </a:t>
            </a:r>
            <a:r>
              <a:rPr lang="en-US" sz="4000" dirty="0" err="1">
                <a:latin typeface="Times Neue Roman" panose="00000500000000000000" charset="0"/>
              </a:rPr>
              <a:t>Nhóm</a:t>
            </a:r>
            <a:r>
              <a:rPr lang="en-US" sz="4000" dirty="0">
                <a:latin typeface="Times Neue Roman" panose="00000500000000000000" charset="0"/>
              </a:rPr>
              <a:t> IA </a:t>
            </a:r>
            <a:r>
              <a:rPr lang="en-US" sz="4000" dirty="0" err="1">
                <a:latin typeface="Times Neue Roman" panose="00000500000000000000" charset="0"/>
              </a:rPr>
              <a:t>gồm</a:t>
            </a:r>
            <a:r>
              <a:rPr lang="en-US" sz="4000" dirty="0">
                <a:latin typeface="Times Neue Roman" panose="00000500000000000000" charset="0"/>
              </a:rPr>
              <a:t> </a:t>
            </a:r>
            <a:r>
              <a:rPr lang="en-US" sz="4000" dirty="0" err="1">
                <a:latin typeface="Times Neue Roman" panose="00000500000000000000" charset="0"/>
              </a:rPr>
              <a:t>các</a:t>
            </a:r>
            <a:r>
              <a:rPr lang="en-US" sz="4000" dirty="0">
                <a:latin typeface="Times Neue Roman" panose="00000500000000000000" charset="0"/>
              </a:rPr>
              <a:t> </a:t>
            </a:r>
            <a:r>
              <a:rPr lang="en-US" sz="4000" dirty="0" err="1">
                <a:latin typeface="Times Neue Roman" panose="00000500000000000000" charset="0"/>
              </a:rPr>
              <a:t>nguyên</a:t>
            </a:r>
            <a:r>
              <a:rPr lang="en-US" sz="4000" dirty="0">
                <a:latin typeface="Times Neue Roman" panose="00000500000000000000" charset="0"/>
              </a:rPr>
              <a:t> </a:t>
            </a:r>
            <a:r>
              <a:rPr lang="en-US" sz="4000" dirty="0" err="1">
                <a:latin typeface="Times Neue Roman" panose="00000500000000000000" charset="0"/>
              </a:rPr>
              <a:t>tố</a:t>
            </a:r>
            <a:r>
              <a:rPr lang="en-US" sz="4000" dirty="0">
                <a:latin typeface="Times Neue Roman" panose="00000500000000000000" charset="0"/>
              </a:rPr>
              <a:t> </a:t>
            </a:r>
            <a:r>
              <a:rPr lang="en-US" sz="4000" dirty="0" err="1">
                <a:latin typeface="Times Neue Roman" panose="00000500000000000000" charset="0"/>
              </a:rPr>
              <a:t>kim</a:t>
            </a:r>
            <a:r>
              <a:rPr lang="en-US" sz="4000" dirty="0">
                <a:latin typeface="Times Neue Roman" panose="00000500000000000000" charset="0"/>
              </a:rPr>
              <a:t> </a:t>
            </a:r>
            <a:r>
              <a:rPr lang="en-US" sz="4000" dirty="0" err="1">
                <a:latin typeface="Times Neue Roman" panose="00000500000000000000" charset="0"/>
              </a:rPr>
              <a:t>loại</a:t>
            </a:r>
            <a:r>
              <a:rPr lang="en-US" sz="4000" dirty="0">
                <a:latin typeface="Times Neue Roman" panose="00000500000000000000" charset="0"/>
              </a:rPr>
              <a:t> </a:t>
            </a:r>
            <a:r>
              <a:rPr lang="en-US" sz="4000" dirty="0" err="1">
                <a:latin typeface="Times Neue Roman" panose="00000500000000000000" charset="0"/>
              </a:rPr>
              <a:t>hoạt</a:t>
            </a:r>
            <a:r>
              <a:rPr lang="en-US" sz="4000" dirty="0">
                <a:latin typeface="Times Neue Roman" panose="00000500000000000000" charset="0"/>
              </a:rPr>
              <a:t> </a:t>
            </a:r>
            <a:r>
              <a:rPr lang="en-US" sz="4000" dirty="0" err="1">
                <a:latin typeface="Times Neue Roman" panose="00000500000000000000" charset="0"/>
              </a:rPr>
              <a:t>động</a:t>
            </a:r>
            <a:r>
              <a:rPr lang="en-US" sz="4000" dirty="0">
                <a:latin typeface="Times Neue Roman" panose="00000500000000000000" charset="0"/>
              </a:rPr>
              <a:t> </a:t>
            </a:r>
            <a:r>
              <a:rPr lang="en-US" sz="4000" dirty="0" err="1">
                <a:latin typeface="Times Neue Roman" panose="00000500000000000000" charset="0"/>
              </a:rPr>
              <a:t>mạnh</a:t>
            </a:r>
            <a:r>
              <a:rPr lang="en-US" sz="4000" dirty="0">
                <a:latin typeface="Times Neue Roman" panose="00000500000000000000" charset="0"/>
              </a:rPr>
              <a:t> ( </a:t>
            </a:r>
            <a:r>
              <a:rPr lang="en-US" sz="4000" dirty="0" err="1">
                <a:latin typeface="Times Neue Roman" panose="00000500000000000000" charset="0"/>
              </a:rPr>
              <a:t>trừ</a:t>
            </a:r>
            <a:r>
              <a:rPr lang="en-US" sz="4000" dirty="0">
                <a:latin typeface="Times Neue Roman" panose="00000500000000000000" charset="0"/>
              </a:rPr>
              <a:t> H).</a:t>
            </a:r>
            <a:r>
              <a:rPr lang="en-US" sz="4000" dirty="0" err="1">
                <a:latin typeface="Times Neue Roman" panose="00000500000000000000" charset="0"/>
              </a:rPr>
              <a:t>Nguyên</a:t>
            </a:r>
            <a:r>
              <a:rPr lang="en-US" sz="4000" dirty="0">
                <a:latin typeface="Times Neue Roman" panose="00000500000000000000" charset="0"/>
              </a:rPr>
              <a:t> </a:t>
            </a:r>
            <a:r>
              <a:rPr lang="en-US" sz="4000" dirty="0" err="1">
                <a:latin typeface="Times Neue Roman" panose="00000500000000000000" charset="0"/>
              </a:rPr>
              <a:t>tử</a:t>
            </a:r>
            <a:r>
              <a:rPr lang="en-US" sz="4000" dirty="0">
                <a:latin typeface="Times Neue Roman" panose="00000500000000000000" charset="0"/>
              </a:rPr>
              <a:t> </a:t>
            </a:r>
            <a:r>
              <a:rPr lang="en-US" sz="4000" dirty="0" err="1">
                <a:latin typeface="Times Neue Roman" panose="00000500000000000000" charset="0"/>
              </a:rPr>
              <a:t>của</a:t>
            </a:r>
            <a:r>
              <a:rPr lang="en-US" sz="4000" dirty="0">
                <a:latin typeface="Times Neue Roman" panose="00000500000000000000" charset="0"/>
              </a:rPr>
              <a:t> </a:t>
            </a:r>
            <a:r>
              <a:rPr lang="en-US" sz="4000" dirty="0" err="1">
                <a:latin typeface="Times Neue Roman" panose="00000500000000000000" charset="0"/>
              </a:rPr>
              <a:t>chúng</a:t>
            </a:r>
            <a:r>
              <a:rPr lang="en-US" sz="4000" dirty="0">
                <a:latin typeface="Times Neue Roman" panose="00000500000000000000" charset="0"/>
              </a:rPr>
              <a:t> </a:t>
            </a:r>
            <a:r>
              <a:rPr lang="en-US" sz="4000" dirty="0" err="1">
                <a:latin typeface="Times Neue Roman" panose="00000500000000000000" charset="0"/>
              </a:rPr>
              <a:t>đều</a:t>
            </a:r>
            <a:r>
              <a:rPr lang="en-US" sz="4000" dirty="0">
                <a:latin typeface="Times Neue Roman" panose="00000500000000000000" charset="0"/>
              </a:rPr>
              <a:t> </a:t>
            </a:r>
            <a:r>
              <a:rPr lang="en-US" sz="4000" dirty="0" err="1">
                <a:latin typeface="Times Neue Roman" panose="00000500000000000000" charset="0"/>
              </a:rPr>
              <a:t>có</a:t>
            </a:r>
            <a:r>
              <a:rPr lang="en-US" sz="4000" dirty="0">
                <a:latin typeface="Times Neue Roman" panose="00000500000000000000" charset="0"/>
              </a:rPr>
              <a:t> 1 electron ở </a:t>
            </a:r>
            <a:r>
              <a:rPr lang="en-US" sz="4000" dirty="0" err="1">
                <a:latin typeface="Times Neue Roman" panose="00000500000000000000" charset="0"/>
              </a:rPr>
              <a:t>lớp</a:t>
            </a:r>
            <a:r>
              <a:rPr lang="en-US" sz="4000" dirty="0">
                <a:latin typeface="Times Neue Roman" panose="00000500000000000000" charset="0"/>
              </a:rPr>
              <a:t> </a:t>
            </a:r>
            <a:r>
              <a:rPr lang="en-US" sz="4000" dirty="0" err="1">
                <a:latin typeface="Times Neue Roman" panose="00000500000000000000" charset="0"/>
              </a:rPr>
              <a:t>ngoài</a:t>
            </a:r>
            <a:r>
              <a:rPr lang="en-US" sz="4000" dirty="0">
                <a:latin typeface="Times Neue Roman" panose="00000500000000000000" charset="0"/>
              </a:rPr>
              <a:t> </a:t>
            </a:r>
            <a:r>
              <a:rPr lang="en-US" sz="4000" dirty="0" err="1">
                <a:latin typeface="Times Neue Roman" panose="00000500000000000000" charset="0"/>
              </a:rPr>
              <a:t>cùng.Điện</a:t>
            </a:r>
            <a:r>
              <a:rPr lang="en-US" sz="4000" dirty="0">
                <a:latin typeface="Times Neue Roman" panose="00000500000000000000" charset="0"/>
              </a:rPr>
              <a:t> </a:t>
            </a:r>
            <a:r>
              <a:rPr lang="en-US" sz="4000" dirty="0" err="1">
                <a:latin typeface="Times Neue Roman" panose="00000500000000000000" charset="0"/>
              </a:rPr>
              <a:t>tích</a:t>
            </a:r>
            <a:r>
              <a:rPr lang="en-US" sz="4000" dirty="0">
                <a:latin typeface="Times Neue Roman" panose="00000500000000000000" charset="0"/>
              </a:rPr>
              <a:t> </a:t>
            </a:r>
            <a:r>
              <a:rPr lang="en-US" sz="4000" dirty="0" err="1">
                <a:latin typeface="Times Neue Roman" panose="00000500000000000000" charset="0"/>
              </a:rPr>
              <a:t>hạt</a:t>
            </a:r>
            <a:r>
              <a:rPr lang="en-US" sz="4000" dirty="0">
                <a:latin typeface="Times Neue Roman" panose="00000500000000000000" charset="0"/>
              </a:rPr>
              <a:t> </a:t>
            </a:r>
            <a:r>
              <a:rPr lang="en-US" sz="4000" dirty="0" err="1">
                <a:latin typeface="Times Neue Roman" panose="00000500000000000000" charset="0"/>
              </a:rPr>
              <a:t>nhân</a:t>
            </a:r>
            <a:r>
              <a:rPr lang="en-US" sz="4000" dirty="0">
                <a:latin typeface="Times Neue Roman" panose="00000500000000000000" charset="0"/>
              </a:rPr>
              <a:t> </a:t>
            </a:r>
            <a:r>
              <a:rPr lang="en-US" sz="4000" dirty="0" err="1">
                <a:latin typeface="Times Neue Roman" panose="00000500000000000000" charset="0"/>
              </a:rPr>
              <a:t>tăng</a:t>
            </a:r>
            <a:r>
              <a:rPr lang="en-US" sz="4000" dirty="0">
                <a:latin typeface="Times Neue Roman" panose="00000500000000000000" charset="0"/>
              </a:rPr>
              <a:t> </a:t>
            </a:r>
            <a:r>
              <a:rPr lang="en-US" sz="4000" dirty="0" err="1">
                <a:latin typeface="Times Neue Roman" panose="00000500000000000000" charset="0"/>
              </a:rPr>
              <a:t>từ</a:t>
            </a:r>
            <a:r>
              <a:rPr lang="en-US" sz="4000" dirty="0">
                <a:latin typeface="Times Neue Roman" panose="00000500000000000000" charset="0"/>
              </a:rPr>
              <a:t>  Li (+3) </a:t>
            </a:r>
            <a:r>
              <a:rPr lang="en-US" sz="4000" dirty="0" err="1">
                <a:latin typeface="Times Neue Roman" panose="00000500000000000000" charset="0"/>
              </a:rPr>
              <a:t>đến</a:t>
            </a:r>
            <a:r>
              <a:rPr lang="en-US" sz="4000" dirty="0">
                <a:latin typeface="Times Neue Roman" panose="00000500000000000000" charset="0"/>
              </a:rPr>
              <a:t> Fr (+87)</a:t>
            </a:r>
            <a:endParaRPr lang="en-US" sz="4000" dirty="0">
              <a:latin typeface="Times Neue Roman" panose="00000500000000000000" charset="0"/>
            </a:endParaRPr>
          </a:p>
          <a:p>
            <a:endParaRPr lang="en-US" sz="4000" dirty="0">
              <a:latin typeface="Times Neue Roman" panose="00000500000000000000" charset="0"/>
            </a:endParaRPr>
          </a:p>
          <a:p>
            <a:r>
              <a:rPr lang="en-US" sz="4000" dirty="0">
                <a:latin typeface="Times Neue Roman" panose="00000500000000000000" charset="0"/>
              </a:rPr>
              <a:t>+ </a:t>
            </a:r>
            <a:r>
              <a:rPr lang="en-US" sz="4000" dirty="0" err="1">
                <a:latin typeface="Times Neue Roman" panose="00000500000000000000" charset="0"/>
              </a:rPr>
              <a:t>Nhóm</a:t>
            </a:r>
            <a:r>
              <a:rPr lang="en-US" sz="4000" dirty="0">
                <a:latin typeface="Times Neue Roman" panose="00000500000000000000" charset="0"/>
              </a:rPr>
              <a:t> VIIA: </a:t>
            </a:r>
            <a:r>
              <a:rPr lang="en-US" sz="4000" dirty="0" err="1">
                <a:latin typeface="Times Neue Roman" panose="00000500000000000000" charset="0"/>
              </a:rPr>
              <a:t>gồm</a:t>
            </a:r>
            <a:r>
              <a:rPr lang="en-US" sz="4000" dirty="0">
                <a:latin typeface="Times Neue Roman" panose="00000500000000000000" charset="0"/>
              </a:rPr>
              <a:t> </a:t>
            </a:r>
            <a:r>
              <a:rPr lang="en-US" sz="4000" dirty="0" err="1">
                <a:latin typeface="Times Neue Roman" panose="00000500000000000000" charset="0"/>
              </a:rPr>
              <a:t>các</a:t>
            </a:r>
            <a:r>
              <a:rPr lang="en-US" sz="4000" dirty="0">
                <a:latin typeface="Times Neue Roman" panose="00000500000000000000" charset="0"/>
              </a:rPr>
              <a:t> </a:t>
            </a:r>
            <a:r>
              <a:rPr lang="en-US" sz="4000" dirty="0" err="1">
                <a:latin typeface="Times Neue Roman" panose="00000500000000000000" charset="0"/>
              </a:rPr>
              <a:t>nguyên</a:t>
            </a:r>
            <a:r>
              <a:rPr lang="en-US" sz="4000" dirty="0">
                <a:latin typeface="Times Neue Roman" panose="00000500000000000000" charset="0"/>
              </a:rPr>
              <a:t> </a:t>
            </a:r>
            <a:r>
              <a:rPr lang="en-US" sz="4000" dirty="0" err="1">
                <a:latin typeface="Times Neue Roman" panose="00000500000000000000" charset="0"/>
              </a:rPr>
              <a:t>tố</a:t>
            </a:r>
            <a:r>
              <a:rPr lang="en-US" sz="4000" dirty="0">
                <a:latin typeface="Times Neue Roman" panose="00000500000000000000" charset="0"/>
              </a:rPr>
              <a:t> phi </a:t>
            </a:r>
            <a:r>
              <a:rPr lang="en-US" sz="4000" dirty="0" err="1">
                <a:latin typeface="Times Neue Roman" panose="00000500000000000000" charset="0"/>
              </a:rPr>
              <a:t>kim</a:t>
            </a:r>
            <a:r>
              <a:rPr lang="en-US" sz="4000" dirty="0">
                <a:latin typeface="Times Neue Roman" panose="00000500000000000000" charset="0"/>
              </a:rPr>
              <a:t> </a:t>
            </a:r>
            <a:r>
              <a:rPr lang="en-US" sz="4000" dirty="0" err="1">
                <a:latin typeface="Times Neue Roman" panose="00000500000000000000" charset="0"/>
              </a:rPr>
              <a:t>hoạt</a:t>
            </a:r>
            <a:r>
              <a:rPr lang="en-US" sz="4000" dirty="0">
                <a:latin typeface="Times Neue Roman" panose="00000500000000000000" charset="0"/>
              </a:rPr>
              <a:t> </a:t>
            </a:r>
            <a:r>
              <a:rPr lang="en-US" sz="4000" dirty="0" err="1">
                <a:latin typeface="Times Neue Roman" panose="00000500000000000000" charset="0"/>
              </a:rPr>
              <a:t>động</a:t>
            </a:r>
            <a:r>
              <a:rPr lang="en-US" sz="4000" dirty="0">
                <a:latin typeface="Times Neue Roman" panose="00000500000000000000" charset="0"/>
              </a:rPr>
              <a:t> </a:t>
            </a:r>
            <a:r>
              <a:rPr lang="en-US" sz="4000" dirty="0" err="1">
                <a:latin typeface="Times Neue Roman" panose="00000500000000000000" charset="0"/>
              </a:rPr>
              <a:t>mạnh</a:t>
            </a:r>
            <a:r>
              <a:rPr lang="en-US" sz="4000" dirty="0">
                <a:latin typeface="Times Neue Roman" panose="00000500000000000000" charset="0"/>
              </a:rPr>
              <a:t> (</a:t>
            </a:r>
            <a:r>
              <a:rPr lang="en-US" sz="4000" dirty="0" err="1">
                <a:latin typeface="Times Neue Roman" panose="00000500000000000000" charset="0"/>
              </a:rPr>
              <a:t>trừ</a:t>
            </a:r>
            <a:r>
              <a:rPr lang="en-US" sz="4000" dirty="0">
                <a:latin typeface="Times Neue Roman" panose="00000500000000000000" charset="0"/>
              </a:rPr>
              <a:t> At, </a:t>
            </a:r>
            <a:r>
              <a:rPr lang="en-US" sz="4000" dirty="0" err="1">
                <a:latin typeface="Times Neue Roman" panose="00000500000000000000" charset="0"/>
              </a:rPr>
              <a:t>Ts</a:t>
            </a:r>
            <a:r>
              <a:rPr lang="en-US" sz="4000" dirty="0">
                <a:latin typeface="Times Neue Roman" panose="00000500000000000000" charset="0"/>
              </a:rPr>
              <a:t>). </a:t>
            </a:r>
            <a:r>
              <a:rPr lang="en-US" sz="4000" dirty="0" err="1">
                <a:latin typeface="Times Neue Roman" panose="00000500000000000000" charset="0"/>
              </a:rPr>
              <a:t>Nguyên</a:t>
            </a:r>
            <a:r>
              <a:rPr lang="en-US" sz="4000" dirty="0">
                <a:latin typeface="Times Neue Roman" panose="00000500000000000000" charset="0"/>
              </a:rPr>
              <a:t> </a:t>
            </a:r>
            <a:r>
              <a:rPr lang="en-US" sz="4000" dirty="0" err="1">
                <a:latin typeface="Times Neue Roman" panose="00000500000000000000" charset="0"/>
              </a:rPr>
              <a:t>tử</a:t>
            </a:r>
            <a:r>
              <a:rPr lang="en-US" sz="4000" dirty="0">
                <a:latin typeface="Times Neue Roman" panose="00000500000000000000" charset="0"/>
              </a:rPr>
              <a:t> </a:t>
            </a:r>
            <a:r>
              <a:rPr lang="en-US" sz="4000" dirty="0" err="1">
                <a:latin typeface="Times Neue Roman" panose="00000500000000000000" charset="0"/>
              </a:rPr>
              <a:t>của</a:t>
            </a:r>
            <a:r>
              <a:rPr lang="en-US" sz="4000" dirty="0">
                <a:latin typeface="Times Neue Roman" panose="00000500000000000000" charset="0"/>
              </a:rPr>
              <a:t> </a:t>
            </a:r>
            <a:r>
              <a:rPr lang="en-US" sz="4000" dirty="0" err="1">
                <a:latin typeface="Times Neue Roman" panose="00000500000000000000" charset="0"/>
              </a:rPr>
              <a:t>chúng</a:t>
            </a:r>
            <a:r>
              <a:rPr lang="en-US" sz="4000" dirty="0">
                <a:latin typeface="Times Neue Roman" panose="00000500000000000000" charset="0"/>
              </a:rPr>
              <a:t> </a:t>
            </a:r>
            <a:r>
              <a:rPr lang="en-US" sz="4000" dirty="0" err="1">
                <a:latin typeface="Times Neue Roman" panose="00000500000000000000" charset="0"/>
              </a:rPr>
              <a:t>đều</a:t>
            </a:r>
            <a:r>
              <a:rPr lang="en-US" sz="4000" dirty="0">
                <a:latin typeface="Times Neue Roman" panose="00000500000000000000" charset="0"/>
              </a:rPr>
              <a:t> </a:t>
            </a:r>
            <a:r>
              <a:rPr lang="en-US" sz="4000" dirty="0" err="1">
                <a:latin typeface="Times Neue Roman" panose="00000500000000000000" charset="0"/>
              </a:rPr>
              <a:t>có</a:t>
            </a:r>
            <a:r>
              <a:rPr lang="en-US" sz="4000" dirty="0">
                <a:latin typeface="Times Neue Roman" panose="00000500000000000000" charset="0"/>
              </a:rPr>
              <a:t> 7 electron ở </a:t>
            </a:r>
            <a:r>
              <a:rPr lang="en-US" sz="4000" dirty="0" err="1">
                <a:latin typeface="Times Neue Roman" panose="00000500000000000000" charset="0"/>
              </a:rPr>
              <a:t>lớp</a:t>
            </a:r>
            <a:r>
              <a:rPr lang="en-US" sz="4000" dirty="0">
                <a:latin typeface="Times Neue Roman" panose="00000500000000000000" charset="0"/>
              </a:rPr>
              <a:t> </a:t>
            </a:r>
            <a:r>
              <a:rPr lang="en-US" sz="4000" dirty="0" err="1">
                <a:latin typeface="Times Neue Roman" panose="00000500000000000000" charset="0"/>
              </a:rPr>
              <a:t>ngoài</a:t>
            </a:r>
            <a:r>
              <a:rPr lang="en-US" sz="4000" dirty="0">
                <a:latin typeface="Times Neue Roman" panose="00000500000000000000" charset="0"/>
              </a:rPr>
              <a:t> </a:t>
            </a:r>
            <a:r>
              <a:rPr lang="en-US" sz="4000" dirty="0" err="1">
                <a:latin typeface="Times Neue Roman" panose="00000500000000000000" charset="0"/>
              </a:rPr>
              <a:t>cùng.Điện</a:t>
            </a:r>
            <a:r>
              <a:rPr lang="en-US" sz="4000" dirty="0">
                <a:latin typeface="Times Neue Roman" panose="00000500000000000000" charset="0"/>
              </a:rPr>
              <a:t> </a:t>
            </a:r>
            <a:r>
              <a:rPr lang="en-US" sz="4000" dirty="0" err="1">
                <a:latin typeface="Times Neue Roman" panose="00000500000000000000" charset="0"/>
              </a:rPr>
              <a:t>tích</a:t>
            </a:r>
            <a:r>
              <a:rPr lang="en-US" sz="4000" dirty="0">
                <a:latin typeface="Times Neue Roman" panose="00000500000000000000" charset="0"/>
              </a:rPr>
              <a:t> </a:t>
            </a:r>
            <a:r>
              <a:rPr lang="en-US" sz="4000" dirty="0" err="1">
                <a:latin typeface="Times Neue Roman" panose="00000500000000000000" charset="0"/>
              </a:rPr>
              <a:t>hạt</a:t>
            </a:r>
            <a:r>
              <a:rPr lang="en-US" sz="4000" dirty="0">
                <a:latin typeface="Times Neue Roman" panose="00000500000000000000" charset="0"/>
              </a:rPr>
              <a:t> </a:t>
            </a:r>
            <a:r>
              <a:rPr lang="en-US" sz="4000" dirty="0" err="1">
                <a:latin typeface="Times Neue Roman" panose="00000500000000000000" charset="0"/>
              </a:rPr>
              <a:t>nhân</a:t>
            </a:r>
            <a:r>
              <a:rPr lang="en-US" sz="4000" dirty="0">
                <a:latin typeface="Times Neue Roman" panose="00000500000000000000" charset="0"/>
              </a:rPr>
              <a:t> tang </a:t>
            </a:r>
            <a:r>
              <a:rPr lang="en-US" sz="4000" dirty="0" err="1">
                <a:latin typeface="Times Neue Roman" panose="00000500000000000000" charset="0"/>
              </a:rPr>
              <a:t>từ</a:t>
            </a:r>
            <a:r>
              <a:rPr lang="en-US" sz="4000" dirty="0">
                <a:latin typeface="Times Neue Roman" panose="00000500000000000000" charset="0"/>
              </a:rPr>
              <a:t> F (+9) </a:t>
            </a:r>
            <a:r>
              <a:rPr lang="en-US" sz="4000" dirty="0" err="1">
                <a:latin typeface="Times Neue Roman" panose="00000500000000000000" charset="0"/>
              </a:rPr>
              <a:t>đến</a:t>
            </a:r>
            <a:r>
              <a:rPr lang="en-US" sz="4000" dirty="0">
                <a:latin typeface="Times Neue Roman" panose="00000500000000000000" charset="0"/>
              </a:rPr>
              <a:t> </a:t>
            </a:r>
            <a:r>
              <a:rPr lang="en-US" sz="4000" dirty="0" err="1">
                <a:latin typeface="Times Neue Roman" panose="00000500000000000000" charset="0"/>
              </a:rPr>
              <a:t>Ts</a:t>
            </a:r>
            <a:r>
              <a:rPr lang="en-US" sz="4000" dirty="0">
                <a:latin typeface="Times Neue Roman" panose="00000500000000000000" charset="0"/>
              </a:rPr>
              <a:t> (+117).</a:t>
            </a:r>
            <a:endParaRPr lang="en-US" sz="4000" dirty="0">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42" presetClass="entr" presetSubtype="0" fill="hold" grpId="0" nodeType="clickEffect">
                                  <p:stCondLst>
                                    <p:cond delay="0"/>
                                  </p:stCondLst>
                                  <p:childTnLst>
                                    <p:set>
                                      <p:cBhvr>
                                        <p:cTn id="12" dur="1" fill="hold">
                                          <p:stCondLst>
                                            <p:cond delay="0"/>
                                          </p:stCondLst>
                                        </p:cTn>
                                        <p:tgtEl>
                                          <p:spTgt spid="4"/>
                                        </p:tgtEl>
                                        <p:attrNameLst>
                                          <p:attrName>style.visibility</p:attrName>
                                        </p:attrNameLst>
                                      </p:cBhvr>
                                      <p:to>
                                        <p:strVal val="visible"/>
                                      </p:to>
                                    </p:set>
                                    <p:animEffect transition="in" filter="fade">
                                      <p:cBhvr>
                                        <p:cTn id="13" dur="1000"/>
                                        <p:tgtEl>
                                          <p:spTgt spid="4"/>
                                        </p:tgtEl>
                                      </p:cBhvr>
                                    </p:animEffect>
                                    <p:anim calcmode="lin" valueType="num">
                                      <p:cBhvr>
                                        <p:cTn id="14" dur="1000" fill="hold"/>
                                        <p:tgtEl>
                                          <p:spTgt spid="4"/>
                                        </p:tgtEl>
                                        <p:attrNameLst>
                                          <p:attrName>ppt_x</p:attrName>
                                        </p:attrNameLst>
                                      </p:cBhvr>
                                      <p:tavLst>
                                        <p:tav tm="0">
                                          <p:val>
                                            <p:strVal val="#ppt_x"/>
                                          </p:val>
                                        </p:tav>
                                        <p:tav tm="100000">
                                          <p:val>
                                            <p:strVal val="#ppt_x"/>
                                          </p:val>
                                        </p:tav>
                                      </p:tavLst>
                                    </p:anim>
                                    <p:anim calcmode="lin" valueType="num">
                                      <p:cBhvr>
                                        <p:cTn id="15" dur="1000" fill="hold"/>
                                        <p:tgtEl>
                                          <p:spTgt spid="4"/>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7"/>
          <p:cNvPicPr>
            <a:picLocks noChangeAspect="1"/>
          </p:cNvPicPr>
          <p:nvPr/>
        </p:nvPicPr>
        <p:blipFill>
          <a:blip r:embed="rId1"/>
          <a:srcRect l="4603" r="4603"/>
          <a:stretch>
            <a:fillRect/>
          </a:stretch>
        </p:blipFill>
        <p:spPr>
          <a:xfrm>
            <a:off x="457200" y="495300"/>
            <a:ext cx="8534400" cy="8610600"/>
          </a:xfrm>
          <a:prstGeom prst="rect">
            <a:avLst/>
          </a:prstGeom>
        </p:spPr>
      </p:pic>
      <p:sp>
        <p:nvSpPr>
          <p:cNvPr id="3" name="Rectangle 2"/>
          <p:cNvSpPr/>
          <p:nvPr/>
        </p:nvSpPr>
        <p:spPr>
          <a:xfrm>
            <a:off x="9448800" y="477982"/>
            <a:ext cx="8229600" cy="1938992"/>
          </a:xfrm>
          <a:prstGeom prst="rect">
            <a:avLst/>
          </a:prstGeom>
        </p:spPr>
        <p:txBody>
          <a:bodyPr wrap="square">
            <a:spAutoFit/>
          </a:bodyPr>
          <a:lstStyle/>
          <a:p>
            <a:r>
              <a:rPr lang="en-US" sz="4000" dirty="0">
                <a:solidFill>
                  <a:srgbClr val="FF0000"/>
                </a:solidFill>
                <a:latin typeface="Times New Roman" panose="02020603050405020304" pitchFamily="18" charset="0"/>
                <a:cs typeface="Times New Roman" panose="02020603050405020304" pitchFamily="18" charset="0"/>
              </a:rPr>
              <a:t>C5/  </a:t>
            </a:r>
            <a:r>
              <a:rPr lang="en-US" sz="4000" dirty="0" err="1">
                <a:solidFill>
                  <a:srgbClr val="FF0000"/>
                </a:solidFill>
                <a:latin typeface="Times New Roman" panose="02020603050405020304" pitchFamily="18" charset="0"/>
                <a:cs typeface="Times New Roman" panose="02020603050405020304" pitchFamily="18" charset="0"/>
              </a:rPr>
              <a:t>Quan</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sát</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hình</a:t>
            </a:r>
            <a:r>
              <a:rPr lang="en-US" sz="4000" dirty="0">
                <a:solidFill>
                  <a:srgbClr val="FF0000"/>
                </a:solidFill>
                <a:latin typeface="Times New Roman" panose="02020603050405020304" pitchFamily="18" charset="0"/>
                <a:cs typeface="Times New Roman" panose="02020603050405020304" pitchFamily="18" charset="0"/>
              </a:rPr>
              <a:t> 4.5 , </a:t>
            </a:r>
            <a:r>
              <a:rPr lang="en-US" sz="4000" dirty="0" err="1">
                <a:solidFill>
                  <a:srgbClr val="FF0000"/>
                </a:solidFill>
                <a:latin typeface="Times New Roman" panose="02020603050405020304" pitchFamily="18" charset="0"/>
                <a:cs typeface="Times New Roman" panose="02020603050405020304" pitchFamily="18" charset="0"/>
              </a:rPr>
              <a:t>cho</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biết</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những</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nguyên</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tố</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nào</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có</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tính</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chất</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tương</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tự</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nhau</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nhóm</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là</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gì</a:t>
            </a:r>
            <a:r>
              <a:rPr lang="en-US" sz="4000" dirty="0">
                <a:solidFill>
                  <a:srgbClr val="FF0000"/>
                </a:solidFill>
                <a:latin typeface="Times New Roman" panose="02020603050405020304" pitchFamily="18" charset="0"/>
                <a:cs typeface="Times New Roman" panose="02020603050405020304" pitchFamily="18" charset="0"/>
              </a:rPr>
              <a:t>?</a:t>
            </a:r>
            <a:endParaRPr lang="en-US" sz="4000" dirty="0">
              <a:solidFill>
                <a:srgbClr val="FF0000"/>
              </a:solidFill>
              <a:latin typeface="Times New Roman" panose="02020603050405020304" pitchFamily="18" charset="0"/>
              <a:cs typeface="Times New Roman" panose="02020603050405020304" pitchFamily="18" charset="0"/>
            </a:endParaRPr>
          </a:p>
        </p:txBody>
      </p:sp>
      <p:sp>
        <p:nvSpPr>
          <p:cNvPr id="4" name="Rectangle 3"/>
          <p:cNvSpPr/>
          <p:nvPr/>
        </p:nvSpPr>
        <p:spPr>
          <a:xfrm>
            <a:off x="9019309" y="2628900"/>
            <a:ext cx="9144000" cy="6324808"/>
          </a:xfrm>
          <a:prstGeom prst="rect">
            <a:avLst/>
          </a:prstGeom>
        </p:spPr>
        <p:txBody>
          <a:bodyPr>
            <a:spAutoFit/>
          </a:bodyPr>
          <a:lstStyle/>
          <a:p>
            <a:pPr algn="just"/>
            <a:r>
              <a:rPr lang="vi-VN" sz="4500" dirty="0">
                <a:solidFill>
                  <a:srgbClr val="000000"/>
                </a:solidFill>
                <a:latin typeface="+mj-lt"/>
              </a:rPr>
              <a:t>Các nguyên tố nằm trong cùng một cột (thuộc cùng nhóm) có tính chất tương tự nhau.</a:t>
            </a:r>
            <a:endParaRPr lang="vi-VN" sz="4500" dirty="0">
              <a:solidFill>
                <a:srgbClr val="000000"/>
              </a:solidFill>
              <a:latin typeface="+mj-lt"/>
            </a:endParaRPr>
          </a:p>
          <a:p>
            <a:pPr algn="just"/>
            <a:r>
              <a:rPr lang="vi-VN" sz="4500" dirty="0">
                <a:solidFill>
                  <a:srgbClr val="000000"/>
                </a:solidFill>
                <a:latin typeface="+mj-lt"/>
              </a:rPr>
              <a:t>Ví dụ: Nhóm IA gồm các nguyên tố kim loại hoạt động mạnh (trừ H). Nhóm VIIA gồm các nguyên tố phi kim hoạt động mạnh (trừ At, Ts). Nhóm VIIIA gồm các nguyên tố trơ về mặt hóa học.</a:t>
            </a:r>
            <a:endParaRPr lang="vi-VN" sz="4500" b="0" i="0" dirty="0">
              <a:solidFill>
                <a:srgbClr val="000000"/>
              </a:solidFill>
              <a:effectLst/>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wipe(down)">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533400" y="571500"/>
            <a:ext cx="14630400" cy="784830"/>
          </a:xfrm>
          <a:prstGeom prst="rect">
            <a:avLst/>
          </a:prstGeom>
        </p:spPr>
        <p:txBody>
          <a:bodyPr wrap="square">
            <a:spAutoFit/>
          </a:bodyPr>
          <a:lstStyle/>
          <a:p>
            <a:r>
              <a:rPr lang="en-US" sz="4500" b="1" u="sng" dirty="0" err="1">
                <a:solidFill>
                  <a:srgbClr val="FF0000"/>
                </a:solidFill>
                <a:latin typeface="Times New Roman" panose="02020603050405020304" pitchFamily="18" charset="0"/>
                <a:cs typeface="Times New Roman" panose="02020603050405020304" pitchFamily="18" charset="0"/>
              </a:rPr>
              <a:t>II.Cấu</a:t>
            </a:r>
            <a:r>
              <a:rPr lang="en-US" sz="4500" b="1" u="sng" dirty="0">
                <a:solidFill>
                  <a:srgbClr val="FF0000"/>
                </a:solidFill>
                <a:latin typeface="Times New Roman" panose="02020603050405020304" pitchFamily="18" charset="0"/>
                <a:cs typeface="Times New Roman" panose="02020603050405020304" pitchFamily="18" charset="0"/>
              </a:rPr>
              <a:t> </a:t>
            </a:r>
            <a:r>
              <a:rPr lang="en-US" sz="4500" b="1" u="sng" dirty="0" err="1">
                <a:solidFill>
                  <a:srgbClr val="FF0000"/>
                </a:solidFill>
                <a:latin typeface="Times New Roman" panose="02020603050405020304" pitchFamily="18" charset="0"/>
                <a:cs typeface="Times New Roman" panose="02020603050405020304" pitchFamily="18" charset="0"/>
              </a:rPr>
              <a:t>tạo</a:t>
            </a:r>
            <a:r>
              <a:rPr lang="en-US" sz="4500" b="1" u="sng" dirty="0">
                <a:solidFill>
                  <a:srgbClr val="FF0000"/>
                </a:solidFill>
                <a:latin typeface="Times New Roman" panose="02020603050405020304" pitchFamily="18" charset="0"/>
                <a:cs typeface="Times New Roman" panose="02020603050405020304" pitchFamily="18" charset="0"/>
              </a:rPr>
              <a:t> </a:t>
            </a:r>
            <a:r>
              <a:rPr lang="en-US" sz="4500" b="1" u="sng" dirty="0" err="1">
                <a:solidFill>
                  <a:srgbClr val="FF0000"/>
                </a:solidFill>
                <a:latin typeface="Times New Roman" panose="02020603050405020304" pitchFamily="18" charset="0"/>
                <a:cs typeface="Times New Roman" panose="02020603050405020304" pitchFamily="18" charset="0"/>
              </a:rPr>
              <a:t>bảng</a:t>
            </a:r>
            <a:r>
              <a:rPr lang="en-US" sz="4500" b="1" u="sng" dirty="0">
                <a:solidFill>
                  <a:srgbClr val="FF0000"/>
                </a:solidFill>
                <a:latin typeface="Times New Roman" panose="02020603050405020304" pitchFamily="18" charset="0"/>
                <a:cs typeface="Times New Roman" panose="02020603050405020304" pitchFamily="18" charset="0"/>
              </a:rPr>
              <a:t> </a:t>
            </a:r>
            <a:r>
              <a:rPr lang="en-US" sz="4500" b="1" u="sng" dirty="0" err="1">
                <a:solidFill>
                  <a:srgbClr val="FF0000"/>
                </a:solidFill>
                <a:latin typeface="Times New Roman" panose="02020603050405020304" pitchFamily="18" charset="0"/>
                <a:cs typeface="Times New Roman" panose="02020603050405020304" pitchFamily="18" charset="0"/>
              </a:rPr>
              <a:t>tuần</a:t>
            </a:r>
            <a:r>
              <a:rPr lang="en-US" sz="4500" b="1" u="sng" dirty="0">
                <a:solidFill>
                  <a:srgbClr val="FF0000"/>
                </a:solidFill>
                <a:latin typeface="Times New Roman" panose="02020603050405020304" pitchFamily="18" charset="0"/>
                <a:cs typeface="Times New Roman" panose="02020603050405020304" pitchFamily="18" charset="0"/>
              </a:rPr>
              <a:t> </a:t>
            </a:r>
            <a:r>
              <a:rPr lang="en-US" sz="4500" b="1" u="sng" dirty="0" err="1">
                <a:solidFill>
                  <a:srgbClr val="FF0000"/>
                </a:solidFill>
                <a:latin typeface="Times New Roman" panose="02020603050405020304" pitchFamily="18" charset="0"/>
                <a:cs typeface="Times New Roman" panose="02020603050405020304" pitchFamily="18" charset="0"/>
              </a:rPr>
              <a:t>hoàn</a:t>
            </a:r>
            <a:r>
              <a:rPr lang="en-US" sz="4500" b="1" u="sng" dirty="0">
                <a:solidFill>
                  <a:srgbClr val="FF0000"/>
                </a:solidFill>
                <a:latin typeface="Times New Roman" panose="02020603050405020304" pitchFamily="18" charset="0"/>
                <a:cs typeface="Times New Roman" panose="02020603050405020304" pitchFamily="18" charset="0"/>
              </a:rPr>
              <a:t> </a:t>
            </a:r>
            <a:r>
              <a:rPr lang="en-US" sz="4500" b="1" u="sng" dirty="0" err="1">
                <a:solidFill>
                  <a:srgbClr val="FF0000"/>
                </a:solidFill>
                <a:latin typeface="Times New Roman" panose="02020603050405020304" pitchFamily="18" charset="0"/>
                <a:cs typeface="Times New Roman" panose="02020603050405020304" pitchFamily="18" charset="0"/>
              </a:rPr>
              <a:t>các</a:t>
            </a:r>
            <a:r>
              <a:rPr lang="en-US" sz="4500" b="1" u="sng" dirty="0">
                <a:solidFill>
                  <a:srgbClr val="FF0000"/>
                </a:solidFill>
                <a:latin typeface="Times New Roman" panose="02020603050405020304" pitchFamily="18" charset="0"/>
                <a:cs typeface="Times New Roman" panose="02020603050405020304" pitchFamily="18" charset="0"/>
              </a:rPr>
              <a:t> </a:t>
            </a:r>
            <a:r>
              <a:rPr lang="en-US" sz="4500" b="1" u="sng" dirty="0" err="1">
                <a:solidFill>
                  <a:srgbClr val="FF0000"/>
                </a:solidFill>
                <a:latin typeface="Times New Roman" panose="02020603050405020304" pitchFamily="18" charset="0"/>
                <a:cs typeface="Times New Roman" panose="02020603050405020304" pitchFamily="18" charset="0"/>
              </a:rPr>
              <a:t>nguyên</a:t>
            </a:r>
            <a:r>
              <a:rPr lang="en-US" sz="4500" b="1" u="sng" dirty="0">
                <a:solidFill>
                  <a:srgbClr val="FF0000"/>
                </a:solidFill>
                <a:latin typeface="Times New Roman" panose="02020603050405020304" pitchFamily="18" charset="0"/>
                <a:cs typeface="Times New Roman" panose="02020603050405020304" pitchFamily="18" charset="0"/>
              </a:rPr>
              <a:t> </a:t>
            </a:r>
            <a:r>
              <a:rPr lang="en-US" sz="4500" b="1" u="sng" dirty="0" err="1">
                <a:solidFill>
                  <a:srgbClr val="FF0000"/>
                </a:solidFill>
                <a:latin typeface="Times New Roman" panose="02020603050405020304" pitchFamily="18" charset="0"/>
                <a:cs typeface="Times New Roman" panose="02020603050405020304" pitchFamily="18" charset="0"/>
              </a:rPr>
              <a:t>tố</a:t>
            </a:r>
            <a:r>
              <a:rPr lang="en-US" sz="4500" b="1" u="sng" dirty="0">
                <a:solidFill>
                  <a:srgbClr val="FF0000"/>
                </a:solidFill>
                <a:latin typeface="Times New Roman" panose="02020603050405020304" pitchFamily="18" charset="0"/>
                <a:cs typeface="Times New Roman" panose="02020603050405020304" pitchFamily="18" charset="0"/>
              </a:rPr>
              <a:t> </a:t>
            </a:r>
            <a:r>
              <a:rPr lang="en-US" sz="4500" b="1" u="sng" dirty="0" err="1">
                <a:solidFill>
                  <a:srgbClr val="FF0000"/>
                </a:solidFill>
                <a:latin typeface="Times New Roman" panose="02020603050405020304" pitchFamily="18" charset="0"/>
                <a:cs typeface="Times New Roman" panose="02020603050405020304" pitchFamily="18" charset="0"/>
              </a:rPr>
              <a:t>hóa</a:t>
            </a:r>
            <a:r>
              <a:rPr lang="en-US" sz="4500" b="1" u="sng" dirty="0">
                <a:solidFill>
                  <a:srgbClr val="FF0000"/>
                </a:solidFill>
                <a:latin typeface="Times New Roman" panose="02020603050405020304" pitchFamily="18" charset="0"/>
                <a:cs typeface="Times New Roman" panose="02020603050405020304" pitchFamily="18" charset="0"/>
              </a:rPr>
              <a:t> </a:t>
            </a:r>
            <a:r>
              <a:rPr lang="en-US" sz="4500" b="1" u="sng" dirty="0" err="1">
                <a:solidFill>
                  <a:srgbClr val="FF0000"/>
                </a:solidFill>
                <a:latin typeface="Times New Roman" panose="02020603050405020304" pitchFamily="18" charset="0"/>
                <a:cs typeface="Times New Roman" panose="02020603050405020304" pitchFamily="18" charset="0"/>
              </a:rPr>
              <a:t>học</a:t>
            </a:r>
            <a:endParaRPr lang="en-US" sz="4500" b="1" u="sng" dirty="0">
              <a:solidFill>
                <a:srgbClr val="FF0000"/>
              </a:solidFill>
              <a:latin typeface="Times New Roman" panose="02020603050405020304" pitchFamily="18" charset="0"/>
              <a:cs typeface="Times New Roman" panose="02020603050405020304" pitchFamily="18" charset="0"/>
            </a:endParaRPr>
          </a:p>
        </p:txBody>
      </p:sp>
      <p:sp>
        <p:nvSpPr>
          <p:cNvPr id="3" name="TextBox 2"/>
          <p:cNvSpPr txBox="1"/>
          <p:nvPr/>
        </p:nvSpPr>
        <p:spPr>
          <a:xfrm>
            <a:off x="568036" y="2476500"/>
            <a:ext cx="16916400" cy="7632859"/>
          </a:xfrm>
          <a:prstGeom prst="rect">
            <a:avLst/>
          </a:prstGeom>
          <a:noFill/>
        </p:spPr>
        <p:txBody>
          <a:bodyPr wrap="square" rtlCol="0">
            <a:spAutoFit/>
          </a:bodyPr>
          <a:lstStyle/>
          <a:p>
            <a:r>
              <a:rPr lang="en-US" sz="5000" dirty="0" err="1">
                <a:solidFill>
                  <a:schemeClr val="bg2">
                    <a:lumMod val="25000"/>
                  </a:schemeClr>
                </a:solidFill>
                <a:latin typeface="Times Neue Roman" panose="00000500000000000000" charset="0"/>
              </a:rPr>
              <a:t>Bảng</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tuần</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hoàn</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các</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nguyên</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tố</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hóa</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học</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có</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cấu</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tạo</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gồm</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các</a:t>
            </a:r>
            <a:r>
              <a:rPr lang="en-US" sz="5000" dirty="0">
                <a:solidFill>
                  <a:schemeClr val="bg2">
                    <a:lumMod val="25000"/>
                  </a:schemeClr>
                </a:solidFill>
                <a:latin typeface="Times Neue Roman" panose="00000500000000000000" charset="0"/>
              </a:rPr>
              <a:t> ô </a:t>
            </a:r>
            <a:r>
              <a:rPr lang="en-US" sz="5000" dirty="0" err="1">
                <a:solidFill>
                  <a:schemeClr val="bg2">
                    <a:lumMod val="25000"/>
                  </a:schemeClr>
                </a:solidFill>
                <a:latin typeface="Times Neue Roman" panose="00000500000000000000" charset="0"/>
              </a:rPr>
              <a:t>nguyên</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tố</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chu</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kì</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và</a:t>
            </a:r>
            <a:r>
              <a:rPr lang="en-US" sz="5000" dirty="0">
                <a:solidFill>
                  <a:schemeClr val="bg2">
                    <a:lumMod val="25000"/>
                  </a:schemeClr>
                </a:solidFill>
                <a:latin typeface="Times Neue Roman" panose="00000500000000000000" charset="0"/>
              </a:rPr>
              <a:t> </a:t>
            </a:r>
            <a:r>
              <a:rPr lang="en-US" sz="5000" dirty="0" err="1">
                <a:solidFill>
                  <a:schemeClr val="bg2">
                    <a:lumMod val="25000"/>
                  </a:schemeClr>
                </a:solidFill>
                <a:latin typeface="Times Neue Roman" panose="00000500000000000000" charset="0"/>
              </a:rPr>
              <a:t>nhóm</a:t>
            </a:r>
            <a:r>
              <a:rPr lang="en-US" sz="5000" dirty="0">
                <a:solidFill>
                  <a:schemeClr val="bg2">
                    <a:lumMod val="25000"/>
                  </a:schemeClr>
                </a:solidFill>
                <a:latin typeface="Times Neue Roman" panose="00000500000000000000" charset="0"/>
              </a:rPr>
              <a:t>.</a:t>
            </a:r>
            <a:endParaRPr lang="en-US" sz="5000" dirty="0">
              <a:solidFill>
                <a:schemeClr val="bg2">
                  <a:lumMod val="25000"/>
                </a:schemeClr>
              </a:solidFill>
              <a:latin typeface="Times Neue Roman" panose="00000500000000000000" charset="0"/>
            </a:endParaRPr>
          </a:p>
          <a:p>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Tập</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hợp</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các</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nguyên</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tố</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hóa</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học</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có</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cùng</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số</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lớp</a:t>
            </a:r>
            <a:r>
              <a:rPr lang="en-US" sz="5000" dirty="0">
                <a:solidFill>
                  <a:schemeClr val="accent1">
                    <a:lumMod val="50000"/>
                  </a:schemeClr>
                </a:solidFill>
                <a:latin typeface="Times Neue Roman" panose="00000500000000000000" charset="0"/>
              </a:rPr>
              <a:t> electron </a:t>
            </a:r>
            <a:r>
              <a:rPr lang="en-US" sz="5000" dirty="0" err="1">
                <a:solidFill>
                  <a:schemeClr val="accent1">
                    <a:lumMod val="50000"/>
                  </a:schemeClr>
                </a:solidFill>
                <a:latin typeface="Times Neue Roman" panose="00000500000000000000" charset="0"/>
              </a:rPr>
              <a:t>trong</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nguyên</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tử</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theo</a:t>
            </a:r>
            <a:r>
              <a:rPr lang="en-US" sz="5000" dirty="0">
                <a:solidFill>
                  <a:schemeClr val="accent1">
                    <a:lumMod val="50000"/>
                  </a:schemeClr>
                </a:solidFill>
                <a:latin typeface="Times Neue Roman" panose="00000500000000000000" charset="0"/>
              </a:rPr>
              <a:t> hang </a:t>
            </a:r>
            <a:r>
              <a:rPr lang="en-US" sz="5000" dirty="0" err="1">
                <a:solidFill>
                  <a:schemeClr val="accent1">
                    <a:lumMod val="50000"/>
                  </a:schemeClr>
                </a:solidFill>
                <a:latin typeface="Times Neue Roman" panose="00000500000000000000" charset="0"/>
              </a:rPr>
              <a:t>ngang</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được</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gọi</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là</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chu</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kì</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Các</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nguyên</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tố</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trong</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chu</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kì</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được</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sắp</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xếp</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theo</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chiều</a:t>
            </a:r>
            <a:r>
              <a:rPr lang="en-US" sz="5000" dirty="0">
                <a:solidFill>
                  <a:schemeClr val="accent1">
                    <a:lumMod val="50000"/>
                  </a:schemeClr>
                </a:solidFill>
                <a:latin typeface="Times Neue Roman" panose="00000500000000000000" charset="0"/>
              </a:rPr>
              <a:t> tang </a:t>
            </a:r>
            <a:r>
              <a:rPr lang="en-US" sz="5000" dirty="0" err="1">
                <a:solidFill>
                  <a:schemeClr val="accent1">
                    <a:lumMod val="50000"/>
                  </a:schemeClr>
                </a:solidFill>
                <a:latin typeface="Times Neue Roman" panose="00000500000000000000" charset="0"/>
              </a:rPr>
              <a:t>dần</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điện</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tích</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hạt</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nhân</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Số</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thứ</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tự</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của</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chu</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kì</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bằng</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số</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lớp</a:t>
            </a:r>
            <a:r>
              <a:rPr lang="en-US" sz="5000" dirty="0">
                <a:solidFill>
                  <a:schemeClr val="accent1">
                    <a:lumMod val="50000"/>
                  </a:schemeClr>
                </a:solidFill>
                <a:latin typeface="Times Neue Roman" panose="00000500000000000000" charset="0"/>
              </a:rPr>
              <a:t> electron.</a:t>
            </a:r>
            <a:endParaRPr lang="en-US" sz="5000" dirty="0">
              <a:solidFill>
                <a:schemeClr val="accent1">
                  <a:lumMod val="50000"/>
                </a:schemeClr>
              </a:solidFill>
              <a:latin typeface="Times Neue Roman" panose="00000500000000000000" charset="0"/>
            </a:endParaRPr>
          </a:p>
          <a:p>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Tập</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hợp</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các</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nguyên</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tố</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hóa</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học</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theo</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cột</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dọc</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có</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tính</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chất</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hóa</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học</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tương</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tự</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nhau</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và</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sắp</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xếp</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theo</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chiều</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tăng</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dần</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điện</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tích</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hạt</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nhân</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được</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gọi</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là</a:t>
            </a:r>
            <a:r>
              <a:rPr lang="en-US" sz="5000" dirty="0">
                <a:solidFill>
                  <a:schemeClr val="accent1">
                    <a:lumMod val="50000"/>
                  </a:schemeClr>
                </a:solidFill>
                <a:latin typeface="Times Neue Roman" panose="00000500000000000000" charset="0"/>
              </a:rPr>
              <a:t> </a:t>
            </a:r>
            <a:r>
              <a:rPr lang="en-US" sz="5000" dirty="0" err="1">
                <a:solidFill>
                  <a:schemeClr val="accent1">
                    <a:lumMod val="50000"/>
                  </a:schemeClr>
                </a:solidFill>
                <a:latin typeface="Times Neue Roman" panose="00000500000000000000" charset="0"/>
              </a:rPr>
              <a:t>nhóm</a:t>
            </a:r>
            <a:r>
              <a:rPr lang="en-US" sz="5000" dirty="0">
                <a:solidFill>
                  <a:schemeClr val="accent1">
                    <a:lumMod val="50000"/>
                  </a:schemeClr>
                </a:solidFill>
                <a:latin typeface="Times Neue Roman" panose="00000500000000000000" charset="0"/>
              </a:rPr>
              <a:t>.</a:t>
            </a:r>
            <a:endParaRPr lang="en-US" sz="5000" dirty="0">
              <a:solidFill>
                <a:schemeClr val="accent1">
                  <a:lumMod val="50000"/>
                </a:schemeClr>
              </a:solidFill>
              <a:latin typeface="Times Neue Roman" panose="00000500000000000000" charset="0"/>
            </a:endParaRPr>
          </a:p>
          <a:p>
            <a:endParaRPr lang="en-US" sz="4000" dirty="0">
              <a:latin typeface="Times Neue Roman" panose="00000500000000000000" charset="0"/>
            </a:endParaRPr>
          </a:p>
        </p:txBody>
      </p:sp>
      <p:pic>
        <p:nvPicPr>
          <p:cNvPr id="4" name="Picture 21" descr="Tay viÕt "/>
          <p:cNvPicPr>
            <a:picLocks noChangeAspect="1" noChangeArrowheads="1" noCrop="1"/>
          </p:cNvPicPr>
          <p:nvPr/>
        </p:nvPicPr>
        <p:blipFill>
          <a:blip r:embed="rId1">
            <a:extLst>
              <a:ext uri="{28A0092B-C50C-407E-A947-70E740481C1C}">
                <a14:useLocalDpi xmlns:a14="http://schemas.microsoft.com/office/drawing/2010/main" val="0"/>
              </a:ext>
            </a:extLst>
          </a:blip>
          <a:srcRect/>
          <a:stretch>
            <a:fillRect/>
          </a:stretch>
        </p:blipFill>
        <p:spPr bwMode="auto">
          <a:xfrm>
            <a:off x="581891" y="1366721"/>
            <a:ext cx="990600" cy="1008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685800" y="533400"/>
            <a:ext cx="16764000" cy="707886"/>
          </a:xfrm>
          <a:prstGeom prst="rect">
            <a:avLst/>
          </a:prstGeom>
        </p:spPr>
        <p:txBody>
          <a:bodyPr wrap="square">
            <a:spAutoFit/>
          </a:bodyPr>
          <a:lstStyle/>
          <a:p>
            <a:r>
              <a:rPr lang="en-US" sz="4000" dirty="0" err="1">
                <a:latin typeface="Times Neue Roman" panose="00000500000000000000"/>
              </a:rPr>
              <a:t>Dựa</a:t>
            </a:r>
            <a:r>
              <a:rPr lang="en-US" sz="4000" dirty="0">
                <a:latin typeface="Times Neue Roman" panose="00000500000000000000"/>
              </a:rPr>
              <a:t> </a:t>
            </a:r>
            <a:r>
              <a:rPr lang="en-US" sz="4000" dirty="0" err="1">
                <a:latin typeface="Times Neue Roman" panose="00000500000000000000"/>
              </a:rPr>
              <a:t>vào</a:t>
            </a:r>
            <a:r>
              <a:rPr lang="en-US" sz="4000" dirty="0">
                <a:latin typeface="Times Neue Roman" panose="00000500000000000000"/>
              </a:rPr>
              <a:t> </a:t>
            </a:r>
            <a:r>
              <a:rPr lang="en-US" sz="4000" dirty="0" err="1">
                <a:latin typeface="Times Neue Roman" panose="00000500000000000000"/>
              </a:rPr>
              <a:t>hình</a:t>
            </a:r>
            <a:r>
              <a:rPr lang="en-US" sz="4000" dirty="0">
                <a:latin typeface="Times Neue Roman" panose="00000500000000000000"/>
              </a:rPr>
              <a:t> 4.2, </a:t>
            </a:r>
            <a:r>
              <a:rPr lang="en-US" sz="4000" dirty="0" err="1">
                <a:latin typeface="Times Neue Roman" panose="00000500000000000000"/>
              </a:rPr>
              <a:t>hãy</a:t>
            </a:r>
            <a:r>
              <a:rPr lang="en-US" sz="4000" dirty="0">
                <a:latin typeface="Times Neue Roman" panose="00000500000000000000"/>
              </a:rPr>
              <a:t> </a:t>
            </a:r>
            <a:r>
              <a:rPr lang="en-US" sz="4000" dirty="0" err="1">
                <a:latin typeface="Times Neue Roman" panose="00000500000000000000"/>
              </a:rPr>
              <a:t>hoàn</a:t>
            </a:r>
            <a:r>
              <a:rPr lang="en-US" sz="4000" dirty="0">
                <a:latin typeface="Times Neue Roman" panose="00000500000000000000"/>
              </a:rPr>
              <a:t> </a:t>
            </a:r>
            <a:r>
              <a:rPr lang="en-US" sz="4000" dirty="0" err="1">
                <a:latin typeface="Times Neue Roman" panose="00000500000000000000"/>
              </a:rPr>
              <a:t>thành</a:t>
            </a:r>
            <a:r>
              <a:rPr lang="en-US" sz="4000" dirty="0">
                <a:latin typeface="Times Neue Roman" panose="00000500000000000000"/>
              </a:rPr>
              <a:t> </a:t>
            </a:r>
            <a:r>
              <a:rPr lang="en-US" sz="4000" dirty="0" err="1">
                <a:latin typeface="Times Neue Roman" panose="00000500000000000000"/>
              </a:rPr>
              <a:t>các</a:t>
            </a:r>
            <a:r>
              <a:rPr lang="en-US" sz="4000" dirty="0">
                <a:latin typeface="Times Neue Roman" panose="00000500000000000000"/>
              </a:rPr>
              <a:t> </a:t>
            </a:r>
            <a:r>
              <a:rPr lang="en-US" sz="4000" dirty="0" err="1">
                <a:latin typeface="Times Neue Roman" panose="00000500000000000000"/>
              </a:rPr>
              <a:t>thông</a:t>
            </a:r>
            <a:r>
              <a:rPr lang="en-US" sz="4000" dirty="0">
                <a:latin typeface="Times Neue Roman" panose="00000500000000000000"/>
              </a:rPr>
              <a:t> tin </a:t>
            </a:r>
            <a:r>
              <a:rPr lang="en-US" sz="4000" dirty="0" err="1">
                <a:latin typeface="Times Neue Roman" panose="00000500000000000000"/>
              </a:rPr>
              <a:t>còn</a:t>
            </a:r>
            <a:r>
              <a:rPr lang="en-US" sz="4000" dirty="0">
                <a:latin typeface="Times Neue Roman" panose="00000500000000000000"/>
              </a:rPr>
              <a:t> </a:t>
            </a:r>
            <a:r>
              <a:rPr lang="en-US" sz="4000" dirty="0" err="1">
                <a:latin typeface="Times Neue Roman" panose="00000500000000000000"/>
              </a:rPr>
              <a:t>thiếu</a:t>
            </a:r>
            <a:r>
              <a:rPr lang="en-US" sz="4000" dirty="0">
                <a:latin typeface="Times Neue Roman" panose="00000500000000000000"/>
              </a:rPr>
              <a:t> </a:t>
            </a:r>
            <a:r>
              <a:rPr lang="en-US" sz="4000" dirty="0" err="1">
                <a:latin typeface="Times Neue Roman" panose="00000500000000000000"/>
              </a:rPr>
              <a:t>trong</a:t>
            </a:r>
            <a:r>
              <a:rPr lang="en-US" sz="4000" dirty="0">
                <a:latin typeface="Times Neue Roman" panose="00000500000000000000"/>
              </a:rPr>
              <a:t> </a:t>
            </a:r>
            <a:r>
              <a:rPr lang="en-US" sz="4000" dirty="0" err="1">
                <a:latin typeface="Times Neue Roman" panose="00000500000000000000"/>
              </a:rPr>
              <a:t>bảng</a:t>
            </a:r>
            <a:r>
              <a:rPr lang="en-US" sz="4000" dirty="0">
                <a:latin typeface="Times Neue Roman" panose="00000500000000000000"/>
              </a:rPr>
              <a:t> </a:t>
            </a:r>
            <a:r>
              <a:rPr lang="en-US" sz="4000" dirty="0" err="1">
                <a:latin typeface="Times Neue Roman" panose="00000500000000000000"/>
              </a:rPr>
              <a:t>sau</a:t>
            </a:r>
            <a:endParaRPr lang="en-US" sz="4000" dirty="0"/>
          </a:p>
        </p:txBody>
      </p:sp>
      <p:graphicFrame>
        <p:nvGraphicFramePr>
          <p:cNvPr id="3" name="Table 2"/>
          <p:cNvGraphicFramePr>
            <a:graphicFrameLocks noGrp="1"/>
          </p:cNvGraphicFramePr>
          <p:nvPr/>
        </p:nvGraphicFramePr>
        <p:xfrm>
          <a:off x="838200" y="887343"/>
          <a:ext cx="16154400" cy="4632960"/>
        </p:xfrm>
        <a:graphic>
          <a:graphicData uri="http://schemas.openxmlformats.org/drawingml/2006/table">
            <a:tbl>
              <a:tblPr/>
              <a:tblGrid>
                <a:gridCol w="5803038"/>
                <a:gridCol w="3136776"/>
                <a:gridCol w="4077810"/>
                <a:gridCol w="3136776"/>
              </a:tblGrid>
              <a:tr h="1189162">
                <a:tc>
                  <a:txBody>
                    <a:bodyPr/>
                    <a:lstStyle/>
                    <a:p>
                      <a:pPr algn="ctr">
                        <a:defRPr/>
                      </a:pPr>
                      <a:endParaRPr lang="en-US" sz="4000" b="1" dirty="0">
                        <a:solidFill>
                          <a:srgbClr val="FF0000"/>
                        </a:solidFill>
                        <a:latin typeface="Times New Roman" panose="02020603050405020304" pitchFamily="18" charset="0"/>
                        <a:cs typeface="Times New Roman" panose="02020603050405020304" pitchFamily="18" charset="0"/>
                      </a:endParaRPr>
                    </a:p>
                    <a:p>
                      <a:pPr algn="ctr">
                        <a:defRPr/>
                      </a:pPr>
                      <a:r>
                        <a:rPr lang="en-US" sz="4000" b="1" dirty="0" err="1">
                          <a:solidFill>
                            <a:srgbClr val="FF0000"/>
                          </a:solidFill>
                          <a:latin typeface="Times New Roman" panose="02020603050405020304" pitchFamily="18" charset="0"/>
                          <a:cs typeface="Times New Roman" panose="02020603050405020304" pitchFamily="18" charset="0"/>
                        </a:rPr>
                        <a:t>Nguyên</a:t>
                      </a:r>
                      <a:r>
                        <a:rPr lang="en-US" sz="4000" b="1" dirty="0">
                          <a:solidFill>
                            <a:srgbClr val="FF0000"/>
                          </a:solidFill>
                          <a:latin typeface="Times New Roman" panose="02020603050405020304" pitchFamily="18" charset="0"/>
                          <a:cs typeface="Times New Roman" panose="02020603050405020304" pitchFamily="18" charset="0"/>
                        </a:rPr>
                        <a:t> </a:t>
                      </a:r>
                      <a:r>
                        <a:rPr lang="en-US" sz="4000" b="1" dirty="0" err="1">
                          <a:solidFill>
                            <a:srgbClr val="FF0000"/>
                          </a:solidFill>
                          <a:latin typeface="Times New Roman" panose="02020603050405020304" pitchFamily="18" charset="0"/>
                          <a:cs typeface="Times New Roman" panose="02020603050405020304" pitchFamily="18" charset="0"/>
                        </a:rPr>
                        <a:t>tố</a:t>
                      </a:r>
                      <a:endParaRPr lang="en-US" sz="4000" b="1" dirty="0">
                        <a:solidFill>
                          <a:srgbClr val="FF0000"/>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endParaRPr lang="en-US" sz="4000" b="1" dirty="0">
                        <a:solidFill>
                          <a:srgbClr val="FF0000"/>
                        </a:solidFill>
                        <a:latin typeface="Times New Roman" panose="02020603050405020304" pitchFamily="18" charset="0"/>
                        <a:cs typeface="Times New Roman" panose="02020603050405020304" pitchFamily="18" charset="0"/>
                      </a:endParaRPr>
                    </a:p>
                    <a:p>
                      <a:pPr algn="ctr">
                        <a:defRPr/>
                      </a:pPr>
                      <a:r>
                        <a:rPr lang="en-US" sz="4000" b="1" dirty="0">
                          <a:solidFill>
                            <a:srgbClr val="FF0000"/>
                          </a:solidFill>
                          <a:latin typeface="Times New Roman" panose="02020603050405020304" pitchFamily="18" charset="0"/>
                          <a:cs typeface="Times New Roman" panose="02020603050405020304" pitchFamily="18" charset="0"/>
                        </a:rPr>
                        <a:t>KHHH</a:t>
                      </a:r>
                      <a:endParaRPr lang="en-US" sz="4000" b="1" dirty="0">
                        <a:solidFill>
                          <a:srgbClr val="FF0000"/>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endParaRPr lang="en-US" sz="4000" b="1" dirty="0">
                        <a:solidFill>
                          <a:srgbClr val="FF0000"/>
                        </a:solidFill>
                        <a:latin typeface="Times New Roman" panose="02020603050405020304" pitchFamily="18" charset="0"/>
                        <a:cs typeface="Times New Roman" panose="02020603050405020304" pitchFamily="18" charset="0"/>
                      </a:endParaRPr>
                    </a:p>
                    <a:p>
                      <a:pPr algn="ctr">
                        <a:defRPr/>
                      </a:pPr>
                      <a:r>
                        <a:rPr lang="en-US" sz="4000" b="1" dirty="0" err="1">
                          <a:solidFill>
                            <a:srgbClr val="FF0000"/>
                          </a:solidFill>
                          <a:latin typeface="Times New Roman" panose="02020603050405020304" pitchFamily="18" charset="0"/>
                          <a:cs typeface="Times New Roman" panose="02020603050405020304" pitchFamily="18" charset="0"/>
                        </a:rPr>
                        <a:t>Nhóm</a:t>
                      </a:r>
                      <a:endParaRPr lang="en-US" sz="4000" b="1" dirty="0">
                        <a:solidFill>
                          <a:srgbClr val="FF0000"/>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endParaRPr lang="en-US" sz="4000" b="1" dirty="0">
                        <a:solidFill>
                          <a:srgbClr val="FF0000"/>
                        </a:solidFill>
                        <a:latin typeface="Times New Roman" panose="02020603050405020304" pitchFamily="18" charset="0"/>
                        <a:cs typeface="Times New Roman" panose="02020603050405020304" pitchFamily="18" charset="0"/>
                      </a:endParaRPr>
                    </a:p>
                    <a:p>
                      <a:pPr algn="ctr">
                        <a:defRPr/>
                      </a:pPr>
                      <a:r>
                        <a:rPr lang="en-US" sz="4000" b="1" dirty="0">
                          <a:solidFill>
                            <a:srgbClr val="FF0000"/>
                          </a:solidFill>
                          <a:latin typeface="Times New Roman" panose="02020603050405020304" pitchFamily="18" charset="0"/>
                          <a:cs typeface="Times New Roman" panose="02020603050405020304" pitchFamily="18" charset="0"/>
                        </a:rPr>
                        <a:t>Chu </a:t>
                      </a:r>
                      <a:r>
                        <a:rPr lang="en-US" sz="4000" b="1" dirty="0" err="1">
                          <a:solidFill>
                            <a:srgbClr val="FF0000"/>
                          </a:solidFill>
                          <a:latin typeface="Times New Roman" panose="02020603050405020304" pitchFamily="18" charset="0"/>
                          <a:cs typeface="Times New Roman" panose="02020603050405020304" pitchFamily="18" charset="0"/>
                        </a:rPr>
                        <a:t>kỳ</a:t>
                      </a:r>
                      <a:endParaRPr lang="en-US" sz="4000" b="1" dirty="0">
                        <a:solidFill>
                          <a:srgbClr val="FF0000"/>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r>
              <a:tr h="1189162">
                <a:tc>
                  <a:txBody>
                    <a:bodyPr/>
                    <a:lstStyle/>
                    <a:p>
                      <a:pPr algn="ctr"/>
                      <a:r>
                        <a:rPr lang="en-US" sz="4000" dirty="0">
                          <a:solidFill>
                            <a:srgbClr val="3333FF"/>
                          </a:solidFill>
                          <a:latin typeface="Times New Roman" panose="02020603050405020304" pitchFamily="18" charset="0"/>
                          <a:cs typeface="Times New Roman" panose="02020603050405020304" pitchFamily="18" charset="0"/>
                        </a:rPr>
                        <a:t>Calcium</a:t>
                      </a:r>
                      <a:endParaRPr lang="en-US" sz="4000" dirty="0">
                        <a:solidFill>
                          <a:srgbClr val="3333FF"/>
                        </a:solidFill>
                        <a:latin typeface="Times New Roman" panose="02020603050405020304" pitchFamily="18" charset="0"/>
                        <a:cs typeface="Times New Roman" panose="02020603050405020304" pitchFamily="18" charset="0"/>
                      </a:endParaRPr>
                    </a:p>
                    <a:p>
                      <a:pPr algn="ctr"/>
                      <a:r>
                        <a:rPr lang="en-US" sz="4000" dirty="0">
                          <a:solidFill>
                            <a:srgbClr val="3333FF"/>
                          </a:solidFill>
                          <a:latin typeface="Times New Roman" panose="02020603050405020304" pitchFamily="18" charset="0"/>
                          <a:cs typeface="Times New Roman" panose="02020603050405020304" pitchFamily="18" charset="0"/>
                        </a:rPr>
                        <a:t>  </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r>
                        <a:rPr lang="en-US" sz="4000" dirty="0">
                          <a:solidFill>
                            <a:srgbClr val="3333FF"/>
                          </a:solidFill>
                          <a:latin typeface="Times New Roman" panose="02020603050405020304" pitchFamily="18" charset="0"/>
                          <a:cs typeface="Times New Roman" panose="02020603050405020304" pitchFamily="18" charset="0"/>
                        </a:rPr>
                        <a:t>?</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r>
                        <a:rPr lang="en-US" sz="4000" dirty="0">
                          <a:solidFill>
                            <a:srgbClr val="3333FF"/>
                          </a:solidFill>
                          <a:latin typeface="Times New Roman" panose="02020603050405020304" pitchFamily="18" charset="0"/>
                          <a:cs typeface="Times New Roman" panose="02020603050405020304" pitchFamily="18" charset="0"/>
                        </a:rPr>
                        <a:t>  ?</a:t>
                      </a:r>
                      <a:endParaRPr lang="en-US" sz="4000" dirty="0">
                        <a:solidFill>
                          <a:srgbClr val="3333FF"/>
                        </a:solidFill>
                        <a:latin typeface="Times New Roman" panose="02020603050405020304" pitchFamily="18" charset="0"/>
                        <a:cs typeface="Times New Roman" panose="02020603050405020304" pitchFamily="18" charset="0"/>
                      </a:endParaRPr>
                    </a:p>
                    <a:p>
                      <a:pPr algn="ctr"/>
                      <a:r>
                        <a:rPr lang="en-US" sz="4000" dirty="0">
                          <a:solidFill>
                            <a:srgbClr val="3333FF"/>
                          </a:solidFill>
                          <a:latin typeface="Times New Roman" panose="02020603050405020304" pitchFamily="18" charset="0"/>
                          <a:cs typeface="Times New Roman" panose="02020603050405020304" pitchFamily="18" charset="0"/>
                        </a:rPr>
                        <a:t>  </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r>
                        <a:rPr lang="en-US" sz="4000" dirty="0">
                          <a:solidFill>
                            <a:srgbClr val="3333FF"/>
                          </a:solidFill>
                          <a:latin typeface="Times New Roman" panose="02020603050405020304" pitchFamily="18" charset="0"/>
                          <a:cs typeface="Times New Roman" panose="02020603050405020304" pitchFamily="18" charset="0"/>
                        </a:rPr>
                        <a:t>?</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r>
              <a:tr h="1189162">
                <a:tc>
                  <a:txBody>
                    <a:bodyPr/>
                    <a:lstStyle/>
                    <a:p>
                      <a:pPr algn="ctr">
                        <a:defRPr/>
                      </a:pPr>
                      <a:r>
                        <a:rPr lang="en-US" sz="4000" dirty="0">
                          <a:solidFill>
                            <a:srgbClr val="3333FF"/>
                          </a:solidFill>
                          <a:latin typeface="Times New Roman" panose="02020603050405020304" pitchFamily="18" charset="0"/>
                          <a:cs typeface="Times New Roman" panose="02020603050405020304" pitchFamily="18" charset="0"/>
                        </a:rPr>
                        <a:t>?</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r>
                        <a:rPr lang="en-US" sz="4000" dirty="0">
                          <a:solidFill>
                            <a:srgbClr val="3333FF"/>
                          </a:solidFill>
                          <a:latin typeface="Times New Roman" panose="02020603050405020304" pitchFamily="18" charset="0"/>
                          <a:cs typeface="Times New Roman" panose="02020603050405020304" pitchFamily="18" charset="0"/>
                        </a:rPr>
                        <a:t> P</a:t>
                      </a:r>
                      <a:endParaRPr lang="en-US" sz="4000" dirty="0">
                        <a:solidFill>
                          <a:srgbClr val="3333FF"/>
                        </a:solidFill>
                        <a:latin typeface="Times New Roman" panose="02020603050405020304" pitchFamily="18" charset="0"/>
                        <a:cs typeface="Times New Roman" panose="02020603050405020304" pitchFamily="18" charset="0"/>
                      </a:endParaRPr>
                    </a:p>
                    <a:p>
                      <a:pPr algn="ctr"/>
                      <a:r>
                        <a:rPr lang="en-US" sz="4000" dirty="0">
                          <a:solidFill>
                            <a:srgbClr val="3333FF"/>
                          </a:solidFill>
                          <a:latin typeface="Times New Roman" panose="02020603050405020304" pitchFamily="18" charset="0"/>
                          <a:cs typeface="Times New Roman" panose="02020603050405020304" pitchFamily="18" charset="0"/>
                        </a:rPr>
                        <a:t> </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r>
                        <a:rPr lang="en-US" sz="4000" dirty="0">
                          <a:solidFill>
                            <a:srgbClr val="3333FF"/>
                          </a:solidFill>
                          <a:latin typeface="Times New Roman" panose="02020603050405020304" pitchFamily="18" charset="0"/>
                          <a:cs typeface="Times New Roman" panose="02020603050405020304" pitchFamily="18" charset="0"/>
                        </a:rPr>
                        <a:t>?</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r>
                        <a:rPr lang="en-US" sz="4000" dirty="0">
                          <a:solidFill>
                            <a:srgbClr val="3333FF"/>
                          </a:solidFill>
                          <a:latin typeface="Times New Roman" panose="02020603050405020304" pitchFamily="18" charset="0"/>
                          <a:cs typeface="Times New Roman" panose="02020603050405020304" pitchFamily="18" charset="0"/>
                        </a:rPr>
                        <a:t>?</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r>
              <a:tr h="636063">
                <a:tc>
                  <a:txBody>
                    <a:bodyPr/>
                    <a:lstStyle/>
                    <a:p>
                      <a:pPr algn="ctr"/>
                      <a:r>
                        <a:rPr lang="en-US" sz="4000" dirty="0">
                          <a:solidFill>
                            <a:srgbClr val="3333FF"/>
                          </a:solidFill>
                          <a:latin typeface="Times New Roman" panose="02020603050405020304" pitchFamily="18" charset="0"/>
                          <a:cs typeface="Times New Roman" panose="02020603050405020304" pitchFamily="18" charset="0"/>
                        </a:rPr>
                        <a:t> Xenon</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r>
                        <a:rPr lang="en-US" sz="4000" dirty="0">
                          <a:solidFill>
                            <a:srgbClr val="3333FF"/>
                          </a:solidFill>
                          <a:latin typeface="Times New Roman" panose="02020603050405020304" pitchFamily="18" charset="0"/>
                          <a:cs typeface="Times New Roman" panose="02020603050405020304" pitchFamily="18" charset="0"/>
                        </a:rPr>
                        <a:t>?</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r>
                        <a:rPr lang="en-US" sz="4000" dirty="0">
                          <a:solidFill>
                            <a:srgbClr val="3333FF"/>
                          </a:solidFill>
                          <a:latin typeface="Times New Roman" panose="02020603050405020304" pitchFamily="18" charset="0"/>
                          <a:cs typeface="Times New Roman" panose="02020603050405020304" pitchFamily="18" charset="0"/>
                        </a:rPr>
                        <a:t>?</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r>
                        <a:rPr lang="en-GB" sz="4000" dirty="0">
                          <a:solidFill>
                            <a:srgbClr val="3333FF"/>
                          </a:solidFill>
                          <a:latin typeface="Times New Roman" panose="02020603050405020304" pitchFamily="18" charset="0"/>
                          <a:cs typeface="Times New Roman" panose="02020603050405020304" pitchFamily="18" charset="0"/>
                        </a:rPr>
                        <a:t>?</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r>
            </a:tbl>
          </a:graphicData>
        </a:graphic>
      </p:graphicFrame>
      <p:graphicFrame>
        <p:nvGraphicFramePr>
          <p:cNvPr id="4" name="Table 3"/>
          <p:cNvGraphicFramePr>
            <a:graphicFrameLocks noGrp="1"/>
          </p:cNvGraphicFramePr>
          <p:nvPr/>
        </p:nvGraphicFramePr>
        <p:xfrm>
          <a:off x="685800" y="5654040"/>
          <a:ext cx="16154401" cy="4632960"/>
        </p:xfrm>
        <a:graphic>
          <a:graphicData uri="http://schemas.openxmlformats.org/drawingml/2006/table">
            <a:tbl>
              <a:tblPr/>
              <a:tblGrid>
                <a:gridCol w="5803037"/>
                <a:gridCol w="3136777"/>
                <a:gridCol w="4077810"/>
                <a:gridCol w="3136777"/>
              </a:tblGrid>
              <a:tr h="1142499">
                <a:tc>
                  <a:txBody>
                    <a:bodyPr/>
                    <a:lstStyle/>
                    <a:p>
                      <a:pPr algn="ctr">
                        <a:defRPr/>
                      </a:pPr>
                      <a:endParaRPr lang="en-US" sz="4000" dirty="0">
                        <a:solidFill>
                          <a:srgbClr val="FF0000"/>
                        </a:solidFill>
                        <a:latin typeface="Times New Roman" panose="02020603050405020304" pitchFamily="18" charset="0"/>
                        <a:cs typeface="Times New Roman" panose="02020603050405020304" pitchFamily="18" charset="0"/>
                      </a:endParaRPr>
                    </a:p>
                    <a:p>
                      <a:pPr algn="ctr">
                        <a:defRPr/>
                      </a:pPr>
                      <a:r>
                        <a:rPr lang="en-US" sz="4000" dirty="0" err="1">
                          <a:solidFill>
                            <a:srgbClr val="FF0000"/>
                          </a:solidFill>
                          <a:latin typeface="Times New Roman" panose="02020603050405020304" pitchFamily="18" charset="0"/>
                          <a:cs typeface="Times New Roman" panose="02020603050405020304" pitchFamily="18" charset="0"/>
                        </a:rPr>
                        <a:t>Nguyên</a:t>
                      </a:r>
                      <a:r>
                        <a:rPr lang="en-US" sz="4000" dirty="0">
                          <a:solidFill>
                            <a:srgbClr val="FF0000"/>
                          </a:solidFill>
                          <a:latin typeface="Times New Roman" panose="02020603050405020304" pitchFamily="18" charset="0"/>
                          <a:cs typeface="Times New Roman" panose="02020603050405020304" pitchFamily="18" charset="0"/>
                        </a:rPr>
                        <a:t> </a:t>
                      </a:r>
                      <a:r>
                        <a:rPr lang="en-US" sz="4000" dirty="0" err="1">
                          <a:solidFill>
                            <a:srgbClr val="FF0000"/>
                          </a:solidFill>
                          <a:latin typeface="Times New Roman" panose="02020603050405020304" pitchFamily="18" charset="0"/>
                          <a:cs typeface="Times New Roman" panose="02020603050405020304" pitchFamily="18" charset="0"/>
                        </a:rPr>
                        <a:t>tố</a:t>
                      </a:r>
                      <a:endParaRPr lang="en-US" sz="4000" dirty="0">
                        <a:solidFill>
                          <a:srgbClr val="FF0000"/>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endParaRPr lang="en-US" sz="4000" dirty="0">
                        <a:solidFill>
                          <a:srgbClr val="FF0000"/>
                        </a:solidFill>
                        <a:latin typeface="Times New Roman" panose="02020603050405020304" pitchFamily="18" charset="0"/>
                        <a:cs typeface="Times New Roman" panose="02020603050405020304" pitchFamily="18" charset="0"/>
                      </a:endParaRPr>
                    </a:p>
                    <a:p>
                      <a:pPr algn="ctr">
                        <a:defRPr/>
                      </a:pPr>
                      <a:r>
                        <a:rPr lang="en-US" sz="4000" dirty="0">
                          <a:solidFill>
                            <a:srgbClr val="FF0000"/>
                          </a:solidFill>
                          <a:latin typeface="Times New Roman" panose="02020603050405020304" pitchFamily="18" charset="0"/>
                          <a:cs typeface="Times New Roman" panose="02020603050405020304" pitchFamily="18" charset="0"/>
                        </a:rPr>
                        <a:t>KHHH</a:t>
                      </a:r>
                      <a:endParaRPr lang="en-US" sz="4000" dirty="0">
                        <a:solidFill>
                          <a:srgbClr val="FF0000"/>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endParaRPr lang="en-US" sz="4000" dirty="0">
                        <a:solidFill>
                          <a:srgbClr val="FF0000"/>
                        </a:solidFill>
                        <a:latin typeface="Times New Roman" panose="02020603050405020304" pitchFamily="18" charset="0"/>
                        <a:cs typeface="Times New Roman" panose="02020603050405020304" pitchFamily="18" charset="0"/>
                      </a:endParaRPr>
                    </a:p>
                    <a:p>
                      <a:pPr algn="ctr">
                        <a:defRPr/>
                      </a:pPr>
                      <a:r>
                        <a:rPr lang="en-US" sz="4000" dirty="0" err="1">
                          <a:solidFill>
                            <a:srgbClr val="FF0000"/>
                          </a:solidFill>
                          <a:latin typeface="Times New Roman" panose="02020603050405020304" pitchFamily="18" charset="0"/>
                          <a:cs typeface="Times New Roman" panose="02020603050405020304" pitchFamily="18" charset="0"/>
                        </a:rPr>
                        <a:t>Nhóm</a:t>
                      </a:r>
                      <a:endParaRPr lang="en-US" sz="4000" dirty="0">
                        <a:solidFill>
                          <a:srgbClr val="FF0000"/>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endParaRPr lang="en-US" sz="4000" dirty="0">
                        <a:solidFill>
                          <a:srgbClr val="FF0000"/>
                        </a:solidFill>
                        <a:latin typeface="Times New Roman" panose="02020603050405020304" pitchFamily="18" charset="0"/>
                        <a:cs typeface="Times New Roman" panose="02020603050405020304" pitchFamily="18" charset="0"/>
                      </a:endParaRPr>
                    </a:p>
                    <a:p>
                      <a:pPr algn="ctr">
                        <a:defRPr/>
                      </a:pPr>
                      <a:r>
                        <a:rPr lang="en-US" sz="4000" dirty="0">
                          <a:solidFill>
                            <a:srgbClr val="FF0000"/>
                          </a:solidFill>
                          <a:latin typeface="Times New Roman" panose="02020603050405020304" pitchFamily="18" charset="0"/>
                          <a:cs typeface="Times New Roman" panose="02020603050405020304" pitchFamily="18" charset="0"/>
                        </a:rPr>
                        <a:t>Chu </a:t>
                      </a:r>
                      <a:r>
                        <a:rPr lang="en-US" sz="4000" dirty="0" err="1">
                          <a:solidFill>
                            <a:srgbClr val="FF0000"/>
                          </a:solidFill>
                          <a:latin typeface="Times New Roman" panose="02020603050405020304" pitchFamily="18" charset="0"/>
                          <a:cs typeface="Times New Roman" panose="02020603050405020304" pitchFamily="18" charset="0"/>
                        </a:rPr>
                        <a:t>kỳ</a:t>
                      </a:r>
                      <a:endParaRPr lang="en-US" sz="4000" dirty="0">
                        <a:solidFill>
                          <a:srgbClr val="FF0000"/>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r>
              <a:tr h="1142499">
                <a:tc>
                  <a:txBody>
                    <a:bodyPr/>
                    <a:lstStyle/>
                    <a:p>
                      <a:pPr algn="ctr"/>
                      <a:r>
                        <a:rPr lang="en-US" sz="4000" dirty="0">
                          <a:solidFill>
                            <a:srgbClr val="3333FF"/>
                          </a:solidFill>
                          <a:latin typeface="Times New Roman" panose="02020603050405020304" pitchFamily="18" charset="0"/>
                          <a:cs typeface="Times New Roman" panose="02020603050405020304" pitchFamily="18" charset="0"/>
                        </a:rPr>
                        <a:t>Calcium</a:t>
                      </a:r>
                      <a:endParaRPr lang="en-US" sz="4000" dirty="0">
                        <a:solidFill>
                          <a:srgbClr val="3333FF"/>
                        </a:solidFill>
                        <a:latin typeface="Times New Roman" panose="02020603050405020304" pitchFamily="18" charset="0"/>
                        <a:cs typeface="Times New Roman" panose="02020603050405020304" pitchFamily="18" charset="0"/>
                      </a:endParaRPr>
                    </a:p>
                    <a:p>
                      <a:pPr algn="ctr"/>
                      <a:r>
                        <a:rPr lang="en-US" sz="4000" dirty="0">
                          <a:solidFill>
                            <a:srgbClr val="3333FF"/>
                          </a:solidFill>
                          <a:latin typeface="Times New Roman" panose="02020603050405020304" pitchFamily="18" charset="0"/>
                          <a:cs typeface="Times New Roman" panose="02020603050405020304" pitchFamily="18" charset="0"/>
                        </a:rPr>
                        <a:t>  </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r>
                        <a:rPr lang="en-US" sz="4000" dirty="0" err="1">
                          <a:solidFill>
                            <a:srgbClr val="3333FF"/>
                          </a:solidFill>
                          <a:latin typeface="Times New Roman" panose="02020603050405020304" pitchFamily="18" charset="0"/>
                          <a:cs typeface="Times New Roman" panose="02020603050405020304" pitchFamily="18" charset="0"/>
                        </a:rPr>
                        <a:t>Ca</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r>
                        <a:rPr lang="en-US" sz="4000" dirty="0">
                          <a:solidFill>
                            <a:srgbClr val="3333FF"/>
                          </a:solidFill>
                          <a:latin typeface="Times New Roman" panose="02020603050405020304" pitchFamily="18" charset="0"/>
                          <a:cs typeface="Times New Roman" panose="02020603050405020304" pitchFamily="18" charset="0"/>
                        </a:rPr>
                        <a:t>  II A</a:t>
                      </a:r>
                      <a:endParaRPr lang="en-US" sz="4000" dirty="0">
                        <a:solidFill>
                          <a:srgbClr val="3333FF"/>
                        </a:solidFill>
                        <a:latin typeface="Times New Roman" panose="02020603050405020304" pitchFamily="18" charset="0"/>
                        <a:cs typeface="Times New Roman" panose="02020603050405020304" pitchFamily="18" charset="0"/>
                      </a:endParaRPr>
                    </a:p>
                    <a:p>
                      <a:pPr algn="ctr"/>
                      <a:r>
                        <a:rPr lang="en-US" sz="4000" dirty="0">
                          <a:solidFill>
                            <a:srgbClr val="3333FF"/>
                          </a:solidFill>
                          <a:latin typeface="Times New Roman" panose="02020603050405020304" pitchFamily="18" charset="0"/>
                          <a:cs typeface="Times New Roman" panose="02020603050405020304" pitchFamily="18" charset="0"/>
                        </a:rPr>
                        <a:t>  </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r>
                        <a:rPr lang="en-US" sz="4000" dirty="0">
                          <a:solidFill>
                            <a:srgbClr val="3333FF"/>
                          </a:solidFill>
                          <a:latin typeface="Times New Roman" panose="02020603050405020304" pitchFamily="18" charset="0"/>
                          <a:cs typeface="Times New Roman" panose="02020603050405020304" pitchFamily="18" charset="0"/>
                        </a:rPr>
                        <a:t>4</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r>
              <a:tr h="1142499">
                <a:tc>
                  <a:txBody>
                    <a:bodyPr/>
                    <a:lstStyle/>
                    <a:p>
                      <a:pPr algn="ctr">
                        <a:defRPr/>
                      </a:pPr>
                      <a:r>
                        <a:rPr lang="en-US" sz="4000" dirty="0">
                          <a:solidFill>
                            <a:srgbClr val="3333FF"/>
                          </a:solidFill>
                          <a:latin typeface="Times New Roman" panose="02020603050405020304" pitchFamily="18" charset="0"/>
                          <a:cs typeface="Times New Roman" panose="02020603050405020304" pitchFamily="18" charset="0"/>
                        </a:rPr>
                        <a:t>phosphorus</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r>
                        <a:rPr lang="en-US" sz="4000" dirty="0">
                          <a:solidFill>
                            <a:srgbClr val="3333FF"/>
                          </a:solidFill>
                          <a:latin typeface="Times New Roman" panose="02020603050405020304" pitchFamily="18" charset="0"/>
                          <a:cs typeface="Times New Roman" panose="02020603050405020304" pitchFamily="18" charset="0"/>
                        </a:rPr>
                        <a:t> P</a:t>
                      </a:r>
                      <a:endParaRPr lang="en-US" sz="4000" dirty="0">
                        <a:solidFill>
                          <a:srgbClr val="3333FF"/>
                        </a:solidFill>
                        <a:latin typeface="Times New Roman" panose="02020603050405020304" pitchFamily="18" charset="0"/>
                        <a:cs typeface="Times New Roman" panose="02020603050405020304" pitchFamily="18" charset="0"/>
                      </a:endParaRPr>
                    </a:p>
                    <a:p>
                      <a:pPr algn="ctr"/>
                      <a:r>
                        <a:rPr lang="en-US" sz="4000" dirty="0">
                          <a:solidFill>
                            <a:srgbClr val="3333FF"/>
                          </a:solidFill>
                          <a:latin typeface="Times New Roman" panose="02020603050405020304" pitchFamily="18" charset="0"/>
                          <a:cs typeface="Times New Roman" panose="02020603050405020304" pitchFamily="18" charset="0"/>
                        </a:rPr>
                        <a:t> </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r>
                        <a:rPr lang="en-US" sz="4000" dirty="0">
                          <a:solidFill>
                            <a:srgbClr val="3333FF"/>
                          </a:solidFill>
                          <a:latin typeface="Times New Roman" panose="02020603050405020304" pitchFamily="18" charset="0"/>
                          <a:cs typeface="Times New Roman" panose="02020603050405020304" pitchFamily="18" charset="0"/>
                        </a:rPr>
                        <a:t>VA</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r>
                        <a:rPr lang="en-GB" sz="4000" dirty="0">
                          <a:solidFill>
                            <a:srgbClr val="3333FF"/>
                          </a:solidFill>
                          <a:latin typeface="Times New Roman" panose="02020603050405020304" pitchFamily="18" charset="0"/>
                          <a:cs typeface="Times New Roman" panose="02020603050405020304" pitchFamily="18" charset="0"/>
                        </a:rPr>
                        <a:t>3</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r>
              <a:tr h="611104">
                <a:tc>
                  <a:txBody>
                    <a:bodyPr/>
                    <a:lstStyle/>
                    <a:p>
                      <a:pPr algn="ctr"/>
                      <a:r>
                        <a:rPr lang="en-US" sz="4000" dirty="0">
                          <a:solidFill>
                            <a:srgbClr val="3333FF"/>
                          </a:solidFill>
                          <a:latin typeface="Times New Roman" panose="02020603050405020304" pitchFamily="18" charset="0"/>
                          <a:cs typeface="Times New Roman" panose="02020603050405020304" pitchFamily="18" charset="0"/>
                        </a:rPr>
                        <a:t> Xenon</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r>
                        <a:rPr lang="en-US" sz="4000" dirty="0" err="1">
                          <a:solidFill>
                            <a:srgbClr val="3333FF"/>
                          </a:solidFill>
                          <a:latin typeface="Times New Roman" panose="02020603050405020304" pitchFamily="18" charset="0"/>
                          <a:cs typeface="Times New Roman" panose="02020603050405020304" pitchFamily="18" charset="0"/>
                        </a:rPr>
                        <a:t>Xe</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r>
                        <a:rPr lang="en-US" sz="4000" dirty="0">
                          <a:solidFill>
                            <a:srgbClr val="3333FF"/>
                          </a:solidFill>
                          <a:latin typeface="Times New Roman" panose="02020603050405020304" pitchFamily="18" charset="0"/>
                          <a:cs typeface="Times New Roman" panose="02020603050405020304" pitchFamily="18" charset="0"/>
                        </a:rPr>
                        <a:t>VIIIA</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c>
                  <a:txBody>
                    <a:bodyPr/>
                    <a:lstStyle/>
                    <a:p>
                      <a:pPr algn="ctr">
                        <a:defRPr/>
                      </a:pPr>
                      <a:r>
                        <a:rPr lang="en-US" sz="4000" dirty="0">
                          <a:solidFill>
                            <a:srgbClr val="3333FF"/>
                          </a:solidFill>
                          <a:latin typeface="Times New Roman" panose="02020603050405020304" pitchFamily="18" charset="0"/>
                          <a:cs typeface="Times New Roman" panose="02020603050405020304" pitchFamily="18" charset="0"/>
                        </a:rPr>
                        <a:t>5</a:t>
                      </a:r>
                      <a:endParaRPr lang="en-US" sz="4000" dirty="0">
                        <a:solidFill>
                          <a:srgbClr val="3333FF"/>
                        </a:solidFill>
                        <a:latin typeface="Times New Roman" panose="02020603050405020304" pitchFamily="18" charset="0"/>
                        <a:cs typeface="Times New Roman" panose="02020603050405020304" pitchFamily="18" charset="0"/>
                      </a:endParaRPr>
                    </a:p>
                  </a:txBody>
                  <a:tcPr>
                    <a:lnL w="38100" cap="flat" cmpd="sng" algn="ctr">
                      <a:solidFill>
                        <a:srgbClr val="000000"/>
                      </a:solidFill>
                      <a:prstDash val="solid"/>
                      <a:round/>
                      <a:headEnd type="none" w="med" len="med"/>
                      <a:tailEnd type="none" w="med" len="med"/>
                    </a:lnL>
                    <a:lnR w="38100" cap="flat" cmpd="sng" algn="ctr">
                      <a:solidFill>
                        <a:srgbClr val="000000"/>
                      </a:solidFill>
                      <a:prstDash val="solid"/>
                      <a:round/>
                      <a:headEnd type="none" w="med" len="med"/>
                      <a:tailEnd type="none" w="med" len="med"/>
                    </a:lnR>
                    <a:lnT w="38100" cap="flat" cmpd="sng" algn="ctr">
                      <a:solidFill>
                        <a:srgbClr val="000000"/>
                      </a:solidFill>
                      <a:prstDash val="solid"/>
                      <a:round/>
                      <a:headEnd type="none" w="med" len="med"/>
                      <a:tailEnd type="none" w="med" len="med"/>
                    </a:lnT>
                    <a:lnB w="38100" cap="flat" cmpd="sng" algn="ctr">
                      <a:solidFill>
                        <a:srgbClr val="000000"/>
                      </a:solidFill>
                      <a:prstDash val="solid"/>
                      <a:round/>
                      <a:headEnd type="none" w="med" len="med"/>
                      <a:tailEnd type="none" w="med" len="med"/>
                    </a:lnB>
                  </a:tcPr>
                </a:tc>
              </a:tr>
            </a:tbl>
          </a:graphicData>
        </a:graphic>
      </p:graphicFrame>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371600" y="342900"/>
            <a:ext cx="8382000" cy="861774"/>
          </a:xfrm>
          <a:prstGeom prst="rect">
            <a:avLst/>
          </a:prstGeom>
        </p:spPr>
        <p:txBody>
          <a:bodyPr wrap="square">
            <a:spAutoFit/>
          </a:bodyPr>
          <a:lstStyle/>
          <a:p>
            <a:r>
              <a:rPr lang="en-US" sz="5000" b="1" dirty="0">
                <a:solidFill>
                  <a:srgbClr val="FF0000"/>
                </a:solidFill>
                <a:latin typeface="Times New Roman" panose="02020603050405020304" pitchFamily="18" charset="0"/>
                <a:cs typeface="Times New Roman" panose="02020603050405020304" pitchFamily="18" charset="0"/>
              </a:rPr>
              <a:t>III. </a:t>
            </a:r>
            <a:r>
              <a:rPr lang="en-US" sz="5000" b="1" dirty="0" err="1">
                <a:solidFill>
                  <a:srgbClr val="FF0000"/>
                </a:solidFill>
                <a:latin typeface="Times New Roman" panose="02020603050405020304" pitchFamily="18" charset="0"/>
                <a:cs typeface="Times New Roman" panose="02020603050405020304" pitchFamily="18" charset="0"/>
              </a:rPr>
              <a:t>Các</a:t>
            </a:r>
            <a:r>
              <a:rPr lang="en-US" sz="5000" b="1" dirty="0">
                <a:solidFill>
                  <a:srgbClr val="FF0000"/>
                </a:solidFill>
                <a:latin typeface="Times New Roman" panose="02020603050405020304" pitchFamily="18" charset="0"/>
                <a:cs typeface="Times New Roman" panose="02020603050405020304" pitchFamily="18" charset="0"/>
              </a:rPr>
              <a:t> </a:t>
            </a:r>
            <a:r>
              <a:rPr lang="en-US" sz="5000" b="1" dirty="0" err="1">
                <a:solidFill>
                  <a:srgbClr val="FF0000"/>
                </a:solidFill>
                <a:latin typeface="Times New Roman" panose="02020603050405020304" pitchFamily="18" charset="0"/>
                <a:cs typeface="Times New Roman" panose="02020603050405020304" pitchFamily="18" charset="0"/>
              </a:rPr>
              <a:t>nguyên</a:t>
            </a:r>
            <a:r>
              <a:rPr lang="en-US" sz="5000" b="1" dirty="0">
                <a:solidFill>
                  <a:srgbClr val="FF0000"/>
                </a:solidFill>
                <a:latin typeface="Times New Roman" panose="02020603050405020304" pitchFamily="18" charset="0"/>
                <a:cs typeface="Times New Roman" panose="02020603050405020304" pitchFamily="18" charset="0"/>
              </a:rPr>
              <a:t> </a:t>
            </a:r>
            <a:r>
              <a:rPr lang="en-US" sz="5000" b="1" dirty="0" err="1">
                <a:solidFill>
                  <a:srgbClr val="FF0000"/>
                </a:solidFill>
                <a:latin typeface="Times New Roman" panose="02020603050405020304" pitchFamily="18" charset="0"/>
                <a:cs typeface="Times New Roman" panose="02020603050405020304" pitchFamily="18" charset="0"/>
              </a:rPr>
              <a:t>tố</a:t>
            </a:r>
            <a:r>
              <a:rPr lang="en-US" sz="5000" b="1" dirty="0">
                <a:solidFill>
                  <a:srgbClr val="FF0000"/>
                </a:solidFill>
                <a:latin typeface="Times New Roman" panose="02020603050405020304" pitchFamily="18" charset="0"/>
                <a:cs typeface="Times New Roman" panose="02020603050405020304" pitchFamily="18" charset="0"/>
              </a:rPr>
              <a:t> </a:t>
            </a:r>
            <a:r>
              <a:rPr lang="en-US" sz="5000" b="1" dirty="0" err="1">
                <a:solidFill>
                  <a:srgbClr val="FF0000"/>
                </a:solidFill>
                <a:latin typeface="Times New Roman" panose="02020603050405020304" pitchFamily="18" charset="0"/>
                <a:cs typeface="Times New Roman" panose="02020603050405020304" pitchFamily="18" charset="0"/>
              </a:rPr>
              <a:t>kim</a:t>
            </a:r>
            <a:r>
              <a:rPr lang="en-US" sz="5000" b="1" dirty="0">
                <a:solidFill>
                  <a:srgbClr val="FF0000"/>
                </a:solidFill>
                <a:latin typeface="Times New Roman" panose="02020603050405020304" pitchFamily="18" charset="0"/>
                <a:cs typeface="Times New Roman" panose="02020603050405020304" pitchFamily="18" charset="0"/>
              </a:rPr>
              <a:t> </a:t>
            </a:r>
            <a:r>
              <a:rPr lang="en-US" sz="5000" b="1" dirty="0" err="1">
                <a:solidFill>
                  <a:srgbClr val="FF0000"/>
                </a:solidFill>
                <a:latin typeface="Times New Roman" panose="02020603050405020304" pitchFamily="18" charset="0"/>
                <a:cs typeface="Times New Roman" panose="02020603050405020304" pitchFamily="18" charset="0"/>
              </a:rPr>
              <a:t>loại</a:t>
            </a:r>
            <a:endParaRPr lang="en-US" sz="5000" b="1" dirty="0">
              <a:solidFill>
                <a:srgbClr val="FF0000"/>
              </a:solidFill>
              <a:latin typeface="Times New Roman" panose="02020603050405020304" pitchFamily="18" charset="0"/>
              <a:cs typeface="Times New Roman" panose="02020603050405020304" pitchFamily="18" charset="0"/>
            </a:endParaRPr>
          </a:p>
        </p:txBody>
      </p:sp>
      <p:sp>
        <p:nvSpPr>
          <p:cNvPr id="5" name="Rectangle 4"/>
          <p:cNvSpPr/>
          <p:nvPr/>
        </p:nvSpPr>
        <p:spPr>
          <a:xfrm>
            <a:off x="762000" y="1204674"/>
            <a:ext cx="12344400" cy="1061829"/>
          </a:xfrm>
          <a:prstGeom prst="rect">
            <a:avLst/>
          </a:prstGeom>
        </p:spPr>
        <p:txBody>
          <a:bodyPr wrap="square">
            <a:spAutoFit/>
          </a:bodyPr>
          <a:lstStyle/>
          <a:p>
            <a:r>
              <a:rPr lang="en-US" sz="4500" b="1" dirty="0">
                <a:solidFill>
                  <a:srgbClr val="222222"/>
                </a:solidFill>
                <a:latin typeface="Times Neue Roman" panose="00000500000000000000" charset="0"/>
              </a:rPr>
              <a:t>1/</a:t>
            </a:r>
            <a:r>
              <a:rPr lang="en-US" sz="4500" b="1" dirty="0" err="1">
                <a:solidFill>
                  <a:srgbClr val="222222"/>
                </a:solidFill>
                <a:latin typeface="Times Neue Roman" panose="00000500000000000000" charset="0"/>
              </a:rPr>
              <a:t>Tìm</a:t>
            </a:r>
            <a:r>
              <a:rPr lang="en-US" sz="4500" b="1" dirty="0">
                <a:solidFill>
                  <a:srgbClr val="222222"/>
                </a:solidFill>
                <a:latin typeface="Times Neue Roman" panose="00000500000000000000" charset="0"/>
              </a:rPr>
              <a:t> </a:t>
            </a:r>
            <a:r>
              <a:rPr lang="en-US" sz="4500" b="1" dirty="0" err="1">
                <a:solidFill>
                  <a:srgbClr val="222222"/>
                </a:solidFill>
                <a:latin typeface="Times Neue Roman" panose="00000500000000000000" charset="0"/>
              </a:rPr>
              <a:t>hiểu</a:t>
            </a:r>
            <a:r>
              <a:rPr lang="en-US" sz="4500" b="1" dirty="0">
                <a:solidFill>
                  <a:srgbClr val="222222"/>
                </a:solidFill>
                <a:latin typeface="Times Neue Roman" panose="00000500000000000000" charset="0"/>
              </a:rPr>
              <a:t> </a:t>
            </a:r>
            <a:r>
              <a:rPr lang="en-US" sz="4500" b="1" dirty="0" err="1">
                <a:solidFill>
                  <a:srgbClr val="222222"/>
                </a:solidFill>
                <a:latin typeface="Times Neue Roman" panose="00000500000000000000" charset="0"/>
              </a:rPr>
              <a:t>các</a:t>
            </a:r>
            <a:r>
              <a:rPr lang="en-US" sz="4500" b="1" dirty="0">
                <a:solidFill>
                  <a:srgbClr val="222222"/>
                </a:solidFill>
                <a:latin typeface="Times Neue Roman" panose="00000500000000000000" charset="0"/>
              </a:rPr>
              <a:t> </a:t>
            </a:r>
            <a:r>
              <a:rPr lang="en-US" sz="4500" b="1" dirty="0" err="1">
                <a:solidFill>
                  <a:srgbClr val="222222"/>
                </a:solidFill>
                <a:latin typeface="Times Neue Roman" panose="00000500000000000000" charset="0"/>
              </a:rPr>
              <a:t>nguyên</a:t>
            </a:r>
            <a:r>
              <a:rPr lang="en-US" sz="4500" b="1" dirty="0">
                <a:solidFill>
                  <a:srgbClr val="222222"/>
                </a:solidFill>
                <a:latin typeface="Times Neue Roman" panose="00000500000000000000" charset="0"/>
              </a:rPr>
              <a:t> </a:t>
            </a:r>
            <a:r>
              <a:rPr lang="en-US" sz="4500" b="1" dirty="0" err="1">
                <a:solidFill>
                  <a:srgbClr val="222222"/>
                </a:solidFill>
                <a:latin typeface="Times Neue Roman" panose="00000500000000000000" charset="0"/>
              </a:rPr>
              <a:t>tố</a:t>
            </a:r>
            <a:r>
              <a:rPr lang="en-US" sz="4500" b="1" dirty="0">
                <a:solidFill>
                  <a:srgbClr val="222222"/>
                </a:solidFill>
                <a:latin typeface="Times Neue Roman" panose="00000500000000000000" charset="0"/>
              </a:rPr>
              <a:t> </a:t>
            </a:r>
            <a:r>
              <a:rPr lang="en-US" sz="4500" b="1" dirty="0" err="1">
                <a:solidFill>
                  <a:srgbClr val="222222"/>
                </a:solidFill>
                <a:latin typeface="Times Neue Roman" panose="00000500000000000000" charset="0"/>
              </a:rPr>
              <a:t>kim</a:t>
            </a:r>
            <a:r>
              <a:rPr lang="en-US" sz="4500" b="1" dirty="0">
                <a:solidFill>
                  <a:srgbClr val="222222"/>
                </a:solidFill>
                <a:latin typeface="Times Neue Roman" panose="00000500000000000000" charset="0"/>
              </a:rPr>
              <a:t> </a:t>
            </a:r>
            <a:r>
              <a:rPr lang="en-US" sz="4500" b="1" dirty="0" err="1">
                <a:solidFill>
                  <a:srgbClr val="222222"/>
                </a:solidFill>
                <a:latin typeface="Times Neue Roman" panose="00000500000000000000" charset="0"/>
              </a:rPr>
              <a:t>loại</a:t>
            </a:r>
            <a:r>
              <a:rPr lang="en-US" sz="4500" b="1" dirty="0">
                <a:solidFill>
                  <a:srgbClr val="222222"/>
                </a:solidFill>
                <a:latin typeface="Times Neue Roman" panose="00000500000000000000" charset="0"/>
              </a:rPr>
              <a:t> </a:t>
            </a:r>
            <a:r>
              <a:rPr lang="en-US" sz="4500" b="1" dirty="0" err="1">
                <a:solidFill>
                  <a:srgbClr val="222222"/>
                </a:solidFill>
                <a:latin typeface="Times Neue Roman" panose="00000500000000000000" charset="0"/>
              </a:rPr>
              <a:t>nhóm</a:t>
            </a:r>
            <a:r>
              <a:rPr lang="en-US" sz="4500" b="1" dirty="0">
                <a:solidFill>
                  <a:srgbClr val="222222"/>
                </a:solidFill>
                <a:latin typeface="Times Neue Roman" panose="00000500000000000000" charset="0"/>
              </a:rPr>
              <a:t> A</a:t>
            </a:r>
            <a:endParaRPr lang="en-US" sz="4500" b="1" dirty="0">
              <a:solidFill>
                <a:srgbClr val="222222"/>
              </a:solidFill>
              <a:latin typeface="Times Neue Roman" panose="00000500000000000000" charset="0"/>
            </a:endParaRPr>
          </a:p>
          <a:p>
            <a:endParaRPr lang="en-US" dirty="0"/>
          </a:p>
        </p:txBody>
      </p:sp>
      <p:sp>
        <p:nvSpPr>
          <p:cNvPr id="6" name="Rectangle 5"/>
          <p:cNvSpPr/>
          <p:nvPr/>
        </p:nvSpPr>
        <p:spPr>
          <a:xfrm>
            <a:off x="609600" y="1808302"/>
            <a:ext cx="16909474" cy="1323439"/>
          </a:xfrm>
          <a:prstGeom prst="rect">
            <a:avLst/>
          </a:prstGeom>
        </p:spPr>
        <p:txBody>
          <a:bodyPr wrap="square">
            <a:spAutoFit/>
          </a:bodyPr>
          <a:lstStyle/>
          <a:p>
            <a:r>
              <a:rPr lang="en-US" sz="4000" dirty="0" err="1">
                <a:solidFill>
                  <a:srgbClr val="222222"/>
                </a:solidFill>
                <a:latin typeface="Times Neue Roman" panose="00000500000000000000" charset="0"/>
              </a:rPr>
              <a:t>Các</a:t>
            </a:r>
            <a:r>
              <a:rPr lang="en-US" sz="4000" dirty="0">
                <a:solidFill>
                  <a:srgbClr val="222222"/>
                </a:solidFill>
                <a:latin typeface="Times Neue Roman" panose="00000500000000000000" charset="0"/>
              </a:rPr>
              <a:t> </a:t>
            </a:r>
            <a:r>
              <a:rPr lang="en-US" sz="4000" dirty="0" err="1">
                <a:solidFill>
                  <a:srgbClr val="222222"/>
                </a:solidFill>
                <a:latin typeface="Times Neue Roman" panose="00000500000000000000" charset="0"/>
              </a:rPr>
              <a:t>nguyên</a:t>
            </a:r>
            <a:r>
              <a:rPr lang="en-US" sz="4000" dirty="0">
                <a:solidFill>
                  <a:srgbClr val="222222"/>
                </a:solidFill>
                <a:latin typeface="Times Neue Roman" panose="00000500000000000000" charset="0"/>
              </a:rPr>
              <a:t> </a:t>
            </a:r>
            <a:r>
              <a:rPr lang="en-US" sz="4000" dirty="0" err="1">
                <a:solidFill>
                  <a:srgbClr val="222222"/>
                </a:solidFill>
                <a:latin typeface="Times Neue Roman" panose="00000500000000000000" charset="0"/>
              </a:rPr>
              <a:t>tố</a:t>
            </a:r>
            <a:r>
              <a:rPr lang="en-US" sz="4000" dirty="0">
                <a:solidFill>
                  <a:srgbClr val="222222"/>
                </a:solidFill>
                <a:latin typeface="Times Neue Roman" panose="00000500000000000000" charset="0"/>
              </a:rPr>
              <a:t> </a:t>
            </a:r>
            <a:r>
              <a:rPr lang="en-US" sz="4000" dirty="0" err="1">
                <a:solidFill>
                  <a:srgbClr val="222222"/>
                </a:solidFill>
                <a:latin typeface="Times Neue Roman" panose="00000500000000000000" charset="0"/>
              </a:rPr>
              <a:t>kim</a:t>
            </a:r>
            <a:r>
              <a:rPr lang="en-US" sz="4000" dirty="0">
                <a:solidFill>
                  <a:srgbClr val="222222"/>
                </a:solidFill>
                <a:latin typeface="Times Neue Roman" panose="00000500000000000000" charset="0"/>
              </a:rPr>
              <a:t> </a:t>
            </a:r>
            <a:r>
              <a:rPr lang="en-US" sz="4000" dirty="0" err="1">
                <a:solidFill>
                  <a:srgbClr val="222222"/>
                </a:solidFill>
                <a:latin typeface="Times Neue Roman" panose="00000500000000000000" charset="0"/>
              </a:rPr>
              <a:t>loại</a:t>
            </a:r>
            <a:r>
              <a:rPr lang="en-US" sz="4000" dirty="0">
                <a:solidFill>
                  <a:srgbClr val="222222"/>
                </a:solidFill>
                <a:latin typeface="Times Neue Roman" panose="00000500000000000000" charset="0"/>
              </a:rPr>
              <a:t> </a:t>
            </a:r>
            <a:r>
              <a:rPr lang="en-US" sz="4000" dirty="0" err="1">
                <a:solidFill>
                  <a:srgbClr val="222222"/>
                </a:solidFill>
                <a:latin typeface="Times Neue Roman" panose="00000500000000000000" charset="0"/>
              </a:rPr>
              <a:t>nhóm</a:t>
            </a:r>
            <a:r>
              <a:rPr lang="en-US" sz="4000" dirty="0">
                <a:solidFill>
                  <a:srgbClr val="222222"/>
                </a:solidFill>
                <a:latin typeface="Times Neue Roman" panose="00000500000000000000" charset="0"/>
              </a:rPr>
              <a:t> A </a:t>
            </a:r>
            <a:r>
              <a:rPr lang="en-US" sz="4000" dirty="0" err="1">
                <a:solidFill>
                  <a:srgbClr val="222222"/>
                </a:solidFill>
                <a:latin typeface="Times Neue Roman" panose="00000500000000000000" charset="0"/>
              </a:rPr>
              <a:t>gồm</a:t>
            </a:r>
            <a:r>
              <a:rPr lang="en-US" sz="4000" dirty="0">
                <a:solidFill>
                  <a:srgbClr val="222222"/>
                </a:solidFill>
                <a:latin typeface="Times Neue Roman" panose="00000500000000000000" charset="0"/>
              </a:rPr>
              <a:t> </a:t>
            </a:r>
            <a:r>
              <a:rPr lang="en-US" sz="4000" dirty="0" err="1">
                <a:solidFill>
                  <a:srgbClr val="222222"/>
                </a:solidFill>
                <a:latin typeface="Times Neue Roman" panose="00000500000000000000" charset="0"/>
              </a:rPr>
              <a:t>nhóm</a:t>
            </a:r>
            <a:r>
              <a:rPr lang="en-US" sz="4000" dirty="0">
                <a:solidFill>
                  <a:srgbClr val="222222"/>
                </a:solidFill>
                <a:latin typeface="Times Neue Roman" panose="00000500000000000000" charset="0"/>
              </a:rPr>
              <a:t> IA (</a:t>
            </a:r>
            <a:r>
              <a:rPr lang="en-US" sz="4000" dirty="0" err="1">
                <a:solidFill>
                  <a:srgbClr val="222222"/>
                </a:solidFill>
                <a:latin typeface="Times Neue Roman" panose="00000500000000000000" charset="0"/>
              </a:rPr>
              <a:t>trừ</a:t>
            </a:r>
            <a:r>
              <a:rPr lang="en-US" sz="4000" dirty="0">
                <a:solidFill>
                  <a:srgbClr val="222222"/>
                </a:solidFill>
                <a:latin typeface="Times Neue Roman" panose="00000500000000000000" charset="0"/>
              </a:rPr>
              <a:t> </a:t>
            </a:r>
            <a:r>
              <a:rPr lang="en-US" sz="4000" dirty="0" err="1">
                <a:solidFill>
                  <a:srgbClr val="222222"/>
                </a:solidFill>
                <a:latin typeface="Times Neue Roman" panose="00000500000000000000" charset="0"/>
              </a:rPr>
              <a:t>nguyên</a:t>
            </a:r>
            <a:r>
              <a:rPr lang="en-US" sz="4000" dirty="0">
                <a:solidFill>
                  <a:srgbClr val="222222"/>
                </a:solidFill>
                <a:latin typeface="Times Neue Roman" panose="00000500000000000000" charset="0"/>
              </a:rPr>
              <a:t> </a:t>
            </a:r>
            <a:r>
              <a:rPr lang="en-US" sz="4000" dirty="0" err="1">
                <a:solidFill>
                  <a:srgbClr val="222222"/>
                </a:solidFill>
                <a:latin typeface="Times Neue Roman" panose="00000500000000000000" charset="0"/>
              </a:rPr>
              <a:t>tố</a:t>
            </a:r>
            <a:r>
              <a:rPr lang="en-US" sz="4000" dirty="0">
                <a:solidFill>
                  <a:srgbClr val="222222"/>
                </a:solidFill>
                <a:latin typeface="Times Neue Roman" panose="00000500000000000000" charset="0"/>
              </a:rPr>
              <a:t> hydrogen); </a:t>
            </a:r>
            <a:r>
              <a:rPr lang="en-US" sz="4000" dirty="0" err="1">
                <a:solidFill>
                  <a:srgbClr val="222222"/>
                </a:solidFill>
                <a:latin typeface="Times Neue Roman" panose="00000500000000000000" charset="0"/>
              </a:rPr>
              <a:t>nhóm</a:t>
            </a:r>
            <a:r>
              <a:rPr lang="en-US" sz="4000" dirty="0">
                <a:solidFill>
                  <a:srgbClr val="222222"/>
                </a:solidFill>
                <a:latin typeface="Times Neue Roman" panose="00000500000000000000" charset="0"/>
              </a:rPr>
              <a:t> IIA, </a:t>
            </a:r>
            <a:r>
              <a:rPr lang="en-US" sz="4000" dirty="0" err="1">
                <a:solidFill>
                  <a:srgbClr val="222222"/>
                </a:solidFill>
                <a:latin typeface="Times Neue Roman" panose="00000500000000000000" charset="0"/>
              </a:rPr>
              <a:t>nhóm</a:t>
            </a:r>
            <a:r>
              <a:rPr lang="en-US" sz="4000" dirty="0">
                <a:solidFill>
                  <a:srgbClr val="222222"/>
                </a:solidFill>
                <a:latin typeface="Times Neue Roman" panose="00000500000000000000" charset="0"/>
              </a:rPr>
              <a:t> IIIA (</a:t>
            </a:r>
            <a:r>
              <a:rPr lang="en-US" sz="4000" dirty="0" err="1">
                <a:solidFill>
                  <a:srgbClr val="222222"/>
                </a:solidFill>
                <a:latin typeface="Times Neue Roman" panose="00000500000000000000" charset="0"/>
              </a:rPr>
              <a:t>trừ</a:t>
            </a:r>
            <a:r>
              <a:rPr lang="en-US" sz="4000" dirty="0">
                <a:solidFill>
                  <a:srgbClr val="222222"/>
                </a:solidFill>
                <a:latin typeface="Times Neue Roman" panose="00000500000000000000" charset="0"/>
              </a:rPr>
              <a:t> </a:t>
            </a:r>
            <a:r>
              <a:rPr lang="en-US" sz="4000" dirty="0" err="1">
                <a:solidFill>
                  <a:srgbClr val="222222"/>
                </a:solidFill>
                <a:latin typeface="Times Neue Roman" panose="00000500000000000000" charset="0"/>
              </a:rPr>
              <a:t>nguyên</a:t>
            </a:r>
            <a:r>
              <a:rPr lang="en-US" sz="4000" dirty="0">
                <a:solidFill>
                  <a:srgbClr val="222222"/>
                </a:solidFill>
                <a:latin typeface="Times Neue Roman" panose="00000500000000000000" charset="0"/>
              </a:rPr>
              <a:t> </a:t>
            </a:r>
            <a:r>
              <a:rPr lang="en-US" sz="4000" dirty="0" err="1">
                <a:solidFill>
                  <a:srgbClr val="222222"/>
                </a:solidFill>
                <a:latin typeface="Times Neue Roman" panose="00000500000000000000" charset="0"/>
              </a:rPr>
              <a:t>tố</a:t>
            </a:r>
            <a:r>
              <a:rPr lang="en-US" sz="4000" dirty="0">
                <a:solidFill>
                  <a:srgbClr val="222222"/>
                </a:solidFill>
                <a:latin typeface="Times Neue Roman" panose="00000500000000000000" charset="0"/>
              </a:rPr>
              <a:t> boron), …</a:t>
            </a:r>
            <a:endParaRPr lang="en-US" sz="4000" dirty="0">
              <a:latin typeface="Times Neue Roman" panose="00000500000000000000" charset="0"/>
            </a:endParaRPr>
          </a:p>
        </p:txBody>
      </p:sp>
      <p:sp>
        <p:nvSpPr>
          <p:cNvPr id="7" name="Rectangle 6"/>
          <p:cNvSpPr/>
          <p:nvPr/>
        </p:nvSpPr>
        <p:spPr>
          <a:xfrm>
            <a:off x="762000" y="3128277"/>
            <a:ext cx="15024241" cy="707886"/>
          </a:xfrm>
          <a:prstGeom prst="rect">
            <a:avLst/>
          </a:prstGeom>
        </p:spPr>
        <p:txBody>
          <a:bodyPr wrap="none">
            <a:spAutoFit/>
          </a:bodyPr>
          <a:lstStyle/>
          <a:p>
            <a:r>
              <a:rPr lang="vi-VN" sz="4000" dirty="0">
                <a:solidFill>
                  <a:srgbClr val="222222"/>
                </a:solidFill>
                <a:latin typeface="+mj-lt"/>
              </a:rPr>
              <a:t>Các nguyên tố kim loại thuộc nhóm IA được gọi là nhóm kim loại kiềm.</a:t>
            </a:r>
            <a:endParaRPr lang="en-US" sz="4000" dirty="0">
              <a:latin typeface="+mj-lt"/>
            </a:endParaRPr>
          </a:p>
        </p:txBody>
      </p:sp>
      <p:pic>
        <p:nvPicPr>
          <p:cNvPr id="1026" name="Picture 2" descr="https://vietjack.me/storage/uploads/images/257/kh47-1658215074.png"/>
          <p:cNvPicPr>
            <a:picLocks noChangeAspect="1" noChangeArrowheads="1"/>
          </p:cNvPicPr>
          <p:nvPr/>
        </p:nvPicPr>
        <p:blipFill>
          <a:blip r:embed="rId1">
            <a:extLst>
              <a:ext uri="{28A0092B-C50C-407E-A947-70E740481C1C}">
                <a14:useLocalDpi xmlns:a14="http://schemas.microsoft.com/office/drawing/2010/main" val="0"/>
              </a:ext>
            </a:extLst>
          </a:blip>
          <a:srcRect/>
          <a:stretch>
            <a:fillRect/>
          </a:stretch>
        </p:blipFill>
        <p:spPr bwMode="auto">
          <a:xfrm>
            <a:off x="457200" y="3993514"/>
            <a:ext cx="17061874" cy="6179185"/>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2" presetClass="entr" presetSubtype="4"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 calcmode="lin" valueType="num">
                                      <p:cBhvr additive="base">
                                        <p:cTn id="12" dur="500" fill="hold"/>
                                        <p:tgtEl>
                                          <p:spTgt spid="5"/>
                                        </p:tgtEl>
                                        <p:attrNameLst>
                                          <p:attrName>ppt_x</p:attrName>
                                        </p:attrNameLst>
                                      </p:cBhvr>
                                      <p:tavLst>
                                        <p:tav tm="0">
                                          <p:val>
                                            <p:strVal val="#ppt_x"/>
                                          </p:val>
                                        </p:tav>
                                        <p:tav tm="100000">
                                          <p:val>
                                            <p:strVal val="#ppt_x"/>
                                          </p:val>
                                        </p:tav>
                                      </p:tavLst>
                                    </p:anim>
                                    <p:anim calcmode="lin" valueType="num">
                                      <p:cBhvr additive="base">
                                        <p:cTn id="13"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14" fill="hold">
                      <p:stCondLst>
                        <p:cond delay="indefinite"/>
                      </p:stCondLst>
                      <p:childTnLst>
                        <p:par>
                          <p:cTn id="15" fill="hold">
                            <p:stCondLst>
                              <p:cond delay="0"/>
                            </p:stCondLst>
                            <p:childTnLst>
                              <p:par>
                                <p:cTn id="16" presetID="42" presetClass="entr" presetSubtype="0" fill="hold" grpId="0" nodeType="clickEffect">
                                  <p:stCondLst>
                                    <p:cond delay="0"/>
                                  </p:stCondLst>
                                  <p:childTnLst>
                                    <p:set>
                                      <p:cBhvr>
                                        <p:cTn id="17" dur="1" fill="hold">
                                          <p:stCondLst>
                                            <p:cond delay="0"/>
                                          </p:stCondLst>
                                        </p:cTn>
                                        <p:tgtEl>
                                          <p:spTgt spid="6"/>
                                        </p:tgtEl>
                                        <p:attrNameLst>
                                          <p:attrName>style.visibility</p:attrName>
                                        </p:attrNameLst>
                                      </p:cBhvr>
                                      <p:to>
                                        <p:strVal val="visible"/>
                                      </p:to>
                                    </p:set>
                                    <p:animEffect transition="in" filter="fade">
                                      <p:cBhvr>
                                        <p:cTn id="18" dur="1000"/>
                                        <p:tgtEl>
                                          <p:spTgt spid="6"/>
                                        </p:tgtEl>
                                      </p:cBhvr>
                                    </p:animEffect>
                                    <p:anim calcmode="lin" valueType="num">
                                      <p:cBhvr>
                                        <p:cTn id="19" dur="1000" fill="hold"/>
                                        <p:tgtEl>
                                          <p:spTgt spid="6"/>
                                        </p:tgtEl>
                                        <p:attrNameLst>
                                          <p:attrName>ppt_x</p:attrName>
                                        </p:attrNameLst>
                                      </p:cBhvr>
                                      <p:tavLst>
                                        <p:tav tm="0">
                                          <p:val>
                                            <p:strVal val="#ppt_x"/>
                                          </p:val>
                                        </p:tav>
                                        <p:tav tm="100000">
                                          <p:val>
                                            <p:strVal val="#ppt_x"/>
                                          </p:val>
                                        </p:tav>
                                      </p:tavLst>
                                    </p:anim>
                                    <p:anim calcmode="lin" valueType="num">
                                      <p:cBhvr>
                                        <p:cTn id="20" dur="1000" fill="hold"/>
                                        <p:tgtEl>
                                          <p:spTgt spid="6"/>
                                        </p:tgtEl>
                                        <p:attrNameLst>
                                          <p:attrName>ppt_y</p:attrName>
                                        </p:attrNameLst>
                                      </p:cBhvr>
                                      <p:tavLst>
                                        <p:tav tm="0">
                                          <p:val>
                                            <p:strVal val="#ppt_y+.1"/>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16" presetClass="entr" presetSubtype="21" fill="hold" grpId="0" nodeType="clickEffect">
                                  <p:stCondLst>
                                    <p:cond delay="0"/>
                                  </p:stCondLst>
                                  <p:childTnLst>
                                    <p:set>
                                      <p:cBhvr>
                                        <p:cTn id="24" dur="1" fill="hold">
                                          <p:stCondLst>
                                            <p:cond delay="0"/>
                                          </p:stCondLst>
                                        </p:cTn>
                                        <p:tgtEl>
                                          <p:spTgt spid="7"/>
                                        </p:tgtEl>
                                        <p:attrNameLst>
                                          <p:attrName>style.visibility</p:attrName>
                                        </p:attrNameLst>
                                      </p:cBhvr>
                                      <p:to>
                                        <p:strVal val="visible"/>
                                      </p:to>
                                    </p:set>
                                    <p:animEffect transition="in" filter="barn(inVertical)">
                                      <p:cBhvr>
                                        <p:cTn id="25" dur="500"/>
                                        <p:tgtEl>
                                          <p:spTgt spid="7"/>
                                        </p:tgtEl>
                                      </p:cBhvr>
                                    </p:animEffect>
                                  </p:childTnLst>
                                </p:cTn>
                              </p:par>
                            </p:childTnLst>
                          </p:cTn>
                        </p:par>
                      </p:childTnLst>
                    </p:cTn>
                  </p:par>
                  <p:par>
                    <p:cTn id="26" fill="hold">
                      <p:stCondLst>
                        <p:cond delay="indefinite"/>
                      </p:stCondLst>
                      <p:childTnLst>
                        <p:par>
                          <p:cTn id="27" fill="hold">
                            <p:stCondLst>
                              <p:cond delay="0"/>
                            </p:stCondLst>
                            <p:childTnLst>
                              <p:par>
                                <p:cTn id="28" presetID="22" presetClass="entr" presetSubtype="4" fill="hold" nodeType="clickEffect">
                                  <p:stCondLst>
                                    <p:cond delay="0"/>
                                  </p:stCondLst>
                                  <p:childTnLst>
                                    <p:set>
                                      <p:cBhvr>
                                        <p:cTn id="29" dur="1" fill="hold">
                                          <p:stCondLst>
                                            <p:cond delay="0"/>
                                          </p:stCondLst>
                                        </p:cTn>
                                        <p:tgtEl>
                                          <p:spTgt spid="1026"/>
                                        </p:tgtEl>
                                        <p:attrNameLst>
                                          <p:attrName>style.visibility</p:attrName>
                                        </p:attrNameLst>
                                      </p:cBhvr>
                                      <p:to>
                                        <p:strVal val="visible"/>
                                      </p:to>
                                    </p:set>
                                    <p:animEffect transition="in" filter="wipe(down)">
                                      <p:cBhvr>
                                        <p:cTn id="30" dur="500"/>
                                        <p:tgtEl>
                                          <p:spTgt spid="102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5" grpId="0"/>
      <p:bldP spid="6" grpId="0"/>
      <p:bldP spid="7"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1"/>
          <a:stretch>
            <a:fillRect/>
          </a:stretch>
        </p:blipFill>
        <p:spPr>
          <a:xfrm>
            <a:off x="1066800" y="1257300"/>
            <a:ext cx="16306800" cy="8305800"/>
          </a:xfrm>
          <a:prstGeom prst="rect">
            <a:avLst/>
          </a:prstGeom>
        </p:spPr>
      </p:pic>
      <p:sp>
        <p:nvSpPr>
          <p:cNvPr id="3" name="Rectangle 2"/>
          <p:cNvSpPr/>
          <p:nvPr/>
        </p:nvSpPr>
        <p:spPr>
          <a:xfrm>
            <a:off x="457200" y="266700"/>
            <a:ext cx="18018266" cy="784830"/>
          </a:xfrm>
          <a:prstGeom prst="rect">
            <a:avLst/>
          </a:prstGeom>
        </p:spPr>
        <p:txBody>
          <a:bodyPr wrap="none">
            <a:spAutoFit/>
          </a:bodyPr>
          <a:lstStyle/>
          <a:p>
            <a:r>
              <a:rPr lang="vi-VN" dirty="0">
                <a:solidFill>
                  <a:srgbClr val="222222"/>
                </a:solidFill>
                <a:latin typeface="Roboto"/>
              </a:rPr>
              <a:t> </a:t>
            </a:r>
            <a:r>
              <a:rPr lang="vi-VN" sz="4500" dirty="0">
                <a:solidFill>
                  <a:schemeClr val="tx2">
                    <a:lumMod val="50000"/>
                  </a:schemeClr>
                </a:solidFill>
                <a:latin typeface="+mj-lt"/>
              </a:rPr>
              <a:t>Các nguyên tố kim loại thuộc nhóm IIA được gọi là nhóm kim loại kiềm thổ.</a:t>
            </a:r>
            <a:endParaRPr lang="en-US" sz="4500" dirty="0">
              <a:solidFill>
                <a:schemeClr val="tx2">
                  <a:lumMod val="50000"/>
                </a:schemeClr>
              </a:solidFill>
              <a:latin typeface="+mj-lt"/>
            </a:endParaRP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533400" y="342900"/>
            <a:ext cx="16992600" cy="1631216"/>
          </a:xfrm>
          <a:prstGeom prst="rect">
            <a:avLst/>
          </a:prstGeom>
        </p:spPr>
        <p:txBody>
          <a:bodyPr wrap="square">
            <a:spAutoFit/>
          </a:bodyPr>
          <a:lstStyle/>
          <a:p>
            <a:r>
              <a:rPr lang="en-US" sz="4000" b="1" dirty="0">
                <a:solidFill>
                  <a:schemeClr val="tx2"/>
                </a:solidFill>
                <a:latin typeface="Times Neue Roman" panose="00000500000000000000" charset="0"/>
              </a:rPr>
              <a:t>C6/ </a:t>
            </a:r>
            <a:r>
              <a:rPr lang="en-US" sz="5000" b="1" dirty="0" err="1">
                <a:solidFill>
                  <a:schemeClr val="tx2"/>
                </a:solidFill>
                <a:latin typeface="Times Neue Roman" panose="00000500000000000000" charset="0"/>
              </a:rPr>
              <a:t>Dựa</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vào</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bảng</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tuần</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hoàn</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Hình</a:t>
            </a:r>
            <a:r>
              <a:rPr lang="en-US" sz="5000" b="1" dirty="0">
                <a:solidFill>
                  <a:schemeClr val="tx2"/>
                </a:solidFill>
                <a:latin typeface="Times Neue Roman" panose="00000500000000000000" charset="0"/>
              </a:rPr>
              <a:t> 4.2), </a:t>
            </a:r>
            <a:r>
              <a:rPr lang="en-US" sz="5000" b="1" dirty="0" err="1">
                <a:solidFill>
                  <a:schemeClr val="tx2"/>
                </a:solidFill>
                <a:latin typeface="Times Neue Roman" panose="00000500000000000000" charset="0"/>
              </a:rPr>
              <a:t>em</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hãy</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cho</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biết</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vị</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trí</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nhóm</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chu</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kì</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của</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các</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nguyên</a:t>
            </a:r>
            <a:r>
              <a:rPr lang="en-US" sz="5000" b="1" dirty="0">
                <a:solidFill>
                  <a:schemeClr val="tx2"/>
                </a:solidFill>
                <a:latin typeface="Times Neue Roman" panose="00000500000000000000" charset="0"/>
              </a:rPr>
              <a:t> </a:t>
            </a:r>
            <a:r>
              <a:rPr lang="en-US" sz="5000" b="1" dirty="0" err="1">
                <a:solidFill>
                  <a:schemeClr val="tx2"/>
                </a:solidFill>
                <a:latin typeface="Times Neue Roman" panose="00000500000000000000" charset="0"/>
              </a:rPr>
              <a:t>tố</a:t>
            </a:r>
            <a:r>
              <a:rPr lang="en-US" sz="5000" b="1" dirty="0">
                <a:solidFill>
                  <a:schemeClr val="tx2"/>
                </a:solidFill>
                <a:latin typeface="Times Neue Roman" panose="00000500000000000000" charset="0"/>
              </a:rPr>
              <a:t> K, Mg, Al.</a:t>
            </a:r>
            <a:endParaRPr lang="en-US" sz="5000" b="1" dirty="0">
              <a:solidFill>
                <a:schemeClr val="tx2"/>
              </a:solidFill>
              <a:latin typeface="Times Neue Roman" panose="00000500000000000000" charset="0"/>
            </a:endParaRPr>
          </a:p>
        </p:txBody>
      </p:sp>
      <p:sp>
        <p:nvSpPr>
          <p:cNvPr id="3" name="Rectangle 2"/>
          <p:cNvSpPr/>
          <p:nvPr/>
        </p:nvSpPr>
        <p:spPr>
          <a:xfrm>
            <a:off x="762000" y="1743864"/>
            <a:ext cx="14173200" cy="2400657"/>
          </a:xfrm>
          <a:prstGeom prst="rect">
            <a:avLst/>
          </a:prstGeom>
        </p:spPr>
        <p:txBody>
          <a:bodyPr wrap="square">
            <a:spAutoFit/>
          </a:bodyPr>
          <a:lstStyle/>
          <a:p>
            <a:pPr algn="just"/>
            <a:r>
              <a:rPr lang="en-US" sz="4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Nguyên</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tố</a:t>
            </a:r>
            <a:r>
              <a:rPr lang="en-US" sz="5000" dirty="0">
                <a:solidFill>
                  <a:srgbClr val="000000"/>
                </a:solidFill>
                <a:latin typeface="Times Neue Roman" panose="00000500000000000000" charset="0"/>
              </a:rPr>
              <a:t> K </a:t>
            </a:r>
            <a:r>
              <a:rPr lang="en-US" sz="5000" dirty="0" err="1">
                <a:solidFill>
                  <a:srgbClr val="000000"/>
                </a:solidFill>
                <a:latin typeface="Times Neue Roman" panose="00000500000000000000" charset="0"/>
              </a:rPr>
              <a:t>thuộc</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nhóm</a:t>
            </a:r>
            <a:r>
              <a:rPr lang="en-US" sz="5000" dirty="0">
                <a:solidFill>
                  <a:srgbClr val="000000"/>
                </a:solidFill>
                <a:latin typeface="Times Neue Roman" panose="00000500000000000000" charset="0"/>
              </a:rPr>
              <a:t> IA, </a:t>
            </a:r>
            <a:r>
              <a:rPr lang="en-US" sz="5000" dirty="0" err="1">
                <a:solidFill>
                  <a:srgbClr val="000000"/>
                </a:solidFill>
                <a:latin typeface="Times Neue Roman" panose="00000500000000000000" charset="0"/>
              </a:rPr>
              <a:t>chu</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kì</a:t>
            </a:r>
            <a:r>
              <a:rPr lang="en-US" sz="5000" dirty="0">
                <a:solidFill>
                  <a:srgbClr val="000000"/>
                </a:solidFill>
                <a:latin typeface="Times Neue Roman" panose="00000500000000000000" charset="0"/>
              </a:rPr>
              <a:t> 4</a:t>
            </a:r>
            <a:endParaRPr lang="en-US" sz="5000" dirty="0">
              <a:solidFill>
                <a:srgbClr val="000000"/>
              </a:solidFill>
              <a:latin typeface="Times Neue Roman" panose="00000500000000000000" charset="0"/>
            </a:endParaRPr>
          </a:p>
          <a:p>
            <a:pPr algn="just"/>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Nguyên</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tố</a:t>
            </a:r>
            <a:r>
              <a:rPr lang="en-US" sz="5000" dirty="0">
                <a:solidFill>
                  <a:srgbClr val="000000"/>
                </a:solidFill>
                <a:latin typeface="Times Neue Roman" panose="00000500000000000000" charset="0"/>
              </a:rPr>
              <a:t> Mg </a:t>
            </a:r>
            <a:r>
              <a:rPr lang="en-US" sz="5000" dirty="0" err="1">
                <a:solidFill>
                  <a:srgbClr val="000000"/>
                </a:solidFill>
                <a:latin typeface="Times Neue Roman" panose="00000500000000000000" charset="0"/>
              </a:rPr>
              <a:t>thuộc</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nhóm</a:t>
            </a:r>
            <a:r>
              <a:rPr lang="en-US" sz="5000" dirty="0">
                <a:solidFill>
                  <a:srgbClr val="000000"/>
                </a:solidFill>
                <a:latin typeface="Times Neue Roman" panose="00000500000000000000" charset="0"/>
              </a:rPr>
              <a:t> IIA, </a:t>
            </a:r>
            <a:r>
              <a:rPr lang="en-US" sz="5000" dirty="0" err="1">
                <a:solidFill>
                  <a:srgbClr val="000000"/>
                </a:solidFill>
                <a:latin typeface="Times Neue Roman" panose="00000500000000000000" charset="0"/>
              </a:rPr>
              <a:t>chu</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kì</a:t>
            </a:r>
            <a:r>
              <a:rPr lang="en-US" sz="5000" dirty="0">
                <a:solidFill>
                  <a:srgbClr val="000000"/>
                </a:solidFill>
                <a:latin typeface="Times Neue Roman" panose="00000500000000000000" charset="0"/>
              </a:rPr>
              <a:t> 3</a:t>
            </a:r>
            <a:endParaRPr lang="en-US" sz="5000" dirty="0">
              <a:solidFill>
                <a:srgbClr val="000000"/>
              </a:solidFill>
              <a:latin typeface="Times Neue Roman" panose="00000500000000000000" charset="0"/>
            </a:endParaRPr>
          </a:p>
          <a:p>
            <a:pPr algn="just"/>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Nguyên</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tố</a:t>
            </a:r>
            <a:r>
              <a:rPr lang="en-US" sz="5000" dirty="0">
                <a:solidFill>
                  <a:srgbClr val="000000"/>
                </a:solidFill>
                <a:latin typeface="Times Neue Roman" panose="00000500000000000000" charset="0"/>
              </a:rPr>
              <a:t> Al </a:t>
            </a:r>
            <a:r>
              <a:rPr lang="en-US" sz="5000" dirty="0" err="1">
                <a:solidFill>
                  <a:srgbClr val="000000"/>
                </a:solidFill>
                <a:latin typeface="Times Neue Roman" panose="00000500000000000000" charset="0"/>
              </a:rPr>
              <a:t>thuộc</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nhóm</a:t>
            </a:r>
            <a:r>
              <a:rPr lang="en-US" sz="5000" dirty="0">
                <a:solidFill>
                  <a:srgbClr val="000000"/>
                </a:solidFill>
                <a:latin typeface="Times Neue Roman" panose="00000500000000000000" charset="0"/>
              </a:rPr>
              <a:t> IIIA, </a:t>
            </a:r>
            <a:r>
              <a:rPr lang="en-US" sz="5000" dirty="0" err="1">
                <a:solidFill>
                  <a:srgbClr val="000000"/>
                </a:solidFill>
                <a:latin typeface="Times Neue Roman" panose="00000500000000000000" charset="0"/>
              </a:rPr>
              <a:t>chu</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kì</a:t>
            </a:r>
            <a:r>
              <a:rPr lang="en-US" sz="5000" dirty="0">
                <a:solidFill>
                  <a:srgbClr val="000000"/>
                </a:solidFill>
                <a:latin typeface="Times Neue Roman" panose="00000500000000000000" charset="0"/>
              </a:rPr>
              <a:t> 3</a:t>
            </a:r>
            <a:endParaRPr lang="en-US" sz="5000" b="0" i="0" dirty="0">
              <a:solidFill>
                <a:srgbClr val="000000"/>
              </a:solidFill>
              <a:effectLst/>
              <a:latin typeface="Times Neue Roman" panose="00000500000000000000" charset="0"/>
            </a:endParaRPr>
          </a:p>
        </p:txBody>
      </p:sp>
      <p:sp>
        <p:nvSpPr>
          <p:cNvPr id="4" name="Rectangle 3"/>
          <p:cNvSpPr/>
          <p:nvPr/>
        </p:nvSpPr>
        <p:spPr>
          <a:xfrm>
            <a:off x="762000" y="4278987"/>
            <a:ext cx="10251524" cy="784830"/>
          </a:xfrm>
          <a:prstGeom prst="rect">
            <a:avLst/>
          </a:prstGeom>
        </p:spPr>
        <p:txBody>
          <a:bodyPr wrap="none">
            <a:spAutoFit/>
          </a:bodyPr>
          <a:lstStyle/>
          <a:p>
            <a:r>
              <a:rPr lang="en-US" sz="4500" b="1" dirty="0">
                <a:solidFill>
                  <a:srgbClr val="222222"/>
                </a:solidFill>
                <a:latin typeface="Times Neue Roman" panose="00000500000000000000" charset="0"/>
              </a:rPr>
              <a:t>2/ </a:t>
            </a:r>
            <a:r>
              <a:rPr lang="en-US" sz="4500" b="1" dirty="0" err="1">
                <a:solidFill>
                  <a:srgbClr val="222222"/>
                </a:solidFill>
                <a:latin typeface="Times Neue Roman" panose="00000500000000000000" charset="0"/>
              </a:rPr>
              <a:t>Tìm</a:t>
            </a:r>
            <a:r>
              <a:rPr lang="en-US" sz="4500" b="1" dirty="0">
                <a:solidFill>
                  <a:srgbClr val="222222"/>
                </a:solidFill>
                <a:latin typeface="Times Neue Roman" panose="00000500000000000000" charset="0"/>
              </a:rPr>
              <a:t> </a:t>
            </a:r>
            <a:r>
              <a:rPr lang="en-US" sz="4500" b="1" dirty="0" err="1">
                <a:solidFill>
                  <a:srgbClr val="222222"/>
                </a:solidFill>
                <a:latin typeface="Times Neue Roman" panose="00000500000000000000" charset="0"/>
              </a:rPr>
              <a:t>hiểu</a:t>
            </a:r>
            <a:r>
              <a:rPr lang="en-US" sz="4500" b="1" dirty="0">
                <a:solidFill>
                  <a:srgbClr val="222222"/>
                </a:solidFill>
                <a:latin typeface="Times Neue Roman" panose="00000500000000000000" charset="0"/>
              </a:rPr>
              <a:t> </a:t>
            </a:r>
            <a:r>
              <a:rPr lang="en-US" sz="4500" b="1" dirty="0" err="1">
                <a:solidFill>
                  <a:srgbClr val="222222"/>
                </a:solidFill>
                <a:latin typeface="Times Neue Roman" panose="00000500000000000000" charset="0"/>
              </a:rPr>
              <a:t>các</a:t>
            </a:r>
            <a:r>
              <a:rPr lang="en-US" sz="4500" b="1" dirty="0">
                <a:solidFill>
                  <a:srgbClr val="222222"/>
                </a:solidFill>
                <a:latin typeface="Times Neue Roman" panose="00000500000000000000" charset="0"/>
              </a:rPr>
              <a:t> </a:t>
            </a:r>
            <a:r>
              <a:rPr lang="en-US" sz="4500" b="1" dirty="0" err="1">
                <a:solidFill>
                  <a:srgbClr val="222222"/>
                </a:solidFill>
                <a:latin typeface="Times Neue Roman" panose="00000500000000000000" charset="0"/>
              </a:rPr>
              <a:t>nguyên</a:t>
            </a:r>
            <a:r>
              <a:rPr lang="en-US" sz="4500" b="1" dirty="0">
                <a:solidFill>
                  <a:srgbClr val="222222"/>
                </a:solidFill>
                <a:latin typeface="Times Neue Roman" panose="00000500000000000000" charset="0"/>
              </a:rPr>
              <a:t> </a:t>
            </a:r>
            <a:r>
              <a:rPr lang="en-US" sz="4500" b="1" dirty="0" err="1">
                <a:solidFill>
                  <a:srgbClr val="222222"/>
                </a:solidFill>
                <a:latin typeface="Times Neue Roman" panose="00000500000000000000" charset="0"/>
              </a:rPr>
              <a:t>tố</a:t>
            </a:r>
            <a:r>
              <a:rPr lang="en-US" sz="4500" b="1" dirty="0">
                <a:solidFill>
                  <a:srgbClr val="222222"/>
                </a:solidFill>
                <a:latin typeface="Times Neue Roman" panose="00000500000000000000" charset="0"/>
              </a:rPr>
              <a:t> </a:t>
            </a:r>
            <a:r>
              <a:rPr lang="en-US" sz="4500" b="1" dirty="0" err="1">
                <a:solidFill>
                  <a:srgbClr val="222222"/>
                </a:solidFill>
                <a:latin typeface="Times Neue Roman" panose="00000500000000000000" charset="0"/>
              </a:rPr>
              <a:t>kim</a:t>
            </a:r>
            <a:r>
              <a:rPr lang="en-US" sz="4500" b="1" dirty="0">
                <a:solidFill>
                  <a:srgbClr val="222222"/>
                </a:solidFill>
                <a:latin typeface="Times Neue Roman" panose="00000500000000000000" charset="0"/>
              </a:rPr>
              <a:t> </a:t>
            </a:r>
            <a:r>
              <a:rPr lang="en-US" sz="4500" b="1" dirty="0" err="1">
                <a:solidFill>
                  <a:srgbClr val="222222"/>
                </a:solidFill>
                <a:latin typeface="Times Neue Roman" panose="00000500000000000000" charset="0"/>
              </a:rPr>
              <a:t>loại</a:t>
            </a:r>
            <a:r>
              <a:rPr lang="en-US" sz="4500" b="1" dirty="0">
                <a:solidFill>
                  <a:srgbClr val="222222"/>
                </a:solidFill>
                <a:latin typeface="Times Neue Roman" panose="00000500000000000000" charset="0"/>
              </a:rPr>
              <a:t> </a:t>
            </a:r>
            <a:r>
              <a:rPr lang="en-US" sz="4500" b="1" dirty="0" err="1">
                <a:solidFill>
                  <a:srgbClr val="222222"/>
                </a:solidFill>
                <a:latin typeface="Times Neue Roman" panose="00000500000000000000" charset="0"/>
              </a:rPr>
              <a:t>nhóm</a:t>
            </a:r>
            <a:r>
              <a:rPr lang="en-US" sz="4500" b="1" dirty="0">
                <a:solidFill>
                  <a:srgbClr val="222222"/>
                </a:solidFill>
                <a:latin typeface="Times Neue Roman" panose="00000500000000000000" charset="0"/>
              </a:rPr>
              <a:t> B</a:t>
            </a:r>
            <a:endParaRPr lang="en-US" sz="4500" b="1" dirty="0">
              <a:latin typeface="Times Neue Roman" panose="00000500000000000000" charset="0"/>
            </a:endParaRPr>
          </a:p>
        </p:txBody>
      </p:sp>
      <p:sp>
        <p:nvSpPr>
          <p:cNvPr id="5" name="Rectangle 4"/>
          <p:cNvSpPr/>
          <p:nvPr/>
        </p:nvSpPr>
        <p:spPr>
          <a:xfrm>
            <a:off x="498764" y="5212118"/>
            <a:ext cx="17754600" cy="3170099"/>
          </a:xfrm>
          <a:prstGeom prst="rect">
            <a:avLst/>
          </a:prstGeom>
        </p:spPr>
        <p:txBody>
          <a:bodyPr wrap="square">
            <a:spAutoFit/>
          </a:bodyPr>
          <a:lstStyle/>
          <a:p>
            <a:pPr algn="just"/>
            <a:r>
              <a:rPr lang="vi-VN" dirty="0">
                <a:solidFill>
                  <a:srgbClr val="222222"/>
                </a:solidFill>
                <a:latin typeface="Roboto"/>
              </a:rPr>
              <a:t>- </a:t>
            </a:r>
            <a:r>
              <a:rPr lang="vi-VN" sz="5000" dirty="0">
                <a:solidFill>
                  <a:srgbClr val="222222"/>
                </a:solidFill>
                <a:latin typeface="+mj-lt"/>
              </a:rPr>
              <a:t>Các nguyên tố nhóm B đều là kim loại, mỗi nhóm B tương ứng với một cột trong bảng tuần hoàn (trừ nhóm VIIIB có 3 cột).</a:t>
            </a:r>
            <a:endParaRPr lang="vi-VN" sz="5000" dirty="0">
              <a:solidFill>
                <a:srgbClr val="222222"/>
              </a:solidFill>
              <a:latin typeface="+mj-lt"/>
            </a:endParaRPr>
          </a:p>
          <a:p>
            <a:pPr algn="just"/>
            <a:r>
              <a:rPr lang="vi-VN" sz="5000" dirty="0">
                <a:solidFill>
                  <a:srgbClr val="222222"/>
                </a:solidFill>
                <a:latin typeface="+mj-lt"/>
              </a:rPr>
              <a:t>- Một số kim loại nhóm B có ứng dụng rộng rãi trong đời sống hàng ngày như:</a:t>
            </a:r>
            <a:endParaRPr lang="vi-VN" sz="5000" dirty="0">
              <a:solidFill>
                <a:srgbClr val="222222"/>
              </a:solidFill>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42" presetClass="entr" presetSubtype="0" fill="hold" grpId="0" nodeType="clickEffect">
                                  <p:stCondLst>
                                    <p:cond delay="0"/>
                                  </p:stCondLst>
                                  <p:childTnLst>
                                    <p:set>
                                      <p:cBhvr>
                                        <p:cTn id="11" dur="1" fill="hold">
                                          <p:stCondLst>
                                            <p:cond delay="0"/>
                                          </p:stCondLst>
                                        </p:cTn>
                                        <p:tgtEl>
                                          <p:spTgt spid="3"/>
                                        </p:tgtEl>
                                        <p:attrNameLst>
                                          <p:attrName>style.visibility</p:attrName>
                                        </p:attrNameLst>
                                      </p:cBhvr>
                                      <p:to>
                                        <p:strVal val="visible"/>
                                      </p:to>
                                    </p:set>
                                    <p:animEffect transition="in" filter="fade">
                                      <p:cBhvr>
                                        <p:cTn id="12" dur="1000"/>
                                        <p:tgtEl>
                                          <p:spTgt spid="3"/>
                                        </p:tgtEl>
                                      </p:cBhvr>
                                    </p:animEffect>
                                    <p:anim calcmode="lin" valueType="num">
                                      <p:cBhvr>
                                        <p:cTn id="13" dur="1000" fill="hold"/>
                                        <p:tgtEl>
                                          <p:spTgt spid="3"/>
                                        </p:tgtEl>
                                        <p:attrNameLst>
                                          <p:attrName>ppt_x</p:attrName>
                                        </p:attrNameLst>
                                      </p:cBhvr>
                                      <p:tavLst>
                                        <p:tav tm="0">
                                          <p:val>
                                            <p:strVal val="#ppt_x"/>
                                          </p:val>
                                        </p:tav>
                                        <p:tav tm="100000">
                                          <p:val>
                                            <p:strVal val="#ppt_x"/>
                                          </p:val>
                                        </p:tav>
                                      </p:tavLst>
                                    </p:anim>
                                    <p:anim calcmode="lin" valueType="num">
                                      <p:cBhvr>
                                        <p:cTn id="14" dur="1000" fill="hold"/>
                                        <p:tgtEl>
                                          <p:spTgt spid="3"/>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grpId="0" nodeType="clickEffect">
                                  <p:stCondLst>
                                    <p:cond delay="0"/>
                                  </p:stCondLst>
                                  <p:childTnLst>
                                    <p:set>
                                      <p:cBhvr>
                                        <p:cTn id="18" dur="1" fill="hold">
                                          <p:stCondLst>
                                            <p:cond delay="0"/>
                                          </p:stCondLst>
                                        </p:cTn>
                                        <p:tgtEl>
                                          <p:spTgt spid="4"/>
                                        </p:tgtEl>
                                        <p:attrNameLst>
                                          <p:attrName>style.visibility</p:attrName>
                                        </p:attrNameLst>
                                      </p:cBhvr>
                                      <p:to>
                                        <p:strVal val="visible"/>
                                      </p:to>
                                    </p:set>
                                    <p:animEffect transition="in" filter="fade">
                                      <p:cBhvr>
                                        <p:cTn id="19" dur="1000"/>
                                        <p:tgtEl>
                                          <p:spTgt spid="4"/>
                                        </p:tgtEl>
                                      </p:cBhvr>
                                    </p:animEffect>
                                    <p:anim calcmode="lin" valueType="num">
                                      <p:cBhvr>
                                        <p:cTn id="20" dur="1000" fill="hold"/>
                                        <p:tgtEl>
                                          <p:spTgt spid="4"/>
                                        </p:tgtEl>
                                        <p:attrNameLst>
                                          <p:attrName>ppt_x</p:attrName>
                                        </p:attrNameLst>
                                      </p:cBhvr>
                                      <p:tavLst>
                                        <p:tav tm="0">
                                          <p:val>
                                            <p:strVal val="#ppt_x"/>
                                          </p:val>
                                        </p:tav>
                                        <p:tav tm="100000">
                                          <p:val>
                                            <p:strVal val="#ppt_x"/>
                                          </p:val>
                                        </p:tav>
                                      </p:tavLst>
                                    </p:anim>
                                    <p:anim calcmode="lin" valueType="num">
                                      <p:cBhvr>
                                        <p:cTn id="21" dur="1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22" fill="hold">
                      <p:stCondLst>
                        <p:cond delay="indefinite"/>
                      </p:stCondLst>
                      <p:childTnLst>
                        <p:par>
                          <p:cTn id="23" fill="hold">
                            <p:stCondLst>
                              <p:cond delay="0"/>
                            </p:stCondLst>
                            <p:childTnLst>
                              <p:par>
                                <p:cTn id="24" presetID="16" presetClass="entr" presetSubtype="21" fill="hold" grpId="0" nodeType="clickEffect">
                                  <p:stCondLst>
                                    <p:cond delay="0"/>
                                  </p:stCondLst>
                                  <p:childTnLst>
                                    <p:set>
                                      <p:cBhvr>
                                        <p:cTn id="25" dur="1" fill="hold">
                                          <p:stCondLst>
                                            <p:cond delay="0"/>
                                          </p:stCondLst>
                                        </p:cTn>
                                        <p:tgtEl>
                                          <p:spTgt spid="5"/>
                                        </p:tgtEl>
                                        <p:attrNameLst>
                                          <p:attrName>style.visibility</p:attrName>
                                        </p:attrNameLst>
                                      </p:cBhvr>
                                      <p:to>
                                        <p:strVal val="visible"/>
                                      </p:to>
                                    </p:set>
                                    <p:animEffect transition="in" filter="barn(inVertical)">
                                      <p:cBhvr>
                                        <p:cTn id="26"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p:bldP spid="4" grpId="0"/>
      <p:bldP spid="5"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https://vietjack.me/storage/uploads/images/257/kh49-1658215107.png"/>
          <p:cNvPicPr>
            <a:picLocks noChangeAspect="1" noChangeArrowheads="1"/>
          </p:cNvPicPr>
          <p:nvPr/>
        </p:nvPicPr>
        <p:blipFill>
          <a:blip r:embed="rId1">
            <a:extLst>
              <a:ext uri="{28A0092B-C50C-407E-A947-70E740481C1C}">
                <a14:useLocalDpi xmlns:a14="http://schemas.microsoft.com/office/drawing/2010/main" val="0"/>
              </a:ext>
            </a:extLst>
          </a:blip>
          <a:srcRect/>
          <a:stretch>
            <a:fillRect/>
          </a:stretch>
        </p:blipFill>
        <p:spPr bwMode="auto">
          <a:xfrm>
            <a:off x="990600" y="876300"/>
            <a:ext cx="7162800" cy="2895600"/>
          </a:xfrm>
          <a:prstGeom prst="rect">
            <a:avLst/>
          </a:prstGeom>
          <a:noFill/>
          <a:extLst>
            <a:ext uri="{909E8E84-426E-40DD-AFC4-6F175D3DCCD1}">
              <a14:hiddenFill xmlns:a14="http://schemas.microsoft.com/office/drawing/2010/main">
                <a:solidFill>
                  <a:srgbClr val="FFFFFF"/>
                </a:solidFill>
              </a14:hiddenFill>
            </a:ext>
          </a:extLst>
        </p:spPr>
      </p:pic>
      <p:sp>
        <p:nvSpPr>
          <p:cNvPr id="3" name="Rectangle 2"/>
          <p:cNvSpPr/>
          <p:nvPr/>
        </p:nvSpPr>
        <p:spPr>
          <a:xfrm>
            <a:off x="8160327" y="546690"/>
            <a:ext cx="9144000" cy="3554819"/>
          </a:xfrm>
          <a:prstGeom prst="rect">
            <a:avLst/>
          </a:prstGeom>
        </p:spPr>
        <p:txBody>
          <a:bodyPr>
            <a:spAutoFit/>
          </a:bodyPr>
          <a:lstStyle/>
          <a:p>
            <a:pPr algn="just"/>
            <a:r>
              <a:rPr lang="vi-VN" sz="4500" dirty="0">
                <a:solidFill>
                  <a:srgbClr val="222222"/>
                </a:solidFill>
                <a:latin typeface="+mj-lt"/>
              </a:rPr>
              <a:t>+ Iron: Làm vật liệu xây dựng, đồ dùng trong gia đình như dao, kéo, búa, kệ sắt, cửa sắt, bàn ghế, … Làm khung cho các loại máy móc, phương tiện giao thông, ..</a:t>
            </a:r>
            <a:endParaRPr lang="vi-VN" sz="4500" dirty="0">
              <a:solidFill>
                <a:srgbClr val="222222"/>
              </a:solidFill>
              <a:latin typeface="+mj-lt"/>
            </a:endParaRPr>
          </a:p>
        </p:txBody>
      </p:sp>
      <p:pic>
        <p:nvPicPr>
          <p:cNvPr id="1028" name="Picture 4" descr="https://vietjack.me/storage/uploads/images/257/kh419-1658215122.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90600" y="4101509"/>
            <a:ext cx="6934200" cy="2718391"/>
          </a:xfrm>
          <a:prstGeom prst="rect">
            <a:avLst/>
          </a:prstGeom>
          <a:noFill/>
          <a:extLst>
            <a:ext uri="{909E8E84-426E-40DD-AFC4-6F175D3DCCD1}">
              <a14:hiddenFill xmlns:a14="http://schemas.microsoft.com/office/drawing/2010/main">
                <a:solidFill>
                  <a:srgbClr val="FFFFFF"/>
                </a:solidFill>
              </a14:hiddenFill>
            </a:ext>
          </a:extLst>
        </p:spPr>
      </p:pic>
      <p:sp>
        <p:nvSpPr>
          <p:cNvPr id="4" name="Rectangle 3"/>
          <p:cNvSpPr/>
          <p:nvPr/>
        </p:nvSpPr>
        <p:spPr>
          <a:xfrm>
            <a:off x="8382000" y="4457700"/>
            <a:ext cx="9601200" cy="1477328"/>
          </a:xfrm>
          <a:prstGeom prst="rect">
            <a:avLst/>
          </a:prstGeom>
        </p:spPr>
        <p:txBody>
          <a:bodyPr wrap="square">
            <a:spAutoFit/>
          </a:bodyPr>
          <a:lstStyle/>
          <a:p>
            <a:r>
              <a:rPr lang="vi-VN" sz="4500" dirty="0">
                <a:solidFill>
                  <a:srgbClr val="222222"/>
                </a:solidFill>
                <a:latin typeface="+mj-lt"/>
              </a:rPr>
              <a:t>+ Copper: Làm dây dẫn điện, đúc tượng, làm xoong nồi, …</a:t>
            </a:r>
            <a:endParaRPr lang="en-US" sz="4500" dirty="0">
              <a:latin typeface="+mj-lt"/>
            </a:endParaRPr>
          </a:p>
        </p:txBody>
      </p:sp>
      <p:pic>
        <p:nvPicPr>
          <p:cNvPr id="1030" name="Picture 6" descr="https://vietjack.me/storage/uploads/images/257/kh411-1658215137.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85800" y="7149509"/>
            <a:ext cx="6927273" cy="2749564"/>
          </a:xfrm>
          <a:prstGeom prst="rect">
            <a:avLst/>
          </a:prstGeom>
          <a:noFill/>
          <a:extLst>
            <a:ext uri="{909E8E84-426E-40DD-AFC4-6F175D3DCCD1}">
              <a14:hiddenFill xmlns:a14="http://schemas.microsoft.com/office/drawing/2010/main">
                <a:solidFill>
                  <a:srgbClr val="FFFFFF"/>
                </a:solidFill>
              </a14:hiddenFill>
            </a:ext>
          </a:extLst>
        </p:spPr>
      </p:pic>
      <p:sp>
        <p:nvSpPr>
          <p:cNvPr id="5" name="Rectangle 4"/>
          <p:cNvSpPr/>
          <p:nvPr/>
        </p:nvSpPr>
        <p:spPr>
          <a:xfrm>
            <a:off x="8188036" y="6820464"/>
            <a:ext cx="9144000" cy="2862322"/>
          </a:xfrm>
          <a:prstGeom prst="rect">
            <a:avLst/>
          </a:prstGeom>
        </p:spPr>
        <p:txBody>
          <a:bodyPr>
            <a:spAutoFit/>
          </a:bodyPr>
          <a:lstStyle/>
          <a:p>
            <a:r>
              <a:rPr lang="en-US" dirty="0">
                <a:solidFill>
                  <a:srgbClr val="222222"/>
                </a:solidFill>
                <a:latin typeface="Roboto"/>
              </a:rPr>
              <a:t> </a:t>
            </a:r>
            <a:r>
              <a:rPr lang="en-US" sz="4000" dirty="0">
                <a:solidFill>
                  <a:srgbClr val="222222"/>
                </a:solidFill>
                <a:latin typeface="Times Neue Roman" panose="00000500000000000000" charset="0"/>
              </a:rPr>
              <a:t>+ </a:t>
            </a:r>
            <a:r>
              <a:rPr lang="en-US" sz="4500" dirty="0">
                <a:solidFill>
                  <a:srgbClr val="222222"/>
                </a:solidFill>
                <a:latin typeface="Times Neue Roman" panose="00000500000000000000" charset="0"/>
              </a:rPr>
              <a:t>Silver: </a:t>
            </a:r>
            <a:r>
              <a:rPr lang="en-US" sz="4500" dirty="0" err="1">
                <a:solidFill>
                  <a:srgbClr val="222222"/>
                </a:solidFill>
                <a:latin typeface="Times Neue Roman" panose="00000500000000000000" charset="0"/>
              </a:rPr>
              <a:t>làm</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đồ</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trang</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sức</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linh</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kiện</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điện</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tử</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sử</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dụng</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trong</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nha</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khoa</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để</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bọc</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răng</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sản</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xuất</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các</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loại</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thuốc</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chất</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giặt</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rửa</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ứng</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dụng</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công</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nghệ</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nano</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bạc</a:t>
            </a:r>
            <a:r>
              <a:rPr lang="en-US" sz="4500" dirty="0">
                <a:solidFill>
                  <a:srgbClr val="222222"/>
                </a:solidFill>
                <a:latin typeface="Times Neue Roman" panose="00000500000000000000" charset="0"/>
              </a:rPr>
              <a:t>, …</a:t>
            </a:r>
            <a:endParaRPr lang="en-US" sz="4500" dirty="0">
              <a:latin typeface="Times Neue Roman" panose="00000500000000000000" charset="0"/>
            </a:endParaRPr>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457200" y="495300"/>
            <a:ext cx="17449800" cy="2169825"/>
          </a:xfrm>
          <a:prstGeom prst="rect">
            <a:avLst/>
          </a:prstGeom>
        </p:spPr>
        <p:txBody>
          <a:bodyPr wrap="square">
            <a:spAutoFit/>
          </a:bodyPr>
          <a:lstStyle/>
          <a:p>
            <a:r>
              <a:rPr lang="en-US" sz="4500" b="1" dirty="0">
                <a:solidFill>
                  <a:srgbClr val="000000"/>
                </a:solidFill>
                <a:latin typeface="Times Neue Roman" panose="00000500000000000000" charset="0"/>
              </a:rPr>
              <a:t>C7/ </a:t>
            </a:r>
            <a:r>
              <a:rPr lang="vi-VN" sz="4500" b="1" dirty="0">
                <a:solidFill>
                  <a:srgbClr val="000000"/>
                </a:solidFill>
                <a:latin typeface="Times Neue Roman" panose="00000500000000000000" charset="0"/>
              </a:rPr>
              <a:t>Một kim loại ở thể lỏng trong điều kiện thường, được ứng dụng để chế tạo nhiệt kế. Đó là kim loại nào? Cho biết vị trí (chu kì, nhóm) của nguyên tố kim loại đó.</a:t>
            </a:r>
            <a:endParaRPr lang="en-US" sz="4500" b="1" dirty="0">
              <a:latin typeface="Times Neue Roman" panose="00000500000000000000" charset="0"/>
            </a:endParaRPr>
          </a:p>
        </p:txBody>
      </p:sp>
      <p:sp>
        <p:nvSpPr>
          <p:cNvPr id="3" name="Rectangle 2"/>
          <p:cNvSpPr/>
          <p:nvPr/>
        </p:nvSpPr>
        <p:spPr>
          <a:xfrm>
            <a:off x="457200" y="2696298"/>
            <a:ext cx="16840200" cy="1938992"/>
          </a:xfrm>
          <a:prstGeom prst="rect">
            <a:avLst/>
          </a:prstGeom>
        </p:spPr>
        <p:txBody>
          <a:bodyPr wrap="square">
            <a:spAutoFit/>
          </a:bodyPr>
          <a:lstStyle/>
          <a:p>
            <a:pPr algn="just"/>
            <a:r>
              <a:rPr lang="en-US" sz="4000" b="1" dirty="0">
                <a:solidFill>
                  <a:srgbClr val="FF0000"/>
                </a:solidFill>
                <a:latin typeface="Times Neue Roman" panose="00000500000000000000" charset="0"/>
              </a:rPr>
              <a:t>TL: </a:t>
            </a:r>
            <a:r>
              <a:rPr lang="vi-VN" sz="4000" b="1" dirty="0">
                <a:solidFill>
                  <a:srgbClr val="FF0000"/>
                </a:solidFill>
                <a:latin typeface="Times Neue Roman" panose="00000500000000000000" charset="0"/>
              </a:rPr>
              <a:t>Ở điều kiện thường, kim loại duy nhất tồn tại ở thể lỏng là thủy ngân (mercury) kí hiệu là Hg. Thủy ngân được ứng dụng để chế tạo nhiệt kế.</a:t>
            </a:r>
            <a:endParaRPr lang="vi-VN" sz="4000" b="1" dirty="0">
              <a:solidFill>
                <a:srgbClr val="FF0000"/>
              </a:solidFill>
              <a:latin typeface="Times Neue Roman" panose="00000500000000000000" charset="0"/>
            </a:endParaRPr>
          </a:p>
          <a:p>
            <a:pPr algn="just"/>
            <a:r>
              <a:rPr lang="vi-VN" sz="4000" b="1" dirty="0">
                <a:solidFill>
                  <a:srgbClr val="FF0000"/>
                </a:solidFill>
                <a:latin typeface="Times Neue Roman" panose="00000500000000000000" charset="0"/>
              </a:rPr>
              <a:t>Thủy ngân (mercury) thuộc ô số 80, chu kì 6, nhóm IIB trong bảng tuần hoàn.</a:t>
            </a:r>
            <a:endParaRPr lang="vi-VN" sz="4000" b="1" i="0" dirty="0">
              <a:solidFill>
                <a:srgbClr val="FF0000"/>
              </a:solidFill>
              <a:effectLst/>
              <a:latin typeface="Times Neue Roman" panose="00000500000000000000" charset="0"/>
            </a:endParaRPr>
          </a:p>
        </p:txBody>
      </p:sp>
      <p:pic>
        <p:nvPicPr>
          <p:cNvPr id="4" name="Picture 21" descr="Tay viÕt "/>
          <p:cNvPicPr>
            <a:picLocks noChangeAspect="1" noChangeArrowheads="1" noCrop="1"/>
          </p:cNvPicPr>
          <p:nvPr/>
        </p:nvPicPr>
        <p:blipFill>
          <a:blip r:embed="rId1">
            <a:extLst>
              <a:ext uri="{28A0092B-C50C-407E-A947-70E740481C1C}">
                <a14:useLocalDpi xmlns:a14="http://schemas.microsoft.com/office/drawing/2010/main" val="0"/>
              </a:ext>
            </a:extLst>
          </a:blip>
          <a:srcRect/>
          <a:stretch>
            <a:fillRect/>
          </a:stretch>
        </p:blipFill>
        <p:spPr bwMode="auto">
          <a:xfrm>
            <a:off x="658091" y="5951629"/>
            <a:ext cx="990600" cy="1008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Rectangle 4"/>
          <p:cNvSpPr/>
          <p:nvPr/>
        </p:nvSpPr>
        <p:spPr>
          <a:xfrm>
            <a:off x="1676400" y="5951629"/>
            <a:ext cx="16230600" cy="2400657"/>
          </a:xfrm>
          <a:prstGeom prst="rect">
            <a:avLst/>
          </a:prstGeom>
        </p:spPr>
        <p:txBody>
          <a:bodyPr wrap="square">
            <a:spAutoFit/>
          </a:bodyPr>
          <a:lstStyle/>
          <a:p>
            <a:r>
              <a:rPr lang="en-US" sz="5000" dirty="0">
                <a:solidFill>
                  <a:srgbClr val="222222"/>
                </a:solidFill>
                <a:latin typeface="+mj-lt"/>
              </a:rPr>
              <a:t>  </a:t>
            </a:r>
            <a:r>
              <a:rPr lang="vi-VN" sz="5000" dirty="0">
                <a:solidFill>
                  <a:srgbClr val="002060"/>
                </a:solidFill>
                <a:latin typeface="+mj-lt"/>
              </a:rPr>
              <a:t>Hơn 80% các nguyên tố hóa học trong bảng tuần hoàn là kim loại, bao gồm một số nguyên tố nhóm A và tất cả các nguyên tố nhóm B.</a:t>
            </a:r>
            <a:endParaRPr lang="en-US" sz="5000" dirty="0">
              <a:solidFill>
                <a:srgbClr val="002060"/>
              </a:solidFill>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3"/>
                                        </p:tgtEl>
                                        <p:attrNameLst>
                                          <p:attrName>style.visibility</p:attrName>
                                        </p:attrNameLst>
                                      </p:cBhvr>
                                      <p:to>
                                        <p:strVal val="visible"/>
                                      </p:to>
                                    </p:set>
                                    <p:animEffect transition="in" filter="barn(inVertical)">
                                      <p:cBhvr>
                                        <p:cTn id="12" dur="500"/>
                                        <p:tgtEl>
                                          <p:spTgt spid="3"/>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nodeType="clickEffect">
                                  <p:stCondLst>
                                    <p:cond delay="0"/>
                                  </p:stCondLst>
                                  <p:childTnLst>
                                    <p:set>
                                      <p:cBhvr>
                                        <p:cTn id="16" dur="1" fill="hold">
                                          <p:stCondLst>
                                            <p:cond delay="0"/>
                                          </p:stCondLst>
                                        </p:cTn>
                                        <p:tgtEl>
                                          <p:spTgt spid="4"/>
                                        </p:tgtEl>
                                        <p:attrNameLst>
                                          <p:attrName>style.visibility</p:attrName>
                                        </p:attrNameLst>
                                      </p:cBhvr>
                                      <p:to>
                                        <p:strVal val="visible"/>
                                      </p:to>
                                    </p:set>
                                    <p:animEffect transition="in" filter="barn(inVertical)">
                                      <p:cBhvr>
                                        <p:cTn id="17" dur="500"/>
                                        <p:tgtEl>
                                          <p:spTgt spid="4"/>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4" fill="hold" grpId="0" nodeType="clickEffect">
                                  <p:stCondLst>
                                    <p:cond delay="0"/>
                                  </p:stCondLst>
                                  <p:childTnLst>
                                    <p:set>
                                      <p:cBhvr>
                                        <p:cTn id="21" dur="1" fill="hold">
                                          <p:stCondLst>
                                            <p:cond delay="0"/>
                                          </p:stCondLst>
                                        </p:cTn>
                                        <p:tgtEl>
                                          <p:spTgt spid="5"/>
                                        </p:tgtEl>
                                        <p:attrNameLst>
                                          <p:attrName>style.visibility</p:attrName>
                                        </p:attrNameLst>
                                      </p:cBhvr>
                                      <p:to>
                                        <p:strVal val="visible"/>
                                      </p:to>
                                    </p:set>
                                    <p:animEffect transition="in" filter="wipe(down)">
                                      <p:cBhvr>
                                        <p:cTn id="22"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p:bldP spid="5"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a:spLocks noChangeArrowheads="1"/>
          </p:cNvSpPr>
          <p:nvPr/>
        </p:nvSpPr>
        <p:spPr bwMode="auto">
          <a:xfrm>
            <a:off x="401782" y="742295"/>
            <a:ext cx="17678400" cy="440120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spAutoFit/>
          </a:bodyPr>
          <a:lstStyle>
            <a:lvl1pPr eaLnBrk="0" fontAlgn="base" hangingPunct="0">
              <a:spcBef>
                <a:spcPct val="0"/>
              </a:spcBef>
              <a:spcAft>
                <a:spcPct val="0"/>
              </a:spcAft>
              <a:defRPr>
                <a:solidFill>
                  <a:schemeClr val="tx1"/>
                </a:solidFill>
                <a:latin typeface="Arial" panose="020B0604020202020204" pitchFamily="34" charset="0"/>
              </a:defRPr>
            </a:lvl1pPr>
            <a:lvl2pPr eaLnBrk="0" fontAlgn="base" hangingPunct="0">
              <a:spcBef>
                <a:spcPct val="0"/>
              </a:spcBef>
              <a:spcAft>
                <a:spcPct val="0"/>
              </a:spcAft>
              <a:defRPr>
                <a:solidFill>
                  <a:schemeClr val="tx1"/>
                </a:solidFill>
                <a:latin typeface="Arial" panose="020B0604020202020204" pitchFamily="34" charset="0"/>
              </a:defRPr>
            </a:lvl2pPr>
            <a:lvl3pPr eaLnBrk="0" fontAlgn="base" hangingPunct="0">
              <a:spcBef>
                <a:spcPct val="0"/>
              </a:spcBef>
              <a:spcAft>
                <a:spcPct val="0"/>
              </a:spcAft>
              <a:defRPr>
                <a:solidFill>
                  <a:schemeClr val="tx1"/>
                </a:solidFill>
                <a:latin typeface="Arial" panose="020B0604020202020204" pitchFamily="34" charset="0"/>
              </a:defRPr>
            </a:lvl3pPr>
            <a:lvl4pPr eaLnBrk="0" fontAlgn="base" hangingPunct="0">
              <a:spcBef>
                <a:spcPct val="0"/>
              </a:spcBef>
              <a:spcAft>
                <a:spcPct val="0"/>
              </a:spcAft>
              <a:defRPr>
                <a:solidFill>
                  <a:schemeClr val="tx1"/>
                </a:solidFill>
                <a:latin typeface="Arial" panose="020B0604020202020204" pitchFamily="34" charset="0"/>
              </a:defRPr>
            </a:lvl4pPr>
            <a:lvl5pPr eaLnBrk="0" fontAlgn="base" hangingPunct="0">
              <a:spcBef>
                <a:spcPct val="0"/>
              </a:spcBef>
              <a:spcAft>
                <a:spcPct val="0"/>
              </a:spcAft>
              <a:defRPr>
                <a:solidFill>
                  <a:schemeClr val="tx1"/>
                </a:solidFill>
                <a:latin typeface="Arial" panose="020B0604020202020204" pitchFamily="34" charset="0"/>
              </a:defRPr>
            </a:lvl5pPr>
            <a:lvl6pPr eaLnBrk="0" fontAlgn="base" hangingPunct="0">
              <a:spcBef>
                <a:spcPct val="0"/>
              </a:spcBef>
              <a:spcAft>
                <a:spcPct val="0"/>
              </a:spcAft>
              <a:defRPr>
                <a:solidFill>
                  <a:schemeClr val="tx1"/>
                </a:solidFill>
                <a:latin typeface="Arial" panose="020B0604020202020204" pitchFamily="34" charset="0"/>
              </a:defRPr>
            </a:lvl6pPr>
            <a:lvl7pPr eaLnBrk="0" fontAlgn="base" hangingPunct="0">
              <a:spcBef>
                <a:spcPct val="0"/>
              </a:spcBef>
              <a:spcAft>
                <a:spcPct val="0"/>
              </a:spcAft>
              <a:defRPr>
                <a:solidFill>
                  <a:schemeClr val="tx1"/>
                </a:solidFill>
                <a:latin typeface="Arial" panose="020B0604020202020204" pitchFamily="34" charset="0"/>
              </a:defRPr>
            </a:lvl7pPr>
            <a:lvl8pPr eaLnBrk="0" fontAlgn="base" hangingPunct="0">
              <a:spcBef>
                <a:spcPct val="0"/>
              </a:spcBef>
              <a:spcAft>
                <a:spcPct val="0"/>
              </a:spcAft>
              <a:defRPr>
                <a:solidFill>
                  <a:schemeClr val="tx1"/>
                </a:solidFill>
                <a:latin typeface="Arial" panose="020B0604020202020204" pitchFamily="34" charset="0"/>
              </a:defRPr>
            </a:lvl8pPr>
            <a:lvl9pPr eaLnBrk="0" fontAlgn="base" hangingPunct="0">
              <a:spcBef>
                <a:spcPct val="0"/>
              </a:spcBef>
              <a:spcAft>
                <a:spcPct val="0"/>
              </a:spcAft>
              <a:defRPr>
                <a:solidFill>
                  <a:schemeClr val="tx1"/>
                </a:solidFill>
                <a:latin typeface="Arial" panose="020B0604020202020204" pitchFamily="34" charset="0"/>
              </a:defRPr>
            </a:lvl9pPr>
          </a:lstStyle>
          <a:p>
            <a:pPr marL="0" marR="0" lvl="0" indent="0" defTabSz="914400" rtl="0" eaLnBrk="0" fontAlgn="base" latinLnBrk="0" hangingPunct="0">
              <a:lnSpc>
                <a:spcPct val="100000"/>
              </a:lnSpc>
              <a:spcBef>
                <a:spcPct val="0"/>
              </a:spcBef>
              <a:spcAft>
                <a:spcPct val="0"/>
              </a:spcAft>
              <a:buClrTx/>
              <a:buSzTx/>
              <a:buFontTx/>
              <a:buNone/>
            </a:pPr>
            <a:r>
              <a:rPr kumimoji="0" lang="en-US" altLang="en-US" sz="5000" b="1" i="0" u="sng" strike="noStrike" cap="none" normalizeH="0" baseline="0" dirty="0" err="1">
                <a:ln>
                  <a:noFill/>
                </a:ln>
                <a:solidFill>
                  <a:srgbClr val="000000"/>
                </a:solidFill>
                <a:effectLst/>
                <a:latin typeface="Times Neue Roman" panose="00000500000000000000" charset="0"/>
              </a:rPr>
              <a:t>Vận</a:t>
            </a:r>
            <a:r>
              <a:rPr kumimoji="0" lang="en-US" altLang="en-US" sz="5000" b="1" i="0" u="sng" strike="noStrike" cap="none" normalizeH="0" dirty="0">
                <a:ln>
                  <a:noFill/>
                </a:ln>
                <a:solidFill>
                  <a:srgbClr val="000000"/>
                </a:solidFill>
                <a:effectLst/>
                <a:latin typeface="Times Neue Roman" panose="00000500000000000000" charset="0"/>
              </a:rPr>
              <a:t> </a:t>
            </a:r>
            <a:r>
              <a:rPr kumimoji="0" lang="en-US" altLang="en-US" sz="5000" b="1" i="0" u="sng" strike="noStrike" cap="none" normalizeH="0" dirty="0" err="1">
                <a:ln>
                  <a:noFill/>
                </a:ln>
                <a:solidFill>
                  <a:srgbClr val="000000"/>
                </a:solidFill>
                <a:effectLst/>
                <a:latin typeface="Times Neue Roman" panose="00000500000000000000" charset="0"/>
              </a:rPr>
              <a:t>dụng</a:t>
            </a:r>
            <a:r>
              <a:rPr kumimoji="0" lang="en-US" altLang="en-US" sz="5000" b="1" i="0" u="sng" strike="noStrike" cap="none" normalizeH="0" dirty="0">
                <a:ln>
                  <a:noFill/>
                </a:ln>
                <a:solidFill>
                  <a:srgbClr val="00000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Mỗi</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kim</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loại</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đều</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có</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vai</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trò</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và</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ứng</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dụng</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khác</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nhau</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trong</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đời</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sống</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em</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hãy</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cho</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biết</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những</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kim</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loại</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nào</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thường</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được</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sử</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dụng</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để</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làm</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trang</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sức</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Dựa</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vào</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Hình</a:t>
            </a:r>
            <a:r>
              <a:rPr kumimoji="0" lang="en-US" altLang="en-US" sz="5000" b="1" i="0" u="none" strike="noStrike" cap="none" normalizeH="0" baseline="0" dirty="0">
                <a:ln>
                  <a:noFill/>
                </a:ln>
                <a:solidFill>
                  <a:srgbClr val="002060"/>
                </a:solidFill>
                <a:effectLst/>
                <a:latin typeface="Times Neue Roman" panose="00000500000000000000" charset="0"/>
              </a:rPr>
              <a:t> 4.2, </a:t>
            </a:r>
            <a:r>
              <a:rPr kumimoji="0" lang="en-US" altLang="en-US" sz="5000" b="1" i="0" u="none" strike="noStrike" cap="none" normalizeH="0" baseline="0" dirty="0" err="1">
                <a:ln>
                  <a:noFill/>
                </a:ln>
                <a:solidFill>
                  <a:srgbClr val="002060"/>
                </a:solidFill>
                <a:effectLst/>
                <a:latin typeface="Times Neue Roman" panose="00000500000000000000" charset="0"/>
              </a:rPr>
              <a:t>hãy</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cho</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biết</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vị</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trí</a:t>
            </a:r>
            <a:r>
              <a:rPr kumimoji="0" lang="en-US" altLang="en-US" sz="5000" b="1" i="0" u="none" strike="noStrike" cap="none" normalizeH="0" baseline="0" dirty="0">
                <a:ln>
                  <a:noFill/>
                </a:ln>
                <a:solidFill>
                  <a:srgbClr val="002060"/>
                </a:solidFill>
                <a:effectLst/>
                <a:latin typeface="Times Neue Roman" panose="00000500000000000000" charset="0"/>
              </a:rPr>
              <a:t> (ô, </a:t>
            </a:r>
            <a:r>
              <a:rPr kumimoji="0" lang="en-US" altLang="en-US" sz="5000" b="1" i="0" u="none" strike="noStrike" cap="none" normalizeH="0" baseline="0" dirty="0" err="1">
                <a:ln>
                  <a:noFill/>
                </a:ln>
                <a:solidFill>
                  <a:srgbClr val="002060"/>
                </a:solidFill>
                <a:effectLst/>
                <a:latin typeface="Times Neue Roman" panose="00000500000000000000" charset="0"/>
              </a:rPr>
              <a:t>chu</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kì</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nhóm</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của</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chúng</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trong</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bảng</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tuần</a:t>
            </a:r>
            <a:r>
              <a:rPr kumimoji="0" lang="en-US" altLang="en-US" sz="5000" b="1" i="0" u="none" strike="noStrike" cap="none" normalizeH="0" baseline="0" dirty="0">
                <a:ln>
                  <a:noFill/>
                </a:ln>
                <a:solidFill>
                  <a:srgbClr val="002060"/>
                </a:solidFill>
                <a:effectLst/>
                <a:latin typeface="Times Neue Roman" panose="00000500000000000000" charset="0"/>
              </a:rPr>
              <a:t> </a:t>
            </a:r>
            <a:r>
              <a:rPr kumimoji="0" lang="en-US" altLang="en-US" sz="5000" b="1" i="0" u="none" strike="noStrike" cap="none" normalizeH="0" baseline="0" dirty="0" err="1">
                <a:ln>
                  <a:noFill/>
                </a:ln>
                <a:solidFill>
                  <a:srgbClr val="002060"/>
                </a:solidFill>
                <a:effectLst/>
                <a:latin typeface="Times Neue Roman" panose="00000500000000000000" charset="0"/>
              </a:rPr>
              <a:t>hoàn</a:t>
            </a:r>
            <a:r>
              <a:rPr kumimoji="0" lang="en-US" altLang="en-US" sz="5000" b="1" i="0" u="none" strike="noStrike" cap="none" normalizeH="0" baseline="0" dirty="0">
                <a:ln>
                  <a:noFill/>
                </a:ln>
                <a:solidFill>
                  <a:srgbClr val="002060"/>
                </a:solidFill>
                <a:effectLst/>
                <a:latin typeface="Times Neue Roman" panose="00000500000000000000" charset="0"/>
              </a:rPr>
              <a:t>.</a:t>
            </a:r>
            <a:endParaRPr kumimoji="0" lang="en-US" altLang="en-US" sz="5000" b="1" i="0" u="none" strike="noStrike" cap="none" normalizeH="0" baseline="0" dirty="0">
              <a:ln>
                <a:noFill/>
              </a:ln>
              <a:solidFill>
                <a:srgbClr val="002060"/>
              </a:solidFill>
              <a:effectLst/>
              <a:latin typeface="Times Neue Roman" panose="00000500000000000000" charset="0"/>
            </a:endParaRPr>
          </a:p>
          <a:p>
            <a:pPr marL="0" marR="0" lvl="0" indent="0" defTabSz="914400" rtl="0" eaLnBrk="0" fontAlgn="base" latinLnBrk="0" hangingPunct="0">
              <a:lnSpc>
                <a:spcPct val="100000"/>
              </a:lnSpc>
              <a:spcBef>
                <a:spcPct val="0"/>
              </a:spcBef>
              <a:spcAft>
                <a:spcPct val="0"/>
              </a:spcAft>
              <a:buClrTx/>
              <a:buSzTx/>
              <a:buFontTx/>
              <a:buNone/>
            </a:pPr>
            <a:br>
              <a:rPr kumimoji="0" lang="en-US" altLang="en-US" sz="4000" b="0" i="0" u="none" strike="noStrike" cap="none" normalizeH="0" baseline="0" dirty="0">
                <a:ln>
                  <a:noFill/>
                </a:ln>
                <a:solidFill>
                  <a:srgbClr val="313131"/>
                </a:solidFill>
                <a:effectLst/>
                <a:latin typeface="Times Neue Roman" panose="00000500000000000000" charset="0"/>
              </a:rPr>
            </a:br>
            <a:endParaRPr kumimoji="0" lang="en-US" altLang="en-US" sz="4000" b="0" i="0" u="none" strike="noStrike" cap="none" normalizeH="0" baseline="0" dirty="0">
              <a:ln>
                <a:noFill/>
              </a:ln>
              <a:solidFill>
                <a:schemeClr val="tx1"/>
              </a:solidFill>
              <a:effectLst/>
              <a:latin typeface="Times Neue Roman" panose="00000500000000000000" charset="0"/>
            </a:endParaRPr>
          </a:p>
        </p:txBody>
      </p:sp>
      <p:sp>
        <p:nvSpPr>
          <p:cNvPr id="3" name="Rectangle 2"/>
          <p:cNvSpPr/>
          <p:nvPr/>
        </p:nvSpPr>
        <p:spPr>
          <a:xfrm>
            <a:off x="381000" y="5143500"/>
            <a:ext cx="17643764" cy="3939540"/>
          </a:xfrm>
          <a:prstGeom prst="rect">
            <a:avLst/>
          </a:prstGeom>
        </p:spPr>
        <p:txBody>
          <a:bodyPr wrap="square">
            <a:spAutoFit/>
          </a:bodyPr>
          <a:lstStyle/>
          <a:p>
            <a:pPr algn="just"/>
            <a:r>
              <a:rPr lang="en-US" sz="5000" dirty="0">
                <a:solidFill>
                  <a:srgbClr val="000000"/>
                </a:solidFill>
                <a:latin typeface="+mj-lt"/>
              </a:rPr>
              <a:t>TL: </a:t>
            </a:r>
            <a:r>
              <a:rPr lang="vi-VN" sz="5000" dirty="0">
                <a:solidFill>
                  <a:srgbClr val="000000"/>
                </a:solidFill>
                <a:latin typeface="+mj-lt"/>
              </a:rPr>
              <a:t>Những kim loại thường được sử dụng làm đồ trang sức: Vàng (gold), bạc (silver), platinum.</a:t>
            </a:r>
            <a:endParaRPr lang="vi-VN" sz="5000" dirty="0">
              <a:solidFill>
                <a:srgbClr val="000000"/>
              </a:solidFill>
              <a:latin typeface="+mj-lt"/>
            </a:endParaRPr>
          </a:p>
          <a:p>
            <a:pPr algn="just"/>
            <a:r>
              <a:rPr lang="vi-VN" sz="5000" dirty="0">
                <a:solidFill>
                  <a:srgbClr val="000000"/>
                </a:solidFill>
                <a:latin typeface="+mj-lt"/>
              </a:rPr>
              <a:t>- Vàng (gold) thuộc ô 79, chu kì 6, nhóm IB.</a:t>
            </a:r>
            <a:endParaRPr lang="vi-VN" sz="5000" dirty="0">
              <a:solidFill>
                <a:srgbClr val="000000"/>
              </a:solidFill>
              <a:latin typeface="+mj-lt"/>
            </a:endParaRPr>
          </a:p>
          <a:p>
            <a:pPr algn="just"/>
            <a:r>
              <a:rPr lang="vi-VN" sz="5000" dirty="0">
                <a:solidFill>
                  <a:srgbClr val="000000"/>
                </a:solidFill>
                <a:latin typeface="+mj-lt"/>
              </a:rPr>
              <a:t>- Bạc (silver) thuộc ô 47, chu kì 5, nhóm IB.</a:t>
            </a:r>
            <a:endParaRPr lang="vi-VN" sz="5000" dirty="0">
              <a:solidFill>
                <a:srgbClr val="000000"/>
              </a:solidFill>
              <a:latin typeface="+mj-lt"/>
            </a:endParaRPr>
          </a:p>
          <a:p>
            <a:pPr algn="just"/>
            <a:r>
              <a:rPr lang="vi-VN" sz="5000" dirty="0">
                <a:solidFill>
                  <a:srgbClr val="000000"/>
                </a:solidFill>
                <a:latin typeface="+mj-lt"/>
              </a:rPr>
              <a:t>- Platinum thuộc ô 78, chu kì 6, nhóm VIIIB.</a:t>
            </a:r>
            <a:endParaRPr lang="vi-VN" sz="5000" b="0" i="0" dirty="0">
              <a:solidFill>
                <a:srgbClr val="000000"/>
              </a:solidFill>
              <a:effectLst/>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6" presetClass="entr" presetSubtype="21" fill="hold" grpId="0" nodeType="clickEffect">
                                  <p:stCondLst>
                                    <p:cond delay="0"/>
                                  </p:stCondLst>
                                  <p:childTnLst>
                                    <p:set>
                                      <p:cBhvr>
                                        <p:cTn id="12" dur="1" fill="hold">
                                          <p:stCondLst>
                                            <p:cond delay="0"/>
                                          </p:stCondLst>
                                        </p:cTn>
                                        <p:tgtEl>
                                          <p:spTgt spid="3"/>
                                        </p:tgtEl>
                                        <p:attrNameLst>
                                          <p:attrName>style.visibility</p:attrName>
                                        </p:attrNameLst>
                                      </p:cBhvr>
                                      <p:to>
                                        <p:strVal val="visible"/>
                                      </p:to>
                                    </p:set>
                                    <p:animEffect transition="in" filter="barn(inVertical)">
                                      <p:cBhvr>
                                        <p:cTn id="13"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447800" y="419100"/>
            <a:ext cx="7032694" cy="861774"/>
          </a:xfrm>
          <a:prstGeom prst="rect">
            <a:avLst/>
          </a:prstGeom>
        </p:spPr>
        <p:txBody>
          <a:bodyPr wrap="none">
            <a:spAutoFit/>
          </a:bodyPr>
          <a:lstStyle/>
          <a:p>
            <a:r>
              <a:rPr lang="en-US" sz="5000" b="1" dirty="0">
                <a:solidFill>
                  <a:srgbClr val="C00000"/>
                </a:solidFill>
                <a:latin typeface="Times Neue Roman" panose="00000500000000000000" charset="0"/>
              </a:rPr>
              <a:t>IV. </a:t>
            </a:r>
            <a:r>
              <a:rPr lang="en-US" sz="5000" b="1" dirty="0" err="1">
                <a:solidFill>
                  <a:srgbClr val="C00000"/>
                </a:solidFill>
                <a:latin typeface="Times Neue Roman" panose="00000500000000000000" charset="0"/>
              </a:rPr>
              <a:t>Các</a:t>
            </a:r>
            <a:r>
              <a:rPr lang="en-US" sz="5000" b="1" dirty="0">
                <a:solidFill>
                  <a:srgbClr val="C00000"/>
                </a:solidFill>
                <a:latin typeface="Times Neue Roman" panose="00000500000000000000" charset="0"/>
              </a:rPr>
              <a:t> </a:t>
            </a:r>
            <a:r>
              <a:rPr lang="en-US" sz="5000" b="1" dirty="0" err="1">
                <a:solidFill>
                  <a:srgbClr val="C00000"/>
                </a:solidFill>
                <a:latin typeface="Times Neue Roman" panose="00000500000000000000" charset="0"/>
              </a:rPr>
              <a:t>nguyên</a:t>
            </a:r>
            <a:r>
              <a:rPr lang="en-US" sz="5000" b="1" dirty="0">
                <a:solidFill>
                  <a:srgbClr val="C00000"/>
                </a:solidFill>
                <a:latin typeface="Times Neue Roman" panose="00000500000000000000" charset="0"/>
              </a:rPr>
              <a:t> </a:t>
            </a:r>
            <a:r>
              <a:rPr lang="en-US" sz="5000" b="1" dirty="0" err="1">
                <a:solidFill>
                  <a:srgbClr val="C00000"/>
                </a:solidFill>
                <a:latin typeface="Times Neue Roman" panose="00000500000000000000" charset="0"/>
              </a:rPr>
              <a:t>tố</a:t>
            </a:r>
            <a:r>
              <a:rPr lang="en-US" sz="5000" b="1" dirty="0">
                <a:solidFill>
                  <a:srgbClr val="C00000"/>
                </a:solidFill>
                <a:latin typeface="Times Neue Roman" panose="00000500000000000000" charset="0"/>
              </a:rPr>
              <a:t> phi </a:t>
            </a:r>
            <a:r>
              <a:rPr lang="en-US" sz="5000" b="1" dirty="0" err="1">
                <a:solidFill>
                  <a:srgbClr val="C00000"/>
                </a:solidFill>
                <a:latin typeface="Times Neue Roman" panose="00000500000000000000" charset="0"/>
              </a:rPr>
              <a:t>kim</a:t>
            </a:r>
            <a:endParaRPr lang="en-US" sz="5000" dirty="0">
              <a:solidFill>
                <a:srgbClr val="C00000"/>
              </a:solidFill>
              <a:latin typeface="Times Neue Roman" panose="00000500000000000000" charset="0"/>
            </a:endParaRPr>
          </a:p>
        </p:txBody>
      </p:sp>
      <p:sp>
        <p:nvSpPr>
          <p:cNvPr id="3" name="Rectangle 2"/>
          <p:cNvSpPr/>
          <p:nvPr/>
        </p:nvSpPr>
        <p:spPr>
          <a:xfrm>
            <a:off x="1413164" y="1280874"/>
            <a:ext cx="10059164" cy="784830"/>
          </a:xfrm>
          <a:prstGeom prst="rect">
            <a:avLst/>
          </a:prstGeom>
        </p:spPr>
        <p:txBody>
          <a:bodyPr wrap="none">
            <a:spAutoFit/>
          </a:bodyPr>
          <a:lstStyle/>
          <a:p>
            <a:r>
              <a:rPr lang="en-US" sz="4500" b="1" u="sng" dirty="0">
                <a:solidFill>
                  <a:srgbClr val="222222"/>
                </a:solidFill>
                <a:latin typeface="Times Neue Roman" panose="00000500000000000000" charset="0"/>
              </a:rPr>
              <a:t>* </a:t>
            </a:r>
            <a:r>
              <a:rPr lang="en-US" sz="4500" b="1" u="sng" dirty="0" err="1">
                <a:solidFill>
                  <a:srgbClr val="222222"/>
                </a:solidFill>
                <a:latin typeface="Times Neue Roman" panose="00000500000000000000" charset="0"/>
              </a:rPr>
              <a:t>Chỉ</a:t>
            </a:r>
            <a:r>
              <a:rPr lang="en-US" sz="4500" b="1" u="sng" dirty="0">
                <a:solidFill>
                  <a:srgbClr val="222222"/>
                </a:solidFill>
                <a:latin typeface="Times Neue Roman" panose="00000500000000000000" charset="0"/>
              </a:rPr>
              <a:t> </a:t>
            </a:r>
            <a:r>
              <a:rPr lang="en-US" sz="4500" b="1" u="sng" dirty="0" err="1">
                <a:solidFill>
                  <a:srgbClr val="222222"/>
                </a:solidFill>
                <a:latin typeface="Times Neue Roman" panose="00000500000000000000" charset="0"/>
              </a:rPr>
              <a:t>ra</a:t>
            </a:r>
            <a:r>
              <a:rPr lang="en-US" sz="4500" b="1" u="sng" dirty="0">
                <a:solidFill>
                  <a:srgbClr val="222222"/>
                </a:solidFill>
                <a:latin typeface="Times Neue Roman" panose="00000500000000000000" charset="0"/>
              </a:rPr>
              <a:t> </a:t>
            </a:r>
            <a:r>
              <a:rPr lang="en-US" sz="4500" b="1" u="sng" dirty="0" err="1">
                <a:solidFill>
                  <a:srgbClr val="222222"/>
                </a:solidFill>
                <a:latin typeface="Times Neue Roman" panose="00000500000000000000" charset="0"/>
              </a:rPr>
              <a:t>vị</a:t>
            </a:r>
            <a:r>
              <a:rPr lang="en-US" sz="4500" b="1" u="sng" dirty="0">
                <a:solidFill>
                  <a:srgbClr val="222222"/>
                </a:solidFill>
                <a:latin typeface="Times Neue Roman" panose="00000500000000000000" charset="0"/>
              </a:rPr>
              <a:t> </a:t>
            </a:r>
            <a:r>
              <a:rPr lang="en-US" sz="4500" b="1" u="sng" dirty="0" err="1">
                <a:solidFill>
                  <a:srgbClr val="222222"/>
                </a:solidFill>
                <a:latin typeface="Times Neue Roman" panose="00000500000000000000" charset="0"/>
              </a:rPr>
              <a:t>trí</a:t>
            </a:r>
            <a:r>
              <a:rPr lang="en-US" sz="4500" b="1" u="sng" dirty="0">
                <a:solidFill>
                  <a:srgbClr val="222222"/>
                </a:solidFill>
                <a:latin typeface="Times Neue Roman" panose="00000500000000000000" charset="0"/>
              </a:rPr>
              <a:t> </a:t>
            </a:r>
            <a:r>
              <a:rPr lang="en-US" sz="4500" b="1" u="sng" dirty="0" err="1">
                <a:solidFill>
                  <a:srgbClr val="222222"/>
                </a:solidFill>
                <a:latin typeface="Times Neue Roman" panose="00000500000000000000" charset="0"/>
              </a:rPr>
              <a:t>của</a:t>
            </a:r>
            <a:r>
              <a:rPr lang="en-US" sz="4500" b="1" u="sng" dirty="0">
                <a:solidFill>
                  <a:srgbClr val="222222"/>
                </a:solidFill>
                <a:latin typeface="Times Neue Roman" panose="00000500000000000000" charset="0"/>
              </a:rPr>
              <a:t> </a:t>
            </a:r>
            <a:r>
              <a:rPr lang="en-US" sz="4500" b="1" u="sng" dirty="0" err="1">
                <a:solidFill>
                  <a:srgbClr val="222222"/>
                </a:solidFill>
                <a:latin typeface="Times Neue Roman" panose="00000500000000000000" charset="0"/>
              </a:rPr>
              <a:t>nhóm</a:t>
            </a:r>
            <a:r>
              <a:rPr lang="en-US" sz="4500" b="1" u="sng" dirty="0">
                <a:solidFill>
                  <a:srgbClr val="222222"/>
                </a:solidFill>
                <a:latin typeface="Times Neue Roman" panose="00000500000000000000" charset="0"/>
              </a:rPr>
              <a:t> </a:t>
            </a:r>
            <a:r>
              <a:rPr lang="en-US" sz="4500" b="1" u="sng" dirty="0" err="1">
                <a:solidFill>
                  <a:srgbClr val="222222"/>
                </a:solidFill>
                <a:latin typeface="Times Neue Roman" panose="00000500000000000000" charset="0"/>
              </a:rPr>
              <a:t>nguyên</a:t>
            </a:r>
            <a:r>
              <a:rPr lang="en-US" sz="4500" b="1" u="sng" dirty="0">
                <a:solidFill>
                  <a:srgbClr val="222222"/>
                </a:solidFill>
                <a:latin typeface="Times Neue Roman" panose="00000500000000000000" charset="0"/>
              </a:rPr>
              <a:t> </a:t>
            </a:r>
            <a:r>
              <a:rPr lang="en-US" sz="4500" b="1" u="sng" dirty="0" err="1">
                <a:solidFill>
                  <a:srgbClr val="222222"/>
                </a:solidFill>
                <a:latin typeface="Times Neue Roman" panose="00000500000000000000" charset="0"/>
              </a:rPr>
              <a:t>tố</a:t>
            </a:r>
            <a:r>
              <a:rPr lang="en-US" sz="4500" b="1" u="sng" dirty="0">
                <a:solidFill>
                  <a:srgbClr val="222222"/>
                </a:solidFill>
                <a:latin typeface="Times Neue Roman" panose="00000500000000000000" charset="0"/>
              </a:rPr>
              <a:t> phi </a:t>
            </a:r>
            <a:r>
              <a:rPr lang="en-US" sz="4500" b="1" u="sng" dirty="0" err="1">
                <a:solidFill>
                  <a:srgbClr val="222222"/>
                </a:solidFill>
                <a:latin typeface="Times Neue Roman" panose="00000500000000000000" charset="0"/>
              </a:rPr>
              <a:t>kim</a:t>
            </a:r>
            <a:endParaRPr lang="en-US" sz="4500" u="sng" dirty="0">
              <a:latin typeface="Times Neue Roman" panose="00000500000000000000" charset="0"/>
            </a:endParaRPr>
          </a:p>
        </p:txBody>
      </p:sp>
      <p:sp>
        <p:nvSpPr>
          <p:cNvPr id="4" name="Rectangle 3"/>
          <p:cNvSpPr/>
          <p:nvPr/>
        </p:nvSpPr>
        <p:spPr>
          <a:xfrm>
            <a:off x="990600" y="2142648"/>
            <a:ext cx="16992600" cy="1477328"/>
          </a:xfrm>
          <a:prstGeom prst="rect">
            <a:avLst/>
          </a:prstGeom>
        </p:spPr>
        <p:txBody>
          <a:bodyPr wrap="square">
            <a:spAutoFit/>
          </a:bodyPr>
          <a:lstStyle/>
          <a:p>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Nhóm</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nguyên</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tố</a:t>
            </a:r>
            <a:r>
              <a:rPr lang="en-US" sz="4500" dirty="0">
                <a:solidFill>
                  <a:srgbClr val="222222"/>
                </a:solidFill>
                <a:latin typeface="Times Neue Roman" panose="00000500000000000000" charset="0"/>
              </a:rPr>
              <a:t> phi </a:t>
            </a:r>
            <a:r>
              <a:rPr lang="en-US" sz="4500" dirty="0" err="1">
                <a:solidFill>
                  <a:srgbClr val="222222"/>
                </a:solidFill>
                <a:latin typeface="Times Neue Roman" panose="00000500000000000000" charset="0"/>
              </a:rPr>
              <a:t>kim</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chủ</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yếu</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tập</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trung</a:t>
            </a:r>
            <a:r>
              <a:rPr lang="en-US" sz="4500" dirty="0">
                <a:solidFill>
                  <a:srgbClr val="222222"/>
                </a:solidFill>
                <a:latin typeface="Times Neue Roman" panose="00000500000000000000" charset="0"/>
              </a:rPr>
              <a:t> ở </a:t>
            </a:r>
            <a:r>
              <a:rPr lang="en-US" sz="4500" dirty="0" err="1">
                <a:solidFill>
                  <a:srgbClr val="222222"/>
                </a:solidFill>
                <a:latin typeface="Times Neue Roman" panose="00000500000000000000" charset="0"/>
              </a:rPr>
              <a:t>góc</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bên</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phải</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của</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bảng</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tuần</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hoàn</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các</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nguyên</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tố</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hóa</a:t>
            </a:r>
            <a:r>
              <a:rPr lang="en-US" sz="4500" dirty="0">
                <a:solidFill>
                  <a:srgbClr val="222222"/>
                </a:solidFill>
                <a:latin typeface="Times Neue Roman" panose="00000500000000000000" charset="0"/>
              </a:rPr>
              <a:t> </a:t>
            </a:r>
            <a:r>
              <a:rPr lang="en-US" sz="4500" dirty="0" err="1">
                <a:solidFill>
                  <a:srgbClr val="222222"/>
                </a:solidFill>
                <a:latin typeface="Times Neue Roman" panose="00000500000000000000" charset="0"/>
              </a:rPr>
              <a:t>học</a:t>
            </a:r>
            <a:r>
              <a:rPr lang="en-US" sz="4500" dirty="0">
                <a:solidFill>
                  <a:srgbClr val="222222"/>
                </a:solidFill>
                <a:latin typeface="Times Neue Roman" panose="00000500000000000000" charset="0"/>
              </a:rPr>
              <a:t>.</a:t>
            </a:r>
            <a:endParaRPr lang="en-US" sz="4500" dirty="0">
              <a:latin typeface="Times Neue Roman" panose="00000500000000000000" charset="0"/>
            </a:endParaRPr>
          </a:p>
        </p:txBody>
      </p:sp>
      <p:pic>
        <p:nvPicPr>
          <p:cNvPr id="5" name="Picture 4" descr="C:\Users\Admin\Pictures\z3621543786739_6b2920fc4963b794418c7184b56fb99f (2).jpg"/>
          <p:cNvPicPr>
            <a:picLocks noChangeAspect="1" noChangeArrowheads="1"/>
          </p:cNvPicPr>
          <p:nvPr/>
        </p:nvPicPr>
        <p:blipFill>
          <a:blip r:embed="rId1">
            <a:extLst>
              <a:ext uri="{28A0092B-C50C-407E-A947-70E740481C1C}">
                <a14:useLocalDpi xmlns:a14="http://schemas.microsoft.com/office/drawing/2010/main" val="0"/>
              </a:ext>
            </a:extLst>
          </a:blip>
          <a:srcRect/>
          <a:stretch>
            <a:fillRect/>
          </a:stretch>
        </p:blipFill>
        <p:spPr bwMode="auto">
          <a:xfrm>
            <a:off x="381000" y="3696920"/>
            <a:ext cx="7543800" cy="6323380"/>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5" descr="C:\Users\Admin\Pictures\z3621541506342_75fdb85544c837d4864f3314ae286138 (2).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917873" y="3924300"/>
            <a:ext cx="10058400" cy="6477000"/>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762000" y="571500"/>
            <a:ext cx="16611600" cy="2169825"/>
          </a:xfrm>
          <a:prstGeom prst="rect">
            <a:avLst/>
          </a:prstGeom>
        </p:spPr>
        <p:txBody>
          <a:bodyPr wrap="square">
            <a:spAutoFit/>
          </a:bodyPr>
          <a:lstStyle/>
          <a:p>
            <a:r>
              <a:rPr lang="en-US" sz="4500" dirty="0">
                <a:solidFill>
                  <a:srgbClr val="002060"/>
                </a:solidFill>
                <a:latin typeface="Times Neue Roman" panose="00000500000000000000" charset="0"/>
              </a:rPr>
              <a:t>C8/ Carbon, nitrogen, oxygen </a:t>
            </a:r>
            <a:r>
              <a:rPr lang="en-US" sz="4500" dirty="0" err="1">
                <a:solidFill>
                  <a:srgbClr val="002060"/>
                </a:solidFill>
                <a:latin typeface="Times Neue Roman" panose="00000500000000000000" charset="0"/>
              </a:rPr>
              <a:t>và</a:t>
            </a:r>
            <a:r>
              <a:rPr lang="en-US" sz="4500" dirty="0">
                <a:solidFill>
                  <a:srgbClr val="002060"/>
                </a:solidFill>
                <a:latin typeface="Times Neue Roman" panose="00000500000000000000" charset="0"/>
              </a:rPr>
              <a:t> chlorine </a:t>
            </a:r>
            <a:r>
              <a:rPr lang="en-US" sz="4500" dirty="0" err="1">
                <a:solidFill>
                  <a:srgbClr val="002060"/>
                </a:solidFill>
                <a:latin typeface="Times Neue Roman" panose="00000500000000000000" charset="0"/>
              </a:rPr>
              <a:t>là</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những</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nguyên</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tố</a:t>
            </a:r>
            <a:r>
              <a:rPr lang="en-US" sz="4500" dirty="0">
                <a:solidFill>
                  <a:srgbClr val="002060"/>
                </a:solidFill>
                <a:latin typeface="Times Neue Roman" panose="00000500000000000000" charset="0"/>
              </a:rPr>
              <a:t> phi </a:t>
            </a:r>
            <a:r>
              <a:rPr lang="en-US" sz="4500" dirty="0" err="1">
                <a:solidFill>
                  <a:srgbClr val="002060"/>
                </a:solidFill>
                <a:latin typeface="Times Neue Roman" panose="00000500000000000000" charset="0"/>
              </a:rPr>
              <a:t>kim</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phổ</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biến</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và</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gần</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gũi</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trong</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đời</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sống</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Em</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hãy</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cho</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biết</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vị</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trí</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nhóm</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chu</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kì</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của</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chúng</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trong</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bảng</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tuần</a:t>
            </a:r>
            <a:r>
              <a:rPr lang="en-US" sz="4500" dirty="0">
                <a:solidFill>
                  <a:srgbClr val="002060"/>
                </a:solidFill>
                <a:latin typeface="Times Neue Roman" panose="00000500000000000000" charset="0"/>
              </a:rPr>
              <a:t> </a:t>
            </a:r>
            <a:r>
              <a:rPr lang="en-US" sz="4500" dirty="0" err="1">
                <a:solidFill>
                  <a:srgbClr val="002060"/>
                </a:solidFill>
                <a:latin typeface="Times Neue Roman" panose="00000500000000000000" charset="0"/>
              </a:rPr>
              <a:t>hoàn</a:t>
            </a:r>
            <a:r>
              <a:rPr lang="en-US" sz="4500" dirty="0">
                <a:solidFill>
                  <a:srgbClr val="002060"/>
                </a:solidFill>
                <a:latin typeface="Times Neue Roman" panose="00000500000000000000" charset="0"/>
              </a:rPr>
              <a:t>.</a:t>
            </a:r>
            <a:endParaRPr lang="en-US" sz="4500" dirty="0">
              <a:solidFill>
                <a:srgbClr val="002060"/>
              </a:solidFill>
              <a:latin typeface="Times Neue Roman" panose="00000500000000000000" charset="0"/>
            </a:endParaRPr>
          </a:p>
        </p:txBody>
      </p:sp>
      <p:sp>
        <p:nvSpPr>
          <p:cNvPr id="3" name="Rectangle 2"/>
          <p:cNvSpPr/>
          <p:nvPr/>
        </p:nvSpPr>
        <p:spPr>
          <a:xfrm>
            <a:off x="990600" y="3238500"/>
            <a:ext cx="16078200" cy="2862322"/>
          </a:xfrm>
          <a:prstGeom prst="rect">
            <a:avLst/>
          </a:prstGeom>
        </p:spPr>
        <p:txBody>
          <a:bodyPr wrap="square">
            <a:spAutoFit/>
          </a:bodyPr>
          <a:lstStyle/>
          <a:p>
            <a:pPr algn="just"/>
            <a:r>
              <a:rPr lang="en-US" sz="4500" dirty="0">
                <a:solidFill>
                  <a:srgbClr val="000000"/>
                </a:solidFill>
                <a:latin typeface="Times Neue Roman" panose="00000500000000000000" charset="0"/>
              </a:rPr>
              <a:t>- Carbon (C)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chu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kì</a:t>
            </a:r>
            <a:r>
              <a:rPr lang="en-US" sz="4500" dirty="0">
                <a:solidFill>
                  <a:srgbClr val="000000"/>
                </a:solidFill>
                <a:latin typeface="Times Neue Roman" panose="00000500000000000000" charset="0"/>
              </a:rPr>
              <a:t> 2,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IVA.</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 Nitrogen (N)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chu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kì</a:t>
            </a:r>
            <a:r>
              <a:rPr lang="en-US" sz="4500" dirty="0">
                <a:solidFill>
                  <a:srgbClr val="000000"/>
                </a:solidFill>
                <a:latin typeface="Times Neue Roman" panose="00000500000000000000" charset="0"/>
              </a:rPr>
              <a:t> 2,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VA.</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 Oxygen (O)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chu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kì</a:t>
            </a:r>
            <a:r>
              <a:rPr lang="en-US" sz="4500" dirty="0">
                <a:solidFill>
                  <a:srgbClr val="000000"/>
                </a:solidFill>
                <a:latin typeface="Times Neue Roman" panose="00000500000000000000" charset="0"/>
              </a:rPr>
              <a:t> 2,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VIA.</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 Chlorine (Cl)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chu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kì</a:t>
            </a:r>
            <a:r>
              <a:rPr lang="en-US" sz="4500" dirty="0">
                <a:solidFill>
                  <a:srgbClr val="000000"/>
                </a:solidFill>
                <a:latin typeface="Times Neue Roman" panose="00000500000000000000" charset="0"/>
              </a:rPr>
              <a:t> 3,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VIIA.</a:t>
            </a:r>
            <a:endParaRPr lang="en-US" sz="4500" b="0" i="0" dirty="0">
              <a:solidFill>
                <a:srgbClr val="000000"/>
              </a:solidFill>
              <a:effectLst/>
              <a:latin typeface="Times Neue Roman" panose="00000500000000000000" charset="0"/>
            </a:endParaRPr>
          </a:p>
        </p:txBody>
      </p:sp>
      <p:pic>
        <p:nvPicPr>
          <p:cNvPr id="4" name="Picture 21" descr="Tay viÕt "/>
          <p:cNvPicPr>
            <a:picLocks noChangeAspect="1" noChangeArrowheads="1" noCrop="1"/>
          </p:cNvPicPr>
          <p:nvPr/>
        </p:nvPicPr>
        <p:blipFill>
          <a:blip r:embed="rId1">
            <a:extLst>
              <a:ext uri="{28A0092B-C50C-407E-A947-70E740481C1C}">
                <a14:useLocalDpi xmlns:a14="http://schemas.microsoft.com/office/drawing/2010/main" val="0"/>
              </a:ext>
            </a:extLst>
          </a:blip>
          <a:srcRect/>
          <a:stretch>
            <a:fillRect/>
          </a:stretch>
        </p:blipFill>
        <p:spPr bwMode="auto">
          <a:xfrm>
            <a:off x="734291" y="6491472"/>
            <a:ext cx="990600" cy="1008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Rectangle 4"/>
          <p:cNvSpPr/>
          <p:nvPr/>
        </p:nvSpPr>
        <p:spPr>
          <a:xfrm>
            <a:off x="1828800" y="6501863"/>
            <a:ext cx="15544800" cy="3170099"/>
          </a:xfrm>
          <a:prstGeom prst="rect">
            <a:avLst/>
          </a:prstGeom>
        </p:spPr>
        <p:txBody>
          <a:bodyPr wrap="square">
            <a:spAutoFit/>
          </a:bodyPr>
          <a:lstStyle/>
          <a:p>
            <a:pPr algn="just"/>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Các</a:t>
            </a:r>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nguyên</a:t>
            </a:r>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tố</a:t>
            </a:r>
            <a:r>
              <a:rPr lang="en-US" sz="5000" dirty="0">
                <a:solidFill>
                  <a:srgbClr val="7030A0"/>
                </a:solidFill>
                <a:latin typeface="Times Neue Roman" panose="00000500000000000000" charset="0"/>
              </a:rPr>
              <a:t> phi </a:t>
            </a:r>
            <a:r>
              <a:rPr lang="en-US" sz="5000" dirty="0" err="1">
                <a:solidFill>
                  <a:srgbClr val="7030A0"/>
                </a:solidFill>
                <a:latin typeface="Times Neue Roman" panose="00000500000000000000" charset="0"/>
              </a:rPr>
              <a:t>kim</a:t>
            </a:r>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bao</a:t>
            </a:r>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gồm</a:t>
            </a:r>
            <a:r>
              <a:rPr lang="en-US" sz="5000" dirty="0">
                <a:solidFill>
                  <a:srgbClr val="7030A0"/>
                </a:solidFill>
                <a:latin typeface="Times Neue Roman" panose="00000500000000000000" charset="0"/>
              </a:rPr>
              <a:t>:</a:t>
            </a:r>
            <a:endParaRPr lang="en-US" sz="5000" dirty="0">
              <a:solidFill>
                <a:srgbClr val="7030A0"/>
              </a:solidFill>
              <a:latin typeface="Times Neue Roman" panose="00000500000000000000" charset="0"/>
            </a:endParaRPr>
          </a:p>
          <a:p>
            <a:pPr algn="just"/>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Nguyên</a:t>
            </a:r>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tố</a:t>
            </a:r>
            <a:r>
              <a:rPr lang="en-US" sz="5000" dirty="0">
                <a:solidFill>
                  <a:srgbClr val="7030A0"/>
                </a:solidFill>
                <a:latin typeface="Times Neue Roman" panose="00000500000000000000" charset="0"/>
              </a:rPr>
              <a:t> hydrogen ở </a:t>
            </a:r>
            <a:r>
              <a:rPr lang="en-US" sz="5000" dirty="0" err="1">
                <a:solidFill>
                  <a:srgbClr val="7030A0"/>
                </a:solidFill>
                <a:latin typeface="Times Neue Roman" panose="00000500000000000000" charset="0"/>
              </a:rPr>
              <a:t>nhóm</a:t>
            </a:r>
            <a:r>
              <a:rPr lang="en-US" sz="5000" dirty="0">
                <a:solidFill>
                  <a:srgbClr val="7030A0"/>
                </a:solidFill>
                <a:latin typeface="Times Neue Roman" panose="00000500000000000000" charset="0"/>
              </a:rPr>
              <a:t> IA.</a:t>
            </a:r>
            <a:endParaRPr lang="en-US" sz="5000" dirty="0">
              <a:solidFill>
                <a:srgbClr val="7030A0"/>
              </a:solidFill>
              <a:latin typeface="Times Neue Roman" panose="00000500000000000000" charset="0"/>
            </a:endParaRPr>
          </a:p>
          <a:p>
            <a:pPr algn="just"/>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Một</a:t>
            </a:r>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số</a:t>
            </a:r>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nguyên</a:t>
            </a:r>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tố</a:t>
            </a:r>
            <a:r>
              <a:rPr lang="en-US" sz="5000" dirty="0">
                <a:solidFill>
                  <a:srgbClr val="7030A0"/>
                </a:solidFill>
                <a:latin typeface="Times Neue Roman" panose="00000500000000000000" charset="0"/>
              </a:rPr>
              <a:t> ở </a:t>
            </a:r>
            <a:r>
              <a:rPr lang="en-US" sz="5000" dirty="0" err="1">
                <a:solidFill>
                  <a:srgbClr val="7030A0"/>
                </a:solidFill>
                <a:latin typeface="Times Neue Roman" panose="00000500000000000000" charset="0"/>
              </a:rPr>
              <a:t>nhóm</a:t>
            </a:r>
            <a:r>
              <a:rPr lang="en-US" sz="5000" dirty="0">
                <a:solidFill>
                  <a:srgbClr val="7030A0"/>
                </a:solidFill>
                <a:latin typeface="Times Neue Roman" panose="00000500000000000000" charset="0"/>
              </a:rPr>
              <a:t> IIIA </a:t>
            </a:r>
            <a:r>
              <a:rPr lang="en-US" sz="5000" dirty="0" err="1">
                <a:solidFill>
                  <a:srgbClr val="7030A0"/>
                </a:solidFill>
                <a:latin typeface="Times Neue Roman" panose="00000500000000000000" charset="0"/>
              </a:rPr>
              <a:t>và</a:t>
            </a:r>
            <a:r>
              <a:rPr lang="en-US" sz="5000" dirty="0">
                <a:solidFill>
                  <a:srgbClr val="7030A0"/>
                </a:solidFill>
                <a:latin typeface="Times Neue Roman" panose="00000500000000000000" charset="0"/>
              </a:rPr>
              <a:t> IVA.</a:t>
            </a:r>
            <a:endParaRPr lang="en-US" sz="5000" dirty="0">
              <a:solidFill>
                <a:srgbClr val="7030A0"/>
              </a:solidFill>
              <a:latin typeface="Times Neue Roman" panose="00000500000000000000" charset="0"/>
            </a:endParaRPr>
          </a:p>
          <a:p>
            <a:pPr algn="just"/>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Hầu</a:t>
            </a:r>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hết</a:t>
            </a:r>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các</a:t>
            </a:r>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nguyên</a:t>
            </a:r>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tố</a:t>
            </a:r>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thuộc</a:t>
            </a:r>
            <a:r>
              <a:rPr lang="en-US" sz="5000" dirty="0">
                <a:solidFill>
                  <a:srgbClr val="7030A0"/>
                </a:solidFill>
                <a:latin typeface="Times Neue Roman" panose="00000500000000000000" charset="0"/>
              </a:rPr>
              <a:t> </a:t>
            </a:r>
            <a:r>
              <a:rPr lang="en-US" sz="5000" dirty="0" err="1">
                <a:solidFill>
                  <a:srgbClr val="7030A0"/>
                </a:solidFill>
                <a:latin typeface="Times Neue Roman" panose="00000500000000000000" charset="0"/>
              </a:rPr>
              <a:t>nhóm</a:t>
            </a:r>
            <a:r>
              <a:rPr lang="en-US" sz="5000" dirty="0">
                <a:solidFill>
                  <a:srgbClr val="7030A0"/>
                </a:solidFill>
                <a:latin typeface="Times Neue Roman" panose="00000500000000000000" charset="0"/>
              </a:rPr>
              <a:t> VA, VIA </a:t>
            </a:r>
            <a:r>
              <a:rPr lang="en-US" sz="5000" dirty="0" err="1">
                <a:solidFill>
                  <a:srgbClr val="7030A0"/>
                </a:solidFill>
                <a:latin typeface="Times Neue Roman" panose="00000500000000000000" charset="0"/>
              </a:rPr>
              <a:t>và</a:t>
            </a:r>
            <a:r>
              <a:rPr lang="en-US" sz="5000" dirty="0">
                <a:solidFill>
                  <a:srgbClr val="7030A0"/>
                </a:solidFill>
                <a:latin typeface="Times Neue Roman" panose="00000500000000000000" charset="0"/>
              </a:rPr>
              <a:t> VIIA</a:t>
            </a:r>
            <a:r>
              <a:rPr lang="en-US" dirty="0">
                <a:solidFill>
                  <a:srgbClr val="7030A0"/>
                </a:solidFill>
                <a:latin typeface="Roboto"/>
              </a:rPr>
              <a:t>.</a:t>
            </a:r>
            <a:endParaRPr lang="en-US" b="0" i="0" dirty="0">
              <a:solidFill>
                <a:srgbClr val="7030A0"/>
              </a:solidFill>
              <a:effectLst/>
              <a:latin typeface="Roboto"/>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grpId="0" nodeType="clickEffect">
                                  <p:stCondLst>
                                    <p:cond delay="0"/>
                                  </p:stCondLst>
                                  <p:childTnLst>
                                    <p:set>
                                      <p:cBhvr>
                                        <p:cTn id="13" dur="1" fill="hold">
                                          <p:stCondLst>
                                            <p:cond delay="0"/>
                                          </p:stCondLst>
                                        </p:cTn>
                                        <p:tgtEl>
                                          <p:spTgt spid="3"/>
                                        </p:tgtEl>
                                        <p:attrNameLst>
                                          <p:attrName>style.visibility</p:attrName>
                                        </p:attrNameLst>
                                      </p:cBhvr>
                                      <p:to>
                                        <p:strVal val="visible"/>
                                      </p:to>
                                    </p:set>
                                    <p:animEffect transition="in" filter="barn(inVertical)">
                                      <p:cBhvr>
                                        <p:cTn id="14" dur="500"/>
                                        <p:tgtEl>
                                          <p:spTgt spid="3"/>
                                        </p:tgtEl>
                                      </p:cBhvr>
                                    </p:animEffec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6" presetClass="entr" presetSubtype="21" fill="hold" grpId="0" nodeType="clickEffect">
                                  <p:stCondLst>
                                    <p:cond delay="0"/>
                                  </p:stCondLst>
                                  <p:childTnLst>
                                    <p:set>
                                      <p:cBhvr>
                                        <p:cTn id="22" dur="1" fill="hold">
                                          <p:stCondLst>
                                            <p:cond delay="0"/>
                                          </p:stCondLst>
                                        </p:cTn>
                                        <p:tgtEl>
                                          <p:spTgt spid="5"/>
                                        </p:tgtEl>
                                        <p:attrNameLst>
                                          <p:attrName>style.visibility</p:attrName>
                                        </p:attrNameLst>
                                      </p:cBhvr>
                                      <p:to>
                                        <p:strVal val="visible"/>
                                      </p:to>
                                    </p:set>
                                    <p:animEffect transition="in" filter="barn(inVertical)">
                                      <p:cBhvr>
                                        <p:cTn id="23"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p:bldP spid="5" grpId="0"/>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609600" y="495300"/>
            <a:ext cx="17449800" cy="4247317"/>
          </a:xfrm>
          <a:prstGeom prst="rect">
            <a:avLst/>
          </a:prstGeom>
        </p:spPr>
        <p:txBody>
          <a:bodyPr wrap="square">
            <a:spAutoFit/>
          </a:bodyPr>
          <a:lstStyle/>
          <a:p>
            <a:pPr algn="just"/>
            <a:r>
              <a:rPr lang="vi-VN" sz="4500" dirty="0">
                <a:solidFill>
                  <a:srgbClr val="222222"/>
                </a:solidFill>
                <a:latin typeface="+mj-lt"/>
              </a:rPr>
              <a:t>- Ở điều kiện thường, các phi kim có thể ở thể rắn, thể lỏng hoặc thể khí.</a:t>
            </a:r>
            <a:endParaRPr lang="vi-VN" sz="4500" dirty="0">
              <a:solidFill>
                <a:srgbClr val="222222"/>
              </a:solidFill>
              <a:latin typeface="+mj-lt"/>
            </a:endParaRPr>
          </a:p>
          <a:p>
            <a:pPr algn="just"/>
            <a:r>
              <a:rPr lang="vi-VN" sz="4500" dirty="0">
                <a:solidFill>
                  <a:srgbClr val="222222"/>
                </a:solidFill>
                <a:latin typeface="+mj-lt"/>
              </a:rPr>
              <a:t>- Nhóm nguyên tố phi kim VIIA được gọi là nhóm nguyên tố halogen. Các đơn chất thuộc nhóm halogen có một số đặc điểm như:</a:t>
            </a:r>
            <a:endParaRPr lang="vi-VN" sz="4500" dirty="0">
              <a:solidFill>
                <a:srgbClr val="222222"/>
              </a:solidFill>
              <a:latin typeface="+mj-lt"/>
            </a:endParaRPr>
          </a:p>
          <a:p>
            <a:pPr algn="just"/>
            <a:r>
              <a:rPr lang="vi-VN" sz="4500" dirty="0">
                <a:solidFill>
                  <a:srgbClr val="222222"/>
                </a:solidFill>
                <a:latin typeface="+mj-lt"/>
              </a:rPr>
              <a:t>+ Có màu sắc đậm dần từ fluorine tới iodine, thể thay đổi từ khí – lỏng – rắn.</a:t>
            </a:r>
            <a:endParaRPr lang="vi-VN" sz="4500" dirty="0">
              <a:solidFill>
                <a:srgbClr val="222222"/>
              </a:solidFill>
              <a:latin typeface="+mj-lt"/>
            </a:endParaRPr>
          </a:p>
          <a:p>
            <a:pPr algn="just"/>
            <a:r>
              <a:rPr lang="vi-VN" sz="4500" dirty="0">
                <a:solidFill>
                  <a:srgbClr val="222222"/>
                </a:solidFill>
                <a:latin typeface="+mj-lt"/>
              </a:rPr>
              <a:t>+ Độc hại đối với các sinh vật.</a:t>
            </a:r>
            <a:endParaRPr lang="vi-VN" sz="4500" b="0" i="0" dirty="0">
              <a:solidFill>
                <a:srgbClr val="222222"/>
              </a:solidFill>
              <a:effectLst/>
              <a:latin typeface="+mj-lt"/>
            </a:endParaRPr>
          </a:p>
        </p:txBody>
      </p:sp>
      <p:pic>
        <p:nvPicPr>
          <p:cNvPr id="3074" name="Picture 2" descr="https://vietjack.me/storage/uploads/images/257/kh412-1658215156.png"/>
          <p:cNvPicPr>
            <a:picLocks noChangeAspect="1" noChangeArrowheads="1"/>
          </p:cNvPicPr>
          <p:nvPr/>
        </p:nvPicPr>
        <p:blipFill>
          <a:blip r:embed="rId1">
            <a:extLst>
              <a:ext uri="{28A0092B-C50C-407E-A947-70E740481C1C}">
                <a14:useLocalDpi xmlns:a14="http://schemas.microsoft.com/office/drawing/2010/main" val="0"/>
              </a:ext>
            </a:extLst>
          </a:blip>
          <a:srcRect/>
          <a:stretch>
            <a:fillRect/>
          </a:stretch>
        </p:blipFill>
        <p:spPr bwMode="auto">
          <a:xfrm>
            <a:off x="609600" y="4742617"/>
            <a:ext cx="17297400" cy="5277683"/>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838200" y="266700"/>
            <a:ext cx="17068800" cy="3170099"/>
          </a:xfrm>
          <a:prstGeom prst="rect">
            <a:avLst/>
          </a:prstGeom>
        </p:spPr>
        <p:txBody>
          <a:bodyPr wrap="square">
            <a:spAutoFit/>
          </a:bodyPr>
          <a:lstStyle/>
          <a:p>
            <a:r>
              <a:rPr lang="en-US" sz="5000" b="1" dirty="0" err="1">
                <a:solidFill>
                  <a:srgbClr val="008000"/>
                </a:solidFill>
                <a:latin typeface="Times Neue Roman" panose="00000500000000000000" charset="0"/>
              </a:rPr>
              <a:t>Vận</a:t>
            </a:r>
            <a:r>
              <a:rPr lang="en-US" sz="5000" b="1" dirty="0">
                <a:solidFill>
                  <a:srgbClr val="008000"/>
                </a:solidFill>
                <a:latin typeface="Times Neue Roman" panose="00000500000000000000" charset="0"/>
              </a:rPr>
              <a:t> </a:t>
            </a:r>
            <a:r>
              <a:rPr lang="en-US" sz="5000" b="1" dirty="0" err="1">
                <a:solidFill>
                  <a:srgbClr val="008000"/>
                </a:solidFill>
                <a:latin typeface="Times Neue Roman" panose="00000500000000000000" charset="0"/>
              </a:rPr>
              <a:t>dụng</a:t>
            </a:r>
            <a:r>
              <a:rPr lang="en-US" sz="5000" b="1" dirty="0">
                <a:solidFill>
                  <a:srgbClr val="008000"/>
                </a:solidFill>
                <a:latin typeface="Times Neue Roman" panose="00000500000000000000" charset="0"/>
              </a:rPr>
              <a:t> 2 </a:t>
            </a:r>
            <a:r>
              <a:rPr lang="en-US" sz="5000" b="1" dirty="0" err="1">
                <a:solidFill>
                  <a:srgbClr val="008000"/>
                </a:solidFill>
                <a:latin typeface="Times Neue Roman" panose="00000500000000000000" charset="0"/>
              </a:rPr>
              <a:t>trang</a:t>
            </a:r>
            <a:r>
              <a:rPr lang="en-US" sz="5000" b="1" dirty="0">
                <a:solidFill>
                  <a:srgbClr val="008000"/>
                </a:solidFill>
                <a:latin typeface="Times Neue Roman" panose="00000500000000000000" charset="0"/>
              </a:rPr>
              <a:t> 28:</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Tìm</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hiểu</a:t>
            </a:r>
            <a:r>
              <a:rPr lang="en-US" sz="5000" dirty="0">
                <a:solidFill>
                  <a:srgbClr val="000000"/>
                </a:solidFill>
                <a:latin typeface="Times Neue Roman" panose="00000500000000000000" charset="0"/>
              </a:rPr>
              <a:t> qua </a:t>
            </a:r>
            <a:r>
              <a:rPr lang="en-US" sz="5000" dirty="0" err="1">
                <a:solidFill>
                  <a:srgbClr val="000000"/>
                </a:solidFill>
                <a:latin typeface="Times Neue Roman" panose="00000500000000000000" charset="0"/>
              </a:rPr>
              <a:t>thực</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tế</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hãy</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cho</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biết</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nguyên</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tố</a:t>
            </a:r>
            <a:r>
              <a:rPr lang="en-US" sz="5000" dirty="0">
                <a:solidFill>
                  <a:srgbClr val="000000"/>
                </a:solidFill>
                <a:latin typeface="Times Neue Roman" panose="00000500000000000000" charset="0"/>
              </a:rPr>
              <a:t> phi </a:t>
            </a:r>
            <a:r>
              <a:rPr lang="en-US" sz="5000" dirty="0" err="1">
                <a:solidFill>
                  <a:srgbClr val="000000"/>
                </a:solidFill>
                <a:latin typeface="Times Neue Roman" panose="00000500000000000000" charset="0"/>
              </a:rPr>
              <a:t>kim</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nào</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có</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trong</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thành</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phần</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của</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kem</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đánh</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răng</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Nguyên</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tố</a:t>
            </a:r>
            <a:r>
              <a:rPr lang="en-US" sz="5000" dirty="0">
                <a:solidFill>
                  <a:srgbClr val="000000"/>
                </a:solidFill>
                <a:latin typeface="Times Neue Roman" panose="00000500000000000000" charset="0"/>
              </a:rPr>
              <a:t> phi </a:t>
            </a:r>
            <a:r>
              <a:rPr lang="en-US" sz="5000" dirty="0" err="1">
                <a:solidFill>
                  <a:srgbClr val="000000"/>
                </a:solidFill>
                <a:latin typeface="Times Neue Roman" panose="00000500000000000000" charset="0"/>
              </a:rPr>
              <a:t>kim</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nào</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có</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trong</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thành</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phần</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muối</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ăn</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Chúng</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thuộc</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chu</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kì</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và</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nhóm</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nào</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trong</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bảng</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tuần</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hoàn</a:t>
            </a:r>
            <a:r>
              <a:rPr lang="en-US" sz="5000" dirty="0">
                <a:solidFill>
                  <a:srgbClr val="000000"/>
                </a:solidFill>
                <a:latin typeface="Open Sans"/>
              </a:rPr>
              <a:t>.</a:t>
            </a:r>
            <a:endParaRPr lang="en-US" sz="5000" dirty="0"/>
          </a:p>
        </p:txBody>
      </p:sp>
      <p:sp>
        <p:nvSpPr>
          <p:cNvPr id="3" name="Rectangle 2"/>
          <p:cNvSpPr/>
          <p:nvPr/>
        </p:nvSpPr>
        <p:spPr>
          <a:xfrm>
            <a:off x="865908" y="4000500"/>
            <a:ext cx="17041091" cy="3939540"/>
          </a:xfrm>
          <a:prstGeom prst="rect">
            <a:avLst/>
          </a:prstGeom>
        </p:spPr>
        <p:txBody>
          <a:bodyPr wrap="square">
            <a:spAutoFit/>
          </a:bodyPr>
          <a:lstStyle/>
          <a:p>
            <a:pPr algn="just"/>
            <a:r>
              <a:rPr lang="en-US" sz="5000" b="1" u="sng" dirty="0">
                <a:solidFill>
                  <a:srgbClr val="002060"/>
                </a:solidFill>
                <a:latin typeface="+mj-lt"/>
              </a:rPr>
              <a:t>TL</a:t>
            </a:r>
            <a:r>
              <a:rPr lang="en-US" sz="5000" dirty="0">
                <a:solidFill>
                  <a:srgbClr val="002060"/>
                </a:solidFill>
                <a:latin typeface="+mj-lt"/>
              </a:rPr>
              <a:t>: </a:t>
            </a:r>
            <a:r>
              <a:rPr lang="vi-VN" sz="5000" dirty="0">
                <a:solidFill>
                  <a:srgbClr val="002060"/>
                </a:solidFill>
                <a:latin typeface="+mj-lt"/>
              </a:rPr>
              <a:t>Trong kem đánh răng thường có muối của nguyên tố fluorine (F) có tác dụng bảo vệ lớp men răng giúp răng chắc khỏe.</a:t>
            </a:r>
            <a:endParaRPr lang="vi-VN" sz="5000" dirty="0">
              <a:solidFill>
                <a:srgbClr val="002060"/>
              </a:solidFill>
              <a:latin typeface="+mj-lt"/>
            </a:endParaRPr>
          </a:p>
          <a:p>
            <a:pPr algn="just"/>
            <a:r>
              <a:rPr lang="vi-VN" sz="5000" dirty="0">
                <a:solidFill>
                  <a:srgbClr val="002060"/>
                </a:solidFill>
                <a:latin typeface="+mj-lt"/>
              </a:rPr>
              <a:t>Nguyên tố fluorine (F) thuộc chu kì 2, nhóm VIIA.</a:t>
            </a:r>
            <a:endParaRPr lang="vi-VN" sz="5000" dirty="0">
              <a:solidFill>
                <a:srgbClr val="002060"/>
              </a:solidFill>
              <a:latin typeface="+mj-lt"/>
            </a:endParaRPr>
          </a:p>
          <a:p>
            <a:pPr algn="just"/>
            <a:r>
              <a:rPr lang="vi-VN" sz="5000" dirty="0">
                <a:solidFill>
                  <a:srgbClr val="002060"/>
                </a:solidFill>
                <a:latin typeface="+mj-lt"/>
              </a:rPr>
              <a:t>Trong thành phần của muối ăn có nguyên tố chlorine (Cl)</a:t>
            </a:r>
            <a:endParaRPr lang="vi-VN" sz="5000" dirty="0">
              <a:solidFill>
                <a:srgbClr val="002060"/>
              </a:solidFill>
              <a:latin typeface="+mj-lt"/>
            </a:endParaRPr>
          </a:p>
          <a:p>
            <a:pPr algn="just"/>
            <a:r>
              <a:rPr lang="vi-VN" sz="5000" dirty="0">
                <a:solidFill>
                  <a:srgbClr val="002060"/>
                </a:solidFill>
                <a:latin typeface="+mj-lt"/>
              </a:rPr>
              <a:t>Nguyên tố chlorine (Cl) thuộc chu kì 3, nhóm VIIA</a:t>
            </a:r>
            <a:endParaRPr lang="vi-VN" sz="5000" b="0" i="0" dirty="0">
              <a:solidFill>
                <a:srgbClr val="002060"/>
              </a:solidFill>
              <a:effectLst/>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914400" y="190500"/>
            <a:ext cx="7010400" cy="861774"/>
          </a:xfrm>
          <a:prstGeom prst="rect">
            <a:avLst/>
          </a:prstGeom>
        </p:spPr>
        <p:txBody>
          <a:bodyPr wrap="square">
            <a:spAutoFit/>
          </a:bodyPr>
          <a:lstStyle/>
          <a:p>
            <a:r>
              <a:rPr lang="en-US" sz="5000" u="sng" dirty="0">
                <a:solidFill>
                  <a:srgbClr val="C00000"/>
                </a:solidFill>
                <a:latin typeface="Times New Roman" panose="02020603050405020304" pitchFamily="18" charset="0"/>
                <a:cs typeface="Times New Roman" panose="02020603050405020304" pitchFamily="18" charset="0"/>
              </a:rPr>
              <a:t>V. </a:t>
            </a:r>
            <a:r>
              <a:rPr lang="en-US" sz="5000" u="sng" dirty="0" err="1">
                <a:solidFill>
                  <a:srgbClr val="C00000"/>
                </a:solidFill>
                <a:latin typeface="Times New Roman" panose="02020603050405020304" pitchFamily="18" charset="0"/>
                <a:cs typeface="Times New Roman" panose="02020603050405020304" pitchFamily="18" charset="0"/>
              </a:rPr>
              <a:t>Các</a:t>
            </a:r>
            <a:r>
              <a:rPr lang="en-US" sz="5000" u="sng" dirty="0">
                <a:solidFill>
                  <a:srgbClr val="C00000"/>
                </a:solidFill>
                <a:latin typeface="Times New Roman" panose="02020603050405020304" pitchFamily="18" charset="0"/>
                <a:cs typeface="Times New Roman" panose="02020603050405020304" pitchFamily="18" charset="0"/>
              </a:rPr>
              <a:t> </a:t>
            </a:r>
            <a:r>
              <a:rPr lang="en-US" sz="5000" u="sng" dirty="0" err="1">
                <a:solidFill>
                  <a:srgbClr val="C00000"/>
                </a:solidFill>
                <a:latin typeface="Times New Roman" panose="02020603050405020304" pitchFamily="18" charset="0"/>
                <a:cs typeface="Times New Roman" panose="02020603050405020304" pitchFamily="18" charset="0"/>
              </a:rPr>
              <a:t>nguyên</a:t>
            </a:r>
            <a:r>
              <a:rPr lang="en-US" sz="5000" u="sng" dirty="0">
                <a:solidFill>
                  <a:srgbClr val="C00000"/>
                </a:solidFill>
                <a:latin typeface="Times New Roman" panose="02020603050405020304" pitchFamily="18" charset="0"/>
                <a:cs typeface="Times New Roman" panose="02020603050405020304" pitchFamily="18" charset="0"/>
              </a:rPr>
              <a:t> </a:t>
            </a:r>
            <a:r>
              <a:rPr lang="en-US" sz="5000" u="sng" dirty="0" err="1">
                <a:solidFill>
                  <a:srgbClr val="C00000"/>
                </a:solidFill>
                <a:latin typeface="Times New Roman" panose="02020603050405020304" pitchFamily="18" charset="0"/>
                <a:cs typeface="Times New Roman" panose="02020603050405020304" pitchFamily="18" charset="0"/>
              </a:rPr>
              <a:t>tố</a:t>
            </a:r>
            <a:r>
              <a:rPr lang="en-US" sz="5000" u="sng" dirty="0">
                <a:solidFill>
                  <a:srgbClr val="C00000"/>
                </a:solidFill>
                <a:latin typeface="Times New Roman" panose="02020603050405020304" pitchFamily="18" charset="0"/>
                <a:cs typeface="Times New Roman" panose="02020603050405020304" pitchFamily="18" charset="0"/>
              </a:rPr>
              <a:t> </a:t>
            </a:r>
            <a:r>
              <a:rPr lang="en-US" sz="5000" u="sng" dirty="0" err="1">
                <a:solidFill>
                  <a:srgbClr val="C00000"/>
                </a:solidFill>
                <a:latin typeface="Times New Roman" panose="02020603050405020304" pitchFamily="18" charset="0"/>
                <a:cs typeface="Times New Roman" panose="02020603050405020304" pitchFamily="18" charset="0"/>
              </a:rPr>
              <a:t>khí</a:t>
            </a:r>
            <a:r>
              <a:rPr lang="en-US" sz="5000" u="sng" dirty="0">
                <a:solidFill>
                  <a:srgbClr val="C00000"/>
                </a:solidFill>
                <a:latin typeface="Times New Roman" panose="02020603050405020304" pitchFamily="18" charset="0"/>
                <a:cs typeface="Times New Roman" panose="02020603050405020304" pitchFamily="18" charset="0"/>
              </a:rPr>
              <a:t> </a:t>
            </a:r>
            <a:r>
              <a:rPr lang="en-US" sz="5000" u="sng" dirty="0" err="1">
                <a:solidFill>
                  <a:srgbClr val="C00000"/>
                </a:solidFill>
                <a:latin typeface="Times New Roman" panose="02020603050405020304" pitchFamily="18" charset="0"/>
                <a:cs typeface="Times New Roman" panose="02020603050405020304" pitchFamily="18" charset="0"/>
              </a:rPr>
              <a:t>hiếm</a:t>
            </a:r>
            <a:r>
              <a:rPr lang="en-US" sz="5000" u="sng" dirty="0">
                <a:solidFill>
                  <a:srgbClr val="C00000"/>
                </a:solidFill>
                <a:latin typeface="Times New Roman" panose="02020603050405020304" pitchFamily="18" charset="0"/>
                <a:cs typeface="Times New Roman" panose="02020603050405020304" pitchFamily="18" charset="0"/>
              </a:rPr>
              <a:t> </a:t>
            </a:r>
            <a:endParaRPr lang="en-US" sz="5000" u="sng" dirty="0">
              <a:solidFill>
                <a:srgbClr val="C00000"/>
              </a:solidFill>
              <a:latin typeface="Times New Roman" panose="02020603050405020304" pitchFamily="18" charset="0"/>
              <a:cs typeface="Times New Roman" panose="02020603050405020304" pitchFamily="18" charset="0"/>
            </a:endParaRPr>
          </a:p>
        </p:txBody>
      </p:sp>
      <p:sp>
        <p:nvSpPr>
          <p:cNvPr id="3" name="Rectangle 2"/>
          <p:cNvSpPr/>
          <p:nvPr/>
        </p:nvSpPr>
        <p:spPr>
          <a:xfrm>
            <a:off x="1028928" y="1052274"/>
            <a:ext cx="11618886" cy="861774"/>
          </a:xfrm>
          <a:prstGeom prst="rect">
            <a:avLst/>
          </a:prstGeom>
        </p:spPr>
        <p:txBody>
          <a:bodyPr wrap="none">
            <a:spAutoFit/>
          </a:bodyPr>
          <a:lstStyle/>
          <a:p>
            <a:r>
              <a:rPr lang="en-US" sz="5000" b="1" dirty="0">
                <a:solidFill>
                  <a:srgbClr val="222222"/>
                </a:solidFill>
                <a:latin typeface="Times Neue Roman" panose="00000500000000000000" charset="0"/>
              </a:rPr>
              <a:t>* </a:t>
            </a:r>
            <a:r>
              <a:rPr lang="en-US" sz="5000" b="1" dirty="0" err="1">
                <a:solidFill>
                  <a:srgbClr val="222222"/>
                </a:solidFill>
                <a:latin typeface="Times Neue Roman" panose="00000500000000000000" charset="0"/>
              </a:rPr>
              <a:t>Chỉ</a:t>
            </a:r>
            <a:r>
              <a:rPr lang="en-US" sz="5000" b="1" dirty="0">
                <a:solidFill>
                  <a:srgbClr val="222222"/>
                </a:solidFill>
                <a:latin typeface="Times Neue Roman" panose="00000500000000000000" charset="0"/>
              </a:rPr>
              <a:t> </a:t>
            </a:r>
            <a:r>
              <a:rPr lang="en-US" sz="5000" b="1" dirty="0" err="1">
                <a:solidFill>
                  <a:srgbClr val="222222"/>
                </a:solidFill>
                <a:latin typeface="Times Neue Roman" panose="00000500000000000000" charset="0"/>
              </a:rPr>
              <a:t>ra</a:t>
            </a:r>
            <a:r>
              <a:rPr lang="en-US" sz="5000" b="1" dirty="0">
                <a:solidFill>
                  <a:srgbClr val="222222"/>
                </a:solidFill>
                <a:latin typeface="Times Neue Roman" panose="00000500000000000000" charset="0"/>
              </a:rPr>
              <a:t> </a:t>
            </a:r>
            <a:r>
              <a:rPr lang="en-US" sz="5000" b="1" dirty="0" err="1">
                <a:solidFill>
                  <a:srgbClr val="222222"/>
                </a:solidFill>
                <a:latin typeface="Times Neue Roman" panose="00000500000000000000" charset="0"/>
              </a:rPr>
              <a:t>vị</a:t>
            </a:r>
            <a:r>
              <a:rPr lang="en-US" sz="5000" b="1" dirty="0">
                <a:solidFill>
                  <a:srgbClr val="222222"/>
                </a:solidFill>
                <a:latin typeface="Times Neue Roman" panose="00000500000000000000" charset="0"/>
              </a:rPr>
              <a:t> </a:t>
            </a:r>
            <a:r>
              <a:rPr lang="en-US" sz="5000" b="1" dirty="0" err="1">
                <a:solidFill>
                  <a:srgbClr val="222222"/>
                </a:solidFill>
                <a:latin typeface="Times Neue Roman" panose="00000500000000000000" charset="0"/>
              </a:rPr>
              <a:t>trí</a:t>
            </a:r>
            <a:r>
              <a:rPr lang="en-US" sz="5000" b="1" dirty="0">
                <a:solidFill>
                  <a:srgbClr val="222222"/>
                </a:solidFill>
                <a:latin typeface="Times Neue Roman" panose="00000500000000000000" charset="0"/>
              </a:rPr>
              <a:t>  </a:t>
            </a:r>
            <a:r>
              <a:rPr lang="en-US" sz="5000" b="1" dirty="0" err="1">
                <a:solidFill>
                  <a:srgbClr val="222222"/>
                </a:solidFill>
                <a:latin typeface="Times Neue Roman" panose="00000500000000000000" charset="0"/>
              </a:rPr>
              <a:t>của</a:t>
            </a:r>
            <a:r>
              <a:rPr lang="en-US" sz="5000" b="1" dirty="0">
                <a:solidFill>
                  <a:srgbClr val="222222"/>
                </a:solidFill>
                <a:latin typeface="Times Neue Roman" panose="00000500000000000000" charset="0"/>
              </a:rPr>
              <a:t> </a:t>
            </a:r>
            <a:r>
              <a:rPr lang="en-US" sz="5000" b="1" dirty="0" err="1">
                <a:solidFill>
                  <a:srgbClr val="222222"/>
                </a:solidFill>
                <a:latin typeface="Times Neue Roman" panose="00000500000000000000" charset="0"/>
              </a:rPr>
              <a:t>nhóm</a:t>
            </a:r>
            <a:r>
              <a:rPr lang="en-US" sz="5000" b="1" dirty="0">
                <a:solidFill>
                  <a:srgbClr val="222222"/>
                </a:solidFill>
                <a:latin typeface="Times Neue Roman" panose="00000500000000000000" charset="0"/>
              </a:rPr>
              <a:t> </a:t>
            </a:r>
            <a:r>
              <a:rPr lang="en-US" sz="5000" b="1" dirty="0" err="1">
                <a:solidFill>
                  <a:srgbClr val="222222"/>
                </a:solidFill>
                <a:latin typeface="Times Neue Roman" panose="00000500000000000000" charset="0"/>
              </a:rPr>
              <a:t>nguyên</a:t>
            </a:r>
            <a:r>
              <a:rPr lang="en-US" sz="5000" b="1" dirty="0">
                <a:solidFill>
                  <a:srgbClr val="222222"/>
                </a:solidFill>
                <a:latin typeface="Times Neue Roman" panose="00000500000000000000" charset="0"/>
              </a:rPr>
              <a:t> </a:t>
            </a:r>
            <a:r>
              <a:rPr lang="en-US" sz="5000" b="1" dirty="0" err="1">
                <a:solidFill>
                  <a:srgbClr val="222222"/>
                </a:solidFill>
                <a:latin typeface="Times Neue Roman" panose="00000500000000000000" charset="0"/>
              </a:rPr>
              <a:t>tố</a:t>
            </a:r>
            <a:r>
              <a:rPr lang="en-US" sz="5000" b="1" dirty="0">
                <a:solidFill>
                  <a:srgbClr val="222222"/>
                </a:solidFill>
                <a:latin typeface="Times Neue Roman" panose="00000500000000000000" charset="0"/>
              </a:rPr>
              <a:t> </a:t>
            </a:r>
            <a:r>
              <a:rPr lang="en-US" sz="5000" b="1" dirty="0" err="1">
                <a:solidFill>
                  <a:srgbClr val="222222"/>
                </a:solidFill>
                <a:latin typeface="Times Neue Roman" panose="00000500000000000000" charset="0"/>
              </a:rPr>
              <a:t>khí</a:t>
            </a:r>
            <a:r>
              <a:rPr lang="en-US" sz="5000" b="1" dirty="0">
                <a:solidFill>
                  <a:srgbClr val="222222"/>
                </a:solidFill>
                <a:latin typeface="Times Neue Roman" panose="00000500000000000000" charset="0"/>
              </a:rPr>
              <a:t> </a:t>
            </a:r>
            <a:r>
              <a:rPr lang="en-US" sz="5000" b="1" dirty="0" err="1">
                <a:solidFill>
                  <a:srgbClr val="222222"/>
                </a:solidFill>
                <a:latin typeface="Times Neue Roman" panose="00000500000000000000" charset="0"/>
              </a:rPr>
              <a:t>hiếm</a:t>
            </a:r>
            <a:endParaRPr lang="en-US" sz="5000" dirty="0">
              <a:latin typeface="Times Neue Roman" panose="00000500000000000000" charset="0"/>
            </a:endParaRPr>
          </a:p>
        </p:txBody>
      </p:sp>
      <p:sp>
        <p:nvSpPr>
          <p:cNvPr id="4" name="Rectangle 3"/>
          <p:cNvSpPr/>
          <p:nvPr/>
        </p:nvSpPr>
        <p:spPr>
          <a:xfrm>
            <a:off x="685800" y="1914048"/>
            <a:ext cx="17068799" cy="5247590"/>
          </a:xfrm>
          <a:prstGeom prst="rect">
            <a:avLst/>
          </a:prstGeom>
        </p:spPr>
        <p:txBody>
          <a:bodyPr wrap="square">
            <a:spAutoFit/>
          </a:bodyPr>
          <a:lstStyle/>
          <a:p>
            <a:r>
              <a:rPr lang="en-US" sz="3500" dirty="0" err="1">
                <a:solidFill>
                  <a:srgbClr val="222222"/>
                </a:solidFill>
                <a:latin typeface="Times Neue Roman" panose="00000500000000000000" charset="0"/>
              </a:rPr>
              <a:t>Nhóm</a:t>
            </a:r>
            <a:r>
              <a:rPr lang="en-US" sz="3500" dirty="0">
                <a:solidFill>
                  <a:srgbClr val="222222"/>
                </a:solidFill>
                <a:latin typeface="Times Neue Roman" panose="00000500000000000000" charset="0"/>
              </a:rPr>
              <a:t> VIIIA </a:t>
            </a:r>
            <a:r>
              <a:rPr lang="en-US" sz="3500" dirty="0" err="1">
                <a:solidFill>
                  <a:srgbClr val="222222"/>
                </a:solidFill>
                <a:latin typeface="Times Neue Roman" panose="00000500000000000000" charset="0"/>
              </a:rPr>
              <a:t>gồm</a:t>
            </a:r>
            <a:r>
              <a:rPr lang="en-US" sz="3500" dirty="0">
                <a:solidFill>
                  <a:srgbClr val="222222"/>
                </a:solidFill>
                <a:latin typeface="Times Neue Roman" panose="00000500000000000000" charset="0"/>
              </a:rPr>
              <a:t> </a:t>
            </a:r>
            <a:r>
              <a:rPr lang="en-US" sz="3500" dirty="0" err="1">
                <a:solidFill>
                  <a:srgbClr val="222222"/>
                </a:solidFill>
                <a:latin typeface="Times Neue Roman" panose="00000500000000000000" charset="0"/>
              </a:rPr>
              <a:t>các</a:t>
            </a:r>
            <a:r>
              <a:rPr lang="en-US" sz="3500" dirty="0">
                <a:solidFill>
                  <a:srgbClr val="222222"/>
                </a:solidFill>
                <a:latin typeface="Times Neue Roman" panose="00000500000000000000" charset="0"/>
              </a:rPr>
              <a:t> </a:t>
            </a:r>
            <a:r>
              <a:rPr lang="en-US" sz="3500" dirty="0" err="1">
                <a:solidFill>
                  <a:srgbClr val="222222"/>
                </a:solidFill>
                <a:latin typeface="Times Neue Roman" panose="00000500000000000000" charset="0"/>
              </a:rPr>
              <a:t>nguyên</a:t>
            </a:r>
            <a:r>
              <a:rPr lang="en-US" sz="3500" dirty="0">
                <a:solidFill>
                  <a:srgbClr val="222222"/>
                </a:solidFill>
                <a:latin typeface="Times Neue Roman" panose="00000500000000000000" charset="0"/>
              </a:rPr>
              <a:t> </a:t>
            </a:r>
            <a:r>
              <a:rPr lang="en-US" sz="3500" dirty="0" err="1">
                <a:solidFill>
                  <a:srgbClr val="222222"/>
                </a:solidFill>
                <a:latin typeface="Times Neue Roman" panose="00000500000000000000" charset="0"/>
              </a:rPr>
              <a:t>tố</a:t>
            </a:r>
            <a:r>
              <a:rPr lang="en-US" sz="3500" dirty="0">
                <a:solidFill>
                  <a:srgbClr val="222222"/>
                </a:solidFill>
                <a:latin typeface="Times Neue Roman" panose="00000500000000000000" charset="0"/>
              </a:rPr>
              <a:t> </a:t>
            </a:r>
            <a:r>
              <a:rPr lang="en-US" sz="3500" dirty="0" err="1">
                <a:solidFill>
                  <a:srgbClr val="222222"/>
                </a:solidFill>
                <a:latin typeface="Times Neue Roman" panose="00000500000000000000" charset="0"/>
              </a:rPr>
              <a:t>khí</a:t>
            </a:r>
            <a:r>
              <a:rPr lang="en-US" sz="3500" dirty="0">
                <a:solidFill>
                  <a:srgbClr val="222222"/>
                </a:solidFill>
                <a:latin typeface="Times Neue Roman" panose="00000500000000000000" charset="0"/>
              </a:rPr>
              <a:t> </a:t>
            </a:r>
            <a:r>
              <a:rPr lang="en-US" sz="3500" dirty="0" err="1">
                <a:solidFill>
                  <a:srgbClr val="222222"/>
                </a:solidFill>
                <a:latin typeface="Times Neue Roman" panose="00000500000000000000" charset="0"/>
              </a:rPr>
              <a:t>hiếm</a:t>
            </a:r>
            <a:r>
              <a:rPr lang="en-US" sz="3500" dirty="0">
                <a:solidFill>
                  <a:srgbClr val="222222"/>
                </a:solidFill>
                <a:latin typeface="Times Neue Roman" panose="00000500000000000000" charset="0"/>
              </a:rPr>
              <a:t>: Helium (He); Neon (Ne); Argon (</a:t>
            </a:r>
            <a:r>
              <a:rPr lang="en-US" sz="3500" dirty="0" err="1">
                <a:solidFill>
                  <a:srgbClr val="222222"/>
                </a:solidFill>
                <a:latin typeface="Times Neue Roman" panose="00000500000000000000" charset="0"/>
              </a:rPr>
              <a:t>Ar</a:t>
            </a:r>
            <a:r>
              <a:rPr lang="en-US" sz="3500" dirty="0">
                <a:solidFill>
                  <a:srgbClr val="222222"/>
                </a:solidFill>
                <a:latin typeface="Times Neue Roman" panose="00000500000000000000" charset="0"/>
              </a:rPr>
              <a:t>); Krypton (Kr); Xenon (</a:t>
            </a:r>
            <a:r>
              <a:rPr lang="en-US" sz="3500" dirty="0" err="1">
                <a:solidFill>
                  <a:srgbClr val="222222"/>
                </a:solidFill>
                <a:latin typeface="Times Neue Roman" panose="00000500000000000000" charset="0"/>
              </a:rPr>
              <a:t>Xe</a:t>
            </a:r>
            <a:r>
              <a:rPr lang="en-US" sz="3500" dirty="0">
                <a:solidFill>
                  <a:srgbClr val="222222"/>
                </a:solidFill>
                <a:latin typeface="Times Neue Roman" panose="00000500000000000000" charset="0"/>
              </a:rPr>
              <a:t>); Radon (Rn) </a:t>
            </a:r>
            <a:r>
              <a:rPr lang="en-US" sz="3500" dirty="0" err="1">
                <a:solidFill>
                  <a:srgbClr val="222222"/>
                </a:solidFill>
                <a:latin typeface="Times Neue Roman" panose="00000500000000000000" charset="0"/>
              </a:rPr>
              <a:t>và</a:t>
            </a:r>
            <a:r>
              <a:rPr lang="en-US" sz="3500" dirty="0">
                <a:solidFill>
                  <a:srgbClr val="222222"/>
                </a:solidFill>
                <a:latin typeface="Times Neue Roman" panose="00000500000000000000" charset="0"/>
              </a:rPr>
              <a:t> </a:t>
            </a:r>
            <a:r>
              <a:rPr lang="en-US" sz="3500" dirty="0" err="1">
                <a:solidFill>
                  <a:srgbClr val="222222"/>
                </a:solidFill>
                <a:latin typeface="Times Neue Roman" panose="00000500000000000000" charset="0"/>
              </a:rPr>
              <a:t>Oganesson</a:t>
            </a:r>
            <a:r>
              <a:rPr lang="en-US" sz="3500" dirty="0">
                <a:solidFill>
                  <a:srgbClr val="222222"/>
                </a:solidFill>
                <a:latin typeface="Times Neue Roman" panose="00000500000000000000" charset="0"/>
              </a:rPr>
              <a:t> (</a:t>
            </a:r>
            <a:r>
              <a:rPr lang="en-US" sz="3500" dirty="0" err="1">
                <a:solidFill>
                  <a:srgbClr val="222222"/>
                </a:solidFill>
                <a:latin typeface="Times Neue Roman" panose="00000500000000000000" charset="0"/>
              </a:rPr>
              <a:t>Og</a:t>
            </a:r>
            <a:r>
              <a:rPr lang="en-US" sz="3500" dirty="0">
                <a:solidFill>
                  <a:srgbClr val="222222"/>
                </a:solidFill>
                <a:latin typeface="Times Neue Roman" panose="00000500000000000000" charset="0"/>
              </a:rPr>
              <a:t> – </a:t>
            </a:r>
            <a:r>
              <a:rPr lang="en-US" sz="3500" dirty="0" err="1">
                <a:solidFill>
                  <a:srgbClr val="222222"/>
                </a:solidFill>
                <a:latin typeface="Times Neue Roman" panose="00000500000000000000" charset="0"/>
              </a:rPr>
              <a:t>nguyên</a:t>
            </a:r>
            <a:r>
              <a:rPr lang="en-US" sz="3500" dirty="0">
                <a:solidFill>
                  <a:srgbClr val="222222"/>
                </a:solidFill>
                <a:latin typeface="Times Neue Roman" panose="00000500000000000000" charset="0"/>
              </a:rPr>
              <a:t> </a:t>
            </a:r>
            <a:r>
              <a:rPr lang="en-US" sz="3500" dirty="0" err="1">
                <a:solidFill>
                  <a:srgbClr val="222222"/>
                </a:solidFill>
                <a:latin typeface="Times Neue Roman" panose="00000500000000000000" charset="0"/>
              </a:rPr>
              <a:t>tố</a:t>
            </a:r>
            <a:r>
              <a:rPr lang="en-US" sz="3500" dirty="0">
                <a:solidFill>
                  <a:srgbClr val="222222"/>
                </a:solidFill>
                <a:latin typeface="Times Neue Roman" panose="00000500000000000000" charset="0"/>
              </a:rPr>
              <a:t> </a:t>
            </a:r>
            <a:r>
              <a:rPr lang="en-US" sz="3500" dirty="0" err="1">
                <a:solidFill>
                  <a:srgbClr val="222222"/>
                </a:solidFill>
                <a:latin typeface="Times Neue Roman" panose="00000500000000000000" charset="0"/>
              </a:rPr>
              <a:t>nhân</a:t>
            </a:r>
            <a:r>
              <a:rPr lang="en-US" sz="3500" dirty="0">
                <a:solidFill>
                  <a:srgbClr val="222222"/>
                </a:solidFill>
                <a:latin typeface="Times Neue Roman" panose="00000500000000000000" charset="0"/>
              </a:rPr>
              <a:t> </a:t>
            </a:r>
            <a:r>
              <a:rPr lang="en-US" sz="3500" dirty="0" err="1">
                <a:solidFill>
                  <a:srgbClr val="222222"/>
                </a:solidFill>
                <a:latin typeface="Times Neue Roman" panose="00000500000000000000" charset="0"/>
              </a:rPr>
              <a:t>tạo</a:t>
            </a:r>
            <a:r>
              <a:rPr lang="en-US" sz="3500" dirty="0">
                <a:solidFill>
                  <a:srgbClr val="222222"/>
                </a:solidFill>
                <a:latin typeface="Times Neue Roman" panose="00000500000000000000" charset="0"/>
              </a:rPr>
              <a:t>)</a:t>
            </a:r>
            <a:endParaRPr lang="en-US" sz="3500" dirty="0">
              <a:solidFill>
                <a:srgbClr val="222222"/>
              </a:solidFill>
              <a:latin typeface="Times Neue Roman" panose="00000500000000000000" charset="0"/>
            </a:endParaRPr>
          </a:p>
          <a:p>
            <a:r>
              <a:rPr lang="en-US" sz="3500" dirty="0">
                <a:solidFill>
                  <a:srgbClr val="222222"/>
                </a:solidFill>
                <a:latin typeface="Times Neue Roman" panose="00000500000000000000" charset="0"/>
              </a:rPr>
              <a:t>*</a:t>
            </a:r>
            <a:r>
              <a:rPr lang="vi-VN" sz="3500" dirty="0">
                <a:latin typeface="Times Neue Roman" panose="00000500000000000000" charset="0"/>
              </a:rPr>
              <a:t> Ở điều kiện thường, các nguyên tố khí hiếm có những đặc điểm giống nhau như:</a:t>
            </a:r>
            <a:endParaRPr lang="vi-VN" sz="3500" dirty="0">
              <a:latin typeface="Times Neue Roman" panose="00000500000000000000" charset="0"/>
            </a:endParaRPr>
          </a:p>
          <a:p>
            <a:r>
              <a:rPr lang="vi-VN" sz="3500" dirty="0">
                <a:latin typeface="Times Neue Roman" panose="00000500000000000000" charset="0"/>
              </a:rPr>
              <a:t>+ Chất khí, không màu, tồn tại trong tự nhiên với hàm lượng thấp.</a:t>
            </a:r>
            <a:endParaRPr lang="vi-VN" sz="3500" dirty="0">
              <a:latin typeface="Times Neue Roman" panose="00000500000000000000" charset="0"/>
            </a:endParaRPr>
          </a:p>
          <a:p>
            <a:r>
              <a:rPr lang="vi-VN" sz="3500" dirty="0">
                <a:latin typeface="Times Neue Roman" panose="00000500000000000000" charset="0"/>
              </a:rPr>
              <a:t>+ Tồn tại dưới dạng đơn nguyên tử.</a:t>
            </a:r>
            <a:endParaRPr lang="vi-VN" sz="3500" dirty="0">
              <a:latin typeface="Times Neue Roman" panose="00000500000000000000" charset="0"/>
            </a:endParaRPr>
          </a:p>
          <a:p>
            <a:r>
              <a:rPr lang="vi-VN" sz="3500" dirty="0">
                <a:latin typeface="Times Neue Roman" panose="00000500000000000000" charset="0"/>
              </a:rPr>
              <a:t>+ Các nguyên tố của nhóm khí hiếm rất kém hoạt động, hầu như không phản ứng với nhau và với chất khác.</a:t>
            </a:r>
            <a:endParaRPr lang="vi-VN" sz="3500" dirty="0">
              <a:latin typeface="Times Neue Roman" panose="00000500000000000000" charset="0"/>
            </a:endParaRPr>
          </a:p>
          <a:p>
            <a:pPr marL="685800" indent="-685800">
              <a:buFontTx/>
              <a:buChar char="-"/>
            </a:pPr>
            <a:endParaRPr lang="en-US" sz="4500" dirty="0">
              <a:solidFill>
                <a:srgbClr val="222222"/>
              </a:solidFill>
              <a:latin typeface="Times Neue Roman" panose="00000500000000000000" charset="0"/>
            </a:endParaRPr>
          </a:p>
          <a:p>
            <a:pPr marL="685800" indent="-685800">
              <a:buFontTx/>
              <a:buChar char="-"/>
            </a:pPr>
            <a:endParaRPr lang="en-US" sz="4500" dirty="0">
              <a:solidFill>
                <a:srgbClr val="222222"/>
              </a:solidFill>
              <a:latin typeface="Times Neue Roman" panose="00000500000000000000" charset="0"/>
            </a:endParaRPr>
          </a:p>
        </p:txBody>
      </p:sp>
      <p:pic>
        <p:nvPicPr>
          <p:cNvPr id="4098" name="Picture 2" descr="https://vietjack.me/storage/uploads/images/257/kh413-1658215172.png"/>
          <p:cNvPicPr>
            <a:picLocks noChangeAspect="1" noChangeArrowheads="1"/>
          </p:cNvPicPr>
          <p:nvPr/>
        </p:nvPicPr>
        <p:blipFill>
          <a:blip r:embed="rId1">
            <a:extLst>
              <a:ext uri="{28A0092B-C50C-407E-A947-70E740481C1C}">
                <a14:useLocalDpi xmlns:a14="http://schemas.microsoft.com/office/drawing/2010/main" val="0"/>
              </a:ext>
            </a:extLst>
          </a:blip>
          <a:srcRect/>
          <a:stretch>
            <a:fillRect/>
          </a:stretch>
        </p:blipFill>
        <p:spPr bwMode="auto">
          <a:xfrm>
            <a:off x="658091" y="6057900"/>
            <a:ext cx="15697200" cy="4218709"/>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42" presetClass="entr" presetSubtype="0" fill="hold" grpId="0" nodeType="clickEffect">
                                  <p:stCondLst>
                                    <p:cond delay="0"/>
                                  </p:stCondLst>
                                  <p:childTnLst>
                                    <p:set>
                                      <p:cBhvr>
                                        <p:cTn id="11" dur="1" fill="hold">
                                          <p:stCondLst>
                                            <p:cond delay="0"/>
                                          </p:stCondLst>
                                        </p:cTn>
                                        <p:tgtEl>
                                          <p:spTgt spid="3"/>
                                        </p:tgtEl>
                                        <p:attrNameLst>
                                          <p:attrName>style.visibility</p:attrName>
                                        </p:attrNameLst>
                                      </p:cBhvr>
                                      <p:to>
                                        <p:strVal val="visible"/>
                                      </p:to>
                                    </p:set>
                                    <p:animEffect transition="in" filter="fade">
                                      <p:cBhvr>
                                        <p:cTn id="12" dur="1000"/>
                                        <p:tgtEl>
                                          <p:spTgt spid="3"/>
                                        </p:tgtEl>
                                      </p:cBhvr>
                                    </p:animEffect>
                                    <p:anim calcmode="lin" valueType="num">
                                      <p:cBhvr>
                                        <p:cTn id="13" dur="1000" fill="hold"/>
                                        <p:tgtEl>
                                          <p:spTgt spid="3"/>
                                        </p:tgtEl>
                                        <p:attrNameLst>
                                          <p:attrName>ppt_x</p:attrName>
                                        </p:attrNameLst>
                                      </p:cBhvr>
                                      <p:tavLst>
                                        <p:tav tm="0">
                                          <p:val>
                                            <p:strVal val="#ppt_x"/>
                                          </p:val>
                                        </p:tav>
                                        <p:tav tm="100000">
                                          <p:val>
                                            <p:strVal val="#ppt_x"/>
                                          </p:val>
                                        </p:tav>
                                      </p:tavLst>
                                    </p:anim>
                                    <p:anim calcmode="lin" valueType="num">
                                      <p:cBhvr>
                                        <p:cTn id="14" dur="1000" fill="hold"/>
                                        <p:tgtEl>
                                          <p:spTgt spid="3"/>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16" presetClass="entr" presetSubtype="21" fill="hold" grpId="0" nodeType="clickEffect">
                                  <p:stCondLst>
                                    <p:cond delay="0"/>
                                  </p:stCondLst>
                                  <p:childTnLst>
                                    <p:set>
                                      <p:cBhvr>
                                        <p:cTn id="18" dur="1" fill="hold">
                                          <p:stCondLst>
                                            <p:cond delay="0"/>
                                          </p:stCondLst>
                                        </p:cTn>
                                        <p:tgtEl>
                                          <p:spTgt spid="4"/>
                                        </p:tgtEl>
                                        <p:attrNameLst>
                                          <p:attrName>style.visibility</p:attrName>
                                        </p:attrNameLst>
                                      </p:cBhvr>
                                      <p:to>
                                        <p:strVal val="visible"/>
                                      </p:to>
                                    </p:set>
                                    <p:animEffect transition="in" filter="barn(inVertical)">
                                      <p:cBhvr>
                                        <p:cTn id="19" dur="500"/>
                                        <p:tgtEl>
                                          <p:spTgt spid="4"/>
                                        </p:tgtEl>
                                      </p:cBhvr>
                                    </p:animEffect>
                                  </p:childTnLst>
                                </p:cTn>
                              </p:par>
                            </p:childTnLst>
                          </p:cTn>
                        </p:par>
                      </p:childTnLst>
                    </p:cTn>
                  </p:par>
                  <p:par>
                    <p:cTn id="20" fill="hold">
                      <p:stCondLst>
                        <p:cond delay="indefinite"/>
                      </p:stCondLst>
                      <p:childTnLst>
                        <p:par>
                          <p:cTn id="21" fill="hold">
                            <p:stCondLst>
                              <p:cond delay="0"/>
                            </p:stCondLst>
                            <p:childTnLst>
                              <p:par>
                                <p:cTn id="22" presetID="6" presetClass="entr" presetSubtype="16" fill="hold" nodeType="clickEffect">
                                  <p:stCondLst>
                                    <p:cond delay="0"/>
                                  </p:stCondLst>
                                  <p:childTnLst>
                                    <p:set>
                                      <p:cBhvr>
                                        <p:cTn id="23" dur="1" fill="hold">
                                          <p:stCondLst>
                                            <p:cond delay="0"/>
                                          </p:stCondLst>
                                        </p:cTn>
                                        <p:tgtEl>
                                          <p:spTgt spid="4098"/>
                                        </p:tgtEl>
                                        <p:attrNameLst>
                                          <p:attrName>style.visibility</p:attrName>
                                        </p:attrNameLst>
                                      </p:cBhvr>
                                      <p:to>
                                        <p:strVal val="visible"/>
                                      </p:to>
                                    </p:set>
                                    <p:animEffect transition="in" filter="circle(in)">
                                      <p:cBhvr>
                                        <p:cTn id="24" dur="2000"/>
                                        <p:tgtEl>
                                          <p:spTgt spid="409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p:bldP spid="4" grpId="0"/>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533400" y="647700"/>
            <a:ext cx="17449800" cy="5632311"/>
          </a:xfrm>
          <a:prstGeom prst="rect">
            <a:avLst/>
          </a:prstGeom>
        </p:spPr>
        <p:txBody>
          <a:bodyPr wrap="square">
            <a:spAutoFit/>
          </a:bodyPr>
          <a:lstStyle/>
          <a:p>
            <a:r>
              <a:rPr lang="en-US" sz="4500" dirty="0">
                <a:solidFill>
                  <a:srgbClr val="C00000"/>
                </a:solidFill>
                <a:latin typeface="Times Neue Roman" panose="00000500000000000000" charset="0"/>
              </a:rPr>
              <a:t>* </a:t>
            </a:r>
            <a:r>
              <a:rPr lang="vi-VN" sz="4500" dirty="0">
                <a:solidFill>
                  <a:srgbClr val="C00000"/>
                </a:solidFill>
                <a:latin typeface="Times Neue Roman" panose="00000500000000000000" charset="0"/>
              </a:rPr>
              <a:t> Các nguyên tố khí hiếm chiếm tỉ lệ thể tích rất ít trong không khí nhưng có những ứng dụng quan trọng trong đời sống.</a:t>
            </a:r>
            <a:endParaRPr lang="en-US" sz="4500" dirty="0">
              <a:solidFill>
                <a:srgbClr val="C00000"/>
              </a:solidFill>
              <a:latin typeface="Times Neue Roman" panose="00000500000000000000" charset="0"/>
            </a:endParaRPr>
          </a:p>
          <a:p>
            <a:pPr marL="285750" indent="-285750">
              <a:buFontTx/>
              <a:buChar char="-"/>
            </a:pPr>
            <a:r>
              <a:rPr lang="vi-VN" sz="4500" dirty="0">
                <a:solidFill>
                  <a:srgbClr val="222222"/>
                </a:solidFill>
                <a:latin typeface="+mj-lt"/>
              </a:rPr>
              <a:t>Khí hiếm được ứng dụng nhiều nhất trong công nghệ chế tạo bóng đèn. Các bóng đèn chứa xenon, argon và neon có thể phát ra ánh sáng với các màu sắc khác nhau.</a:t>
            </a:r>
            <a:endParaRPr lang="en-US" sz="4500" dirty="0">
              <a:solidFill>
                <a:srgbClr val="222222"/>
              </a:solidFill>
              <a:latin typeface="+mj-lt"/>
            </a:endParaRPr>
          </a:p>
          <a:p>
            <a:r>
              <a:rPr lang="en-US" sz="4500" dirty="0">
                <a:solidFill>
                  <a:srgbClr val="222222"/>
                </a:solidFill>
                <a:latin typeface="+mj-lt"/>
              </a:rPr>
              <a:t>-</a:t>
            </a:r>
            <a:r>
              <a:rPr lang="vi-VN" sz="4500" dirty="0">
                <a:latin typeface="+mj-lt"/>
              </a:rPr>
              <a:t>Xenon được sử dụng làm khí gây mê toàn phần; ứng dụng trong năng lượng hạt nhân; là tác nhân oxi hóa trong hóa học phân tích; ứng dụng trong tinh thể học protein.</a:t>
            </a:r>
            <a:endParaRPr lang="en-US" sz="4500" dirty="0">
              <a:latin typeface="+mj-lt"/>
            </a:endParaRPr>
          </a:p>
        </p:txBody>
      </p:sp>
      <p:pic>
        <p:nvPicPr>
          <p:cNvPr id="3" name="Picture 21" descr="Tay viÕt "/>
          <p:cNvPicPr>
            <a:picLocks noChangeAspect="1" noChangeArrowheads="1" noCrop="1"/>
          </p:cNvPicPr>
          <p:nvPr/>
        </p:nvPicPr>
        <p:blipFill>
          <a:blip r:embed="rId1">
            <a:extLst>
              <a:ext uri="{28A0092B-C50C-407E-A947-70E740481C1C}">
                <a14:useLocalDpi xmlns:a14="http://schemas.microsoft.com/office/drawing/2010/main" val="0"/>
              </a:ext>
            </a:extLst>
          </a:blip>
          <a:srcRect/>
          <a:stretch>
            <a:fillRect/>
          </a:stretch>
        </p:blipFill>
        <p:spPr bwMode="auto">
          <a:xfrm>
            <a:off x="762000" y="6667500"/>
            <a:ext cx="1018309" cy="10080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Rectangle 3"/>
          <p:cNvSpPr/>
          <p:nvPr/>
        </p:nvSpPr>
        <p:spPr>
          <a:xfrm>
            <a:off x="1773382" y="6721455"/>
            <a:ext cx="15066818" cy="1631216"/>
          </a:xfrm>
          <a:prstGeom prst="rect">
            <a:avLst/>
          </a:prstGeom>
        </p:spPr>
        <p:txBody>
          <a:bodyPr wrap="square">
            <a:spAutoFit/>
          </a:bodyPr>
          <a:lstStyle/>
          <a:p>
            <a:r>
              <a:rPr lang="en-US" sz="5000" dirty="0" err="1">
                <a:solidFill>
                  <a:srgbClr val="002060"/>
                </a:solidFill>
                <a:latin typeface="Times New Roman" panose="02020603050405020304" pitchFamily="18" charset="0"/>
                <a:cs typeface="Times New Roman" panose="02020603050405020304" pitchFamily="18" charset="0"/>
              </a:rPr>
              <a:t>Nhóm</a:t>
            </a:r>
            <a:r>
              <a:rPr lang="en-US" sz="5000" dirty="0">
                <a:solidFill>
                  <a:srgbClr val="002060"/>
                </a:solidFill>
                <a:latin typeface="Times New Roman" panose="02020603050405020304" pitchFamily="18" charset="0"/>
                <a:cs typeface="Times New Roman" panose="02020603050405020304" pitchFamily="18" charset="0"/>
              </a:rPr>
              <a:t> </a:t>
            </a:r>
            <a:r>
              <a:rPr lang="en-US" sz="5000" dirty="0" err="1">
                <a:solidFill>
                  <a:srgbClr val="002060"/>
                </a:solidFill>
                <a:latin typeface="Times New Roman" panose="02020603050405020304" pitchFamily="18" charset="0"/>
                <a:cs typeface="Times New Roman" panose="02020603050405020304" pitchFamily="18" charset="0"/>
              </a:rPr>
              <a:t>cuối</a:t>
            </a:r>
            <a:r>
              <a:rPr lang="en-US" sz="5000" dirty="0">
                <a:solidFill>
                  <a:srgbClr val="002060"/>
                </a:solidFill>
                <a:latin typeface="Times New Roman" panose="02020603050405020304" pitchFamily="18" charset="0"/>
                <a:cs typeface="Times New Roman" panose="02020603050405020304" pitchFamily="18" charset="0"/>
              </a:rPr>
              <a:t> </a:t>
            </a:r>
            <a:r>
              <a:rPr lang="en-US" sz="5000" dirty="0" err="1">
                <a:solidFill>
                  <a:srgbClr val="002060"/>
                </a:solidFill>
                <a:latin typeface="Times New Roman" panose="02020603050405020304" pitchFamily="18" charset="0"/>
                <a:cs typeface="Times New Roman" panose="02020603050405020304" pitchFamily="18" charset="0"/>
              </a:rPr>
              <a:t>cùng</a:t>
            </a:r>
            <a:r>
              <a:rPr lang="en-US" sz="5000" dirty="0">
                <a:solidFill>
                  <a:srgbClr val="002060"/>
                </a:solidFill>
                <a:latin typeface="Times New Roman" panose="02020603050405020304" pitchFamily="18" charset="0"/>
                <a:cs typeface="Times New Roman" panose="02020603050405020304" pitchFamily="18" charset="0"/>
              </a:rPr>
              <a:t> </a:t>
            </a:r>
            <a:r>
              <a:rPr lang="en-US" sz="5000" dirty="0" err="1">
                <a:solidFill>
                  <a:srgbClr val="002060"/>
                </a:solidFill>
                <a:latin typeface="Times New Roman" panose="02020603050405020304" pitchFamily="18" charset="0"/>
                <a:cs typeface="Times New Roman" panose="02020603050405020304" pitchFamily="18" charset="0"/>
              </a:rPr>
              <a:t>của</a:t>
            </a:r>
            <a:r>
              <a:rPr lang="en-US" sz="5000" dirty="0">
                <a:solidFill>
                  <a:srgbClr val="002060"/>
                </a:solidFill>
                <a:latin typeface="Times New Roman" panose="02020603050405020304" pitchFamily="18" charset="0"/>
                <a:cs typeface="Times New Roman" panose="02020603050405020304" pitchFamily="18" charset="0"/>
              </a:rPr>
              <a:t> </a:t>
            </a:r>
            <a:r>
              <a:rPr lang="en-US" sz="5000" dirty="0" err="1">
                <a:solidFill>
                  <a:srgbClr val="002060"/>
                </a:solidFill>
                <a:latin typeface="Times New Roman" panose="02020603050405020304" pitchFamily="18" charset="0"/>
                <a:cs typeface="Times New Roman" panose="02020603050405020304" pitchFamily="18" charset="0"/>
              </a:rPr>
              <a:t>bảng</a:t>
            </a:r>
            <a:r>
              <a:rPr lang="en-US" sz="5000" dirty="0">
                <a:solidFill>
                  <a:srgbClr val="002060"/>
                </a:solidFill>
                <a:latin typeface="Times New Roman" panose="02020603050405020304" pitchFamily="18" charset="0"/>
                <a:cs typeface="Times New Roman" panose="02020603050405020304" pitchFamily="18" charset="0"/>
              </a:rPr>
              <a:t> </a:t>
            </a:r>
            <a:r>
              <a:rPr lang="en-US" sz="5000" dirty="0" err="1">
                <a:solidFill>
                  <a:srgbClr val="002060"/>
                </a:solidFill>
                <a:latin typeface="Times New Roman" panose="02020603050405020304" pitchFamily="18" charset="0"/>
                <a:cs typeface="Times New Roman" panose="02020603050405020304" pitchFamily="18" charset="0"/>
              </a:rPr>
              <a:t>tuần</a:t>
            </a:r>
            <a:r>
              <a:rPr lang="en-US" sz="5000" dirty="0">
                <a:solidFill>
                  <a:srgbClr val="002060"/>
                </a:solidFill>
                <a:latin typeface="Times New Roman" panose="02020603050405020304" pitchFamily="18" charset="0"/>
                <a:cs typeface="Times New Roman" panose="02020603050405020304" pitchFamily="18" charset="0"/>
              </a:rPr>
              <a:t> </a:t>
            </a:r>
            <a:r>
              <a:rPr lang="en-US" sz="5000" dirty="0" err="1">
                <a:solidFill>
                  <a:srgbClr val="002060"/>
                </a:solidFill>
                <a:latin typeface="Times New Roman" panose="02020603050405020304" pitchFamily="18" charset="0"/>
                <a:cs typeface="Times New Roman" panose="02020603050405020304" pitchFamily="18" charset="0"/>
              </a:rPr>
              <a:t>hoàn</a:t>
            </a:r>
            <a:r>
              <a:rPr lang="en-US" sz="5000" dirty="0">
                <a:solidFill>
                  <a:srgbClr val="002060"/>
                </a:solidFill>
                <a:latin typeface="Times New Roman" panose="02020603050405020304" pitchFamily="18" charset="0"/>
                <a:cs typeface="Times New Roman" panose="02020603050405020304" pitchFamily="18" charset="0"/>
              </a:rPr>
              <a:t> </a:t>
            </a:r>
            <a:r>
              <a:rPr lang="en-US" sz="5000" dirty="0" err="1">
                <a:solidFill>
                  <a:srgbClr val="002060"/>
                </a:solidFill>
                <a:latin typeface="Times New Roman" panose="02020603050405020304" pitchFamily="18" charset="0"/>
                <a:cs typeface="Times New Roman" panose="02020603050405020304" pitchFamily="18" charset="0"/>
              </a:rPr>
              <a:t>là</a:t>
            </a:r>
            <a:r>
              <a:rPr lang="en-US" sz="5000" dirty="0">
                <a:solidFill>
                  <a:srgbClr val="002060"/>
                </a:solidFill>
                <a:latin typeface="Times New Roman" panose="02020603050405020304" pitchFamily="18" charset="0"/>
                <a:cs typeface="Times New Roman" panose="02020603050405020304" pitchFamily="18" charset="0"/>
              </a:rPr>
              <a:t> </a:t>
            </a:r>
            <a:r>
              <a:rPr lang="en-US" sz="5000" dirty="0" err="1">
                <a:solidFill>
                  <a:srgbClr val="002060"/>
                </a:solidFill>
                <a:latin typeface="Times New Roman" panose="02020603050405020304" pitchFamily="18" charset="0"/>
                <a:cs typeface="Times New Roman" panose="02020603050405020304" pitchFamily="18" charset="0"/>
              </a:rPr>
              <a:t>nhóm</a:t>
            </a:r>
            <a:r>
              <a:rPr lang="en-US" sz="5000" dirty="0">
                <a:solidFill>
                  <a:srgbClr val="002060"/>
                </a:solidFill>
                <a:latin typeface="Times New Roman" panose="02020603050405020304" pitchFamily="18" charset="0"/>
                <a:cs typeface="Times New Roman" panose="02020603050405020304" pitchFamily="18" charset="0"/>
              </a:rPr>
              <a:t> </a:t>
            </a:r>
            <a:r>
              <a:rPr lang="en-US" sz="5000" dirty="0" err="1">
                <a:solidFill>
                  <a:srgbClr val="002060"/>
                </a:solidFill>
                <a:latin typeface="Times New Roman" panose="02020603050405020304" pitchFamily="18" charset="0"/>
                <a:cs typeface="Times New Roman" panose="02020603050405020304" pitchFamily="18" charset="0"/>
              </a:rPr>
              <a:t>các</a:t>
            </a:r>
            <a:r>
              <a:rPr lang="en-US" sz="5000" dirty="0">
                <a:solidFill>
                  <a:srgbClr val="002060"/>
                </a:solidFill>
                <a:latin typeface="Times New Roman" panose="02020603050405020304" pitchFamily="18" charset="0"/>
                <a:cs typeface="Times New Roman" panose="02020603050405020304" pitchFamily="18" charset="0"/>
              </a:rPr>
              <a:t> </a:t>
            </a:r>
            <a:r>
              <a:rPr lang="en-US" sz="5000" dirty="0" err="1">
                <a:solidFill>
                  <a:srgbClr val="002060"/>
                </a:solidFill>
                <a:latin typeface="Times New Roman" panose="02020603050405020304" pitchFamily="18" charset="0"/>
                <a:cs typeface="Times New Roman" panose="02020603050405020304" pitchFamily="18" charset="0"/>
              </a:rPr>
              <a:t>nguyên</a:t>
            </a:r>
            <a:r>
              <a:rPr lang="en-US" sz="5000" dirty="0">
                <a:solidFill>
                  <a:srgbClr val="002060"/>
                </a:solidFill>
                <a:latin typeface="Times New Roman" panose="02020603050405020304" pitchFamily="18" charset="0"/>
                <a:cs typeface="Times New Roman" panose="02020603050405020304" pitchFamily="18" charset="0"/>
              </a:rPr>
              <a:t> </a:t>
            </a:r>
            <a:r>
              <a:rPr lang="en-US" sz="5000" dirty="0" err="1">
                <a:solidFill>
                  <a:srgbClr val="002060"/>
                </a:solidFill>
                <a:latin typeface="Times New Roman" panose="02020603050405020304" pitchFamily="18" charset="0"/>
                <a:cs typeface="Times New Roman" panose="02020603050405020304" pitchFamily="18" charset="0"/>
              </a:rPr>
              <a:t>tố</a:t>
            </a:r>
            <a:r>
              <a:rPr lang="en-US" sz="5000" dirty="0">
                <a:solidFill>
                  <a:srgbClr val="002060"/>
                </a:solidFill>
                <a:latin typeface="Times New Roman" panose="02020603050405020304" pitchFamily="18" charset="0"/>
                <a:cs typeface="Times New Roman" panose="02020603050405020304" pitchFamily="18" charset="0"/>
              </a:rPr>
              <a:t> </a:t>
            </a:r>
            <a:r>
              <a:rPr lang="en-US" sz="5000" dirty="0" err="1">
                <a:solidFill>
                  <a:srgbClr val="002060"/>
                </a:solidFill>
                <a:latin typeface="Times New Roman" panose="02020603050405020304" pitchFamily="18" charset="0"/>
                <a:cs typeface="Times New Roman" panose="02020603050405020304" pitchFamily="18" charset="0"/>
              </a:rPr>
              <a:t>khí</a:t>
            </a:r>
            <a:r>
              <a:rPr lang="en-US" sz="5000" dirty="0">
                <a:solidFill>
                  <a:srgbClr val="002060"/>
                </a:solidFill>
                <a:latin typeface="Times New Roman" panose="02020603050405020304" pitchFamily="18" charset="0"/>
                <a:cs typeface="Times New Roman" panose="02020603050405020304" pitchFamily="18" charset="0"/>
              </a:rPr>
              <a:t> </a:t>
            </a:r>
            <a:r>
              <a:rPr lang="en-US" sz="5000" dirty="0" err="1">
                <a:solidFill>
                  <a:srgbClr val="002060"/>
                </a:solidFill>
                <a:latin typeface="Times New Roman" panose="02020603050405020304" pitchFamily="18" charset="0"/>
                <a:cs typeface="Times New Roman" panose="02020603050405020304" pitchFamily="18" charset="0"/>
              </a:rPr>
              <a:t>hiếm</a:t>
            </a:r>
            <a:r>
              <a:rPr lang="en-US" sz="5000" dirty="0">
                <a:solidFill>
                  <a:srgbClr val="002060"/>
                </a:solidFill>
                <a:latin typeface="Times New Roman" panose="02020603050405020304" pitchFamily="18" charset="0"/>
                <a:cs typeface="Times New Roman" panose="02020603050405020304" pitchFamily="18" charset="0"/>
              </a:rPr>
              <a:t> ( </a:t>
            </a:r>
            <a:r>
              <a:rPr lang="en-US" sz="5000" dirty="0" err="1">
                <a:solidFill>
                  <a:srgbClr val="002060"/>
                </a:solidFill>
                <a:latin typeface="Times New Roman" panose="02020603050405020304" pitchFamily="18" charset="0"/>
                <a:cs typeface="Times New Roman" panose="02020603050405020304" pitchFamily="18" charset="0"/>
              </a:rPr>
              <a:t>nhóm</a:t>
            </a:r>
            <a:r>
              <a:rPr lang="en-US" sz="5000" dirty="0">
                <a:solidFill>
                  <a:srgbClr val="002060"/>
                </a:solidFill>
                <a:latin typeface="Times New Roman" panose="02020603050405020304" pitchFamily="18" charset="0"/>
                <a:cs typeface="Times New Roman" panose="02020603050405020304" pitchFamily="18" charset="0"/>
              </a:rPr>
              <a:t> VIIIA)</a:t>
            </a:r>
            <a:endParaRPr lang="en-US" sz="5000" dirty="0">
              <a:solidFill>
                <a:srgbClr val="002060"/>
              </a:solidFill>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4"/>
                                        </p:tgtEl>
                                        <p:attrNameLst>
                                          <p:attrName>style.visibility</p:attrName>
                                        </p:attrNameLst>
                                      </p:cBhvr>
                                      <p:to>
                                        <p:strVal val="visible"/>
                                      </p:to>
                                    </p:set>
                                    <p:animEffect transition="in" filter="fade">
                                      <p:cBhvr>
                                        <p:cTn id="1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4" grpId="0"/>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914400" y="571500"/>
            <a:ext cx="16992600" cy="1631216"/>
          </a:xfrm>
          <a:prstGeom prst="rect">
            <a:avLst/>
          </a:prstGeom>
        </p:spPr>
        <p:txBody>
          <a:bodyPr wrap="square">
            <a:spAutoFit/>
          </a:bodyPr>
          <a:lstStyle/>
          <a:p>
            <a:r>
              <a:rPr lang="en-US" sz="5000" dirty="0">
                <a:solidFill>
                  <a:srgbClr val="000000"/>
                </a:solidFill>
                <a:latin typeface="Times Neue Roman" panose="00000500000000000000" charset="0"/>
              </a:rPr>
              <a:t>C9/ </a:t>
            </a:r>
            <a:r>
              <a:rPr lang="en-US" sz="5000" dirty="0" err="1">
                <a:solidFill>
                  <a:srgbClr val="000000"/>
                </a:solidFill>
                <a:latin typeface="Times Neue Roman" panose="00000500000000000000" charset="0"/>
              </a:rPr>
              <a:t>Sử</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dụng</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Hình</a:t>
            </a:r>
            <a:r>
              <a:rPr lang="en-US" sz="5000" dirty="0">
                <a:solidFill>
                  <a:srgbClr val="000000"/>
                </a:solidFill>
                <a:latin typeface="Times Neue Roman" panose="00000500000000000000" charset="0"/>
              </a:rPr>
              <a:t> 4.1, </a:t>
            </a:r>
            <a:r>
              <a:rPr lang="en-US" sz="5000" dirty="0" err="1">
                <a:solidFill>
                  <a:srgbClr val="000000"/>
                </a:solidFill>
                <a:latin typeface="Times Neue Roman" panose="00000500000000000000" charset="0"/>
              </a:rPr>
              <a:t>em</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hãy</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nhận</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xét</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về</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số</a:t>
            </a:r>
            <a:r>
              <a:rPr lang="en-US" sz="5000" dirty="0">
                <a:solidFill>
                  <a:srgbClr val="000000"/>
                </a:solidFill>
                <a:latin typeface="Times Neue Roman" panose="00000500000000000000" charset="0"/>
              </a:rPr>
              <a:t> electron </a:t>
            </a:r>
            <a:r>
              <a:rPr lang="en-US" sz="5000" dirty="0" err="1">
                <a:solidFill>
                  <a:srgbClr val="000000"/>
                </a:solidFill>
                <a:latin typeface="Times Neue Roman" panose="00000500000000000000" charset="0"/>
              </a:rPr>
              <a:t>lớp</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ngoài</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cùng</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trong</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nguyên</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tử</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của</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các</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nguyên</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tố</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khí</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hiếm</a:t>
            </a:r>
            <a:r>
              <a:rPr lang="en-US" sz="5000" dirty="0">
                <a:solidFill>
                  <a:srgbClr val="000000"/>
                </a:solidFill>
                <a:latin typeface="Times Neue Roman" panose="00000500000000000000" charset="0"/>
              </a:rPr>
              <a:t>.</a:t>
            </a:r>
            <a:endParaRPr lang="en-US" sz="5000" dirty="0">
              <a:latin typeface="Times Neue Roman" panose="00000500000000000000" charset="0"/>
            </a:endParaRPr>
          </a:p>
        </p:txBody>
      </p:sp>
      <p:pic>
        <p:nvPicPr>
          <p:cNvPr id="3" name="Picture 2"/>
          <p:cNvPicPr>
            <a:picLocks noChangeAspect="1"/>
          </p:cNvPicPr>
          <p:nvPr/>
        </p:nvPicPr>
        <p:blipFill>
          <a:blip r:embed="rId1"/>
          <a:stretch>
            <a:fillRect/>
          </a:stretch>
        </p:blipFill>
        <p:spPr>
          <a:xfrm>
            <a:off x="685800" y="2476500"/>
            <a:ext cx="16306800" cy="5181600"/>
          </a:xfrm>
          <a:prstGeom prst="rect">
            <a:avLst/>
          </a:prstGeom>
        </p:spPr>
      </p:pic>
      <p:sp>
        <p:nvSpPr>
          <p:cNvPr id="4" name="Rectangle 3"/>
          <p:cNvSpPr/>
          <p:nvPr/>
        </p:nvSpPr>
        <p:spPr>
          <a:xfrm>
            <a:off x="685800" y="8191500"/>
            <a:ext cx="17373600" cy="1631216"/>
          </a:xfrm>
          <a:prstGeom prst="rect">
            <a:avLst/>
          </a:prstGeom>
        </p:spPr>
        <p:txBody>
          <a:bodyPr wrap="square">
            <a:spAutoFit/>
          </a:bodyPr>
          <a:lstStyle/>
          <a:p>
            <a:r>
              <a:rPr lang="en-US" sz="5000" dirty="0">
                <a:solidFill>
                  <a:srgbClr val="000000"/>
                </a:solidFill>
                <a:latin typeface="Times Neue Roman" panose="00000500000000000000" charset="0"/>
              </a:rPr>
              <a:t>TL: </a:t>
            </a:r>
            <a:r>
              <a:rPr lang="en-US" sz="5000" dirty="0" err="1">
                <a:solidFill>
                  <a:srgbClr val="000000"/>
                </a:solidFill>
                <a:latin typeface="Times Neue Roman" panose="00000500000000000000" charset="0"/>
              </a:rPr>
              <a:t>Nguyên</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tử</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của</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các</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nguyên</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tố</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khí</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hiếm</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đều</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có</a:t>
            </a:r>
            <a:r>
              <a:rPr lang="en-US" sz="5000" dirty="0">
                <a:solidFill>
                  <a:srgbClr val="000000"/>
                </a:solidFill>
                <a:latin typeface="Times Neue Roman" panose="00000500000000000000" charset="0"/>
              </a:rPr>
              <a:t> 8 electron </a:t>
            </a:r>
            <a:r>
              <a:rPr lang="en-US" sz="5000" dirty="0" err="1">
                <a:solidFill>
                  <a:srgbClr val="000000"/>
                </a:solidFill>
                <a:latin typeface="Times Neue Roman" panose="00000500000000000000" charset="0"/>
              </a:rPr>
              <a:t>lớp</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ngoài</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cùng</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riêng</a:t>
            </a:r>
            <a:r>
              <a:rPr lang="en-US" sz="5000" dirty="0">
                <a:solidFill>
                  <a:srgbClr val="000000"/>
                </a:solidFill>
                <a:latin typeface="Times Neue Roman" panose="00000500000000000000" charset="0"/>
              </a:rPr>
              <a:t> He </a:t>
            </a:r>
            <a:r>
              <a:rPr lang="en-US" sz="5000" dirty="0" err="1">
                <a:solidFill>
                  <a:srgbClr val="000000"/>
                </a:solidFill>
                <a:latin typeface="Times Neue Roman" panose="00000500000000000000" charset="0"/>
              </a:rPr>
              <a:t>có</a:t>
            </a:r>
            <a:r>
              <a:rPr lang="en-US" sz="5000" dirty="0">
                <a:solidFill>
                  <a:srgbClr val="000000"/>
                </a:solidFill>
                <a:latin typeface="Times Neue Roman" panose="00000500000000000000" charset="0"/>
              </a:rPr>
              <a:t> 2 electron </a:t>
            </a:r>
            <a:r>
              <a:rPr lang="en-US" sz="5000" dirty="0" err="1">
                <a:solidFill>
                  <a:srgbClr val="000000"/>
                </a:solidFill>
                <a:latin typeface="Times Neue Roman" panose="00000500000000000000" charset="0"/>
              </a:rPr>
              <a:t>lớp</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ngoài</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cùng</a:t>
            </a:r>
            <a:r>
              <a:rPr lang="en-US" sz="5000" dirty="0">
                <a:solidFill>
                  <a:srgbClr val="000000"/>
                </a:solidFill>
                <a:latin typeface="Times Neue Roman" panose="00000500000000000000" charset="0"/>
              </a:rPr>
              <a:t>).</a:t>
            </a:r>
            <a:endParaRPr lang="en-US" sz="5000" dirty="0">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6" presetClass="entr" presetSubtype="21" fill="hold" nodeType="clickEffect">
                                  <p:stCondLst>
                                    <p:cond delay="0"/>
                                  </p:stCondLst>
                                  <p:childTnLst>
                                    <p:set>
                                      <p:cBhvr>
                                        <p:cTn id="12" dur="1" fill="hold">
                                          <p:stCondLst>
                                            <p:cond delay="0"/>
                                          </p:stCondLst>
                                        </p:cTn>
                                        <p:tgtEl>
                                          <p:spTgt spid="3"/>
                                        </p:tgtEl>
                                        <p:attrNameLst>
                                          <p:attrName>style.visibility</p:attrName>
                                        </p:attrNameLst>
                                      </p:cBhvr>
                                      <p:to>
                                        <p:strVal val="visible"/>
                                      </p:to>
                                    </p:set>
                                    <p:animEffect transition="in" filter="barn(inVertical)">
                                      <p:cBhvr>
                                        <p:cTn id="13" dur="500"/>
                                        <p:tgtEl>
                                          <p:spTgt spid="3"/>
                                        </p:tgtEl>
                                      </p:cBhvr>
                                    </p:animEffect>
                                  </p:childTnLst>
                                </p:cTn>
                              </p:par>
                            </p:childTnLst>
                          </p:cTn>
                        </p:par>
                      </p:childTnLst>
                    </p:cTn>
                  </p:par>
                  <p:par>
                    <p:cTn id="14" fill="hold">
                      <p:stCondLst>
                        <p:cond delay="indefinite"/>
                      </p:stCondLst>
                      <p:childTnLst>
                        <p:par>
                          <p:cTn id="15" fill="hold">
                            <p:stCondLst>
                              <p:cond delay="0"/>
                            </p:stCondLst>
                            <p:childTnLst>
                              <p:par>
                                <p:cTn id="16" presetID="22" presetClass="entr" presetSubtype="4" fill="hold" grpId="0" nodeType="clickEffect">
                                  <p:stCondLst>
                                    <p:cond delay="0"/>
                                  </p:stCondLst>
                                  <p:childTnLst>
                                    <p:set>
                                      <p:cBhvr>
                                        <p:cTn id="17" dur="1" fill="hold">
                                          <p:stCondLst>
                                            <p:cond delay="0"/>
                                          </p:stCondLst>
                                        </p:cTn>
                                        <p:tgtEl>
                                          <p:spTgt spid="4"/>
                                        </p:tgtEl>
                                        <p:attrNameLst>
                                          <p:attrName>style.visibility</p:attrName>
                                        </p:attrNameLst>
                                      </p:cBhvr>
                                      <p:to>
                                        <p:strVal val="visible"/>
                                      </p:to>
                                    </p:set>
                                    <p:animEffect transition="in" filter="wipe(down)">
                                      <p:cBhvr>
                                        <p:cTn id="18"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4" grpId="0"/>
    </p:bld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371600" y="876300"/>
            <a:ext cx="16078200" cy="4247317"/>
          </a:xfrm>
          <a:prstGeom prst="rect">
            <a:avLst/>
          </a:prstGeom>
        </p:spPr>
        <p:txBody>
          <a:bodyPr wrap="square">
            <a:spAutoFit/>
          </a:bodyPr>
          <a:lstStyle/>
          <a:p>
            <a:pPr algn="just"/>
            <a:r>
              <a:rPr lang="vi-VN" sz="4500" b="1" dirty="0">
                <a:solidFill>
                  <a:srgbClr val="008000"/>
                </a:solidFill>
                <a:latin typeface="+mj-lt"/>
              </a:rPr>
              <a:t>Bài 1 trang 30 KHTN lớp 7:</a:t>
            </a:r>
            <a:r>
              <a:rPr lang="vi-VN" sz="4500" dirty="0">
                <a:solidFill>
                  <a:srgbClr val="000000"/>
                </a:solidFill>
                <a:latin typeface="+mj-lt"/>
              </a:rPr>
              <a:t> Trong bảng tuần hoàn, các nguyên tố hóa học được sắp xếp theo</a:t>
            </a:r>
            <a:endParaRPr lang="vi-VN" sz="4500" dirty="0">
              <a:solidFill>
                <a:srgbClr val="000000"/>
              </a:solidFill>
              <a:latin typeface="+mj-lt"/>
            </a:endParaRPr>
          </a:p>
          <a:p>
            <a:pPr algn="just"/>
            <a:r>
              <a:rPr lang="vi-VN" sz="4500" dirty="0">
                <a:solidFill>
                  <a:srgbClr val="000000"/>
                </a:solidFill>
                <a:latin typeface="+mj-lt"/>
              </a:rPr>
              <a:t>A. thứ tự chữ cái trong từ điển;</a:t>
            </a:r>
            <a:endParaRPr lang="vi-VN" sz="4500" dirty="0">
              <a:solidFill>
                <a:srgbClr val="000000"/>
              </a:solidFill>
              <a:latin typeface="+mj-lt"/>
            </a:endParaRPr>
          </a:p>
          <a:p>
            <a:pPr algn="just"/>
            <a:r>
              <a:rPr lang="vi-VN" sz="4500" dirty="0">
                <a:solidFill>
                  <a:srgbClr val="000000"/>
                </a:solidFill>
                <a:latin typeface="+mj-lt"/>
              </a:rPr>
              <a:t>B. thứ tự tăng dần điện tích hạt nhân;</a:t>
            </a:r>
            <a:endParaRPr lang="vi-VN" sz="4500" dirty="0">
              <a:solidFill>
                <a:srgbClr val="000000"/>
              </a:solidFill>
              <a:latin typeface="+mj-lt"/>
            </a:endParaRPr>
          </a:p>
          <a:p>
            <a:pPr algn="just"/>
            <a:r>
              <a:rPr lang="vi-VN" sz="4500" dirty="0">
                <a:solidFill>
                  <a:srgbClr val="000000"/>
                </a:solidFill>
                <a:latin typeface="+mj-lt"/>
              </a:rPr>
              <a:t>C. thứ tự tăng dần số hạt electron lớp ngoài cùng;</a:t>
            </a:r>
            <a:endParaRPr lang="vi-VN" sz="4500" dirty="0">
              <a:solidFill>
                <a:srgbClr val="000000"/>
              </a:solidFill>
              <a:latin typeface="+mj-lt"/>
            </a:endParaRPr>
          </a:p>
          <a:p>
            <a:pPr algn="just"/>
            <a:r>
              <a:rPr lang="vi-VN" sz="4500" dirty="0">
                <a:solidFill>
                  <a:srgbClr val="000000"/>
                </a:solidFill>
                <a:latin typeface="+mj-lt"/>
              </a:rPr>
              <a:t>D. thứ tự tăng dần số hạt neutron.</a:t>
            </a:r>
            <a:endParaRPr lang="vi-VN" sz="4500" b="0" i="0" dirty="0">
              <a:solidFill>
                <a:srgbClr val="000000"/>
              </a:solidFill>
              <a:effectLst/>
              <a:latin typeface="+mj-lt"/>
            </a:endParaRPr>
          </a:p>
        </p:txBody>
      </p:sp>
      <p:sp>
        <p:nvSpPr>
          <p:cNvPr id="3" name="Rectangle 2"/>
          <p:cNvSpPr/>
          <p:nvPr/>
        </p:nvSpPr>
        <p:spPr>
          <a:xfrm>
            <a:off x="1219200" y="7200900"/>
            <a:ext cx="15925800" cy="2169825"/>
          </a:xfrm>
          <a:prstGeom prst="rect">
            <a:avLst/>
          </a:prstGeom>
        </p:spPr>
        <p:txBody>
          <a:bodyPr wrap="square">
            <a:spAutoFit/>
          </a:bodyPr>
          <a:lstStyle/>
          <a:p>
            <a:pPr algn="just"/>
            <a:r>
              <a:rPr lang="vi-VN" sz="4500" b="1" dirty="0">
                <a:solidFill>
                  <a:srgbClr val="000000"/>
                </a:solidFill>
                <a:latin typeface="+mj-lt"/>
              </a:rPr>
              <a:t>Đáp án đúng là: B</a:t>
            </a:r>
            <a:endParaRPr lang="vi-VN" sz="4500" dirty="0">
              <a:solidFill>
                <a:srgbClr val="000000"/>
              </a:solidFill>
              <a:latin typeface="+mj-lt"/>
            </a:endParaRPr>
          </a:p>
          <a:p>
            <a:pPr algn="just"/>
            <a:r>
              <a:rPr lang="vi-VN" sz="4500" dirty="0">
                <a:solidFill>
                  <a:srgbClr val="000000"/>
                </a:solidFill>
                <a:latin typeface="+mj-lt"/>
              </a:rPr>
              <a:t>Trong bảng tuần hoàn, các nguyên tố hóa học được sắp xếp theo thứ tự tăng dần điện tích hạt nhân</a:t>
            </a:r>
            <a:endParaRPr lang="vi-VN" sz="4500" b="0" i="0" dirty="0">
              <a:solidFill>
                <a:srgbClr val="000000"/>
              </a:solidFill>
              <a:effectLst/>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371600" y="800100"/>
            <a:ext cx="16002000" cy="4708981"/>
          </a:xfrm>
          <a:prstGeom prst="rect">
            <a:avLst/>
          </a:prstGeom>
        </p:spPr>
        <p:txBody>
          <a:bodyPr wrap="square">
            <a:spAutoFit/>
          </a:bodyPr>
          <a:lstStyle/>
          <a:p>
            <a:pPr algn="just"/>
            <a:r>
              <a:rPr lang="en-US" sz="5000" b="1" dirty="0" err="1">
                <a:solidFill>
                  <a:srgbClr val="008000"/>
                </a:solidFill>
                <a:latin typeface="Times Neue Roman" panose="00000500000000000000" charset="0"/>
              </a:rPr>
              <a:t>Bài</a:t>
            </a:r>
            <a:r>
              <a:rPr lang="en-US" sz="5000" b="1" dirty="0">
                <a:solidFill>
                  <a:srgbClr val="008000"/>
                </a:solidFill>
                <a:latin typeface="Times Neue Roman" panose="00000500000000000000" charset="0"/>
              </a:rPr>
              <a:t> 2 </a:t>
            </a:r>
            <a:r>
              <a:rPr lang="en-US" sz="5000" b="1" dirty="0" err="1">
                <a:solidFill>
                  <a:srgbClr val="008000"/>
                </a:solidFill>
                <a:latin typeface="Times Neue Roman" panose="00000500000000000000" charset="0"/>
              </a:rPr>
              <a:t>trang</a:t>
            </a:r>
            <a:r>
              <a:rPr lang="en-US" sz="5000" b="1" dirty="0">
                <a:solidFill>
                  <a:srgbClr val="008000"/>
                </a:solidFill>
                <a:latin typeface="Times Neue Roman" panose="00000500000000000000" charset="0"/>
              </a:rPr>
              <a:t> 30 KHTN </a:t>
            </a:r>
            <a:r>
              <a:rPr lang="en-US" sz="5000" b="1" dirty="0" err="1">
                <a:solidFill>
                  <a:srgbClr val="008000"/>
                </a:solidFill>
                <a:latin typeface="Times Neue Roman" panose="00000500000000000000" charset="0"/>
              </a:rPr>
              <a:t>lớp</a:t>
            </a:r>
            <a:r>
              <a:rPr lang="en-US" sz="5000" b="1" dirty="0">
                <a:solidFill>
                  <a:srgbClr val="008000"/>
                </a:solidFill>
                <a:latin typeface="Times Neue Roman" panose="00000500000000000000" charset="0"/>
              </a:rPr>
              <a:t> 7:</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Những</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nguyên</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tố</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hóa</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học</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nào</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sau</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đây</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thuộc</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cùng</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một</a:t>
            </a:r>
            <a:r>
              <a:rPr lang="en-US" sz="5000" dirty="0">
                <a:solidFill>
                  <a:srgbClr val="000000"/>
                </a:solidFill>
                <a:latin typeface="Times Neue Roman" panose="00000500000000000000" charset="0"/>
              </a:rPr>
              <a:t> </a:t>
            </a:r>
            <a:r>
              <a:rPr lang="en-US" sz="5000" dirty="0" err="1">
                <a:solidFill>
                  <a:srgbClr val="000000"/>
                </a:solidFill>
                <a:latin typeface="Times Neue Roman" panose="00000500000000000000" charset="0"/>
              </a:rPr>
              <a:t>nhóm</a:t>
            </a:r>
            <a:r>
              <a:rPr lang="en-US" sz="5000" dirty="0">
                <a:solidFill>
                  <a:srgbClr val="000000"/>
                </a:solidFill>
                <a:latin typeface="Times Neue Roman" panose="00000500000000000000" charset="0"/>
              </a:rPr>
              <a:t>?</a:t>
            </a:r>
            <a:endParaRPr lang="en-US" sz="5000" dirty="0">
              <a:solidFill>
                <a:srgbClr val="000000"/>
              </a:solidFill>
              <a:latin typeface="Times Neue Roman" panose="00000500000000000000" charset="0"/>
            </a:endParaRPr>
          </a:p>
          <a:p>
            <a:pPr algn="just"/>
            <a:r>
              <a:rPr lang="en-US" sz="5000" dirty="0">
                <a:solidFill>
                  <a:srgbClr val="000000"/>
                </a:solidFill>
                <a:latin typeface="Times Neue Roman" panose="00000500000000000000" charset="0"/>
              </a:rPr>
              <a:t>A. O, S, Se;</a:t>
            </a:r>
            <a:endParaRPr lang="en-US" sz="5000" dirty="0">
              <a:solidFill>
                <a:srgbClr val="000000"/>
              </a:solidFill>
              <a:latin typeface="Times Neue Roman" panose="00000500000000000000" charset="0"/>
            </a:endParaRPr>
          </a:p>
          <a:p>
            <a:pPr algn="just"/>
            <a:r>
              <a:rPr lang="en-US" sz="5000" dirty="0">
                <a:solidFill>
                  <a:srgbClr val="000000"/>
                </a:solidFill>
                <a:latin typeface="Times Neue Roman" panose="00000500000000000000" charset="0"/>
              </a:rPr>
              <a:t>B. N, O, F;</a:t>
            </a:r>
            <a:endParaRPr lang="en-US" sz="5000" dirty="0">
              <a:solidFill>
                <a:srgbClr val="000000"/>
              </a:solidFill>
              <a:latin typeface="Times Neue Roman" panose="00000500000000000000" charset="0"/>
            </a:endParaRPr>
          </a:p>
          <a:p>
            <a:pPr algn="just"/>
            <a:r>
              <a:rPr lang="en-US" sz="5000" dirty="0">
                <a:solidFill>
                  <a:srgbClr val="000000"/>
                </a:solidFill>
                <a:latin typeface="Times Neue Roman" panose="00000500000000000000" charset="0"/>
              </a:rPr>
              <a:t>C. Na, Mg, K;</a:t>
            </a:r>
            <a:endParaRPr lang="en-US" sz="5000" dirty="0">
              <a:solidFill>
                <a:srgbClr val="000000"/>
              </a:solidFill>
              <a:latin typeface="Times Neue Roman" panose="00000500000000000000" charset="0"/>
            </a:endParaRPr>
          </a:p>
          <a:p>
            <a:pPr algn="just"/>
            <a:r>
              <a:rPr lang="en-US" sz="5000" dirty="0">
                <a:solidFill>
                  <a:srgbClr val="000000"/>
                </a:solidFill>
                <a:latin typeface="Times Neue Roman" panose="00000500000000000000" charset="0"/>
              </a:rPr>
              <a:t>D. Ne, Na, Mg.</a:t>
            </a:r>
            <a:endParaRPr lang="en-US" sz="5000" b="0" i="0" dirty="0">
              <a:solidFill>
                <a:srgbClr val="000000"/>
              </a:solidFill>
              <a:effectLst/>
              <a:latin typeface="Times Neue Roman" panose="00000500000000000000" charset="0"/>
            </a:endParaRPr>
          </a:p>
        </p:txBody>
      </p:sp>
      <p:sp>
        <p:nvSpPr>
          <p:cNvPr id="3" name="Rectangle 2"/>
          <p:cNvSpPr/>
          <p:nvPr/>
        </p:nvSpPr>
        <p:spPr>
          <a:xfrm>
            <a:off x="381000" y="5753100"/>
            <a:ext cx="17526000" cy="4247317"/>
          </a:xfrm>
          <a:prstGeom prst="rect">
            <a:avLst/>
          </a:prstGeom>
        </p:spPr>
        <p:txBody>
          <a:bodyPr wrap="square">
            <a:spAutoFit/>
          </a:bodyPr>
          <a:lstStyle/>
          <a:p>
            <a:pPr algn="just"/>
            <a:r>
              <a:rPr lang="en-US" sz="4500" b="1" dirty="0" err="1">
                <a:solidFill>
                  <a:srgbClr val="008000"/>
                </a:solidFill>
                <a:latin typeface="Times Neue Roman" panose="00000500000000000000" charset="0"/>
              </a:rPr>
              <a:t>Trả</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lời</a:t>
            </a:r>
            <a:r>
              <a:rPr lang="en-US" sz="4500" b="1" dirty="0">
                <a:solidFill>
                  <a:srgbClr val="008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b="1" dirty="0" err="1">
                <a:solidFill>
                  <a:srgbClr val="000000"/>
                </a:solidFill>
                <a:latin typeface="Times Neue Roman" panose="00000500000000000000" charset="0"/>
              </a:rPr>
              <a:t>Đáp</a:t>
            </a:r>
            <a:r>
              <a:rPr lang="en-US" sz="4500" b="1" dirty="0">
                <a:solidFill>
                  <a:srgbClr val="000000"/>
                </a:solidFill>
                <a:latin typeface="Times Neue Roman" panose="00000500000000000000" charset="0"/>
              </a:rPr>
              <a:t> </a:t>
            </a:r>
            <a:r>
              <a:rPr lang="en-US" sz="4500" b="1" dirty="0" err="1">
                <a:solidFill>
                  <a:srgbClr val="000000"/>
                </a:solidFill>
                <a:latin typeface="Times Neue Roman" panose="00000500000000000000" charset="0"/>
              </a:rPr>
              <a:t>án</a:t>
            </a:r>
            <a:r>
              <a:rPr lang="en-US" sz="4500" b="1" dirty="0">
                <a:solidFill>
                  <a:srgbClr val="000000"/>
                </a:solidFill>
                <a:latin typeface="Times Neue Roman" panose="00000500000000000000" charset="0"/>
              </a:rPr>
              <a:t> </a:t>
            </a:r>
            <a:r>
              <a:rPr lang="en-US" sz="4500" b="1" dirty="0" err="1">
                <a:solidFill>
                  <a:srgbClr val="000000"/>
                </a:solidFill>
                <a:latin typeface="Times Neue Roman" panose="00000500000000000000" charset="0"/>
              </a:rPr>
              <a:t>đúng</a:t>
            </a:r>
            <a:r>
              <a:rPr lang="en-US" sz="4500" b="1" dirty="0">
                <a:solidFill>
                  <a:srgbClr val="000000"/>
                </a:solidFill>
                <a:latin typeface="Times Neue Roman" panose="00000500000000000000" charset="0"/>
              </a:rPr>
              <a:t> </a:t>
            </a:r>
            <a:r>
              <a:rPr lang="en-US" sz="4500" b="1" dirty="0" err="1">
                <a:solidFill>
                  <a:srgbClr val="000000"/>
                </a:solidFill>
                <a:latin typeface="Times Neue Roman" panose="00000500000000000000" charset="0"/>
              </a:rPr>
              <a:t>là</a:t>
            </a:r>
            <a:r>
              <a:rPr lang="en-US" sz="4500" b="1" dirty="0">
                <a:solidFill>
                  <a:srgbClr val="000000"/>
                </a:solidFill>
                <a:latin typeface="Times Neue Roman" panose="00000500000000000000" charset="0"/>
              </a:rPr>
              <a:t>: A</a:t>
            </a:r>
            <a:endParaRPr lang="en-US" sz="4500" dirty="0">
              <a:solidFill>
                <a:srgbClr val="000000"/>
              </a:solidFill>
              <a:latin typeface="Times Neue Roman" panose="00000500000000000000" charset="0"/>
            </a:endParaRPr>
          </a:p>
          <a:p>
            <a:pPr algn="just"/>
            <a:r>
              <a:rPr lang="en-US" sz="4500" dirty="0" err="1">
                <a:solidFill>
                  <a:srgbClr val="000000"/>
                </a:solidFill>
                <a:latin typeface="Times Neue Roman" panose="00000500000000000000" charset="0"/>
              </a:rPr>
              <a:t>Các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O, S, Se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cùng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VIA.</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B. </a:t>
            </a:r>
            <a:r>
              <a:rPr lang="en-US" sz="4500" dirty="0" err="1">
                <a:solidFill>
                  <a:srgbClr val="000000"/>
                </a:solidFill>
                <a:latin typeface="Times Neue Roman" panose="00000500000000000000" charset="0"/>
              </a:rPr>
              <a:t>sai</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vì</a:t>
            </a:r>
            <a:r>
              <a:rPr lang="en-US" sz="4500" dirty="0">
                <a:solidFill>
                  <a:srgbClr val="000000"/>
                </a:solidFill>
                <a:latin typeface="Times Neue Roman" panose="00000500000000000000" charset="0"/>
              </a:rPr>
              <a:t> N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VA, O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VIA, F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VIIA</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C. </a:t>
            </a:r>
            <a:r>
              <a:rPr lang="en-US" sz="4500" dirty="0" err="1">
                <a:solidFill>
                  <a:srgbClr val="000000"/>
                </a:solidFill>
                <a:latin typeface="Times Neue Roman" panose="00000500000000000000" charset="0"/>
              </a:rPr>
              <a:t>sai</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vì</a:t>
            </a:r>
            <a:r>
              <a:rPr lang="en-US" sz="4500" dirty="0">
                <a:solidFill>
                  <a:srgbClr val="000000"/>
                </a:solidFill>
                <a:latin typeface="Times Neue Roman" panose="00000500000000000000" charset="0"/>
              </a:rPr>
              <a:t> Na </a:t>
            </a:r>
            <a:r>
              <a:rPr lang="en-US" sz="4500" dirty="0" err="1">
                <a:solidFill>
                  <a:srgbClr val="000000"/>
                </a:solidFill>
                <a:latin typeface="Times Neue Roman" panose="00000500000000000000" charset="0"/>
              </a:rPr>
              <a:t>và</a:t>
            </a:r>
            <a:r>
              <a:rPr lang="en-US" sz="4500" dirty="0">
                <a:solidFill>
                  <a:srgbClr val="000000"/>
                </a:solidFill>
                <a:latin typeface="Times Neue Roman" panose="00000500000000000000" charset="0"/>
              </a:rPr>
              <a:t> K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IA, Mg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IIA</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D. </a:t>
            </a:r>
            <a:r>
              <a:rPr lang="en-US" sz="4500" dirty="0" err="1">
                <a:solidFill>
                  <a:srgbClr val="000000"/>
                </a:solidFill>
                <a:latin typeface="Times Neue Roman" panose="00000500000000000000" charset="0"/>
              </a:rPr>
              <a:t>sai</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vì</a:t>
            </a:r>
            <a:r>
              <a:rPr lang="en-US" sz="4500" dirty="0">
                <a:solidFill>
                  <a:srgbClr val="000000"/>
                </a:solidFill>
                <a:latin typeface="Times Neue Roman" panose="00000500000000000000" charset="0"/>
              </a:rPr>
              <a:t> Ne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VIIIA, Na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IA, Mg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IIA</a:t>
            </a:r>
            <a:endParaRPr lang="en-US" sz="4500" b="0" i="0" dirty="0">
              <a:solidFill>
                <a:srgbClr val="000000"/>
              </a:solidFill>
              <a:effectLst/>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914400" y="723900"/>
            <a:ext cx="16687800" cy="4247317"/>
          </a:xfrm>
          <a:prstGeom prst="rect">
            <a:avLst/>
          </a:prstGeom>
        </p:spPr>
        <p:txBody>
          <a:bodyPr wrap="square">
            <a:spAutoFit/>
          </a:bodyPr>
          <a:lstStyle/>
          <a:p>
            <a:pPr algn="just"/>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3 </a:t>
            </a:r>
            <a:r>
              <a:rPr lang="en-US" sz="4500" b="1" dirty="0" err="1">
                <a:solidFill>
                  <a:srgbClr val="008000"/>
                </a:solidFill>
                <a:latin typeface="Times Neue Roman" panose="00000500000000000000" charset="0"/>
              </a:rPr>
              <a:t>trang</a:t>
            </a:r>
            <a:r>
              <a:rPr lang="en-US" sz="4500" b="1" dirty="0">
                <a:solidFill>
                  <a:srgbClr val="008000"/>
                </a:solidFill>
                <a:latin typeface="Times Neue Roman" panose="00000500000000000000" charset="0"/>
              </a:rPr>
              <a:t> 30 KHTN </a:t>
            </a:r>
            <a:r>
              <a:rPr lang="en-US" sz="4500" b="1" dirty="0" err="1">
                <a:solidFill>
                  <a:srgbClr val="008000"/>
                </a:solidFill>
                <a:latin typeface="Times Neue Roman" panose="00000500000000000000" charset="0"/>
              </a:rPr>
              <a:t>lớp</a:t>
            </a:r>
            <a:r>
              <a:rPr lang="en-US" sz="4500" b="1" dirty="0">
                <a:solidFill>
                  <a:srgbClr val="008000"/>
                </a:solidFill>
                <a:latin typeface="Times Neue Roman" panose="00000500000000000000" charset="0"/>
              </a:rPr>
              <a:t> 7:</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Những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hóa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học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nào</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sau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đây</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cùng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một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chu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kì</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A. Li, Si, Ne;</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B. Mg, P, </a:t>
            </a:r>
            <a:r>
              <a:rPr lang="en-US" sz="4500" dirty="0" err="1">
                <a:solidFill>
                  <a:srgbClr val="000000"/>
                </a:solidFill>
                <a:latin typeface="Times Neue Roman" panose="00000500000000000000" charset="0"/>
              </a:rPr>
              <a:t>Ar</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C. K, Fe, Ag;</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D. B, Al, In.</a:t>
            </a:r>
            <a:endParaRPr lang="en-US" sz="4500" b="0" i="0" dirty="0">
              <a:solidFill>
                <a:srgbClr val="000000"/>
              </a:solidFill>
              <a:effectLst/>
              <a:latin typeface="Times Neue Roman" panose="00000500000000000000" charset="0"/>
            </a:endParaRPr>
          </a:p>
        </p:txBody>
      </p:sp>
      <p:sp>
        <p:nvSpPr>
          <p:cNvPr id="3" name="Rectangle 2"/>
          <p:cNvSpPr/>
          <p:nvPr/>
        </p:nvSpPr>
        <p:spPr>
          <a:xfrm>
            <a:off x="1219200" y="5829300"/>
            <a:ext cx="14478000" cy="1477328"/>
          </a:xfrm>
          <a:prstGeom prst="rect">
            <a:avLst/>
          </a:prstGeom>
        </p:spPr>
        <p:txBody>
          <a:bodyPr wrap="square">
            <a:spAutoFit/>
          </a:bodyPr>
          <a:lstStyle/>
          <a:p>
            <a:pPr algn="just"/>
            <a:r>
              <a:rPr lang="en-US" sz="4500" b="1" dirty="0" err="1">
                <a:solidFill>
                  <a:srgbClr val="000000"/>
                </a:solidFill>
                <a:latin typeface="Times Neue Roman" panose="00000500000000000000" charset="0"/>
              </a:rPr>
              <a:t>Đáp</a:t>
            </a:r>
            <a:r>
              <a:rPr lang="en-US" sz="4500" b="1" dirty="0">
                <a:solidFill>
                  <a:srgbClr val="000000"/>
                </a:solidFill>
                <a:latin typeface="Times Neue Roman" panose="00000500000000000000" charset="0"/>
              </a:rPr>
              <a:t> </a:t>
            </a:r>
            <a:r>
              <a:rPr lang="en-US" sz="4500" b="1" dirty="0" err="1">
                <a:solidFill>
                  <a:srgbClr val="000000"/>
                </a:solidFill>
                <a:latin typeface="Times Neue Roman" panose="00000500000000000000" charset="0"/>
              </a:rPr>
              <a:t>án</a:t>
            </a:r>
            <a:r>
              <a:rPr lang="en-US" sz="4500" b="1" dirty="0">
                <a:solidFill>
                  <a:srgbClr val="000000"/>
                </a:solidFill>
                <a:latin typeface="Times Neue Roman" panose="00000500000000000000" charset="0"/>
              </a:rPr>
              <a:t> </a:t>
            </a:r>
            <a:r>
              <a:rPr lang="en-US" sz="4500" b="1" dirty="0" err="1">
                <a:solidFill>
                  <a:srgbClr val="000000"/>
                </a:solidFill>
                <a:latin typeface="Times Neue Roman" panose="00000500000000000000" charset="0"/>
              </a:rPr>
              <a:t>đúng</a:t>
            </a:r>
            <a:r>
              <a:rPr lang="en-US" sz="4500" b="1" dirty="0">
                <a:solidFill>
                  <a:srgbClr val="000000"/>
                </a:solidFill>
                <a:latin typeface="Times Neue Roman" panose="00000500000000000000" charset="0"/>
              </a:rPr>
              <a:t> </a:t>
            </a:r>
            <a:r>
              <a:rPr lang="en-US" sz="4500" b="1" dirty="0" err="1">
                <a:solidFill>
                  <a:srgbClr val="000000"/>
                </a:solidFill>
                <a:latin typeface="Times Neue Roman" panose="00000500000000000000" charset="0"/>
              </a:rPr>
              <a:t>là</a:t>
            </a:r>
            <a:r>
              <a:rPr lang="en-US" sz="4500" b="1" dirty="0">
                <a:solidFill>
                  <a:srgbClr val="000000"/>
                </a:solidFill>
                <a:latin typeface="Times Neue Roman" panose="00000500000000000000" charset="0"/>
              </a:rPr>
              <a:t>: B</a:t>
            </a:r>
            <a:endParaRPr lang="en-US" sz="4500" dirty="0">
              <a:solidFill>
                <a:srgbClr val="000000"/>
              </a:solidFill>
              <a:latin typeface="Times Neue Roman" panose="00000500000000000000" charset="0"/>
            </a:endParaRPr>
          </a:p>
          <a:p>
            <a:pPr algn="just"/>
            <a:r>
              <a:rPr lang="en-US" sz="4500" dirty="0" err="1">
                <a:solidFill>
                  <a:srgbClr val="000000"/>
                </a:solidFill>
                <a:latin typeface="Times Neue Roman" panose="00000500000000000000" charset="0"/>
              </a:rPr>
              <a:t>Các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Mg, P, </a:t>
            </a:r>
            <a:r>
              <a:rPr lang="en-US" sz="4500" dirty="0" err="1">
                <a:solidFill>
                  <a:srgbClr val="000000"/>
                </a:solidFill>
                <a:latin typeface="Times Neue Roman" panose="00000500000000000000" charset="0"/>
              </a:rPr>
              <a:t>Ar</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cùng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chu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kì</a:t>
            </a:r>
            <a:r>
              <a:rPr lang="en-US" sz="4500" dirty="0">
                <a:solidFill>
                  <a:srgbClr val="000000"/>
                </a:solidFill>
                <a:latin typeface="Times Neue Roman" panose="00000500000000000000" charset="0"/>
              </a:rPr>
              <a:t> 3.</a:t>
            </a:r>
            <a:endParaRPr lang="en-US" sz="4500" b="0" i="0" dirty="0">
              <a:solidFill>
                <a:srgbClr val="000000"/>
              </a:solidFill>
              <a:effectLst/>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609600" y="571500"/>
            <a:ext cx="16916400" cy="2862322"/>
          </a:xfrm>
          <a:prstGeom prst="rect">
            <a:avLst/>
          </a:prstGeom>
        </p:spPr>
        <p:txBody>
          <a:bodyPr wrap="square">
            <a:spAutoFit/>
          </a:bodyPr>
          <a:lstStyle/>
          <a:p>
            <a:pPr algn="just"/>
            <a:r>
              <a:rPr lang="vi-VN" sz="4500" b="1" dirty="0">
                <a:solidFill>
                  <a:srgbClr val="008000"/>
                </a:solidFill>
                <a:latin typeface="+mj-lt"/>
              </a:rPr>
              <a:t>Bài 4 trang 30 KHTN lớp 7:</a:t>
            </a:r>
            <a:r>
              <a:rPr lang="vi-VN" sz="4500" dirty="0">
                <a:solidFill>
                  <a:srgbClr val="000000"/>
                </a:solidFill>
                <a:latin typeface="+mj-lt"/>
              </a:rPr>
              <a:t> Cho các nguyên tố sau: Ge, S, Br, Pb, C, Mo, Ba, Ar, Hg. Hãy sắp xếp chúng vào bảng dưới đây.</a:t>
            </a:r>
            <a:endParaRPr lang="vi-VN" sz="4500" dirty="0">
              <a:solidFill>
                <a:srgbClr val="000000"/>
              </a:solidFill>
              <a:latin typeface="+mj-lt"/>
            </a:endParaRPr>
          </a:p>
          <a:p>
            <a:br>
              <a:rPr lang="vi-VN" sz="4500" dirty="0">
                <a:latin typeface="+mj-lt"/>
              </a:rPr>
            </a:br>
            <a:endParaRPr lang="en-US" sz="4500" dirty="0">
              <a:latin typeface="+mj-lt"/>
            </a:endParaRPr>
          </a:p>
        </p:txBody>
      </p:sp>
      <p:graphicFrame>
        <p:nvGraphicFramePr>
          <p:cNvPr id="7" name="Table 6"/>
          <p:cNvGraphicFramePr>
            <a:graphicFrameLocks noGrp="1"/>
          </p:cNvGraphicFramePr>
          <p:nvPr/>
        </p:nvGraphicFramePr>
        <p:xfrm>
          <a:off x="2590800" y="1958340"/>
          <a:ext cx="13716000" cy="2956560"/>
        </p:xfrm>
        <a:graphic>
          <a:graphicData uri="http://schemas.openxmlformats.org/drawingml/2006/table">
            <a:tbl>
              <a:tblPr/>
              <a:tblGrid>
                <a:gridCol w="4572000"/>
                <a:gridCol w="4572000"/>
                <a:gridCol w="4572000"/>
              </a:tblGrid>
              <a:tr h="152400">
                <a:tc>
                  <a:txBody>
                    <a:bodyPr/>
                    <a:lstStyle/>
                    <a:p>
                      <a:pPr algn="just" fontAlgn="t"/>
                      <a:endParaRPr lang="en-US">
                        <a:solidFill>
                          <a:srgbClr val="000000"/>
                        </a:solidFill>
                        <a:effectLst/>
                      </a:endParaRPr>
                    </a:p>
                  </a:txBody>
                  <a:tcPr marL="68580" marR="68580" marT="0" marB="0">
                    <a:lnL>
                      <a:noFill/>
                    </a:lnL>
                    <a:lnR w="12700" cap="flat" cmpd="sng" algn="ctr">
                      <a:solidFill>
                        <a:srgbClr val="000000"/>
                      </a:solidFill>
                      <a:prstDash val="solid"/>
                      <a:round/>
                      <a:headEnd type="none" w="med" len="med"/>
                      <a:tailEnd type="none" w="med" len="med"/>
                    </a:lnR>
                    <a:lnT>
                      <a:noFill/>
                    </a:lnT>
                    <a:lnB w="12700" cap="flat" cmpd="sng" algn="ctr">
                      <a:solidFill>
                        <a:srgbClr val="000000"/>
                      </a:solidFill>
                      <a:prstDash val="solid"/>
                      <a:round/>
                      <a:headEnd type="none" w="med" len="med"/>
                      <a:tailEnd type="none" w="med" len="med"/>
                    </a:lnB>
                  </a:tcPr>
                </a:tc>
                <a:tc>
                  <a:txBody>
                    <a:bodyPr/>
                    <a:lstStyle/>
                    <a:p>
                      <a:endParaRPr lang="en-US"/>
                    </a:p>
                  </a:txBody>
                  <a:tcPr>
                    <a:lnL w="12700" cap="flat" cmpd="sng" algn="ctr">
                      <a:solidFill>
                        <a:srgbClr val="000000"/>
                      </a:solidFill>
                      <a:prstDash val="solid"/>
                      <a:round/>
                      <a:headEnd type="none" w="med" len="med"/>
                      <a:tailEnd type="none" w="med" len="med"/>
                    </a:lnL>
                    <a:lnB w="12700" cap="flat" cmpd="sng" algn="ctr">
                      <a:solidFill>
                        <a:srgbClr val="000000"/>
                      </a:solidFill>
                      <a:prstDash val="solid"/>
                      <a:round/>
                      <a:headEnd type="none" w="med" len="med"/>
                      <a:tailEnd type="none" w="med" len="med"/>
                    </a:lnB>
                  </a:tcPr>
                </a:tc>
                <a:tc>
                  <a:txBody>
                    <a:bodyPr/>
                    <a:lstStyle/>
                    <a:p>
                      <a:endParaRPr lang="en-US"/>
                    </a:p>
                  </a:txBody>
                  <a:tcPr>
                    <a:lnB w="12700" cap="flat" cmpd="sng" algn="ctr">
                      <a:solidFill>
                        <a:srgbClr val="000000"/>
                      </a:solidFill>
                      <a:prstDash val="solid"/>
                      <a:round/>
                      <a:headEnd type="none" w="med" len="med"/>
                      <a:tailEnd type="none" w="med" len="med"/>
                    </a:lnB>
                  </a:tcPr>
                </a:tc>
              </a:tr>
              <a:tr h="0">
                <a:tc>
                  <a:txBody>
                    <a:bodyPr/>
                    <a:lstStyle/>
                    <a:p>
                      <a:pPr algn="ctr" fontAlgn="t"/>
                      <a:r>
                        <a:rPr lang="en-US" sz="4000" b="1" dirty="0">
                          <a:solidFill>
                            <a:srgbClr val="000000"/>
                          </a:solidFill>
                          <a:effectLst/>
                          <a:latin typeface="Times Neue Roman" panose="00000500000000000000" charset="0"/>
                        </a:rPr>
                        <a:t>Kim </a:t>
                      </a:r>
                      <a:r>
                        <a:rPr lang="en-US" sz="4000" b="1" dirty="0" err="1">
                          <a:solidFill>
                            <a:srgbClr val="000000"/>
                          </a:solidFill>
                          <a:effectLst/>
                          <a:latin typeface="Times Neue Roman" panose="00000500000000000000" charset="0"/>
                        </a:rPr>
                        <a:t>loại</a:t>
                      </a:r>
                      <a:endParaRPr lang="en-US" sz="4000" dirty="0">
                        <a:solidFill>
                          <a:srgbClr val="000000"/>
                        </a:solidFill>
                        <a:effectLst/>
                        <a:latin typeface="Times Neue Roman" panose="00000500000000000000" charset="0"/>
                      </a:endParaRPr>
                    </a:p>
                  </a:txBody>
                  <a:tcPr marL="76200" marR="76200" marT="76200" marB="7620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fontAlgn="t"/>
                      <a:r>
                        <a:rPr lang="en-US" sz="4000" b="1" dirty="0">
                          <a:solidFill>
                            <a:srgbClr val="000000"/>
                          </a:solidFill>
                          <a:effectLst/>
                          <a:latin typeface="Times Neue Roman" panose="00000500000000000000" charset="0"/>
                        </a:rPr>
                        <a:t>Phi </a:t>
                      </a:r>
                      <a:r>
                        <a:rPr lang="en-US" sz="4000" b="1" dirty="0" err="1">
                          <a:solidFill>
                            <a:srgbClr val="000000"/>
                          </a:solidFill>
                          <a:effectLst/>
                          <a:latin typeface="Times Neue Roman" panose="00000500000000000000" charset="0"/>
                        </a:rPr>
                        <a:t>kim</a:t>
                      </a:r>
                      <a:endParaRPr lang="en-US" sz="4000" dirty="0">
                        <a:solidFill>
                          <a:srgbClr val="000000"/>
                        </a:solidFill>
                        <a:effectLst/>
                        <a:latin typeface="Times Neue Roman" panose="00000500000000000000"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fontAlgn="t"/>
                      <a:r>
                        <a:rPr lang="en-US" sz="4000" b="1" dirty="0" err="1">
                          <a:solidFill>
                            <a:srgbClr val="000000"/>
                          </a:solidFill>
                          <a:effectLst/>
                          <a:latin typeface="Times Neue Roman" panose="00000500000000000000" charset="0"/>
                        </a:rPr>
                        <a:t>Khí</a:t>
                      </a:r>
                      <a:r>
                        <a:rPr lang="en-US" sz="4000" b="1" dirty="0">
                          <a:solidFill>
                            <a:srgbClr val="000000"/>
                          </a:solidFill>
                          <a:effectLst/>
                          <a:latin typeface="Times Neue Roman" panose="00000500000000000000" charset="0"/>
                        </a:rPr>
                        <a:t> </a:t>
                      </a:r>
                      <a:r>
                        <a:rPr lang="en-US" sz="4000" b="1" dirty="0" err="1">
                          <a:solidFill>
                            <a:srgbClr val="000000"/>
                          </a:solidFill>
                          <a:effectLst/>
                          <a:latin typeface="Times Neue Roman" panose="00000500000000000000" charset="0"/>
                        </a:rPr>
                        <a:t>hiếm</a:t>
                      </a:r>
                      <a:endParaRPr lang="en-US" sz="4000" dirty="0">
                        <a:solidFill>
                          <a:srgbClr val="000000"/>
                        </a:solidFill>
                        <a:effectLst/>
                        <a:latin typeface="Times Neue Roman" panose="00000500000000000000"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310640">
                <a:tc>
                  <a:txBody>
                    <a:bodyPr/>
                    <a:lstStyle/>
                    <a:p>
                      <a:pPr algn="ctr" fontAlgn="t"/>
                      <a:r>
                        <a:rPr lang="en-US" sz="6000" b="1" dirty="0">
                          <a:solidFill>
                            <a:srgbClr val="000000"/>
                          </a:solidFill>
                          <a:effectLst/>
                          <a:latin typeface="Times Neue Roman" panose="00000500000000000000" charset="0"/>
                        </a:rPr>
                        <a:t>?</a:t>
                      </a:r>
                      <a:br>
                        <a:rPr lang="en-US" sz="6000" b="1" dirty="0">
                          <a:solidFill>
                            <a:srgbClr val="000000"/>
                          </a:solidFill>
                          <a:effectLst/>
                          <a:latin typeface="Times Neue Roman" panose="00000500000000000000" charset="0"/>
                        </a:rPr>
                      </a:br>
                      <a:endParaRPr lang="en-US" sz="6000" b="1" dirty="0">
                        <a:solidFill>
                          <a:srgbClr val="000000"/>
                        </a:solidFill>
                        <a:effectLst/>
                        <a:latin typeface="Times Neue Roman" panose="00000500000000000000"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fontAlgn="t"/>
                      <a:br>
                        <a:rPr lang="en-US" sz="6000" b="1" dirty="0">
                          <a:solidFill>
                            <a:srgbClr val="000000"/>
                          </a:solidFill>
                          <a:effectLst/>
                          <a:latin typeface="Times Neue Roman" panose="00000500000000000000" charset="0"/>
                        </a:rPr>
                      </a:br>
                      <a:r>
                        <a:rPr lang="en-US" sz="6000" b="1" dirty="0">
                          <a:solidFill>
                            <a:srgbClr val="000000"/>
                          </a:solidFill>
                          <a:effectLst/>
                          <a:latin typeface="Times Neue Roman" panose="00000500000000000000" charset="0"/>
                        </a:rPr>
                        <a:t>?</a:t>
                      </a:r>
                      <a:endParaRPr lang="en-US" sz="6000" b="1" dirty="0">
                        <a:solidFill>
                          <a:srgbClr val="000000"/>
                        </a:solidFill>
                        <a:effectLst/>
                        <a:latin typeface="Times Neue Roman" panose="00000500000000000000"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fontAlgn="t"/>
                      <a:br>
                        <a:rPr lang="en-US" sz="6000" b="1" dirty="0">
                          <a:solidFill>
                            <a:srgbClr val="000000"/>
                          </a:solidFill>
                          <a:effectLst/>
                          <a:latin typeface="Times Neue Roman" panose="00000500000000000000" charset="0"/>
                        </a:rPr>
                      </a:br>
                      <a:r>
                        <a:rPr lang="en-US" sz="6000" b="1" dirty="0">
                          <a:solidFill>
                            <a:srgbClr val="000000"/>
                          </a:solidFill>
                          <a:effectLst/>
                          <a:latin typeface="Times Neue Roman" panose="00000500000000000000" charset="0"/>
                        </a:rPr>
                        <a:t>?</a:t>
                      </a:r>
                      <a:endParaRPr lang="en-US" sz="6000" b="1" dirty="0">
                        <a:solidFill>
                          <a:srgbClr val="000000"/>
                        </a:solidFill>
                        <a:effectLst/>
                        <a:latin typeface="Times Neue Roman" panose="00000500000000000000"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bl>
          </a:graphicData>
        </a:graphic>
      </p:graphicFrame>
      <p:graphicFrame>
        <p:nvGraphicFramePr>
          <p:cNvPr id="8" name="Table 7"/>
          <p:cNvGraphicFramePr>
            <a:graphicFrameLocks noGrp="1"/>
          </p:cNvGraphicFramePr>
          <p:nvPr/>
        </p:nvGraphicFramePr>
        <p:xfrm>
          <a:off x="1828800" y="6301740"/>
          <a:ext cx="15697200" cy="2314492"/>
        </p:xfrm>
        <a:graphic>
          <a:graphicData uri="http://schemas.openxmlformats.org/drawingml/2006/table">
            <a:tbl>
              <a:tblPr/>
              <a:tblGrid>
                <a:gridCol w="5231350"/>
                <a:gridCol w="5232925"/>
                <a:gridCol w="5232925"/>
              </a:tblGrid>
              <a:tr h="1127760">
                <a:tc>
                  <a:txBody>
                    <a:bodyPr/>
                    <a:lstStyle/>
                    <a:p>
                      <a:pPr algn="ctr" fontAlgn="t"/>
                      <a:r>
                        <a:rPr lang="en-US" sz="5000" b="1" dirty="0">
                          <a:solidFill>
                            <a:srgbClr val="000000"/>
                          </a:solidFill>
                          <a:effectLst/>
                          <a:latin typeface="Times Neue Roman" panose="00000500000000000000" charset="0"/>
                        </a:rPr>
                        <a:t>Kim </a:t>
                      </a:r>
                      <a:r>
                        <a:rPr lang="en-US" sz="5000" b="1" dirty="0" err="1">
                          <a:solidFill>
                            <a:srgbClr val="000000"/>
                          </a:solidFill>
                          <a:effectLst/>
                          <a:latin typeface="Times Neue Roman" panose="00000500000000000000" charset="0"/>
                        </a:rPr>
                        <a:t>loại</a:t>
                      </a:r>
                      <a:endParaRPr lang="en-US" sz="5000" dirty="0">
                        <a:solidFill>
                          <a:srgbClr val="000000"/>
                        </a:solidFill>
                        <a:effectLst/>
                        <a:latin typeface="Times Neue Roman" panose="00000500000000000000" charset="0"/>
                      </a:endParaRPr>
                    </a:p>
                  </a:txBody>
                  <a:tcPr marL="76200" marR="76200" marT="76200" marB="7620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fontAlgn="t"/>
                      <a:r>
                        <a:rPr lang="en-US" sz="5000" b="1" dirty="0">
                          <a:solidFill>
                            <a:srgbClr val="000000"/>
                          </a:solidFill>
                          <a:effectLst/>
                          <a:latin typeface="Times Neue Roman" panose="00000500000000000000" charset="0"/>
                        </a:rPr>
                        <a:t>Phi </a:t>
                      </a:r>
                      <a:r>
                        <a:rPr lang="en-US" sz="5000" b="1" dirty="0" err="1">
                          <a:solidFill>
                            <a:srgbClr val="000000"/>
                          </a:solidFill>
                          <a:effectLst/>
                          <a:latin typeface="Times Neue Roman" panose="00000500000000000000" charset="0"/>
                        </a:rPr>
                        <a:t>kim</a:t>
                      </a:r>
                      <a:endParaRPr lang="en-US" sz="5000" dirty="0">
                        <a:solidFill>
                          <a:srgbClr val="000000"/>
                        </a:solidFill>
                        <a:effectLst/>
                        <a:latin typeface="Times Neue Roman" panose="00000500000000000000"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fontAlgn="t"/>
                      <a:r>
                        <a:rPr lang="en-US" sz="5000" b="1" dirty="0" err="1">
                          <a:solidFill>
                            <a:srgbClr val="000000"/>
                          </a:solidFill>
                          <a:effectLst/>
                          <a:latin typeface="Times Neue Roman" panose="00000500000000000000" charset="0"/>
                        </a:rPr>
                        <a:t>Khí</a:t>
                      </a:r>
                      <a:r>
                        <a:rPr lang="en-US" sz="5000" b="1" dirty="0">
                          <a:solidFill>
                            <a:srgbClr val="000000"/>
                          </a:solidFill>
                          <a:effectLst/>
                          <a:latin typeface="Times Neue Roman" panose="00000500000000000000" charset="0"/>
                        </a:rPr>
                        <a:t> </a:t>
                      </a:r>
                      <a:r>
                        <a:rPr lang="en-US" sz="5000" b="1" dirty="0" err="1">
                          <a:solidFill>
                            <a:srgbClr val="000000"/>
                          </a:solidFill>
                          <a:effectLst/>
                          <a:latin typeface="Times Neue Roman" panose="00000500000000000000" charset="0"/>
                        </a:rPr>
                        <a:t>hiếm</a:t>
                      </a:r>
                      <a:endParaRPr lang="en-US" sz="5000" dirty="0">
                        <a:solidFill>
                          <a:srgbClr val="000000"/>
                        </a:solidFill>
                        <a:effectLst/>
                        <a:latin typeface="Times Neue Roman" panose="00000500000000000000"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186732">
                <a:tc>
                  <a:txBody>
                    <a:bodyPr/>
                    <a:lstStyle/>
                    <a:p>
                      <a:pPr algn="ctr" fontAlgn="t"/>
                      <a:r>
                        <a:rPr lang="sv-SE" sz="5000">
                          <a:solidFill>
                            <a:srgbClr val="000000"/>
                          </a:solidFill>
                          <a:effectLst/>
                          <a:latin typeface="Times Neue Roman" panose="00000500000000000000" charset="0"/>
                        </a:rPr>
                        <a:t>Ge, Pb, Mo, Ba, Hg</a:t>
                      </a:r>
                      <a:endParaRPr lang="sv-SE" sz="5000">
                        <a:solidFill>
                          <a:srgbClr val="000000"/>
                        </a:solidFill>
                        <a:effectLst/>
                        <a:latin typeface="Times Neue Roman" panose="00000500000000000000"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fontAlgn="t"/>
                      <a:r>
                        <a:rPr lang="en-US" sz="5000">
                          <a:solidFill>
                            <a:srgbClr val="000000"/>
                          </a:solidFill>
                          <a:effectLst/>
                          <a:latin typeface="Times Neue Roman" panose="00000500000000000000" charset="0"/>
                        </a:rPr>
                        <a:t>S, Br, C,</a:t>
                      </a:r>
                      <a:endParaRPr lang="en-US" sz="5000">
                        <a:solidFill>
                          <a:srgbClr val="000000"/>
                        </a:solidFill>
                        <a:effectLst/>
                        <a:latin typeface="Times Neue Roman" panose="00000500000000000000"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fontAlgn="t"/>
                      <a:r>
                        <a:rPr lang="en-US" sz="5000" dirty="0" err="1">
                          <a:solidFill>
                            <a:srgbClr val="000000"/>
                          </a:solidFill>
                          <a:effectLst/>
                          <a:latin typeface="Times Neue Roman" panose="00000500000000000000" charset="0"/>
                        </a:rPr>
                        <a:t>Ar</a:t>
                      </a:r>
                      <a:endParaRPr lang="en-US" sz="5000" dirty="0">
                        <a:solidFill>
                          <a:srgbClr val="000000"/>
                        </a:solidFill>
                        <a:effectLst/>
                        <a:latin typeface="Times Neue Roman" panose="00000500000000000000"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bl>
          </a:graphicData>
        </a:graphic>
      </p:graphicFrame>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fade">
                                      <p:cBhvr>
                                        <p:cTn id="7" dur="1000"/>
                                        <p:tgtEl>
                                          <p:spTgt spid="8"/>
                                        </p:tgtEl>
                                      </p:cBhvr>
                                    </p:animEffect>
                                    <p:anim calcmode="lin" valueType="num">
                                      <p:cBhvr>
                                        <p:cTn id="8" dur="1000" fill="hold"/>
                                        <p:tgtEl>
                                          <p:spTgt spid="8"/>
                                        </p:tgtEl>
                                        <p:attrNameLst>
                                          <p:attrName>ppt_x</p:attrName>
                                        </p:attrNameLst>
                                      </p:cBhvr>
                                      <p:tavLst>
                                        <p:tav tm="0">
                                          <p:val>
                                            <p:strVal val="#ppt_x"/>
                                          </p:val>
                                        </p:tav>
                                        <p:tav tm="100000">
                                          <p:val>
                                            <p:strVal val="#ppt_x"/>
                                          </p:val>
                                        </p:tav>
                                      </p:tavLst>
                                    </p:anim>
                                    <p:anim calcmode="lin" valueType="num">
                                      <p:cBhvr>
                                        <p:cTn id="9" dur="1000" fill="hold"/>
                                        <p:tgtEl>
                                          <p:spTgt spid="8"/>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a:spLocks noChangeArrowheads="1"/>
          </p:cNvSpPr>
          <p:nvPr/>
        </p:nvSpPr>
        <p:spPr bwMode="auto">
          <a:xfrm>
            <a:off x="1143000" y="562444"/>
            <a:ext cx="16764000" cy="33239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spAutoFit/>
          </a:bodyPr>
          <a:lstStyle>
            <a:lvl1pPr eaLnBrk="0" fontAlgn="base" hangingPunct="0">
              <a:spcBef>
                <a:spcPct val="0"/>
              </a:spcBef>
              <a:spcAft>
                <a:spcPct val="0"/>
              </a:spcAft>
              <a:defRPr>
                <a:solidFill>
                  <a:schemeClr val="tx1"/>
                </a:solidFill>
                <a:latin typeface="Arial" panose="020B0604020202020204" pitchFamily="34" charset="0"/>
              </a:defRPr>
            </a:lvl1pPr>
            <a:lvl2pPr eaLnBrk="0" fontAlgn="base" hangingPunct="0">
              <a:spcBef>
                <a:spcPct val="0"/>
              </a:spcBef>
              <a:spcAft>
                <a:spcPct val="0"/>
              </a:spcAft>
              <a:defRPr>
                <a:solidFill>
                  <a:schemeClr val="tx1"/>
                </a:solidFill>
                <a:latin typeface="Arial" panose="020B0604020202020204" pitchFamily="34" charset="0"/>
              </a:defRPr>
            </a:lvl2pPr>
            <a:lvl3pPr eaLnBrk="0" fontAlgn="base" hangingPunct="0">
              <a:spcBef>
                <a:spcPct val="0"/>
              </a:spcBef>
              <a:spcAft>
                <a:spcPct val="0"/>
              </a:spcAft>
              <a:defRPr>
                <a:solidFill>
                  <a:schemeClr val="tx1"/>
                </a:solidFill>
                <a:latin typeface="Arial" panose="020B0604020202020204" pitchFamily="34" charset="0"/>
              </a:defRPr>
            </a:lvl3pPr>
            <a:lvl4pPr eaLnBrk="0" fontAlgn="base" hangingPunct="0">
              <a:spcBef>
                <a:spcPct val="0"/>
              </a:spcBef>
              <a:spcAft>
                <a:spcPct val="0"/>
              </a:spcAft>
              <a:defRPr>
                <a:solidFill>
                  <a:schemeClr val="tx1"/>
                </a:solidFill>
                <a:latin typeface="Arial" panose="020B0604020202020204" pitchFamily="34" charset="0"/>
              </a:defRPr>
            </a:lvl4pPr>
            <a:lvl5pPr eaLnBrk="0" fontAlgn="base" hangingPunct="0">
              <a:spcBef>
                <a:spcPct val="0"/>
              </a:spcBef>
              <a:spcAft>
                <a:spcPct val="0"/>
              </a:spcAft>
              <a:defRPr>
                <a:solidFill>
                  <a:schemeClr val="tx1"/>
                </a:solidFill>
                <a:latin typeface="Arial" panose="020B0604020202020204" pitchFamily="34" charset="0"/>
              </a:defRPr>
            </a:lvl5pPr>
            <a:lvl6pPr eaLnBrk="0" fontAlgn="base" hangingPunct="0">
              <a:spcBef>
                <a:spcPct val="0"/>
              </a:spcBef>
              <a:spcAft>
                <a:spcPct val="0"/>
              </a:spcAft>
              <a:defRPr>
                <a:solidFill>
                  <a:schemeClr val="tx1"/>
                </a:solidFill>
                <a:latin typeface="Arial" panose="020B0604020202020204" pitchFamily="34" charset="0"/>
              </a:defRPr>
            </a:lvl6pPr>
            <a:lvl7pPr eaLnBrk="0" fontAlgn="base" hangingPunct="0">
              <a:spcBef>
                <a:spcPct val="0"/>
              </a:spcBef>
              <a:spcAft>
                <a:spcPct val="0"/>
              </a:spcAft>
              <a:defRPr>
                <a:solidFill>
                  <a:schemeClr val="tx1"/>
                </a:solidFill>
                <a:latin typeface="Arial" panose="020B0604020202020204" pitchFamily="34" charset="0"/>
              </a:defRPr>
            </a:lvl7pPr>
            <a:lvl8pPr eaLnBrk="0" fontAlgn="base" hangingPunct="0">
              <a:spcBef>
                <a:spcPct val="0"/>
              </a:spcBef>
              <a:spcAft>
                <a:spcPct val="0"/>
              </a:spcAft>
              <a:defRPr>
                <a:solidFill>
                  <a:schemeClr val="tx1"/>
                </a:solidFill>
                <a:latin typeface="Arial" panose="020B0604020202020204" pitchFamily="34" charset="0"/>
              </a:defRPr>
            </a:lvl8pPr>
            <a:lvl9pPr eaLnBrk="0" fontAlgn="base" hangingPunct="0">
              <a:spcBef>
                <a:spcPct val="0"/>
              </a:spcBef>
              <a:spcAft>
                <a:spcPct val="0"/>
              </a:spcAft>
              <a:defRPr>
                <a:solidFill>
                  <a:schemeClr val="tx1"/>
                </a:solidFill>
                <a:latin typeface="Arial" panose="020B0604020202020204" pitchFamily="34" charset="0"/>
              </a:defRPr>
            </a:lvl9pPr>
          </a:lstStyle>
          <a:p>
            <a:pPr marL="0" marR="0" lvl="0" indent="0" defTabSz="914400" rtl="0" eaLnBrk="0" fontAlgn="base" latinLnBrk="0" hangingPunct="0">
              <a:lnSpc>
                <a:spcPct val="100000"/>
              </a:lnSpc>
              <a:spcBef>
                <a:spcPct val="0"/>
              </a:spcBef>
              <a:spcAft>
                <a:spcPct val="0"/>
              </a:spcAft>
              <a:buClrTx/>
              <a:buSzTx/>
              <a:buFontTx/>
              <a:buNone/>
            </a:pPr>
            <a:r>
              <a:rPr kumimoji="0" lang="en-US" altLang="en-US" sz="4500" b="1" i="0" u="none" strike="noStrike" cap="none" normalizeH="0" baseline="0" dirty="0" err="1">
                <a:ln>
                  <a:noFill/>
                </a:ln>
                <a:solidFill>
                  <a:srgbClr val="008000"/>
                </a:solidFill>
                <a:effectLst/>
                <a:latin typeface="Times Neue Roman" panose="00000500000000000000" charset="0"/>
              </a:rPr>
              <a:t>Bài</a:t>
            </a:r>
            <a:r>
              <a:rPr kumimoji="0" lang="en-US" altLang="en-US" sz="4500" b="1" i="0" u="none" strike="noStrike" cap="none" normalizeH="0" baseline="0" dirty="0">
                <a:ln>
                  <a:noFill/>
                </a:ln>
                <a:solidFill>
                  <a:srgbClr val="008000"/>
                </a:solidFill>
                <a:effectLst/>
                <a:latin typeface="Times Neue Roman" panose="00000500000000000000" charset="0"/>
              </a:rPr>
              <a:t> 5 </a:t>
            </a:r>
            <a:r>
              <a:rPr kumimoji="0" lang="en-US" altLang="en-US" sz="4500" b="1" i="0" u="none" strike="noStrike" cap="none" normalizeH="0" baseline="0" dirty="0" err="1">
                <a:ln>
                  <a:noFill/>
                </a:ln>
                <a:solidFill>
                  <a:srgbClr val="008000"/>
                </a:solidFill>
                <a:effectLst/>
                <a:latin typeface="Times Neue Roman" panose="00000500000000000000" charset="0"/>
              </a:rPr>
              <a:t>trang</a:t>
            </a:r>
            <a:r>
              <a:rPr kumimoji="0" lang="en-US" altLang="en-US" sz="4500" b="1" i="0" u="none" strike="noStrike" cap="none" normalizeH="0" baseline="0" dirty="0">
                <a:ln>
                  <a:noFill/>
                </a:ln>
                <a:solidFill>
                  <a:srgbClr val="008000"/>
                </a:solidFill>
                <a:effectLst/>
                <a:latin typeface="Times Neue Roman" panose="00000500000000000000" charset="0"/>
              </a:rPr>
              <a:t> 30 KHTN </a:t>
            </a:r>
            <a:r>
              <a:rPr kumimoji="0" lang="en-US" altLang="en-US" sz="4500" b="1" i="0" u="none" strike="noStrike" cap="none" normalizeH="0" baseline="0" dirty="0" err="1">
                <a:ln>
                  <a:noFill/>
                </a:ln>
                <a:solidFill>
                  <a:srgbClr val="008000"/>
                </a:solidFill>
                <a:effectLst/>
                <a:latin typeface="Times Neue Roman" panose="00000500000000000000" charset="0"/>
              </a:rPr>
              <a:t>lớp</a:t>
            </a:r>
            <a:r>
              <a:rPr kumimoji="0" lang="en-US" altLang="en-US" sz="4500" b="1" i="0" u="none" strike="noStrike" cap="none" normalizeH="0" baseline="0" dirty="0">
                <a:ln>
                  <a:noFill/>
                </a:ln>
                <a:solidFill>
                  <a:srgbClr val="008000"/>
                </a:solidFill>
                <a:effectLst/>
                <a:latin typeface="Times Neue Roman" panose="00000500000000000000" charset="0"/>
              </a:rPr>
              <a:t> 7:</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Xác</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định</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vị</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trí</a:t>
            </a:r>
            <a:r>
              <a:rPr kumimoji="0" lang="en-US" altLang="en-US" sz="4500" b="0" i="0" u="none" strike="noStrike" cap="none" normalizeH="0" baseline="0" dirty="0">
                <a:ln>
                  <a:noFill/>
                </a:ln>
                <a:solidFill>
                  <a:srgbClr val="000000"/>
                </a:solidFill>
                <a:effectLst/>
                <a:latin typeface="Times Neue Roman" panose="00000500000000000000" charset="0"/>
              </a:rPr>
              <a:t> (ô </a:t>
            </a:r>
            <a:r>
              <a:rPr kumimoji="0" lang="en-US" altLang="en-US" sz="4500" b="0" i="0" u="none" strike="noStrike" cap="none" normalizeH="0" baseline="0" dirty="0" err="1">
                <a:ln>
                  <a:noFill/>
                </a:ln>
                <a:solidFill>
                  <a:srgbClr val="000000"/>
                </a:solidFill>
                <a:effectLst/>
                <a:latin typeface="Times Neue Roman" panose="00000500000000000000" charset="0"/>
              </a:rPr>
              <a:t>nguyên</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tố</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chu</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kì</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nhóm</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của</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các</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nguyên</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tố</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sau</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trong</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bảng</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tuần</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hoàn</a:t>
            </a:r>
            <a:r>
              <a:rPr kumimoji="0" lang="en-US" altLang="en-US" sz="4500" b="0" i="0" u="none" strike="noStrike" cap="none" normalizeH="0" baseline="0" dirty="0">
                <a:ln>
                  <a:noFill/>
                </a:ln>
                <a:solidFill>
                  <a:srgbClr val="000000"/>
                </a:solidFill>
                <a:effectLst/>
                <a:latin typeface="Times Neue Roman" panose="00000500000000000000" charset="0"/>
              </a:rPr>
              <a:t>:</a:t>
            </a:r>
            <a:endParaRPr kumimoji="0" lang="en-US" altLang="en-US" sz="4500" b="0" i="0" u="none" strike="noStrike" cap="none" normalizeH="0" baseline="0" dirty="0">
              <a:ln>
                <a:noFill/>
              </a:ln>
              <a:solidFill>
                <a:schemeClr val="tx1"/>
              </a:solidFill>
              <a:effectLst/>
              <a:latin typeface="Times Neue Roman" panose="00000500000000000000" charset="0"/>
            </a:endParaRPr>
          </a:p>
          <a:p>
            <a:pPr marL="0" marR="0" lvl="0" indent="0" defTabSz="914400" rtl="0" eaLnBrk="0" fontAlgn="base" latinLnBrk="0" hangingPunct="0">
              <a:lnSpc>
                <a:spcPct val="100000"/>
              </a:lnSpc>
              <a:spcBef>
                <a:spcPct val="0"/>
              </a:spcBef>
              <a:spcAft>
                <a:spcPct val="0"/>
              </a:spcAft>
              <a:buClrTx/>
              <a:buSzTx/>
              <a:buFontTx/>
              <a:buNone/>
            </a:pPr>
            <a:r>
              <a:rPr kumimoji="0" lang="en-US" altLang="en-US" sz="4500" b="0" i="0" u="none" strike="noStrike" cap="none" normalizeH="0" baseline="0" dirty="0">
                <a:ln>
                  <a:noFill/>
                </a:ln>
                <a:solidFill>
                  <a:srgbClr val="000000"/>
                </a:solidFill>
                <a:effectLst/>
                <a:latin typeface="Times Neue Roman" panose="00000500000000000000" charset="0"/>
              </a:rPr>
              <a:t>a) Magnesium (Mg)</a:t>
            </a:r>
            <a:endParaRPr kumimoji="0" lang="en-US" altLang="en-US" sz="4500" b="0" i="0" u="none" strike="noStrike" cap="none" normalizeH="0" baseline="0" dirty="0">
              <a:ln>
                <a:noFill/>
              </a:ln>
              <a:solidFill>
                <a:schemeClr val="tx1"/>
              </a:solidFill>
              <a:effectLst/>
              <a:latin typeface="Times Neue Roman" panose="00000500000000000000" charset="0"/>
            </a:endParaRPr>
          </a:p>
          <a:p>
            <a:pPr marL="0" marR="0" lvl="0" indent="0" defTabSz="914400" rtl="0" eaLnBrk="0" fontAlgn="base" latinLnBrk="0" hangingPunct="0">
              <a:lnSpc>
                <a:spcPct val="100000"/>
              </a:lnSpc>
              <a:spcBef>
                <a:spcPct val="0"/>
              </a:spcBef>
              <a:spcAft>
                <a:spcPct val="0"/>
              </a:spcAft>
              <a:buClrTx/>
              <a:buSzTx/>
              <a:buFontTx/>
              <a:buNone/>
            </a:pPr>
            <a:r>
              <a:rPr kumimoji="0" lang="en-US" altLang="en-US" sz="4500" b="0" i="0" u="none" strike="noStrike" cap="none" normalizeH="0" baseline="0" dirty="0">
                <a:ln>
                  <a:noFill/>
                </a:ln>
                <a:solidFill>
                  <a:srgbClr val="000000"/>
                </a:solidFill>
                <a:effectLst/>
                <a:latin typeface="Times Neue Roman" panose="00000500000000000000" charset="0"/>
              </a:rPr>
              <a:t>b) Neon (Ne)</a:t>
            </a:r>
            <a:endParaRPr kumimoji="0" lang="en-US" altLang="en-US" sz="4500" b="0" i="0" u="none" strike="noStrike" cap="none" normalizeH="0" baseline="0" dirty="0">
              <a:ln>
                <a:noFill/>
              </a:ln>
              <a:solidFill>
                <a:schemeClr val="tx1"/>
              </a:solidFill>
              <a:effectLst/>
              <a:latin typeface="Times Neue Roman" panose="00000500000000000000" charset="0"/>
            </a:endParaRPr>
          </a:p>
          <a:p>
            <a:pPr marL="0" marR="0" lvl="0" indent="0" defTabSz="914400" rtl="0" eaLnBrk="0" fontAlgn="base" latinLnBrk="0" hangingPunct="0">
              <a:lnSpc>
                <a:spcPct val="100000"/>
              </a:lnSpc>
              <a:spcBef>
                <a:spcPct val="0"/>
              </a:spcBef>
              <a:spcAft>
                <a:spcPct val="0"/>
              </a:spcAft>
              <a:buClrTx/>
              <a:buSzTx/>
              <a:buFontTx/>
              <a:buNone/>
            </a:pPr>
            <a:br>
              <a:rPr kumimoji="0" lang="en-US" altLang="en-US" sz="1200" b="0" i="0" u="none" strike="noStrike" cap="none" normalizeH="0" baseline="0" dirty="0">
                <a:ln>
                  <a:noFill/>
                </a:ln>
                <a:solidFill>
                  <a:srgbClr val="313131"/>
                </a:solidFill>
                <a:effectLst/>
                <a:latin typeface="Open Sans"/>
              </a:rPr>
            </a:br>
            <a:endParaRPr kumimoji="0" lang="en-US" altLang="en-US" sz="1800" b="0" i="0" u="none" strike="noStrike" cap="none" normalizeH="0" baseline="0" dirty="0">
              <a:ln>
                <a:noFill/>
              </a:ln>
              <a:solidFill>
                <a:schemeClr val="tx1"/>
              </a:solidFill>
              <a:effectLst/>
              <a:latin typeface="Arial" panose="020B0604020202020204" pitchFamily="34" charset="0"/>
            </a:endParaRPr>
          </a:p>
        </p:txBody>
      </p:sp>
      <p:sp>
        <p:nvSpPr>
          <p:cNvPr id="3" name="Rectangle 2"/>
          <p:cNvSpPr/>
          <p:nvPr/>
        </p:nvSpPr>
        <p:spPr>
          <a:xfrm>
            <a:off x="990600" y="4991100"/>
            <a:ext cx="15925800" cy="3554819"/>
          </a:xfrm>
          <a:prstGeom prst="rect">
            <a:avLst/>
          </a:prstGeom>
        </p:spPr>
        <p:txBody>
          <a:bodyPr wrap="square">
            <a:spAutoFit/>
          </a:bodyPr>
          <a:lstStyle/>
          <a:p>
            <a:pPr algn="just"/>
            <a:r>
              <a:rPr lang="en-US" sz="4500" b="1" dirty="0" err="1">
                <a:solidFill>
                  <a:srgbClr val="008000"/>
                </a:solidFill>
                <a:latin typeface="Times Neue Roman" panose="00000500000000000000" charset="0"/>
              </a:rPr>
              <a:t>Trả</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lời</a:t>
            </a:r>
            <a:r>
              <a:rPr lang="en-US" sz="4500" b="1" dirty="0">
                <a:solidFill>
                  <a:srgbClr val="008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a) Magnesium (Mg)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ô </a:t>
            </a:r>
            <a:r>
              <a:rPr lang="en-US" sz="4500" dirty="0" err="1">
                <a:solidFill>
                  <a:srgbClr val="000000"/>
                </a:solidFill>
                <a:latin typeface="Times Neue Roman" panose="00000500000000000000" charset="0"/>
              </a:rPr>
              <a:t>số</a:t>
            </a:r>
            <a:r>
              <a:rPr lang="en-US" sz="4500" dirty="0">
                <a:solidFill>
                  <a:srgbClr val="000000"/>
                </a:solidFill>
                <a:latin typeface="Times Neue Roman" panose="00000500000000000000" charset="0"/>
              </a:rPr>
              <a:t> 12, </a:t>
            </a:r>
            <a:r>
              <a:rPr lang="en-US" sz="4500" dirty="0" err="1">
                <a:solidFill>
                  <a:srgbClr val="000000"/>
                </a:solidFill>
                <a:latin typeface="Times Neue Roman" panose="00000500000000000000" charset="0"/>
              </a:rPr>
              <a:t>chu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kì</a:t>
            </a:r>
            <a:r>
              <a:rPr lang="en-US" sz="4500" dirty="0">
                <a:solidFill>
                  <a:srgbClr val="000000"/>
                </a:solidFill>
                <a:latin typeface="Times Neue Roman" panose="00000500000000000000" charset="0"/>
              </a:rPr>
              <a:t> 3,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IIA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bảng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tuần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hoàn</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b) Neon (Ne)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ô </a:t>
            </a:r>
            <a:r>
              <a:rPr lang="en-US" sz="4500" dirty="0" err="1">
                <a:solidFill>
                  <a:srgbClr val="000000"/>
                </a:solidFill>
                <a:latin typeface="Times Neue Roman" panose="00000500000000000000" charset="0"/>
              </a:rPr>
              <a:t>số</a:t>
            </a:r>
            <a:r>
              <a:rPr lang="en-US" sz="4500" dirty="0">
                <a:solidFill>
                  <a:srgbClr val="000000"/>
                </a:solidFill>
                <a:latin typeface="Times Neue Roman" panose="00000500000000000000" charset="0"/>
              </a:rPr>
              <a:t> 10, </a:t>
            </a:r>
            <a:r>
              <a:rPr lang="en-US" sz="4500" dirty="0" err="1">
                <a:solidFill>
                  <a:srgbClr val="000000"/>
                </a:solidFill>
                <a:latin typeface="Times Neue Roman" panose="00000500000000000000" charset="0"/>
              </a:rPr>
              <a:t>chu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kì</a:t>
            </a:r>
            <a:r>
              <a:rPr lang="en-US" sz="4500" dirty="0">
                <a:solidFill>
                  <a:srgbClr val="000000"/>
                </a:solidFill>
                <a:latin typeface="Times Neue Roman" panose="00000500000000000000" charset="0"/>
              </a:rPr>
              <a:t> 2,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VIIIA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bảng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tuần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hoàn</a:t>
            </a:r>
            <a:r>
              <a:rPr lang="en-US" sz="4500" dirty="0">
                <a:solidFill>
                  <a:srgbClr val="000000"/>
                </a:solidFill>
                <a:latin typeface="Times Neue Roman" panose="00000500000000000000" charset="0"/>
              </a:rPr>
              <a:t>.</a:t>
            </a:r>
            <a:endParaRPr lang="en-US" sz="4500" b="0" i="0" dirty="0">
              <a:solidFill>
                <a:srgbClr val="000000"/>
              </a:solidFill>
              <a:effectLst/>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143000" y="190500"/>
            <a:ext cx="16383000" cy="2169825"/>
          </a:xfrm>
          <a:prstGeom prst="rect">
            <a:avLst/>
          </a:prstGeom>
        </p:spPr>
        <p:txBody>
          <a:bodyPr wrap="square">
            <a:spAutoFit/>
          </a:bodyPr>
          <a:lstStyle/>
          <a:p>
            <a:r>
              <a:rPr lang="vi-VN" sz="4500" b="1" dirty="0">
                <a:solidFill>
                  <a:srgbClr val="008000"/>
                </a:solidFill>
                <a:latin typeface="+mj-lt"/>
              </a:rPr>
              <a:t>Bài 6 trang 30 KHTN lớp 7:</a:t>
            </a:r>
            <a:r>
              <a:rPr lang="vi-VN" sz="4500" dirty="0">
                <a:solidFill>
                  <a:srgbClr val="000000"/>
                </a:solidFill>
                <a:latin typeface="+mj-lt"/>
              </a:rPr>
              <a:t> Tìm hiểu từ internet hay tài liệu (sách, báo), em hãy viết một đoạn thông tin về nguyên tố hóa học cần thiết cho sự hô hấp của con người và sinh vật trên Trái Đất.</a:t>
            </a:r>
            <a:endParaRPr lang="en-US" sz="4500" dirty="0">
              <a:latin typeface="+mj-lt"/>
            </a:endParaRPr>
          </a:p>
        </p:txBody>
      </p:sp>
      <p:sp>
        <p:nvSpPr>
          <p:cNvPr id="5" name="Rectangle 4"/>
          <p:cNvSpPr/>
          <p:nvPr/>
        </p:nvSpPr>
        <p:spPr>
          <a:xfrm>
            <a:off x="495300" y="2654141"/>
            <a:ext cx="17678400" cy="7632859"/>
          </a:xfrm>
          <a:prstGeom prst="rect">
            <a:avLst/>
          </a:prstGeom>
        </p:spPr>
        <p:txBody>
          <a:bodyPr wrap="square">
            <a:spAutoFit/>
          </a:bodyPr>
          <a:lstStyle/>
          <a:p>
            <a:r>
              <a:rPr lang="vi-VN" sz="3500" dirty="0">
                <a:latin typeface="+mj-lt"/>
              </a:rPr>
              <a:t>Oxygen (O) là nguyên tố hóa học không thể thiếu cho sự hô hấp của con người và sinh vật trên Trái Đất. Một lượng khí oxygen được con người hít vào đi qua phổi vào máu, từ đó oxygen được tim co bóp đưa đi đến khắp các tế bào trên cơ thể, nuôi dưỡng và giúp các bộ phận khác hoạt động ổn định.</a:t>
            </a:r>
            <a:endParaRPr lang="vi-VN" sz="3500" dirty="0">
              <a:latin typeface="+mj-lt"/>
            </a:endParaRPr>
          </a:p>
          <a:p>
            <a:r>
              <a:rPr lang="vi-VN" sz="3500" dirty="0">
                <a:latin typeface="+mj-lt"/>
              </a:rPr>
              <a:t>Người ta có thể nhịn ăn, nhịn uống nhiều ngày nhưng nhịn thở thì không thể kéo dài trong vòng vài phút. Nếu não không được cung cấp oxygen thì sau 4 - 5 phút đã bắt đầu bị tổn thương, sau 9 – 10 phút sẽ bị tổn thương không phục hồi. Oxygen có vai trò rất quan trọng đối với sự sống, cơ thể thiếu oxygen là nguyên nhân của nhiều bệnh. Da thiếu oxygen nhanh chóng bị lão hóa, sạm, khô, độ đàn hồi kém, dễ hình thành các nếp nhăn, thậm chí mất cân bằng của sự bài tiết chất nhờn và trở nên xám xỉn, dễ nổi mụn. Não thiếu oxygen lâu dài sẽ dẫn đến trí nhớ suy giảm, mỏi mắt, cao huyết áp, xung huyết não, tắc nghẽn mạch máu, xơ mạch máu,…</a:t>
            </a:r>
            <a:endParaRPr lang="vi-VN" sz="3500" dirty="0">
              <a:latin typeface="+mj-lt"/>
            </a:endParaRPr>
          </a:p>
          <a:p>
            <a:r>
              <a:rPr lang="vi-VN" sz="3500" dirty="0">
                <a:latin typeface="+mj-lt"/>
              </a:rPr>
              <a:t>Để cơ thể khỏe mạnh, làm việc có năng suất cần luôn đảm bảo đủ nhu cầu oxygen cho cơ thể. Tạo môi trường sống, làm việc, nghỉ ngơi thông thoáng và có nhiều cây xanh là biện pháp cung cấp oxygen tự nhiên hữu ích.</a:t>
            </a:r>
            <a:endParaRPr lang="en-US" sz="3500" dirty="0">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066800" y="723900"/>
            <a:ext cx="15773400" cy="4939814"/>
          </a:xfrm>
          <a:prstGeom prst="rect">
            <a:avLst/>
          </a:prstGeom>
        </p:spPr>
        <p:txBody>
          <a:bodyPr wrap="square">
            <a:spAutoFit/>
          </a:bodyPr>
          <a:lstStyle/>
          <a:p>
            <a:pPr algn="just"/>
            <a:r>
              <a:rPr lang="vi-VN" sz="4500" b="1" dirty="0">
                <a:solidFill>
                  <a:srgbClr val="008000"/>
                </a:solidFill>
                <a:latin typeface="+mj-lt"/>
              </a:rPr>
              <a:t>Bài 4.1 trang 11 sách bài tập KHTN 7: </a:t>
            </a:r>
            <a:r>
              <a:rPr lang="vi-VN" sz="4500" dirty="0">
                <a:solidFill>
                  <a:srgbClr val="000000"/>
                </a:solidFill>
                <a:latin typeface="+mj-lt"/>
              </a:rPr>
              <a:t>Nhà khoa học nổi tiếng người Nga đã có công trong việc xây dựng bảng tuần hoàn sử dụng đến ngày nay là</a:t>
            </a:r>
            <a:endParaRPr lang="vi-VN" sz="4500" dirty="0">
              <a:solidFill>
                <a:srgbClr val="000000"/>
              </a:solidFill>
              <a:latin typeface="+mj-lt"/>
            </a:endParaRPr>
          </a:p>
          <a:p>
            <a:pPr algn="just"/>
            <a:r>
              <a:rPr lang="vi-VN" sz="4500" dirty="0">
                <a:solidFill>
                  <a:srgbClr val="000000"/>
                </a:solidFill>
                <a:latin typeface="+mj-lt"/>
              </a:rPr>
              <a:t>A. Dimitri. I. Mendeleev.</a:t>
            </a:r>
            <a:endParaRPr lang="vi-VN" sz="4500" dirty="0">
              <a:solidFill>
                <a:srgbClr val="000000"/>
              </a:solidFill>
              <a:latin typeface="+mj-lt"/>
            </a:endParaRPr>
          </a:p>
          <a:p>
            <a:pPr algn="just"/>
            <a:r>
              <a:rPr lang="vi-VN" sz="4500" dirty="0">
                <a:solidFill>
                  <a:srgbClr val="000000"/>
                </a:solidFill>
                <a:latin typeface="+mj-lt"/>
              </a:rPr>
              <a:t>B. Ernest Rutherford.</a:t>
            </a:r>
            <a:endParaRPr lang="vi-VN" sz="4500" dirty="0">
              <a:solidFill>
                <a:srgbClr val="000000"/>
              </a:solidFill>
              <a:latin typeface="+mj-lt"/>
            </a:endParaRPr>
          </a:p>
          <a:p>
            <a:pPr algn="just"/>
            <a:r>
              <a:rPr lang="vi-VN" sz="4500" dirty="0">
                <a:solidFill>
                  <a:srgbClr val="000000"/>
                </a:solidFill>
                <a:latin typeface="+mj-lt"/>
              </a:rPr>
              <a:t>C. Niels Bohr.</a:t>
            </a:r>
            <a:endParaRPr lang="vi-VN" sz="4500" dirty="0">
              <a:solidFill>
                <a:srgbClr val="000000"/>
              </a:solidFill>
              <a:latin typeface="+mj-lt"/>
            </a:endParaRPr>
          </a:p>
          <a:p>
            <a:pPr algn="just"/>
            <a:r>
              <a:rPr lang="vi-VN" sz="4500" dirty="0">
                <a:solidFill>
                  <a:srgbClr val="000000"/>
                </a:solidFill>
                <a:latin typeface="+mj-lt"/>
              </a:rPr>
              <a:t>D. John Dalton.</a:t>
            </a:r>
            <a:endParaRPr lang="vi-VN" sz="4500" b="0" i="0" dirty="0">
              <a:solidFill>
                <a:srgbClr val="000000"/>
              </a:solidFill>
              <a:effectLst/>
              <a:latin typeface="+mj-lt"/>
            </a:endParaRPr>
          </a:p>
        </p:txBody>
      </p:sp>
      <p:sp>
        <p:nvSpPr>
          <p:cNvPr id="3" name="Rectangle 2"/>
          <p:cNvSpPr/>
          <p:nvPr/>
        </p:nvSpPr>
        <p:spPr>
          <a:xfrm>
            <a:off x="1066800" y="7048500"/>
            <a:ext cx="16459200" cy="2169825"/>
          </a:xfrm>
          <a:prstGeom prst="rect">
            <a:avLst/>
          </a:prstGeom>
        </p:spPr>
        <p:txBody>
          <a:bodyPr wrap="square">
            <a:spAutoFit/>
          </a:bodyPr>
          <a:lstStyle/>
          <a:p>
            <a:pPr algn="just"/>
            <a:r>
              <a:rPr lang="vi-VN" sz="4500" dirty="0">
                <a:solidFill>
                  <a:srgbClr val="000000"/>
                </a:solidFill>
                <a:latin typeface="+mj-lt"/>
              </a:rPr>
              <a:t>Đáp án đúng là: A</a:t>
            </a:r>
            <a:endParaRPr lang="vi-VN" sz="4500" dirty="0">
              <a:solidFill>
                <a:srgbClr val="000000"/>
              </a:solidFill>
              <a:latin typeface="+mj-lt"/>
            </a:endParaRPr>
          </a:p>
          <a:p>
            <a:pPr algn="just"/>
            <a:r>
              <a:rPr lang="vi-VN" sz="4500" dirty="0">
                <a:solidFill>
                  <a:srgbClr val="000000"/>
                </a:solidFill>
                <a:latin typeface="+mj-lt"/>
              </a:rPr>
              <a:t>Dimitri. I. Mendeleev là nhà khoa học nổi tiếng người Nga đã có công trong việc xây dựng bảng tuần hoàn sử dụng đến ngày nay.</a:t>
            </a:r>
            <a:endParaRPr lang="vi-VN" sz="4500" b="0" i="0" dirty="0">
              <a:solidFill>
                <a:srgbClr val="000000"/>
              </a:solidFill>
              <a:effectLst/>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143000" y="952500"/>
            <a:ext cx="16078200" cy="4247317"/>
          </a:xfrm>
          <a:prstGeom prst="rect">
            <a:avLst/>
          </a:prstGeom>
        </p:spPr>
        <p:txBody>
          <a:bodyPr wrap="square">
            <a:spAutoFit/>
          </a:bodyPr>
          <a:lstStyle/>
          <a:p>
            <a:pPr algn="just"/>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4.2 </a:t>
            </a:r>
            <a:r>
              <a:rPr lang="en-US" sz="4500" b="1" dirty="0" err="1">
                <a:solidFill>
                  <a:srgbClr val="008000"/>
                </a:solidFill>
                <a:latin typeface="Times Neue Roman" panose="00000500000000000000" charset="0"/>
              </a:rPr>
              <a:t>trang</a:t>
            </a:r>
            <a:r>
              <a:rPr lang="en-US" sz="4500" b="1" dirty="0">
                <a:solidFill>
                  <a:srgbClr val="008000"/>
                </a:solidFill>
                <a:latin typeface="Times Neue Roman" panose="00000500000000000000" charset="0"/>
              </a:rPr>
              <a:t> 11 </a:t>
            </a:r>
            <a:r>
              <a:rPr lang="en-US" sz="4500" b="1" dirty="0" err="1">
                <a:solidFill>
                  <a:srgbClr val="008000"/>
                </a:solidFill>
                <a:latin typeface="Times Neue Roman" panose="00000500000000000000" charset="0"/>
              </a:rPr>
              <a:t>sách</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tập</a:t>
            </a:r>
            <a:r>
              <a:rPr lang="en-US" sz="4500" b="1" dirty="0">
                <a:solidFill>
                  <a:srgbClr val="008000"/>
                </a:solidFill>
                <a:latin typeface="Times Neue Roman" panose="00000500000000000000" charset="0"/>
              </a:rPr>
              <a:t> KHTN 7: </a:t>
            </a:r>
            <a:r>
              <a:rPr lang="en-US" sz="4500" dirty="0" err="1">
                <a:solidFill>
                  <a:srgbClr val="000000"/>
                </a:solidFill>
                <a:latin typeface="Times Neue Roman" panose="00000500000000000000" charset="0"/>
              </a:rPr>
              <a:t>Hiện</a:t>
            </a:r>
            <a:r>
              <a:rPr lang="en-US" sz="4500" dirty="0">
                <a:solidFill>
                  <a:srgbClr val="000000"/>
                </a:solidFill>
                <a:latin typeface="Times Neue Roman" panose="00000500000000000000" charset="0"/>
              </a:rPr>
              <a:t> nay </a:t>
            </a:r>
            <a:r>
              <a:rPr lang="en-US" sz="4500" dirty="0" err="1">
                <a:solidFill>
                  <a:srgbClr val="000000"/>
                </a:solidFill>
                <a:latin typeface="Times Neue Roman" panose="00000500000000000000" charset="0"/>
              </a:rPr>
              <a:t>có</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bao</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nhiêu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chu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kì</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bảng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tuần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hoàn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các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hóa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học</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A. 5.</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B. 7.</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C. 8.</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D. 9.</a:t>
            </a:r>
            <a:endParaRPr lang="en-US" sz="4500" b="0" i="0" dirty="0">
              <a:solidFill>
                <a:srgbClr val="000000"/>
              </a:solidFill>
              <a:effectLst/>
              <a:latin typeface="Times Neue Roman" panose="00000500000000000000" charset="0"/>
            </a:endParaRPr>
          </a:p>
        </p:txBody>
      </p:sp>
      <p:sp>
        <p:nvSpPr>
          <p:cNvPr id="3" name="Rectangle 2"/>
          <p:cNvSpPr/>
          <p:nvPr/>
        </p:nvSpPr>
        <p:spPr>
          <a:xfrm>
            <a:off x="1371600" y="5829300"/>
            <a:ext cx="11353800" cy="1477328"/>
          </a:xfrm>
          <a:prstGeom prst="rect">
            <a:avLst/>
          </a:prstGeom>
        </p:spPr>
        <p:txBody>
          <a:bodyPr wrap="square">
            <a:spAutoFit/>
          </a:bodyPr>
          <a:lstStyle/>
          <a:p>
            <a:pPr algn="just"/>
            <a:r>
              <a:rPr lang="en-US" sz="4500" dirty="0" err="1">
                <a:solidFill>
                  <a:srgbClr val="000000"/>
                </a:solidFill>
                <a:latin typeface="Times Neue Roman" panose="00000500000000000000" charset="0"/>
              </a:rPr>
              <a:t>Đáp</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án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đúng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B</a:t>
            </a:r>
            <a:endParaRPr lang="en-US" sz="4500" dirty="0">
              <a:solidFill>
                <a:srgbClr val="000000"/>
              </a:solidFill>
              <a:latin typeface="Times Neue Roman" panose="00000500000000000000" charset="0"/>
            </a:endParaRPr>
          </a:p>
          <a:p>
            <a:pPr algn="just"/>
            <a:r>
              <a:rPr lang="en-US" sz="4500" dirty="0" err="1">
                <a:solidFill>
                  <a:srgbClr val="000000"/>
                </a:solidFill>
                <a:latin typeface="Times Neue Roman" panose="00000500000000000000" charset="0"/>
              </a:rPr>
              <a:t>Bảng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tuần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hoàn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hiện</a:t>
            </a:r>
            <a:r>
              <a:rPr lang="en-US" sz="4500" dirty="0">
                <a:solidFill>
                  <a:srgbClr val="000000"/>
                </a:solidFill>
                <a:latin typeface="Times Neue Roman" panose="00000500000000000000" charset="0"/>
              </a:rPr>
              <a:t> nay </a:t>
            </a:r>
            <a:r>
              <a:rPr lang="en-US" sz="4500" dirty="0" err="1">
                <a:solidFill>
                  <a:srgbClr val="000000"/>
                </a:solidFill>
                <a:latin typeface="Times Neue Roman" panose="00000500000000000000" charset="0"/>
              </a:rPr>
              <a:t>gồm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có</a:t>
            </a:r>
            <a:r>
              <a:rPr lang="en-US" sz="4500" dirty="0">
                <a:solidFill>
                  <a:srgbClr val="000000"/>
                </a:solidFill>
                <a:latin typeface="Times Neue Roman" panose="00000500000000000000" charset="0"/>
              </a:rPr>
              <a:t> 7 </a:t>
            </a:r>
            <a:r>
              <a:rPr lang="en-US" sz="4500" dirty="0" err="1">
                <a:solidFill>
                  <a:srgbClr val="000000"/>
                </a:solidFill>
                <a:latin typeface="Times Neue Roman" panose="00000500000000000000" charset="0"/>
              </a:rPr>
              <a:t>chu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kì</a:t>
            </a:r>
            <a:r>
              <a:rPr lang="en-US" sz="4500" dirty="0">
                <a:solidFill>
                  <a:srgbClr val="000000"/>
                </a:solidFill>
                <a:latin typeface="Times Neue Roman" panose="00000500000000000000" charset="0"/>
              </a:rPr>
              <a:t>.</a:t>
            </a:r>
            <a:endParaRPr lang="en-US" sz="4500" b="0" i="0" dirty="0">
              <a:solidFill>
                <a:srgbClr val="000000"/>
              </a:solidFill>
              <a:effectLst/>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762000" y="876300"/>
            <a:ext cx="17068800" cy="4247317"/>
          </a:xfrm>
          <a:prstGeom prst="rect">
            <a:avLst/>
          </a:prstGeom>
        </p:spPr>
        <p:txBody>
          <a:bodyPr wrap="square">
            <a:spAutoFit/>
          </a:bodyPr>
          <a:lstStyle/>
          <a:p>
            <a:pPr algn="just"/>
            <a:r>
              <a:rPr lang="vi-VN" sz="4500" b="1" dirty="0">
                <a:solidFill>
                  <a:srgbClr val="008000"/>
                </a:solidFill>
                <a:latin typeface="+mj-lt"/>
              </a:rPr>
              <a:t>Bài 4.3 trang 11 sách bài tập KHTN 7: </a:t>
            </a:r>
            <a:r>
              <a:rPr lang="vi-VN" sz="4500" dirty="0">
                <a:solidFill>
                  <a:srgbClr val="000000"/>
                </a:solidFill>
                <a:latin typeface="+mj-lt"/>
              </a:rPr>
              <a:t>Các nguyên tố trong bảng tuần hoàn các nguyên tố hóa học được sắp xếp theo thứ tự tăng dần của</a:t>
            </a:r>
            <a:endParaRPr lang="vi-VN" sz="4500" dirty="0">
              <a:solidFill>
                <a:srgbClr val="000000"/>
              </a:solidFill>
              <a:latin typeface="+mj-lt"/>
            </a:endParaRPr>
          </a:p>
          <a:p>
            <a:pPr algn="just"/>
            <a:r>
              <a:rPr lang="vi-VN" sz="4500" dirty="0">
                <a:solidFill>
                  <a:srgbClr val="000000"/>
                </a:solidFill>
                <a:latin typeface="+mj-lt"/>
              </a:rPr>
              <a:t>A. khối lượng.</a:t>
            </a:r>
            <a:endParaRPr lang="vi-VN" sz="4500" dirty="0">
              <a:solidFill>
                <a:srgbClr val="000000"/>
              </a:solidFill>
              <a:latin typeface="+mj-lt"/>
            </a:endParaRPr>
          </a:p>
          <a:p>
            <a:pPr algn="just"/>
            <a:r>
              <a:rPr lang="vi-VN" sz="4500" dirty="0">
                <a:solidFill>
                  <a:srgbClr val="000000"/>
                </a:solidFill>
                <a:latin typeface="+mj-lt"/>
              </a:rPr>
              <a:t>B. số proton.</a:t>
            </a:r>
            <a:endParaRPr lang="vi-VN" sz="4500" dirty="0">
              <a:solidFill>
                <a:srgbClr val="000000"/>
              </a:solidFill>
              <a:latin typeface="+mj-lt"/>
            </a:endParaRPr>
          </a:p>
          <a:p>
            <a:pPr algn="just"/>
            <a:r>
              <a:rPr lang="vi-VN" sz="4500" dirty="0">
                <a:solidFill>
                  <a:srgbClr val="000000"/>
                </a:solidFill>
                <a:latin typeface="+mj-lt"/>
              </a:rPr>
              <a:t>C. tỉ trọng.</a:t>
            </a:r>
            <a:endParaRPr lang="vi-VN" sz="4500" dirty="0">
              <a:solidFill>
                <a:srgbClr val="000000"/>
              </a:solidFill>
              <a:latin typeface="+mj-lt"/>
            </a:endParaRPr>
          </a:p>
          <a:p>
            <a:pPr algn="just"/>
            <a:r>
              <a:rPr lang="vi-VN" sz="4500" dirty="0">
                <a:solidFill>
                  <a:srgbClr val="000000"/>
                </a:solidFill>
                <a:latin typeface="+mj-lt"/>
              </a:rPr>
              <a:t>D. số neutron.</a:t>
            </a:r>
            <a:endParaRPr lang="vi-VN" sz="4500" b="0" i="0" dirty="0">
              <a:solidFill>
                <a:srgbClr val="000000"/>
              </a:solidFill>
              <a:effectLst/>
              <a:latin typeface="+mj-lt"/>
            </a:endParaRPr>
          </a:p>
        </p:txBody>
      </p:sp>
      <p:sp>
        <p:nvSpPr>
          <p:cNvPr id="3" name="Rectangle 1"/>
          <p:cNvSpPr>
            <a:spLocks noChangeArrowheads="1"/>
          </p:cNvSpPr>
          <p:nvPr/>
        </p:nvSpPr>
        <p:spPr bwMode="auto">
          <a:xfrm>
            <a:off x="756684" y="5676900"/>
            <a:ext cx="17074116" cy="42473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spAutoFit/>
          </a:bodyPr>
          <a:lstStyle>
            <a:lvl1pPr eaLnBrk="0" fontAlgn="base" hangingPunct="0">
              <a:spcBef>
                <a:spcPct val="0"/>
              </a:spcBef>
              <a:spcAft>
                <a:spcPct val="0"/>
              </a:spcAft>
              <a:defRPr>
                <a:solidFill>
                  <a:schemeClr val="tx1"/>
                </a:solidFill>
                <a:latin typeface="Arial" panose="020B0604020202020204" pitchFamily="34" charset="0"/>
              </a:defRPr>
            </a:lvl1pPr>
            <a:lvl2pPr eaLnBrk="0" fontAlgn="base" hangingPunct="0">
              <a:spcBef>
                <a:spcPct val="0"/>
              </a:spcBef>
              <a:spcAft>
                <a:spcPct val="0"/>
              </a:spcAft>
              <a:defRPr>
                <a:solidFill>
                  <a:schemeClr val="tx1"/>
                </a:solidFill>
                <a:latin typeface="Arial" panose="020B0604020202020204" pitchFamily="34" charset="0"/>
              </a:defRPr>
            </a:lvl2pPr>
            <a:lvl3pPr eaLnBrk="0" fontAlgn="base" hangingPunct="0">
              <a:spcBef>
                <a:spcPct val="0"/>
              </a:spcBef>
              <a:spcAft>
                <a:spcPct val="0"/>
              </a:spcAft>
              <a:defRPr>
                <a:solidFill>
                  <a:schemeClr val="tx1"/>
                </a:solidFill>
                <a:latin typeface="Arial" panose="020B0604020202020204" pitchFamily="34" charset="0"/>
              </a:defRPr>
            </a:lvl3pPr>
            <a:lvl4pPr eaLnBrk="0" fontAlgn="base" hangingPunct="0">
              <a:spcBef>
                <a:spcPct val="0"/>
              </a:spcBef>
              <a:spcAft>
                <a:spcPct val="0"/>
              </a:spcAft>
              <a:defRPr>
                <a:solidFill>
                  <a:schemeClr val="tx1"/>
                </a:solidFill>
                <a:latin typeface="Arial" panose="020B0604020202020204" pitchFamily="34" charset="0"/>
              </a:defRPr>
            </a:lvl4pPr>
            <a:lvl5pPr eaLnBrk="0" fontAlgn="base" hangingPunct="0">
              <a:spcBef>
                <a:spcPct val="0"/>
              </a:spcBef>
              <a:spcAft>
                <a:spcPct val="0"/>
              </a:spcAft>
              <a:defRPr>
                <a:solidFill>
                  <a:schemeClr val="tx1"/>
                </a:solidFill>
                <a:latin typeface="Arial" panose="020B0604020202020204" pitchFamily="34" charset="0"/>
              </a:defRPr>
            </a:lvl5pPr>
            <a:lvl6pPr eaLnBrk="0" fontAlgn="base" hangingPunct="0">
              <a:spcBef>
                <a:spcPct val="0"/>
              </a:spcBef>
              <a:spcAft>
                <a:spcPct val="0"/>
              </a:spcAft>
              <a:defRPr>
                <a:solidFill>
                  <a:schemeClr val="tx1"/>
                </a:solidFill>
                <a:latin typeface="Arial" panose="020B0604020202020204" pitchFamily="34" charset="0"/>
              </a:defRPr>
            </a:lvl6pPr>
            <a:lvl7pPr eaLnBrk="0" fontAlgn="base" hangingPunct="0">
              <a:spcBef>
                <a:spcPct val="0"/>
              </a:spcBef>
              <a:spcAft>
                <a:spcPct val="0"/>
              </a:spcAft>
              <a:defRPr>
                <a:solidFill>
                  <a:schemeClr val="tx1"/>
                </a:solidFill>
                <a:latin typeface="Arial" panose="020B0604020202020204" pitchFamily="34" charset="0"/>
              </a:defRPr>
            </a:lvl7pPr>
            <a:lvl8pPr eaLnBrk="0" fontAlgn="base" hangingPunct="0">
              <a:spcBef>
                <a:spcPct val="0"/>
              </a:spcBef>
              <a:spcAft>
                <a:spcPct val="0"/>
              </a:spcAft>
              <a:defRPr>
                <a:solidFill>
                  <a:schemeClr val="tx1"/>
                </a:solidFill>
                <a:latin typeface="Arial" panose="020B0604020202020204" pitchFamily="34" charset="0"/>
              </a:defRPr>
            </a:lvl8pPr>
            <a:lvl9pPr eaLnBrk="0" fontAlgn="base" hangingPunct="0">
              <a:spcBef>
                <a:spcPct val="0"/>
              </a:spcBef>
              <a:spcAft>
                <a:spcPct val="0"/>
              </a:spcAft>
              <a:defRPr>
                <a:solidFill>
                  <a:schemeClr val="tx1"/>
                </a:solidFill>
                <a:latin typeface="Arial" panose="020B0604020202020204" pitchFamily="34" charset="0"/>
              </a:defRPr>
            </a:lvl9pPr>
          </a:lstStyle>
          <a:p>
            <a:pPr marL="0" marR="0" lvl="0" indent="0" defTabSz="914400" rtl="0" eaLnBrk="0" fontAlgn="base" latinLnBrk="0" hangingPunct="0">
              <a:lnSpc>
                <a:spcPct val="100000"/>
              </a:lnSpc>
              <a:spcBef>
                <a:spcPct val="0"/>
              </a:spcBef>
              <a:spcAft>
                <a:spcPct val="0"/>
              </a:spcAft>
              <a:buClrTx/>
              <a:buSzTx/>
              <a:buFontTx/>
              <a:buNone/>
            </a:pPr>
            <a:r>
              <a:rPr kumimoji="0" lang="en-US" altLang="en-US" sz="4500" b="0" i="0" u="none" strike="noStrike" cap="none" normalizeH="0" baseline="0" dirty="0" err="1">
                <a:ln>
                  <a:noFill/>
                </a:ln>
                <a:solidFill>
                  <a:srgbClr val="000000"/>
                </a:solidFill>
                <a:effectLst/>
                <a:latin typeface="Times Neue Roman" panose="00000500000000000000" charset="0"/>
              </a:rPr>
              <a:t>Đáp</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án</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đúng</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là</a:t>
            </a:r>
            <a:r>
              <a:rPr kumimoji="0" lang="en-US" altLang="en-US" sz="4500" b="0" i="0" u="none" strike="noStrike" cap="none" normalizeH="0" baseline="0" dirty="0">
                <a:ln>
                  <a:noFill/>
                </a:ln>
                <a:solidFill>
                  <a:srgbClr val="000000"/>
                </a:solidFill>
                <a:effectLst/>
                <a:latin typeface="Times Neue Roman" panose="00000500000000000000" charset="0"/>
              </a:rPr>
              <a:t>: B</a:t>
            </a:r>
            <a:endParaRPr kumimoji="0" lang="en-US" altLang="en-US" sz="4500" b="0" i="0" u="none" strike="noStrike" cap="none" normalizeH="0" baseline="0" dirty="0">
              <a:ln>
                <a:noFill/>
              </a:ln>
              <a:solidFill>
                <a:schemeClr val="tx1"/>
              </a:solidFill>
              <a:effectLst/>
              <a:latin typeface="Times Neue Roman" panose="00000500000000000000" charset="0"/>
            </a:endParaRPr>
          </a:p>
          <a:p>
            <a:pPr marL="0" marR="0" lvl="0" indent="0" defTabSz="914400" rtl="0" eaLnBrk="0" fontAlgn="base" latinLnBrk="0" hangingPunct="0">
              <a:lnSpc>
                <a:spcPct val="100000"/>
              </a:lnSpc>
              <a:spcBef>
                <a:spcPct val="0"/>
              </a:spcBef>
              <a:spcAft>
                <a:spcPct val="0"/>
              </a:spcAft>
              <a:buClrTx/>
              <a:buSzTx/>
              <a:buFontTx/>
              <a:buNone/>
            </a:pPr>
            <a:r>
              <a:rPr kumimoji="0" lang="en-US" altLang="en-US" sz="4500" b="0" i="0" u="none" strike="noStrike" cap="none" normalizeH="0" baseline="0" dirty="0" err="1">
                <a:ln>
                  <a:noFill/>
                </a:ln>
                <a:solidFill>
                  <a:srgbClr val="000000"/>
                </a:solidFill>
                <a:effectLst/>
                <a:latin typeface="Times Neue Roman" panose="00000500000000000000" charset="0"/>
              </a:rPr>
              <a:t>Các</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nguyên</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tố</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hóa</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học</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trong</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bảng</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tuần</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hoàn</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được</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sắp</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xếp</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theo</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chiều</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tăng</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dần</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điện</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tích</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hạt</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nhân</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mà</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số</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đơn</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vị</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điện</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tích</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hạt</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nhân</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được</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xác</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định</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bằng</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số</a:t>
            </a:r>
            <a:r>
              <a:rPr kumimoji="0" lang="en-US" altLang="en-US" sz="4500" b="0" i="0" u="none" strike="noStrike" cap="none" normalizeH="0" baseline="0" dirty="0">
                <a:ln>
                  <a:noFill/>
                </a:ln>
                <a:solidFill>
                  <a:srgbClr val="000000"/>
                </a:solidFill>
                <a:effectLst/>
                <a:latin typeface="Times Neue Roman" panose="00000500000000000000" charset="0"/>
              </a:rPr>
              <a:t> proton.</a:t>
            </a:r>
            <a:endParaRPr kumimoji="0" lang="en-US" altLang="en-US" sz="4500" b="0" i="0" u="none" strike="noStrike" cap="none" normalizeH="0" baseline="0" dirty="0">
              <a:ln>
                <a:noFill/>
              </a:ln>
              <a:solidFill>
                <a:schemeClr val="tx1"/>
              </a:solidFill>
              <a:effectLst/>
              <a:latin typeface="Times Neue Roman" panose="00000500000000000000" charset="0"/>
            </a:endParaRPr>
          </a:p>
          <a:p>
            <a:pPr marL="0" marR="0" lvl="0" indent="0" defTabSz="914400" rtl="0" eaLnBrk="0" fontAlgn="base" latinLnBrk="0" hangingPunct="0">
              <a:lnSpc>
                <a:spcPct val="100000"/>
              </a:lnSpc>
              <a:spcBef>
                <a:spcPct val="0"/>
              </a:spcBef>
              <a:spcAft>
                <a:spcPct val="0"/>
              </a:spcAft>
              <a:buClrTx/>
              <a:buSzTx/>
              <a:buFontTx/>
              <a:buNone/>
            </a:pPr>
            <a:br>
              <a:rPr kumimoji="0" lang="en-US" altLang="en-US" sz="4500" b="0" i="0" u="none" strike="noStrike" cap="none" normalizeH="0" baseline="0" dirty="0">
                <a:ln>
                  <a:noFill/>
                </a:ln>
                <a:solidFill>
                  <a:srgbClr val="313131"/>
                </a:solidFill>
                <a:effectLst/>
                <a:latin typeface="Times Neue Roman" panose="00000500000000000000" charset="0"/>
              </a:rPr>
            </a:br>
            <a:endParaRPr kumimoji="0" lang="en-US" altLang="en-US" sz="4500" b="0" i="0" u="none" strike="noStrike" cap="none" normalizeH="0" baseline="0" dirty="0">
              <a:ln>
                <a:noFill/>
              </a:ln>
              <a:solidFill>
                <a:schemeClr val="tx1"/>
              </a:solidFill>
              <a:effectLst/>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219200" y="723900"/>
            <a:ext cx="16383000" cy="4247317"/>
          </a:xfrm>
          <a:prstGeom prst="rect">
            <a:avLst/>
          </a:prstGeom>
        </p:spPr>
        <p:txBody>
          <a:bodyPr wrap="square">
            <a:spAutoFit/>
          </a:bodyPr>
          <a:lstStyle/>
          <a:p>
            <a:pPr algn="just"/>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4.4 </a:t>
            </a:r>
            <a:r>
              <a:rPr lang="en-US" sz="4500" b="1" dirty="0" err="1">
                <a:solidFill>
                  <a:srgbClr val="008000"/>
                </a:solidFill>
                <a:latin typeface="Times Neue Roman" panose="00000500000000000000" charset="0"/>
              </a:rPr>
              <a:t>trang</a:t>
            </a:r>
            <a:r>
              <a:rPr lang="en-US" sz="4500" b="1" dirty="0">
                <a:solidFill>
                  <a:srgbClr val="008000"/>
                </a:solidFill>
                <a:latin typeface="Times Neue Roman" panose="00000500000000000000" charset="0"/>
              </a:rPr>
              <a:t> 11 </a:t>
            </a:r>
            <a:r>
              <a:rPr lang="en-US" sz="4500" b="1" dirty="0" err="1">
                <a:solidFill>
                  <a:srgbClr val="008000"/>
                </a:solidFill>
                <a:latin typeface="Times Neue Roman" panose="00000500000000000000" charset="0"/>
              </a:rPr>
              <a:t>sách</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tập</a:t>
            </a:r>
            <a:r>
              <a:rPr lang="en-US" sz="4500" b="1" dirty="0">
                <a:solidFill>
                  <a:srgbClr val="008000"/>
                </a:solidFill>
                <a:latin typeface="Times Neue Roman" panose="00000500000000000000" charset="0"/>
              </a:rPr>
              <a:t> KHTN 7: </a:t>
            </a:r>
            <a:r>
              <a:rPr lang="en-US" sz="4500" dirty="0" err="1">
                <a:solidFill>
                  <a:srgbClr val="000000"/>
                </a:solidFill>
                <a:latin typeface="Times Neue Roman" panose="00000500000000000000" charset="0"/>
              </a:rPr>
              <a:t>Các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phi </a:t>
            </a:r>
            <a:r>
              <a:rPr lang="en-US" sz="4500" dirty="0" err="1">
                <a:solidFill>
                  <a:srgbClr val="000000"/>
                </a:solidFill>
                <a:latin typeface="Times Neue Roman" panose="00000500000000000000" charset="0"/>
              </a:rPr>
              <a:t>kim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không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nào</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sau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đây</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bảng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tuần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hoàn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các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hóa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học</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A.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IA.</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B.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IVA.</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C.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IIA.</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D.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VIIA.</a:t>
            </a:r>
            <a:endParaRPr lang="en-US" sz="4500" b="0" i="0" dirty="0">
              <a:solidFill>
                <a:srgbClr val="000000"/>
              </a:solidFill>
              <a:effectLst/>
              <a:latin typeface="Times Neue Roman" panose="00000500000000000000" charset="0"/>
            </a:endParaRPr>
          </a:p>
        </p:txBody>
      </p:sp>
      <p:sp>
        <p:nvSpPr>
          <p:cNvPr id="3" name="Rectangle 2"/>
          <p:cNvSpPr/>
          <p:nvPr/>
        </p:nvSpPr>
        <p:spPr>
          <a:xfrm>
            <a:off x="1219200" y="5829300"/>
            <a:ext cx="13106400" cy="1477328"/>
          </a:xfrm>
          <a:prstGeom prst="rect">
            <a:avLst/>
          </a:prstGeom>
        </p:spPr>
        <p:txBody>
          <a:bodyPr wrap="square">
            <a:spAutoFit/>
          </a:bodyPr>
          <a:lstStyle/>
          <a:p>
            <a:pPr algn="just"/>
            <a:r>
              <a:rPr lang="en-US" sz="4500" dirty="0" err="1">
                <a:solidFill>
                  <a:srgbClr val="000000"/>
                </a:solidFill>
                <a:latin typeface="Times Neue Roman" panose="00000500000000000000" charset="0"/>
              </a:rPr>
              <a:t>Đáp</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án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đúng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C</a:t>
            </a:r>
            <a:endParaRPr lang="en-US" sz="4500" dirty="0">
              <a:solidFill>
                <a:srgbClr val="000000"/>
              </a:solidFill>
              <a:latin typeface="Times Neue Roman" panose="00000500000000000000" charset="0"/>
            </a:endParaRPr>
          </a:p>
          <a:p>
            <a:pPr algn="just"/>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IIA </a:t>
            </a:r>
            <a:r>
              <a:rPr lang="en-US" sz="4500" dirty="0" err="1">
                <a:solidFill>
                  <a:srgbClr val="000000"/>
                </a:solidFill>
                <a:latin typeface="Times Neue Roman" panose="00000500000000000000" charset="0"/>
              </a:rPr>
              <a:t>không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có</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phi </a:t>
            </a:r>
            <a:r>
              <a:rPr lang="en-US" sz="4500" dirty="0" err="1">
                <a:solidFill>
                  <a:srgbClr val="000000"/>
                </a:solidFill>
                <a:latin typeface="Times Neue Roman" panose="00000500000000000000" charset="0"/>
              </a:rPr>
              <a:t>kim</a:t>
            </a:r>
            <a:r>
              <a:rPr lang="en-US" sz="4500" dirty="0">
                <a:solidFill>
                  <a:srgbClr val="000000"/>
                </a:solidFill>
                <a:latin typeface="Times Neue Roman" panose="00000500000000000000" charset="0"/>
              </a:rPr>
              <a:t>.</a:t>
            </a:r>
            <a:endParaRPr lang="en-US" sz="4500" b="0" i="0" dirty="0">
              <a:solidFill>
                <a:srgbClr val="000000"/>
              </a:solidFill>
              <a:effectLst/>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685800" y="800100"/>
            <a:ext cx="16992600" cy="4247317"/>
          </a:xfrm>
          <a:prstGeom prst="rect">
            <a:avLst/>
          </a:prstGeom>
        </p:spPr>
        <p:txBody>
          <a:bodyPr wrap="square">
            <a:spAutoFit/>
          </a:bodyPr>
          <a:lstStyle/>
          <a:p>
            <a:pPr algn="just"/>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4.5 </a:t>
            </a:r>
            <a:r>
              <a:rPr lang="en-US" sz="4500" b="1" dirty="0" err="1">
                <a:solidFill>
                  <a:srgbClr val="008000"/>
                </a:solidFill>
                <a:latin typeface="Times Neue Roman" panose="00000500000000000000" charset="0"/>
              </a:rPr>
              <a:t>trang</a:t>
            </a:r>
            <a:r>
              <a:rPr lang="en-US" sz="4500" b="1" dirty="0">
                <a:solidFill>
                  <a:srgbClr val="008000"/>
                </a:solidFill>
                <a:latin typeface="Times Neue Roman" panose="00000500000000000000" charset="0"/>
              </a:rPr>
              <a:t> 11 </a:t>
            </a:r>
            <a:r>
              <a:rPr lang="en-US" sz="4500" b="1" dirty="0" err="1">
                <a:solidFill>
                  <a:srgbClr val="008000"/>
                </a:solidFill>
                <a:latin typeface="Times Neue Roman" panose="00000500000000000000" charset="0"/>
              </a:rPr>
              <a:t>sách</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tập</a:t>
            </a:r>
            <a:r>
              <a:rPr lang="en-US" sz="4500" b="1" dirty="0">
                <a:solidFill>
                  <a:srgbClr val="008000"/>
                </a:solidFill>
                <a:latin typeface="Times Neue Roman" panose="00000500000000000000" charset="0"/>
              </a:rPr>
              <a:t> KHTN 7: </a:t>
            </a:r>
            <a:r>
              <a:rPr lang="en-US" sz="4500" dirty="0" err="1">
                <a:solidFill>
                  <a:srgbClr val="000000"/>
                </a:solidFill>
                <a:latin typeface="Times Neue Roman" panose="00000500000000000000" charset="0"/>
              </a:rPr>
              <a:t>Số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hiệu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tử</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của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một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hóa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học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A. </a:t>
            </a:r>
            <a:r>
              <a:rPr lang="en-US" sz="4500" dirty="0" err="1">
                <a:solidFill>
                  <a:srgbClr val="000000"/>
                </a:solidFill>
                <a:latin typeface="Times Neue Roman" panose="00000500000000000000" charset="0"/>
              </a:rPr>
              <a:t>số</a:t>
            </a:r>
            <a:r>
              <a:rPr lang="en-US" sz="4500" dirty="0">
                <a:solidFill>
                  <a:srgbClr val="000000"/>
                </a:solidFill>
                <a:latin typeface="Times Neue Roman" panose="00000500000000000000" charset="0"/>
              </a:rPr>
              <a:t> proton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tử</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B. </a:t>
            </a:r>
            <a:r>
              <a:rPr lang="en-US" sz="4500" dirty="0" err="1">
                <a:solidFill>
                  <a:srgbClr val="000000"/>
                </a:solidFill>
                <a:latin typeface="Times Neue Roman" panose="00000500000000000000" charset="0"/>
              </a:rPr>
              <a:t>số</a:t>
            </a:r>
            <a:r>
              <a:rPr lang="en-US" sz="4500" dirty="0">
                <a:solidFill>
                  <a:srgbClr val="000000"/>
                </a:solidFill>
                <a:latin typeface="Times Neue Roman" panose="00000500000000000000" charset="0"/>
              </a:rPr>
              <a:t> neutron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tử</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C. </a:t>
            </a:r>
            <a:r>
              <a:rPr lang="en-US" sz="4500" dirty="0" err="1">
                <a:solidFill>
                  <a:srgbClr val="000000"/>
                </a:solidFill>
                <a:latin typeface="Times Neue Roman" panose="00000500000000000000" charset="0"/>
              </a:rPr>
              <a:t>số</a:t>
            </a:r>
            <a:r>
              <a:rPr lang="en-US" sz="4500" dirty="0">
                <a:solidFill>
                  <a:srgbClr val="000000"/>
                </a:solidFill>
                <a:latin typeface="Times Neue Roman" panose="00000500000000000000" charset="0"/>
              </a:rPr>
              <a:t> electron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hạt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nhân</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D. </a:t>
            </a:r>
            <a:r>
              <a:rPr lang="en-US" sz="4500" dirty="0" err="1">
                <a:solidFill>
                  <a:srgbClr val="000000"/>
                </a:solidFill>
                <a:latin typeface="Times Neue Roman" panose="00000500000000000000" charset="0"/>
              </a:rPr>
              <a:t>số</a:t>
            </a:r>
            <a:r>
              <a:rPr lang="en-US" sz="4500" dirty="0">
                <a:solidFill>
                  <a:srgbClr val="000000"/>
                </a:solidFill>
                <a:latin typeface="Times Neue Roman" panose="00000500000000000000" charset="0"/>
              </a:rPr>
              <a:t> proton </a:t>
            </a:r>
            <a:r>
              <a:rPr lang="en-US" sz="4500" dirty="0" err="1">
                <a:solidFill>
                  <a:srgbClr val="000000"/>
                </a:solidFill>
                <a:latin typeface="Times Neue Roman" panose="00000500000000000000" charset="0"/>
              </a:rPr>
              <a:t>và</a:t>
            </a:r>
            <a:r>
              <a:rPr lang="en-US" sz="4500" dirty="0">
                <a:solidFill>
                  <a:srgbClr val="000000"/>
                </a:solidFill>
                <a:latin typeface="Times Neue Roman" panose="00000500000000000000" charset="0"/>
              </a:rPr>
              <a:t> neutron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hạt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nhân</a:t>
            </a:r>
            <a:r>
              <a:rPr lang="en-US" sz="4500" dirty="0">
                <a:solidFill>
                  <a:srgbClr val="000000"/>
                </a:solidFill>
                <a:latin typeface="Times Neue Roman" panose="00000500000000000000" charset="0"/>
              </a:rPr>
              <a:t>.</a:t>
            </a:r>
            <a:endParaRPr lang="en-US" sz="4500" b="0" i="0" dirty="0">
              <a:solidFill>
                <a:srgbClr val="000000"/>
              </a:solidFill>
              <a:effectLst/>
              <a:latin typeface="Times Neue Roman" panose="00000500000000000000" charset="0"/>
            </a:endParaRPr>
          </a:p>
        </p:txBody>
      </p:sp>
      <p:sp>
        <p:nvSpPr>
          <p:cNvPr id="3" name="Rectangle 2"/>
          <p:cNvSpPr/>
          <p:nvPr/>
        </p:nvSpPr>
        <p:spPr>
          <a:xfrm>
            <a:off x="685800" y="6057900"/>
            <a:ext cx="16078200" cy="2169825"/>
          </a:xfrm>
          <a:prstGeom prst="rect">
            <a:avLst/>
          </a:prstGeom>
        </p:spPr>
        <p:txBody>
          <a:bodyPr wrap="square">
            <a:spAutoFit/>
          </a:bodyPr>
          <a:lstStyle/>
          <a:p>
            <a:pPr algn="just"/>
            <a:r>
              <a:rPr lang="en-US" sz="4500" dirty="0" err="1">
                <a:solidFill>
                  <a:srgbClr val="000000"/>
                </a:solidFill>
                <a:latin typeface="Times Neue Roman" panose="00000500000000000000" charset="0"/>
              </a:rPr>
              <a:t>Đáp</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án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đúng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A</a:t>
            </a:r>
            <a:endParaRPr lang="en-US" sz="4500" dirty="0">
              <a:solidFill>
                <a:srgbClr val="000000"/>
              </a:solidFill>
              <a:latin typeface="Times Neue Roman" panose="00000500000000000000" charset="0"/>
            </a:endParaRPr>
          </a:p>
          <a:p>
            <a:pPr algn="just"/>
            <a:r>
              <a:rPr lang="en-US" sz="4500" dirty="0" err="1">
                <a:solidFill>
                  <a:srgbClr val="000000"/>
                </a:solidFill>
                <a:latin typeface="Times Neue Roman" panose="00000500000000000000" charset="0"/>
              </a:rPr>
              <a:t>Số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hiệu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tử</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của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mỗi</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hóa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học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số</a:t>
            </a:r>
            <a:r>
              <a:rPr lang="en-US" sz="4500" dirty="0">
                <a:solidFill>
                  <a:srgbClr val="000000"/>
                </a:solidFill>
                <a:latin typeface="Times Neue Roman" panose="00000500000000000000" charset="0"/>
              </a:rPr>
              <a:t> proton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tử</a:t>
            </a:r>
            <a:r>
              <a:rPr lang="en-US" sz="4500" dirty="0">
                <a:solidFill>
                  <a:srgbClr val="000000"/>
                </a:solidFill>
                <a:latin typeface="Times Neue Roman" panose="00000500000000000000" charset="0"/>
              </a:rPr>
              <a:t>.</a:t>
            </a:r>
            <a:endParaRPr lang="en-US" sz="4500" b="0" i="0" dirty="0">
              <a:solidFill>
                <a:srgbClr val="000000"/>
              </a:solidFill>
              <a:effectLst/>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219200" y="876300"/>
            <a:ext cx="16078200" cy="4247317"/>
          </a:xfrm>
          <a:prstGeom prst="rect">
            <a:avLst/>
          </a:prstGeom>
        </p:spPr>
        <p:txBody>
          <a:bodyPr wrap="square">
            <a:spAutoFit/>
          </a:bodyPr>
          <a:lstStyle/>
          <a:p>
            <a:pPr algn="just"/>
            <a:r>
              <a:rPr lang="vi-VN" sz="4500" b="1" dirty="0">
                <a:solidFill>
                  <a:srgbClr val="008000"/>
                </a:solidFill>
                <a:latin typeface="+mj-lt"/>
              </a:rPr>
              <a:t>Bài 4.6 trang 11 sách bài tập KHTN 7: </a:t>
            </a:r>
            <a:r>
              <a:rPr lang="vi-VN" sz="4500" dirty="0">
                <a:solidFill>
                  <a:srgbClr val="000000"/>
                </a:solidFill>
                <a:latin typeface="+mj-lt"/>
              </a:rPr>
              <a:t>Vị trí kim loại kiềm trong bảng tuần hoàn các nguyên tố hóa học thường</a:t>
            </a:r>
            <a:endParaRPr lang="vi-VN" sz="4500" dirty="0">
              <a:solidFill>
                <a:srgbClr val="000000"/>
              </a:solidFill>
              <a:latin typeface="+mj-lt"/>
            </a:endParaRPr>
          </a:p>
          <a:p>
            <a:pPr algn="just"/>
            <a:r>
              <a:rPr lang="vi-VN" sz="4500" dirty="0">
                <a:solidFill>
                  <a:srgbClr val="000000"/>
                </a:solidFill>
                <a:latin typeface="+mj-lt"/>
              </a:rPr>
              <a:t>A. ở đầu nhóm.</a:t>
            </a:r>
            <a:endParaRPr lang="vi-VN" sz="4500" dirty="0">
              <a:solidFill>
                <a:srgbClr val="000000"/>
              </a:solidFill>
              <a:latin typeface="+mj-lt"/>
            </a:endParaRPr>
          </a:p>
          <a:p>
            <a:pPr algn="just"/>
            <a:r>
              <a:rPr lang="vi-VN" sz="4500" dirty="0">
                <a:solidFill>
                  <a:srgbClr val="000000"/>
                </a:solidFill>
                <a:latin typeface="+mj-lt"/>
              </a:rPr>
              <a:t>B. ở cuối nhóm.</a:t>
            </a:r>
            <a:endParaRPr lang="vi-VN" sz="4500" dirty="0">
              <a:solidFill>
                <a:srgbClr val="000000"/>
              </a:solidFill>
              <a:latin typeface="+mj-lt"/>
            </a:endParaRPr>
          </a:p>
          <a:p>
            <a:pPr algn="just"/>
            <a:r>
              <a:rPr lang="vi-VN" sz="4500" dirty="0">
                <a:solidFill>
                  <a:srgbClr val="000000"/>
                </a:solidFill>
                <a:latin typeface="+mj-lt"/>
              </a:rPr>
              <a:t>C. ở đầu chu kì.</a:t>
            </a:r>
            <a:endParaRPr lang="vi-VN" sz="4500" dirty="0">
              <a:solidFill>
                <a:srgbClr val="000000"/>
              </a:solidFill>
              <a:latin typeface="+mj-lt"/>
            </a:endParaRPr>
          </a:p>
          <a:p>
            <a:pPr algn="just"/>
            <a:r>
              <a:rPr lang="vi-VN" sz="4500" dirty="0">
                <a:solidFill>
                  <a:srgbClr val="000000"/>
                </a:solidFill>
                <a:latin typeface="+mj-lt"/>
              </a:rPr>
              <a:t>D. ở cuối chu kì.</a:t>
            </a:r>
            <a:endParaRPr lang="vi-VN" sz="4500" b="0" i="0" dirty="0">
              <a:solidFill>
                <a:srgbClr val="000000"/>
              </a:solidFill>
              <a:effectLst/>
              <a:latin typeface="+mj-lt"/>
            </a:endParaRPr>
          </a:p>
        </p:txBody>
      </p:sp>
      <p:sp>
        <p:nvSpPr>
          <p:cNvPr id="3" name="Rectangle 1"/>
          <p:cNvSpPr>
            <a:spLocks noChangeArrowheads="1"/>
          </p:cNvSpPr>
          <p:nvPr/>
        </p:nvSpPr>
        <p:spPr bwMode="auto">
          <a:xfrm>
            <a:off x="1246909" y="6210300"/>
            <a:ext cx="13633861" cy="193899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lvl1pPr eaLnBrk="0" fontAlgn="base" hangingPunct="0">
              <a:spcBef>
                <a:spcPct val="0"/>
              </a:spcBef>
              <a:spcAft>
                <a:spcPct val="0"/>
              </a:spcAft>
              <a:defRPr>
                <a:solidFill>
                  <a:schemeClr val="tx1"/>
                </a:solidFill>
                <a:latin typeface="Arial" panose="020B0604020202020204" pitchFamily="34" charset="0"/>
              </a:defRPr>
            </a:lvl1pPr>
            <a:lvl2pPr eaLnBrk="0" fontAlgn="base" hangingPunct="0">
              <a:spcBef>
                <a:spcPct val="0"/>
              </a:spcBef>
              <a:spcAft>
                <a:spcPct val="0"/>
              </a:spcAft>
              <a:defRPr>
                <a:solidFill>
                  <a:schemeClr val="tx1"/>
                </a:solidFill>
                <a:latin typeface="Arial" panose="020B0604020202020204" pitchFamily="34" charset="0"/>
              </a:defRPr>
            </a:lvl2pPr>
            <a:lvl3pPr eaLnBrk="0" fontAlgn="base" hangingPunct="0">
              <a:spcBef>
                <a:spcPct val="0"/>
              </a:spcBef>
              <a:spcAft>
                <a:spcPct val="0"/>
              </a:spcAft>
              <a:defRPr>
                <a:solidFill>
                  <a:schemeClr val="tx1"/>
                </a:solidFill>
                <a:latin typeface="Arial" panose="020B0604020202020204" pitchFamily="34" charset="0"/>
              </a:defRPr>
            </a:lvl3pPr>
            <a:lvl4pPr eaLnBrk="0" fontAlgn="base" hangingPunct="0">
              <a:spcBef>
                <a:spcPct val="0"/>
              </a:spcBef>
              <a:spcAft>
                <a:spcPct val="0"/>
              </a:spcAft>
              <a:defRPr>
                <a:solidFill>
                  <a:schemeClr val="tx1"/>
                </a:solidFill>
                <a:latin typeface="Arial" panose="020B0604020202020204" pitchFamily="34" charset="0"/>
              </a:defRPr>
            </a:lvl4pPr>
            <a:lvl5pPr eaLnBrk="0" fontAlgn="base" hangingPunct="0">
              <a:spcBef>
                <a:spcPct val="0"/>
              </a:spcBef>
              <a:spcAft>
                <a:spcPct val="0"/>
              </a:spcAft>
              <a:defRPr>
                <a:solidFill>
                  <a:schemeClr val="tx1"/>
                </a:solidFill>
                <a:latin typeface="Arial" panose="020B0604020202020204" pitchFamily="34" charset="0"/>
              </a:defRPr>
            </a:lvl5pPr>
            <a:lvl6pPr eaLnBrk="0" fontAlgn="base" hangingPunct="0">
              <a:spcBef>
                <a:spcPct val="0"/>
              </a:spcBef>
              <a:spcAft>
                <a:spcPct val="0"/>
              </a:spcAft>
              <a:defRPr>
                <a:solidFill>
                  <a:schemeClr val="tx1"/>
                </a:solidFill>
                <a:latin typeface="Arial" panose="020B0604020202020204" pitchFamily="34" charset="0"/>
              </a:defRPr>
            </a:lvl6pPr>
            <a:lvl7pPr eaLnBrk="0" fontAlgn="base" hangingPunct="0">
              <a:spcBef>
                <a:spcPct val="0"/>
              </a:spcBef>
              <a:spcAft>
                <a:spcPct val="0"/>
              </a:spcAft>
              <a:defRPr>
                <a:solidFill>
                  <a:schemeClr val="tx1"/>
                </a:solidFill>
                <a:latin typeface="Arial" panose="020B0604020202020204" pitchFamily="34" charset="0"/>
              </a:defRPr>
            </a:lvl7pPr>
            <a:lvl8pPr eaLnBrk="0" fontAlgn="base" hangingPunct="0">
              <a:spcBef>
                <a:spcPct val="0"/>
              </a:spcBef>
              <a:spcAft>
                <a:spcPct val="0"/>
              </a:spcAft>
              <a:defRPr>
                <a:solidFill>
                  <a:schemeClr val="tx1"/>
                </a:solidFill>
                <a:latin typeface="Arial" panose="020B0604020202020204" pitchFamily="34" charset="0"/>
              </a:defRPr>
            </a:lvl8pPr>
            <a:lvl9pPr eaLnBrk="0" fontAlgn="base" hangingPunct="0">
              <a:spcBef>
                <a:spcPct val="0"/>
              </a:spcBef>
              <a:spcAft>
                <a:spcPct val="0"/>
              </a:spcAft>
              <a:defRPr>
                <a:solidFill>
                  <a:schemeClr val="tx1"/>
                </a:solidFill>
                <a:latin typeface="Arial" panose="020B0604020202020204" pitchFamily="34" charset="0"/>
              </a:defRPr>
            </a:lvl9pPr>
          </a:lstStyle>
          <a:p>
            <a:pPr marL="0" marR="0" lvl="0" indent="0" defTabSz="914400" rtl="0" eaLnBrk="0" fontAlgn="base" latinLnBrk="0" hangingPunct="0">
              <a:lnSpc>
                <a:spcPct val="100000"/>
              </a:lnSpc>
              <a:spcBef>
                <a:spcPct val="0"/>
              </a:spcBef>
              <a:spcAft>
                <a:spcPct val="0"/>
              </a:spcAft>
              <a:buClrTx/>
              <a:buSzTx/>
              <a:buFontTx/>
              <a:buNone/>
            </a:pPr>
            <a:r>
              <a:rPr kumimoji="0" lang="en-US" altLang="en-US" sz="4500" b="0" i="0" u="none" strike="noStrike" cap="none" normalizeH="0" baseline="0" dirty="0" err="1">
                <a:ln>
                  <a:noFill/>
                </a:ln>
                <a:solidFill>
                  <a:srgbClr val="000000"/>
                </a:solidFill>
                <a:effectLst/>
                <a:latin typeface="Times Neue Roman" panose="00000500000000000000" charset="0"/>
              </a:rPr>
              <a:t>Đáp</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án</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đúng</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là</a:t>
            </a:r>
            <a:r>
              <a:rPr kumimoji="0" lang="en-US" altLang="en-US" sz="4500" b="0" i="0" u="none" strike="noStrike" cap="none" normalizeH="0" baseline="0" dirty="0">
                <a:ln>
                  <a:noFill/>
                </a:ln>
                <a:solidFill>
                  <a:srgbClr val="000000"/>
                </a:solidFill>
                <a:effectLst/>
                <a:latin typeface="Times Neue Roman" panose="00000500000000000000" charset="0"/>
              </a:rPr>
              <a:t>: C</a:t>
            </a:r>
            <a:endParaRPr kumimoji="0" lang="en-US" altLang="en-US" sz="4500" b="0" i="0" u="none" strike="noStrike" cap="none" normalizeH="0" baseline="0" dirty="0">
              <a:ln>
                <a:noFill/>
              </a:ln>
              <a:solidFill>
                <a:schemeClr val="tx1"/>
              </a:solidFill>
              <a:effectLst/>
              <a:latin typeface="Times Neue Roman" panose="00000500000000000000" charset="0"/>
            </a:endParaRPr>
          </a:p>
          <a:p>
            <a:pPr marL="0" marR="0" lvl="0" indent="0" defTabSz="914400" rtl="0" eaLnBrk="0" fontAlgn="base" latinLnBrk="0" hangingPunct="0">
              <a:lnSpc>
                <a:spcPct val="100000"/>
              </a:lnSpc>
              <a:spcBef>
                <a:spcPct val="0"/>
              </a:spcBef>
              <a:spcAft>
                <a:spcPct val="0"/>
              </a:spcAft>
              <a:buClrTx/>
              <a:buSzTx/>
              <a:buFontTx/>
              <a:buNone/>
            </a:pPr>
            <a:r>
              <a:rPr kumimoji="0" lang="en-US" altLang="en-US" sz="4500" b="0" i="0" u="none" strike="noStrike" cap="none" normalizeH="0" baseline="0" dirty="0" err="1">
                <a:ln>
                  <a:noFill/>
                </a:ln>
                <a:solidFill>
                  <a:srgbClr val="000000"/>
                </a:solidFill>
                <a:effectLst/>
                <a:latin typeface="Times Neue Roman" panose="00000500000000000000" charset="0"/>
              </a:rPr>
              <a:t>Các</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kim</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loại</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kiềm</a:t>
            </a:r>
            <a:r>
              <a:rPr kumimoji="0" lang="en-US" altLang="en-US" sz="4500" b="0" i="0" u="none" strike="noStrike" cap="none" normalizeH="0" baseline="0" dirty="0">
                <a:ln>
                  <a:noFill/>
                </a:ln>
                <a:solidFill>
                  <a:srgbClr val="000000"/>
                </a:solidFill>
                <a:effectLst/>
                <a:latin typeface="Times Neue Roman" panose="00000500000000000000" charset="0"/>
              </a:rPr>
              <a:t> ở </a:t>
            </a:r>
            <a:r>
              <a:rPr kumimoji="0" lang="en-US" altLang="en-US" sz="4500" b="0" i="0" u="none" strike="noStrike" cap="none" normalizeH="0" baseline="0" dirty="0" err="1">
                <a:ln>
                  <a:noFill/>
                </a:ln>
                <a:solidFill>
                  <a:srgbClr val="000000"/>
                </a:solidFill>
                <a:effectLst/>
                <a:latin typeface="Times Neue Roman" panose="00000500000000000000" charset="0"/>
              </a:rPr>
              <a:t>đầu</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mỗi</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chu</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kì</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trong</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bảng</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tuần</a:t>
            </a:r>
            <a:r>
              <a:rPr kumimoji="0" lang="en-US" altLang="en-US" sz="4500" b="0" i="0" u="none" strike="noStrike" cap="none" normalizeH="0" baseline="0" dirty="0">
                <a:ln>
                  <a:noFill/>
                </a:ln>
                <a:solidFill>
                  <a:srgbClr val="000000"/>
                </a:solidFill>
                <a:effectLst/>
                <a:latin typeface="Times Neue Roman" panose="00000500000000000000" charset="0"/>
              </a:rPr>
              <a:t> </a:t>
            </a:r>
            <a:r>
              <a:rPr kumimoji="0" lang="en-US" altLang="en-US" sz="4500" b="0" i="0" u="none" strike="noStrike" cap="none" normalizeH="0" baseline="0" dirty="0" err="1">
                <a:ln>
                  <a:noFill/>
                </a:ln>
                <a:solidFill>
                  <a:srgbClr val="000000"/>
                </a:solidFill>
                <a:effectLst/>
                <a:latin typeface="Times Neue Roman" panose="00000500000000000000" charset="0"/>
              </a:rPr>
              <a:t>hoàn</a:t>
            </a:r>
            <a:r>
              <a:rPr kumimoji="0" lang="en-US" altLang="en-US" sz="4500" b="0" i="0" u="none" strike="noStrike" cap="none" normalizeH="0" baseline="0" dirty="0">
                <a:ln>
                  <a:noFill/>
                </a:ln>
                <a:solidFill>
                  <a:srgbClr val="000000"/>
                </a:solidFill>
                <a:effectLst/>
                <a:latin typeface="Times Neue Roman" panose="00000500000000000000" charset="0"/>
              </a:rPr>
              <a:t>.</a:t>
            </a:r>
            <a:endParaRPr kumimoji="0" lang="en-US" altLang="en-US" sz="4500" b="0" i="0" u="none" strike="noStrike" cap="none" normalizeH="0" baseline="0" dirty="0">
              <a:ln>
                <a:noFill/>
              </a:ln>
              <a:solidFill>
                <a:schemeClr val="tx1"/>
              </a:solidFill>
              <a:effectLst/>
              <a:latin typeface="Times Neue Roman" panose="00000500000000000000" charset="0"/>
            </a:endParaRPr>
          </a:p>
          <a:p>
            <a:pPr marL="0" marR="0" lvl="0" indent="0" defTabSz="914400" rtl="0" eaLnBrk="0" fontAlgn="base" latinLnBrk="0" hangingPunct="0">
              <a:lnSpc>
                <a:spcPct val="100000"/>
              </a:lnSpc>
              <a:spcBef>
                <a:spcPct val="0"/>
              </a:spcBef>
              <a:spcAft>
                <a:spcPct val="0"/>
              </a:spcAft>
              <a:buClrTx/>
              <a:buSzTx/>
              <a:buFontTx/>
              <a:buNone/>
            </a:pPr>
            <a:br>
              <a:rPr kumimoji="0" lang="en-US" altLang="en-US" sz="1200" b="0" i="0" u="none" strike="noStrike" cap="none" normalizeH="0" baseline="0" dirty="0">
                <a:ln>
                  <a:noFill/>
                </a:ln>
                <a:solidFill>
                  <a:srgbClr val="313131"/>
                </a:solidFill>
                <a:effectLst/>
                <a:latin typeface="Open Sans"/>
              </a:rPr>
            </a:br>
            <a:endParaRPr kumimoji="0" lang="en-US" altLang="en-US" sz="1800" b="0" i="0" u="none" strike="noStrike" cap="none" normalizeH="0" baseline="0" dirty="0">
              <a:ln>
                <a:noFill/>
              </a:ln>
              <a:solidFill>
                <a:schemeClr val="tx1"/>
              </a:solidFill>
              <a:effectLst/>
              <a:latin typeface="Arial" panose="020B0604020202020204" pitchFamily="34"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066800" y="800100"/>
            <a:ext cx="15925800" cy="4524315"/>
          </a:xfrm>
          <a:prstGeom prst="rect">
            <a:avLst/>
          </a:prstGeom>
        </p:spPr>
        <p:txBody>
          <a:bodyPr wrap="square">
            <a:spAutoFit/>
          </a:bodyPr>
          <a:lstStyle/>
          <a:p>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4.7 </a:t>
            </a:r>
            <a:r>
              <a:rPr lang="en-US" sz="4500" b="1" dirty="0" err="1">
                <a:solidFill>
                  <a:srgbClr val="008000"/>
                </a:solidFill>
                <a:latin typeface="Times Neue Roman" panose="00000500000000000000" charset="0"/>
              </a:rPr>
              <a:t>trang</a:t>
            </a:r>
            <a:r>
              <a:rPr lang="en-US" sz="4500" b="1" dirty="0">
                <a:solidFill>
                  <a:srgbClr val="008000"/>
                </a:solidFill>
                <a:latin typeface="Times Neue Roman" panose="00000500000000000000" charset="0"/>
              </a:rPr>
              <a:t> 11 </a:t>
            </a:r>
            <a:r>
              <a:rPr lang="en-US" sz="4500" b="1" dirty="0" err="1">
                <a:solidFill>
                  <a:srgbClr val="008000"/>
                </a:solidFill>
                <a:latin typeface="Times Neue Roman" panose="00000500000000000000" charset="0"/>
              </a:rPr>
              <a:t>sách</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tập</a:t>
            </a:r>
            <a:r>
              <a:rPr lang="en-US" sz="4500" b="1" dirty="0">
                <a:solidFill>
                  <a:srgbClr val="008000"/>
                </a:solidFill>
                <a:latin typeface="Times Neue Roman" panose="00000500000000000000" charset="0"/>
              </a:rPr>
              <a:t> KHTN 7: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ô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sau</a:t>
            </a:r>
            <a:r>
              <a:rPr lang="en-US" sz="4500" dirty="0">
                <a:solidFill>
                  <a:srgbClr val="000000"/>
                </a:solidFill>
                <a:latin typeface="Times Neue Roman" panose="00000500000000000000" charset="0"/>
              </a:rPr>
              <a:t>, con </a:t>
            </a:r>
            <a:r>
              <a:rPr lang="en-US" sz="4500" dirty="0" err="1">
                <a:solidFill>
                  <a:srgbClr val="000000"/>
                </a:solidFill>
                <a:latin typeface="Times Neue Roman" panose="00000500000000000000" charset="0"/>
              </a:rPr>
              <a:t>số</a:t>
            </a:r>
            <a:r>
              <a:rPr lang="en-US" sz="4500" dirty="0">
                <a:solidFill>
                  <a:srgbClr val="000000"/>
                </a:solidFill>
                <a:latin typeface="Times Neue Roman" panose="00000500000000000000" charset="0"/>
              </a:rPr>
              <a:t> 23 </a:t>
            </a:r>
            <a:r>
              <a:rPr lang="en-US" sz="4500" dirty="0" err="1">
                <a:solidFill>
                  <a:srgbClr val="000000"/>
                </a:solidFill>
                <a:latin typeface="Times Neue Roman" panose="00000500000000000000" charset="0"/>
              </a:rPr>
              <a:t>cho</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biết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điều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gì</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r>
              <a:rPr lang="vi-VN" sz="4500" dirty="0">
                <a:latin typeface="Times Neue Roman" panose="00000500000000000000" charset="0"/>
              </a:rPr>
              <a:t>A. Khối lượng nguyên tử của nguyên tố.</a:t>
            </a:r>
            <a:endParaRPr lang="vi-VN" sz="4500" dirty="0">
              <a:latin typeface="Times Neue Roman" panose="00000500000000000000" charset="0"/>
            </a:endParaRPr>
          </a:p>
          <a:p>
            <a:r>
              <a:rPr lang="vi-VN" sz="4500" dirty="0">
                <a:latin typeface="Times Neue Roman" panose="00000500000000000000" charset="0"/>
              </a:rPr>
              <a:t>B. Chu kì của nó.</a:t>
            </a:r>
            <a:endParaRPr lang="vi-VN" sz="4500" dirty="0">
              <a:latin typeface="Times Neue Roman" panose="00000500000000000000" charset="0"/>
            </a:endParaRPr>
          </a:p>
          <a:p>
            <a:r>
              <a:rPr lang="vi-VN" sz="4500" dirty="0">
                <a:latin typeface="Times Neue Roman" panose="00000500000000000000" charset="0"/>
              </a:rPr>
              <a:t>C. Số nguyên tử của nguyên tố.</a:t>
            </a:r>
            <a:endParaRPr lang="vi-VN" sz="4500" dirty="0">
              <a:latin typeface="Times Neue Roman" panose="00000500000000000000" charset="0"/>
            </a:endParaRPr>
          </a:p>
          <a:p>
            <a:r>
              <a:rPr lang="vi-VN" sz="4500" dirty="0">
                <a:latin typeface="Times Neue Roman" panose="00000500000000000000" charset="0"/>
              </a:rPr>
              <a:t>D. Số thứ tự của nguyên tố.</a:t>
            </a:r>
            <a:endParaRPr lang="vi-VN" sz="4500" dirty="0">
              <a:latin typeface="Times Neue Roman" panose="00000500000000000000" charset="0"/>
            </a:endParaRPr>
          </a:p>
          <a:p>
            <a:endParaRPr lang="en-US" dirty="0"/>
          </a:p>
        </p:txBody>
      </p:sp>
      <p:pic>
        <p:nvPicPr>
          <p:cNvPr id="3" name="Picture 2"/>
          <p:cNvPicPr>
            <a:picLocks noChangeAspect="1"/>
          </p:cNvPicPr>
          <p:nvPr/>
        </p:nvPicPr>
        <p:blipFill>
          <a:blip r:embed="rId1"/>
          <a:stretch>
            <a:fillRect/>
          </a:stretch>
        </p:blipFill>
        <p:spPr>
          <a:xfrm>
            <a:off x="11658600" y="1714500"/>
            <a:ext cx="4800600" cy="3200400"/>
          </a:xfrm>
          <a:prstGeom prst="rect">
            <a:avLst/>
          </a:prstGeom>
        </p:spPr>
      </p:pic>
      <p:sp>
        <p:nvSpPr>
          <p:cNvPr id="4" name="Rectangle 3"/>
          <p:cNvSpPr/>
          <p:nvPr/>
        </p:nvSpPr>
        <p:spPr>
          <a:xfrm>
            <a:off x="1066800" y="6438900"/>
            <a:ext cx="16459200" cy="1477328"/>
          </a:xfrm>
          <a:prstGeom prst="rect">
            <a:avLst/>
          </a:prstGeom>
        </p:spPr>
        <p:txBody>
          <a:bodyPr wrap="square">
            <a:spAutoFit/>
          </a:bodyPr>
          <a:lstStyle/>
          <a:p>
            <a:pPr algn="just"/>
            <a:r>
              <a:rPr lang="vi-VN" sz="4500" dirty="0">
                <a:solidFill>
                  <a:srgbClr val="000000"/>
                </a:solidFill>
                <a:latin typeface="+mj-lt"/>
              </a:rPr>
              <a:t>Đáp án đúng là: A</a:t>
            </a:r>
            <a:endParaRPr lang="vi-VN" sz="4500" dirty="0">
              <a:solidFill>
                <a:srgbClr val="000000"/>
              </a:solidFill>
              <a:latin typeface="+mj-lt"/>
            </a:endParaRPr>
          </a:p>
          <a:p>
            <a:pPr algn="just"/>
            <a:r>
              <a:rPr lang="vi-VN" sz="4500" dirty="0">
                <a:solidFill>
                  <a:srgbClr val="000000"/>
                </a:solidFill>
                <a:latin typeface="+mj-lt"/>
              </a:rPr>
              <a:t>Con số 23 cho biết khối lượng nguyên tử của nguyên tố Na là 23 amu.</a:t>
            </a:r>
            <a:endParaRPr lang="vi-VN" sz="4500" b="0" i="0" dirty="0">
              <a:solidFill>
                <a:srgbClr val="000000"/>
              </a:solidFill>
              <a:effectLst/>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447800" y="1028700"/>
            <a:ext cx="16078200" cy="4247317"/>
          </a:xfrm>
          <a:prstGeom prst="rect">
            <a:avLst/>
          </a:prstGeom>
        </p:spPr>
        <p:txBody>
          <a:bodyPr wrap="square">
            <a:spAutoFit/>
          </a:bodyPr>
          <a:lstStyle/>
          <a:p>
            <a:pPr algn="just"/>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4.8 </a:t>
            </a:r>
            <a:r>
              <a:rPr lang="en-US" sz="4500" b="1" dirty="0" err="1">
                <a:solidFill>
                  <a:srgbClr val="008000"/>
                </a:solidFill>
                <a:latin typeface="Times Neue Roman" panose="00000500000000000000" charset="0"/>
              </a:rPr>
              <a:t>trang</a:t>
            </a:r>
            <a:r>
              <a:rPr lang="en-US" sz="4500" b="1" dirty="0">
                <a:solidFill>
                  <a:srgbClr val="008000"/>
                </a:solidFill>
                <a:latin typeface="Times Neue Roman" panose="00000500000000000000" charset="0"/>
              </a:rPr>
              <a:t> 11 </a:t>
            </a:r>
            <a:r>
              <a:rPr lang="en-US" sz="4500" b="1" dirty="0" err="1">
                <a:solidFill>
                  <a:srgbClr val="008000"/>
                </a:solidFill>
                <a:latin typeface="Times Neue Roman" panose="00000500000000000000" charset="0"/>
              </a:rPr>
              <a:t>sách</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tập</a:t>
            </a:r>
            <a:r>
              <a:rPr lang="en-US" sz="4500" b="1" dirty="0">
                <a:solidFill>
                  <a:srgbClr val="008000"/>
                </a:solidFill>
                <a:latin typeface="Times Neue Roman" panose="00000500000000000000" charset="0"/>
              </a:rPr>
              <a:t> KHTN 7: </a:t>
            </a:r>
            <a:r>
              <a:rPr lang="en-US" sz="4500" dirty="0" err="1">
                <a:solidFill>
                  <a:srgbClr val="000000"/>
                </a:solidFill>
                <a:latin typeface="Times Neue Roman" panose="00000500000000000000" charset="0"/>
              </a:rPr>
              <a:t>Tên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gọi</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của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các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cột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bảng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tuần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hoàn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các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hóa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học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gì</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A. Chu </a:t>
            </a:r>
            <a:r>
              <a:rPr lang="en-US" sz="4500" dirty="0" err="1">
                <a:solidFill>
                  <a:srgbClr val="000000"/>
                </a:solidFill>
                <a:latin typeface="Times Neue Roman" panose="00000500000000000000" charset="0"/>
              </a:rPr>
              <a:t>kì</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B.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C. </a:t>
            </a:r>
            <a:r>
              <a:rPr lang="en-US" sz="4500" dirty="0" err="1">
                <a:solidFill>
                  <a:srgbClr val="000000"/>
                </a:solidFill>
                <a:latin typeface="Times Neue Roman" panose="00000500000000000000" charset="0"/>
              </a:rPr>
              <a:t>Loại</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D. </a:t>
            </a:r>
            <a:r>
              <a:rPr lang="en-US" sz="4500" dirty="0" err="1">
                <a:solidFill>
                  <a:srgbClr val="000000"/>
                </a:solidFill>
                <a:latin typeface="Times Neue Roman" panose="00000500000000000000" charset="0"/>
              </a:rPr>
              <a:t>Họ</a:t>
            </a:r>
            <a:r>
              <a:rPr lang="en-US" sz="4500" dirty="0">
                <a:solidFill>
                  <a:srgbClr val="000000"/>
                </a:solidFill>
                <a:latin typeface="Times Neue Roman" panose="00000500000000000000" charset="0"/>
              </a:rPr>
              <a:t>.</a:t>
            </a:r>
            <a:endParaRPr lang="en-US" sz="4500" b="0" i="0" dirty="0">
              <a:solidFill>
                <a:srgbClr val="000000"/>
              </a:solidFill>
              <a:effectLst/>
              <a:latin typeface="Times Neue Roman" panose="00000500000000000000" charset="0"/>
            </a:endParaRPr>
          </a:p>
        </p:txBody>
      </p:sp>
      <p:sp>
        <p:nvSpPr>
          <p:cNvPr id="3" name="Rectangle 2"/>
          <p:cNvSpPr/>
          <p:nvPr/>
        </p:nvSpPr>
        <p:spPr>
          <a:xfrm>
            <a:off x="762000" y="6134100"/>
            <a:ext cx="16230600" cy="2169825"/>
          </a:xfrm>
          <a:prstGeom prst="rect">
            <a:avLst/>
          </a:prstGeom>
        </p:spPr>
        <p:txBody>
          <a:bodyPr wrap="square">
            <a:spAutoFit/>
          </a:bodyPr>
          <a:lstStyle/>
          <a:p>
            <a:pPr algn="just"/>
            <a:r>
              <a:rPr lang="en-US" sz="4500" dirty="0" err="1">
                <a:solidFill>
                  <a:srgbClr val="000000"/>
                </a:solidFill>
                <a:latin typeface="Times Neue Roman" panose="00000500000000000000" charset="0"/>
              </a:rPr>
              <a:t>Đáp</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án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đúng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B</a:t>
            </a:r>
            <a:endParaRPr lang="en-US" sz="4500" dirty="0">
              <a:solidFill>
                <a:srgbClr val="000000"/>
              </a:solidFill>
              <a:latin typeface="Times Neue Roman" panose="00000500000000000000" charset="0"/>
            </a:endParaRPr>
          </a:p>
          <a:p>
            <a:pPr algn="just"/>
            <a:r>
              <a:rPr lang="en-US" sz="4500" dirty="0" err="1">
                <a:solidFill>
                  <a:srgbClr val="000000"/>
                </a:solidFill>
                <a:latin typeface="Times Neue Roman" panose="00000500000000000000" charset="0"/>
              </a:rPr>
              <a:t>Tên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gọi</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của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các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cột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bảng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tuần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hoàn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các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hóa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học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a:t>
            </a:r>
            <a:r>
              <a:rPr lang="en-US" sz="4500" b="1" dirty="0" err="1">
                <a:solidFill>
                  <a:srgbClr val="000000"/>
                </a:solidFill>
                <a:latin typeface="Times Neue Roman" panose="00000500000000000000" charset="0"/>
              </a:rPr>
              <a:t>nhóm</a:t>
            </a:r>
            <a:r>
              <a:rPr lang="en-US" sz="4500" b="1" dirty="0">
                <a:solidFill>
                  <a:srgbClr val="000000"/>
                </a:solidFill>
                <a:latin typeface="Times Neue Roman" panose="00000500000000000000" charset="0"/>
              </a:rPr>
              <a:t>.</a:t>
            </a:r>
            <a:endParaRPr lang="en-US" sz="4500" b="1" i="0" dirty="0">
              <a:solidFill>
                <a:srgbClr val="000000"/>
              </a:solidFill>
              <a:effectLst/>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143000" y="571500"/>
            <a:ext cx="16535400" cy="4247317"/>
          </a:xfrm>
          <a:prstGeom prst="rect">
            <a:avLst/>
          </a:prstGeom>
        </p:spPr>
        <p:txBody>
          <a:bodyPr wrap="square">
            <a:spAutoFit/>
          </a:bodyPr>
          <a:lstStyle/>
          <a:p>
            <a:pPr algn="just"/>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4.9 </a:t>
            </a:r>
            <a:r>
              <a:rPr lang="en-US" sz="4500" b="1" dirty="0" err="1">
                <a:solidFill>
                  <a:srgbClr val="008000"/>
                </a:solidFill>
                <a:latin typeface="Times Neue Roman" panose="00000500000000000000" charset="0"/>
              </a:rPr>
              <a:t>trang</a:t>
            </a:r>
            <a:r>
              <a:rPr lang="en-US" sz="4500" b="1" dirty="0">
                <a:solidFill>
                  <a:srgbClr val="008000"/>
                </a:solidFill>
                <a:latin typeface="Times Neue Roman" panose="00000500000000000000" charset="0"/>
              </a:rPr>
              <a:t> 11 </a:t>
            </a:r>
            <a:r>
              <a:rPr lang="en-US" sz="4500" b="1" dirty="0" err="1">
                <a:solidFill>
                  <a:srgbClr val="008000"/>
                </a:solidFill>
                <a:latin typeface="Times Neue Roman" panose="00000500000000000000" charset="0"/>
              </a:rPr>
              <a:t>sách</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tập</a:t>
            </a:r>
            <a:r>
              <a:rPr lang="en-US" sz="4500" b="1" dirty="0">
                <a:solidFill>
                  <a:srgbClr val="008000"/>
                </a:solidFill>
                <a:latin typeface="Times Neue Roman" panose="00000500000000000000" charset="0"/>
              </a:rPr>
              <a:t> KHTN 7: </a:t>
            </a:r>
            <a:r>
              <a:rPr lang="en-US" sz="4500" dirty="0" err="1">
                <a:solidFill>
                  <a:srgbClr val="000000"/>
                </a:solidFill>
                <a:latin typeface="Times Neue Roman" panose="00000500000000000000" charset="0"/>
              </a:rPr>
              <a:t>Phần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lớn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các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hóa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học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bảng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tuần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hoàn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A. </a:t>
            </a:r>
            <a:r>
              <a:rPr lang="en-US" sz="4500" dirty="0" err="1">
                <a:solidFill>
                  <a:srgbClr val="000000"/>
                </a:solidFill>
                <a:latin typeface="Times Neue Roman" panose="00000500000000000000" charset="0"/>
              </a:rPr>
              <a:t>kim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loại</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B. phi </a:t>
            </a:r>
            <a:r>
              <a:rPr lang="en-US" sz="4500" dirty="0" err="1">
                <a:solidFill>
                  <a:srgbClr val="000000"/>
                </a:solidFill>
                <a:latin typeface="Times Neue Roman" panose="00000500000000000000" charset="0"/>
              </a:rPr>
              <a:t>kim</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C. </a:t>
            </a:r>
            <a:r>
              <a:rPr lang="en-US" sz="4500" dirty="0" err="1">
                <a:solidFill>
                  <a:srgbClr val="000000"/>
                </a:solidFill>
                <a:latin typeface="Times Neue Roman" panose="00000500000000000000" charset="0"/>
              </a:rPr>
              <a:t>khí</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hiếm</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D. </a:t>
            </a:r>
            <a:r>
              <a:rPr lang="en-US" sz="4500" dirty="0" err="1">
                <a:solidFill>
                  <a:srgbClr val="000000"/>
                </a:solidFill>
                <a:latin typeface="Times Neue Roman" panose="00000500000000000000" charset="0"/>
              </a:rPr>
              <a:t>chất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khí</a:t>
            </a:r>
            <a:r>
              <a:rPr lang="en-US" sz="4500" dirty="0">
                <a:solidFill>
                  <a:srgbClr val="000000"/>
                </a:solidFill>
                <a:latin typeface="Times Neue Roman" panose="00000500000000000000" charset="0"/>
              </a:rPr>
              <a:t>.</a:t>
            </a:r>
            <a:endParaRPr lang="en-US" sz="4500" b="0" i="0" dirty="0">
              <a:solidFill>
                <a:srgbClr val="000000"/>
              </a:solidFill>
              <a:effectLst/>
              <a:latin typeface="Times Neue Roman" panose="00000500000000000000" charset="0"/>
            </a:endParaRPr>
          </a:p>
        </p:txBody>
      </p:sp>
      <p:sp>
        <p:nvSpPr>
          <p:cNvPr id="3" name="Rectangle 2"/>
          <p:cNvSpPr/>
          <p:nvPr/>
        </p:nvSpPr>
        <p:spPr>
          <a:xfrm>
            <a:off x="1143000" y="5753100"/>
            <a:ext cx="15849600" cy="1477328"/>
          </a:xfrm>
          <a:prstGeom prst="rect">
            <a:avLst/>
          </a:prstGeom>
        </p:spPr>
        <p:txBody>
          <a:bodyPr wrap="square">
            <a:spAutoFit/>
          </a:bodyPr>
          <a:lstStyle/>
          <a:p>
            <a:pPr algn="just"/>
            <a:r>
              <a:rPr lang="en-US" sz="4500" dirty="0" err="1">
                <a:solidFill>
                  <a:srgbClr val="000000"/>
                </a:solidFill>
                <a:latin typeface="Times Neue Roman" panose="00000500000000000000" charset="0"/>
              </a:rPr>
              <a:t>Đáp</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án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đúng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A</a:t>
            </a:r>
            <a:endParaRPr lang="en-US" sz="4500" dirty="0">
              <a:solidFill>
                <a:srgbClr val="000000"/>
              </a:solidFill>
              <a:latin typeface="Times Neue Roman" panose="00000500000000000000" charset="0"/>
            </a:endParaRPr>
          </a:p>
          <a:p>
            <a:pPr algn="just"/>
            <a:r>
              <a:rPr lang="en-US" sz="4500" dirty="0" err="1">
                <a:solidFill>
                  <a:srgbClr val="000000"/>
                </a:solidFill>
                <a:latin typeface="Times Neue Roman" panose="00000500000000000000" charset="0"/>
              </a:rPr>
              <a:t>Phần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lớn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các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hóa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học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bảng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tuần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hoàn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kim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loại</a:t>
            </a:r>
            <a:r>
              <a:rPr lang="en-US" sz="4500" dirty="0">
                <a:solidFill>
                  <a:srgbClr val="000000"/>
                </a:solidFill>
                <a:latin typeface="Times Neue Roman" panose="00000500000000000000" charset="0"/>
              </a:rPr>
              <a:t>.</a:t>
            </a:r>
            <a:endParaRPr lang="en-US" sz="4500" b="0" i="0" dirty="0">
              <a:solidFill>
                <a:srgbClr val="000000"/>
              </a:solidFill>
              <a:effectLst/>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600200" y="800100"/>
            <a:ext cx="16002000" cy="4247317"/>
          </a:xfrm>
          <a:prstGeom prst="rect">
            <a:avLst/>
          </a:prstGeom>
        </p:spPr>
        <p:txBody>
          <a:bodyPr wrap="square">
            <a:spAutoFit/>
          </a:bodyPr>
          <a:lstStyle/>
          <a:p>
            <a:pPr algn="just"/>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4.10 </a:t>
            </a:r>
            <a:r>
              <a:rPr lang="en-US" sz="4500" b="1" dirty="0" err="1">
                <a:solidFill>
                  <a:srgbClr val="008000"/>
                </a:solidFill>
                <a:latin typeface="Times Neue Roman" panose="00000500000000000000" charset="0"/>
              </a:rPr>
              <a:t>trang</a:t>
            </a:r>
            <a:r>
              <a:rPr lang="en-US" sz="4500" b="1" dirty="0">
                <a:solidFill>
                  <a:srgbClr val="008000"/>
                </a:solidFill>
                <a:latin typeface="Times Neue Roman" panose="00000500000000000000" charset="0"/>
              </a:rPr>
              <a:t> 12 </a:t>
            </a:r>
            <a:r>
              <a:rPr lang="en-US" sz="4500" b="1" dirty="0" err="1">
                <a:solidFill>
                  <a:srgbClr val="008000"/>
                </a:solidFill>
                <a:latin typeface="Times Neue Roman" panose="00000500000000000000" charset="0"/>
              </a:rPr>
              <a:t>sách</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tập</a:t>
            </a:r>
            <a:r>
              <a:rPr lang="en-US" sz="4500" b="1" dirty="0">
                <a:solidFill>
                  <a:srgbClr val="008000"/>
                </a:solidFill>
                <a:latin typeface="Times Neue Roman" panose="00000500000000000000" charset="0"/>
              </a:rPr>
              <a:t> KHTN 7: </a:t>
            </a:r>
            <a:r>
              <a:rPr lang="en-US" sz="4500" dirty="0" err="1">
                <a:solidFill>
                  <a:srgbClr val="000000"/>
                </a:solidFill>
                <a:latin typeface="Times Neue Roman" panose="00000500000000000000" charset="0"/>
              </a:rPr>
              <a:t>Các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kim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loại</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kiềm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IA </a:t>
            </a:r>
            <a:r>
              <a:rPr lang="en-US" sz="4500" dirty="0" err="1">
                <a:solidFill>
                  <a:srgbClr val="000000"/>
                </a:solidFill>
                <a:latin typeface="Times Neue Roman" panose="00000500000000000000" charset="0"/>
              </a:rPr>
              <a:t>đều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có</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số</a:t>
            </a:r>
            <a:r>
              <a:rPr lang="en-US" sz="4500" dirty="0">
                <a:solidFill>
                  <a:srgbClr val="000000"/>
                </a:solidFill>
                <a:latin typeface="Times Neue Roman" panose="00000500000000000000" charset="0"/>
              </a:rPr>
              <a:t> electron </a:t>
            </a:r>
            <a:r>
              <a:rPr lang="en-US" sz="4500" dirty="0" err="1">
                <a:solidFill>
                  <a:srgbClr val="000000"/>
                </a:solidFill>
                <a:latin typeface="Times Neue Roman" panose="00000500000000000000" charset="0"/>
              </a:rPr>
              <a:t>lớp</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ngoài</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cùng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bao</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nhiêu</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A. 1.</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B. 2.</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C. 3.</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D. 7.</a:t>
            </a:r>
            <a:endParaRPr lang="en-US" sz="4500" b="0" i="0" dirty="0">
              <a:solidFill>
                <a:srgbClr val="000000"/>
              </a:solidFill>
              <a:effectLst/>
              <a:latin typeface="Times Neue Roman" panose="00000500000000000000" charset="0"/>
            </a:endParaRPr>
          </a:p>
        </p:txBody>
      </p:sp>
      <p:sp>
        <p:nvSpPr>
          <p:cNvPr id="3" name="Rectangle 2"/>
          <p:cNvSpPr/>
          <p:nvPr/>
        </p:nvSpPr>
        <p:spPr>
          <a:xfrm>
            <a:off x="838200" y="5981700"/>
            <a:ext cx="16992600" cy="2169825"/>
          </a:xfrm>
          <a:prstGeom prst="rect">
            <a:avLst/>
          </a:prstGeom>
        </p:spPr>
        <p:txBody>
          <a:bodyPr wrap="square">
            <a:spAutoFit/>
          </a:bodyPr>
          <a:lstStyle/>
          <a:p>
            <a:pPr algn="just"/>
            <a:r>
              <a:rPr lang="en-US" sz="4500" dirty="0" err="1">
                <a:solidFill>
                  <a:srgbClr val="000000"/>
                </a:solidFill>
                <a:latin typeface="Times Neue Roman" panose="00000500000000000000" charset="0"/>
              </a:rPr>
              <a:t>Đáp</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án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đúng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A</a:t>
            </a:r>
            <a:endParaRPr lang="en-US" sz="4500" dirty="0">
              <a:solidFill>
                <a:srgbClr val="000000"/>
              </a:solidFill>
              <a:latin typeface="Times Neue Roman" panose="00000500000000000000" charset="0"/>
            </a:endParaRPr>
          </a:p>
          <a:p>
            <a:pPr algn="just"/>
            <a:r>
              <a:rPr lang="en-US" sz="4500" dirty="0" err="1">
                <a:solidFill>
                  <a:srgbClr val="000000"/>
                </a:solidFill>
                <a:latin typeface="Times Neue Roman" panose="00000500000000000000" charset="0"/>
              </a:rPr>
              <a:t>Số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thứ</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tự</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A = </a:t>
            </a:r>
            <a:r>
              <a:rPr lang="en-US" sz="4500" dirty="0" err="1">
                <a:solidFill>
                  <a:srgbClr val="000000"/>
                </a:solidFill>
                <a:latin typeface="Times Neue Roman" panose="00000500000000000000" charset="0"/>
              </a:rPr>
              <a:t>số</a:t>
            </a:r>
            <a:r>
              <a:rPr lang="en-US" sz="4500" dirty="0">
                <a:solidFill>
                  <a:srgbClr val="000000"/>
                </a:solidFill>
                <a:latin typeface="Times Neue Roman" panose="00000500000000000000" charset="0"/>
              </a:rPr>
              <a:t> electron </a:t>
            </a:r>
            <a:r>
              <a:rPr lang="en-US" sz="4500" dirty="0" err="1">
                <a:solidFill>
                  <a:srgbClr val="000000"/>
                </a:solidFill>
                <a:latin typeface="Times Neue Roman" panose="00000500000000000000" charset="0"/>
              </a:rPr>
              <a:t>lớp</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ngoài</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cùng</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err="1">
                <a:solidFill>
                  <a:srgbClr val="000000"/>
                </a:solidFill>
                <a:latin typeface="Times Neue Roman" panose="00000500000000000000" charset="0"/>
              </a:rPr>
              <a:t>Các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kim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loại</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kiềm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IA </a:t>
            </a:r>
            <a:r>
              <a:rPr lang="en-US" sz="4500" dirty="0" err="1">
                <a:solidFill>
                  <a:srgbClr val="000000"/>
                </a:solidFill>
                <a:latin typeface="Times Neue Roman" panose="00000500000000000000" charset="0"/>
              </a:rPr>
              <a:t>đều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có</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số</a:t>
            </a:r>
            <a:r>
              <a:rPr lang="en-US" sz="4500" dirty="0">
                <a:solidFill>
                  <a:srgbClr val="000000"/>
                </a:solidFill>
                <a:latin typeface="Times Neue Roman" panose="00000500000000000000" charset="0"/>
              </a:rPr>
              <a:t> electron </a:t>
            </a:r>
            <a:r>
              <a:rPr lang="en-US" sz="4500" dirty="0" err="1">
                <a:solidFill>
                  <a:srgbClr val="000000"/>
                </a:solidFill>
                <a:latin typeface="Times Neue Roman" panose="00000500000000000000" charset="0"/>
              </a:rPr>
              <a:t>lớp</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ngoài</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cùng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1.</a:t>
            </a:r>
            <a:endParaRPr lang="en-US" sz="4500" b="0" i="0" dirty="0">
              <a:solidFill>
                <a:srgbClr val="000000"/>
              </a:solidFill>
              <a:effectLst/>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219200" y="800100"/>
            <a:ext cx="16535400" cy="4247317"/>
          </a:xfrm>
          <a:prstGeom prst="rect">
            <a:avLst/>
          </a:prstGeom>
        </p:spPr>
        <p:txBody>
          <a:bodyPr wrap="square">
            <a:spAutoFit/>
          </a:bodyPr>
          <a:lstStyle/>
          <a:p>
            <a:pPr algn="just"/>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4.11 </a:t>
            </a:r>
            <a:r>
              <a:rPr lang="en-US" sz="4500" b="1" dirty="0" err="1">
                <a:solidFill>
                  <a:srgbClr val="008000"/>
                </a:solidFill>
                <a:latin typeface="Times Neue Roman" panose="00000500000000000000" charset="0"/>
              </a:rPr>
              <a:t>trang</a:t>
            </a:r>
            <a:r>
              <a:rPr lang="en-US" sz="4500" b="1" dirty="0">
                <a:solidFill>
                  <a:srgbClr val="008000"/>
                </a:solidFill>
                <a:latin typeface="Times Neue Roman" panose="00000500000000000000" charset="0"/>
              </a:rPr>
              <a:t> 12 </a:t>
            </a:r>
            <a:r>
              <a:rPr lang="en-US" sz="4500" b="1" dirty="0" err="1">
                <a:solidFill>
                  <a:srgbClr val="008000"/>
                </a:solidFill>
                <a:latin typeface="Times Neue Roman" panose="00000500000000000000" charset="0"/>
              </a:rPr>
              <a:t>sách</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tập</a:t>
            </a:r>
            <a:r>
              <a:rPr lang="en-US" sz="4500" b="1" dirty="0">
                <a:solidFill>
                  <a:srgbClr val="008000"/>
                </a:solidFill>
                <a:latin typeface="Times Neue Roman" panose="00000500000000000000" charset="0"/>
              </a:rPr>
              <a:t> KHTN 7: </a:t>
            </a:r>
            <a:r>
              <a:rPr lang="en-US" sz="4500" dirty="0" err="1">
                <a:solidFill>
                  <a:srgbClr val="000000"/>
                </a:solidFill>
                <a:latin typeface="Times Neue Roman" panose="00000500000000000000" charset="0"/>
              </a:rPr>
              <a:t>Những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nào</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sau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đây</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VIIA (Halogen)?</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A. Chlorine, bromine, fluorine.</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B. Fluorine, carbon, bromine.</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C. Beryllium, carbon, oxygen.</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D. Neon, helium, argon.</a:t>
            </a:r>
            <a:endParaRPr lang="en-US" sz="4500" b="0" i="0" dirty="0">
              <a:solidFill>
                <a:srgbClr val="000000"/>
              </a:solidFill>
              <a:effectLst/>
              <a:latin typeface="Times Neue Roman" panose="00000500000000000000" charset="0"/>
            </a:endParaRPr>
          </a:p>
        </p:txBody>
      </p:sp>
      <p:sp>
        <p:nvSpPr>
          <p:cNvPr id="3" name="Rectangle 2"/>
          <p:cNvSpPr/>
          <p:nvPr/>
        </p:nvSpPr>
        <p:spPr>
          <a:xfrm>
            <a:off x="1524000" y="6057900"/>
            <a:ext cx="12877800" cy="1477328"/>
          </a:xfrm>
          <a:prstGeom prst="rect">
            <a:avLst/>
          </a:prstGeom>
        </p:spPr>
        <p:txBody>
          <a:bodyPr wrap="square">
            <a:spAutoFit/>
          </a:bodyPr>
          <a:lstStyle/>
          <a:p>
            <a:pPr algn="just"/>
            <a:r>
              <a:rPr lang="en-US" sz="4500" dirty="0" err="1">
                <a:solidFill>
                  <a:srgbClr val="000000"/>
                </a:solidFill>
                <a:latin typeface="Times Neue Roman" panose="00000500000000000000" charset="0"/>
              </a:rPr>
              <a:t>Đáp</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án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đúng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A</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Chlorine, bromine, fluorine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VIIA.</a:t>
            </a:r>
            <a:endParaRPr lang="en-US" sz="4500" b="0" i="0" dirty="0">
              <a:solidFill>
                <a:srgbClr val="000000"/>
              </a:solidFill>
              <a:effectLst/>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219200" y="1104900"/>
            <a:ext cx="16306800" cy="4247317"/>
          </a:xfrm>
          <a:prstGeom prst="rect">
            <a:avLst/>
          </a:prstGeom>
        </p:spPr>
        <p:txBody>
          <a:bodyPr wrap="square">
            <a:spAutoFit/>
          </a:bodyPr>
          <a:lstStyle/>
          <a:p>
            <a:pPr algn="just"/>
            <a:r>
              <a:rPr lang="vi-VN" sz="4500" b="1" dirty="0">
                <a:solidFill>
                  <a:srgbClr val="008000"/>
                </a:solidFill>
                <a:latin typeface="+mj-lt"/>
              </a:rPr>
              <a:t>Bài 4.12 trang 12 sách bài tập KHTN 7: </a:t>
            </a:r>
            <a:r>
              <a:rPr lang="vi-VN" sz="4500" dirty="0">
                <a:solidFill>
                  <a:srgbClr val="000000"/>
                </a:solidFill>
                <a:latin typeface="+mj-lt"/>
              </a:rPr>
              <a:t>Nguyên tố nào được sử dụng trong thuốc tẩy gia dụng?</a:t>
            </a:r>
            <a:endParaRPr lang="vi-VN" sz="4500" dirty="0">
              <a:solidFill>
                <a:srgbClr val="000000"/>
              </a:solidFill>
              <a:latin typeface="+mj-lt"/>
            </a:endParaRPr>
          </a:p>
          <a:p>
            <a:pPr algn="just"/>
            <a:r>
              <a:rPr lang="vi-VN" sz="4500" dirty="0">
                <a:solidFill>
                  <a:srgbClr val="000000"/>
                </a:solidFill>
                <a:latin typeface="+mj-lt"/>
              </a:rPr>
              <a:t>A. Iodine.</a:t>
            </a:r>
            <a:endParaRPr lang="vi-VN" sz="4500" dirty="0">
              <a:solidFill>
                <a:srgbClr val="000000"/>
              </a:solidFill>
              <a:latin typeface="+mj-lt"/>
            </a:endParaRPr>
          </a:p>
          <a:p>
            <a:pPr algn="just"/>
            <a:r>
              <a:rPr lang="vi-VN" sz="4500" dirty="0">
                <a:solidFill>
                  <a:srgbClr val="000000"/>
                </a:solidFill>
                <a:latin typeface="+mj-lt"/>
              </a:rPr>
              <a:t>B. Bromine.</a:t>
            </a:r>
            <a:endParaRPr lang="vi-VN" sz="4500" dirty="0">
              <a:solidFill>
                <a:srgbClr val="000000"/>
              </a:solidFill>
              <a:latin typeface="+mj-lt"/>
            </a:endParaRPr>
          </a:p>
          <a:p>
            <a:pPr algn="just"/>
            <a:r>
              <a:rPr lang="vi-VN" sz="4500" dirty="0">
                <a:solidFill>
                  <a:srgbClr val="000000"/>
                </a:solidFill>
                <a:latin typeface="+mj-lt"/>
              </a:rPr>
              <a:t>C. Chlorine.</a:t>
            </a:r>
            <a:endParaRPr lang="vi-VN" sz="4500" dirty="0">
              <a:solidFill>
                <a:srgbClr val="000000"/>
              </a:solidFill>
              <a:latin typeface="+mj-lt"/>
            </a:endParaRPr>
          </a:p>
          <a:p>
            <a:pPr algn="just"/>
            <a:r>
              <a:rPr lang="vi-VN" sz="4500" dirty="0">
                <a:solidFill>
                  <a:srgbClr val="000000"/>
                </a:solidFill>
                <a:latin typeface="+mj-lt"/>
              </a:rPr>
              <a:t>D. Fluorine.</a:t>
            </a:r>
            <a:endParaRPr lang="vi-VN" sz="4500" b="0" i="0" dirty="0">
              <a:solidFill>
                <a:srgbClr val="000000"/>
              </a:solidFill>
              <a:effectLst/>
              <a:latin typeface="+mj-lt"/>
            </a:endParaRPr>
          </a:p>
        </p:txBody>
      </p:sp>
      <p:sp>
        <p:nvSpPr>
          <p:cNvPr id="3" name="Rectangle 2"/>
          <p:cNvSpPr/>
          <p:nvPr/>
        </p:nvSpPr>
        <p:spPr>
          <a:xfrm>
            <a:off x="1524000" y="6438900"/>
            <a:ext cx="14554200" cy="1477328"/>
          </a:xfrm>
          <a:prstGeom prst="rect">
            <a:avLst/>
          </a:prstGeom>
        </p:spPr>
        <p:txBody>
          <a:bodyPr wrap="square">
            <a:spAutoFit/>
          </a:bodyPr>
          <a:lstStyle/>
          <a:p>
            <a:pPr algn="just"/>
            <a:r>
              <a:rPr lang="vi-VN" sz="4500" dirty="0">
                <a:solidFill>
                  <a:srgbClr val="000000"/>
                </a:solidFill>
                <a:latin typeface="+mj-lt"/>
              </a:rPr>
              <a:t>Đáp án đúng là: C</a:t>
            </a:r>
            <a:endParaRPr lang="vi-VN" sz="4500" dirty="0">
              <a:solidFill>
                <a:srgbClr val="000000"/>
              </a:solidFill>
              <a:latin typeface="+mj-lt"/>
            </a:endParaRPr>
          </a:p>
          <a:p>
            <a:pPr algn="just"/>
            <a:r>
              <a:rPr lang="vi-VN" sz="4500" dirty="0">
                <a:solidFill>
                  <a:srgbClr val="000000"/>
                </a:solidFill>
                <a:latin typeface="+mj-lt"/>
              </a:rPr>
              <a:t>Nguyên tố chlorine được sử dụng trong thuốc tẩy gia dụng.</a:t>
            </a:r>
            <a:endParaRPr lang="vi-VN" sz="4500" b="0" i="0" dirty="0">
              <a:solidFill>
                <a:srgbClr val="000000"/>
              </a:solidFill>
              <a:effectLst/>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1000"/>
                                        <p:tgtEl>
                                          <p:spTgt spid="3"/>
                                        </p:tgtEl>
                                      </p:cBhvr>
                                    </p:animEffect>
                                    <p:anim calcmode="lin" valueType="num">
                                      <p:cBhvr>
                                        <p:cTn id="8" dur="1000" fill="hold"/>
                                        <p:tgtEl>
                                          <p:spTgt spid="3"/>
                                        </p:tgtEl>
                                        <p:attrNameLst>
                                          <p:attrName>ppt_x</p:attrName>
                                        </p:attrNameLst>
                                      </p:cBhvr>
                                      <p:tavLst>
                                        <p:tav tm="0">
                                          <p:val>
                                            <p:strVal val="#ppt_x"/>
                                          </p:val>
                                        </p:tav>
                                        <p:tav tm="100000">
                                          <p:val>
                                            <p:strVal val="#ppt_x"/>
                                          </p:val>
                                        </p:tav>
                                      </p:tavLst>
                                    </p:anim>
                                    <p:anim calcmode="lin" valueType="num">
                                      <p:cBhvr>
                                        <p:cTn id="9" dur="1000" fill="hold"/>
                                        <p:tgtEl>
                                          <p:spTgt spid="3"/>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524000" y="876300"/>
            <a:ext cx="15697200" cy="4247317"/>
          </a:xfrm>
          <a:prstGeom prst="rect">
            <a:avLst/>
          </a:prstGeom>
        </p:spPr>
        <p:txBody>
          <a:bodyPr wrap="square">
            <a:spAutoFit/>
          </a:bodyPr>
          <a:lstStyle/>
          <a:p>
            <a:pPr algn="just"/>
            <a:r>
              <a:rPr lang="vi-VN" sz="4500" b="1" dirty="0">
                <a:solidFill>
                  <a:srgbClr val="008000"/>
                </a:solidFill>
                <a:latin typeface="+mj-lt"/>
              </a:rPr>
              <a:t>Bài 4.13 trang 12 sách bài tập KHTN 7: </a:t>
            </a:r>
            <a:r>
              <a:rPr lang="vi-VN" sz="4500" dirty="0">
                <a:solidFill>
                  <a:srgbClr val="000000"/>
                </a:solidFill>
                <a:latin typeface="+mj-lt"/>
              </a:rPr>
              <a:t>Các nguyên tố hóa học nhóm IIA có điểm gì chung?</a:t>
            </a:r>
            <a:endParaRPr lang="vi-VN" sz="4500" dirty="0">
              <a:solidFill>
                <a:srgbClr val="000000"/>
              </a:solidFill>
              <a:latin typeface="+mj-lt"/>
            </a:endParaRPr>
          </a:p>
          <a:p>
            <a:pPr algn="just"/>
            <a:r>
              <a:rPr lang="vi-VN" sz="4500" dirty="0">
                <a:solidFill>
                  <a:srgbClr val="000000"/>
                </a:solidFill>
                <a:latin typeface="+mj-lt"/>
              </a:rPr>
              <a:t>A. Có cùng số nguyên tử.</a:t>
            </a:r>
            <a:endParaRPr lang="vi-VN" sz="4500" dirty="0">
              <a:solidFill>
                <a:srgbClr val="000000"/>
              </a:solidFill>
              <a:latin typeface="+mj-lt"/>
            </a:endParaRPr>
          </a:p>
          <a:p>
            <a:pPr algn="just"/>
            <a:r>
              <a:rPr lang="vi-VN" sz="4500" dirty="0">
                <a:solidFill>
                  <a:srgbClr val="000000"/>
                </a:solidFill>
                <a:latin typeface="+mj-lt"/>
              </a:rPr>
              <a:t>B. Có cùng khối lượng.</a:t>
            </a:r>
            <a:endParaRPr lang="vi-VN" sz="4500" dirty="0">
              <a:solidFill>
                <a:srgbClr val="000000"/>
              </a:solidFill>
              <a:latin typeface="+mj-lt"/>
            </a:endParaRPr>
          </a:p>
          <a:p>
            <a:pPr algn="just"/>
            <a:r>
              <a:rPr lang="vi-VN" sz="4500" dirty="0">
                <a:solidFill>
                  <a:srgbClr val="000000"/>
                </a:solidFill>
                <a:latin typeface="+mj-lt"/>
              </a:rPr>
              <a:t>C. Tính chất hóa học tương tự nhau.</a:t>
            </a:r>
            <a:endParaRPr lang="vi-VN" sz="4500" dirty="0">
              <a:solidFill>
                <a:srgbClr val="000000"/>
              </a:solidFill>
              <a:latin typeface="+mj-lt"/>
            </a:endParaRPr>
          </a:p>
          <a:p>
            <a:pPr algn="just"/>
            <a:r>
              <a:rPr lang="vi-VN" sz="4500" dirty="0">
                <a:solidFill>
                  <a:srgbClr val="000000"/>
                </a:solidFill>
                <a:latin typeface="+mj-lt"/>
              </a:rPr>
              <a:t>D. Không có điểm chung.</a:t>
            </a:r>
            <a:endParaRPr lang="vi-VN" sz="4500" b="0" i="0" dirty="0">
              <a:solidFill>
                <a:srgbClr val="000000"/>
              </a:solidFill>
              <a:effectLst/>
              <a:latin typeface="+mj-lt"/>
            </a:endParaRPr>
          </a:p>
        </p:txBody>
      </p:sp>
      <p:sp>
        <p:nvSpPr>
          <p:cNvPr id="3" name="Rectangle 2"/>
          <p:cNvSpPr/>
          <p:nvPr/>
        </p:nvSpPr>
        <p:spPr>
          <a:xfrm>
            <a:off x="1676400" y="6438900"/>
            <a:ext cx="15544800" cy="2169825"/>
          </a:xfrm>
          <a:prstGeom prst="rect">
            <a:avLst/>
          </a:prstGeom>
        </p:spPr>
        <p:txBody>
          <a:bodyPr wrap="square">
            <a:spAutoFit/>
          </a:bodyPr>
          <a:lstStyle/>
          <a:p>
            <a:pPr algn="just"/>
            <a:r>
              <a:rPr lang="vi-VN" sz="4500" dirty="0">
                <a:solidFill>
                  <a:srgbClr val="000000"/>
                </a:solidFill>
                <a:latin typeface="+mj-lt"/>
              </a:rPr>
              <a:t>Đáp án đúng là: C</a:t>
            </a:r>
            <a:endParaRPr lang="vi-VN" sz="4500" dirty="0">
              <a:solidFill>
                <a:srgbClr val="000000"/>
              </a:solidFill>
              <a:latin typeface="+mj-lt"/>
            </a:endParaRPr>
          </a:p>
          <a:p>
            <a:pPr algn="just"/>
            <a:r>
              <a:rPr lang="vi-VN" sz="4500" dirty="0">
                <a:solidFill>
                  <a:srgbClr val="000000"/>
                </a:solidFill>
                <a:latin typeface="+mj-lt"/>
              </a:rPr>
              <a:t>Các nguyên tố thuộc cùng một nhóm có tính chất hóa học tương tự nhau.</a:t>
            </a:r>
            <a:endParaRPr lang="vi-VN" sz="4500" b="0" i="0" dirty="0">
              <a:solidFill>
                <a:srgbClr val="000000"/>
              </a:solidFill>
              <a:effectLst/>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1000"/>
                                        <p:tgtEl>
                                          <p:spTgt spid="3"/>
                                        </p:tgtEl>
                                      </p:cBhvr>
                                    </p:animEffect>
                                    <p:anim calcmode="lin" valueType="num">
                                      <p:cBhvr>
                                        <p:cTn id="8" dur="1000" fill="hold"/>
                                        <p:tgtEl>
                                          <p:spTgt spid="3"/>
                                        </p:tgtEl>
                                        <p:attrNameLst>
                                          <p:attrName>ppt_x</p:attrName>
                                        </p:attrNameLst>
                                      </p:cBhvr>
                                      <p:tavLst>
                                        <p:tav tm="0">
                                          <p:val>
                                            <p:strVal val="#ppt_x"/>
                                          </p:val>
                                        </p:tav>
                                        <p:tav tm="100000">
                                          <p:val>
                                            <p:strVal val="#ppt_x"/>
                                          </p:val>
                                        </p:tav>
                                      </p:tavLst>
                                    </p:anim>
                                    <p:anim calcmode="lin" valueType="num">
                                      <p:cBhvr>
                                        <p:cTn id="9" dur="1000" fill="hold"/>
                                        <p:tgtEl>
                                          <p:spTgt spid="3"/>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524000" y="1028700"/>
            <a:ext cx="16078200" cy="4247317"/>
          </a:xfrm>
          <a:prstGeom prst="rect">
            <a:avLst/>
          </a:prstGeom>
        </p:spPr>
        <p:txBody>
          <a:bodyPr wrap="square">
            <a:spAutoFit/>
          </a:bodyPr>
          <a:lstStyle/>
          <a:p>
            <a:pPr algn="just"/>
            <a:r>
              <a:rPr lang="vi-VN" sz="4500" b="1" dirty="0">
                <a:solidFill>
                  <a:srgbClr val="008000"/>
                </a:solidFill>
                <a:latin typeface="+mj-lt"/>
              </a:rPr>
              <a:t>Bài 4.14 trang 12 sách bài tập KHTN 7: </a:t>
            </a:r>
            <a:r>
              <a:rPr lang="vi-VN" sz="4500" dirty="0">
                <a:solidFill>
                  <a:srgbClr val="000000"/>
                </a:solidFill>
                <a:latin typeface="+mj-lt"/>
              </a:rPr>
              <a:t>Lí do những nguyên tố hóa học của nhóm IA không tìm thấy trong tự nhiên:</a:t>
            </a:r>
            <a:endParaRPr lang="vi-VN" sz="4500" dirty="0">
              <a:solidFill>
                <a:srgbClr val="000000"/>
              </a:solidFill>
              <a:latin typeface="+mj-lt"/>
            </a:endParaRPr>
          </a:p>
          <a:p>
            <a:pPr algn="just"/>
            <a:r>
              <a:rPr lang="vi-VN" sz="4500" dirty="0">
                <a:solidFill>
                  <a:srgbClr val="000000"/>
                </a:solidFill>
                <a:latin typeface="+mj-lt"/>
              </a:rPr>
              <a:t>A. Vì chúng là những kim loại không hoạt động.</a:t>
            </a:r>
            <a:endParaRPr lang="vi-VN" sz="4500" dirty="0">
              <a:solidFill>
                <a:srgbClr val="000000"/>
              </a:solidFill>
              <a:latin typeface="+mj-lt"/>
            </a:endParaRPr>
          </a:p>
          <a:p>
            <a:pPr algn="just"/>
            <a:r>
              <a:rPr lang="vi-VN" sz="4500" dirty="0">
                <a:solidFill>
                  <a:srgbClr val="000000"/>
                </a:solidFill>
                <a:latin typeface="+mj-lt"/>
              </a:rPr>
              <a:t>B. Vì chúng là những kim loại hoạt động.</a:t>
            </a:r>
            <a:endParaRPr lang="vi-VN" sz="4500" dirty="0">
              <a:solidFill>
                <a:srgbClr val="000000"/>
              </a:solidFill>
              <a:latin typeface="+mj-lt"/>
            </a:endParaRPr>
          </a:p>
          <a:p>
            <a:pPr algn="just"/>
            <a:r>
              <a:rPr lang="vi-VN" sz="4500" dirty="0">
                <a:solidFill>
                  <a:srgbClr val="000000"/>
                </a:solidFill>
                <a:latin typeface="+mj-lt"/>
              </a:rPr>
              <a:t>C. Vì chúng do con người tạo ra.</a:t>
            </a:r>
            <a:endParaRPr lang="vi-VN" sz="4500" dirty="0">
              <a:solidFill>
                <a:srgbClr val="000000"/>
              </a:solidFill>
              <a:latin typeface="+mj-lt"/>
            </a:endParaRPr>
          </a:p>
          <a:p>
            <a:pPr algn="just"/>
            <a:r>
              <a:rPr lang="vi-VN" sz="4500" dirty="0">
                <a:solidFill>
                  <a:srgbClr val="000000"/>
                </a:solidFill>
                <a:latin typeface="+mj-lt"/>
              </a:rPr>
              <a:t>D. Vì chúng là kim loại kém hoạt động.</a:t>
            </a:r>
            <a:endParaRPr lang="vi-VN" sz="4500" b="0" i="0" dirty="0">
              <a:solidFill>
                <a:srgbClr val="000000"/>
              </a:solidFill>
              <a:effectLst/>
              <a:latin typeface="+mj-lt"/>
            </a:endParaRPr>
          </a:p>
        </p:txBody>
      </p:sp>
      <p:sp>
        <p:nvSpPr>
          <p:cNvPr id="3" name="Rectangle 2"/>
          <p:cNvSpPr/>
          <p:nvPr/>
        </p:nvSpPr>
        <p:spPr>
          <a:xfrm>
            <a:off x="1752600" y="6286500"/>
            <a:ext cx="15468600" cy="2169825"/>
          </a:xfrm>
          <a:prstGeom prst="rect">
            <a:avLst/>
          </a:prstGeom>
        </p:spPr>
        <p:txBody>
          <a:bodyPr wrap="square">
            <a:spAutoFit/>
          </a:bodyPr>
          <a:lstStyle/>
          <a:p>
            <a:pPr algn="just"/>
            <a:r>
              <a:rPr lang="en-US" sz="4500" dirty="0" err="1">
                <a:solidFill>
                  <a:srgbClr val="000000"/>
                </a:solidFill>
                <a:latin typeface="Times Neue Roman" panose="00000500000000000000" charset="0"/>
              </a:rPr>
              <a:t>Đáp</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án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đúng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B</a:t>
            </a:r>
            <a:endParaRPr lang="en-US" sz="4500" dirty="0">
              <a:solidFill>
                <a:srgbClr val="000000"/>
              </a:solidFill>
              <a:latin typeface="Times Neue Roman" panose="00000500000000000000" charset="0"/>
            </a:endParaRPr>
          </a:p>
          <a:p>
            <a:pPr algn="just"/>
            <a:r>
              <a:rPr lang="en-US" sz="4500" dirty="0" err="1">
                <a:solidFill>
                  <a:srgbClr val="000000"/>
                </a:solidFill>
                <a:latin typeface="Times Neue Roman" panose="00000500000000000000" charset="0"/>
              </a:rPr>
              <a:t>Những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hóa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học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của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IA </a:t>
            </a:r>
            <a:r>
              <a:rPr lang="en-US" sz="4500" dirty="0" err="1">
                <a:solidFill>
                  <a:srgbClr val="000000"/>
                </a:solidFill>
                <a:latin typeface="Times Neue Roman" panose="00000500000000000000" charset="0"/>
              </a:rPr>
              <a:t>không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tìm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thấy</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trong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tự</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nhiên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vì</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chúng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những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kim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loại</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hoạt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động</a:t>
            </a:r>
            <a:r>
              <a:rPr lang="en-US" sz="4500" dirty="0">
                <a:solidFill>
                  <a:srgbClr val="000000"/>
                </a:solidFill>
                <a:latin typeface="Times Neue Roman" panose="00000500000000000000" charset="0"/>
              </a:rPr>
              <a:t>.</a:t>
            </a:r>
            <a:endParaRPr lang="en-US" sz="4500" b="0" i="0" dirty="0">
              <a:solidFill>
                <a:srgbClr val="000000"/>
              </a:solidFill>
              <a:effectLst/>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1000"/>
                                        <p:tgtEl>
                                          <p:spTgt spid="3"/>
                                        </p:tgtEl>
                                      </p:cBhvr>
                                    </p:animEffect>
                                    <p:anim calcmode="lin" valueType="num">
                                      <p:cBhvr>
                                        <p:cTn id="8" dur="1000" fill="hold"/>
                                        <p:tgtEl>
                                          <p:spTgt spid="3"/>
                                        </p:tgtEl>
                                        <p:attrNameLst>
                                          <p:attrName>ppt_x</p:attrName>
                                        </p:attrNameLst>
                                      </p:cBhvr>
                                      <p:tavLst>
                                        <p:tav tm="0">
                                          <p:val>
                                            <p:strVal val="#ppt_x"/>
                                          </p:val>
                                        </p:tav>
                                        <p:tav tm="100000">
                                          <p:val>
                                            <p:strVal val="#ppt_x"/>
                                          </p:val>
                                        </p:tav>
                                      </p:tavLst>
                                    </p:anim>
                                    <p:anim calcmode="lin" valueType="num">
                                      <p:cBhvr>
                                        <p:cTn id="9" dur="1000" fill="hold"/>
                                        <p:tgtEl>
                                          <p:spTgt spid="3"/>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371600" y="647700"/>
            <a:ext cx="16154400" cy="4524315"/>
          </a:xfrm>
          <a:prstGeom prst="rect">
            <a:avLst/>
          </a:prstGeom>
        </p:spPr>
        <p:txBody>
          <a:bodyPr wrap="square">
            <a:spAutoFit/>
          </a:bodyPr>
          <a:lstStyle/>
          <a:p>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4.15 </a:t>
            </a:r>
            <a:r>
              <a:rPr lang="en-US" sz="4500" b="1" dirty="0" err="1">
                <a:solidFill>
                  <a:srgbClr val="008000"/>
                </a:solidFill>
                <a:latin typeface="Times Neue Roman" panose="00000500000000000000" charset="0"/>
              </a:rPr>
              <a:t>trang</a:t>
            </a:r>
            <a:r>
              <a:rPr lang="en-US" sz="4500" b="1" dirty="0">
                <a:solidFill>
                  <a:srgbClr val="008000"/>
                </a:solidFill>
                <a:latin typeface="Times Neue Roman" panose="00000500000000000000" charset="0"/>
              </a:rPr>
              <a:t> 12 </a:t>
            </a:r>
            <a:r>
              <a:rPr lang="en-US" sz="4500" b="1" dirty="0" err="1">
                <a:solidFill>
                  <a:srgbClr val="008000"/>
                </a:solidFill>
                <a:latin typeface="Times Neue Roman" panose="00000500000000000000" charset="0"/>
              </a:rPr>
              <a:t>sách</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tập</a:t>
            </a:r>
            <a:r>
              <a:rPr lang="en-US" sz="4500" b="1" dirty="0">
                <a:solidFill>
                  <a:srgbClr val="008000"/>
                </a:solidFill>
                <a:latin typeface="Times Neue Roman" panose="00000500000000000000" charset="0"/>
              </a:rPr>
              <a:t> KHTN 7: </a:t>
            </a:r>
            <a:r>
              <a:rPr lang="en-US" sz="4500" dirty="0" err="1">
                <a:solidFill>
                  <a:srgbClr val="000000"/>
                </a:solidFill>
                <a:latin typeface="Times Neue Roman" panose="00000500000000000000" charset="0"/>
              </a:rPr>
              <a:t>Quan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sát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hình</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bên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hãy</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chỉ</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ra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nào</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phi </a:t>
            </a:r>
            <a:r>
              <a:rPr lang="en-US" sz="4500" dirty="0" err="1">
                <a:solidFill>
                  <a:srgbClr val="000000"/>
                </a:solidFill>
                <a:latin typeface="Times Neue Roman" panose="00000500000000000000" charset="0"/>
              </a:rPr>
              <a:t>kim</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r>
              <a:rPr lang="nl-NL" sz="4500" dirty="0">
                <a:latin typeface="Times Neue Roman" panose="00000500000000000000" charset="0"/>
              </a:rPr>
              <a:t>A. Na.</a:t>
            </a:r>
            <a:endParaRPr lang="nl-NL" sz="4500" dirty="0">
              <a:latin typeface="Times Neue Roman" panose="00000500000000000000" charset="0"/>
            </a:endParaRPr>
          </a:p>
          <a:p>
            <a:r>
              <a:rPr lang="nl-NL" sz="4500" dirty="0">
                <a:latin typeface="Times Neue Roman" panose="00000500000000000000" charset="0"/>
              </a:rPr>
              <a:t>B. S.</a:t>
            </a:r>
            <a:endParaRPr lang="nl-NL" sz="4500" dirty="0">
              <a:latin typeface="Times Neue Roman" panose="00000500000000000000" charset="0"/>
            </a:endParaRPr>
          </a:p>
          <a:p>
            <a:r>
              <a:rPr lang="nl-NL" sz="4500" dirty="0">
                <a:latin typeface="Times Neue Roman" panose="00000500000000000000" charset="0"/>
              </a:rPr>
              <a:t>C. Al.</a:t>
            </a:r>
            <a:endParaRPr lang="nl-NL" sz="4500" dirty="0">
              <a:latin typeface="Times Neue Roman" panose="00000500000000000000" charset="0"/>
            </a:endParaRPr>
          </a:p>
          <a:p>
            <a:r>
              <a:rPr lang="nl-NL" sz="4500" dirty="0">
                <a:latin typeface="Times Neue Roman" panose="00000500000000000000" charset="0"/>
              </a:rPr>
              <a:t>D. Be.</a:t>
            </a:r>
            <a:endParaRPr lang="nl-NL" sz="4500" dirty="0">
              <a:latin typeface="Times Neue Roman" panose="00000500000000000000" charset="0"/>
            </a:endParaRPr>
          </a:p>
          <a:p>
            <a:endParaRPr lang="en-US" dirty="0"/>
          </a:p>
        </p:txBody>
      </p:sp>
      <p:pic>
        <p:nvPicPr>
          <p:cNvPr id="3" name="Picture 2"/>
          <p:cNvPicPr>
            <a:picLocks noChangeAspect="1"/>
          </p:cNvPicPr>
          <p:nvPr/>
        </p:nvPicPr>
        <p:blipFill>
          <a:blip r:embed="rId1"/>
          <a:stretch>
            <a:fillRect/>
          </a:stretch>
        </p:blipFill>
        <p:spPr>
          <a:xfrm>
            <a:off x="4572000" y="2058206"/>
            <a:ext cx="13182600" cy="3124200"/>
          </a:xfrm>
          <a:prstGeom prst="rect">
            <a:avLst/>
          </a:prstGeom>
        </p:spPr>
      </p:pic>
      <p:sp>
        <p:nvSpPr>
          <p:cNvPr id="4" name="Rectangle 3"/>
          <p:cNvSpPr/>
          <p:nvPr/>
        </p:nvSpPr>
        <p:spPr>
          <a:xfrm>
            <a:off x="1752600" y="6544421"/>
            <a:ext cx="13563600" cy="1477328"/>
          </a:xfrm>
          <a:prstGeom prst="rect">
            <a:avLst/>
          </a:prstGeom>
        </p:spPr>
        <p:txBody>
          <a:bodyPr wrap="square">
            <a:spAutoFit/>
          </a:bodyPr>
          <a:lstStyle/>
          <a:p>
            <a:pPr algn="just"/>
            <a:r>
              <a:rPr lang="en-US" sz="4500" dirty="0" err="1">
                <a:solidFill>
                  <a:srgbClr val="000000"/>
                </a:solidFill>
                <a:latin typeface="Times Neue Roman" panose="00000500000000000000" charset="0"/>
              </a:rPr>
              <a:t>Đáp</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án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đúng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B</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S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chu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kì</a:t>
            </a:r>
            <a:r>
              <a:rPr lang="en-US" sz="4500" dirty="0">
                <a:solidFill>
                  <a:srgbClr val="000000"/>
                </a:solidFill>
                <a:latin typeface="Times Neue Roman" panose="00000500000000000000" charset="0"/>
              </a:rPr>
              <a:t> 3,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VIA </a:t>
            </a:r>
            <a:r>
              <a:rPr lang="en-US" sz="4500" dirty="0" err="1">
                <a:solidFill>
                  <a:srgbClr val="000000"/>
                </a:solidFill>
                <a:latin typeface="Times Neue Roman" panose="00000500000000000000" charset="0"/>
              </a:rPr>
              <a:t>nên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phi </a:t>
            </a:r>
            <a:r>
              <a:rPr lang="en-US" sz="4500" dirty="0" err="1">
                <a:solidFill>
                  <a:srgbClr val="000000"/>
                </a:solidFill>
                <a:latin typeface="Times Neue Roman" panose="00000500000000000000" charset="0"/>
              </a:rPr>
              <a:t>kim</a:t>
            </a:r>
            <a:r>
              <a:rPr lang="en-US" sz="4500" dirty="0">
                <a:solidFill>
                  <a:srgbClr val="000000"/>
                </a:solidFill>
                <a:latin typeface="Times Neue Roman" panose="00000500000000000000" charset="0"/>
              </a:rPr>
              <a:t>.</a:t>
            </a:r>
            <a:endParaRPr lang="en-US" sz="4500" b="0" i="0" dirty="0">
              <a:solidFill>
                <a:srgbClr val="000000"/>
              </a:solidFill>
              <a:effectLst/>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additive="base">
                                        <p:cTn id="7" dur="500" fill="hold"/>
                                        <p:tgtEl>
                                          <p:spTgt spid="4"/>
                                        </p:tgtEl>
                                        <p:attrNameLst>
                                          <p:attrName>ppt_x</p:attrName>
                                        </p:attrNameLst>
                                      </p:cBhvr>
                                      <p:tavLst>
                                        <p:tav tm="0">
                                          <p:val>
                                            <p:strVal val="#ppt_x"/>
                                          </p:val>
                                        </p:tav>
                                        <p:tav tm="100000">
                                          <p:val>
                                            <p:strVal val="#ppt_x"/>
                                          </p:val>
                                        </p:tav>
                                      </p:tavLst>
                                    </p:anim>
                                    <p:anim calcmode="lin" valueType="num">
                                      <p:cBhvr additive="base">
                                        <p:cTn id="8" dur="500" fill="hold"/>
                                        <p:tgtEl>
                                          <p:spTgt spid="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752600" y="876300"/>
            <a:ext cx="15697200" cy="4247317"/>
          </a:xfrm>
          <a:prstGeom prst="rect">
            <a:avLst/>
          </a:prstGeom>
        </p:spPr>
        <p:txBody>
          <a:bodyPr wrap="square">
            <a:spAutoFit/>
          </a:bodyPr>
          <a:lstStyle/>
          <a:p>
            <a:pPr algn="just"/>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4.16 </a:t>
            </a:r>
            <a:r>
              <a:rPr lang="en-US" sz="4500" b="1" dirty="0" err="1">
                <a:solidFill>
                  <a:srgbClr val="008000"/>
                </a:solidFill>
                <a:latin typeface="Times Neue Roman" panose="00000500000000000000" charset="0"/>
              </a:rPr>
              <a:t>trang</a:t>
            </a:r>
            <a:r>
              <a:rPr lang="en-US" sz="4500" b="1" dirty="0">
                <a:solidFill>
                  <a:srgbClr val="008000"/>
                </a:solidFill>
                <a:latin typeface="Times Neue Roman" panose="00000500000000000000" charset="0"/>
              </a:rPr>
              <a:t> 12 </a:t>
            </a:r>
            <a:r>
              <a:rPr lang="en-US" sz="4500" b="1" dirty="0" err="1">
                <a:solidFill>
                  <a:srgbClr val="008000"/>
                </a:solidFill>
                <a:latin typeface="Times Neue Roman" panose="00000500000000000000" charset="0"/>
              </a:rPr>
              <a:t>sách</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tập</a:t>
            </a:r>
            <a:r>
              <a:rPr lang="en-US" sz="4500" b="1" dirty="0">
                <a:solidFill>
                  <a:srgbClr val="008000"/>
                </a:solidFill>
                <a:latin typeface="Times Neue Roman" panose="00000500000000000000" charset="0"/>
              </a:rPr>
              <a:t> KHTN 7: </a:t>
            </a:r>
            <a:r>
              <a:rPr lang="en-US" sz="4500" dirty="0" err="1">
                <a:solidFill>
                  <a:srgbClr val="000000"/>
                </a:solidFill>
                <a:latin typeface="Times Neue Roman" panose="00000500000000000000" charset="0"/>
              </a:rPr>
              <a:t>Hãy</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cho</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biết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kim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loại</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nào</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có</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thể</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cắt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bằng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dao</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A. Magnesium.</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B. Iron.</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C. Mercury.</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D. Sodium.</a:t>
            </a:r>
            <a:endParaRPr lang="en-US" sz="4500" b="0" i="0" dirty="0">
              <a:solidFill>
                <a:srgbClr val="000000"/>
              </a:solidFill>
              <a:effectLst/>
              <a:latin typeface="Times Neue Roman" panose="00000500000000000000" charset="0"/>
            </a:endParaRPr>
          </a:p>
        </p:txBody>
      </p:sp>
      <p:sp>
        <p:nvSpPr>
          <p:cNvPr id="3" name="Rectangle 2"/>
          <p:cNvSpPr/>
          <p:nvPr/>
        </p:nvSpPr>
        <p:spPr>
          <a:xfrm>
            <a:off x="1717964" y="6134100"/>
            <a:ext cx="14588836" cy="1477328"/>
          </a:xfrm>
          <a:prstGeom prst="rect">
            <a:avLst/>
          </a:prstGeom>
        </p:spPr>
        <p:txBody>
          <a:bodyPr wrap="square">
            <a:spAutoFit/>
          </a:bodyPr>
          <a:lstStyle/>
          <a:p>
            <a:pPr algn="just"/>
            <a:r>
              <a:rPr lang="vi-VN" sz="4500" dirty="0">
                <a:solidFill>
                  <a:srgbClr val="000000"/>
                </a:solidFill>
                <a:latin typeface="+mj-lt"/>
              </a:rPr>
              <a:t>Đáp án đúng là: D</a:t>
            </a:r>
            <a:endParaRPr lang="vi-VN" sz="4500" dirty="0">
              <a:solidFill>
                <a:srgbClr val="000000"/>
              </a:solidFill>
              <a:latin typeface="+mj-lt"/>
            </a:endParaRPr>
          </a:p>
          <a:p>
            <a:pPr algn="just"/>
            <a:r>
              <a:rPr lang="vi-VN" sz="4500" dirty="0">
                <a:solidFill>
                  <a:srgbClr val="000000"/>
                </a:solidFill>
                <a:latin typeface="+mj-lt"/>
              </a:rPr>
              <a:t>Sodium là kim loại kiềm, mềm có thể cắt được bằng dao.</a:t>
            </a:r>
            <a:endParaRPr lang="vi-VN" sz="4500" b="0" i="0" dirty="0">
              <a:solidFill>
                <a:srgbClr val="000000"/>
              </a:solidFill>
              <a:effectLst/>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447800" y="800100"/>
            <a:ext cx="16002000" cy="4247317"/>
          </a:xfrm>
          <a:prstGeom prst="rect">
            <a:avLst/>
          </a:prstGeom>
        </p:spPr>
        <p:txBody>
          <a:bodyPr wrap="square">
            <a:spAutoFit/>
          </a:bodyPr>
          <a:lstStyle/>
          <a:p>
            <a:pPr algn="just"/>
            <a:r>
              <a:rPr lang="vi-VN" sz="4500" b="1" dirty="0">
                <a:solidFill>
                  <a:srgbClr val="008000"/>
                </a:solidFill>
                <a:latin typeface="+mj-lt"/>
              </a:rPr>
              <a:t>Bài 4.17 trang 12 sách bài tập KHTN 7: </a:t>
            </a:r>
            <a:r>
              <a:rPr lang="vi-VN" sz="4500" dirty="0">
                <a:solidFill>
                  <a:srgbClr val="000000"/>
                </a:solidFill>
                <a:latin typeface="+mj-lt"/>
              </a:rPr>
              <a:t>Nguyên tố nào được sử dụng trong việc chế tạo con chip máy tính?</a:t>
            </a:r>
            <a:endParaRPr lang="vi-VN" sz="4500" dirty="0">
              <a:solidFill>
                <a:srgbClr val="000000"/>
              </a:solidFill>
              <a:latin typeface="+mj-lt"/>
            </a:endParaRPr>
          </a:p>
          <a:p>
            <a:pPr algn="just"/>
            <a:r>
              <a:rPr lang="vi-VN" sz="4500" dirty="0">
                <a:solidFill>
                  <a:srgbClr val="000000"/>
                </a:solidFill>
                <a:latin typeface="+mj-lt"/>
              </a:rPr>
              <a:t>A. Neon.</a:t>
            </a:r>
            <a:endParaRPr lang="vi-VN" sz="4500" dirty="0">
              <a:solidFill>
                <a:srgbClr val="000000"/>
              </a:solidFill>
              <a:latin typeface="+mj-lt"/>
            </a:endParaRPr>
          </a:p>
          <a:p>
            <a:pPr algn="just"/>
            <a:r>
              <a:rPr lang="vi-VN" sz="4500" dirty="0">
                <a:solidFill>
                  <a:srgbClr val="000000"/>
                </a:solidFill>
                <a:latin typeface="+mj-lt"/>
              </a:rPr>
              <a:t>B. Chlorine.</a:t>
            </a:r>
            <a:endParaRPr lang="vi-VN" sz="4500" dirty="0">
              <a:solidFill>
                <a:srgbClr val="000000"/>
              </a:solidFill>
              <a:latin typeface="+mj-lt"/>
            </a:endParaRPr>
          </a:p>
          <a:p>
            <a:pPr algn="just"/>
            <a:r>
              <a:rPr lang="vi-VN" sz="4500" dirty="0">
                <a:solidFill>
                  <a:srgbClr val="000000"/>
                </a:solidFill>
                <a:latin typeface="+mj-lt"/>
              </a:rPr>
              <a:t>C. Silver.</a:t>
            </a:r>
            <a:endParaRPr lang="vi-VN" sz="4500" dirty="0">
              <a:solidFill>
                <a:srgbClr val="000000"/>
              </a:solidFill>
              <a:latin typeface="+mj-lt"/>
            </a:endParaRPr>
          </a:p>
          <a:p>
            <a:pPr algn="just"/>
            <a:r>
              <a:rPr lang="vi-VN" sz="4500" dirty="0">
                <a:solidFill>
                  <a:srgbClr val="000000"/>
                </a:solidFill>
                <a:latin typeface="+mj-lt"/>
              </a:rPr>
              <a:t>D. Silicon.</a:t>
            </a:r>
            <a:endParaRPr lang="vi-VN" sz="4500" b="0" i="0" dirty="0">
              <a:solidFill>
                <a:srgbClr val="000000"/>
              </a:solidFill>
              <a:effectLst/>
              <a:latin typeface="+mj-lt"/>
            </a:endParaRPr>
          </a:p>
        </p:txBody>
      </p:sp>
      <p:sp>
        <p:nvSpPr>
          <p:cNvPr id="3" name="Rectangle 2"/>
          <p:cNvSpPr/>
          <p:nvPr/>
        </p:nvSpPr>
        <p:spPr>
          <a:xfrm>
            <a:off x="1752600" y="6134100"/>
            <a:ext cx="13868400" cy="1477328"/>
          </a:xfrm>
          <a:prstGeom prst="rect">
            <a:avLst/>
          </a:prstGeom>
        </p:spPr>
        <p:txBody>
          <a:bodyPr wrap="square">
            <a:spAutoFit/>
          </a:bodyPr>
          <a:lstStyle/>
          <a:p>
            <a:pPr algn="just"/>
            <a:r>
              <a:rPr lang="vi-VN" sz="4500" dirty="0">
                <a:solidFill>
                  <a:srgbClr val="000000"/>
                </a:solidFill>
                <a:latin typeface="+mj-lt"/>
              </a:rPr>
              <a:t>Đáp án đúng là: D</a:t>
            </a:r>
            <a:endParaRPr lang="vi-VN" sz="4500" dirty="0">
              <a:solidFill>
                <a:srgbClr val="000000"/>
              </a:solidFill>
              <a:latin typeface="+mj-lt"/>
            </a:endParaRPr>
          </a:p>
          <a:p>
            <a:pPr algn="just"/>
            <a:r>
              <a:rPr lang="vi-VN" sz="4500" dirty="0">
                <a:solidFill>
                  <a:srgbClr val="000000"/>
                </a:solidFill>
                <a:latin typeface="+mj-lt"/>
              </a:rPr>
              <a:t>Silicon được sử dụng để chế tạo con chip máy tính.</a:t>
            </a:r>
            <a:endParaRPr lang="vi-VN" sz="4500" b="0" i="0" dirty="0">
              <a:solidFill>
                <a:srgbClr val="000000"/>
              </a:solidFill>
              <a:effectLst/>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219200" y="876300"/>
            <a:ext cx="16078200" cy="4247317"/>
          </a:xfrm>
          <a:prstGeom prst="rect">
            <a:avLst/>
          </a:prstGeom>
        </p:spPr>
        <p:txBody>
          <a:bodyPr wrap="square">
            <a:spAutoFit/>
          </a:bodyPr>
          <a:lstStyle/>
          <a:p>
            <a:pPr algn="just"/>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4.18 </a:t>
            </a:r>
            <a:r>
              <a:rPr lang="en-US" sz="4500" b="1" dirty="0" err="1">
                <a:solidFill>
                  <a:srgbClr val="008000"/>
                </a:solidFill>
                <a:latin typeface="Times Neue Roman" panose="00000500000000000000" charset="0"/>
              </a:rPr>
              <a:t>trang</a:t>
            </a:r>
            <a:r>
              <a:rPr lang="en-US" sz="4500" b="1" dirty="0">
                <a:solidFill>
                  <a:srgbClr val="008000"/>
                </a:solidFill>
                <a:latin typeface="Times Neue Roman" panose="00000500000000000000" charset="0"/>
              </a:rPr>
              <a:t> 12 </a:t>
            </a:r>
            <a:r>
              <a:rPr lang="en-US" sz="4500" b="1" dirty="0" err="1">
                <a:solidFill>
                  <a:srgbClr val="008000"/>
                </a:solidFill>
                <a:latin typeface="Times Neue Roman" panose="00000500000000000000" charset="0"/>
              </a:rPr>
              <a:t>sách</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tập</a:t>
            </a:r>
            <a:r>
              <a:rPr lang="en-US" sz="4500" b="1" dirty="0">
                <a:solidFill>
                  <a:srgbClr val="008000"/>
                </a:solidFill>
                <a:latin typeface="Times Neue Roman" panose="00000500000000000000" charset="0"/>
              </a:rPr>
              <a:t> KHTN 7: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phi </a:t>
            </a:r>
            <a:r>
              <a:rPr lang="en-US" sz="4500" dirty="0" err="1">
                <a:solidFill>
                  <a:srgbClr val="000000"/>
                </a:solidFill>
                <a:latin typeface="Times Neue Roman" panose="00000500000000000000" charset="0"/>
              </a:rPr>
              <a:t>kim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nào</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tồn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tại</a:t>
            </a:r>
            <a:r>
              <a:rPr lang="en-US" sz="4500" dirty="0">
                <a:solidFill>
                  <a:srgbClr val="000000"/>
                </a:solidFill>
                <a:latin typeface="Times Neue Roman" panose="00000500000000000000" charset="0"/>
              </a:rPr>
              <a:t> ở </a:t>
            </a:r>
            <a:r>
              <a:rPr lang="en-US" sz="4500" dirty="0" err="1">
                <a:solidFill>
                  <a:srgbClr val="000000"/>
                </a:solidFill>
                <a:latin typeface="Times Neue Roman" panose="00000500000000000000" charset="0"/>
              </a:rPr>
              <a:t>dạng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lỏng</a:t>
            </a:r>
            <a:r>
              <a:rPr lang="en-US" sz="4500" dirty="0">
                <a:solidFill>
                  <a:srgbClr val="000000"/>
                </a:solidFill>
                <a:latin typeface="Times Neue Roman" panose="00000500000000000000" charset="0"/>
              </a:rPr>
              <a:t> ở </a:t>
            </a:r>
            <a:r>
              <a:rPr lang="en-US" sz="4500" dirty="0" err="1">
                <a:solidFill>
                  <a:srgbClr val="000000"/>
                </a:solidFill>
                <a:latin typeface="Times Neue Roman" panose="00000500000000000000" charset="0"/>
              </a:rPr>
              <a:t>nhiệt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độ</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phòng</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A. Nitrogen.</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B. Bromine.</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C. Argon.</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D. Mercury.</a:t>
            </a:r>
            <a:endParaRPr lang="en-US" sz="4500" b="0" i="0" dirty="0">
              <a:solidFill>
                <a:srgbClr val="000000"/>
              </a:solidFill>
              <a:effectLst/>
              <a:latin typeface="Times Neue Roman" panose="00000500000000000000" charset="0"/>
            </a:endParaRPr>
          </a:p>
        </p:txBody>
      </p:sp>
      <p:sp>
        <p:nvSpPr>
          <p:cNvPr id="3" name="Rectangle 2"/>
          <p:cNvSpPr/>
          <p:nvPr/>
        </p:nvSpPr>
        <p:spPr>
          <a:xfrm>
            <a:off x="1600200" y="5981700"/>
            <a:ext cx="10210800" cy="1477328"/>
          </a:xfrm>
          <a:prstGeom prst="rect">
            <a:avLst/>
          </a:prstGeom>
        </p:spPr>
        <p:txBody>
          <a:bodyPr wrap="square">
            <a:spAutoFit/>
          </a:bodyPr>
          <a:lstStyle/>
          <a:p>
            <a:pPr algn="just"/>
            <a:r>
              <a:rPr lang="en-US" sz="4500" dirty="0" err="1">
                <a:solidFill>
                  <a:srgbClr val="000000"/>
                </a:solidFill>
                <a:latin typeface="Times Neue Roman" panose="00000500000000000000" charset="0"/>
              </a:rPr>
              <a:t>Đáp</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án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đúng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B</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Bromine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chất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lỏng</a:t>
            </a:r>
            <a:r>
              <a:rPr lang="en-US" sz="4500" dirty="0">
                <a:solidFill>
                  <a:srgbClr val="000000"/>
                </a:solidFill>
                <a:latin typeface="Times Neue Roman" panose="00000500000000000000" charset="0"/>
              </a:rPr>
              <a:t> ở </a:t>
            </a:r>
            <a:r>
              <a:rPr lang="en-US" sz="4500" dirty="0" err="1">
                <a:solidFill>
                  <a:srgbClr val="000000"/>
                </a:solidFill>
                <a:latin typeface="Times Neue Roman" panose="00000500000000000000" charset="0"/>
              </a:rPr>
              <a:t>nhiệt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độ</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phòng</a:t>
            </a:r>
            <a:r>
              <a:rPr lang="en-US" sz="4500" dirty="0">
                <a:solidFill>
                  <a:srgbClr val="000000"/>
                </a:solidFill>
                <a:latin typeface="Times Neue Roman" panose="00000500000000000000" charset="0"/>
              </a:rPr>
              <a:t>.</a:t>
            </a:r>
            <a:endParaRPr lang="en-US" sz="4500" b="0" i="0" dirty="0">
              <a:solidFill>
                <a:srgbClr val="000000"/>
              </a:solidFill>
              <a:effectLst/>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066800" y="571500"/>
            <a:ext cx="16230600" cy="4801314"/>
          </a:xfrm>
          <a:prstGeom prst="rect">
            <a:avLst/>
          </a:prstGeom>
        </p:spPr>
        <p:txBody>
          <a:bodyPr wrap="square">
            <a:spAutoFit/>
          </a:bodyPr>
          <a:lstStyle/>
          <a:p>
            <a:pPr algn="just"/>
            <a:r>
              <a:rPr lang="vi-VN" sz="4500" b="1" dirty="0">
                <a:solidFill>
                  <a:srgbClr val="008000"/>
                </a:solidFill>
                <a:latin typeface="+mj-lt"/>
              </a:rPr>
              <a:t>Bài 4.19 trang 13 sách bài tập KHTN 7: </a:t>
            </a:r>
            <a:r>
              <a:rPr lang="vi-VN" sz="4500" dirty="0">
                <a:solidFill>
                  <a:srgbClr val="000000"/>
                </a:solidFill>
                <a:latin typeface="+mj-lt"/>
              </a:rPr>
              <a:t>Hãy cho biết, tên gọi của nhóm nguyên tố được tô màu trong bảng tuần hoàn dưới đây.</a:t>
            </a:r>
            <a:endParaRPr lang="vi-VN" sz="4500" dirty="0">
              <a:solidFill>
                <a:srgbClr val="000000"/>
              </a:solidFill>
              <a:latin typeface="+mj-lt"/>
            </a:endParaRPr>
          </a:p>
          <a:p>
            <a:r>
              <a:rPr lang="en-US" sz="4500" dirty="0">
                <a:latin typeface="+mj-lt"/>
              </a:rPr>
              <a:t>A</a:t>
            </a:r>
            <a:r>
              <a:rPr lang="en-US" sz="4500" dirty="0">
                <a:latin typeface="Times Neue Roman" panose="00000500000000000000" charset="0"/>
              </a:rPr>
              <a:t>. Kim </a:t>
            </a:r>
            <a:r>
              <a:rPr lang="en-US" sz="4500" dirty="0" err="1">
                <a:latin typeface="Times Neue Roman" panose="00000500000000000000" charset="0"/>
              </a:rPr>
              <a:t>loại</a:t>
            </a:r>
            <a:r>
              <a:rPr lang="en-US" sz="4500" dirty="0">
                <a:latin typeface="Times Neue Roman" panose="00000500000000000000" charset="0"/>
              </a:rPr>
              <a:t> </a:t>
            </a:r>
            <a:r>
              <a:rPr lang="en-US" sz="4500" dirty="0" err="1">
                <a:latin typeface="Times Neue Roman" panose="00000500000000000000" charset="0"/>
              </a:rPr>
              <a:t>kiềm</a:t>
            </a:r>
            <a:r>
              <a:rPr lang="en-US" sz="4500" dirty="0">
                <a:latin typeface="Times Neue Roman" panose="00000500000000000000" charset="0"/>
              </a:rPr>
              <a:t>.</a:t>
            </a:r>
            <a:endParaRPr lang="en-US" sz="4500" dirty="0">
              <a:latin typeface="Times Neue Roman" panose="00000500000000000000" charset="0"/>
            </a:endParaRPr>
          </a:p>
          <a:p>
            <a:r>
              <a:rPr lang="en-US" sz="4500" dirty="0">
                <a:latin typeface="Times Neue Roman" panose="00000500000000000000" charset="0"/>
              </a:rPr>
              <a:t>B. Kim </a:t>
            </a:r>
            <a:r>
              <a:rPr lang="en-US" sz="4500" dirty="0" err="1">
                <a:latin typeface="Times Neue Roman" panose="00000500000000000000" charset="0"/>
              </a:rPr>
              <a:t>loại</a:t>
            </a:r>
            <a:r>
              <a:rPr lang="en-US" sz="4500" dirty="0">
                <a:latin typeface="Times Neue Roman" panose="00000500000000000000" charset="0"/>
              </a:rPr>
              <a:t> </a:t>
            </a:r>
            <a:r>
              <a:rPr lang="en-US" sz="4500" dirty="0" err="1">
                <a:latin typeface="Times Neue Roman" panose="00000500000000000000" charset="0"/>
              </a:rPr>
              <a:t>kiềm</a:t>
            </a:r>
            <a:r>
              <a:rPr lang="en-US" sz="4500" dirty="0">
                <a:latin typeface="Times Neue Roman" panose="00000500000000000000" charset="0"/>
              </a:rPr>
              <a:t> </a:t>
            </a:r>
            <a:r>
              <a:rPr lang="en-US" sz="4500" dirty="0" err="1">
                <a:latin typeface="Times Neue Roman" panose="00000500000000000000" charset="0"/>
              </a:rPr>
              <a:t>thổ</a:t>
            </a:r>
            <a:r>
              <a:rPr lang="en-US" sz="4500" dirty="0">
                <a:latin typeface="Times Neue Roman" panose="00000500000000000000" charset="0"/>
              </a:rPr>
              <a:t>.</a:t>
            </a:r>
            <a:endParaRPr lang="en-US" sz="4500" dirty="0">
              <a:latin typeface="Times Neue Roman" panose="00000500000000000000" charset="0"/>
            </a:endParaRPr>
          </a:p>
          <a:p>
            <a:r>
              <a:rPr lang="en-US" sz="4500" dirty="0">
                <a:latin typeface="Times Neue Roman" panose="00000500000000000000" charset="0"/>
              </a:rPr>
              <a:t>C. Kim </a:t>
            </a:r>
            <a:r>
              <a:rPr lang="en-US" sz="4500" dirty="0" err="1">
                <a:latin typeface="Times Neue Roman" panose="00000500000000000000" charset="0"/>
              </a:rPr>
              <a:t>loại</a:t>
            </a:r>
            <a:r>
              <a:rPr lang="en-US" sz="4500" dirty="0">
                <a:latin typeface="Times Neue Roman" panose="00000500000000000000" charset="0"/>
              </a:rPr>
              <a:t> </a:t>
            </a:r>
            <a:r>
              <a:rPr lang="en-US" sz="4500" dirty="0" err="1">
                <a:latin typeface="Times Neue Roman" panose="00000500000000000000" charset="0"/>
              </a:rPr>
              <a:t>chuyển</a:t>
            </a:r>
            <a:r>
              <a:rPr lang="en-US" sz="4500" dirty="0">
                <a:latin typeface="Times Neue Roman" panose="00000500000000000000" charset="0"/>
              </a:rPr>
              <a:t> </a:t>
            </a:r>
            <a:r>
              <a:rPr lang="en-US" sz="4500" dirty="0" err="1">
                <a:latin typeface="Times Neue Roman" panose="00000500000000000000" charset="0"/>
              </a:rPr>
              <a:t>tiếp</a:t>
            </a:r>
            <a:r>
              <a:rPr lang="en-US" sz="4500" dirty="0">
                <a:latin typeface="Times Neue Roman" panose="00000500000000000000" charset="0"/>
              </a:rPr>
              <a:t>.</a:t>
            </a:r>
            <a:endParaRPr lang="en-US" sz="4500" dirty="0">
              <a:latin typeface="Times Neue Roman" panose="00000500000000000000" charset="0"/>
            </a:endParaRPr>
          </a:p>
          <a:p>
            <a:r>
              <a:rPr lang="en-US" sz="4500" dirty="0">
                <a:latin typeface="Times Neue Roman" panose="00000500000000000000" charset="0"/>
              </a:rPr>
              <a:t>D. Halogen.</a:t>
            </a:r>
            <a:endParaRPr lang="en-US" sz="4500" dirty="0">
              <a:latin typeface="Times Neue Roman" panose="00000500000000000000" charset="0"/>
            </a:endParaRPr>
          </a:p>
          <a:p>
            <a:br>
              <a:rPr lang="vi-VN" dirty="0"/>
            </a:br>
            <a:endParaRPr lang="en-US" dirty="0"/>
          </a:p>
        </p:txBody>
      </p:sp>
      <p:pic>
        <p:nvPicPr>
          <p:cNvPr id="3" name="Picture 2"/>
          <p:cNvPicPr>
            <a:picLocks noChangeAspect="1"/>
          </p:cNvPicPr>
          <p:nvPr/>
        </p:nvPicPr>
        <p:blipFill>
          <a:blip r:embed="rId1"/>
          <a:stretch>
            <a:fillRect/>
          </a:stretch>
        </p:blipFill>
        <p:spPr>
          <a:xfrm>
            <a:off x="7467600" y="2247900"/>
            <a:ext cx="10439400" cy="3962400"/>
          </a:xfrm>
          <a:prstGeom prst="rect">
            <a:avLst/>
          </a:prstGeom>
        </p:spPr>
      </p:pic>
      <p:sp>
        <p:nvSpPr>
          <p:cNvPr id="4" name="Rectangle 3"/>
          <p:cNvSpPr/>
          <p:nvPr/>
        </p:nvSpPr>
        <p:spPr>
          <a:xfrm>
            <a:off x="1981200" y="6587549"/>
            <a:ext cx="12801600" cy="2169825"/>
          </a:xfrm>
          <a:prstGeom prst="rect">
            <a:avLst/>
          </a:prstGeom>
        </p:spPr>
        <p:txBody>
          <a:bodyPr wrap="square">
            <a:spAutoFit/>
          </a:bodyPr>
          <a:lstStyle/>
          <a:p>
            <a:pPr algn="just"/>
            <a:endParaRPr lang="en-US" sz="4500" dirty="0">
              <a:solidFill>
                <a:srgbClr val="000000"/>
              </a:solidFill>
              <a:latin typeface="Times Neue Roman" panose="00000500000000000000" charset="0"/>
            </a:endParaRPr>
          </a:p>
          <a:p>
            <a:pPr algn="just"/>
            <a:r>
              <a:rPr lang="en-US" sz="4500" dirty="0" err="1">
                <a:solidFill>
                  <a:srgbClr val="000000"/>
                </a:solidFill>
                <a:latin typeface="Times Neue Roman" panose="00000500000000000000" charset="0"/>
              </a:rPr>
              <a:t>Đáp</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án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đúng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B</a:t>
            </a:r>
            <a:endParaRPr lang="en-US" sz="4500" dirty="0">
              <a:solidFill>
                <a:srgbClr val="000000"/>
              </a:solidFill>
              <a:latin typeface="Times Neue Roman" panose="00000500000000000000" charset="0"/>
            </a:endParaRPr>
          </a:p>
          <a:p>
            <a:pPr algn="just"/>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IIA hay </a:t>
            </a:r>
            <a:r>
              <a:rPr lang="en-US" sz="4500" dirty="0" err="1">
                <a:solidFill>
                  <a:srgbClr val="000000"/>
                </a:solidFill>
                <a:latin typeface="Times Neue Roman" panose="00000500000000000000" charset="0"/>
              </a:rPr>
              <a:t>còn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gọi</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kim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loại</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kiềm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thổ</a:t>
            </a:r>
            <a:r>
              <a:rPr lang="en-US" sz="4500" dirty="0">
                <a:solidFill>
                  <a:srgbClr val="000000"/>
                </a:solidFill>
                <a:latin typeface="Times Neue Roman" panose="00000500000000000000" charset="0"/>
              </a:rPr>
              <a:t>.</a:t>
            </a:r>
            <a:endParaRPr lang="en-US" sz="4500" b="0" i="0" dirty="0">
              <a:solidFill>
                <a:srgbClr val="000000"/>
              </a:solidFill>
              <a:effectLst/>
              <a:latin typeface="Times Neue Roman" panose="00000500000000000000"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additive="base">
                                        <p:cTn id="7" dur="500" fill="hold"/>
                                        <p:tgtEl>
                                          <p:spTgt spid="4"/>
                                        </p:tgtEl>
                                        <p:attrNameLst>
                                          <p:attrName>ppt_x</p:attrName>
                                        </p:attrNameLst>
                                      </p:cBhvr>
                                      <p:tavLst>
                                        <p:tav tm="0">
                                          <p:val>
                                            <p:strVal val="#ppt_x"/>
                                          </p:val>
                                        </p:tav>
                                        <p:tav tm="100000">
                                          <p:val>
                                            <p:strVal val="#ppt_x"/>
                                          </p:val>
                                        </p:tav>
                                      </p:tavLst>
                                    </p:anim>
                                    <p:anim calcmode="lin" valueType="num">
                                      <p:cBhvr additive="base">
                                        <p:cTn id="8" dur="500" fill="hold"/>
                                        <p:tgtEl>
                                          <p:spTgt spid="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685800" y="342900"/>
            <a:ext cx="7848600" cy="3631763"/>
          </a:xfrm>
          <a:prstGeom prst="rect">
            <a:avLst/>
          </a:prstGeom>
        </p:spPr>
        <p:txBody>
          <a:bodyPr wrap="square">
            <a:spAutoFit/>
          </a:bodyPr>
          <a:lstStyle/>
          <a:p>
            <a:r>
              <a:rPr lang="en-US" sz="4000" b="1" dirty="0" err="1">
                <a:solidFill>
                  <a:srgbClr val="008000"/>
                </a:solidFill>
                <a:latin typeface="Times Neue Roman" panose="00000500000000000000" charset="0"/>
              </a:rPr>
              <a:t>Bài</a:t>
            </a:r>
            <a:r>
              <a:rPr lang="en-US" sz="4000" b="1" dirty="0">
                <a:solidFill>
                  <a:srgbClr val="008000"/>
                </a:solidFill>
                <a:latin typeface="Times Neue Roman" panose="00000500000000000000" charset="0"/>
              </a:rPr>
              <a:t> 4.20 </a:t>
            </a:r>
            <a:r>
              <a:rPr lang="en-US" sz="4000" b="1" dirty="0" err="1">
                <a:solidFill>
                  <a:srgbClr val="008000"/>
                </a:solidFill>
                <a:latin typeface="Times Neue Roman" panose="00000500000000000000" charset="0"/>
              </a:rPr>
              <a:t>trang</a:t>
            </a:r>
            <a:r>
              <a:rPr lang="en-US" sz="4000" b="1" dirty="0">
                <a:solidFill>
                  <a:srgbClr val="008000"/>
                </a:solidFill>
                <a:latin typeface="Times Neue Roman" panose="00000500000000000000" charset="0"/>
              </a:rPr>
              <a:t> 13 </a:t>
            </a:r>
            <a:r>
              <a:rPr lang="en-US" sz="4000" b="1" dirty="0" err="1">
                <a:solidFill>
                  <a:srgbClr val="008000"/>
                </a:solidFill>
                <a:latin typeface="Times Neue Roman" panose="00000500000000000000" charset="0"/>
              </a:rPr>
              <a:t>sách</a:t>
            </a:r>
            <a:r>
              <a:rPr lang="en-US" sz="4000" b="1" dirty="0">
                <a:solidFill>
                  <a:srgbClr val="008000"/>
                </a:solidFill>
                <a:latin typeface="Times Neue Roman" panose="00000500000000000000" charset="0"/>
              </a:rPr>
              <a:t> </a:t>
            </a:r>
            <a:r>
              <a:rPr lang="en-US" sz="4000" b="1" dirty="0" err="1">
                <a:solidFill>
                  <a:srgbClr val="008000"/>
                </a:solidFill>
                <a:latin typeface="Times Neue Roman" panose="00000500000000000000" charset="0"/>
              </a:rPr>
              <a:t>bài</a:t>
            </a:r>
            <a:r>
              <a:rPr lang="en-US" sz="4000" b="1" dirty="0">
                <a:solidFill>
                  <a:srgbClr val="008000"/>
                </a:solidFill>
                <a:latin typeface="Times Neue Roman" panose="00000500000000000000" charset="0"/>
              </a:rPr>
              <a:t> </a:t>
            </a:r>
            <a:r>
              <a:rPr lang="en-US" sz="4000" b="1" dirty="0" err="1">
                <a:solidFill>
                  <a:srgbClr val="008000"/>
                </a:solidFill>
                <a:latin typeface="Times Neue Roman" panose="00000500000000000000" charset="0"/>
              </a:rPr>
              <a:t>tập</a:t>
            </a:r>
            <a:r>
              <a:rPr lang="en-US" sz="4000" b="1" dirty="0">
                <a:solidFill>
                  <a:srgbClr val="008000"/>
                </a:solidFill>
                <a:latin typeface="Times Neue Roman" panose="00000500000000000000" charset="0"/>
              </a:rPr>
              <a:t> KHTN 7: </a:t>
            </a:r>
            <a:r>
              <a:rPr lang="en-US" sz="4000" dirty="0" err="1">
                <a:solidFill>
                  <a:srgbClr val="000000"/>
                </a:solidFill>
                <a:latin typeface="Times Neue Roman" panose="00000500000000000000" charset="0"/>
              </a:rPr>
              <a:t>Quan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sát</a:t>
            </a:r>
            <a:r>
              <a:rPr lang="en-US" sz="4000" dirty="0">
                <a:solidFill>
                  <a:srgbClr val="000000"/>
                </a:solidFill>
                <a:latin typeface="Times Neue Roman" panose="00000500000000000000" charset="0"/>
              </a:rPr>
              <a:t> ô </a:t>
            </a:r>
            <a:r>
              <a:rPr lang="en-US" sz="4000" dirty="0" err="1">
                <a:solidFill>
                  <a:srgbClr val="000000"/>
                </a:solidFill>
                <a:latin typeface="Times Neue Roman" panose="00000500000000000000" charset="0"/>
              </a:rPr>
              <a:t>nguyên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tố</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và</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trả</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lời</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các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câu</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hỏi</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sau</a:t>
            </a:r>
            <a:r>
              <a:rPr lang="en-US" sz="4000" dirty="0">
                <a:solidFill>
                  <a:srgbClr val="000000"/>
                </a:solidFill>
                <a:latin typeface="Times Neue Roman" panose="00000500000000000000" charset="0"/>
              </a:rPr>
              <a:t>:</a:t>
            </a:r>
            <a:endParaRPr lang="en-US" sz="4000" dirty="0">
              <a:solidFill>
                <a:srgbClr val="000000"/>
              </a:solidFill>
              <a:latin typeface="Times Neue Roman" panose="00000500000000000000" charset="0"/>
            </a:endParaRPr>
          </a:p>
          <a:p>
            <a:r>
              <a:rPr lang="vi-VN" sz="4000" dirty="0">
                <a:latin typeface="Times Neue Roman" panose="00000500000000000000" charset="0"/>
              </a:rPr>
              <a:t>a) Em biết được thông tin gì trong ô nguyên tố calcium?</a:t>
            </a:r>
            <a:endParaRPr lang="vi-VN" sz="4000" dirty="0">
              <a:latin typeface="Times Neue Roman" panose="00000500000000000000" charset="0"/>
            </a:endParaRPr>
          </a:p>
          <a:p>
            <a:endParaRPr lang="en-US" sz="3000" dirty="0">
              <a:latin typeface="Times Neue Roman" panose="00000500000000000000" charset="0"/>
            </a:endParaRPr>
          </a:p>
        </p:txBody>
      </p:sp>
      <p:pic>
        <p:nvPicPr>
          <p:cNvPr id="3" name="Picture 2"/>
          <p:cNvPicPr>
            <a:picLocks noChangeAspect="1"/>
          </p:cNvPicPr>
          <p:nvPr/>
        </p:nvPicPr>
        <p:blipFill>
          <a:blip r:embed="rId1"/>
          <a:stretch>
            <a:fillRect/>
          </a:stretch>
        </p:blipFill>
        <p:spPr>
          <a:xfrm>
            <a:off x="685800" y="4610100"/>
            <a:ext cx="3810000" cy="5399246"/>
          </a:xfrm>
          <a:prstGeom prst="rect">
            <a:avLst/>
          </a:prstGeom>
        </p:spPr>
      </p:pic>
      <p:sp>
        <p:nvSpPr>
          <p:cNvPr id="4" name="Rectangle 3"/>
          <p:cNvSpPr/>
          <p:nvPr/>
        </p:nvSpPr>
        <p:spPr>
          <a:xfrm>
            <a:off x="9150927" y="342900"/>
            <a:ext cx="9144000" cy="3785652"/>
          </a:xfrm>
          <a:prstGeom prst="rect">
            <a:avLst/>
          </a:prstGeom>
        </p:spPr>
        <p:txBody>
          <a:bodyPr>
            <a:spAutoFit/>
          </a:bodyPr>
          <a:lstStyle/>
          <a:p>
            <a:pPr algn="just"/>
            <a:r>
              <a:rPr lang="vi-VN" sz="3500" dirty="0">
                <a:solidFill>
                  <a:srgbClr val="000000"/>
                </a:solidFill>
                <a:latin typeface="+mj-lt"/>
              </a:rPr>
              <a:t>a</a:t>
            </a:r>
            <a:r>
              <a:rPr lang="vi-VN" sz="4000" dirty="0">
                <a:solidFill>
                  <a:srgbClr val="000000"/>
                </a:solidFill>
                <a:latin typeface="+mj-lt"/>
              </a:rPr>
              <a:t>) Ô nguyên tố calcium cho biết các thông tin:</a:t>
            </a:r>
            <a:endParaRPr lang="vi-VN" sz="4000" dirty="0">
              <a:solidFill>
                <a:srgbClr val="000000"/>
              </a:solidFill>
              <a:latin typeface="+mj-lt"/>
            </a:endParaRPr>
          </a:p>
          <a:p>
            <a:pPr algn="just"/>
            <a:r>
              <a:rPr lang="vi-VN" sz="4000" dirty="0">
                <a:solidFill>
                  <a:srgbClr val="000000"/>
                </a:solidFill>
                <a:latin typeface="+mj-lt"/>
              </a:rPr>
              <a:t>+ Số hiệu nguyên tử;</a:t>
            </a:r>
            <a:endParaRPr lang="vi-VN" sz="4000" dirty="0">
              <a:solidFill>
                <a:srgbClr val="000000"/>
              </a:solidFill>
              <a:latin typeface="+mj-lt"/>
            </a:endParaRPr>
          </a:p>
          <a:p>
            <a:pPr algn="just"/>
            <a:r>
              <a:rPr lang="vi-VN" sz="4000" dirty="0">
                <a:solidFill>
                  <a:srgbClr val="000000"/>
                </a:solidFill>
                <a:latin typeface="+mj-lt"/>
              </a:rPr>
              <a:t>+ Kí hiệu hóa học;</a:t>
            </a:r>
            <a:endParaRPr lang="vi-VN" sz="4000" dirty="0">
              <a:solidFill>
                <a:srgbClr val="000000"/>
              </a:solidFill>
              <a:latin typeface="+mj-lt"/>
            </a:endParaRPr>
          </a:p>
          <a:p>
            <a:pPr algn="just"/>
            <a:r>
              <a:rPr lang="vi-VN" sz="4000" dirty="0">
                <a:solidFill>
                  <a:srgbClr val="000000"/>
                </a:solidFill>
                <a:latin typeface="+mj-lt"/>
              </a:rPr>
              <a:t>+ Tên nguyên tố;</a:t>
            </a:r>
            <a:endParaRPr lang="vi-VN" sz="4000" dirty="0">
              <a:solidFill>
                <a:srgbClr val="000000"/>
              </a:solidFill>
              <a:latin typeface="+mj-lt"/>
            </a:endParaRPr>
          </a:p>
          <a:p>
            <a:pPr algn="just"/>
            <a:r>
              <a:rPr lang="vi-VN" sz="4000" dirty="0">
                <a:solidFill>
                  <a:srgbClr val="000000"/>
                </a:solidFill>
                <a:latin typeface="+mj-lt"/>
              </a:rPr>
              <a:t>+ Khối lượng nguyên tử</a:t>
            </a:r>
            <a:r>
              <a:rPr lang="vi-VN" sz="3500" dirty="0">
                <a:solidFill>
                  <a:srgbClr val="000000"/>
                </a:solidFill>
                <a:latin typeface="+mj-lt"/>
              </a:rPr>
              <a:t>.</a:t>
            </a:r>
            <a:endParaRPr lang="vi-VN" sz="3500" b="0" i="0" dirty="0">
              <a:solidFill>
                <a:srgbClr val="000000"/>
              </a:solidFill>
              <a:effectLst/>
              <a:latin typeface="+mj-lt"/>
            </a:endParaRPr>
          </a:p>
        </p:txBody>
      </p:sp>
      <p:pic>
        <p:nvPicPr>
          <p:cNvPr id="5" name="Picture 4"/>
          <p:cNvPicPr>
            <a:picLocks noChangeAspect="1"/>
          </p:cNvPicPr>
          <p:nvPr/>
        </p:nvPicPr>
        <p:blipFill>
          <a:blip r:embed="rId2"/>
          <a:stretch>
            <a:fillRect/>
          </a:stretch>
        </p:blipFill>
        <p:spPr>
          <a:xfrm>
            <a:off x="9150928" y="4397393"/>
            <a:ext cx="8679872" cy="4845013"/>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Effect transition="in" filter="fade">
                                      <p:cBhvr>
                                        <p:cTn id="14" dur="1000"/>
                                        <p:tgtEl>
                                          <p:spTgt spid="4"/>
                                        </p:tgtEl>
                                      </p:cBhvr>
                                    </p:animEffect>
                                    <p:anim calcmode="lin" valueType="num">
                                      <p:cBhvr>
                                        <p:cTn id="15" dur="1000" fill="hold"/>
                                        <p:tgtEl>
                                          <p:spTgt spid="4"/>
                                        </p:tgtEl>
                                        <p:attrNameLst>
                                          <p:attrName>ppt_x</p:attrName>
                                        </p:attrNameLst>
                                      </p:cBhvr>
                                      <p:tavLst>
                                        <p:tav tm="0">
                                          <p:val>
                                            <p:strVal val="#ppt_x"/>
                                          </p:val>
                                        </p:tav>
                                        <p:tav tm="100000">
                                          <p:val>
                                            <p:strVal val="#ppt_x"/>
                                          </p:val>
                                        </p:tav>
                                      </p:tavLst>
                                    </p:anim>
                                    <p:anim calcmode="lin" valueType="num">
                                      <p:cBhvr>
                                        <p:cTn id="16" dur="1000" fill="hold"/>
                                        <p:tgtEl>
                                          <p:spTgt spid="4"/>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8534400" y="345817"/>
            <a:ext cx="9144000" cy="9941183"/>
          </a:xfrm>
          <a:prstGeom prst="rect">
            <a:avLst/>
          </a:prstGeom>
        </p:spPr>
        <p:txBody>
          <a:bodyPr>
            <a:spAutoFit/>
          </a:bodyPr>
          <a:lstStyle/>
          <a:p>
            <a:pPr algn="just"/>
            <a:r>
              <a:rPr lang="vi-VN" sz="4000" dirty="0">
                <a:solidFill>
                  <a:schemeClr val="accent2">
                    <a:lumMod val="50000"/>
                  </a:schemeClr>
                </a:solidFill>
                <a:latin typeface="+mj-lt"/>
              </a:rPr>
              <a:t>b) Nguyên tố calcium nằm ở ô thứ 20, chu kì 4, nhóm IIA trong bảng tuần hoàn các nguyên tố hóa học.</a:t>
            </a:r>
            <a:endParaRPr lang="vi-VN" sz="4000" dirty="0">
              <a:solidFill>
                <a:schemeClr val="accent2">
                  <a:lumMod val="50000"/>
                </a:schemeClr>
              </a:solidFill>
              <a:latin typeface="+mj-lt"/>
            </a:endParaRPr>
          </a:p>
          <a:p>
            <a:pPr algn="just"/>
            <a:r>
              <a:rPr lang="vi-VN" sz="4000" dirty="0">
                <a:solidFill>
                  <a:srgbClr val="000000"/>
                </a:solidFill>
                <a:latin typeface="+mj-lt"/>
              </a:rPr>
              <a:t>c</a:t>
            </a:r>
            <a:r>
              <a:rPr lang="vi-VN" sz="4000" dirty="0">
                <a:solidFill>
                  <a:srgbClr val="002060"/>
                </a:solidFill>
                <a:latin typeface="+mj-lt"/>
              </a:rPr>
              <a:t>) Nhóm chứa nguyên tố calcium là nhóm IIA, còn gọi là nhóm kim loại kiềm thổ.</a:t>
            </a:r>
            <a:endParaRPr lang="vi-VN" sz="4000" dirty="0">
              <a:solidFill>
                <a:srgbClr val="002060"/>
              </a:solidFill>
              <a:latin typeface="+mj-lt"/>
            </a:endParaRPr>
          </a:p>
          <a:p>
            <a:pPr algn="just"/>
            <a:r>
              <a:rPr lang="vi-VN" sz="4000" dirty="0">
                <a:solidFill>
                  <a:srgbClr val="FF0000"/>
                </a:solidFill>
                <a:latin typeface="+mj-lt"/>
              </a:rPr>
              <a:t>d) Calcium là nguyên tố hóa học cần thiết cho sức khỏe. Cụ thể:</a:t>
            </a:r>
            <a:endParaRPr lang="vi-VN" sz="4000" dirty="0">
              <a:solidFill>
                <a:srgbClr val="FF0000"/>
              </a:solidFill>
              <a:latin typeface="+mj-lt"/>
            </a:endParaRPr>
          </a:p>
          <a:p>
            <a:pPr algn="just"/>
            <a:r>
              <a:rPr lang="vi-VN" sz="4000" dirty="0">
                <a:solidFill>
                  <a:srgbClr val="FF0000"/>
                </a:solidFill>
                <a:latin typeface="+mj-lt"/>
              </a:rPr>
              <a:t>Calcium là một nguyên tố hóa học có nhiều trong xương và răng, giúp cho xương và răng chắc khỏe. Ngoài ra, calcium còn cần cho quá trình hoạt động của thần kinh, cơ tim, chuyển hóa của tế bào và quá trình đông máu. Thực phẩm và thuốc bổ chứa nguyên tố calcium giúp phòng bệnh loãng xương ở người già và hỗ trợ quá trình phát triển chiều cao của trẻ em.</a:t>
            </a:r>
            <a:endParaRPr lang="vi-VN" sz="4000" b="0" i="0" dirty="0">
              <a:solidFill>
                <a:srgbClr val="FF0000"/>
              </a:solidFill>
              <a:effectLst/>
              <a:latin typeface="+mj-lt"/>
            </a:endParaRPr>
          </a:p>
        </p:txBody>
      </p:sp>
      <p:sp>
        <p:nvSpPr>
          <p:cNvPr id="3" name="Rectangle 2"/>
          <p:cNvSpPr/>
          <p:nvPr/>
        </p:nvSpPr>
        <p:spPr>
          <a:xfrm>
            <a:off x="304800" y="345817"/>
            <a:ext cx="7848600" cy="6709529"/>
          </a:xfrm>
          <a:prstGeom prst="rect">
            <a:avLst/>
          </a:prstGeom>
        </p:spPr>
        <p:txBody>
          <a:bodyPr wrap="square">
            <a:spAutoFit/>
          </a:bodyPr>
          <a:lstStyle/>
          <a:p>
            <a:r>
              <a:rPr lang="en-US" sz="4000" b="1" dirty="0" err="1">
                <a:solidFill>
                  <a:srgbClr val="008000"/>
                </a:solidFill>
                <a:latin typeface="Times Neue Roman" panose="00000500000000000000" charset="0"/>
              </a:rPr>
              <a:t>Bài</a:t>
            </a:r>
            <a:r>
              <a:rPr lang="en-US" sz="4000" b="1" dirty="0">
                <a:solidFill>
                  <a:srgbClr val="008000"/>
                </a:solidFill>
                <a:latin typeface="Times Neue Roman" panose="00000500000000000000" charset="0"/>
              </a:rPr>
              <a:t> 4.20 </a:t>
            </a:r>
            <a:r>
              <a:rPr lang="en-US" sz="4000" b="1" dirty="0" err="1">
                <a:solidFill>
                  <a:srgbClr val="008000"/>
                </a:solidFill>
                <a:latin typeface="Times Neue Roman" panose="00000500000000000000" charset="0"/>
              </a:rPr>
              <a:t>trang</a:t>
            </a:r>
            <a:r>
              <a:rPr lang="en-US" sz="4000" b="1" dirty="0">
                <a:solidFill>
                  <a:srgbClr val="008000"/>
                </a:solidFill>
                <a:latin typeface="Times Neue Roman" panose="00000500000000000000" charset="0"/>
              </a:rPr>
              <a:t> 13 </a:t>
            </a:r>
            <a:r>
              <a:rPr lang="en-US" sz="4000" b="1" dirty="0" err="1">
                <a:solidFill>
                  <a:srgbClr val="008000"/>
                </a:solidFill>
                <a:latin typeface="Times Neue Roman" panose="00000500000000000000" charset="0"/>
              </a:rPr>
              <a:t>sách</a:t>
            </a:r>
            <a:r>
              <a:rPr lang="en-US" sz="4000" b="1" dirty="0">
                <a:solidFill>
                  <a:srgbClr val="008000"/>
                </a:solidFill>
                <a:latin typeface="Times Neue Roman" panose="00000500000000000000" charset="0"/>
              </a:rPr>
              <a:t> </a:t>
            </a:r>
            <a:r>
              <a:rPr lang="en-US" sz="4000" b="1" dirty="0" err="1">
                <a:solidFill>
                  <a:srgbClr val="008000"/>
                </a:solidFill>
                <a:latin typeface="Times Neue Roman" panose="00000500000000000000" charset="0"/>
              </a:rPr>
              <a:t>bài</a:t>
            </a:r>
            <a:r>
              <a:rPr lang="en-US" sz="4000" b="1" dirty="0">
                <a:solidFill>
                  <a:srgbClr val="008000"/>
                </a:solidFill>
                <a:latin typeface="Times Neue Roman" panose="00000500000000000000" charset="0"/>
              </a:rPr>
              <a:t> </a:t>
            </a:r>
            <a:r>
              <a:rPr lang="en-US" sz="4000" b="1" dirty="0" err="1">
                <a:solidFill>
                  <a:srgbClr val="008000"/>
                </a:solidFill>
                <a:latin typeface="Times Neue Roman" panose="00000500000000000000" charset="0"/>
              </a:rPr>
              <a:t>tập</a:t>
            </a:r>
            <a:r>
              <a:rPr lang="en-US" sz="4000" b="1" dirty="0">
                <a:solidFill>
                  <a:srgbClr val="008000"/>
                </a:solidFill>
                <a:latin typeface="Times Neue Roman" panose="00000500000000000000" charset="0"/>
              </a:rPr>
              <a:t> KHTN 7: </a:t>
            </a:r>
            <a:r>
              <a:rPr lang="en-US" sz="4000" dirty="0" err="1">
                <a:solidFill>
                  <a:srgbClr val="000000"/>
                </a:solidFill>
                <a:latin typeface="Times Neue Roman" panose="00000500000000000000" charset="0"/>
              </a:rPr>
              <a:t>Quan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sát</a:t>
            </a:r>
            <a:r>
              <a:rPr lang="en-US" sz="4000" dirty="0">
                <a:solidFill>
                  <a:srgbClr val="000000"/>
                </a:solidFill>
                <a:latin typeface="Times Neue Roman" panose="00000500000000000000" charset="0"/>
              </a:rPr>
              <a:t> ô </a:t>
            </a:r>
            <a:r>
              <a:rPr lang="en-US" sz="4000" dirty="0" err="1">
                <a:solidFill>
                  <a:srgbClr val="000000"/>
                </a:solidFill>
                <a:latin typeface="Times Neue Roman" panose="00000500000000000000" charset="0"/>
              </a:rPr>
              <a:t>nguyên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tố</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và</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trả</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lời</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các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câu</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hỏi</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sau</a:t>
            </a:r>
            <a:r>
              <a:rPr lang="en-US" sz="4000" dirty="0">
                <a:solidFill>
                  <a:srgbClr val="000000"/>
                </a:solidFill>
                <a:latin typeface="Times Neue Roman" panose="00000500000000000000" charset="0"/>
              </a:rPr>
              <a:t>:</a:t>
            </a:r>
            <a:endParaRPr lang="en-US" sz="4000" dirty="0">
              <a:solidFill>
                <a:srgbClr val="000000"/>
              </a:solidFill>
              <a:latin typeface="Times Neue Roman" panose="00000500000000000000" charset="0"/>
            </a:endParaRPr>
          </a:p>
          <a:p>
            <a:r>
              <a:rPr lang="vi-VN" sz="4000" dirty="0">
                <a:latin typeface="Times Neue Roman" panose="00000500000000000000" charset="0"/>
              </a:rPr>
              <a:t>b) Nguyên tố calcium này nằm ở vị trí nào (ô, nhóm, chu kì) trong bảng tuần hoàn các nguyên tố hóa học?</a:t>
            </a:r>
            <a:endParaRPr lang="vi-VN" sz="4000" dirty="0">
              <a:latin typeface="Times Neue Roman" panose="00000500000000000000" charset="0"/>
            </a:endParaRPr>
          </a:p>
          <a:p>
            <a:r>
              <a:rPr lang="vi-VN" sz="4000" dirty="0">
                <a:latin typeface="Times Neue Roman" panose="00000500000000000000" charset="0"/>
              </a:rPr>
              <a:t>c) Tên gọi của nhóm chứa nguyên tố này là gì?</a:t>
            </a:r>
            <a:endParaRPr lang="vi-VN" sz="4000" dirty="0">
              <a:latin typeface="Times Neue Roman" panose="00000500000000000000" charset="0"/>
            </a:endParaRPr>
          </a:p>
          <a:p>
            <a:r>
              <a:rPr lang="vi-VN" sz="4000" dirty="0">
                <a:latin typeface="Times Neue Roman" panose="00000500000000000000" charset="0"/>
              </a:rPr>
              <a:t>d) Calcium có cần thiết cho cơ thể chúng ta không? Lấy ví dụ minh họa.</a:t>
            </a:r>
            <a:endParaRPr lang="vi-VN" sz="4000" dirty="0">
              <a:latin typeface="Times Neue Roman" panose="00000500000000000000" charset="0"/>
            </a:endParaRPr>
          </a:p>
          <a:p>
            <a:endParaRPr lang="en-US" sz="3000" dirty="0">
              <a:latin typeface="Times Neue Roman" panose="00000500000000000000" charset="0"/>
            </a:endParaRPr>
          </a:p>
        </p:txBody>
      </p:sp>
      <p:pic>
        <p:nvPicPr>
          <p:cNvPr id="4" name="Picture 3"/>
          <p:cNvPicPr>
            <a:picLocks noChangeAspect="1"/>
          </p:cNvPicPr>
          <p:nvPr/>
        </p:nvPicPr>
        <p:blipFill>
          <a:blip r:embed="rId1"/>
          <a:stretch>
            <a:fillRect/>
          </a:stretch>
        </p:blipFill>
        <p:spPr>
          <a:xfrm>
            <a:off x="1371600" y="7200900"/>
            <a:ext cx="3810330" cy="2807484"/>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anim calcmode="lin" valueType="num">
                                      <p:cBhvr additive="base">
                                        <p:cTn id="7" dur="500" fill="hold"/>
                                        <p:tgtEl>
                                          <p:spTgt spid="2">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2">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2">
                                            <p:txEl>
                                              <p:pRg st="1" end="1"/>
                                            </p:txEl>
                                          </p:spTgt>
                                        </p:tgtEl>
                                        <p:attrNameLst>
                                          <p:attrName>style.visibility</p:attrName>
                                        </p:attrNameLst>
                                      </p:cBhvr>
                                      <p:to>
                                        <p:strVal val="visible"/>
                                      </p:to>
                                    </p:set>
                                    <p:anim calcmode="lin" valueType="num">
                                      <p:cBhvr additive="base">
                                        <p:cTn id="13" dur="500" fill="hold"/>
                                        <p:tgtEl>
                                          <p:spTgt spid="2">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2">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nodeType="clickEffect">
                                  <p:stCondLst>
                                    <p:cond delay="0"/>
                                  </p:stCondLst>
                                  <p:childTnLst>
                                    <p:set>
                                      <p:cBhvr>
                                        <p:cTn id="18" dur="1" fill="hold">
                                          <p:stCondLst>
                                            <p:cond delay="0"/>
                                          </p:stCondLst>
                                        </p:cTn>
                                        <p:tgtEl>
                                          <p:spTgt spid="2">
                                            <p:txEl>
                                              <p:pRg st="2" end="2"/>
                                            </p:txEl>
                                          </p:spTgt>
                                        </p:tgtEl>
                                        <p:attrNameLst>
                                          <p:attrName>style.visibility</p:attrName>
                                        </p:attrNameLst>
                                      </p:cBhvr>
                                      <p:to>
                                        <p:strVal val="visible"/>
                                      </p:to>
                                    </p:set>
                                    <p:animEffect transition="in" filter="fade">
                                      <p:cBhvr>
                                        <p:cTn id="19" dur="1000"/>
                                        <p:tgtEl>
                                          <p:spTgt spid="2">
                                            <p:txEl>
                                              <p:pRg st="2" end="2"/>
                                            </p:txEl>
                                          </p:spTgt>
                                        </p:tgtEl>
                                      </p:cBhvr>
                                    </p:animEffect>
                                    <p:anim calcmode="lin" valueType="num">
                                      <p:cBhvr>
                                        <p:cTn id="20" dur="1000" fill="hold"/>
                                        <p:tgtEl>
                                          <p:spTgt spid="2">
                                            <p:txEl>
                                              <p:pRg st="2" end="2"/>
                                            </p:txEl>
                                          </p:spTgt>
                                        </p:tgtEl>
                                        <p:attrNameLst>
                                          <p:attrName>ppt_x</p:attrName>
                                        </p:attrNameLst>
                                      </p:cBhvr>
                                      <p:tavLst>
                                        <p:tav tm="0">
                                          <p:val>
                                            <p:strVal val="#ppt_x"/>
                                          </p:val>
                                        </p:tav>
                                        <p:tav tm="100000">
                                          <p:val>
                                            <p:strVal val="#ppt_x"/>
                                          </p:val>
                                        </p:tav>
                                      </p:tavLst>
                                    </p:anim>
                                    <p:anim calcmode="lin" valueType="num">
                                      <p:cBhvr>
                                        <p:cTn id="21" dur="1000" fill="hold"/>
                                        <p:tgtEl>
                                          <p:spTgt spid="2">
                                            <p:txEl>
                                              <p:pRg st="2" end="2"/>
                                            </p:txEl>
                                          </p:spTgt>
                                        </p:tgtEl>
                                        <p:attrNameLst>
                                          <p:attrName>ppt_y</p:attrName>
                                        </p:attrNameLst>
                                      </p:cBhvr>
                                      <p:tavLst>
                                        <p:tav tm="0">
                                          <p:val>
                                            <p:strVal val="#ppt_y+.1"/>
                                          </p:val>
                                        </p:tav>
                                        <p:tav tm="100000">
                                          <p:val>
                                            <p:strVal val="#ppt_y"/>
                                          </p:val>
                                        </p:tav>
                                      </p:tavLst>
                                    </p:anim>
                                  </p:childTnLst>
                                </p:cTn>
                              </p:par>
                              <p:par>
                                <p:cTn id="22" presetID="42" presetClass="entr" presetSubtype="0" fill="hold" nodeType="withEffect">
                                  <p:stCondLst>
                                    <p:cond delay="0"/>
                                  </p:stCondLst>
                                  <p:childTnLst>
                                    <p:set>
                                      <p:cBhvr>
                                        <p:cTn id="23" dur="1" fill="hold">
                                          <p:stCondLst>
                                            <p:cond delay="0"/>
                                          </p:stCondLst>
                                        </p:cTn>
                                        <p:tgtEl>
                                          <p:spTgt spid="2">
                                            <p:txEl>
                                              <p:pRg st="3" end="3"/>
                                            </p:txEl>
                                          </p:spTgt>
                                        </p:tgtEl>
                                        <p:attrNameLst>
                                          <p:attrName>style.visibility</p:attrName>
                                        </p:attrNameLst>
                                      </p:cBhvr>
                                      <p:to>
                                        <p:strVal val="visible"/>
                                      </p:to>
                                    </p:set>
                                    <p:animEffect transition="in" filter="fade">
                                      <p:cBhvr>
                                        <p:cTn id="24" dur="1000"/>
                                        <p:tgtEl>
                                          <p:spTgt spid="2">
                                            <p:txEl>
                                              <p:pRg st="3" end="3"/>
                                            </p:txEl>
                                          </p:spTgt>
                                        </p:tgtEl>
                                      </p:cBhvr>
                                    </p:animEffect>
                                    <p:anim calcmode="lin" valueType="num">
                                      <p:cBhvr>
                                        <p:cTn id="25" dur="1000" fill="hold"/>
                                        <p:tgtEl>
                                          <p:spTgt spid="2">
                                            <p:txEl>
                                              <p:pRg st="3" end="3"/>
                                            </p:txEl>
                                          </p:spTgt>
                                        </p:tgtEl>
                                        <p:attrNameLst>
                                          <p:attrName>ppt_x</p:attrName>
                                        </p:attrNameLst>
                                      </p:cBhvr>
                                      <p:tavLst>
                                        <p:tav tm="0">
                                          <p:val>
                                            <p:strVal val="#ppt_x"/>
                                          </p:val>
                                        </p:tav>
                                        <p:tav tm="100000">
                                          <p:val>
                                            <p:strVal val="#ppt_x"/>
                                          </p:val>
                                        </p:tav>
                                      </p:tavLst>
                                    </p:anim>
                                    <p:anim calcmode="lin" valueType="num">
                                      <p:cBhvr>
                                        <p:cTn id="26" dur="1000" fill="hold"/>
                                        <p:tgtEl>
                                          <p:spTgt spid="2">
                                            <p:txEl>
                                              <p:pRg st="3" end="3"/>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533401" y="419100"/>
            <a:ext cx="7391399" cy="1938992"/>
          </a:xfrm>
          <a:prstGeom prst="rect">
            <a:avLst/>
          </a:prstGeom>
        </p:spPr>
        <p:txBody>
          <a:bodyPr wrap="square">
            <a:spAutoFit/>
          </a:bodyPr>
          <a:lstStyle/>
          <a:p>
            <a:r>
              <a:rPr lang="en-US" sz="4000" b="1" dirty="0" err="1">
                <a:solidFill>
                  <a:srgbClr val="008000"/>
                </a:solidFill>
                <a:latin typeface="Times Neue Roman" panose="00000500000000000000" charset="0"/>
              </a:rPr>
              <a:t>Bài</a:t>
            </a:r>
            <a:r>
              <a:rPr lang="en-US" sz="4000" b="1" dirty="0">
                <a:solidFill>
                  <a:srgbClr val="008000"/>
                </a:solidFill>
                <a:latin typeface="Times Neue Roman" panose="00000500000000000000" charset="0"/>
              </a:rPr>
              <a:t> 4.21 </a:t>
            </a:r>
            <a:r>
              <a:rPr lang="en-US" sz="4000" b="1" dirty="0" err="1">
                <a:solidFill>
                  <a:srgbClr val="008000"/>
                </a:solidFill>
                <a:latin typeface="Times Neue Roman" panose="00000500000000000000" charset="0"/>
              </a:rPr>
              <a:t>trang</a:t>
            </a:r>
            <a:r>
              <a:rPr lang="en-US" sz="4000" b="1" dirty="0">
                <a:solidFill>
                  <a:srgbClr val="008000"/>
                </a:solidFill>
                <a:latin typeface="Times Neue Roman" panose="00000500000000000000" charset="0"/>
              </a:rPr>
              <a:t> 13 </a:t>
            </a:r>
            <a:r>
              <a:rPr lang="en-US" sz="4000" b="1" dirty="0" err="1">
                <a:solidFill>
                  <a:srgbClr val="008000"/>
                </a:solidFill>
                <a:latin typeface="Times Neue Roman" panose="00000500000000000000" charset="0"/>
              </a:rPr>
              <a:t>sách</a:t>
            </a:r>
            <a:r>
              <a:rPr lang="en-US" sz="4000" b="1" dirty="0">
                <a:solidFill>
                  <a:srgbClr val="008000"/>
                </a:solidFill>
                <a:latin typeface="Times Neue Roman" panose="00000500000000000000" charset="0"/>
              </a:rPr>
              <a:t> </a:t>
            </a:r>
            <a:r>
              <a:rPr lang="en-US" sz="4000" b="1" dirty="0" err="1">
                <a:solidFill>
                  <a:srgbClr val="008000"/>
                </a:solidFill>
                <a:latin typeface="Times Neue Roman" panose="00000500000000000000" charset="0"/>
              </a:rPr>
              <a:t>bài</a:t>
            </a:r>
            <a:r>
              <a:rPr lang="en-US" sz="4000" b="1" dirty="0">
                <a:solidFill>
                  <a:srgbClr val="008000"/>
                </a:solidFill>
                <a:latin typeface="Times Neue Roman" panose="00000500000000000000" charset="0"/>
              </a:rPr>
              <a:t> </a:t>
            </a:r>
            <a:r>
              <a:rPr lang="en-US" sz="4000" b="1" dirty="0" err="1">
                <a:solidFill>
                  <a:srgbClr val="008000"/>
                </a:solidFill>
                <a:latin typeface="Times Neue Roman" panose="00000500000000000000" charset="0"/>
              </a:rPr>
              <a:t>tập</a:t>
            </a:r>
            <a:r>
              <a:rPr lang="en-US" sz="4000" b="1" dirty="0">
                <a:solidFill>
                  <a:srgbClr val="008000"/>
                </a:solidFill>
                <a:latin typeface="Times Neue Roman" panose="00000500000000000000" charset="0"/>
              </a:rPr>
              <a:t> KHTN 7: </a:t>
            </a:r>
            <a:r>
              <a:rPr lang="en-US" sz="4000" dirty="0" err="1">
                <a:solidFill>
                  <a:srgbClr val="000000"/>
                </a:solidFill>
                <a:latin typeface="Times Neue Roman" panose="00000500000000000000" charset="0"/>
              </a:rPr>
              <a:t>Quan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sát</a:t>
            </a:r>
            <a:r>
              <a:rPr lang="en-US" sz="4000" dirty="0">
                <a:solidFill>
                  <a:srgbClr val="000000"/>
                </a:solidFill>
                <a:latin typeface="Times Neue Roman" panose="00000500000000000000" charset="0"/>
              </a:rPr>
              <a:t> ô </a:t>
            </a:r>
            <a:r>
              <a:rPr lang="en-US" sz="4000" dirty="0" err="1">
                <a:solidFill>
                  <a:srgbClr val="000000"/>
                </a:solidFill>
                <a:latin typeface="Times Neue Roman" panose="00000500000000000000" charset="0"/>
              </a:rPr>
              <a:t>nguyên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tố</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sau</a:t>
            </a:r>
            <a:r>
              <a:rPr lang="en-US" sz="4000" dirty="0">
                <a:solidFill>
                  <a:srgbClr val="000000"/>
                </a:solidFill>
                <a:latin typeface="Times Neue Roman" panose="00000500000000000000" charset="0"/>
              </a:rPr>
              <a:t>:</a:t>
            </a:r>
            <a:endParaRPr lang="en-US" sz="4000" dirty="0">
              <a:latin typeface="Times Neue Roman" panose="00000500000000000000" charset="0"/>
            </a:endParaRPr>
          </a:p>
        </p:txBody>
      </p:sp>
      <p:pic>
        <p:nvPicPr>
          <p:cNvPr id="3" name="Picture 2"/>
          <p:cNvPicPr>
            <a:picLocks noChangeAspect="1"/>
          </p:cNvPicPr>
          <p:nvPr/>
        </p:nvPicPr>
        <p:blipFill>
          <a:blip r:embed="rId1"/>
          <a:stretch>
            <a:fillRect/>
          </a:stretch>
        </p:blipFill>
        <p:spPr>
          <a:xfrm>
            <a:off x="561110" y="2358092"/>
            <a:ext cx="5838825" cy="3048000"/>
          </a:xfrm>
          <a:prstGeom prst="rect">
            <a:avLst/>
          </a:prstGeom>
        </p:spPr>
      </p:pic>
      <p:sp>
        <p:nvSpPr>
          <p:cNvPr id="4" name="Rectangle 3"/>
          <p:cNvSpPr/>
          <p:nvPr/>
        </p:nvSpPr>
        <p:spPr>
          <a:xfrm>
            <a:off x="8534400" y="419099"/>
            <a:ext cx="9372600" cy="1323439"/>
          </a:xfrm>
          <a:prstGeom prst="rect">
            <a:avLst/>
          </a:prstGeom>
        </p:spPr>
        <p:txBody>
          <a:bodyPr wrap="square">
            <a:spAutoFit/>
          </a:bodyPr>
          <a:lstStyle/>
          <a:p>
            <a:r>
              <a:rPr lang="en-US" sz="4000" dirty="0" err="1">
                <a:solidFill>
                  <a:srgbClr val="000000"/>
                </a:solidFill>
                <a:latin typeface="Times Neue Roman" panose="00000500000000000000" charset="0"/>
              </a:rPr>
              <a:t>Bổ</a:t>
            </a:r>
            <a:r>
              <a:rPr lang="en-US" sz="4000" dirty="0">
                <a:solidFill>
                  <a:srgbClr val="000000"/>
                </a:solidFill>
                <a:latin typeface="Times Neue Roman" panose="00000500000000000000" charset="0"/>
              </a:rPr>
              <a:t> sung </a:t>
            </a:r>
            <a:r>
              <a:rPr lang="en-US" sz="4000" dirty="0" err="1">
                <a:solidFill>
                  <a:srgbClr val="000000"/>
                </a:solidFill>
                <a:latin typeface="Times Neue Roman" panose="00000500000000000000" charset="0"/>
              </a:rPr>
              <a:t>các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thông</a:t>
            </a:r>
            <a:r>
              <a:rPr lang="en-US" sz="4000" dirty="0">
                <a:solidFill>
                  <a:srgbClr val="000000"/>
                </a:solidFill>
                <a:latin typeface="Times Neue Roman" panose="00000500000000000000" charset="0"/>
              </a:rPr>
              <a:t> tin </a:t>
            </a:r>
            <a:r>
              <a:rPr lang="en-US" sz="4000" dirty="0" err="1">
                <a:solidFill>
                  <a:srgbClr val="000000"/>
                </a:solidFill>
                <a:latin typeface="Times Neue Roman" panose="00000500000000000000" charset="0"/>
              </a:rPr>
              <a:t>còn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thiếu</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trong</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các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nguyên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tố</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sau</a:t>
            </a:r>
            <a:r>
              <a:rPr lang="en-US" sz="4000" dirty="0">
                <a:solidFill>
                  <a:srgbClr val="000000"/>
                </a:solidFill>
                <a:latin typeface="Times Neue Roman" panose="00000500000000000000" charset="0"/>
              </a:rPr>
              <a:t>:</a:t>
            </a:r>
            <a:endParaRPr lang="en-US" sz="4000" dirty="0">
              <a:latin typeface="Times Neue Roman" panose="00000500000000000000" charset="0"/>
            </a:endParaRPr>
          </a:p>
        </p:txBody>
      </p:sp>
      <p:pic>
        <p:nvPicPr>
          <p:cNvPr id="5" name="Picture 4"/>
          <p:cNvPicPr>
            <a:picLocks noChangeAspect="1"/>
          </p:cNvPicPr>
          <p:nvPr/>
        </p:nvPicPr>
        <p:blipFill>
          <a:blip r:embed="rId2"/>
          <a:stretch>
            <a:fillRect/>
          </a:stretch>
        </p:blipFill>
        <p:spPr>
          <a:xfrm>
            <a:off x="8534400" y="1943100"/>
            <a:ext cx="9144000" cy="2667000"/>
          </a:xfrm>
          <a:prstGeom prst="rect">
            <a:avLst/>
          </a:prstGeom>
        </p:spPr>
      </p:pic>
      <p:pic>
        <p:nvPicPr>
          <p:cNvPr id="6" name="Picture 5"/>
          <p:cNvPicPr>
            <a:picLocks noChangeAspect="1"/>
          </p:cNvPicPr>
          <p:nvPr/>
        </p:nvPicPr>
        <p:blipFill>
          <a:blip r:embed="rId3"/>
          <a:stretch>
            <a:fillRect/>
          </a:stretch>
        </p:blipFill>
        <p:spPr>
          <a:xfrm>
            <a:off x="1066801" y="6549092"/>
            <a:ext cx="15849600" cy="3242608"/>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762000" y="571500"/>
            <a:ext cx="16916400" cy="4247317"/>
          </a:xfrm>
          <a:prstGeom prst="rect">
            <a:avLst/>
          </a:prstGeom>
        </p:spPr>
        <p:txBody>
          <a:bodyPr wrap="square">
            <a:spAutoFit/>
          </a:bodyPr>
          <a:lstStyle/>
          <a:p>
            <a:pPr algn="just"/>
            <a:r>
              <a:rPr lang="vi-VN" sz="4500" b="1" dirty="0">
                <a:solidFill>
                  <a:srgbClr val="008000"/>
                </a:solidFill>
                <a:latin typeface="+mj-lt"/>
              </a:rPr>
              <a:t>Bài 4.22 trang 13 sách bài tập KHTN 7: </a:t>
            </a:r>
            <a:r>
              <a:rPr lang="vi-VN" sz="4500" dirty="0">
                <a:solidFill>
                  <a:srgbClr val="000000"/>
                </a:solidFill>
                <a:latin typeface="+mj-lt"/>
              </a:rPr>
              <a:t>Điền từ thích hợp vào chỗ trống: kim loại; phi kim; khí hiếm</a:t>
            </a:r>
            <a:endParaRPr lang="vi-VN" sz="4500" dirty="0">
              <a:solidFill>
                <a:srgbClr val="000000"/>
              </a:solidFill>
              <a:latin typeface="+mj-lt"/>
            </a:endParaRPr>
          </a:p>
          <a:p>
            <a:pPr algn="just"/>
            <a:r>
              <a:rPr lang="vi-VN" sz="4500" dirty="0">
                <a:solidFill>
                  <a:srgbClr val="000000"/>
                </a:solidFill>
                <a:latin typeface="+mj-lt"/>
              </a:rPr>
              <a:t>Phần lớn các nguyên tố (1) …………… nằm ở phía bên trái của bảng tuần hoàn và các nguyên tố (2) ………….. được xếp ở phía bên phải của bảng tuần hoàn. Các nguyên tố (3) ………….. nằm ở cột cuối cùng của bảng tuần hoàn các nguyên tố hóa học.</a:t>
            </a:r>
            <a:endParaRPr lang="vi-VN" sz="4500" b="0" i="0" dirty="0">
              <a:solidFill>
                <a:srgbClr val="000000"/>
              </a:solidFill>
              <a:effectLst/>
              <a:latin typeface="+mj-lt"/>
            </a:endParaRPr>
          </a:p>
        </p:txBody>
      </p:sp>
      <p:sp>
        <p:nvSpPr>
          <p:cNvPr id="3" name="Rectangle 2"/>
          <p:cNvSpPr/>
          <p:nvPr/>
        </p:nvSpPr>
        <p:spPr>
          <a:xfrm>
            <a:off x="762000" y="5905500"/>
            <a:ext cx="17068800" cy="2862322"/>
          </a:xfrm>
          <a:prstGeom prst="rect">
            <a:avLst/>
          </a:prstGeom>
        </p:spPr>
        <p:txBody>
          <a:bodyPr wrap="square">
            <a:spAutoFit/>
          </a:bodyPr>
          <a:lstStyle/>
          <a:p>
            <a:r>
              <a:rPr lang="vi-VN" sz="4500" dirty="0">
                <a:solidFill>
                  <a:srgbClr val="000000"/>
                </a:solidFill>
                <a:latin typeface="+mj-lt"/>
              </a:rPr>
              <a:t>Phần lớn các nguyên tố (1) </a:t>
            </a:r>
            <a:r>
              <a:rPr lang="vi-VN" sz="4500" b="1" dirty="0">
                <a:solidFill>
                  <a:srgbClr val="000000"/>
                </a:solidFill>
                <a:latin typeface="+mj-lt"/>
              </a:rPr>
              <a:t>kim loại</a:t>
            </a:r>
            <a:r>
              <a:rPr lang="vi-VN" sz="4500" dirty="0">
                <a:solidFill>
                  <a:srgbClr val="000000"/>
                </a:solidFill>
                <a:latin typeface="+mj-lt"/>
              </a:rPr>
              <a:t> nằm ở phía bên trái của bảng tuần hoàn và các nguyên tố (2) </a:t>
            </a:r>
            <a:r>
              <a:rPr lang="vi-VN" sz="4500" b="1" dirty="0">
                <a:solidFill>
                  <a:srgbClr val="000000"/>
                </a:solidFill>
                <a:latin typeface="+mj-lt"/>
              </a:rPr>
              <a:t>phi kim</a:t>
            </a:r>
            <a:r>
              <a:rPr lang="vi-VN" sz="4500" dirty="0">
                <a:solidFill>
                  <a:srgbClr val="000000"/>
                </a:solidFill>
                <a:latin typeface="+mj-lt"/>
              </a:rPr>
              <a:t> được xếp ở phía bên phải của bảng tuần hoàn. Các nguyên tố (3) </a:t>
            </a:r>
            <a:r>
              <a:rPr lang="vi-VN" sz="4500" b="1" dirty="0">
                <a:solidFill>
                  <a:srgbClr val="000000"/>
                </a:solidFill>
                <a:latin typeface="+mj-lt"/>
              </a:rPr>
              <a:t>khí hiếm</a:t>
            </a:r>
            <a:r>
              <a:rPr lang="vi-VN" sz="4500" dirty="0">
                <a:solidFill>
                  <a:srgbClr val="000000"/>
                </a:solidFill>
                <a:latin typeface="+mj-lt"/>
              </a:rPr>
              <a:t> nằm ở cột cuối cùng của bảng tuần hoàn các nguyên tố hóa học.</a:t>
            </a:r>
            <a:endParaRPr lang="en-US" sz="4500" dirty="0">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533400" y="571500"/>
            <a:ext cx="6324600" cy="8402300"/>
          </a:xfrm>
          <a:prstGeom prst="rect">
            <a:avLst/>
          </a:prstGeom>
        </p:spPr>
        <p:txBody>
          <a:bodyPr wrap="square">
            <a:spAutoFit/>
          </a:bodyPr>
          <a:lstStyle/>
          <a:p>
            <a:pPr algn="just"/>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4.23 </a:t>
            </a:r>
            <a:r>
              <a:rPr lang="en-US" sz="4500" b="1" dirty="0" err="1">
                <a:solidFill>
                  <a:srgbClr val="008000"/>
                </a:solidFill>
                <a:latin typeface="Times Neue Roman" panose="00000500000000000000" charset="0"/>
              </a:rPr>
              <a:t>trang</a:t>
            </a:r>
            <a:r>
              <a:rPr lang="en-US" sz="4500" b="1" dirty="0">
                <a:solidFill>
                  <a:srgbClr val="008000"/>
                </a:solidFill>
                <a:latin typeface="Times Neue Roman" panose="00000500000000000000" charset="0"/>
              </a:rPr>
              <a:t> 13 </a:t>
            </a:r>
            <a:r>
              <a:rPr lang="en-US" sz="4500" b="1" dirty="0" err="1">
                <a:solidFill>
                  <a:srgbClr val="008000"/>
                </a:solidFill>
                <a:latin typeface="Times Neue Roman" panose="00000500000000000000" charset="0"/>
              </a:rPr>
              <a:t>sách</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bài</a:t>
            </a:r>
            <a:r>
              <a:rPr lang="en-US" sz="4500" b="1" dirty="0">
                <a:solidFill>
                  <a:srgbClr val="008000"/>
                </a:solidFill>
                <a:latin typeface="Times Neue Roman" panose="00000500000000000000" charset="0"/>
              </a:rPr>
              <a:t> </a:t>
            </a:r>
            <a:r>
              <a:rPr lang="en-US" sz="4500" b="1" dirty="0" err="1">
                <a:solidFill>
                  <a:srgbClr val="008000"/>
                </a:solidFill>
                <a:latin typeface="Times Neue Roman" panose="00000500000000000000" charset="0"/>
              </a:rPr>
              <a:t>tập</a:t>
            </a:r>
            <a:r>
              <a:rPr lang="en-US" sz="4500" b="1" dirty="0">
                <a:solidFill>
                  <a:srgbClr val="008000"/>
                </a:solidFill>
                <a:latin typeface="Times Neue Roman" panose="00000500000000000000" charset="0"/>
              </a:rPr>
              <a:t> KHTN 7: </a:t>
            </a:r>
            <a:r>
              <a:rPr lang="en-US" sz="4500" dirty="0">
                <a:solidFill>
                  <a:srgbClr val="000000"/>
                </a:solidFill>
                <a:latin typeface="Times Neue Roman" panose="00000500000000000000" charset="0"/>
              </a:rPr>
              <a:t>Cho </a:t>
            </a:r>
            <a:r>
              <a:rPr lang="en-US" sz="4500" dirty="0" err="1">
                <a:solidFill>
                  <a:srgbClr val="000000"/>
                </a:solidFill>
                <a:latin typeface="Times Neue Roman" panose="00000500000000000000" charset="0"/>
              </a:rPr>
              <a:t>các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hóa</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học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sau</a:t>
            </a:r>
            <a:r>
              <a:rPr lang="en-US" sz="4500" dirty="0">
                <a:solidFill>
                  <a:srgbClr val="000000"/>
                </a:solidFill>
                <a:latin typeface="Times Neue Roman" panose="00000500000000000000" charset="0"/>
              </a:rPr>
              <a:t>: H; Mg; B; Na; S; O; P; Ne; He; Al.</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a) </a:t>
            </a:r>
            <a:r>
              <a:rPr lang="en-US" sz="4500" dirty="0" err="1">
                <a:solidFill>
                  <a:srgbClr val="000000"/>
                </a:solidFill>
                <a:latin typeface="Times Neue Roman" panose="00000500000000000000" charset="0"/>
              </a:rPr>
              <a:t>Những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nào</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cùng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một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nhóm</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b) </a:t>
            </a:r>
            <a:r>
              <a:rPr lang="en-US" sz="4500" dirty="0" err="1">
                <a:solidFill>
                  <a:srgbClr val="000000"/>
                </a:solidFill>
                <a:latin typeface="Times Neue Roman" panose="00000500000000000000" charset="0"/>
              </a:rPr>
              <a:t>Những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nào</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thuộc</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cùng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một</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chu</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kì</a:t>
            </a:r>
            <a:r>
              <a:rPr lang="en-US" sz="4500" dirty="0">
                <a:solidFill>
                  <a:srgbClr val="000000"/>
                </a:solidFill>
                <a:latin typeface="Times Neue Roman" panose="00000500000000000000" charset="0"/>
              </a:rPr>
              <a:t>?</a:t>
            </a:r>
            <a:endParaRPr lang="en-US" sz="4500" dirty="0">
              <a:solidFill>
                <a:srgbClr val="000000"/>
              </a:solidFill>
              <a:latin typeface="Times Neue Roman" panose="00000500000000000000" charset="0"/>
            </a:endParaRPr>
          </a:p>
          <a:p>
            <a:pPr algn="just"/>
            <a:r>
              <a:rPr lang="en-US" sz="4500" dirty="0">
                <a:solidFill>
                  <a:srgbClr val="000000"/>
                </a:solidFill>
                <a:latin typeface="Times Neue Roman" panose="00000500000000000000" charset="0"/>
              </a:rPr>
              <a:t>c) </a:t>
            </a:r>
            <a:r>
              <a:rPr lang="en-US" sz="4500" dirty="0" err="1">
                <a:solidFill>
                  <a:srgbClr val="000000"/>
                </a:solidFill>
                <a:latin typeface="Times Neue Roman" panose="00000500000000000000" charset="0"/>
              </a:rPr>
              <a:t>Những</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nguyên</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tố</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nào</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là</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kim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loại</a:t>
            </a:r>
            <a:r>
              <a:rPr lang="en-US" sz="4500" dirty="0">
                <a:solidFill>
                  <a:srgbClr val="000000"/>
                </a:solidFill>
                <a:latin typeface="Times Neue Roman" panose="00000500000000000000" charset="0"/>
              </a:rPr>
              <a:t>? Phi </a:t>
            </a:r>
            <a:r>
              <a:rPr lang="en-US" sz="4500" dirty="0" err="1">
                <a:solidFill>
                  <a:srgbClr val="000000"/>
                </a:solidFill>
                <a:latin typeface="Times Neue Roman" panose="00000500000000000000" charset="0"/>
              </a:rPr>
              <a:t>kim</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Khí</a:t>
            </a:r>
            <a:r>
              <a:rPr lang="en-US" sz="4500" dirty="0">
                <a:solidFill>
                  <a:srgbClr val="000000"/>
                </a:solidFill>
                <a:latin typeface="Times Neue Roman" panose="00000500000000000000" charset="0"/>
              </a:rPr>
              <a:t> </a:t>
            </a:r>
            <a:r>
              <a:rPr lang="en-US" sz="4500" dirty="0" err="1">
                <a:solidFill>
                  <a:srgbClr val="000000"/>
                </a:solidFill>
                <a:latin typeface="Times Neue Roman" panose="00000500000000000000" charset="0"/>
              </a:rPr>
              <a:t>hiếm</a:t>
            </a:r>
            <a:r>
              <a:rPr lang="en-US" sz="4500" dirty="0">
                <a:solidFill>
                  <a:srgbClr val="000000"/>
                </a:solidFill>
                <a:latin typeface="Times Neue Roman" panose="00000500000000000000" charset="0"/>
              </a:rPr>
              <a:t>?</a:t>
            </a:r>
            <a:endParaRPr lang="en-US" sz="4500" b="0" i="0" dirty="0">
              <a:solidFill>
                <a:srgbClr val="000000"/>
              </a:solidFill>
              <a:effectLst/>
              <a:latin typeface="Times Neue Roman" panose="00000500000000000000" charset="0"/>
            </a:endParaRPr>
          </a:p>
        </p:txBody>
      </p:sp>
      <p:sp>
        <p:nvSpPr>
          <p:cNvPr id="8" name="Rectangle 7"/>
          <p:cNvSpPr/>
          <p:nvPr/>
        </p:nvSpPr>
        <p:spPr>
          <a:xfrm>
            <a:off x="7924800" y="595745"/>
            <a:ext cx="9753600" cy="8987076"/>
          </a:xfrm>
          <a:prstGeom prst="rect">
            <a:avLst/>
          </a:prstGeom>
        </p:spPr>
        <p:txBody>
          <a:bodyPr wrap="square">
            <a:spAutoFit/>
          </a:bodyPr>
          <a:lstStyle/>
          <a:p>
            <a:pPr algn="just"/>
            <a:r>
              <a:rPr lang="en-US" sz="4000" dirty="0">
                <a:solidFill>
                  <a:srgbClr val="000000"/>
                </a:solidFill>
                <a:latin typeface="Times Neue Roman" panose="00000500000000000000" charset="0"/>
              </a:rPr>
              <a:t>a) </a:t>
            </a:r>
            <a:r>
              <a:rPr lang="en-US" sz="4000" dirty="0" err="1">
                <a:solidFill>
                  <a:srgbClr val="000000"/>
                </a:solidFill>
                <a:latin typeface="Times Neue Roman" panose="00000500000000000000" charset="0"/>
              </a:rPr>
              <a:t>Những</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nguyên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tố</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hóa</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học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thuộc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cùng</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một</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nhóm</a:t>
            </a:r>
            <a:r>
              <a:rPr lang="en-US" sz="4000" dirty="0">
                <a:solidFill>
                  <a:srgbClr val="000000"/>
                </a:solidFill>
                <a:latin typeface="Times Neue Roman" panose="00000500000000000000" charset="0"/>
              </a:rPr>
              <a:t>:</a:t>
            </a:r>
            <a:endParaRPr lang="en-US" sz="4000" dirty="0">
              <a:solidFill>
                <a:srgbClr val="000000"/>
              </a:solidFill>
              <a:latin typeface="Times Neue Roman" panose="00000500000000000000" charset="0"/>
            </a:endParaRPr>
          </a:p>
          <a:p>
            <a:pPr algn="just"/>
            <a:r>
              <a:rPr lang="en-US" sz="4000" dirty="0">
                <a:solidFill>
                  <a:srgbClr val="000000"/>
                </a:solidFill>
                <a:latin typeface="Times Neue Roman" panose="00000500000000000000" charset="0"/>
              </a:rPr>
              <a:t>- H </a:t>
            </a:r>
            <a:r>
              <a:rPr lang="en-US" sz="4000" dirty="0" err="1">
                <a:solidFill>
                  <a:srgbClr val="000000"/>
                </a:solidFill>
                <a:latin typeface="Times Neue Roman" panose="00000500000000000000" charset="0"/>
              </a:rPr>
              <a:t>và</a:t>
            </a:r>
            <a:r>
              <a:rPr lang="en-US" sz="4000" dirty="0">
                <a:solidFill>
                  <a:srgbClr val="000000"/>
                </a:solidFill>
                <a:latin typeface="Times Neue Roman" panose="00000500000000000000" charset="0"/>
              </a:rPr>
              <a:t> Na </a:t>
            </a:r>
            <a:r>
              <a:rPr lang="en-US" sz="4000" dirty="0" err="1">
                <a:solidFill>
                  <a:srgbClr val="000000"/>
                </a:solidFill>
                <a:latin typeface="Times Neue Roman" panose="00000500000000000000" charset="0"/>
              </a:rPr>
              <a:t>thuộc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cùng</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nhóm</a:t>
            </a:r>
            <a:r>
              <a:rPr lang="en-US" sz="4000" dirty="0">
                <a:solidFill>
                  <a:srgbClr val="000000"/>
                </a:solidFill>
                <a:latin typeface="Times Neue Roman" panose="00000500000000000000" charset="0"/>
              </a:rPr>
              <a:t> IA.</a:t>
            </a:r>
            <a:endParaRPr lang="en-US" sz="4000" dirty="0">
              <a:solidFill>
                <a:srgbClr val="000000"/>
              </a:solidFill>
              <a:latin typeface="Times Neue Roman" panose="00000500000000000000" charset="0"/>
            </a:endParaRPr>
          </a:p>
          <a:p>
            <a:pPr algn="just"/>
            <a:r>
              <a:rPr lang="en-US" sz="4000" dirty="0">
                <a:solidFill>
                  <a:srgbClr val="000000"/>
                </a:solidFill>
                <a:latin typeface="Times Neue Roman" panose="00000500000000000000" charset="0"/>
              </a:rPr>
              <a:t>- B </a:t>
            </a:r>
            <a:r>
              <a:rPr lang="en-US" sz="4000" dirty="0" err="1">
                <a:solidFill>
                  <a:srgbClr val="000000"/>
                </a:solidFill>
                <a:latin typeface="Times Neue Roman" panose="00000500000000000000" charset="0"/>
              </a:rPr>
              <a:t>và</a:t>
            </a:r>
            <a:r>
              <a:rPr lang="en-US" sz="4000" dirty="0">
                <a:solidFill>
                  <a:srgbClr val="000000"/>
                </a:solidFill>
                <a:latin typeface="Times Neue Roman" panose="00000500000000000000" charset="0"/>
              </a:rPr>
              <a:t> Al </a:t>
            </a:r>
            <a:r>
              <a:rPr lang="en-US" sz="4000" dirty="0" err="1">
                <a:solidFill>
                  <a:srgbClr val="000000"/>
                </a:solidFill>
                <a:latin typeface="Times Neue Roman" panose="00000500000000000000" charset="0"/>
              </a:rPr>
              <a:t>thuộc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cùng</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nhóm</a:t>
            </a:r>
            <a:r>
              <a:rPr lang="en-US" sz="4000" dirty="0">
                <a:solidFill>
                  <a:srgbClr val="000000"/>
                </a:solidFill>
                <a:latin typeface="Times Neue Roman" panose="00000500000000000000" charset="0"/>
              </a:rPr>
              <a:t> IIIA.</a:t>
            </a:r>
            <a:endParaRPr lang="en-US" sz="4000" dirty="0">
              <a:solidFill>
                <a:srgbClr val="000000"/>
              </a:solidFill>
              <a:latin typeface="Times Neue Roman" panose="00000500000000000000" charset="0"/>
            </a:endParaRPr>
          </a:p>
          <a:p>
            <a:pPr algn="just"/>
            <a:r>
              <a:rPr lang="en-US" sz="4000" dirty="0">
                <a:solidFill>
                  <a:srgbClr val="000000"/>
                </a:solidFill>
                <a:latin typeface="Times Neue Roman" panose="00000500000000000000" charset="0"/>
              </a:rPr>
              <a:t>- S </a:t>
            </a:r>
            <a:r>
              <a:rPr lang="en-US" sz="4000" dirty="0" err="1">
                <a:solidFill>
                  <a:srgbClr val="000000"/>
                </a:solidFill>
                <a:latin typeface="Times Neue Roman" panose="00000500000000000000" charset="0"/>
              </a:rPr>
              <a:t>và</a:t>
            </a:r>
            <a:r>
              <a:rPr lang="en-US" sz="4000" dirty="0">
                <a:solidFill>
                  <a:srgbClr val="000000"/>
                </a:solidFill>
                <a:latin typeface="Times Neue Roman" panose="00000500000000000000" charset="0"/>
              </a:rPr>
              <a:t> O </a:t>
            </a:r>
            <a:r>
              <a:rPr lang="en-US" sz="4000" dirty="0" err="1">
                <a:solidFill>
                  <a:srgbClr val="000000"/>
                </a:solidFill>
                <a:latin typeface="Times Neue Roman" panose="00000500000000000000" charset="0"/>
              </a:rPr>
              <a:t>thuộc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cùng</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nhóm</a:t>
            </a:r>
            <a:r>
              <a:rPr lang="en-US" sz="4000" dirty="0">
                <a:solidFill>
                  <a:srgbClr val="000000"/>
                </a:solidFill>
                <a:latin typeface="Times Neue Roman" panose="00000500000000000000" charset="0"/>
              </a:rPr>
              <a:t> VIA.</a:t>
            </a:r>
            <a:endParaRPr lang="en-US" sz="4000" dirty="0">
              <a:solidFill>
                <a:srgbClr val="000000"/>
              </a:solidFill>
              <a:latin typeface="Times Neue Roman" panose="00000500000000000000" charset="0"/>
            </a:endParaRPr>
          </a:p>
          <a:p>
            <a:pPr algn="just"/>
            <a:r>
              <a:rPr lang="en-US" sz="4000" dirty="0">
                <a:solidFill>
                  <a:srgbClr val="000000"/>
                </a:solidFill>
                <a:latin typeface="Times Neue Roman" panose="00000500000000000000" charset="0"/>
              </a:rPr>
              <a:t>- He </a:t>
            </a:r>
            <a:r>
              <a:rPr lang="en-US" sz="4000" dirty="0" err="1">
                <a:solidFill>
                  <a:srgbClr val="000000"/>
                </a:solidFill>
                <a:latin typeface="Times Neue Roman" panose="00000500000000000000" charset="0"/>
              </a:rPr>
              <a:t>và</a:t>
            </a:r>
            <a:r>
              <a:rPr lang="en-US" sz="4000" dirty="0">
                <a:solidFill>
                  <a:srgbClr val="000000"/>
                </a:solidFill>
                <a:latin typeface="Times Neue Roman" panose="00000500000000000000" charset="0"/>
              </a:rPr>
              <a:t> Ne </a:t>
            </a:r>
            <a:r>
              <a:rPr lang="en-US" sz="4000" dirty="0" err="1">
                <a:solidFill>
                  <a:srgbClr val="000000"/>
                </a:solidFill>
                <a:latin typeface="Times Neue Roman" panose="00000500000000000000" charset="0"/>
              </a:rPr>
              <a:t>thuộc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cùng</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nhóm</a:t>
            </a:r>
            <a:r>
              <a:rPr lang="en-US" sz="4000" dirty="0">
                <a:solidFill>
                  <a:srgbClr val="000000"/>
                </a:solidFill>
                <a:latin typeface="Times Neue Roman" panose="00000500000000000000" charset="0"/>
              </a:rPr>
              <a:t> VIIIA.</a:t>
            </a:r>
            <a:endParaRPr lang="en-US" sz="4000" dirty="0">
              <a:solidFill>
                <a:srgbClr val="000000"/>
              </a:solidFill>
              <a:latin typeface="Times Neue Roman" panose="00000500000000000000" charset="0"/>
            </a:endParaRPr>
          </a:p>
          <a:p>
            <a:pPr algn="just"/>
            <a:r>
              <a:rPr lang="en-US" sz="4000" dirty="0">
                <a:solidFill>
                  <a:srgbClr val="000000"/>
                </a:solidFill>
                <a:latin typeface="Times Neue Roman" panose="00000500000000000000" charset="0"/>
              </a:rPr>
              <a:t>b) </a:t>
            </a:r>
            <a:r>
              <a:rPr lang="en-US" sz="4000" dirty="0" err="1">
                <a:solidFill>
                  <a:srgbClr val="000000"/>
                </a:solidFill>
                <a:latin typeface="Times Neue Roman" panose="00000500000000000000" charset="0"/>
              </a:rPr>
              <a:t>Những</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nguyên</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tố</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hóa</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học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thuộc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cùng</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một</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chu</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kì</a:t>
            </a:r>
            <a:r>
              <a:rPr lang="en-US" sz="4000" dirty="0">
                <a:solidFill>
                  <a:srgbClr val="000000"/>
                </a:solidFill>
                <a:latin typeface="Times Neue Roman" panose="00000500000000000000" charset="0"/>
              </a:rPr>
              <a:t>:</a:t>
            </a:r>
            <a:endParaRPr lang="en-US" sz="4000" dirty="0">
              <a:solidFill>
                <a:srgbClr val="000000"/>
              </a:solidFill>
              <a:latin typeface="Times Neue Roman" panose="00000500000000000000" charset="0"/>
            </a:endParaRPr>
          </a:p>
          <a:p>
            <a:pPr algn="just"/>
            <a:r>
              <a:rPr lang="en-US" sz="4000" dirty="0">
                <a:solidFill>
                  <a:srgbClr val="000000"/>
                </a:solidFill>
                <a:latin typeface="Times Neue Roman" panose="00000500000000000000" charset="0"/>
              </a:rPr>
              <a:t>- H </a:t>
            </a:r>
            <a:r>
              <a:rPr lang="en-US" sz="4000" dirty="0" err="1">
                <a:solidFill>
                  <a:srgbClr val="000000"/>
                </a:solidFill>
                <a:latin typeface="Times Neue Roman" panose="00000500000000000000" charset="0"/>
              </a:rPr>
              <a:t>và</a:t>
            </a:r>
            <a:r>
              <a:rPr lang="en-US" sz="4000" dirty="0">
                <a:solidFill>
                  <a:srgbClr val="000000"/>
                </a:solidFill>
                <a:latin typeface="Times Neue Roman" panose="00000500000000000000" charset="0"/>
              </a:rPr>
              <a:t> He </a:t>
            </a:r>
            <a:r>
              <a:rPr lang="en-US" sz="4000" dirty="0" err="1">
                <a:solidFill>
                  <a:srgbClr val="000000"/>
                </a:solidFill>
                <a:latin typeface="Times Neue Roman" panose="00000500000000000000" charset="0"/>
              </a:rPr>
              <a:t>thuộc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cùng</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chu</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kì</a:t>
            </a:r>
            <a:r>
              <a:rPr lang="en-US" sz="4000" dirty="0">
                <a:solidFill>
                  <a:srgbClr val="000000"/>
                </a:solidFill>
                <a:latin typeface="Times Neue Roman" panose="00000500000000000000" charset="0"/>
              </a:rPr>
              <a:t> 1.</a:t>
            </a:r>
            <a:endParaRPr lang="en-US" sz="4000" dirty="0">
              <a:solidFill>
                <a:srgbClr val="000000"/>
              </a:solidFill>
              <a:latin typeface="Times Neue Roman" panose="00000500000000000000" charset="0"/>
            </a:endParaRPr>
          </a:p>
          <a:p>
            <a:pPr algn="just"/>
            <a:r>
              <a:rPr lang="en-US" sz="4000" dirty="0">
                <a:solidFill>
                  <a:srgbClr val="000000"/>
                </a:solidFill>
                <a:latin typeface="Times Neue Roman" panose="00000500000000000000" charset="0"/>
              </a:rPr>
              <a:t>- B, O </a:t>
            </a:r>
            <a:r>
              <a:rPr lang="en-US" sz="4000" dirty="0" err="1">
                <a:solidFill>
                  <a:srgbClr val="000000"/>
                </a:solidFill>
                <a:latin typeface="Times Neue Roman" panose="00000500000000000000" charset="0"/>
              </a:rPr>
              <a:t>và</a:t>
            </a:r>
            <a:r>
              <a:rPr lang="en-US" sz="4000" dirty="0">
                <a:solidFill>
                  <a:srgbClr val="000000"/>
                </a:solidFill>
                <a:latin typeface="Times Neue Roman" panose="00000500000000000000" charset="0"/>
              </a:rPr>
              <a:t> Ne </a:t>
            </a:r>
            <a:r>
              <a:rPr lang="en-US" sz="4000" dirty="0" err="1">
                <a:solidFill>
                  <a:srgbClr val="000000"/>
                </a:solidFill>
                <a:latin typeface="Times Neue Roman" panose="00000500000000000000" charset="0"/>
              </a:rPr>
              <a:t>thuộc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cùng</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chu</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kì</a:t>
            </a:r>
            <a:r>
              <a:rPr lang="en-US" sz="4000" dirty="0">
                <a:solidFill>
                  <a:srgbClr val="000000"/>
                </a:solidFill>
                <a:latin typeface="Times Neue Roman" panose="00000500000000000000" charset="0"/>
              </a:rPr>
              <a:t> 2.</a:t>
            </a:r>
            <a:endParaRPr lang="en-US" sz="4000" dirty="0">
              <a:solidFill>
                <a:srgbClr val="000000"/>
              </a:solidFill>
              <a:latin typeface="Times Neue Roman" panose="00000500000000000000" charset="0"/>
            </a:endParaRPr>
          </a:p>
          <a:p>
            <a:pPr marL="285750" indent="-285750" algn="just">
              <a:buFontTx/>
              <a:buChar char="-"/>
            </a:pPr>
            <a:r>
              <a:rPr lang="en-US" sz="4000" dirty="0">
                <a:solidFill>
                  <a:srgbClr val="000000"/>
                </a:solidFill>
                <a:latin typeface="Times Neue Roman" panose="00000500000000000000" charset="0"/>
              </a:rPr>
              <a:t>Na, Mg, Al, P, S </a:t>
            </a:r>
            <a:r>
              <a:rPr lang="en-US" sz="4000" dirty="0" err="1">
                <a:solidFill>
                  <a:srgbClr val="000000"/>
                </a:solidFill>
                <a:latin typeface="Times Neue Roman" panose="00000500000000000000" charset="0"/>
              </a:rPr>
              <a:t>thuộc</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cùng</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chu</a:t>
            </a:r>
            <a:r>
              <a:rPr lang="en-US" sz="4000" dirty="0">
                <a:solidFill>
                  <a:srgbClr val="000000"/>
                </a:solidFill>
                <a:latin typeface="Times Neue Roman" panose="00000500000000000000" charset="0"/>
              </a:rPr>
              <a:t> </a:t>
            </a:r>
            <a:r>
              <a:rPr lang="en-US" sz="4000" dirty="0" err="1">
                <a:solidFill>
                  <a:srgbClr val="000000"/>
                </a:solidFill>
                <a:latin typeface="Times Neue Roman" panose="00000500000000000000" charset="0"/>
              </a:rPr>
              <a:t>kì</a:t>
            </a:r>
            <a:r>
              <a:rPr lang="en-US" sz="4000" dirty="0">
                <a:solidFill>
                  <a:srgbClr val="000000"/>
                </a:solidFill>
                <a:latin typeface="Times Neue Roman" panose="00000500000000000000" charset="0"/>
              </a:rPr>
              <a:t> 3.</a:t>
            </a:r>
            <a:endParaRPr lang="en-US" sz="4000" dirty="0">
              <a:solidFill>
                <a:srgbClr val="000000"/>
              </a:solidFill>
              <a:latin typeface="Times Neue Roman" panose="00000500000000000000" charset="0"/>
            </a:endParaRPr>
          </a:p>
          <a:p>
            <a:r>
              <a:rPr lang="en-US" sz="4000" dirty="0">
                <a:latin typeface="Times Neue Roman" panose="00000500000000000000" charset="0"/>
              </a:rPr>
              <a:t>c) </a:t>
            </a:r>
            <a:r>
              <a:rPr lang="en-US" sz="4000" dirty="0" err="1">
                <a:latin typeface="Times Neue Roman" panose="00000500000000000000" charset="0"/>
              </a:rPr>
              <a:t>Những</a:t>
            </a:r>
            <a:r>
              <a:rPr lang="en-US" sz="4000" dirty="0">
                <a:latin typeface="Times Neue Roman" panose="00000500000000000000" charset="0"/>
              </a:rPr>
              <a:t> </a:t>
            </a:r>
            <a:r>
              <a:rPr lang="en-US" sz="4000" dirty="0" err="1">
                <a:latin typeface="Times Neue Roman" panose="00000500000000000000" charset="0"/>
              </a:rPr>
              <a:t>nguyên</a:t>
            </a:r>
            <a:r>
              <a:rPr lang="en-US" sz="4000" dirty="0">
                <a:latin typeface="Times Neue Roman" panose="00000500000000000000" charset="0"/>
              </a:rPr>
              <a:t> </a:t>
            </a:r>
            <a:r>
              <a:rPr lang="en-US" sz="4000" dirty="0" err="1">
                <a:latin typeface="Times Neue Roman" panose="00000500000000000000" charset="0"/>
              </a:rPr>
              <a:t>tố</a:t>
            </a:r>
            <a:r>
              <a:rPr lang="en-US" sz="4000" dirty="0">
                <a:latin typeface="Times Neue Roman" panose="00000500000000000000" charset="0"/>
              </a:rPr>
              <a:t> </a:t>
            </a:r>
            <a:r>
              <a:rPr lang="en-US" sz="4000" dirty="0" err="1">
                <a:latin typeface="Times Neue Roman" panose="00000500000000000000" charset="0"/>
              </a:rPr>
              <a:t>là</a:t>
            </a:r>
            <a:r>
              <a:rPr lang="en-US" sz="4000" dirty="0">
                <a:latin typeface="Times Neue Roman" panose="00000500000000000000" charset="0"/>
              </a:rPr>
              <a:t> </a:t>
            </a:r>
            <a:r>
              <a:rPr lang="en-US" sz="4000" dirty="0" err="1">
                <a:latin typeface="Times Neue Roman" panose="00000500000000000000" charset="0"/>
              </a:rPr>
              <a:t>kim</a:t>
            </a:r>
            <a:r>
              <a:rPr lang="en-US" sz="4000" dirty="0">
                <a:latin typeface="Times Neue Roman" panose="00000500000000000000" charset="0"/>
              </a:rPr>
              <a:t> </a:t>
            </a:r>
            <a:r>
              <a:rPr lang="en-US" sz="4000" dirty="0" err="1">
                <a:latin typeface="Times Neue Roman" panose="00000500000000000000" charset="0"/>
              </a:rPr>
              <a:t>loại</a:t>
            </a:r>
            <a:r>
              <a:rPr lang="en-US" sz="4000" dirty="0">
                <a:latin typeface="Times Neue Roman" panose="00000500000000000000" charset="0"/>
              </a:rPr>
              <a:t>: Na, Mg, Al.</a:t>
            </a:r>
            <a:endParaRPr lang="en-US" sz="4000" dirty="0">
              <a:latin typeface="Times Neue Roman" panose="00000500000000000000" charset="0"/>
            </a:endParaRPr>
          </a:p>
          <a:p>
            <a:r>
              <a:rPr lang="en-US" sz="4000" dirty="0" err="1">
                <a:latin typeface="Times Neue Roman" panose="00000500000000000000" charset="0"/>
              </a:rPr>
              <a:t>Những</a:t>
            </a:r>
            <a:r>
              <a:rPr lang="en-US" sz="4000" dirty="0">
                <a:latin typeface="Times Neue Roman" panose="00000500000000000000" charset="0"/>
              </a:rPr>
              <a:t> </a:t>
            </a:r>
            <a:r>
              <a:rPr lang="en-US" sz="4000" dirty="0" err="1">
                <a:latin typeface="Times Neue Roman" panose="00000500000000000000" charset="0"/>
              </a:rPr>
              <a:t>nguyên</a:t>
            </a:r>
            <a:r>
              <a:rPr lang="en-US" sz="4000" dirty="0">
                <a:latin typeface="Times Neue Roman" panose="00000500000000000000" charset="0"/>
              </a:rPr>
              <a:t> </a:t>
            </a:r>
            <a:r>
              <a:rPr lang="en-US" sz="4000" dirty="0" err="1">
                <a:latin typeface="Times Neue Roman" panose="00000500000000000000" charset="0"/>
              </a:rPr>
              <a:t>tố</a:t>
            </a:r>
            <a:r>
              <a:rPr lang="en-US" sz="4000" dirty="0">
                <a:latin typeface="Times Neue Roman" panose="00000500000000000000" charset="0"/>
              </a:rPr>
              <a:t> phi </a:t>
            </a:r>
            <a:r>
              <a:rPr lang="en-US" sz="4000" dirty="0" err="1">
                <a:latin typeface="Times Neue Roman" panose="00000500000000000000" charset="0"/>
              </a:rPr>
              <a:t>kim</a:t>
            </a:r>
            <a:r>
              <a:rPr lang="en-US" sz="4000" dirty="0">
                <a:latin typeface="Times Neue Roman" panose="00000500000000000000" charset="0"/>
              </a:rPr>
              <a:t>: B, O, P, S.</a:t>
            </a:r>
            <a:endParaRPr lang="en-US" sz="4000" dirty="0">
              <a:latin typeface="Times Neue Roman" panose="00000500000000000000" charset="0"/>
            </a:endParaRPr>
          </a:p>
          <a:p>
            <a:r>
              <a:rPr lang="en-US" sz="4000" dirty="0" err="1">
                <a:latin typeface="Times Neue Roman" panose="00000500000000000000" charset="0"/>
              </a:rPr>
              <a:t>Những</a:t>
            </a:r>
            <a:r>
              <a:rPr lang="en-US" sz="4000" dirty="0">
                <a:latin typeface="Times Neue Roman" panose="00000500000000000000" charset="0"/>
              </a:rPr>
              <a:t> </a:t>
            </a:r>
            <a:r>
              <a:rPr lang="en-US" sz="4000" dirty="0" err="1">
                <a:latin typeface="Times Neue Roman" panose="00000500000000000000" charset="0"/>
              </a:rPr>
              <a:t>nguyên</a:t>
            </a:r>
            <a:r>
              <a:rPr lang="en-US" sz="4000" dirty="0">
                <a:latin typeface="Times Neue Roman" panose="00000500000000000000" charset="0"/>
              </a:rPr>
              <a:t> </a:t>
            </a:r>
            <a:r>
              <a:rPr lang="en-US" sz="4000" dirty="0" err="1">
                <a:latin typeface="Times Neue Roman" panose="00000500000000000000" charset="0"/>
              </a:rPr>
              <a:t>tố</a:t>
            </a:r>
            <a:r>
              <a:rPr lang="en-US" sz="4000" dirty="0">
                <a:latin typeface="Times Neue Roman" panose="00000500000000000000" charset="0"/>
              </a:rPr>
              <a:t> </a:t>
            </a:r>
            <a:r>
              <a:rPr lang="en-US" sz="4000" dirty="0" err="1">
                <a:latin typeface="Times Neue Roman" panose="00000500000000000000" charset="0"/>
              </a:rPr>
              <a:t>khí</a:t>
            </a:r>
            <a:r>
              <a:rPr lang="en-US" sz="4000" dirty="0">
                <a:latin typeface="Times Neue Roman" panose="00000500000000000000" charset="0"/>
              </a:rPr>
              <a:t> </a:t>
            </a:r>
            <a:r>
              <a:rPr lang="en-US" sz="4000" dirty="0" err="1">
                <a:latin typeface="Times Neue Roman" panose="00000500000000000000" charset="0"/>
              </a:rPr>
              <a:t>hiếm</a:t>
            </a:r>
            <a:r>
              <a:rPr lang="en-US" sz="4000" dirty="0">
                <a:latin typeface="Times Neue Roman" panose="00000500000000000000" charset="0"/>
              </a:rPr>
              <a:t>: He, Ne.</a:t>
            </a:r>
            <a:endParaRPr lang="en-US" sz="4000" dirty="0">
              <a:latin typeface="Times Neue Roman" panose="00000500000000000000" charset="0"/>
            </a:endParaRPr>
          </a:p>
          <a:p>
            <a:pPr marL="285750" indent="-285750" algn="just">
              <a:buFontTx/>
              <a:buChar char="-"/>
            </a:pPr>
            <a:endParaRPr lang="en-US" b="0" i="0" dirty="0">
              <a:solidFill>
                <a:srgbClr val="000000"/>
              </a:solidFill>
              <a:effectLst/>
              <a:latin typeface="Open Sans"/>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8">
                                            <p:txEl>
                                              <p:pRg st="0" end="0"/>
                                            </p:txEl>
                                          </p:spTgt>
                                        </p:tgtEl>
                                        <p:attrNameLst>
                                          <p:attrName>style.visibility</p:attrName>
                                        </p:attrNameLst>
                                      </p:cBhvr>
                                      <p:to>
                                        <p:strVal val="visible"/>
                                      </p:to>
                                    </p:set>
                                    <p:anim calcmode="lin" valueType="num">
                                      <p:cBhvr additive="base">
                                        <p:cTn id="7" dur="500" fill="hold"/>
                                        <p:tgtEl>
                                          <p:spTgt spid="8">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8">
                                            <p:txEl>
                                              <p:pRg st="0" end="0"/>
                                            </p:txEl>
                                          </p:spTgt>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8">
                                            <p:txEl>
                                              <p:pRg st="1" end="1"/>
                                            </p:txEl>
                                          </p:spTgt>
                                        </p:tgtEl>
                                        <p:attrNameLst>
                                          <p:attrName>style.visibility</p:attrName>
                                        </p:attrNameLst>
                                      </p:cBhvr>
                                      <p:to>
                                        <p:strVal val="visible"/>
                                      </p:to>
                                    </p:set>
                                    <p:anim calcmode="lin" valueType="num">
                                      <p:cBhvr additive="base">
                                        <p:cTn id="11" dur="500" fill="hold"/>
                                        <p:tgtEl>
                                          <p:spTgt spid="8">
                                            <p:txEl>
                                              <p:pRg st="1" end="1"/>
                                            </p:txEl>
                                          </p:spTgt>
                                        </p:tgtEl>
                                        <p:attrNameLst>
                                          <p:attrName>ppt_x</p:attrName>
                                        </p:attrNameLst>
                                      </p:cBhvr>
                                      <p:tavLst>
                                        <p:tav tm="0">
                                          <p:val>
                                            <p:strVal val="#ppt_x"/>
                                          </p:val>
                                        </p:tav>
                                        <p:tav tm="100000">
                                          <p:val>
                                            <p:strVal val="#ppt_x"/>
                                          </p:val>
                                        </p:tav>
                                      </p:tavLst>
                                    </p:anim>
                                    <p:anim calcmode="lin" valueType="num">
                                      <p:cBhvr additive="base">
                                        <p:cTn id="12" dur="500" fill="hold"/>
                                        <p:tgtEl>
                                          <p:spTgt spid="8">
                                            <p:txEl>
                                              <p:pRg st="1" end="1"/>
                                            </p:txEl>
                                          </p:spTgt>
                                        </p:tgtEl>
                                        <p:attrNameLst>
                                          <p:attrName>ppt_y</p:attrName>
                                        </p:attrNameLst>
                                      </p:cBhvr>
                                      <p:tavLst>
                                        <p:tav tm="0">
                                          <p:val>
                                            <p:strVal val="1+#ppt_h/2"/>
                                          </p:val>
                                        </p:tav>
                                        <p:tav tm="100000">
                                          <p:val>
                                            <p:strVal val="#ppt_y"/>
                                          </p:val>
                                        </p:tav>
                                      </p:tavLst>
                                    </p:anim>
                                  </p:childTnLst>
                                </p:cTn>
                              </p:par>
                              <p:par>
                                <p:cTn id="13" presetID="2" presetClass="entr" presetSubtype="4" fill="hold" nodeType="withEffect">
                                  <p:stCondLst>
                                    <p:cond delay="0"/>
                                  </p:stCondLst>
                                  <p:childTnLst>
                                    <p:set>
                                      <p:cBhvr>
                                        <p:cTn id="14" dur="1" fill="hold">
                                          <p:stCondLst>
                                            <p:cond delay="0"/>
                                          </p:stCondLst>
                                        </p:cTn>
                                        <p:tgtEl>
                                          <p:spTgt spid="8">
                                            <p:txEl>
                                              <p:pRg st="2" end="2"/>
                                            </p:txEl>
                                          </p:spTgt>
                                        </p:tgtEl>
                                        <p:attrNameLst>
                                          <p:attrName>style.visibility</p:attrName>
                                        </p:attrNameLst>
                                      </p:cBhvr>
                                      <p:to>
                                        <p:strVal val="visible"/>
                                      </p:to>
                                    </p:set>
                                    <p:anim calcmode="lin" valueType="num">
                                      <p:cBhvr additive="base">
                                        <p:cTn id="15" dur="500" fill="hold"/>
                                        <p:tgtEl>
                                          <p:spTgt spid="8">
                                            <p:txEl>
                                              <p:pRg st="2" end="2"/>
                                            </p:txEl>
                                          </p:spTgt>
                                        </p:tgtEl>
                                        <p:attrNameLst>
                                          <p:attrName>ppt_x</p:attrName>
                                        </p:attrNameLst>
                                      </p:cBhvr>
                                      <p:tavLst>
                                        <p:tav tm="0">
                                          <p:val>
                                            <p:strVal val="#ppt_x"/>
                                          </p:val>
                                        </p:tav>
                                        <p:tav tm="100000">
                                          <p:val>
                                            <p:strVal val="#ppt_x"/>
                                          </p:val>
                                        </p:tav>
                                      </p:tavLst>
                                    </p:anim>
                                    <p:anim calcmode="lin" valueType="num">
                                      <p:cBhvr additive="base">
                                        <p:cTn id="16" dur="500" fill="hold"/>
                                        <p:tgtEl>
                                          <p:spTgt spid="8">
                                            <p:txEl>
                                              <p:pRg st="2" end="2"/>
                                            </p:txEl>
                                          </p:spTgt>
                                        </p:tgtEl>
                                        <p:attrNameLst>
                                          <p:attrName>ppt_y</p:attrName>
                                        </p:attrNameLst>
                                      </p:cBhvr>
                                      <p:tavLst>
                                        <p:tav tm="0">
                                          <p:val>
                                            <p:strVal val="1+#ppt_h/2"/>
                                          </p:val>
                                        </p:tav>
                                        <p:tav tm="100000">
                                          <p:val>
                                            <p:strVal val="#ppt_y"/>
                                          </p:val>
                                        </p:tav>
                                      </p:tavLst>
                                    </p:anim>
                                  </p:childTnLst>
                                </p:cTn>
                              </p:par>
                              <p:par>
                                <p:cTn id="17" presetID="2" presetClass="entr" presetSubtype="4" fill="hold" nodeType="withEffect">
                                  <p:stCondLst>
                                    <p:cond delay="0"/>
                                  </p:stCondLst>
                                  <p:childTnLst>
                                    <p:set>
                                      <p:cBhvr>
                                        <p:cTn id="18" dur="1" fill="hold">
                                          <p:stCondLst>
                                            <p:cond delay="0"/>
                                          </p:stCondLst>
                                        </p:cTn>
                                        <p:tgtEl>
                                          <p:spTgt spid="8">
                                            <p:txEl>
                                              <p:pRg st="3" end="3"/>
                                            </p:txEl>
                                          </p:spTgt>
                                        </p:tgtEl>
                                        <p:attrNameLst>
                                          <p:attrName>style.visibility</p:attrName>
                                        </p:attrNameLst>
                                      </p:cBhvr>
                                      <p:to>
                                        <p:strVal val="visible"/>
                                      </p:to>
                                    </p:set>
                                    <p:anim calcmode="lin" valueType="num">
                                      <p:cBhvr additive="base">
                                        <p:cTn id="19" dur="500" fill="hold"/>
                                        <p:tgtEl>
                                          <p:spTgt spid="8">
                                            <p:txEl>
                                              <p:pRg st="3" end="3"/>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8">
                                            <p:txEl>
                                              <p:pRg st="3" end="3"/>
                                            </p:txEl>
                                          </p:spTgt>
                                        </p:tgtEl>
                                        <p:attrNameLst>
                                          <p:attrName>ppt_y</p:attrName>
                                        </p:attrNameLst>
                                      </p:cBhvr>
                                      <p:tavLst>
                                        <p:tav tm="0">
                                          <p:val>
                                            <p:strVal val="1+#ppt_h/2"/>
                                          </p:val>
                                        </p:tav>
                                        <p:tav tm="100000">
                                          <p:val>
                                            <p:strVal val="#ppt_y"/>
                                          </p:val>
                                        </p:tav>
                                      </p:tavLst>
                                    </p:anim>
                                  </p:childTnLst>
                                </p:cTn>
                              </p:par>
                              <p:par>
                                <p:cTn id="21" presetID="2" presetClass="entr" presetSubtype="4" fill="hold" nodeType="withEffect">
                                  <p:stCondLst>
                                    <p:cond delay="0"/>
                                  </p:stCondLst>
                                  <p:childTnLst>
                                    <p:set>
                                      <p:cBhvr>
                                        <p:cTn id="22" dur="1" fill="hold">
                                          <p:stCondLst>
                                            <p:cond delay="0"/>
                                          </p:stCondLst>
                                        </p:cTn>
                                        <p:tgtEl>
                                          <p:spTgt spid="8">
                                            <p:txEl>
                                              <p:pRg st="4" end="4"/>
                                            </p:txEl>
                                          </p:spTgt>
                                        </p:tgtEl>
                                        <p:attrNameLst>
                                          <p:attrName>style.visibility</p:attrName>
                                        </p:attrNameLst>
                                      </p:cBhvr>
                                      <p:to>
                                        <p:strVal val="visible"/>
                                      </p:to>
                                    </p:set>
                                    <p:anim calcmode="lin" valueType="num">
                                      <p:cBhvr additive="base">
                                        <p:cTn id="23" dur="500" fill="hold"/>
                                        <p:tgtEl>
                                          <p:spTgt spid="8">
                                            <p:txEl>
                                              <p:pRg st="4" end="4"/>
                                            </p:txEl>
                                          </p:spTgt>
                                        </p:tgtEl>
                                        <p:attrNameLst>
                                          <p:attrName>ppt_x</p:attrName>
                                        </p:attrNameLst>
                                      </p:cBhvr>
                                      <p:tavLst>
                                        <p:tav tm="0">
                                          <p:val>
                                            <p:strVal val="#ppt_x"/>
                                          </p:val>
                                        </p:tav>
                                        <p:tav tm="100000">
                                          <p:val>
                                            <p:strVal val="#ppt_x"/>
                                          </p:val>
                                        </p:tav>
                                      </p:tavLst>
                                    </p:anim>
                                    <p:anim calcmode="lin" valueType="num">
                                      <p:cBhvr additive="base">
                                        <p:cTn id="24" dur="500" fill="hold"/>
                                        <p:tgtEl>
                                          <p:spTgt spid="8">
                                            <p:txEl>
                                              <p:pRg st="4" end="4"/>
                                            </p:txEl>
                                          </p:spTgt>
                                        </p:tgtEl>
                                        <p:attrNameLst>
                                          <p:attrName>ppt_y</p:attrName>
                                        </p:attrNameLst>
                                      </p:cBhvr>
                                      <p:tavLst>
                                        <p:tav tm="0">
                                          <p:val>
                                            <p:strVal val="1+#ppt_h/2"/>
                                          </p:val>
                                        </p:tav>
                                        <p:tav tm="100000">
                                          <p:val>
                                            <p:strVal val="#ppt_y"/>
                                          </p:val>
                                        </p:tav>
                                      </p:tavLst>
                                    </p:anim>
                                  </p:childTnLst>
                                </p:cTn>
                              </p:par>
                            </p:childTnLst>
                          </p:cTn>
                        </p:par>
                      </p:childTnLst>
                    </p:cTn>
                  </p:par>
                  <p:par>
                    <p:cTn id="25" fill="hold">
                      <p:stCondLst>
                        <p:cond delay="indefinite"/>
                      </p:stCondLst>
                      <p:childTnLst>
                        <p:par>
                          <p:cTn id="26" fill="hold">
                            <p:stCondLst>
                              <p:cond delay="0"/>
                            </p:stCondLst>
                            <p:childTnLst>
                              <p:par>
                                <p:cTn id="27" presetID="42" presetClass="entr" presetSubtype="0" fill="hold" nodeType="clickEffect">
                                  <p:stCondLst>
                                    <p:cond delay="0"/>
                                  </p:stCondLst>
                                  <p:childTnLst>
                                    <p:set>
                                      <p:cBhvr>
                                        <p:cTn id="28" dur="1" fill="hold">
                                          <p:stCondLst>
                                            <p:cond delay="0"/>
                                          </p:stCondLst>
                                        </p:cTn>
                                        <p:tgtEl>
                                          <p:spTgt spid="8">
                                            <p:txEl>
                                              <p:pRg st="5" end="5"/>
                                            </p:txEl>
                                          </p:spTgt>
                                        </p:tgtEl>
                                        <p:attrNameLst>
                                          <p:attrName>style.visibility</p:attrName>
                                        </p:attrNameLst>
                                      </p:cBhvr>
                                      <p:to>
                                        <p:strVal val="visible"/>
                                      </p:to>
                                    </p:set>
                                    <p:animEffect transition="in" filter="fade">
                                      <p:cBhvr>
                                        <p:cTn id="29" dur="1000"/>
                                        <p:tgtEl>
                                          <p:spTgt spid="8">
                                            <p:txEl>
                                              <p:pRg st="5" end="5"/>
                                            </p:txEl>
                                          </p:spTgt>
                                        </p:tgtEl>
                                      </p:cBhvr>
                                    </p:animEffect>
                                    <p:anim calcmode="lin" valueType="num">
                                      <p:cBhvr>
                                        <p:cTn id="30" dur="1000" fill="hold"/>
                                        <p:tgtEl>
                                          <p:spTgt spid="8">
                                            <p:txEl>
                                              <p:pRg st="5" end="5"/>
                                            </p:txEl>
                                          </p:spTgt>
                                        </p:tgtEl>
                                        <p:attrNameLst>
                                          <p:attrName>ppt_x</p:attrName>
                                        </p:attrNameLst>
                                      </p:cBhvr>
                                      <p:tavLst>
                                        <p:tav tm="0">
                                          <p:val>
                                            <p:strVal val="#ppt_x"/>
                                          </p:val>
                                        </p:tav>
                                        <p:tav tm="100000">
                                          <p:val>
                                            <p:strVal val="#ppt_x"/>
                                          </p:val>
                                        </p:tav>
                                      </p:tavLst>
                                    </p:anim>
                                    <p:anim calcmode="lin" valueType="num">
                                      <p:cBhvr>
                                        <p:cTn id="31" dur="1000" fill="hold"/>
                                        <p:tgtEl>
                                          <p:spTgt spid="8">
                                            <p:txEl>
                                              <p:pRg st="5" end="5"/>
                                            </p:txEl>
                                          </p:spTgt>
                                        </p:tgtEl>
                                        <p:attrNameLst>
                                          <p:attrName>ppt_y</p:attrName>
                                        </p:attrNameLst>
                                      </p:cBhvr>
                                      <p:tavLst>
                                        <p:tav tm="0">
                                          <p:val>
                                            <p:strVal val="#ppt_y+.1"/>
                                          </p:val>
                                        </p:tav>
                                        <p:tav tm="100000">
                                          <p:val>
                                            <p:strVal val="#ppt_y"/>
                                          </p:val>
                                        </p:tav>
                                      </p:tavLst>
                                    </p:anim>
                                  </p:childTnLst>
                                </p:cTn>
                              </p:par>
                              <p:par>
                                <p:cTn id="32" presetID="42" presetClass="entr" presetSubtype="0" fill="hold" nodeType="withEffect">
                                  <p:stCondLst>
                                    <p:cond delay="0"/>
                                  </p:stCondLst>
                                  <p:childTnLst>
                                    <p:set>
                                      <p:cBhvr>
                                        <p:cTn id="33" dur="1" fill="hold">
                                          <p:stCondLst>
                                            <p:cond delay="0"/>
                                          </p:stCondLst>
                                        </p:cTn>
                                        <p:tgtEl>
                                          <p:spTgt spid="8">
                                            <p:txEl>
                                              <p:pRg st="6" end="6"/>
                                            </p:txEl>
                                          </p:spTgt>
                                        </p:tgtEl>
                                        <p:attrNameLst>
                                          <p:attrName>style.visibility</p:attrName>
                                        </p:attrNameLst>
                                      </p:cBhvr>
                                      <p:to>
                                        <p:strVal val="visible"/>
                                      </p:to>
                                    </p:set>
                                    <p:animEffect transition="in" filter="fade">
                                      <p:cBhvr>
                                        <p:cTn id="34" dur="1000"/>
                                        <p:tgtEl>
                                          <p:spTgt spid="8">
                                            <p:txEl>
                                              <p:pRg st="6" end="6"/>
                                            </p:txEl>
                                          </p:spTgt>
                                        </p:tgtEl>
                                      </p:cBhvr>
                                    </p:animEffect>
                                    <p:anim calcmode="lin" valueType="num">
                                      <p:cBhvr>
                                        <p:cTn id="35" dur="1000" fill="hold"/>
                                        <p:tgtEl>
                                          <p:spTgt spid="8">
                                            <p:txEl>
                                              <p:pRg st="6" end="6"/>
                                            </p:txEl>
                                          </p:spTgt>
                                        </p:tgtEl>
                                        <p:attrNameLst>
                                          <p:attrName>ppt_x</p:attrName>
                                        </p:attrNameLst>
                                      </p:cBhvr>
                                      <p:tavLst>
                                        <p:tav tm="0">
                                          <p:val>
                                            <p:strVal val="#ppt_x"/>
                                          </p:val>
                                        </p:tav>
                                        <p:tav tm="100000">
                                          <p:val>
                                            <p:strVal val="#ppt_x"/>
                                          </p:val>
                                        </p:tav>
                                      </p:tavLst>
                                    </p:anim>
                                    <p:anim calcmode="lin" valueType="num">
                                      <p:cBhvr>
                                        <p:cTn id="36" dur="1000" fill="hold"/>
                                        <p:tgtEl>
                                          <p:spTgt spid="8">
                                            <p:txEl>
                                              <p:pRg st="6" end="6"/>
                                            </p:txEl>
                                          </p:spTgt>
                                        </p:tgtEl>
                                        <p:attrNameLst>
                                          <p:attrName>ppt_y</p:attrName>
                                        </p:attrNameLst>
                                      </p:cBhvr>
                                      <p:tavLst>
                                        <p:tav tm="0">
                                          <p:val>
                                            <p:strVal val="#ppt_y+.1"/>
                                          </p:val>
                                        </p:tav>
                                        <p:tav tm="100000">
                                          <p:val>
                                            <p:strVal val="#ppt_y"/>
                                          </p:val>
                                        </p:tav>
                                      </p:tavLst>
                                    </p:anim>
                                  </p:childTnLst>
                                </p:cTn>
                              </p:par>
                              <p:par>
                                <p:cTn id="37" presetID="42" presetClass="entr" presetSubtype="0" fill="hold" nodeType="withEffect">
                                  <p:stCondLst>
                                    <p:cond delay="0"/>
                                  </p:stCondLst>
                                  <p:childTnLst>
                                    <p:set>
                                      <p:cBhvr>
                                        <p:cTn id="38" dur="1" fill="hold">
                                          <p:stCondLst>
                                            <p:cond delay="0"/>
                                          </p:stCondLst>
                                        </p:cTn>
                                        <p:tgtEl>
                                          <p:spTgt spid="8">
                                            <p:txEl>
                                              <p:pRg st="7" end="7"/>
                                            </p:txEl>
                                          </p:spTgt>
                                        </p:tgtEl>
                                        <p:attrNameLst>
                                          <p:attrName>style.visibility</p:attrName>
                                        </p:attrNameLst>
                                      </p:cBhvr>
                                      <p:to>
                                        <p:strVal val="visible"/>
                                      </p:to>
                                    </p:set>
                                    <p:animEffect transition="in" filter="fade">
                                      <p:cBhvr>
                                        <p:cTn id="39" dur="1000"/>
                                        <p:tgtEl>
                                          <p:spTgt spid="8">
                                            <p:txEl>
                                              <p:pRg st="7" end="7"/>
                                            </p:txEl>
                                          </p:spTgt>
                                        </p:tgtEl>
                                      </p:cBhvr>
                                    </p:animEffect>
                                    <p:anim calcmode="lin" valueType="num">
                                      <p:cBhvr>
                                        <p:cTn id="40" dur="1000" fill="hold"/>
                                        <p:tgtEl>
                                          <p:spTgt spid="8">
                                            <p:txEl>
                                              <p:pRg st="7" end="7"/>
                                            </p:txEl>
                                          </p:spTgt>
                                        </p:tgtEl>
                                        <p:attrNameLst>
                                          <p:attrName>ppt_x</p:attrName>
                                        </p:attrNameLst>
                                      </p:cBhvr>
                                      <p:tavLst>
                                        <p:tav tm="0">
                                          <p:val>
                                            <p:strVal val="#ppt_x"/>
                                          </p:val>
                                        </p:tav>
                                        <p:tav tm="100000">
                                          <p:val>
                                            <p:strVal val="#ppt_x"/>
                                          </p:val>
                                        </p:tav>
                                      </p:tavLst>
                                    </p:anim>
                                    <p:anim calcmode="lin" valueType="num">
                                      <p:cBhvr>
                                        <p:cTn id="41" dur="1000" fill="hold"/>
                                        <p:tgtEl>
                                          <p:spTgt spid="8">
                                            <p:txEl>
                                              <p:pRg st="7" end="7"/>
                                            </p:txEl>
                                          </p:spTgt>
                                        </p:tgtEl>
                                        <p:attrNameLst>
                                          <p:attrName>ppt_y</p:attrName>
                                        </p:attrNameLst>
                                      </p:cBhvr>
                                      <p:tavLst>
                                        <p:tav tm="0">
                                          <p:val>
                                            <p:strVal val="#ppt_y+.1"/>
                                          </p:val>
                                        </p:tav>
                                        <p:tav tm="100000">
                                          <p:val>
                                            <p:strVal val="#ppt_y"/>
                                          </p:val>
                                        </p:tav>
                                      </p:tavLst>
                                    </p:anim>
                                  </p:childTnLst>
                                </p:cTn>
                              </p:par>
                              <p:par>
                                <p:cTn id="42" presetID="42" presetClass="entr" presetSubtype="0" fill="hold" nodeType="withEffect">
                                  <p:stCondLst>
                                    <p:cond delay="0"/>
                                  </p:stCondLst>
                                  <p:childTnLst>
                                    <p:set>
                                      <p:cBhvr>
                                        <p:cTn id="43" dur="1" fill="hold">
                                          <p:stCondLst>
                                            <p:cond delay="0"/>
                                          </p:stCondLst>
                                        </p:cTn>
                                        <p:tgtEl>
                                          <p:spTgt spid="8">
                                            <p:txEl>
                                              <p:pRg st="8" end="8"/>
                                            </p:txEl>
                                          </p:spTgt>
                                        </p:tgtEl>
                                        <p:attrNameLst>
                                          <p:attrName>style.visibility</p:attrName>
                                        </p:attrNameLst>
                                      </p:cBhvr>
                                      <p:to>
                                        <p:strVal val="visible"/>
                                      </p:to>
                                    </p:set>
                                    <p:animEffect transition="in" filter="fade">
                                      <p:cBhvr>
                                        <p:cTn id="44" dur="1000"/>
                                        <p:tgtEl>
                                          <p:spTgt spid="8">
                                            <p:txEl>
                                              <p:pRg st="8" end="8"/>
                                            </p:txEl>
                                          </p:spTgt>
                                        </p:tgtEl>
                                      </p:cBhvr>
                                    </p:animEffect>
                                    <p:anim calcmode="lin" valueType="num">
                                      <p:cBhvr>
                                        <p:cTn id="45" dur="1000" fill="hold"/>
                                        <p:tgtEl>
                                          <p:spTgt spid="8">
                                            <p:txEl>
                                              <p:pRg st="8" end="8"/>
                                            </p:txEl>
                                          </p:spTgt>
                                        </p:tgtEl>
                                        <p:attrNameLst>
                                          <p:attrName>ppt_x</p:attrName>
                                        </p:attrNameLst>
                                      </p:cBhvr>
                                      <p:tavLst>
                                        <p:tav tm="0">
                                          <p:val>
                                            <p:strVal val="#ppt_x"/>
                                          </p:val>
                                        </p:tav>
                                        <p:tav tm="100000">
                                          <p:val>
                                            <p:strVal val="#ppt_x"/>
                                          </p:val>
                                        </p:tav>
                                      </p:tavLst>
                                    </p:anim>
                                    <p:anim calcmode="lin" valueType="num">
                                      <p:cBhvr>
                                        <p:cTn id="46" dur="1000" fill="hold"/>
                                        <p:tgtEl>
                                          <p:spTgt spid="8">
                                            <p:txEl>
                                              <p:pRg st="8" end="8"/>
                                            </p:txEl>
                                          </p:spTgt>
                                        </p:tgtEl>
                                        <p:attrNameLst>
                                          <p:attrName>ppt_y</p:attrName>
                                        </p:attrNameLst>
                                      </p:cBhvr>
                                      <p:tavLst>
                                        <p:tav tm="0">
                                          <p:val>
                                            <p:strVal val="#ppt_y+.1"/>
                                          </p:val>
                                        </p:tav>
                                        <p:tav tm="100000">
                                          <p:val>
                                            <p:strVal val="#ppt_y"/>
                                          </p:val>
                                        </p:tav>
                                      </p:tavLst>
                                    </p:anim>
                                  </p:childTnLst>
                                </p:cTn>
                              </p:par>
                            </p:childTnLst>
                          </p:cTn>
                        </p:par>
                      </p:childTnLst>
                    </p:cTn>
                  </p:par>
                  <p:par>
                    <p:cTn id="47" fill="hold">
                      <p:stCondLst>
                        <p:cond delay="indefinite"/>
                      </p:stCondLst>
                      <p:childTnLst>
                        <p:par>
                          <p:cTn id="48" fill="hold">
                            <p:stCondLst>
                              <p:cond delay="0"/>
                            </p:stCondLst>
                            <p:childTnLst>
                              <p:par>
                                <p:cTn id="49" presetID="2" presetClass="entr" presetSubtype="4" fill="hold" nodeType="clickEffect">
                                  <p:stCondLst>
                                    <p:cond delay="0"/>
                                  </p:stCondLst>
                                  <p:childTnLst>
                                    <p:set>
                                      <p:cBhvr>
                                        <p:cTn id="50" dur="1" fill="hold">
                                          <p:stCondLst>
                                            <p:cond delay="0"/>
                                          </p:stCondLst>
                                        </p:cTn>
                                        <p:tgtEl>
                                          <p:spTgt spid="8">
                                            <p:txEl>
                                              <p:pRg st="9" end="9"/>
                                            </p:txEl>
                                          </p:spTgt>
                                        </p:tgtEl>
                                        <p:attrNameLst>
                                          <p:attrName>style.visibility</p:attrName>
                                        </p:attrNameLst>
                                      </p:cBhvr>
                                      <p:to>
                                        <p:strVal val="visible"/>
                                      </p:to>
                                    </p:set>
                                    <p:anim calcmode="lin" valueType="num">
                                      <p:cBhvr additive="base">
                                        <p:cTn id="51" dur="500" fill="hold"/>
                                        <p:tgtEl>
                                          <p:spTgt spid="8">
                                            <p:txEl>
                                              <p:pRg st="9" end="9"/>
                                            </p:txEl>
                                          </p:spTgt>
                                        </p:tgtEl>
                                        <p:attrNameLst>
                                          <p:attrName>ppt_x</p:attrName>
                                        </p:attrNameLst>
                                      </p:cBhvr>
                                      <p:tavLst>
                                        <p:tav tm="0">
                                          <p:val>
                                            <p:strVal val="#ppt_x"/>
                                          </p:val>
                                        </p:tav>
                                        <p:tav tm="100000">
                                          <p:val>
                                            <p:strVal val="#ppt_x"/>
                                          </p:val>
                                        </p:tav>
                                      </p:tavLst>
                                    </p:anim>
                                    <p:anim calcmode="lin" valueType="num">
                                      <p:cBhvr additive="base">
                                        <p:cTn id="52" dur="500" fill="hold"/>
                                        <p:tgtEl>
                                          <p:spTgt spid="8">
                                            <p:txEl>
                                              <p:pRg st="9" end="9"/>
                                            </p:txEl>
                                          </p:spTgt>
                                        </p:tgtEl>
                                        <p:attrNameLst>
                                          <p:attrName>ppt_y</p:attrName>
                                        </p:attrNameLst>
                                      </p:cBhvr>
                                      <p:tavLst>
                                        <p:tav tm="0">
                                          <p:val>
                                            <p:strVal val="1+#ppt_h/2"/>
                                          </p:val>
                                        </p:tav>
                                        <p:tav tm="100000">
                                          <p:val>
                                            <p:strVal val="#ppt_y"/>
                                          </p:val>
                                        </p:tav>
                                      </p:tavLst>
                                    </p:anim>
                                  </p:childTnLst>
                                </p:cTn>
                              </p:par>
                              <p:par>
                                <p:cTn id="53" presetID="2" presetClass="entr" presetSubtype="4" fill="hold" nodeType="withEffect">
                                  <p:stCondLst>
                                    <p:cond delay="0"/>
                                  </p:stCondLst>
                                  <p:childTnLst>
                                    <p:set>
                                      <p:cBhvr>
                                        <p:cTn id="54" dur="1" fill="hold">
                                          <p:stCondLst>
                                            <p:cond delay="0"/>
                                          </p:stCondLst>
                                        </p:cTn>
                                        <p:tgtEl>
                                          <p:spTgt spid="8">
                                            <p:txEl>
                                              <p:pRg st="10" end="10"/>
                                            </p:txEl>
                                          </p:spTgt>
                                        </p:tgtEl>
                                        <p:attrNameLst>
                                          <p:attrName>style.visibility</p:attrName>
                                        </p:attrNameLst>
                                      </p:cBhvr>
                                      <p:to>
                                        <p:strVal val="visible"/>
                                      </p:to>
                                    </p:set>
                                    <p:anim calcmode="lin" valueType="num">
                                      <p:cBhvr additive="base">
                                        <p:cTn id="55" dur="500" fill="hold"/>
                                        <p:tgtEl>
                                          <p:spTgt spid="8">
                                            <p:txEl>
                                              <p:pRg st="10" end="10"/>
                                            </p:txEl>
                                          </p:spTgt>
                                        </p:tgtEl>
                                        <p:attrNameLst>
                                          <p:attrName>ppt_x</p:attrName>
                                        </p:attrNameLst>
                                      </p:cBhvr>
                                      <p:tavLst>
                                        <p:tav tm="0">
                                          <p:val>
                                            <p:strVal val="#ppt_x"/>
                                          </p:val>
                                        </p:tav>
                                        <p:tav tm="100000">
                                          <p:val>
                                            <p:strVal val="#ppt_x"/>
                                          </p:val>
                                        </p:tav>
                                      </p:tavLst>
                                    </p:anim>
                                    <p:anim calcmode="lin" valueType="num">
                                      <p:cBhvr additive="base">
                                        <p:cTn id="56" dur="500" fill="hold"/>
                                        <p:tgtEl>
                                          <p:spTgt spid="8">
                                            <p:txEl>
                                              <p:pRg st="10" end="10"/>
                                            </p:txEl>
                                          </p:spTgt>
                                        </p:tgtEl>
                                        <p:attrNameLst>
                                          <p:attrName>ppt_y</p:attrName>
                                        </p:attrNameLst>
                                      </p:cBhvr>
                                      <p:tavLst>
                                        <p:tav tm="0">
                                          <p:val>
                                            <p:strVal val="1+#ppt_h/2"/>
                                          </p:val>
                                        </p:tav>
                                        <p:tav tm="100000">
                                          <p:val>
                                            <p:strVal val="#ppt_y"/>
                                          </p:val>
                                        </p:tav>
                                      </p:tavLst>
                                    </p:anim>
                                  </p:childTnLst>
                                </p:cTn>
                              </p:par>
                              <p:par>
                                <p:cTn id="57" presetID="2" presetClass="entr" presetSubtype="4" fill="hold" nodeType="withEffect">
                                  <p:stCondLst>
                                    <p:cond delay="0"/>
                                  </p:stCondLst>
                                  <p:childTnLst>
                                    <p:set>
                                      <p:cBhvr>
                                        <p:cTn id="58" dur="1" fill="hold">
                                          <p:stCondLst>
                                            <p:cond delay="0"/>
                                          </p:stCondLst>
                                        </p:cTn>
                                        <p:tgtEl>
                                          <p:spTgt spid="8">
                                            <p:txEl>
                                              <p:pRg st="11" end="11"/>
                                            </p:txEl>
                                          </p:spTgt>
                                        </p:tgtEl>
                                        <p:attrNameLst>
                                          <p:attrName>style.visibility</p:attrName>
                                        </p:attrNameLst>
                                      </p:cBhvr>
                                      <p:to>
                                        <p:strVal val="visible"/>
                                      </p:to>
                                    </p:set>
                                    <p:anim calcmode="lin" valueType="num">
                                      <p:cBhvr additive="base">
                                        <p:cTn id="59" dur="500" fill="hold"/>
                                        <p:tgtEl>
                                          <p:spTgt spid="8">
                                            <p:txEl>
                                              <p:pRg st="11" end="11"/>
                                            </p:txEl>
                                          </p:spTgt>
                                        </p:tgtEl>
                                        <p:attrNameLst>
                                          <p:attrName>ppt_x</p:attrName>
                                        </p:attrNameLst>
                                      </p:cBhvr>
                                      <p:tavLst>
                                        <p:tav tm="0">
                                          <p:val>
                                            <p:strVal val="#ppt_x"/>
                                          </p:val>
                                        </p:tav>
                                        <p:tav tm="100000">
                                          <p:val>
                                            <p:strVal val="#ppt_x"/>
                                          </p:val>
                                        </p:tav>
                                      </p:tavLst>
                                    </p:anim>
                                    <p:anim calcmode="lin" valueType="num">
                                      <p:cBhvr additive="base">
                                        <p:cTn id="60" dur="500" fill="hold"/>
                                        <p:tgtEl>
                                          <p:spTgt spid="8">
                                            <p:txEl>
                                              <p:pRg st="11" end="11"/>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990600" y="495300"/>
            <a:ext cx="5486400" cy="9325630"/>
          </a:xfrm>
          <a:prstGeom prst="rect">
            <a:avLst/>
          </a:prstGeom>
        </p:spPr>
        <p:txBody>
          <a:bodyPr wrap="square">
            <a:spAutoFit/>
          </a:bodyPr>
          <a:lstStyle/>
          <a:p>
            <a:r>
              <a:rPr lang="vi-VN" sz="4000" b="1" dirty="0">
                <a:solidFill>
                  <a:srgbClr val="008000"/>
                </a:solidFill>
                <a:latin typeface="+mj-lt"/>
              </a:rPr>
              <a:t>Bài 4.24 trang 13 sách bài tập KHTN 7: </a:t>
            </a:r>
            <a:r>
              <a:rPr lang="vi-VN" sz="4000" dirty="0">
                <a:solidFill>
                  <a:srgbClr val="000000"/>
                </a:solidFill>
                <a:latin typeface="+mj-lt"/>
              </a:rPr>
              <a:t>Không chỉ riêng nhà khoa học Mendeleev thành công trong việc xây dựng bảng tuần hoàn các nguyên tố hóa học, hiện nay cũng có nhiều bảng tuần hoàn được trình bày rất phong phú và đa dạng. Sử dụng Internet hay sách báo, tạp chí, em hãy tìm, sưu tầm, hay thiết kế bảng tuần hoàn các nguyên tố hóa học cho cả lớp cùng xem.</a:t>
            </a:r>
            <a:endParaRPr lang="en-US" sz="4000" dirty="0">
              <a:latin typeface="+mj-lt"/>
            </a:endParaRPr>
          </a:p>
        </p:txBody>
      </p:sp>
      <p:sp>
        <p:nvSpPr>
          <p:cNvPr id="3" name="Rectangle 2"/>
          <p:cNvSpPr/>
          <p:nvPr/>
        </p:nvSpPr>
        <p:spPr>
          <a:xfrm>
            <a:off x="7620000" y="495300"/>
            <a:ext cx="9741769" cy="707886"/>
          </a:xfrm>
          <a:prstGeom prst="rect">
            <a:avLst/>
          </a:prstGeom>
        </p:spPr>
        <p:txBody>
          <a:bodyPr wrap="none">
            <a:spAutoFit/>
          </a:bodyPr>
          <a:lstStyle/>
          <a:p>
            <a:r>
              <a:rPr lang="en-US" sz="4000" b="1" dirty="0" err="1">
                <a:solidFill>
                  <a:srgbClr val="FF0000"/>
                </a:solidFill>
                <a:latin typeface="Times Neue Roman" panose="00000500000000000000" charset="0"/>
              </a:rPr>
              <a:t>Một</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số</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bảng</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tuần</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hoàn</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các</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nguyên</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tố</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hóa</a:t>
            </a:r>
            <a:r>
              <a:rPr lang="en-US" sz="4000" b="1" dirty="0">
                <a:solidFill>
                  <a:srgbClr val="FF0000"/>
                </a:solidFill>
                <a:latin typeface="Times Neue Roman" panose="00000500000000000000" charset="0"/>
              </a:rPr>
              <a:t> </a:t>
            </a:r>
            <a:r>
              <a:rPr lang="en-US" sz="4000" b="1" dirty="0" err="1">
                <a:solidFill>
                  <a:srgbClr val="FF0000"/>
                </a:solidFill>
                <a:latin typeface="Times Neue Roman" panose="00000500000000000000" charset="0"/>
              </a:rPr>
              <a:t>học</a:t>
            </a:r>
            <a:endParaRPr lang="en-US" sz="4000" b="1" dirty="0">
              <a:solidFill>
                <a:srgbClr val="FF0000"/>
              </a:solidFill>
              <a:latin typeface="Times Neue Roman" panose="00000500000000000000" charset="0"/>
            </a:endParaRPr>
          </a:p>
        </p:txBody>
      </p:sp>
      <p:pic>
        <p:nvPicPr>
          <p:cNvPr id="4" name="Picture 3"/>
          <p:cNvPicPr>
            <a:picLocks noChangeAspect="1"/>
          </p:cNvPicPr>
          <p:nvPr/>
        </p:nvPicPr>
        <p:blipFill>
          <a:blip r:embed="rId1"/>
          <a:stretch>
            <a:fillRect/>
          </a:stretch>
        </p:blipFill>
        <p:spPr>
          <a:xfrm>
            <a:off x="6019800" y="1562100"/>
            <a:ext cx="11963400" cy="8001000"/>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1000"/>
                                        <p:tgtEl>
                                          <p:spTgt spid="4"/>
                                        </p:tgtEl>
                                      </p:cBhvr>
                                    </p:animEffect>
                                    <p:anim calcmode="lin" valueType="num">
                                      <p:cBhvr>
                                        <p:cTn id="8" dur="1000" fill="hold"/>
                                        <p:tgtEl>
                                          <p:spTgt spid="4"/>
                                        </p:tgtEl>
                                        <p:attrNameLst>
                                          <p:attrName>ppt_x</p:attrName>
                                        </p:attrNameLst>
                                      </p:cBhvr>
                                      <p:tavLst>
                                        <p:tav tm="0">
                                          <p:val>
                                            <p:strVal val="#ppt_x"/>
                                          </p:val>
                                        </p:tav>
                                        <p:tav tm="100000">
                                          <p:val>
                                            <p:strVal val="#ppt_x"/>
                                          </p:val>
                                        </p:tav>
                                      </p:tavLst>
                                    </p:anim>
                                    <p:anim calcmode="lin" valueType="num">
                                      <p:cBhvr>
                                        <p:cTn id="9" dur="1000" fill="hold"/>
                                        <p:tgtEl>
                                          <p:spTgt spid="4"/>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1"/>
          <a:stretch>
            <a:fillRect/>
          </a:stretch>
        </p:blipFill>
        <p:spPr>
          <a:xfrm>
            <a:off x="990600" y="495300"/>
            <a:ext cx="16383000" cy="9372600"/>
          </a:xfrm>
          <a:prstGeom prst="rect">
            <a:avLst/>
          </a:prstGeom>
        </p:spPr>
      </p:pic>
    </p:spTree>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1"/>
          <a:stretch>
            <a:fillRect/>
          </a:stretch>
        </p:blipFill>
        <p:spPr>
          <a:xfrm>
            <a:off x="533400" y="419100"/>
            <a:ext cx="17297400" cy="9372600"/>
          </a:xfrm>
          <a:prstGeom prst="rect">
            <a:avLst/>
          </a:prstGeom>
        </p:spPr>
      </p:pic>
    </p:spTree>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1"/>
          <a:stretch>
            <a:fillRect/>
          </a:stretch>
        </p:blipFill>
        <p:spPr>
          <a:xfrm>
            <a:off x="457200" y="342900"/>
            <a:ext cx="17373600" cy="9372600"/>
          </a:xfrm>
          <a:prstGeom prst="rect">
            <a:avLst/>
          </a:prstGeom>
        </p:spPr>
      </p:pic>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21613</Words>
  <Application>WPS Presentation</Application>
  <PresentationFormat>Custom</PresentationFormat>
  <Paragraphs>611</Paragraphs>
  <Slides>70</Slides>
  <Notes>1</Notes>
  <HiddenSlides>0</HiddenSlides>
  <MMClips>0</MMClips>
  <ScaleCrop>false</ScaleCrop>
  <HeadingPairs>
    <vt:vector size="6" baseType="variant">
      <vt:variant>
        <vt:lpstr>已用的字体</vt:lpstr>
      </vt:variant>
      <vt:variant>
        <vt:i4>19</vt:i4>
      </vt:variant>
      <vt:variant>
        <vt:lpstr>主题</vt:lpstr>
      </vt:variant>
      <vt:variant>
        <vt:i4>1</vt:i4>
      </vt:variant>
      <vt:variant>
        <vt:lpstr>幻灯片标题</vt:lpstr>
      </vt:variant>
      <vt:variant>
        <vt:i4>70</vt:i4>
      </vt:variant>
    </vt:vector>
  </HeadingPairs>
  <TitlesOfParts>
    <vt:vector size="90" baseType="lpstr">
      <vt:lpstr>Arial</vt:lpstr>
      <vt:lpstr>SimSun</vt:lpstr>
      <vt:lpstr>Wingdings</vt:lpstr>
      <vt:lpstr>BigApple</vt:lpstr>
      <vt:lpstr>Segoe Print</vt:lpstr>
      <vt:lpstr>Times New Roman</vt:lpstr>
      <vt:lpstr>Times New Roman</vt:lpstr>
      <vt:lpstr>Times Neue Roman Bold</vt:lpstr>
      <vt:lpstr>Algerian</vt:lpstr>
      <vt:lpstr>Wingdings</vt:lpstr>
      <vt:lpstr>Times Neue Roman</vt:lpstr>
      <vt:lpstr>Arial</vt:lpstr>
      <vt:lpstr>Times Neue Roman</vt:lpstr>
      <vt:lpstr>Microsoft YaHei</vt:lpstr>
      <vt:lpstr>Arial Unicode MS</vt:lpstr>
      <vt:lpstr>Calibri</vt:lpstr>
      <vt:lpstr>Wingdings</vt:lpstr>
      <vt:lpstr>Open Sans</vt:lpstr>
      <vt:lpstr>Roboto</vt:lpstr>
      <vt:lpstr>Office Theme</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BÀI 4 : SƠ LƯỢC BẢNG TUẦN HOÀN CÁC NTHH</dc:title>
  <dc:creator>Administrator</dc:creator>
  <cp:lastModifiedBy>Huỳnh Ngân</cp:lastModifiedBy>
  <cp:revision>67</cp:revision>
  <dcterms:created xsi:type="dcterms:W3CDTF">2006-08-16T00:00:00Z</dcterms:created>
  <dcterms:modified xsi:type="dcterms:W3CDTF">2023-12-07T12:44:48Z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ICV">
    <vt:lpwstr>5B9D02F44DF64C199804229098E1E803_13</vt:lpwstr>
  </property>
  <property fmtid="{D5CDD505-2E9C-101B-9397-08002B2CF9AE}" pid="3" name="KSOProductBuildVer">
    <vt:lpwstr>1033-12.2.0.13359</vt:lpwstr>
  </property>
</Properties>
</file>